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7"/>
  </p:notesMasterIdLst>
  <p:sldIdLst>
    <p:sldId id="325" r:id="rId2"/>
    <p:sldId id="673" r:id="rId3"/>
    <p:sldId id="674" r:id="rId4"/>
    <p:sldId id="339" r:id="rId5"/>
    <p:sldId id="598" r:id="rId6"/>
    <p:sldId id="342" r:id="rId7"/>
    <p:sldId id="599" r:id="rId8"/>
    <p:sldId id="400" r:id="rId9"/>
    <p:sldId id="601" r:id="rId10"/>
    <p:sldId id="612" r:id="rId11"/>
    <p:sldId id="678" r:id="rId12"/>
    <p:sldId id="613" r:id="rId13"/>
    <p:sldId id="614" r:id="rId14"/>
    <p:sldId id="630" r:id="rId15"/>
    <p:sldId id="615" r:id="rId16"/>
    <p:sldId id="675" r:id="rId17"/>
    <p:sldId id="676" r:id="rId18"/>
    <p:sldId id="677" r:id="rId19"/>
    <p:sldId id="616" r:id="rId20"/>
    <p:sldId id="617" r:id="rId21"/>
    <p:sldId id="618" r:id="rId22"/>
    <p:sldId id="619" r:id="rId23"/>
    <p:sldId id="620" r:id="rId24"/>
    <p:sldId id="611" r:id="rId25"/>
    <p:sldId id="603" r:id="rId26"/>
    <p:sldId id="604" r:id="rId27"/>
    <p:sldId id="660" r:id="rId28"/>
    <p:sldId id="605" r:id="rId29"/>
    <p:sldId id="679" r:id="rId30"/>
    <p:sldId id="662" r:id="rId31"/>
    <p:sldId id="680" r:id="rId32"/>
    <p:sldId id="681" r:id="rId33"/>
    <p:sldId id="682" r:id="rId34"/>
    <p:sldId id="683" r:id="rId35"/>
    <p:sldId id="606" r:id="rId36"/>
    <p:sldId id="687" r:id="rId37"/>
    <p:sldId id="686" r:id="rId38"/>
    <p:sldId id="663" r:id="rId39"/>
    <p:sldId id="664" r:id="rId40"/>
    <p:sldId id="669" r:id="rId41"/>
    <p:sldId id="670" r:id="rId42"/>
    <p:sldId id="694" r:id="rId43"/>
    <p:sldId id="608" r:id="rId44"/>
    <p:sldId id="695" r:id="rId45"/>
    <p:sldId id="696" r:id="rId46"/>
    <p:sldId id="697" r:id="rId47"/>
    <p:sldId id="698" r:id="rId48"/>
    <p:sldId id="609" r:id="rId49"/>
    <p:sldId id="610" r:id="rId50"/>
    <p:sldId id="706" r:id="rId51"/>
    <p:sldId id="707" r:id="rId52"/>
    <p:sldId id="708" r:id="rId53"/>
    <p:sldId id="709" r:id="rId54"/>
    <p:sldId id="621" r:id="rId55"/>
    <p:sldId id="623" r:id="rId56"/>
    <p:sldId id="624" r:id="rId57"/>
    <p:sldId id="699" r:id="rId58"/>
    <p:sldId id="700" r:id="rId59"/>
    <p:sldId id="701" r:id="rId60"/>
    <p:sldId id="702" r:id="rId61"/>
    <p:sldId id="703" r:id="rId62"/>
    <p:sldId id="704" r:id="rId63"/>
    <p:sldId id="705" r:id="rId64"/>
    <p:sldId id="668" r:id="rId65"/>
    <p:sldId id="260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6082C-2B4F-4620-96D8-B8FEF5B50C76}" type="datetimeFigureOut">
              <a:rPr lang="en-US" smtClean="0"/>
              <a:t>26-Nov-15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4DE5D-4095-4917-B3BC-EA2D7883F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9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7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63856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C546E0E4-908A-4724-B308-E4F6AE4FA0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squares"/>
          <p:cNvGrpSpPr/>
          <p:nvPr userDrawn="1"/>
        </p:nvGrpSpPr>
        <p:grpSpPr>
          <a:xfrm>
            <a:off x="1" y="2053939"/>
            <a:ext cx="628650" cy="524183"/>
            <a:chOff x="0" y="452558"/>
            <a:chExt cx="914400" cy="524182"/>
          </a:xfrm>
        </p:grpSpPr>
        <p:sp>
          <p:nvSpPr>
            <p:cNvPr id="16" name="Rounded Rectangle 15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8" name="Round Same Side Corner Rectangle 17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19" name="squares"/>
          <p:cNvGrpSpPr/>
          <p:nvPr userDrawn="1"/>
        </p:nvGrpSpPr>
        <p:grpSpPr>
          <a:xfrm rot="10800000">
            <a:off x="8517030" y="2053939"/>
            <a:ext cx="628650" cy="524183"/>
            <a:chOff x="0" y="452558"/>
            <a:chExt cx="914400" cy="524182"/>
          </a:xfrm>
        </p:grpSpPr>
        <p:sp>
          <p:nvSpPr>
            <p:cNvPr id="20" name="Rounded Rectangle 19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783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8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0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571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3240256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63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7" name="Rounded Rectangle 16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3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5" name="Rounded Rectangle 14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7" name="Round Same Side Corner Rectangle 16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09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1" name="Rounded Rectangle 10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567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5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27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80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200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9104"/>
            <a:ext cx="7886700" cy="4643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7989" y="64765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6E0E4-908A-4724-B308-E4F6AE4FA0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84" y="6593288"/>
            <a:ext cx="850100" cy="2017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593288"/>
            <a:ext cx="1019247" cy="2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6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>
                    <a:lumMod val="50000"/>
                  </a:schemeClr>
                </a:solidFill>
              </a:rPr>
              <a:t>TOGAF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6000" dirty="0" smtClean="0">
                <a:solidFill>
                  <a:schemeClr val="bg1">
                    <a:lumMod val="50000"/>
                  </a:schemeClr>
                </a:solidFill>
              </a:rPr>
              <a:t>9 Fundamental:</a:t>
            </a:r>
            <a:br>
              <a:rPr lang="en-US" sz="6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6000" dirty="0" smtClean="0"/>
              <a:t>2. TOGAF Concepts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947" y="4255129"/>
            <a:ext cx="6858000" cy="151226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id-ID" sz="3600" dirty="0"/>
              <a:t>Romi Satria </a:t>
            </a:r>
            <a:r>
              <a:rPr lang="id-ID" sz="3600" dirty="0" err="1"/>
              <a:t>Wahon</a:t>
            </a:r>
            <a:r>
              <a:rPr lang="en-US" sz="3600" dirty="0"/>
              <a:t>o</a:t>
            </a:r>
            <a:br>
              <a:rPr lang="en-US" sz="3600" dirty="0"/>
            </a:b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romi@romisatriawahono.net</a:t>
            </a:r>
            <a:b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http://romisatriawahono.net/tfu</a:t>
            </a:r>
            <a:b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WA/SMS</a:t>
            </a:r>
            <a:r>
              <a:rPr lang="id-ID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+</a:t>
            </a:r>
            <a:r>
              <a:rPr lang="id-ID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6281586220090</a:t>
            </a:r>
            <a:endParaRPr lang="en-US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TOGAF </a:t>
            </a:r>
            <a:r>
              <a:rPr lang="en-US" dirty="0" smtClean="0"/>
              <a:t>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Certification is available to individuals who wish to demonstrate they have attained the </a:t>
            </a:r>
            <a:r>
              <a:rPr lang="en-US" dirty="0" smtClean="0"/>
              <a:t>required </a:t>
            </a:r>
            <a:r>
              <a:rPr lang="en-US" dirty="0" smtClean="0">
                <a:solidFill>
                  <a:srgbClr val="C00000"/>
                </a:solidFill>
              </a:rPr>
              <a:t>knowledge </a:t>
            </a:r>
            <a:r>
              <a:rPr lang="en-US" dirty="0">
                <a:solidFill>
                  <a:srgbClr val="C00000"/>
                </a:solidFill>
              </a:rPr>
              <a:t>and understanding of TOGAF Version </a:t>
            </a:r>
            <a:r>
              <a:rPr lang="en-US" dirty="0" smtClean="0">
                <a:solidFill>
                  <a:srgbClr val="C00000"/>
                </a:solidFill>
              </a:rPr>
              <a:t>9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There are two levels defined for TOGAF 9 People certification, denoted </a:t>
            </a:r>
            <a:r>
              <a:rPr lang="en-US" dirty="0">
                <a:solidFill>
                  <a:srgbClr val="C00000"/>
                </a:solidFill>
              </a:rPr>
              <a:t>Level 1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Level </a:t>
            </a:r>
            <a:r>
              <a:rPr lang="en-US" dirty="0" smtClean="0">
                <a:solidFill>
                  <a:srgbClr val="C00000"/>
                </a:solidFill>
              </a:rPr>
              <a:t>2</a:t>
            </a:r>
            <a:r>
              <a:rPr lang="en-US" dirty="0" smtClean="0"/>
              <a:t>, which </a:t>
            </a:r>
            <a:r>
              <a:rPr lang="en-US" dirty="0"/>
              <a:t>lead to certification at TOGAF 9 Foundation and TOGAF 9 Certified, </a:t>
            </a:r>
            <a:r>
              <a:rPr lang="en-US" dirty="0" smtClean="0"/>
              <a:t>respectively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597" t="35628" r="33948" b="47333"/>
          <a:stretch/>
        </p:blipFill>
        <p:spPr>
          <a:xfrm>
            <a:off x="628649" y="4521527"/>
            <a:ext cx="7231983" cy="195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TOGAF </a:t>
            </a:r>
            <a:r>
              <a:rPr lang="en-US" dirty="0" smtClean="0"/>
              <a:t>Certification Process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630" t="27989" r="13334" b="12496"/>
          <a:stretch/>
        </p:blipFill>
        <p:spPr>
          <a:xfrm>
            <a:off x="0" y="992955"/>
            <a:ext cx="9144000" cy="588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46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TOGAF Certification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065" t="26346" r="5350" b="15749"/>
          <a:stretch/>
        </p:blipFill>
        <p:spPr>
          <a:xfrm>
            <a:off x="0" y="1352549"/>
            <a:ext cx="9051687" cy="46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TOGAF 9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94744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The purpose of certification to TOGAF 9 Level </a:t>
            </a:r>
            <a:r>
              <a:rPr lang="en-US" sz="3200" dirty="0" smtClean="0"/>
              <a:t>1 (TOGAF </a:t>
            </a:r>
            <a:r>
              <a:rPr lang="en-US" sz="3200" dirty="0"/>
              <a:t>9 </a:t>
            </a:r>
            <a:r>
              <a:rPr lang="en-US" sz="3200" dirty="0" smtClean="0"/>
              <a:t>Foundation) </a:t>
            </a:r>
            <a:r>
              <a:rPr lang="en-US" sz="3200" dirty="0"/>
              <a:t>is to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provide validation </a:t>
            </a:r>
            <a:r>
              <a:rPr lang="en-US" sz="3200" dirty="0">
                <a:solidFill>
                  <a:srgbClr val="C00000"/>
                </a:solidFill>
              </a:rPr>
              <a:t>that the candidate has gained an acceptable level of knowledge</a:t>
            </a:r>
            <a:r>
              <a:rPr lang="en-US" sz="3200" dirty="0"/>
              <a:t> of the </a:t>
            </a:r>
            <a:r>
              <a:rPr lang="en-US" sz="3200" dirty="0" smtClean="0"/>
              <a:t>terminology, structure</a:t>
            </a:r>
            <a:r>
              <a:rPr lang="en-US" sz="3200" dirty="0"/>
              <a:t>, and basic concepts of TOGAF 9, and </a:t>
            </a:r>
            <a:r>
              <a:rPr lang="en-US" sz="3200" dirty="0">
                <a:solidFill>
                  <a:srgbClr val="C00000"/>
                </a:solidFill>
              </a:rPr>
              <a:t>understands the core principles of </a:t>
            </a:r>
            <a:r>
              <a:rPr lang="en-US" sz="3200" dirty="0" smtClean="0">
                <a:solidFill>
                  <a:srgbClr val="C00000"/>
                </a:solidFill>
              </a:rPr>
              <a:t>enterprise architecture </a:t>
            </a:r>
            <a:r>
              <a:rPr lang="en-US" sz="3200" dirty="0">
                <a:solidFill>
                  <a:srgbClr val="C00000"/>
                </a:solidFill>
              </a:rPr>
              <a:t>and </a:t>
            </a:r>
            <a:r>
              <a:rPr lang="en-US" sz="3200" dirty="0" smtClean="0">
                <a:solidFill>
                  <a:srgbClr val="C00000"/>
                </a:solidFill>
              </a:rPr>
              <a:t>TOGAF</a:t>
            </a:r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/>
              <a:t>The learning objectives at this level </a:t>
            </a:r>
            <a:r>
              <a:rPr lang="en-US" sz="3200" dirty="0">
                <a:solidFill>
                  <a:srgbClr val="C00000"/>
                </a:solidFill>
              </a:rPr>
              <a:t>focus on knowledge and </a:t>
            </a:r>
            <a:r>
              <a:rPr lang="en-US" sz="3200" dirty="0" smtClean="0">
                <a:solidFill>
                  <a:srgbClr val="C00000"/>
                </a:solidFill>
              </a:rPr>
              <a:t>comprehension</a:t>
            </a:r>
          </a:p>
          <a:p>
            <a:r>
              <a:rPr lang="en-US" sz="3200" dirty="0"/>
              <a:t>The </a:t>
            </a:r>
            <a:r>
              <a:rPr lang="en-US" sz="3200" dirty="0" smtClean="0"/>
              <a:t>closed-book examination </a:t>
            </a:r>
            <a:r>
              <a:rPr lang="en-US" sz="3200" dirty="0"/>
              <a:t>comprises </a:t>
            </a:r>
            <a:r>
              <a:rPr lang="en-US" sz="3200" dirty="0">
                <a:solidFill>
                  <a:srgbClr val="C00000"/>
                </a:solidFill>
              </a:rPr>
              <a:t>40 </a:t>
            </a:r>
            <a:r>
              <a:rPr lang="en-US" sz="3200" dirty="0" smtClean="0">
                <a:solidFill>
                  <a:srgbClr val="C00000"/>
                </a:solidFill>
              </a:rPr>
              <a:t>multiple choice questions </a:t>
            </a:r>
            <a:r>
              <a:rPr lang="en-US" sz="3200" dirty="0"/>
              <a:t>to be completed in </a:t>
            </a:r>
            <a:r>
              <a:rPr lang="en-US" sz="3200" dirty="0">
                <a:solidFill>
                  <a:srgbClr val="C00000"/>
                </a:solidFill>
              </a:rPr>
              <a:t>one </a:t>
            </a:r>
            <a:r>
              <a:rPr lang="en-US" sz="3200" dirty="0" smtClean="0">
                <a:solidFill>
                  <a:srgbClr val="C00000"/>
                </a:solidFill>
              </a:rPr>
              <a:t>hour</a:t>
            </a:r>
          </a:p>
          <a:p>
            <a:r>
              <a:rPr lang="en-US" sz="3200" dirty="0"/>
              <a:t>I</a:t>
            </a:r>
            <a:r>
              <a:rPr lang="en-US" sz="3200" dirty="0" smtClean="0"/>
              <a:t>ndividuals </a:t>
            </a:r>
            <a:r>
              <a:rPr lang="en-US" sz="3200" dirty="0"/>
              <a:t>who have failed the examination are not allowed to retake </a:t>
            </a:r>
            <a:r>
              <a:rPr lang="en-US" sz="3200" dirty="0" smtClean="0"/>
              <a:t>the examination </a:t>
            </a:r>
            <a:r>
              <a:rPr lang="en-US" sz="3200" dirty="0">
                <a:solidFill>
                  <a:srgbClr val="C00000"/>
                </a:solidFill>
              </a:rPr>
              <a:t>within </a:t>
            </a:r>
            <a:r>
              <a:rPr lang="en-US" sz="3200" dirty="0" smtClean="0">
                <a:solidFill>
                  <a:srgbClr val="C00000"/>
                </a:solidFill>
              </a:rPr>
              <a:t>one </a:t>
            </a:r>
            <a:r>
              <a:rPr lang="en-US" sz="3200" dirty="0">
                <a:solidFill>
                  <a:srgbClr val="C00000"/>
                </a:solidFill>
              </a:rPr>
              <a:t>month of the first sitting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TOGAF 9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390" t="40476" r="16493" b="21567"/>
          <a:stretch/>
        </p:blipFill>
        <p:spPr>
          <a:xfrm>
            <a:off x="5925787" y="2149433"/>
            <a:ext cx="3218213" cy="3253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6080908" cy="4947445"/>
          </a:xfrm>
        </p:spPr>
        <p:txBody>
          <a:bodyPr>
            <a:normAutofit/>
          </a:bodyPr>
          <a:lstStyle/>
          <a:p>
            <a:r>
              <a:rPr lang="en-US" dirty="0"/>
              <a:t>The learning outcomes for </a:t>
            </a:r>
            <a:r>
              <a:rPr lang="en-US" dirty="0">
                <a:solidFill>
                  <a:srgbClr val="C00000"/>
                </a:solidFill>
              </a:rPr>
              <a:t>TOGAF 9 Foundation are a subset</a:t>
            </a:r>
            <a:r>
              <a:rPr lang="en-US" dirty="0"/>
              <a:t> of those for TOGAF 9 </a:t>
            </a:r>
            <a:r>
              <a:rPr lang="en-US" dirty="0" smtClean="0"/>
              <a:t>Certified</a:t>
            </a:r>
            <a:endParaRPr lang="en-US" dirty="0"/>
          </a:p>
          <a:p>
            <a:r>
              <a:rPr lang="en-US" dirty="0"/>
              <a:t>Candidates are </a:t>
            </a:r>
            <a:r>
              <a:rPr lang="en-US" dirty="0">
                <a:solidFill>
                  <a:srgbClr val="C00000"/>
                </a:solidFill>
              </a:rPr>
              <a:t>able to choose </a:t>
            </a:r>
            <a:r>
              <a:rPr lang="en-US" dirty="0"/>
              <a:t>whether they wish to become certified in a stepwise manner </a:t>
            </a:r>
            <a:r>
              <a:rPr lang="en-US" dirty="0" smtClean="0"/>
              <a:t>by: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Starting </a:t>
            </a:r>
            <a:r>
              <a:rPr lang="en-US" dirty="0"/>
              <a:t>with TOGAF 9 Foundation and then at a later date TOGAF 9 </a:t>
            </a:r>
            <a:r>
              <a:rPr lang="en-US" dirty="0" smtClean="0"/>
              <a:t>Certified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Alternately to </a:t>
            </a:r>
            <a:r>
              <a:rPr lang="en-US" dirty="0"/>
              <a:t>go direct to TOGAF 9 Certified by taking the </a:t>
            </a:r>
            <a:r>
              <a:rPr lang="en-US" dirty="0">
                <a:solidFill>
                  <a:srgbClr val="0070C0"/>
                </a:solidFill>
              </a:rPr>
              <a:t>combined </a:t>
            </a:r>
            <a:r>
              <a:rPr lang="en-US" dirty="0" smtClean="0">
                <a:solidFill>
                  <a:srgbClr val="0070C0"/>
                </a:solidFill>
              </a:rPr>
              <a:t>examination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TOGAF 9 Foundation 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50"/>
            <a:ext cx="8092440" cy="481965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300" dirty="0" smtClean="0"/>
              <a:t>Basic </a:t>
            </a:r>
            <a:r>
              <a:rPr lang="en-US" sz="2300" dirty="0"/>
              <a:t>Concepts (3 questions)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300" dirty="0" err="1" smtClean="0"/>
              <a:t>Core</a:t>
            </a:r>
            <a:r>
              <a:rPr lang="fr-FR" sz="2300" dirty="0" smtClean="0"/>
              <a:t> </a:t>
            </a:r>
            <a:r>
              <a:rPr lang="fr-FR" sz="2300" dirty="0"/>
              <a:t>Concepts (3 </a:t>
            </a:r>
            <a:r>
              <a:rPr lang="fr-FR" sz="2300" dirty="0" smtClean="0"/>
              <a:t>questions)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smtClean="0"/>
              <a:t>Introduction </a:t>
            </a:r>
            <a:r>
              <a:rPr lang="en-US" sz="2300" dirty="0"/>
              <a:t>to the ADM (3 questions</a:t>
            </a:r>
            <a:r>
              <a:rPr lang="en-US" sz="23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/>
              <a:t>The Enterprise Continuum and Tools (4 questions)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smtClean="0"/>
              <a:t>ADM </a:t>
            </a:r>
            <a:r>
              <a:rPr lang="en-US" sz="2300" dirty="0"/>
              <a:t>Phases (9 questions)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smtClean="0"/>
              <a:t>ADM </a:t>
            </a:r>
            <a:r>
              <a:rPr lang="en-US" sz="2300" dirty="0"/>
              <a:t>Guidelines and Techniques (6 questions)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smtClean="0"/>
              <a:t>Architecture </a:t>
            </a:r>
            <a:r>
              <a:rPr lang="en-US" sz="2300" dirty="0"/>
              <a:t>Governance (4 questions)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smtClean="0"/>
              <a:t>Architecture </a:t>
            </a:r>
            <a:r>
              <a:rPr lang="en-US" sz="2300" dirty="0"/>
              <a:t>Views, Viewpoints, and Stakeholders (2 questions)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smtClean="0"/>
              <a:t>Building </a:t>
            </a:r>
            <a:r>
              <a:rPr lang="en-US" sz="2300" dirty="0"/>
              <a:t>Blocks (2 questions)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smtClean="0"/>
              <a:t>ADM </a:t>
            </a:r>
            <a:r>
              <a:rPr lang="en-US" sz="2300" dirty="0"/>
              <a:t>Deliverables (2 questions)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smtClean="0"/>
              <a:t>TOGAF </a:t>
            </a:r>
            <a:r>
              <a:rPr lang="en-US" sz="2300" dirty="0"/>
              <a:t>Reference Models (2 questions</a:t>
            </a:r>
            <a:r>
              <a:rPr lang="en-US" sz="2300" dirty="0" smtClean="0"/>
              <a:t>)</a:t>
            </a:r>
          </a:p>
          <a:p>
            <a:pPr marL="0" indent="0">
              <a:buNone/>
            </a:pP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TOGAF 9 Certified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947445"/>
          </a:xfrm>
        </p:spPr>
        <p:txBody>
          <a:bodyPr>
            <a:normAutofit/>
          </a:bodyPr>
          <a:lstStyle/>
          <a:p>
            <a:r>
              <a:rPr lang="en-US" sz="3200" dirty="0"/>
              <a:t>The purpose of certification to TOGAF 9 Certified is to provide validation that, in addition to </a:t>
            </a:r>
            <a:r>
              <a:rPr lang="en-US" sz="3200" dirty="0" smtClean="0"/>
              <a:t>the knowledge </a:t>
            </a:r>
            <a:r>
              <a:rPr lang="en-US" sz="3200" dirty="0"/>
              <a:t>and comprehension of TOGAF 9 Foundation, the Candidate is able to </a:t>
            </a:r>
            <a:r>
              <a:rPr lang="en-US" sz="3200" dirty="0">
                <a:solidFill>
                  <a:srgbClr val="C00000"/>
                </a:solidFill>
              </a:rPr>
              <a:t>analyze </a:t>
            </a:r>
            <a:r>
              <a:rPr lang="en-US" sz="3200" dirty="0" smtClean="0">
                <a:solidFill>
                  <a:srgbClr val="C00000"/>
                </a:solidFill>
              </a:rPr>
              <a:t>and apply </a:t>
            </a:r>
            <a:r>
              <a:rPr lang="en-US" sz="3200" dirty="0">
                <a:solidFill>
                  <a:srgbClr val="C00000"/>
                </a:solidFill>
              </a:rPr>
              <a:t>this </a:t>
            </a:r>
            <a:r>
              <a:rPr lang="en-US" sz="3200" dirty="0" smtClean="0">
                <a:solidFill>
                  <a:srgbClr val="C00000"/>
                </a:solidFill>
              </a:rPr>
              <a:t>knowledge</a:t>
            </a:r>
          </a:p>
          <a:p>
            <a:r>
              <a:rPr lang="en-US" sz="3200" dirty="0" smtClean="0"/>
              <a:t>The </a:t>
            </a:r>
            <a:r>
              <a:rPr lang="en-US" sz="3200" dirty="0"/>
              <a:t>learning objectives at this level therefore focus on </a:t>
            </a:r>
            <a:r>
              <a:rPr lang="en-US" sz="3200" dirty="0">
                <a:solidFill>
                  <a:srgbClr val="C00000"/>
                </a:solidFill>
              </a:rPr>
              <a:t>application </a:t>
            </a:r>
            <a:r>
              <a:rPr lang="en-US" sz="3200" dirty="0" smtClean="0">
                <a:solidFill>
                  <a:srgbClr val="C00000"/>
                </a:solidFill>
              </a:rPr>
              <a:t>and analysis </a:t>
            </a:r>
            <a:r>
              <a:rPr lang="en-US" sz="3200" dirty="0">
                <a:solidFill>
                  <a:srgbClr val="C00000"/>
                </a:solidFill>
              </a:rPr>
              <a:t>in addition to knowledge and comprehension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0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TOGAF 9 Certified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29104"/>
            <a:ext cx="7782019" cy="4947445"/>
          </a:xfrm>
        </p:spPr>
        <p:txBody>
          <a:bodyPr>
            <a:normAutofit/>
          </a:bodyPr>
          <a:lstStyle/>
          <a:p>
            <a:r>
              <a:rPr lang="en-US" dirty="0"/>
              <a:t>The questions for the TOGAF 9 Part 2 Examination </a:t>
            </a:r>
            <a:r>
              <a:rPr lang="en-US" dirty="0" smtClean="0"/>
              <a:t>consist </a:t>
            </a:r>
            <a:r>
              <a:rPr lang="en-US" dirty="0"/>
              <a:t>of </a:t>
            </a:r>
            <a:r>
              <a:rPr lang="en-US" dirty="0">
                <a:solidFill>
                  <a:srgbClr val="C00000"/>
                </a:solidFill>
              </a:rPr>
              <a:t>eight complex scenario </a:t>
            </a:r>
            <a:r>
              <a:rPr lang="en-US" dirty="0" smtClean="0">
                <a:solidFill>
                  <a:srgbClr val="C00000"/>
                </a:solidFill>
              </a:rPr>
              <a:t>questions</a:t>
            </a:r>
          </a:p>
          <a:p>
            <a:r>
              <a:rPr lang="en-US" dirty="0" smtClean="0"/>
              <a:t>Candidates </a:t>
            </a:r>
            <a:r>
              <a:rPr lang="en-US" dirty="0"/>
              <a:t>must read a </a:t>
            </a:r>
            <a:r>
              <a:rPr lang="en-US" dirty="0" smtClean="0"/>
              <a:t>scenario describing </a:t>
            </a:r>
            <a:r>
              <a:rPr lang="en-US" dirty="0"/>
              <a:t>a situation where TOGAF is being </a:t>
            </a:r>
            <a:r>
              <a:rPr lang="en-US" dirty="0" smtClean="0"/>
              <a:t>applied</a:t>
            </a:r>
          </a:p>
          <a:p>
            <a:r>
              <a:rPr lang="en-US" dirty="0" smtClean="0"/>
              <a:t>The </a:t>
            </a:r>
            <a:r>
              <a:rPr lang="en-US" dirty="0"/>
              <a:t>question will then ask </a:t>
            </a:r>
            <a:r>
              <a:rPr lang="en-US" dirty="0">
                <a:solidFill>
                  <a:srgbClr val="C00000"/>
                </a:solidFill>
              </a:rPr>
              <a:t>how </a:t>
            </a:r>
            <a:r>
              <a:rPr lang="en-US" dirty="0" smtClean="0">
                <a:solidFill>
                  <a:srgbClr val="C00000"/>
                </a:solidFill>
              </a:rPr>
              <a:t>TOGAF would </a:t>
            </a:r>
            <a:r>
              <a:rPr lang="en-US" dirty="0">
                <a:solidFill>
                  <a:srgbClr val="C00000"/>
                </a:solidFill>
              </a:rPr>
              <a:t>be used to address a particular point</a:t>
            </a:r>
            <a:r>
              <a:rPr lang="en-US" dirty="0"/>
              <a:t>, and provide four possible </a:t>
            </a:r>
            <a:r>
              <a:rPr lang="en-US" dirty="0" smtClean="0"/>
              <a:t>answers, and the </a:t>
            </a:r>
            <a:r>
              <a:rPr lang="en-US" dirty="0"/>
              <a:t>answers </a:t>
            </a:r>
            <a:r>
              <a:rPr lang="en-US" dirty="0" smtClean="0"/>
              <a:t>are graded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answer is </a:t>
            </a:r>
            <a:r>
              <a:rPr lang="en-US" dirty="0">
                <a:solidFill>
                  <a:srgbClr val="0070C0"/>
                </a:solidFill>
              </a:rPr>
              <a:t>more correct than two of the others</a:t>
            </a:r>
            <a:r>
              <a:rPr lang="en-US" dirty="0"/>
              <a:t>, and one is incorrect for the situation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TOGAF 9 Certification 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50"/>
            <a:ext cx="8092440" cy="481965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300" dirty="0"/>
              <a:t>ADM Phases: Project Establishment (Phases Preliminary, A, Requirements Management)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smtClean="0"/>
              <a:t>ADM </a:t>
            </a:r>
            <a:r>
              <a:rPr lang="en-US" sz="2300" dirty="0"/>
              <a:t>Phases: Architecture Definition (Phases B, C, D)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smtClean="0"/>
              <a:t>ADM </a:t>
            </a:r>
            <a:r>
              <a:rPr lang="en-US" sz="2300" dirty="0"/>
              <a:t>Phases: Transition Planning (Phases E and F)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smtClean="0"/>
              <a:t>ADM </a:t>
            </a:r>
            <a:r>
              <a:rPr lang="en-US" sz="2300" dirty="0"/>
              <a:t>Phases: Governance (Phases G and H)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smtClean="0"/>
              <a:t>Adapting </a:t>
            </a:r>
            <a:r>
              <a:rPr lang="en-US" sz="2300" dirty="0"/>
              <a:t>the ADM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smtClean="0"/>
              <a:t>Architecture </a:t>
            </a:r>
            <a:r>
              <a:rPr lang="en-US" sz="2300" dirty="0"/>
              <a:t>Content Framework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smtClean="0"/>
              <a:t>TOGAF </a:t>
            </a:r>
            <a:r>
              <a:rPr lang="en-US" sz="2300" dirty="0"/>
              <a:t>Reference Models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smtClean="0"/>
              <a:t>Architecture </a:t>
            </a:r>
            <a:r>
              <a:rPr lang="en-US" sz="2300" dirty="0"/>
              <a:t>Capability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Yourself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</a:t>
            </a:r>
            <a:r>
              <a:rPr lang="en-US" dirty="0"/>
              <a:t>many certification levels are there in the TOGAF 9 People certification program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2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3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4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Romi Satria Wahono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 l="4478" t="3448" r="8186" b="6897"/>
          <a:stretch>
            <a:fillRect/>
          </a:stretch>
        </p:blipFill>
        <p:spPr bwMode="auto">
          <a:xfrm>
            <a:off x="5791200" y="1224754"/>
            <a:ext cx="3208565" cy="4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871696"/>
          </a:xfrm>
        </p:spPr>
        <p:txBody>
          <a:bodyPr>
            <a:normAutofit fontScale="92500" lnSpcReduction="10000"/>
          </a:bodyPr>
          <a:lstStyle/>
          <a:p>
            <a:r>
              <a:rPr lang="id-ID" dirty="0">
                <a:solidFill>
                  <a:srgbClr val="C00000"/>
                </a:solidFill>
              </a:rPr>
              <a:t>SD Sompok </a:t>
            </a:r>
            <a:r>
              <a:rPr lang="id-ID" dirty="0"/>
              <a:t>Semarang (1987)</a:t>
            </a:r>
          </a:p>
          <a:p>
            <a:r>
              <a:rPr lang="id-ID" dirty="0">
                <a:solidFill>
                  <a:srgbClr val="C00000"/>
                </a:solidFill>
              </a:rPr>
              <a:t>SMPN 8</a:t>
            </a:r>
            <a:r>
              <a:rPr lang="id-ID" dirty="0"/>
              <a:t> Semarang (1990)</a:t>
            </a:r>
          </a:p>
          <a:p>
            <a:r>
              <a:rPr lang="id-ID" dirty="0">
                <a:solidFill>
                  <a:srgbClr val="C00000"/>
                </a:solidFill>
              </a:rPr>
              <a:t>SMA Taruna </a:t>
            </a:r>
            <a:r>
              <a:rPr lang="id-ID" dirty="0" smtClean="0">
                <a:solidFill>
                  <a:srgbClr val="C00000"/>
                </a:solidFill>
              </a:rPr>
              <a:t>Nusantara</a:t>
            </a:r>
            <a:r>
              <a:rPr lang="en-US" dirty="0"/>
              <a:t> </a:t>
            </a:r>
            <a:r>
              <a:rPr lang="id-ID" dirty="0" smtClean="0"/>
              <a:t>Magelang </a:t>
            </a:r>
            <a:r>
              <a:rPr lang="id-ID" dirty="0"/>
              <a:t>(1993)</a:t>
            </a:r>
          </a:p>
          <a:p>
            <a:r>
              <a:rPr lang="id-ID" dirty="0">
                <a:solidFill>
                  <a:srgbClr val="C00000"/>
                </a:solidFill>
              </a:rPr>
              <a:t>B.Eng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M.Eng</a:t>
            </a:r>
            <a:r>
              <a:rPr lang="id-ID" dirty="0"/>
              <a:t> and </a:t>
            </a:r>
            <a:r>
              <a:rPr lang="id-ID" dirty="0">
                <a:solidFill>
                  <a:srgbClr val="C00000"/>
                </a:solidFill>
              </a:rPr>
              <a:t>Ph.D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id-ID" dirty="0"/>
              <a:t>in Software Engineering from</a:t>
            </a:r>
            <a:br>
              <a:rPr lang="id-ID" dirty="0"/>
            </a:br>
            <a:r>
              <a:rPr lang="id-ID" dirty="0"/>
              <a:t>Saitama University Japan (1994-2004)</a:t>
            </a:r>
            <a:br>
              <a:rPr lang="id-ID" dirty="0"/>
            </a:br>
            <a:r>
              <a:rPr lang="id-ID" dirty="0"/>
              <a:t>Universiti Teknikal Malaysia Melaka (2014)</a:t>
            </a:r>
          </a:p>
          <a:p>
            <a:r>
              <a:rPr lang="id-ID" dirty="0"/>
              <a:t>Research Interests: </a:t>
            </a:r>
            <a:r>
              <a:rPr lang="en-US" dirty="0">
                <a:solidFill>
                  <a:srgbClr val="C00000"/>
                </a:solidFill>
              </a:rPr>
              <a:t>Software Engineering</a:t>
            </a:r>
            <a:r>
              <a:rPr lang="en-US" dirty="0"/>
              <a:t>,</a:t>
            </a:r>
            <a:r>
              <a:rPr lang="id-ID" dirty="0"/>
              <a:t/>
            </a:r>
            <a:br>
              <a:rPr lang="id-ID" dirty="0"/>
            </a:br>
            <a:r>
              <a:rPr lang="en-US" dirty="0" smtClean="0"/>
              <a:t>Machine Learning</a:t>
            </a:r>
            <a:endParaRPr lang="en-US" dirty="0"/>
          </a:p>
          <a:p>
            <a:r>
              <a:rPr lang="en-US" dirty="0"/>
              <a:t>Founder </a:t>
            </a:r>
            <a:r>
              <a:rPr lang="en-US" dirty="0" err="1" smtClean="0">
                <a:solidFill>
                  <a:srgbClr val="CC0000"/>
                </a:solidFill>
              </a:rPr>
              <a:t>IlmuKomputer.Com</a:t>
            </a:r>
            <a:endParaRPr lang="id-ID" dirty="0">
              <a:solidFill>
                <a:srgbClr val="CC0000"/>
              </a:solidFill>
            </a:endParaRPr>
          </a:p>
          <a:p>
            <a:r>
              <a:rPr lang="id-ID" dirty="0" smtClean="0"/>
              <a:t>P</a:t>
            </a:r>
            <a:r>
              <a:rPr lang="en-US" dirty="0" smtClean="0"/>
              <a:t>NS di PDII</a:t>
            </a:r>
            <a:r>
              <a:rPr lang="id-ID" dirty="0" smtClean="0"/>
              <a:t> </a:t>
            </a:r>
            <a:r>
              <a:rPr lang="id-ID" dirty="0"/>
              <a:t>LIPI </a:t>
            </a:r>
            <a:r>
              <a:rPr lang="id-ID" dirty="0" smtClean="0"/>
              <a:t>(</a:t>
            </a:r>
            <a:r>
              <a:rPr lang="en-US" dirty="0" smtClean="0"/>
              <a:t>1994</a:t>
            </a:r>
            <a:r>
              <a:rPr lang="id-ID" dirty="0" smtClean="0"/>
              <a:t>-2007</a:t>
            </a:r>
            <a:r>
              <a:rPr lang="id-ID" dirty="0"/>
              <a:t>)</a:t>
            </a:r>
          </a:p>
          <a:p>
            <a:r>
              <a:rPr lang="id-ID" dirty="0"/>
              <a:t>Founder dan CEO </a:t>
            </a:r>
            <a:r>
              <a:rPr lang="id-ID" dirty="0">
                <a:solidFill>
                  <a:srgbClr val="CC0000"/>
                </a:solidFill>
              </a:rPr>
              <a:t>PT Brainmatics Cipta Informatika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449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Yourself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one of the following is the entry level certification for an individual?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. TOGAF 9 Certified</a:t>
            </a:r>
          </a:p>
          <a:p>
            <a:pPr marL="0" indent="0">
              <a:buNone/>
            </a:pPr>
            <a:r>
              <a:rPr lang="en-US" dirty="0"/>
              <a:t>B. TOGAF 9 Foundation</a:t>
            </a:r>
          </a:p>
          <a:p>
            <a:pPr marL="0" indent="0">
              <a:buNone/>
            </a:pPr>
            <a:r>
              <a:rPr lang="en-US" dirty="0"/>
              <a:t>C. TOGAF 9 Professional</a:t>
            </a:r>
          </a:p>
          <a:p>
            <a:pPr marL="0" indent="0">
              <a:buNone/>
            </a:pPr>
            <a:r>
              <a:rPr lang="en-US" dirty="0"/>
              <a:t>D. TOGAF 9 Architect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Yourself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one of the following describes three principles of the TOGAF 9 </a:t>
            </a:r>
            <a:r>
              <a:rPr lang="en-US" dirty="0" smtClean="0"/>
              <a:t>People certification program?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Integrity</a:t>
            </a:r>
            <a:r>
              <a:rPr lang="en-US" dirty="0"/>
              <a:t>, Scalability, </a:t>
            </a:r>
            <a:r>
              <a:rPr lang="en-US" dirty="0" smtClean="0"/>
              <a:t>Flexibility</a:t>
            </a:r>
          </a:p>
          <a:p>
            <a:pPr marL="514350" indent="-514350">
              <a:buAutoNum type="alphaUcPeriod"/>
            </a:pPr>
            <a:r>
              <a:rPr lang="en-US" dirty="0" smtClean="0"/>
              <a:t>Objectivity</a:t>
            </a:r>
            <a:r>
              <a:rPr lang="en-US" dirty="0"/>
              <a:t>, Robustness, </a:t>
            </a:r>
            <a:r>
              <a:rPr lang="en-US" dirty="0" smtClean="0"/>
              <a:t>Simplicity</a:t>
            </a:r>
          </a:p>
          <a:p>
            <a:pPr marL="514350" indent="-514350">
              <a:buAutoNum type="alphaUcPeriod"/>
            </a:pPr>
            <a:r>
              <a:rPr lang="en-US" dirty="0" smtClean="0"/>
              <a:t>Openness</a:t>
            </a:r>
            <a:r>
              <a:rPr lang="en-US" dirty="0"/>
              <a:t>, Fairness, </a:t>
            </a:r>
            <a:r>
              <a:rPr lang="en-US" dirty="0" smtClean="0"/>
              <a:t>Quality</a:t>
            </a:r>
          </a:p>
          <a:p>
            <a:pPr marL="514350" indent="-514350">
              <a:buAutoNum type="alphaUcPeriod"/>
            </a:pPr>
            <a:r>
              <a:rPr lang="en-US" dirty="0" smtClean="0"/>
              <a:t>Knowledge-based</a:t>
            </a:r>
            <a:r>
              <a:rPr lang="en-US" dirty="0"/>
              <a:t>, Valuable, </a:t>
            </a:r>
            <a:r>
              <a:rPr lang="en-US" dirty="0" smtClean="0"/>
              <a:t>Simplicity</a:t>
            </a:r>
          </a:p>
          <a:p>
            <a:pPr marL="514350" indent="-514350">
              <a:buAutoNum type="alphaUcPeriod"/>
            </a:pPr>
            <a:r>
              <a:rPr lang="en-US" dirty="0" smtClean="0"/>
              <a:t>All </a:t>
            </a:r>
            <a:r>
              <a:rPr lang="en-US" dirty="0"/>
              <a:t>of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Yourself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of the following topic areas is not included in the TOGAF 9 Foundation Syllabus?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Architecture Governance</a:t>
            </a:r>
          </a:p>
          <a:p>
            <a:pPr marL="514350" indent="-514350">
              <a:buAutoNum type="alphaUcPeriod"/>
            </a:pPr>
            <a:r>
              <a:rPr lang="en-US" dirty="0" smtClean="0"/>
              <a:t>Basic Concepts</a:t>
            </a:r>
          </a:p>
          <a:p>
            <a:pPr marL="514350" indent="-514350">
              <a:buAutoNum type="alphaUcPeriod"/>
            </a:pPr>
            <a:r>
              <a:rPr lang="en-US" dirty="0" smtClean="0"/>
              <a:t>Building Blocks</a:t>
            </a:r>
          </a:p>
          <a:p>
            <a:pPr marL="514350" indent="-514350">
              <a:buAutoNum type="alphaUcPeriod"/>
            </a:pPr>
            <a:r>
              <a:rPr lang="en-US" dirty="0" smtClean="0"/>
              <a:t>Guidelines </a:t>
            </a:r>
            <a:r>
              <a:rPr lang="en-US" dirty="0"/>
              <a:t>for adapting the ADM: Iteration and </a:t>
            </a:r>
            <a:r>
              <a:rPr lang="en-US" dirty="0" smtClean="0"/>
              <a:t>Levels</a:t>
            </a:r>
          </a:p>
          <a:p>
            <a:pPr marL="514350" indent="-514350">
              <a:buAutoNum type="alphaUcPeriod"/>
            </a:pPr>
            <a:r>
              <a:rPr lang="en-US" dirty="0" smtClean="0"/>
              <a:t>Introduction </a:t>
            </a:r>
            <a:r>
              <a:rPr lang="en-US" dirty="0"/>
              <a:t>to the ADM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Yourself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of the following apply to the TOGAF 9 Part 1 Examination, except which </a:t>
            </a:r>
            <a:r>
              <a:rPr lang="en-US" dirty="0" smtClean="0"/>
              <a:t>statement?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Candidates </a:t>
            </a:r>
            <a:r>
              <a:rPr lang="en-US" dirty="0"/>
              <a:t>who fail cannot take the examination again within one (1) </a:t>
            </a:r>
            <a:r>
              <a:rPr lang="en-US" dirty="0" smtClean="0"/>
              <a:t>month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</a:t>
            </a:r>
            <a:r>
              <a:rPr lang="en-US" dirty="0"/>
              <a:t>examination consists of more than 100 </a:t>
            </a:r>
            <a:r>
              <a:rPr lang="en-US" dirty="0" smtClean="0"/>
              <a:t>questions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</a:t>
            </a:r>
            <a:r>
              <a:rPr lang="en-US" dirty="0"/>
              <a:t>examination has multiple-choice format </a:t>
            </a:r>
            <a:r>
              <a:rPr lang="en-US" dirty="0" smtClean="0"/>
              <a:t>questions</a:t>
            </a:r>
          </a:p>
          <a:p>
            <a:pPr marL="514350" indent="-514350">
              <a:buAutoNum type="alphaUcPeriod"/>
            </a:pPr>
            <a:r>
              <a:rPr lang="en-US" dirty="0" smtClean="0"/>
              <a:t>It </a:t>
            </a:r>
            <a:r>
              <a:rPr lang="en-US" dirty="0"/>
              <a:t>is a closed-book </a:t>
            </a:r>
            <a:r>
              <a:rPr lang="en-US" dirty="0" smtClean="0"/>
              <a:t>examination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2</a:t>
            </a:r>
            <a:r>
              <a:rPr lang="en-US" sz="4400" dirty="0" smtClean="0"/>
              <a:t>.3 </a:t>
            </a:r>
            <a:r>
              <a:rPr lang="en-US" sz="4400" dirty="0"/>
              <a:t>TOGAF </a:t>
            </a:r>
            <a:r>
              <a:rPr lang="en-US" sz="4400" dirty="0" smtClean="0"/>
              <a:t>Components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TOGAF Contain?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TOGAF reflects the </a:t>
            </a:r>
            <a:r>
              <a:rPr lang="en-US" sz="3200" dirty="0">
                <a:solidFill>
                  <a:srgbClr val="C00000"/>
                </a:solidFill>
              </a:rPr>
              <a:t>structure and content </a:t>
            </a:r>
            <a:r>
              <a:rPr lang="en-US" sz="3200" dirty="0"/>
              <a:t>of an </a:t>
            </a:r>
            <a:r>
              <a:rPr lang="en-US" sz="3200" dirty="0">
                <a:solidFill>
                  <a:srgbClr val="C00000"/>
                </a:solidFill>
              </a:rPr>
              <a:t>architecture capability </a:t>
            </a:r>
            <a:r>
              <a:rPr lang="en-US" sz="3200" dirty="0"/>
              <a:t>within an </a:t>
            </a:r>
            <a:r>
              <a:rPr lang="en-US" sz="3200" dirty="0" smtClean="0"/>
              <a:t>enterprise</a:t>
            </a:r>
          </a:p>
          <a:p>
            <a:pPr marL="0" indent="0">
              <a:buNone/>
            </a:pPr>
            <a:endParaRPr lang="en-US" sz="900" dirty="0"/>
          </a:p>
          <a:p>
            <a:pPr lvl="1"/>
            <a:r>
              <a:rPr lang="en-US" sz="2800" dirty="0" smtClean="0">
                <a:solidFill>
                  <a:srgbClr val="C00000"/>
                </a:solidFill>
              </a:rPr>
              <a:t>Capability</a:t>
            </a:r>
            <a:r>
              <a:rPr lang="en-US" sz="2800" dirty="0" smtClean="0"/>
              <a:t>: An </a:t>
            </a:r>
            <a:r>
              <a:rPr lang="en-US" sz="2800" dirty="0"/>
              <a:t>ability that an </a:t>
            </a:r>
            <a:r>
              <a:rPr lang="en-US" sz="2800" dirty="0">
                <a:solidFill>
                  <a:srgbClr val="0070C0"/>
                </a:solidFill>
              </a:rPr>
              <a:t>organization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70C0"/>
                </a:solidFill>
              </a:rPr>
              <a:t>person</a:t>
            </a:r>
            <a:r>
              <a:rPr lang="en-US" sz="2800" dirty="0"/>
              <a:t>, or </a:t>
            </a:r>
            <a:r>
              <a:rPr lang="en-US" sz="2800" dirty="0">
                <a:solidFill>
                  <a:srgbClr val="0070C0"/>
                </a:solidFill>
              </a:rPr>
              <a:t>system</a:t>
            </a:r>
            <a:r>
              <a:rPr lang="en-US" sz="2800" dirty="0"/>
              <a:t> possesses. Capabilities are </a:t>
            </a:r>
            <a:r>
              <a:rPr lang="en-US" sz="2800" dirty="0" smtClean="0"/>
              <a:t>typically </a:t>
            </a:r>
            <a:r>
              <a:rPr lang="en-US" sz="2800" dirty="0"/>
              <a:t>require a combination of organization, </a:t>
            </a:r>
            <a:r>
              <a:rPr lang="en-US" sz="2800" dirty="0" smtClean="0"/>
              <a:t>people, processes</a:t>
            </a:r>
            <a:r>
              <a:rPr lang="en-US" sz="2800" dirty="0"/>
              <a:t>, and technology to </a:t>
            </a:r>
            <a:r>
              <a:rPr lang="en-US" sz="2800" dirty="0" smtClean="0"/>
              <a:t>achieve</a:t>
            </a:r>
          </a:p>
          <a:p>
            <a:pPr lvl="2"/>
            <a:r>
              <a:rPr lang="en-US" sz="2400" dirty="0" smtClean="0"/>
              <a:t>For </a:t>
            </a:r>
            <a:r>
              <a:rPr lang="en-US" sz="2400" dirty="0"/>
              <a:t>example, marketing, customer contact, or </a:t>
            </a:r>
            <a:r>
              <a:rPr lang="en-US" sz="2400" dirty="0" smtClean="0"/>
              <a:t>outbound telemarketing</a:t>
            </a:r>
            <a:endParaRPr lang="en-US" sz="2400" dirty="0"/>
          </a:p>
          <a:p>
            <a:pPr lvl="1"/>
            <a:r>
              <a:rPr lang="en-US" sz="2800" dirty="0" smtClean="0">
                <a:solidFill>
                  <a:srgbClr val="C00000"/>
                </a:solidFill>
              </a:rPr>
              <a:t>Architecture Capability</a:t>
            </a:r>
            <a:r>
              <a:rPr lang="en-US" sz="2800" dirty="0" smtClean="0"/>
              <a:t>: the </a:t>
            </a:r>
            <a:r>
              <a:rPr lang="en-US" sz="2800" dirty="0">
                <a:solidFill>
                  <a:srgbClr val="0070C0"/>
                </a:solidFill>
              </a:rPr>
              <a:t>ability for an organization</a:t>
            </a:r>
            <a:r>
              <a:rPr lang="en-US" sz="2800" dirty="0"/>
              <a:t> to effectively </a:t>
            </a:r>
            <a:r>
              <a:rPr lang="en-US" sz="2800" dirty="0">
                <a:solidFill>
                  <a:srgbClr val="0070C0"/>
                </a:solidFill>
              </a:rPr>
              <a:t>undertake the activities</a:t>
            </a:r>
            <a:r>
              <a:rPr lang="en-US" sz="2800" dirty="0"/>
              <a:t> of an enterprise </a:t>
            </a:r>
            <a:r>
              <a:rPr lang="en-US" sz="2800" dirty="0" smtClean="0"/>
              <a:t>architecture practice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TOGAF Contain?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801" t="13879" r="17852" b="6606"/>
          <a:stretch/>
        </p:blipFill>
        <p:spPr>
          <a:xfrm>
            <a:off x="11878" y="1531916"/>
            <a:ext cx="5759532" cy="46541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2778" y="1531916"/>
            <a:ext cx="3538611" cy="4643095"/>
          </a:xfrm>
        </p:spPr>
        <p:txBody>
          <a:bodyPr>
            <a:noAutofit/>
          </a:bodyPr>
          <a:lstStyle/>
          <a:p>
            <a:r>
              <a:rPr lang="en-US" sz="2000" dirty="0"/>
              <a:t>Central to TOGAF is the </a:t>
            </a:r>
            <a:r>
              <a:rPr lang="en-US" sz="2000" dirty="0">
                <a:solidFill>
                  <a:srgbClr val="C00000"/>
                </a:solidFill>
              </a:rPr>
              <a:t>Architecture </a:t>
            </a:r>
            <a:r>
              <a:rPr lang="en-US" sz="2000" dirty="0" smtClean="0">
                <a:solidFill>
                  <a:srgbClr val="C00000"/>
                </a:solidFill>
              </a:rPr>
              <a:t>Development Method</a:t>
            </a:r>
          </a:p>
          <a:p>
            <a:r>
              <a:rPr lang="en-US" sz="2000" dirty="0" smtClean="0"/>
              <a:t>The </a:t>
            </a:r>
            <a:r>
              <a:rPr lang="en-US" sz="2000" dirty="0">
                <a:solidFill>
                  <a:srgbClr val="C00000"/>
                </a:solidFill>
              </a:rPr>
              <a:t>architecture capability </a:t>
            </a:r>
            <a:r>
              <a:rPr lang="en-US" sz="2000" dirty="0" smtClean="0">
                <a:solidFill>
                  <a:srgbClr val="C00000"/>
                </a:solidFill>
              </a:rPr>
              <a:t>operates </a:t>
            </a:r>
            <a:r>
              <a:rPr lang="en-US" sz="2000" dirty="0">
                <a:solidFill>
                  <a:srgbClr val="C00000"/>
                </a:solidFill>
              </a:rPr>
              <a:t>the </a:t>
            </a:r>
            <a:r>
              <a:rPr lang="en-US" sz="2000" dirty="0" smtClean="0">
                <a:solidFill>
                  <a:srgbClr val="C00000"/>
                </a:solidFill>
              </a:rPr>
              <a:t>method</a:t>
            </a:r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method is </a:t>
            </a:r>
            <a:r>
              <a:rPr lang="en-US" sz="2000" dirty="0">
                <a:solidFill>
                  <a:srgbClr val="C00000"/>
                </a:solidFill>
              </a:rPr>
              <a:t>supported by a number of guidelines </a:t>
            </a:r>
            <a:r>
              <a:rPr lang="en-US" sz="2000" dirty="0" smtClean="0">
                <a:solidFill>
                  <a:srgbClr val="C00000"/>
                </a:solidFill>
              </a:rPr>
              <a:t>and techniques</a:t>
            </a:r>
          </a:p>
          <a:p>
            <a:r>
              <a:rPr lang="en-US" sz="2000" dirty="0" smtClean="0"/>
              <a:t>This </a:t>
            </a:r>
            <a:r>
              <a:rPr lang="en-US" sz="2000" dirty="0" smtClean="0">
                <a:solidFill>
                  <a:srgbClr val="C00000"/>
                </a:solidFill>
              </a:rPr>
              <a:t>produces content </a:t>
            </a:r>
            <a:r>
              <a:rPr lang="en-US" sz="2000" dirty="0">
                <a:solidFill>
                  <a:srgbClr val="C00000"/>
                </a:solidFill>
              </a:rPr>
              <a:t>to be stored in the </a:t>
            </a:r>
            <a:r>
              <a:rPr lang="en-US" sz="2000" dirty="0" smtClean="0">
                <a:solidFill>
                  <a:srgbClr val="C00000"/>
                </a:solidFill>
              </a:rPr>
              <a:t>repository</a:t>
            </a:r>
            <a:r>
              <a:rPr lang="en-US" sz="2000" dirty="0" smtClean="0"/>
              <a:t>, </a:t>
            </a:r>
            <a:r>
              <a:rPr lang="en-US" sz="2000" dirty="0"/>
              <a:t>which is classified according to the </a:t>
            </a:r>
            <a:r>
              <a:rPr lang="en-US" sz="2000" dirty="0">
                <a:solidFill>
                  <a:srgbClr val="C00000"/>
                </a:solidFill>
              </a:rPr>
              <a:t>Enterprise </a:t>
            </a:r>
            <a:r>
              <a:rPr lang="en-US" sz="2000" dirty="0" smtClean="0">
                <a:solidFill>
                  <a:srgbClr val="C00000"/>
                </a:solidFill>
              </a:rPr>
              <a:t>Continuum</a:t>
            </a:r>
          </a:p>
          <a:p>
            <a:r>
              <a:rPr lang="en-US" sz="2000" dirty="0" smtClean="0"/>
              <a:t>The </a:t>
            </a:r>
            <a:r>
              <a:rPr lang="en-US" sz="2000" dirty="0">
                <a:solidFill>
                  <a:srgbClr val="C00000"/>
                </a:solidFill>
              </a:rPr>
              <a:t>repository is initially populated </a:t>
            </a:r>
            <a:r>
              <a:rPr lang="en-US" sz="2000" dirty="0"/>
              <a:t>with </a:t>
            </a:r>
            <a:r>
              <a:rPr lang="en-US" sz="2000" dirty="0" smtClean="0"/>
              <a:t>the TOGAF </a:t>
            </a:r>
            <a:r>
              <a:rPr lang="en-US" sz="2000" dirty="0">
                <a:solidFill>
                  <a:srgbClr val="C00000"/>
                </a:solidFill>
              </a:rPr>
              <a:t>Reference Models</a:t>
            </a:r>
          </a:p>
        </p:txBody>
      </p:sp>
    </p:spTree>
    <p:extLst>
      <p:ext uri="{BB962C8B-B14F-4D97-AF65-F5344CB8AC3E}">
        <p14:creationId xmlns:p14="http://schemas.microsoft.com/office/powerpoint/2010/main" val="29695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TOGAF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524" t="14233" r="8381" b="15503"/>
          <a:stretch/>
        </p:blipFill>
        <p:spPr>
          <a:xfrm>
            <a:off x="0" y="1224754"/>
            <a:ext cx="9203036" cy="443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The </a:t>
            </a:r>
            <a:r>
              <a:rPr lang="en-US" dirty="0"/>
              <a:t>Architecture Development Method (ADM)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3"/>
            <a:ext cx="8046720" cy="5214597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/>
              <a:t>Describes </a:t>
            </a:r>
            <a:r>
              <a:rPr lang="en-US" sz="5100" dirty="0"/>
              <a:t>a </a:t>
            </a:r>
            <a:r>
              <a:rPr lang="en-US" sz="5100" dirty="0">
                <a:solidFill>
                  <a:srgbClr val="C00000"/>
                </a:solidFill>
              </a:rPr>
              <a:t>process for deriving an organization-specific enterprise architecture </a:t>
            </a:r>
            <a:r>
              <a:rPr lang="en-US" sz="5100" dirty="0" smtClean="0"/>
              <a:t>that addresses </a:t>
            </a:r>
            <a:r>
              <a:rPr lang="en-US" sz="5100" dirty="0"/>
              <a:t>business </a:t>
            </a:r>
            <a:r>
              <a:rPr lang="en-US" sz="5100" dirty="0" smtClean="0"/>
              <a:t>requirements</a:t>
            </a:r>
          </a:p>
          <a:p>
            <a:r>
              <a:rPr lang="en-US" sz="5100" dirty="0" smtClean="0"/>
              <a:t>The </a:t>
            </a:r>
            <a:r>
              <a:rPr lang="en-US" sz="5100" dirty="0">
                <a:solidFill>
                  <a:srgbClr val="C00000"/>
                </a:solidFill>
              </a:rPr>
              <a:t>major component of TOGAF </a:t>
            </a:r>
            <a:r>
              <a:rPr lang="en-US" sz="5100" dirty="0"/>
              <a:t>and provides guidance for architects on a </a:t>
            </a:r>
            <a:r>
              <a:rPr lang="en-US" sz="5100" dirty="0" smtClean="0"/>
              <a:t>number of levels:</a:t>
            </a:r>
          </a:p>
          <a:p>
            <a:pPr lvl="1"/>
            <a:r>
              <a:rPr lang="en-US" sz="4400" dirty="0" smtClean="0"/>
              <a:t>It </a:t>
            </a:r>
            <a:r>
              <a:rPr lang="en-US" sz="4400" dirty="0"/>
              <a:t>provides a </a:t>
            </a:r>
            <a:r>
              <a:rPr lang="en-US" sz="4400" dirty="0">
                <a:solidFill>
                  <a:srgbClr val="0070C0"/>
                </a:solidFill>
              </a:rPr>
              <a:t>number of architecture development phases </a:t>
            </a:r>
            <a:r>
              <a:rPr lang="en-US" sz="4400" dirty="0"/>
              <a:t>(Business </a:t>
            </a:r>
            <a:r>
              <a:rPr lang="en-US" sz="4400" dirty="0" smtClean="0"/>
              <a:t>Architecture, Information </a:t>
            </a:r>
            <a:r>
              <a:rPr lang="en-US" sz="4400" dirty="0"/>
              <a:t>Systems Architectures, Technology Architecture) in a cycle, as an </a:t>
            </a:r>
            <a:r>
              <a:rPr lang="en-US" sz="4400" dirty="0" smtClean="0"/>
              <a:t>overall process </a:t>
            </a:r>
            <a:r>
              <a:rPr lang="en-US" sz="4400" dirty="0"/>
              <a:t>template for architecture development </a:t>
            </a:r>
            <a:r>
              <a:rPr lang="en-US" sz="4400" dirty="0" smtClean="0"/>
              <a:t>activity</a:t>
            </a:r>
            <a:endParaRPr lang="en-US" sz="4400" dirty="0"/>
          </a:p>
          <a:p>
            <a:pPr lvl="1"/>
            <a:r>
              <a:rPr lang="en-US" sz="4400" dirty="0" smtClean="0"/>
              <a:t>It </a:t>
            </a:r>
            <a:r>
              <a:rPr lang="en-US" sz="4400" dirty="0"/>
              <a:t>provides a </a:t>
            </a:r>
            <a:r>
              <a:rPr lang="en-US" sz="4400" dirty="0">
                <a:solidFill>
                  <a:srgbClr val="0070C0"/>
                </a:solidFill>
              </a:rPr>
              <a:t>narrative of each architecture phase</a:t>
            </a:r>
            <a:r>
              <a:rPr lang="en-US" sz="4400" dirty="0"/>
              <a:t>, describing the phase in terms </a:t>
            </a:r>
            <a:r>
              <a:rPr lang="en-US" sz="4400" dirty="0" smtClean="0"/>
              <a:t>of </a:t>
            </a:r>
            <a:r>
              <a:rPr lang="en-US" sz="4400" dirty="0" smtClean="0">
                <a:solidFill>
                  <a:srgbClr val="00B050"/>
                </a:solidFill>
              </a:rPr>
              <a:t>objectives</a:t>
            </a:r>
            <a:r>
              <a:rPr lang="en-US" sz="4400" dirty="0"/>
              <a:t>, </a:t>
            </a:r>
            <a:r>
              <a:rPr lang="en-US" sz="4400" dirty="0">
                <a:solidFill>
                  <a:srgbClr val="00B050"/>
                </a:solidFill>
              </a:rPr>
              <a:t>approach</a:t>
            </a:r>
            <a:r>
              <a:rPr lang="en-US" sz="4400" dirty="0"/>
              <a:t>, </a:t>
            </a:r>
            <a:r>
              <a:rPr lang="en-US" sz="4400" dirty="0">
                <a:solidFill>
                  <a:srgbClr val="00B050"/>
                </a:solidFill>
              </a:rPr>
              <a:t>inputs</a:t>
            </a:r>
            <a:r>
              <a:rPr lang="en-US" sz="4400" dirty="0"/>
              <a:t>, </a:t>
            </a:r>
            <a:r>
              <a:rPr lang="en-US" sz="4400" dirty="0">
                <a:solidFill>
                  <a:srgbClr val="00B050"/>
                </a:solidFill>
              </a:rPr>
              <a:t>steps</a:t>
            </a:r>
            <a:r>
              <a:rPr lang="en-US" sz="4400" dirty="0"/>
              <a:t>, and </a:t>
            </a:r>
            <a:r>
              <a:rPr lang="en-US" sz="4400" dirty="0">
                <a:solidFill>
                  <a:srgbClr val="00B050"/>
                </a:solidFill>
              </a:rPr>
              <a:t>outputs</a:t>
            </a:r>
            <a:r>
              <a:rPr lang="en-US" sz="4400" dirty="0"/>
              <a:t>. The inputs and outputs sections provide </a:t>
            </a:r>
            <a:r>
              <a:rPr lang="en-US" sz="4400" dirty="0" smtClean="0"/>
              <a:t>a definition </a:t>
            </a:r>
            <a:r>
              <a:rPr lang="en-US" sz="4400" dirty="0"/>
              <a:t>of the architecture content structure and </a:t>
            </a:r>
            <a:r>
              <a:rPr lang="en-US" sz="4400" dirty="0" smtClean="0"/>
              <a:t>deliverables</a:t>
            </a:r>
          </a:p>
          <a:p>
            <a:pPr lvl="1"/>
            <a:r>
              <a:rPr lang="en-US" sz="4400" dirty="0" smtClean="0"/>
              <a:t>It </a:t>
            </a:r>
            <a:r>
              <a:rPr lang="en-US" sz="4400" dirty="0"/>
              <a:t>provides cross-phase summaries that cover </a:t>
            </a:r>
            <a:r>
              <a:rPr lang="en-US" sz="4400" dirty="0">
                <a:solidFill>
                  <a:srgbClr val="0070C0"/>
                </a:solidFill>
              </a:rPr>
              <a:t>requirements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Architecture </a:t>
            </a:r>
            <a:r>
              <a:rPr lang="en-US" dirty="0"/>
              <a:t>Development </a:t>
            </a:r>
            <a:r>
              <a:rPr lang="en-US" dirty="0" smtClean="0"/>
              <a:t>Method (ADM)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TOGAF </a:t>
            </a:r>
            <a:r>
              <a:rPr lang="en-US" dirty="0" smtClean="0"/>
              <a:t>ADM </a:t>
            </a:r>
            <a:r>
              <a:rPr lang="en-US" dirty="0"/>
              <a:t>provides a </a:t>
            </a:r>
            <a:r>
              <a:rPr lang="en-US" dirty="0">
                <a:solidFill>
                  <a:srgbClr val="C00000"/>
                </a:solidFill>
              </a:rPr>
              <a:t>tested and repeatable process</a:t>
            </a:r>
            <a:r>
              <a:rPr lang="en-US" dirty="0"/>
              <a:t> for developing </a:t>
            </a:r>
            <a:r>
              <a:rPr lang="en-US" dirty="0" smtClean="0"/>
              <a:t>architectures</a:t>
            </a:r>
          </a:p>
          <a:p>
            <a:r>
              <a:rPr lang="en-US" dirty="0" smtClean="0"/>
              <a:t>The </a:t>
            </a:r>
            <a:r>
              <a:rPr lang="en-US" dirty="0"/>
              <a:t>ADM includes establishing an architecture framework, developing </a:t>
            </a:r>
            <a:r>
              <a:rPr lang="en-US" dirty="0">
                <a:solidFill>
                  <a:srgbClr val="C00000"/>
                </a:solidFill>
              </a:rPr>
              <a:t>architecture content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transitioning</a:t>
            </a:r>
            <a:r>
              <a:rPr lang="en-US" dirty="0"/>
              <a:t>, and </a:t>
            </a:r>
            <a:r>
              <a:rPr lang="en-US" dirty="0">
                <a:solidFill>
                  <a:srgbClr val="C00000"/>
                </a:solidFill>
              </a:rPr>
              <a:t>governing the realization </a:t>
            </a:r>
            <a:r>
              <a:rPr lang="en-US" dirty="0"/>
              <a:t>of </a:t>
            </a:r>
            <a:r>
              <a:rPr lang="en-US" dirty="0" smtClean="0"/>
              <a:t>architectures</a:t>
            </a:r>
            <a:endParaRPr lang="en-US" dirty="0"/>
          </a:p>
          <a:p>
            <a:r>
              <a:rPr lang="en-US" dirty="0" smtClean="0"/>
              <a:t>All </a:t>
            </a:r>
            <a:r>
              <a:rPr lang="en-US" dirty="0"/>
              <a:t>of these activities are carried out within an </a:t>
            </a:r>
            <a:r>
              <a:rPr lang="en-US" dirty="0">
                <a:solidFill>
                  <a:srgbClr val="C00000"/>
                </a:solidFill>
              </a:rPr>
              <a:t>iterative cycle of continuous architecture </a:t>
            </a:r>
            <a:r>
              <a:rPr lang="en-US" dirty="0"/>
              <a:t>definition and realization that allows organizations to transform their enterprises in a controlled manner in response to business goals and </a:t>
            </a:r>
            <a:r>
              <a:rPr lang="en-US" dirty="0" smtClean="0"/>
              <a:t>opportunities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50"/>
            <a:ext cx="7886700" cy="5124000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TOGAF Concepts</a:t>
            </a:r>
            <a:endParaRPr lang="en-US" b="1" dirty="0">
              <a:solidFill>
                <a:srgbClr val="C00000"/>
              </a:solidFill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TOGAF </a:t>
            </a:r>
            <a:r>
              <a:rPr lang="en-US" dirty="0" smtClean="0"/>
              <a:t>ADM</a:t>
            </a: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BPMN Overview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UML Overview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TOGAF Case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20" y="634599"/>
            <a:ext cx="4709160" cy="60245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TOGAF ADM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50"/>
            <a:ext cx="8121650" cy="512399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Preliminary </a:t>
            </a:r>
            <a:r>
              <a:rPr lang="en-US" dirty="0" smtClean="0">
                <a:solidFill>
                  <a:srgbClr val="C00000"/>
                </a:solidFill>
              </a:rPr>
              <a:t>Phase</a:t>
            </a:r>
            <a:r>
              <a:rPr lang="en-US" dirty="0" smtClean="0"/>
              <a:t>: the </a:t>
            </a:r>
            <a:r>
              <a:rPr lang="en-US" dirty="0"/>
              <a:t>preparation and initiation activities required to create an </a:t>
            </a:r>
            <a:r>
              <a:rPr lang="en-US" dirty="0">
                <a:solidFill>
                  <a:srgbClr val="0070C0"/>
                </a:solidFill>
              </a:rPr>
              <a:t>Architecture Capability </a:t>
            </a:r>
            <a:r>
              <a:rPr lang="en-US" dirty="0"/>
              <a:t>including customization of TOGAF and </a:t>
            </a:r>
            <a:r>
              <a:rPr lang="en-US" dirty="0">
                <a:solidFill>
                  <a:srgbClr val="0070C0"/>
                </a:solidFill>
              </a:rPr>
              <a:t>definition of Architecture </a:t>
            </a:r>
            <a:r>
              <a:rPr lang="en-US" dirty="0" smtClean="0">
                <a:solidFill>
                  <a:srgbClr val="0070C0"/>
                </a:solidFill>
              </a:rPr>
              <a:t>Principles</a:t>
            </a:r>
          </a:p>
          <a:p>
            <a:pPr marL="514350" indent="-514350">
              <a:buFont typeface="+mj-lt"/>
              <a:buAutoNum type="arabicPeriod"/>
            </a:pPr>
            <a:endParaRPr lang="en-US" sz="14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Phase A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Architecture </a:t>
            </a:r>
            <a:r>
              <a:rPr lang="en-US" dirty="0" smtClean="0">
                <a:solidFill>
                  <a:srgbClr val="C00000"/>
                </a:solidFill>
              </a:rPr>
              <a:t>Vision</a:t>
            </a:r>
            <a:r>
              <a:rPr lang="en-US" dirty="0" smtClean="0"/>
              <a:t>: the </a:t>
            </a:r>
            <a:r>
              <a:rPr lang="en-US" dirty="0">
                <a:solidFill>
                  <a:srgbClr val="0070C0"/>
                </a:solidFill>
              </a:rPr>
              <a:t>initial phase of an architecture development cycle</a:t>
            </a:r>
            <a:r>
              <a:rPr lang="en-US" dirty="0"/>
              <a:t>. It includes information about </a:t>
            </a:r>
            <a:r>
              <a:rPr lang="en-US" dirty="0">
                <a:solidFill>
                  <a:srgbClr val="0070C0"/>
                </a:solidFill>
              </a:rPr>
              <a:t>defining the scope </a:t>
            </a:r>
            <a:r>
              <a:rPr lang="en-US" dirty="0"/>
              <a:t>of the architecture development initiative, </a:t>
            </a:r>
            <a:r>
              <a:rPr lang="en-US" dirty="0">
                <a:solidFill>
                  <a:srgbClr val="0070C0"/>
                </a:solidFill>
              </a:rPr>
              <a:t>identifying the stakeholders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creating the Architecture Vision</a:t>
            </a:r>
            <a:r>
              <a:rPr lang="en-US" dirty="0"/>
              <a:t>, and </a:t>
            </a:r>
            <a:r>
              <a:rPr lang="en-US" dirty="0">
                <a:solidFill>
                  <a:srgbClr val="0070C0"/>
                </a:solidFill>
              </a:rPr>
              <a:t>obtaining approval </a:t>
            </a:r>
            <a:r>
              <a:rPr lang="en-US" dirty="0"/>
              <a:t>to proceed with the architecture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49"/>
            <a:ext cx="7886700" cy="512399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 smtClean="0"/>
              <a:t>Phase </a:t>
            </a:r>
            <a:r>
              <a:rPr lang="en-US" b="1" dirty="0"/>
              <a:t>B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Business </a:t>
            </a:r>
            <a:r>
              <a:rPr lang="en-US" dirty="0" smtClean="0">
                <a:solidFill>
                  <a:srgbClr val="C00000"/>
                </a:solidFill>
              </a:rPr>
              <a:t>Architecture</a:t>
            </a:r>
            <a:r>
              <a:rPr lang="en-US" dirty="0" smtClean="0"/>
              <a:t>: the </a:t>
            </a:r>
            <a:r>
              <a:rPr lang="en-US" dirty="0"/>
              <a:t>development of a </a:t>
            </a:r>
            <a:r>
              <a:rPr lang="en-US" dirty="0">
                <a:solidFill>
                  <a:srgbClr val="0070C0"/>
                </a:solidFill>
              </a:rPr>
              <a:t>Business Architecture</a:t>
            </a:r>
            <a:r>
              <a:rPr lang="en-US" dirty="0"/>
              <a:t> to support the </a:t>
            </a:r>
            <a:r>
              <a:rPr lang="en-US" dirty="0">
                <a:solidFill>
                  <a:srgbClr val="00B050"/>
                </a:solidFill>
              </a:rPr>
              <a:t>agreed Architecture </a:t>
            </a:r>
            <a:r>
              <a:rPr lang="en-US" dirty="0" smtClean="0">
                <a:solidFill>
                  <a:srgbClr val="00B050"/>
                </a:solidFill>
              </a:rPr>
              <a:t>Vision</a:t>
            </a:r>
          </a:p>
          <a:p>
            <a:pPr marL="514350" indent="-514350">
              <a:buFont typeface="+mj-lt"/>
              <a:buAutoNum type="arabicPeriod" startAt="3"/>
            </a:pPr>
            <a:endParaRPr lang="en-US" sz="1400" dirty="0"/>
          </a:p>
          <a:p>
            <a:pPr marL="514350" indent="-514350">
              <a:buFont typeface="+mj-lt"/>
              <a:buAutoNum type="arabicPeriod" startAt="3"/>
            </a:pPr>
            <a:r>
              <a:rPr lang="en-US" b="1" dirty="0"/>
              <a:t>Phase C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Information Systems </a:t>
            </a:r>
            <a:r>
              <a:rPr lang="en-US" dirty="0" smtClean="0">
                <a:solidFill>
                  <a:srgbClr val="C00000"/>
                </a:solidFill>
              </a:rPr>
              <a:t>Architectures</a:t>
            </a:r>
            <a:r>
              <a:rPr lang="en-US" dirty="0" smtClean="0"/>
              <a:t>: the </a:t>
            </a:r>
            <a:r>
              <a:rPr lang="en-US" dirty="0"/>
              <a:t>development of </a:t>
            </a:r>
            <a:r>
              <a:rPr lang="en-US" dirty="0">
                <a:solidFill>
                  <a:srgbClr val="0070C0"/>
                </a:solidFill>
              </a:rPr>
              <a:t>Information Systems Architectures </a:t>
            </a:r>
            <a:r>
              <a:rPr lang="en-US" dirty="0"/>
              <a:t>to support the </a:t>
            </a:r>
            <a:r>
              <a:rPr lang="en-US" dirty="0">
                <a:solidFill>
                  <a:srgbClr val="00B050"/>
                </a:solidFill>
              </a:rPr>
              <a:t>agreed Architecture </a:t>
            </a:r>
            <a:r>
              <a:rPr lang="en-US" dirty="0" smtClean="0">
                <a:solidFill>
                  <a:srgbClr val="00B050"/>
                </a:solidFill>
              </a:rPr>
              <a:t>Vision</a:t>
            </a:r>
          </a:p>
          <a:p>
            <a:pPr marL="514350" indent="-514350">
              <a:buFont typeface="+mj-lt"/>
              <a:buAutoNum type="arabicPeriod" startAt="3"/>
            </a:pPr>
            <a:endParaRPr lang="en-US" sz="1400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b="1" dirty="0"/>
              <a:t>Phase D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Technology </a:t>
            </a:r>
            <a:r>
              <a:rPr lang="en-US" dirty="0" smtClean="0">
                <a:solidFill>
                  <a:srgbClr val="C00000"/>
                </a:solidFill>
              </a:rPr>
              <a:t>Architecture</a:t>
            </a:r>
            <a:r>
              <a:rPr lang="en-US" dirty="0" smtClean="0"/>
              <a:t>: the </a:t>
            </a:r>
            <a:r>
              <a:rPr lang="en-US" dirty="0"/>
              <a:t>development of the </a:t>
            </a:r>
            <a:r>
              <a:rPr lang="en-US" dirty="0">
                <a:solidFill>
                  <a:srgbClr val="0070C0"/>
                </a:solidFill>
              </a:rPr>
              <a:t>Technology Architecture</a:t>
            </a:r>
            <a:r>
              <a:rPr lang="en-US" dirty="0"/>
              <a:t> to support the </a:t>
            </a:r>
            <a:r>
              <a:rPr lang="en-US" dirty="0">
                <a:solidFill>
                  <a:srgbClr val="00B050"/>
                </a:solidFill>
              </a:rPr>
              <a:t>agreed Architecture </a:t>
            </a:r>
            <a:r>
              <a:rPr lang="en-US" dirty="0" smtClean="0">
                <a:solidFill>
                  <a:srgbClr val="00B050"/>
                </a:solidFill>
              </a:rPr>
              <a:t>Vision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50"/>
            <a:ext cx="8092440" cy="527685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b="1" dirty="0" smtClean="0"/>
              <a:t>Phase </a:t>
            </a:r>
            <a:r>
              <a:rPr lang="en-US" b="1" dirty="0"/>
              <a:t>E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Opportunities &amp; </a:t>
            </a:r>
            <a:r>
              <a:rPr lang="en-US" dirty="0" smtClean="0">
                <a:solidFill>
                  <a:srgbClr val="C00000"/>
                </a:solidFill>
              </a:rPr>
              <a:t>Solutions </a:t>
            </a:r>
            <a:r>
              <a:rPr lang="en-US" dirty="0" smtClean="0"/>
              <a:t>conducts initial </a:t>
            </a:r>
            <a:r>
              <a:rPr lang="en-US" dirty="0"/>
              <a:t>implementation planning and the </a:t>
            </a:r>
            <a:r>
              <a:rPr lang="en-US" dirty="0">
                <a:solidFill>
                  <a:srgbClr val="0070C0"/>
                </a:solidFill>
              </a:rPr>
              <a:t>identification of delivery vehicles </a:t>
            </a:r>
            <a:r>
              <a:rPr lang="en-US" dirty="0"/>
              <a:t>for the architecture defined in the previous </a:t>
            </a:r>
            <a:r>
              <a:rPr lang="en-US" dirty="0" smtClean="0"/>
              <a:t>phases</a:t>
            </a:r>
          </a:p>
          <a:p>
            <a:pPr marL="514350" indent="-514350">
              <a:buFont typeface="+mj-lt"/>
              <a:buAutoNum type="arabicPeriod" startAt="6"/>
            </a:pPr>
            <a:endParaRPr lang="en-US" sz="1000" dirty="0"/>
          </a:p>
          <a:p>
            <a:pPr marL="514350" indent="-514350">
              <a:buFont typeface="+mj-lt"/>
              <a:buAutoNum type="arabicPeriod" startAt="6"/>
            </a:pPr>
            <a:r>
              <a:rPr lang="en-US" b="1" dirty="0"/>
              <a:t>Phase F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Migration Planning </a:t>
            </a:r>
            <a:r>
              <a:rPr lang="en-US" dirty="0"/>
              <a:t>addresses how to move from the </a:t>
            </a:r>
            <a:r>
              <a:rPr lang="en-US" dirty="0">
                <a:solidFill>
                  <a:srgbClr val="0070C0"/>
                </a:solidFill>
              </a:rPr>
              <a:t>Baseline to the Target Architectures </a:t>
            </a:r>
            <a:r>
              <a:rPr lang="en-US" dirty="0"/>
              <a:t>by finalizing a detailed Implementation and </a:t>
            </a:r>
            <a:r>
              <a:rPr lang="en-US" dirty="0">
                <a:solidFill>
                  <a:srgbClr val="0070C0"/>
                </a:solidFill>
              </a:rPr>
              <a:t>Migration </a:t>
            </a:r>
            <a:r>
              <a:rPr lang="en-US" dirty="0" smtClean="0">
                <a:solidFill>
                  <a:srgbClr val="0070C0"/>
                </a:solidFill>
              </a:rPr>
              <a:t>Plan</a:t>
            </a:r>
          </a:p>
          <a:p>
            <a:pPr marL="514350" indent="-514350">
              <a:buFont typeface="+mj-lt"/>
              <a:buAutoNum type="arabicPeriod" startAt="6"/>
            </a:pPr>
            <a:endParaRPr lang="en-US" sz="10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en-US" b="1" dirty="0"/>
              <a:t>Phase G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Implementation Governance </a:t>
            </a:r>
            <a:r>
              <a:rPr lang="en-US" dirty="0"/>
              <a:t>provides an </a:t>
            </a:r>
            <a:r>
              <a:rPr lang="en-US" dirty="0">
                <a:solidFill>
                  <a:srgbClr val="0070C0"/>
                </a:solidFill>
              </a:rPr>
              <a:t>architectural oversight </a:t>
            </a:r>
            <a:r>
              <a:rPr lang="en-US" dirty="0"/>
              <a:t>of the </a:t>
            </a:r>
            <a:r>
              <a:rPr lang="en-US" dirty="0" smtClean="0"/>
              <a:t>implementation</a:t>
            </a:r>
          </a:p>
          <a:p>
            <a:pPr marL="514350" indent="-514350">
              <a:buFont typeface="+mj-lt"/>
              <a:buAutoNum type="arabicPeriod" startAt="6"/>
            </a:pPr>
            <a:endParaRPr lang="en-US" sz="900" dirty="0"/>
          </a:p>
          <a:p>
            <a:pPr marL="514350" indent="-514350">
              <a:buFont typeface="+mj-lt"/>
              <a:buAutoNum type="arabicPeriod" startAt="6"/>
            </a:pPr>
            <a:r>
              <a:rPr lang="en-US" b="1" dirty="0"/>
              <a:t>Phase H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Architecture Change Management </a:t>
            </a:r>
            <a:r>
              <a:rPr lang="en-US" dirty="0"/>
              <a:t>establishes procedures for managing </a:t>
            </a:r>
            <a:r>
              <a:rPr lang="en-US" dirty="0">
                <a:solidFill>
                  <a:srgbClr val="0070C0"/>
                </a:solidFill>
              </a:rPr>
              <a:t>change to the new </a:t>
            </a:r>
            <a:r>
              <a:rPr lang="en-US" dirty="0" smtClean="0">
                <a:solidFill>
                  <a:srgbClr val="0070C0"/>
                </a:solidFill>
              </a:rPr>
              <a:t>architecture</a:t>
            </a:r>
          </a:p>
          <a:p>
            <a:pPr marL="514350" indent="-514350">
              <a:buFont typeface="+mj-lt"/>
              <a:buAutoNum type="arabicPeriod" startAt="6"/>
            </a:pPr>
            <a:endParaRPr lang="en-US" sz="10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solidFill>
                  <a:srgbClr val="C00000"/>
                </a:solidFill>
              </a:rPr>
              <a:t>Requirements Management </a:t>
            </a:r>
            <a:r>
              <a:rPr lang="en-US" dirty="0"/>
              <a:t>examines the process of </a:t>
            </a:r>
            <a:r>
              <a:rPr lang="en-US" dirty="0">
                <a:solidFill>
                  <a:srgbClr val="0070C0"/>
                </a:solidFill>
              </a:rPr>
              <a:t>managing architecture requirements </a:t>
            </a:r>
            <a:r>
              <a:rPr lang="en-US" dirty="0"/>
              <a:t>throughout the </a:t>
            </a:r>
            <a:r>
              <a:rPr lang="en-US" dirty="0" smtClean="0"/>
              <a:t>ADM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121650" cy="1200149"/>
          </a:xfrm>
        </p:spPr>
        <p:txBody>
          <a:bodyPr>
            <a:normAutofit/>
          </a:bodyPr>
          <a:lstStyle/>
          <a:p>
            <a:r>
              <a:rPr lang="en-US" dirty="0" smtClean="0"/>
              <a:t>2. ADM </a:t>
            </a:r>
            <a:r>
              <a:rPr lang="en-US" dirty="0"/>
              <a:t>Guidelines and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ADM Guidelines and Techniques provides a </a:t>
            </a:r>
            <a:r>
              <a:rPr lang="en-US" sz="3200" dirty="0">
                <a:solidFill>
                  <a:srgbClr val="C00000"/>
                </a:solidFill>
              </a:rPr>
              <a:t>number of guidelines and techniques to </a:t>
            </a:r>
            <a:r>
              <a:rPr lang="en-US" sz="3200" dirty="0" smtClean="0">
                <a:solidFill>
                  <a:srgbClr val="C00000"/>
                </a:solidFill>
              </a:rPr>
              <a:t>support the </a:t>
            </a:r>
            <a:r>
              <a:rPr lang="en-US" sz="3200" dirty="0">
                <a:solidFill>
                  <a:srgbClr val="C00000"/>
                </a:solidFill>
              </a:rPr>
              <a:t>application of the </a:t>
            </a:r>
            <a:r>
              <a:rPr lang="en-US" sz="3200" dirty="0" smtClean="0">
                <a:solidFill>
                  <a:srgbClr val="C00000"/>
                </a:solidFill>
              </a:rPr>
              <a:t>ADM</a:t>
            </a:r>
            <a:endParaRPr lang="en-US" sz="3200" dirty="0" smtClean="0"/>
          </a:p>
          <a:p>
            <a:pPr lvl="1"/>
            <a:r>
              <a:rPr lang="en-US" sz="2800" dirty="0" smtClean="0"/>
              <a:t>The </a:t>
            </a:r>
            <a:r>
              <a:rPr lang="en-US" sz="2800" dirty="0">
                <a:solidFill>
                  <a:srgbClr val="0070C0"/>
                </a:solidFill>
              </a:rPr>
              <a:t>guidelines address adapting the ADM to deal with a number </a:t>
            </a:r>
            <a:r>
              <a:rPr lang="en-US" sz="2800" dirty="0" smtClean="0">
                <a:solidFill>
                  <a:srgbClr val="0070C0"/>
                </a:solidFill>
              </a:rPr>
              <a:t>of usage </a:t>
            </a:r>
            <a:r>
              <a:rPr lang="en-US" sz="2800" dirty="0">
                <a:solidFill>
                  <a:srgbClr val="0070C0"/>
                </a:solidFill>
              </a:rPr>
              <a:t>scenarios</a:t>
            </a:r>
            <a:r>
              <a:rPr lang="en-US" sz="2800" dirty="0"/>
              <a:t>, including different </a:t>
            </a:r>
            <a:r>
              <a:rPr lang="en-US" sz="2800" dirty="0">
                <a:solidFill>
                  <a:srgbClr val="0070C0"/>
                </a:solidFill>
              </a:rPr>
              <a:t>process styles </a:t>
            </a:r>
            <a:r>
              <a:rPr lang="en-US" sz="2800" dirty="0"/>
              <a:t>(e.g., </a:t>
            </a:r>
            <a:r>
              <a:rPr lang="en-US" sz="2800" dirty="0">
                <a:solidFill>
                  <a:srgbClr val="00B050"/>
                </a:solidFill>
              </a:rPr>
              <a:t>the use of iteration</a:t>
            </a:r>
            <a:r>
              <a:rPr lang="en-US" sz="2800" dirty="0"/>
              <a:t>) and also </a:t>
            </a:r>
            <a:r>
              <a:rPr lang="en-US" sz="2800" dirty="0" smtClean="0">
                <a:solidFill>
                  <a:srgbClr val="0070C0"/>
                </a:solidFill>
              </a:rPr>
              <a:t>specific specialty </a:t>
            </a:r>
            <a:r>
              <a:rPr lang="en-US" sz="2800" dirty="0">
                <a:solidFill>
                  <a:srgbClr val="0070C0"/>
                </a:solidFill>
              </a:rPr>
              <a:t>architectures</a:t>
            </a:r>
            <a:r>
              <a:rPr lang="en-US" sz="2800" dirty="0"/>
              <a:t> (such as </a:t>
            </a:r>
            <a:r>
              <a:rPr lang="en-US" sz="2800" dirty="0" smtClean="0">
                <a:solidFill>
                  <a:srgbClr val="00B050"/>
                </a:solidFill>
              </a:rPr>
              <a:t>security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dirty="0">
                <a:solidFill>
                  <a:srgbClr val="0070C0"/>
                </a:solidFill>
              </a:rPr>
              <a:t>techniques support specific tasks within the </a:t>
            </a:r>
            <a:r>
              <a:rPr lang="en-US" sz="2800" dirty="0" smtClean="0">
                <a:solidFill>
                  <a:srgbClr val="0070C0"/>
                </a:solidFill>
              </a:rPr>
              <a:t>ADM </a:t>
            </a:r>
            <a:r>
              <a:rPr lang="en-US" sz="2800" dirty="0" smtClean="0"/>
              <a:t>(such </a:t>
            </a:r>
            <a:r>
              <a:rPr lang="en-US" sz="2800" dirty="0"/>
              <a:t>as </a:t>
            </a:r>
            <a:r>
              <a:rPr lang="en-US" sz="2800" dirty="0">
                <a:solidFill>
                  <a:srgbClr val="00B050"/>
                </a:solidFill>
              </a:rPr>
              <a:t>defining principles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business scenarios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gap analysis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migration planning</a:t>
            </a:r>
            <a:r>
              <a:rPr lang="en-US" sz="2800" dirty="0"/>
              <a:t>, </a:t>
            </a:r>
            <a:r>
              <a:rPr lang="en-US" sz="2800" dirty="0" smtClean="0"/>
              <a:t>risk management</a:t>
            </a:r>
            <a:r>
              <a:rPr lang="en-US" sz="2800" dirty="0"/>
              <a:t>, etc.).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 </a:t>
            </a:r>
            <a:r>
              <a:rPr lang="en-US" dirty="0" err="1" smtClean="0"/>
              <a:t>Ouputs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During application of the ADM process, a number of </a:t>
            </a:r>
            <a:r>
              <a:rPr lang="en-US" sz="3200" dirty="0">
                <a:solidFill>
                  <a:srgbClr val="C00000"/>
                </a:solidFill>
              </a:rPr>
              <a:t>outputs are </a:t>
            </a:r>
            <a:r>
              <a:rPr lang="en-US" sz="3200" dirty="0" smtClean="0">
                <a:solidFill>
                  <a:srgbClr val="C00000"/>
                </a:solidFill>
              </a:rPr>
              <a:t>produced</a:t>
            </a:r>
          </a:p>
          <a:p>
            <a:pPr lvl="1"/>
            <a:r>
              <a:rPr lang="en-US" sz="2800" dirty="0" smtClean="0"/>
              <a:t>For </a:t>
            </a:r>
            <a:r>
              <a:rPr lang="en-US" sz="2800" dirty="0"/>
              <a:t>example, </a:t>
            </a:r>
            <a:r>
              <a:rPr lang="en-US" sz="2800" dirty="0" smtClean="0">
                <a:solidFill>
                  <a:srgbClr val="0070C0"/>
                </a:solidFill>
              </a:rPr>
              <a:t>process flows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70C0"/>
                </a:solidFill>
              </a:rPr>
              <a:t>architectural requirements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70C0"/>
                </a:solidFill>
              </a:rPr>
              <a:t>project plans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70C0"/>
                </a:solidFill>
              </a:rPr>
              <a:t>project compliance assessments</a:t>
            </a:r>
            <a:r>
              <a:rPr lang="en-US" sz="2800" dirty="0"/>
              <a:t>, </a:t>
            </a:r>
            <a:r>
              <a:rPr lang="en-US" sz="2800" dirty="0" err="1" smtClean="0"/>
              <a:t>etc</a:t>
            </a:r>
            <a:endParaRPr lang="en-US" sz="2800" dirty="0" smtClean="0"/>
          </a:p>
          <a:p>
            <a:pPr marL="228600" lvl="1">
              <a:spcBef>
                <a:spcPts val="1000"/>
              </a:spcBef>
            </a:pPr>
            <a:r>
              <a:rPr lang="en-US" sz="3200" dirty="0" smtClean="0"/>
              <a:t>In order to collate and present these major work products in a </a:t>
            </a:r>
            <a:r>
              <a:rPr lang="en-US" sz="3200" dirty="0" smtClean="0">
                <a:solidFill>
                  <a:srgbClr val="C00000"/>
                </a:solidFill>
              </a:rPr>
              <a:t>consistent and structured manner</a:t>
            </a:r>
            <a:r>
              <a:rPr lang="en-US" sz="3200" dirty="0" smtClean="0"/>
              <a:t>, TOGAF defines a </a:t>
            </a:r>
            <a:r>
              <a:rPr lang="en-US" sz="3200" dirty="0" smtClean="0">
                <a:solidFill>
                  <a:srgbClr val="0070C0"/>
                </a:solidFill>
              </a:rPr>
              <a:t>structural model</a:t>
            </a:r>
            <a:r>
              <a:rPr lang="en-US" sz="3200" dirty="0" smtClean="0"/>
              <a:t>, </a:t>
            </a:r>
            <a:r>
              <a:rPr lang="en-US" sz="3200" dirty="0"/>
              <a:t>in which to place </a:t>
            </a:r>
            <a:r>
              <a:rPr lang="en-US" sz="3200" dirty="0" smtClean="0"/>
              <a:t>them</a:t>
            </a:r>
            <a:endParaRPr lang="en-US" sz="2800" dirty="0" smtClean="0"/>
          </a:p>
          <a:p>
            <a:pPr lvl="1"/>
            <a:r>
              <a:rPr lang="en-US" sz="2800" dirty="0" smtClean="0"/>
              <a:t>the </a:t>
            </a:r>
            <a:r>
              <a:rPr lang="en-US" sz="2800" dirty="0">
                <a:solidFill>
                  <a:srgbClr val="00B050"/>
                </a:solidFill>
              </a:rPr>
              <a:t>TOGAF Architecture Content </a:t>
            </a:r>
            <a:r>
              <a:rPr lang="en-US" sz="2800" dirty="0" smtClean="0">
                <a:solidFill>
                  <a:srgbClr val="00B050"/>
                </a:solidFill>
              </a:rPr>
              <a:t>Framework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Architecture Content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52549"/>
            <a:ext cx="8017409" cy="464309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D</a:t>
            </a:r>
            <a:r>
              <a:rPr lang="en-US" sz="2400" dirty="0" smtClean="0">
                <a:solidFill>
                  <a:srgbClr val="C00000"/>
                </a:solidFill>
              </a:rPr>
              <a:t>eliverable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70C0"/>
                </a:solidFill>
              </a:rPr>
              <a:t>a work </a:t>
            </a:r>
            <a:r>
              <a:rPr lang="en-US" sz="2400" dirty="0">
                <a:solidFill>
                  <a:srgbClr val="0070C0"/>
                </a:solidFill>
              </a:rPr>
              <a:t>product that is contractually specified and in turn </a:t>
            </a:r>
            <a:r>
              <a:rPr lang="en-US" sz="2400" dirty="0" smtClean="0">
                <a:solidFill>
                  <a:srgbClr val="0070C0"/>
                </a:solidFill>
              </a:rPr>
              <a:t>formally reviewed</a:t>
            </a:r>
            <a:r>
              <a:rPr lang="en-US" sz="2400" dirty="0">
                <a:solidFill>
                  <a:srgbClr val="0070C0"/>
                </a:solidFill>
              </a:rPr>
              <a:t>, agreed, and signed off by the stakeholders</a:t>
            </a:r>
            <a:r>
              <a:rPr lang="en-US" sz="2400" dirty="0"/>
              <a:t>. </a:t>
            </a:r>
            <a:r>
              <a:rPr lang="en-US" sz="2400" dirty="0" smtClean="0"/>
              <a:t>It will </a:t>
            </a:r>
            <a:r>
              <a:rPr lang="en-US" sz="2400" dirty="0"/>
              <a:t>typically </a:t>
            </a:r>
            <a:r>
              <a:rPr lang="en-US" sz="2400" dirty="0">
                <a:solidFill>
                  <a:srgbClr val="0070C0"/>
                </a:solidFill>
              </a:rPr>
              <a:t>be archived </a:t>
            </a:r>
            <a:r>
              <a:rPr lang="en-US" sz="2400" dirty="0" smtClean="0">
                <a:solidFill>
                  <a:srgbClr val="0070C0"/>
                </a:solidFill>
              </a:rPr>
              <a:t>at completion </a:t>
            </a:r>
            <a:r>
              <a:rPr lang="en-US" sz="2400" dirty="0">
                <a:solidFill>
                  <a:srgbClr val="0070C0"/>
                </a:solidFill>
              </a:rPr>
              <a:t>of a project,</a:t>
            </a:r>
            <a:r>
              <a:rPr lang="en-US" sz="2400" dirty="0"/>
              <a:t> or transitioned into an Architecture Repository as a </a:t>
            </a:r>
            <a:r>
              <a:rPr lang="en-US" sz="2400" dirty="0" smtClean="0"/>
              <a:t>reference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A</a:t>
            </a:r>
            <a:r>
              <a:rPr lang="en-US" sz="2400" dirty="0" smtClean="0">
                <a:solidFill>
                  <a:srgbClr val="C00000"/>
                </a:solidFill>
              </a:rPr>
              <a:t>rtifact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70C0"/>
                </a:solidFill>
              </a:rPr>
              <a:t>an </a:t>
            </a:r>
            <a:r>
              <a:rPr lang="en-US" sz="2400" dirty="0">
                <a:solidFill>
                  <a:srgbClr val="0070C0"/>
                </a:solidFill>
              </a:rPr>
              <a:t>architectural work product </a:t>
            </a:r>
            <a:r>
              <a:rPr lang="en-US" sz="2400" dirty="0"/>
              <a:t>that describes an aspect of the </a:t>
            </a:r>
            <a:r>
              <a:rPr lang="en-US" sz="2400" dirty="0" smtClean="0"/>
              <a:t>architecture. Artifacts </a:t>
            </a:r>
            <a:r>
              <a:rPr lang="en-US" sz="2400" dirty="0"/>
              <a:t>are generally classified </a:t>
            </a:r>
            <a:r>
              <a:rPr lang="en-US" sz="2400" dirty="0" smtClean="0"/>
              <a:t>as: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Catalogs</a:t>
            </a:r>
            <a:r>
              <a:rPr lang="en-US" sz="2000" dirty="0" smtClean="0"/>
              <a:t> </a:t>
            </a:r>
            <a:r>
              <a:rPr lang="en-US" sz="2000" dirty="0"/>
              <a:t>(lists of </a:t>
            </a:r>
            <a:r>
              <a:rPr lang="en-US" sz="2000" dirty="0" smtClean="0"/>
              <a:t>things)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M</a:t>
            </a:r>
            <a:r>
              <a:rPr lang="en-US" sz="2000" dirty="0" smtClean="0">
                <a:solidFill>
                  <a:srgbClr val="0070C0"/>
                </a:solidFill>
              </a:rPr>
              <a:t>atrices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smtClean="0"/>
              <a:t>showing relationships </a:t>
            </a:r>
            <a:r>
              <a:rPr lang="en-US" sz="2000" dirty="0"/>
              <a:t>between </a:t>
            </a:r>
            <a:r>
              <a:rPr lang="en-US" sz="2000" dirty="0" smtClean="0"/>
              <a:t>things)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Diagrams</a:t>
            </a:r>
            <a:r>
              <a:rPr lang="en-US" sz="2000" dirty="0" smtClean="0"/>
              <a:t> </a:t>
            </a:r>
            <a:r>
              <a:rPr lang="en-US" sz="2000" dirty="0"/>
              <a:t>(pictures of things</a:t>
            </a:r>
            <a:r>
              <a:rPr lang="en-US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Building block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70C0"/>
                </a:solidFill>
              </a:rPr>
              <a:t>component </a:t>
            </a:r>
            <a:r>
              <a:rPr lang="en-US" sz="2400" dirty="0">
                <a:solidFill>
                  <a:srgbClr val="0070C0"/>
                </a:solidFill>
              </a:rPr>
              <a:t>of business</a:t>
            </a:r>
            <a:r>
              <a:rPr lang="en-US" sz="2400" dirty="0"/>
              <a:t>, IT, </a:t>
            </a:r>
            <a:r>
              <a:rPr lang="en-US" sz="2400" dirty="0" smtClean="0"/>
              <a:t>or </a:t>
            </a:r>
            <a:r>
              <a:rPr lang="en-US" sz="2400" dirty="0" smtClean="0">
                <a:solidFill>
                  <a:srgbClr val="0070C0"/>
                </a:solidFill>
              </a:rPr>
              <a:t>architectural </a:t>
            </a:r>
            <a:r>
              <a:rPr lang="en-US" sz="2400" dirty="0">
                <a:solidFill>
                  <a:srgbClr val="0070C0"/>
                </a:solidFill>
              </a:rPr>
              <a:t>capability </a:t>
            </a:r>
            <a:r>
              <a:rPr lang="en-US" sz="2400" dirty="0"/>
              <a:t>that can be combined with other building blocks to </a:t>
            </a:r>
            <a:r>
              <a:rPr lang="en-US" sz="2400" dirty="0" smtClean="0"/>
              <a:t>deliver architectures </a:t>
            </a:r>
            <a:r>
              <a:rPr lang="en-US" sz="2400" dirty="0"/>
              <a:t>and </a:t>
            </a:r>
            <a:r>
              <a:rPr lang="en-US" sz="2400" dirty="0" smtClean="0"/>
              <a:t>solutions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745" t="20666" r="3424" b="15515"/>
          <a:stretch/>
        </p:blipFill>
        <p:spPr>
          <a:xfrm>
            <a:off x="0" y="449580"/>
            <a:ext cx="9108425" cy="52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6" y="1965960"/>
            <a:ext cx="8633297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2</a:t>
            </a:r>
            <a:r>
              <a:rPr lang="en-US" sz="5400" dirty="0" smtClean="0"/>
              <a:t>. TOGAF Concepts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 What and Why TOGAF</a:t>
            </a:r>
          </a:p>
          <a:p>
            <a:r>
              <a:rPr lang="en-US" dirty="0" smtClean="0"/>
              <a:t>2.2 </a:t>
            </a:r>
            <a:r>
              <a:rPr lang="en-US" dirty="0"/>
              <a:t>TOGAF </a:t>
            </a:r>
            <a:r>
              <a:rPr lang="en-US" dirty="0" smtClean="0"/>
              <a:t>Certification</a:t>
            </a:r>
          </a:p>
          <a:p>
            <a:r>
              <a:rPr lang="en-US" dirty="0"/>
              <a:t>2.3 TOGAF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738" t="24668" r="22309" b="9555"/>
          <a:stretch/>
        </p:blipFill>
        <p:spPr>
          <a:xfrm>
            <a:off x="-1" y="1"/>
            <a:ext cx="9186097" cy="685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6870" cy="68629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The </a:t>
            </a:r>
            <a:r>
              <a:rPr lang="en-US" dirty="0"/>
              <a:t>Enterprise Continuum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 </a:t>
            </a:r>
            <a:r>
              <a:rPr lang="en-US" dirty="0">
                <a:solidFill>
                  <a:srgbClr val="C00000"/>
                </a:solidFill>
              </a:rPr>
              <a:t>view of the Architecture Repository</a:t>
            </a:r>
            <a:r>
              <a:rPr lang="en-US" dirty="0"/>
              <a:t> that provides methods for </a:t>
            </a:r>
            <a:r>
              <a:rPr lang="en-US" dirty="0" smtClean="0">
                <a:solidFill>
                  <a:srgbClr val="0070C0"/>
                </a:solidFill>
              </a:rPr>
              <a:t>classifying architecture </a:t>
            </a:r>
            <a:r>
              <a:rPr lang="en-US" dirty="0">
                <a:solidFill>
                  <a:srgbClr val="0070C0"/>
                </a:solidFill>
              </a:rPr>
              <a:t>and solution artifacts</a:t>
            </a:r>
            <a:r>
              <a:rPr lang="en-US" dirty="0"/>
              <a:t> as they evolve </a:t>
            </a:r>
            <a:r>
              <a:rPr lang="en-US" dirty="0">
                <a:solidFill>
                  <a:srgbClr val="00B050"/>
                </a:solidFill>
              </a:rPr>
              <a:t>from generic Foundation Architectures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00B050"/>
                </a:solidFill>
              </a:rPr>
              <a:t>Organization-Specific Architectures</a:t>
            </a:r>
          </a:p>
          <a:p>
            <a:pPr lvl="1"/>
            <a:r>
              <a:rPr lang="en-US" dirty="0"/>
              <a:t>from generic to </a:t>
            </a:r>
            <a:r>
              <a:rPr lang="en-US" dirty="0" smtClean="0"/>
              <a:t>specific</a:t>
            </a:r>
          </a:p>
          <a:p>
            <a:pPr lvl="1"/>
            <a:r>
              <a:rPr lang="en-US" dirty="0" smtClean="0"/>
              <a:t>from </a:t>
            </a:r>
            <a:r>
              <a:rPr lang="en-US" dirty="0"/>
              <a:t>abstract to </a:t>
            </a:r>
            <a:r>
              <a:rPr lang="en-US" dirty="0" smtClean="0"/>
              <a:t>concrete</a:t>
            </a:r>
          </a:p>
          <a:p>
            <a:pPr lvl="1"/>
            <a:r>
              <a:rPr lang="en-US" dirty="0" smtClean="0"/>
              <a:t>from </a:t>
            </a:r>
            <a:r>
              <a:rPr lang="en-US" dirty="0"/>
              <a:t>logical to physical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Enterprise Continuum comprises </a:t>
            </a:r>
            <a:r>
              <a:rPr lang="en-US" dirty="0">
                <a:solidFill>
                  <a:srgbClr val="C00000"/>
                </a:solidFill>
              </a:rPr>
              <a:t>two </a:t>
            </a:r>
            <a:r>
              <a:rPr lang="en-US" dirty="0" smtClean="0">
                <a:solidFill>
                  <a:srgbClr val="C00000"/>
                </a:solidFill>
              </a:rPr>
              <a:t>complementary concepts</a:t>
            </a:r>
            <a:r>
              <a:rPr lang="en-US" dirty="0"/>
              <a:t>: the </a:t>
            </a:r>
            <a:r>
              <a:rPr lang="en-US" dirty="0">
                <a:solidFill>
                  <a:srgbClr val="0070C0"/>
                </a:solidFill>
              </a:rPr>
              <a:t>Architecture Continuum</a:t>
            </a:r>
            <a:r>
              <a:rPr lang="en-US" dirty="0"/>
              <a:t> and the </a:t>
            </a:r>
            <a:r>
              <a:rPr lang="en-US" dirty="0">
                <a:solidFill>
                  <a:srgbClr val="0070C0"/>
                </a:solidFill>
              </a:rPr>
              <a:t>Solutions </a:t>
            </a:r>
            <a:r>
              <a:rPr lang="en-US" dirty="0" smtClean="0">
                <a:solidFill>
                  <a:srgbClr val="0070C0"/>
                </a:solidFill>
              </a:rPr>
              <a:t>Continuum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3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Enterprise </a:t>
            </a:r>
            <a:r>
              <a:rPr lang="en-US" dirty="0"/>
              <a:t>Continuum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Enterprise Continuum provides a </a:t>
            </a:r>
            <a:r>
              <a:rPr lang="en-US" dirty="0">
                <a:solidFill>
                  <a:srgbClr val="C00000"/>
                </a:solidFill>
              </a:rPr>
              <a:t>model for structuring a virtual repository</a:t>
            </a:r>
            <a:r>
              <a:rPr lang="en-US" dirty="0"/>
              <a:t> and </a:t>
            </a:r>
            <a:r>
              <a:rPr lang="en-US" dirty="0" smtClean="0"/>
              <a:t>provides </a:t>
            </a:r>
            <a:r>
              <a:rPr lang="en-US" dirty="0" smtClean="0">
                <a:solidFill>
                  <a:srgbClr val="C00000"/>
                </a:solidFill>
              </a:rPr>
              <a:t>methods </a:t>
            </a:r>
            <a:r>
              <a:rPr lang="en-US" dirty="0">
                <a:solidFill>
                  <a:srgbClr val="C00000"/>
                </a:solidFill>
              </a:rPr>
              <a:t>for classifying architecture and solution artifacts</a:t>
            </a:r>
            <a:r>
              <a:rPr lang="en-US" dirty="0"/>
              <a:t>, showing how the different types </a:t>
            </a:r>
            <a:r>
              <a:rPr lang="en-US" dirty="0" smtClean="0"/>
              <a:t>of artifacts </a:t>
            </a:r>
            <a:r>
              <a:rPr lang="en-US" dirty="0"/>
              <a:t>evolve, and how they can be leveraged and </a:t>
            </a:r>
            <a:r>
              <a:rPr lang="en-US" dirty="0" smtClean="0"/>
              <a:t>re-used</a:t>
            </a:r>
          </a:p>
          <a:p>
            <a:r>
              <a:rPr lang="en-US" dirty="0" smtClean="0"/>
              <a:t>This </a:t>
            </a:r>
            <a:r>
              <a:rPr lang="en-US" dirty="0"/>
              <a:t>is </a:t>
            </a:r>
            <a:r>
              <a:rPr lang="en-US" dirty="0">
                <a:solidFill>
                  <a:srgbClr val="C00000"/>
                </a:solidFill>
              </a:rPr>
              <a:t>based on architectures </a:t>
            </a:r>
            <a:r>
              <a:rPr lang="en-US" dirty="0" smtClean="0">
                <a:solidFill>
                  <a:srgbClr val="C00000"/>
                </a:solidFill>
              </a:rPr>
              <a:t>and solutions </a:t>
            </a:r>
            <a:r>
              <a:rPr lang="en-US" dirty="0"/>
              <a:t>(models, patterns, architecture descriptions, etc.) that exist within the enterprise and </a:t>
            </a:r>
            <a:r>
              <a:rPr lang="en-US" dirty="0" smtClean="0"/>
              <a:t>in the </a:t>
            </a:r>
            <a:r>
              <a:rPr lang="en-US" dirty="0"/>
              <a:t>industry at large, and which the enterprise has collected for use in the development of </a:t>
            </a:r>
            <a:r>
              <a:rPr lang="en-US" dirty="0" smtClean="0"/>
              <a:t>its architectures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Enterprise Continuum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053" t="21041" r="8947" b="11403"/>
          <a:stretch/>
        </p:blipFill>
        <p:spPr>
          <a:xfrm>
            <a:off x="-1" y="320840"/>
            <a:ext cx="9206481" cy="603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Architecture Repository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Supporting the Enterprise Continuum </a:t>
            </a:r>
            <a:r>
              <a:rPr lang="en-US" sz="3200" dirty="0"/>
              <a:t>is </a:t>
            </a:r>
            <a:r>
              <a:rPr lang="en-US" sz="3200" dirty="0" smtClean="0"/>
              <a:t>the concept </a:t>
            </a:r>
            <a:r>
              <a:rPr lang="en-US" sz="3200" dirty="0"/>
              <a:t>of an Architecture Repository which </a:t>
            </a:r>
            <a:r>
              <a:rPr lang="en-US" sz="3200" dirty="0">
                <a:solidFill>
                  <a:srgbClr val="0070C0"/>
                </a:solidFill>
              </a:rPr>
              <a:t>can </a:t>
            </a:r>
            <a:r>
              <a:rPr lang="en-US" sz="3200" dirty="0" smtClean="0">
                <a:solidFill>
                  <a:srgbClr val="0070C0"/>
                </a:solidFill>
              </a:rPr>
              <a:t>be used </a:t>
            </a:r>
            <a:r>
              <a:rPr lang="en-US" sz="3200" dirty="0">
                <a:solidFill>
                  <a:srgbClr val="0070C0"/>
                </a:solidFill>
              </a:rPr>
              <a:t>to store different classes of architectural output</a:t>
            </a:r>
            <a:r>
              <a:rPr lang="en-US" sz="3200" dirty="0"/>
              <a:t> at different levels of abstraction, created </a:t>
            </a:r>
            <a:r>
              <a:rPr lang="en-US" sz="3200" dirty="0" smtClean="0"/>
              <a:t>by the ADM</a:t>
            </a:r>
          </a:p>
          <a:p>
            <a:r>
              <a:rPr lang="en-US" sz="3200" dirty="0" smtClean="0"/>
              <a:t>In </a:t>
            </a:r>
            <a:r>
              <a:rPr lang="en-US" sz="3200" dirty="0"/>
              <a:t>this way, TOGAF facilitates </a:t>
            </a:r>
            <a:r>
              <a:rPr lang="en-US" sz="3200" dirty="0">
                <a:solidFill>
                  <a:srgbClr val="C00000"/>
                </a:solidFill>
              </a:rPr>
              <a:t>understanding and co-operation between </a:t>
            </a:r>
            <a:r>
              <a:rPr lang="en-US" sz="3200" dirty="0" smtClean="0">
                <a:solidFill>
                  <a:srgbClr val="C00000"/>
                </a:solidFill>
              </a:rPr>
              <a:t>stakeholders and </a:t>
            </a:r>
            <a:r>
              <a:rPr lang="en-US" sz="3200" dirty="0">
                <a:solidFill>
                  <a:srgbClr val="C00000"/>
                </a:solidFill>
              </a:rPr>
              <a:t>practitioners at different </a:t>
            </a:r>
            <a:r>
              <a:rPr lang="en-US" sz="3200" dirty="0" smtClean="0">
                <a:solidFill>
                  <a:srgbClr val="C00000"/>
                </a:solidFill>
              </a:rPr>
              <a:t>levels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527" t="22351" r="12526" b="10281"/>
          <a:stretch/>
        </p:blipFill>
        <p:spPr>
          <a:xfrm>
            <a:off x="-20852" y="152400"/>
            <a:ext cx="9164852" cy="63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Component of Architecture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The Architecture </a:t>
            </a:r>
            <a:r>
              <a:rPr lang="en-US" dirty="0" err="1" smtClean="0">
                <a:solidFill>
                  <a:srgbClr val="C00000"/>
                </a:solidFill>
              </a:rPr>
              <a:t>Metamodel</a:t>
            </a:r>
            <a:r>
              <a:rPr lang="en-US" dirty="0" smtClean="0"/>
              <a:t>: the </a:t>
            </a:r>
            <a:r>
              <a:rPr lang="en-US" dirty="0"/>
              <a:t>organizationally </a:t>
            </a:r>
            <a:r>
              <a:rPr lang="en-US" dirty="0">
                <a:solidFill>
                  <a:srgbClr val="0070C0"/>
                </a:solidFill>
              </a:rPr>
              <a:t>tailored application of </a:t>
            </a:r>
            <a:r>
              <a:rPr lang="en-US" dirty="0" smtClean="0">
                <a:solidFill>
                  <a:srgbClr val="0070C0"/>
                </a:solidFill>
              </a:rPr>
              <a:t>an architecture </a:t>
            </a:r>
            <a:r>
              <a:rPr lang="en-US" dirty="0">
                <a:solidFill>
                  <a:srgbClr val="0070C0"/>
                </a:solidFill>
              </a:rPr>
              <a:t>framework</a:t>
            </a:r>
            <a:r>
              <a:rPr lang="en-US" dirty="0"/>
              <a:t>, including a </a:t>
            </a:r>
            <a:r>
              <a:rPr lang="en-US" dirty="0" err="1"/>
              <a:t>metamodel</a:t>
            </a:r>
            <a:r>
              <a:rPr lang="en-US" dirty="0"/>
              <a:t> for architecture </a:t>
            </a:r>
            <a:r>
              <a:rPr lang="en-US" dirty="0" smtClean="0"/>
              <a:t>content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Architecture </a:t>
            </a:r>
            <a:r>
              <a:rPr lang="en-US" dirty="0" smtClean="0">
                <a:solidFill>
                  <a:srgbClr val="C00000"/>
                </a:solidFill>
              </a:rPr>
              <a:t>Capability</a:t>
            </a:r>
            <a:r>
              <a:rPr lang="en-US" dirty="0" smtClean="0"/>
              <a:t>: the </a:t>
            </a:r>
            <a:r>
              <a:rPr lang="en-US" dirty="0"/>
              <a:t>parameters, structures, and processes that </a:t>
            </a:r>
            <a:r>
              <a:rPr lang="en-US" dirty="0" smtClean="0">
                <a:solidFill>
                  <a:srgbClr val="0070C0"/>
                </a:solidFill>
              </a:rPr>
              <a:t>support governance </a:t>
            </a:r>
            <a:r>
              <a:rPr lang="en-US" dirty="0">
                <a:solidFill>
                  <a:srgbClr val="0070C0"/>
                </a:solidFill>
              </a:rPr>
              <a:t>of the Architecture </a:t>
            </a:r>
            <a:r>
              <a:rPr lang="en-US" dirty="0" smtClean="0">
                <a:solidFill>
                  <a:srgbClr val="0070C0"/>
                </a:solidFill>
              </a:rPr>
              <a:t>Repository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Architecture </a:t>
            </a:r>
            <a:r>
              <a:rPr lang="en-US" dirty="0" smtClean="0">
                <a:solidFill>
                  <a:srgbClr val="C00000"/>
                </a:solidFill>
              </a:rPr>
              <a:t>Landscape</a:t>
            </a:r>
            <a:r>
              <a:rPr lang="en-US" dirty="0" smtClean="0"/>
              <a:t>: an </a:t>
            </a:r>
            <a:r>
              <a:rPr lang="en-US" dirty="0">
                <a:solidFill>
                  <a:srgbClr val="0070C0"/>
                </a:solidFill>
              </a:rPr>
              <a:t>architectural view of the building blocks </a:t>
            </a:r>
            <a:r>
              <a:rPr lang="en-US" dirty="0"/>
              <a:t>that are </a:t>
            </a:r>
            <a:r>
              <a:rPr lang="en-US" dirty="0" smtClean="0"/>
              <a:t>in use </a:t>
            </a:r>
            <a:r>
              <a:rPr lang="en-US" dirty="0"/>
              <a:t>within the organization today (e.g., a list of the live applications). The landscape </a:t>
            </a:r>
            <a:r>
              <a:rPr lang="en-US" dirty="0" smtClean="0"/>
              <a:t>is likely </a:t>
            </a:r>
            <a:r>
              <a:rPr lang="en-US" dirty="0"/>
              <a:t>to exist at </a:t>
            </a:r>
            <a:r>
              <a:rPr lang="en-US" dirty="0">
                <a:solidFill>
                  <a:srgbClr val="0070C0"/>
                </a:solidFill>
              </a:rPr>
              <a:t>multiple levels of abstraction</a:t>
            </a:r>
            <a:r>
              <a:rPr lang="en-US" dirty="0"/>
              <a:t> to suit different architecture </a:t>
            </a:r>
            <a:r>
              <a:rPr lang="en-US" dirty="0" smtClean="0"/>
              <a:t>objectives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The Standards Information Base (SIB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: the </a:t>
            </a:r>
            <a:r>
              <a:rPr lang="en-US" dirty="0"/>
              <a:t>standards with which </a:t>
            </a:r>
            <a:r>
              <a:rPr lang="en-US" dirty="0" smtClean="0"/>
              <a:t>new architectures </a:t>
            </a:r>
            <a:r>
              <a:rPr lang="en-US" dirty="0"/>
              <a:t>must comply, which may include industry standards, selected products </a:t>
            </a:r>
            <a:r>
              <a:rPr lang="en-US" dirty="0" smtClean="0"/>
              <a:t>and services </a:t>
            </a:r>
            <a:r>
              <a:rPr lang="en-US" dirty="0"/>
              <a:t>from suppliers, or shared services already deployed within the </a:t>
            </a:r>
            <a:r>
              <a:rPr lang="en-US" dirty="0" smtClean="0"/>
              <a:t>organization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Reference </a:t>
            </a:r>
            <a:r>
              <a:rPr lang="en-US" dirty="0" smtClean="0">
                <a:solidFill>
                  <a:srgbClr val="C00000"/>
                </a:solidFill>
              </a:rPr>
              <a:t>Library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guidelines</a:t>
            </a:r>
            <a:r>
              <a:rPr lang="en-US" dirty="0">
                <a:solidFill>
                  <a:srgbClr val="0070C0"/>
                </a:solidFill>
              </a:rPr>
              <a:t>, templates, patterns, and other forms </a:t>
            </a:r>
            <a:r>
              <a:rPr lang="en-US" dirty="0" smtClean="0">
                <a:solidFill>
                  <a:srgbClr val="0070C0"/>
                </a:solidFill>
              </a:rPr>
              <a:t>of reference </a:t>
            </a:r>
            <a:r>
              <a:rPr lang="en-US" dirty="0">
                <a:solidFill>
                  <a:srgbClr val="0070C0"/>
                </a:solidFill>
              </a:rPr>
              <a:t>material that can be leveraged </a:t>
            </a:r>
            <a:r>
              <a:rPr lang="en-US" dirty="0"/>
              <a:t>in order to accelerate the creation of </a:t>
            </a:r>
            <a:r>
              <a:rPr lang="en-US" dirty="0" smtClean="0"/>
              <a:t>new architectures </a:t>
            </a:r>
            <a:r>
              <a:rPr lang="en-US" dirty="0"/>
              <a:t>for the </a:t>
            </a:r>
            <a:r>
              <a:rPr lang="en-US" dirty="0" smtClean="0"/>
              <a:t>enterprise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Governance </a:t>
            </a:r>
            <a:r>
              <a:rPr lang="en-US" dirty="0" smtClean="0">
                <a:solidFill>
                  <a:srgbClr val="C00000"/>
                </a:solidFill>
              </a:rPr>
              <a:t>Log</a:t>
            </a:r>
            <a:r>
              <a:rPr lang="en-US" dirty="0" smtClean="0"/>
              <a:t>: a </a:t>
            </a:r>
            <a:r>
              <a:rPr lang="en-US" dirty="0"/>
              <a:t>record of governance activity across the </a:t>
            </a:r>
            <a:r>
              <a:rPr lang="en-US" dirty="0" smtClean="0"/>
              <a:t>enterprise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TOGAF </a:t>
            </a:r>
            <a:r>
              <a:rPr lang="en-US" dirty="0"/>
              <a:t>Reference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50"/>
            <a:ext cx="7886700" cy="4819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TOGAF provides </a:t>
            </a:r>
            <a:r>
              <a:rPr lang="en-US" dirty="0">
                <a:solidFill>
                  <a:srgbClr val="C00000"/>
                </a:solidFill>
              </a:rPr>
              <a:t>two reference models </a:t>
            </a:r>
            <a:r>
              <a:rPr lang="en-US" dirty="0"/>
              <a:t>for possible inclusion in an enterprise's own </a:t>
            </a:r>
            <a:r>
              <a:rPr lang="en-US" dirty="0" smtClean="0"/>
              <a:t>Enterprise Continuum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2584"/>
              </p:ext>
            </p:extLst>
          </p:nvPr>
        </p:nvGraphicFramePr>
        <p:xfrm>
          <a:off x="685800" y="2700020"/>
          <a:ext cx="8046720" cy="3627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30534"/>
                <a:gridCol w="56161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Reference Model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Description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TOGAF Foundation</a:t>
                      </a:r>
                    </a:p>
                    <a:p>
                      <a:r>
                        <a:rPr lang="en-US" sz="2000" dirty="0" smtClean="0"/>
                        <a:t>Architecture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Technical</a:t>
                      </a: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Reference Model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TOGAF Technical Reference Model is an </a:t>
                      </a:r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architecture of generic services </a:t>
                      </a:r>
                      <a:r>
                        <a:rPr lang="en-US" sz="2000" dirty="0" smtClean="0"/>
                        <a:t>and functions that provides a foundation on which specific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architectures and Architecture Building Blocks (ABBs) can be built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Integrated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Information</a:t>
                      </a: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Infrastructure Reference Model</a:t>
                      </a:r>
                    </a:p>
                    <a:p>
                      <a:r>
                        <a:rPr lang="en-US" sz="2000" dirty="0" smtClean="0"/>
                        <a:t>(III-RM)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Integrated Information Infrastructure Reference Model (III-RM) is </a:t>
                      </a:r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based on the TOGAF Foundation Architecture</a:t>
                      </a:r>
                      <a:r>
                        <a:rPr lang="en-US" sz="2000" dirty="0" smtClean="0"/>
                        <a:t>, and is specifically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aimed at helping the design of architectures that enable and support the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vision of </a:t>
                      </a:r>
                      <a:r>
                        <a:rPr lang="en-US" sz="2000" dirty="0" err="1" smtClean="0"/>
                        <a:t>Boundaryless</a:t>
                      </a:r>
                      <a:r>
                        <a:rPr lang="en-US" sz="2000" dirty="0" smtClean="0"/>
                        <a:t> Information Flow.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2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 Architecture </a:t>
            </a:r>
            <a:r>
              <a:rPr lang="en-US" dirty="0"/>
              <a:t>Capability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Architecture Capability Framework is a </a:t>
            </a:r>
            <a:r>
              <a:rPr lang="en-US" sz="3200" dirty="0">
                <a:solidFill>
                  <a:srgbClr val="C00000"/>
                </a:solidFill>
              </a:rPr>
              <a:t>set of resources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C00000"/>
                </a:solidFill>
              </a:rPr>
              <a:t>guidelines</a:t>
            </a:r>
            <a:r>
              <a:rPr lang="en-US" sz="3200" dirty="0"/>
              <a:t>, </a:t>
            </a:r>
            <a:r>
              <a:rPr lang="en-US" sz="3200" dirty="0" smtClean="0">
                <a:solidFill>
                  <a:srgbClr val="C00000"/>
                </a:solidFill>
              </a:rPr>
              <a:t>templates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C00000"/>
                </a:solidFill>
              </a:rPr>
              <a:t>background </a:t>
            </a:r>
            <a:r>
              <a:rPr lang="en-US" sz="3200" dirty="0">
                <a:solidFill>
                  <a:srgbClr val="C00000"/>
                </a:solidFill>
              </a:rPr>
              <a:t>information</a:t>
            </a:r>
            <a:r>
              <a:rPr lang="en-US" sz="3200" dirty="0"/>
              <a:t>, etc. provided to help the architect establish an architecture </a:t>
            </a:r>
            <a:r>
              <a:rPr lang="en-US" sz="3200" dirty="0" smtClean="0"/>
              <a:t>practice within </a:t>
            </a:r>
            <a:r>
              <a:rPr lang="en-US" sz="3200" dirty="0"/>
              <a:t>an </a:t>
            </a:r>
            <a:r>
              <a:rPr lang="en-US" sz="3200" dirty="0" smtClean="0"/>
              <a:t>organization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2</a:t>
            </a:r>
            <a:r>
              <a:rPr lang="en-US" sz="4400" dirty="0" smtClean="0"/>
              <a:t>.1 What and Why TOGAF 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Establishing and Maintaining an Enterprise </a:t>
            </a:r>
            <a:r>
              <a:rPr lang="en-US" sz="3600" dirty="0" smtClean="0"/>
              <a:t>Architecture Capability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TOGAF 9 provides an Architecture Capability Framework that is a </a:t>
            </a:r>
            <a:r>
              <a:rPr lang="en-US" sz="2400" dirty="0">
                <a:solidFill>
                  <a:srgbClr val="C00000"/>
                </a:solidFill>
              </a:rPr>
              <a:t>set of reference materials </a:t>
            </a:r>
            <a:r>
              <a:rPr lang="en-US" sz="2400" dirty="0" smtClean="0">
                <a:solidFill>
                  <a:srgbClr val="C00000"/>
                </a:solidFill>
              </a:rPr>
              <a:t>and guidelines </a:t>
            </a:r>
            <a:r>
              <a:rPr lang="en-US" sz="2400" dirty="0">
                <a:solidFill>
                  <a:srgbClr val="C00000"/>
                </a:solidFill>
              </a:rPr>
              <a:t>for establishing an architecture function </a:t>
            </a:r>
            <a:r>
              <a:rPr lang="en-US" sz="2400" dirty="0"/>
              <a:t>or capability within an </a:t>
            </a:r>
            <a:r>
              <a:rPr lang="en-US" sz="2400" dirty="0" smtClean="0"/>
              <a:t>organization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186" t="31334" r="8977" b="22775"/>
          <a:stretch/>
        </p:blipFill>
        <p:spPr>
          <a:xfrm>
            <a:off x="628650" y="2794576"/>
            <a:ext cx="7886700" cy="35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675" t="17690" r="9326" b="10248"/>
          <a:stretch/>
        </p:blipFill>
        <p:spPr>
          <a:xfrm>
            <a:off x="-1" y="152400"/>
            <a:ext cx="9075787" cy="64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Establishing an Operational Architecture Capability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52031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 enterprise architecture </a:t>
            </a:r>
            <a:r>
              <a:rPr lang="en-US" dirty="0">
                <a:solidFill>
                  <a:srgbClr val="C00000"/>
                </a:solidFill>
              </a:rPr>
              <a:t>practice must be run like any other operational unit within a </a:t>
            </a:r>
            <a:r>
              <a:rPr lang="en-US" dirty="0" smtClean="0">
                <a:solidFill>
                  <a:srgbClr val="C00000"/>
                </a:solidFill>
              </a:rPr>
              <a:t>business</a:t>
            </a:r>
            <a:r>
              <a:rPr lang="en-US" dirty="0" smtClean="0"/>
              <a:t>; i.e</a:t>
            </a:r>
            <a:r>
              <a:rPr lang="en-US" dirty="0"/>
              <a:t>., it should be treated like a </a:t>
            </a:r>
            <a:r>
              <a:rPr lang="en-US" dirty="0" smtClean="0"/>
              <a:t>business</a:t>
            </a:r>
          </a:p>
          <a:p>
            <a:r>
              <a:rPr lang="en-US" dirty="0" smtClean="0"/>
              <a:t>To </a:t>
            </a:r>
            <a:r>
              <a:rPr lang="en-US" dirty="0"/>
              <a:t>this end, and over and above the core </a:t>
            </a:r>
            <a:r>
              <a:rPr lang="en-US" dirty="0" smtClean="0"/>
              <a:t>processes defined </a:t>
            </a:r>
            <a:r>
              <a:rPr lang="en-US" dirty="0"/>
              <a:t>within the ADM, an </a:t>
            </a:r>
            <a:r>
              <a:rPr lang="en-US" dirty="0">
                <a:solidFill>
                  <a:srgbClr val="C00000"/>
                </a:solidFill>
              </a:rPr>
              <a:t>enterprise architecture practice should establish capabilities</a:t>
            </a:r>
            <a:r>
              <a:rPr lang="en-US" dirty="0"/>
              <a:t> in </a:t>
            </a:r>
            <a:r>
              <a:rPr lang="en-US" dirty="0" smtClean="0"/>
              <a:t>the following </a:t>
            </a:r>
            <a:r>
              <a:rPr lang="en-US" dirty="0"/>
              <a:t>areas:</a:t>
            </a:r>
          </a:p>
          <a:p>
            <a:pPr lvl="1"/>
            <a:r>
              <a:rPr lang="en-US" dirty="0" smtClean="0"/>
              <a:t>Financial </a:t>
            </a:r>
            <a:r>
              <a:rPr lang="en-US" dirty="0"/>
              <a:t>Management</a:t>
            </a:r>
          </a:p>
          <a:p>
            <a:pPr lvl="1"/>
            <a:r>
              <a:rPr lang="en-US" dirty="0" smtClean="0"/>
              <a:t>Performance </a:t>
            </a:r>
            <a:r>
              <a:rPr lang="en-US" dirty="0"/>
              <a:t>Management</a:t>
            </a:r>
          </a:p>
          <a:p>
            <a:pPr lvl="1"/>
            <a:r>
              <a:rPr lang="en-US" dirty="0" smtClean="0"/>
              <a:t>Service </a:t>
            </a:r>
            <a:r>
              <a:rPr lang="en-US" dirty="0"/>
              <a:t>Management</a:t>
            </a:r>
          </a:p>
          <a:p>
            <a:pPr lvl="1"/>
            <a:r>
              <a:rPr lang="en-US" dirty="0" smtClean="0"/>
              <a:t>Risk </a:t>
            </a:r>
            <a:r>
              <a:rPr lang="en-US" dirty="0"/>
              <a:t>Management</a:t>
            </a:r>
          </a:p>
          <a:p>
            <a:pPr lvl="1"/>
            <a:r>
              <a:rPr lang="en-US" dirty="0" smtClean="0"/>
              <a:t>Resource </a:t>
            </a:r>
            <a:r>
              <a:rPr lang="en-US" dirty="0"/>
              <a:t>Management</a:t>
            </a:r>
          </a:p>
          <a:p>
            <a:pPr lvl="1"/>
            <a:r>
              <a:rPr lang="en-US" dirty="0" smtClean="0"/>
              <a:t>Communications </a:t>
            </a:r>
            <a:r>
              <a:rPr lang="en-US" dirty="0"/>
              <a:t>and Stakeholder Management</a:t>
            </a:r>
          </a:p>
          <a:p>
            <a:pPr lvl="1"/>
            <a:r>
              <a:rPr lang="en-US" dirty="0" smtClean="0"/>
              <a:t>Quality Management</a:t>
            </a:r>
          </a:p>
          <a:p>
            <a:pPr lvl="1"/>
            <a:r>
              <a:rPr lang="fr-FR" dirty="0"/>
              <a:t>Supplier Management</a:t>
            </a:r>
          </a:p>
          <a:p>
            <a:pPr lvl="1"/>
            <a:r>
              <a:rPr lang="fr-FR" dirty="0" smtClean="0"/>
              <a:t>Configuration </a:t>
            </a:r>
            <a:r>
              <a:rPr lang="fr-FR" dirty="0"/>
              <a:t>Management</a:t>
            </a:r>
          </a:p>
          <a:p>
            <a:pPr lvl="1"/>
            <a:r>
              <a:rPr lang="fr-FR" dirty="0" smtClean="0"/>
              <a:t>Environment </a:t>
            </a:r>
            <a:r>
              <a:rPr lang="fr-FR" dirty="0"/>
              <a:t>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TOGAF with Other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all cases, it is expected that the </a:t>
            </a:r>
            <a:r>
              <a:rPr lang="en-US" dirty="0">
                <a:solidFill>
                  <a:srgbClr val="C00000"/>
                </a:solidFill>
              </a:rPr>
              <a:t>architect will adapt and build on the TOGAF framework </a:t>
            </a:r>
            <a:r>
              <a:rPr lang="en-US" dirty="0" smtClean="0"/>
              <a:t>in order </a:t>
            </a:r>
            <a:r>
              <a:rPr lang="en-US" dirty="0"/>
              <a:t>to </a:t>
            </a:r>
            <a:r>
              <a:rPr lang="en-US" dirty="0">
                <a:solidFill>
                  <a:srgbClr val="0070C0"/>
                </a:solidFill>
              </a:rPr>
              <a:t>define a tailored method</a:t>
            </a:r>
            <a:r>
              <a:rPr lang="en-US" dirty="0"/>
              <a:t> that is integrated into the processes and organization </a:t>
            </a:r>
            <a:r>
              <a:rPr lang="en-US" dirty="0" smtClean="0"/>
              <a:t>structures of </a:t>
            </a:r>
            <a:r>
              <a:rPr lang="en-US" dirty="0"/>
              <a:t>the </a:t>
            </a:r>
            <a:r>
              <a:rPr lang="en-US" dirty="0" smtClean="0"/>
              <a:t>enterprise</a:t>
            </a:r>
          </a:p>
          <a:p>
            <a:r>
              <a:rPr lang="en-US" dirty="0" smtClean="0"/>
              <a:t>This </a:t>
            </a:r>
            <a:r>
              <a:rPr lang="en-US" dirty="0"/>
              <a:t>architecture tailoring may include </a:t>
            </a:r>
            <a:r>
              <a:rPr lang="en-US" dirty="0">
                <a:solidFill>
                  <a:srgbClr val="C00000"/>
                </a:solidFill>
              </a:rPr>
              <a:t>adopting elements from </a:t>
            </a:r>
            <a:r>
              <a:rPr lang="en-US" dirty="0" smtClean="0">
                <a:solidFill>
                  <a:srgbClr val="C00000"/>
                </a:solidFill>
              </a:rPr>
              <a:t>other architecture </a:t>
            </a:r>
            <a:r>
              <a:rPr lang="en-US" dirty="0">
                <a:solidFill>
                  <a:srgbClr val="C00000"/>
                </a:solidFill>
              </a:rPr>
              <a:t>frameworks</a:t>
            </a:r>
            <a:r>
              <a:rPr lang="en-US" dirty="0"/>
              <a:t>, or integrating TOGAF methods with other standard frameworks, </a:t>
            </a:r>
            <a:r>
              <a:rPr lang="en-US" dirty="0" smtClean="0"/>
              <a:t>such as </a:t>
            </a:r>
            <a:r>
              <a:rPr lang="en-US" dirty="0"/>
              <a:t>ITIL, CMMI, COBIT, PRINCE2, PMBOK, and </a:t>
            </a:r>
            <a:r>
              <a:rPr lang="en-US" dirty="0" smtClean="0"/>
              <a:t>MSP</a:t>
            </a:r>
            <a:endParaRPr lang="en-US" dirty="0"/>
          </a:p>
          <a:p>
            <a:r>
              <a:rPr lang="en-US" dirty="0"/>
              <a:t>As a generic framework and method for enterprise architecture, TOGAF </a:t>
            </a:r>
            <a:r>
              <a:rPr lang="en-US" dirty="0">
                <a:solidFill>
                  <a:srgbClr val="C00000"/>
                </a:solidFill>
              </a:rPr>
              <a:t>also complements </a:t>
            </a:r>
            <a:r>
              <a:rPr lang="en-US" dirty="0" smtClean="0">
                <a:solidFill>
                  <a:srgbClr val="C00000"/>
                </a:solidFill>
              </a:rPr>
              <a:t>other frameworks </a:t>
            </a:r>
            <a:r>
              <a:rPr lang="en-US" dirty="0"/>
              <a:t>that are aimed at specific vertical business domains, specific horizontal </a:t>
            </a:r>
            <a:r>
              <a:rPr lang="en-US" dirty="0" smtClean="0"/>
              <a:t>technology areas </a:t>
            </a:r>
            <a:r>
              <a:rPr lang="en-US" dirty="0"/>
              <a:t>(such as security or manageability), or specific application areas (such as e-Commerce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Yourself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Which one of the following statements best describes TOGAF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TOGAF </a:t>
            </a:r>
            <a:r>
              <a:rPr lang="en-US" dirty="0"/>
              <a:t>is a tool for developing Technology Architectures </a:t>
            </a:r>
            <a:r>
              <a:rPr lang="en-US" dirty="0" smtClean="0"/>
              <a:t>only</a:t>
            </a:r>
          </a:p>
          <a:p>
            <a:pPr marL="514350" indent="-514350">
              <a:buAutoNum type="alphaUcPeriod"/>
            </a:pPr>
            <a:r>
              <a:rPr lang="en-US" dirty="0" smtClean="0"/>
              <a:t>TOGAF </a:t>
            </a:r>
            <a:r>
              <a:rPr lang="en-US" dirty="0"/>
              <a:t>is a framework and method for architecture </a:t>
            </a:r>
            <a:r>
              <a:rPr lang="en-US" dirty="0" smtClean="0"/>
              <a:t>development</a:t>
            </a:r>
          </a:p>
          <a:p>
            <a:pPr marL="514350" indent="-514350">
              <a:buAutoNum type="alphaUcPeriod"/>
            </a:pPr>
            <a:r>
              <a:rPr lang="en-US" dirty="0" smtClean="0"/>
              <a:t>TOGAF </a:t>
            </a:r>
            <a:r>
              <a:rPr lang="en-US" dirty="0"/>
              <a:t>is a business </a:t>
            </a:r>
            <a:r>
              <a:rPr lang="en-US" dirty="0" smtClean="0"/>
              <a:t>model</a:t>
            </a:r>
          </a:p>
          <a:p>
            <a:pPr marL="514350" indent="-514350">
              <a:buAutoNum type="alphaUcPeriod"/>
            </a:pPr>
            <a:r>
              <a:rPr lang="en-US" dirty="0" smtClean="0"/>
              <a:t>TOGAF </a:t>
            </a:r>
            <a:r>
              <a:rPr lang="en-US" dirty="0"/>
              <a:t>is a specific architecture </a:t>
            </a:r>
            <a:r>
              <a:rPr lang="en-US" dirty="0" smtClean="0"/>
              <a:t>pattern</a:t>
            </a:r>
          </a:p>
          <a:p>
            <a:pPr marL="514350" indent="-514350">
              <a:buAutoNum type="alphaUcPeriod"/>
            </a:pPr>
            <a:r>
              <a:rPr lang="en-US" dirty="0" smtClean="0"/>
              <a:t>TOGAF </a:t>
            </a:r>
            <a:r>
              <a:rPr lang="en-US" dirty="0"/>
              <a:t>is a method for IT Governance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Yourself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of the following is not considered one of the main constituent parts of the </a:t>
            </a:r>
            <a:r>
              <a:rPr lang="en-US" dirty="0" smtClean="0"/>
              <a:t>TOGAF document?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The </a:t>
            </a:r>
            <a:r>
              <a:rPr lang="en-US" dirty="0"/>
              <a:t>Architecture Development </a:t>
            </a:r>
            <a:r>
              <a:rPr lang="en-US" dirty="0" smtClean="0"/>
              <a:t>Method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</a:t>
            </a:r>
            <a:r>
              <a:rPr lang="en-US" dirty="0"/>
              <a:t>Enterprise Continuum &amp; </a:t>
            </a:r>
            <a:r>
              <a:rPr lang="en-US" dirty="0" smtClean="0"/>
              <a:t>Tools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</a:t>
            </a:r>
            <a:r>
              <a:rPr lang="en-US" dirty="0"/>
              <a:t>Technical Reference </a:t>
            </a:r>
            <a:r>
              <a:rPr lang="en-US" dirty="0" smtClean="0"/>
              <a:t>Model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</a:t>
            </a:r>
            <a:r>
              <a:rPr lang="en-US" dirty="0"/>
              <a:t>TOGAF Architecture Capability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Yourself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one of the types of architecture below is not commonly accepted as part of </a:t>
            </a:r>
            <a:r>
              <a:rPr lang="en-US" dirty="0" smtClean="0"/>
              <a:t>the enterprise </a:t>
            </a:r>
            <a:r>
              <a:rPr lang="en-US" dirty="0"/>
              <a:t>architecture addressed by TOGAF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Business Architecture</a:t>
            </a:r>
          </a:p>
          <a:p>
            <a:pPr marL="514350" indent="-514350">
              <a:buAutoNum type="alphaUcPeriod"/>
            </a:pPr>
            <a:r>
              <a:rPr lang="en-US" dirty="0" smtClean="0"/>
              <a:t>Data Architecture</a:t>
            </a:r>
          </a:p>
          <a:p>
            <a:pPr marL="514350" indent="-514350">
              <a:buAutoNum type="alphaUcPeriod"/>
            </a:pPr>
            <a:r>
              <a:rPr lang="en-US" dirty="0" smtClean="0"/>
              <a:t>Application Architecture</a:t>
            </a:r>
          </a:p>
          <a:p>
            <a:pPr marL="514350" indent="-514350">
              <a:buAutoNum type="alphaUcPeriod"/>
            </a:pPr>
            <a:r>
              <a:rPr lang="en-US" dirty="0" smtClean="0"/>
              <a:t>Technology Architecture</a:t>
            </a:r>
          </a:p>
          <a:p>
            <a:pPr marL="514350" indent="-514350">
              <a:buAutoNum type="alphaUcPeriod"/>
            </a:pPr>
            <a:r>
              <a:rPr lang="en-US" dirty="0" smtClean="0"/>
              <a:t>Pattern </a:t>
            </a:r>
            <a:r>
              <a:rPr lang="en-US" dirty="0"/>
              <a:t>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Yourself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of the TOGAF Architecture Development phases is the initial phase of </a:t>
            </a:r>
            <a:r>
              <a:rPr lang="en-US" dirty="0" smtClean="0"/>
              <a:t>an Architecture </a:t>
            </a:r>
            <a:r>
              <a:rPr lang="en-US" dirty="0"/>
              <a:t>Development Cycle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Preliminary Phase</a:t>
            </a:r>
          </a:p>
          <a:p>
            <a:pPr marL="514350" indent="-514350">
              <a:buAutoNum type="alphaUcPeriod"/>
            </a:pPr>
            <a:r>
              <a:rPr lang="en-US" dirty="0" smtClean="0"/>
              <a:t>Phase A</a:t>
            </a:r>
          </a:p>
          <a:p>
            <a:pPr marL="514350" indent="-514350">
              <a:buAutoNum type="alphaUcPeriod"/>
            </a:pPr>
            <a:r>
              <a:rPr lang="en-US" dirty="0" smtClean="0"/>
              <a:t>Phase B</a:t>
            </a:r>
          </a:p>
          <a:p>
            <a:pPr marL="514350" indent="-514350">
              <a:buAutoNum type="alphaUcPeriod"/>
            </a:pPr>
            <a:r>
              <a:rPr lang="en-US" dirty="0" smtClean="0"/>
              <a:t>Phase C</a:t>
            </a:r>
          </a:p>
          <a:p>
            <a:pPr marL="514350" indent="-514350">
              <a:buAutoNum type="alphaUcPeriod"/>
            </a:pPr>
            <a:r>
              <a:rPr lang="en-US" dirty="0" smtClean="0"/>
              <a:t>Phase </a:t>
            </a:r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Yourself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of the TOGAF Architecture Development phases provides oversight of </a:t>
            </a:r>
            <a:r>
              <a:rPr lang="en-US" dirty="0" smtClean="0"/>
              <a:t>the implementation?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Phase D</a:t>
            </a:r>
          </a:p>
          <a:p>
            <a:pPr marL="514350" indent="-514350">
              <a:buAutoNum type="alphaUcPeriod"/>
            </a:pPr>
            <a:r>
              <a:rPr lang="en-US" dirty="0" smtClean="0"/>
              <a:t>Phase E</a:t>
            </a:r>
          </a:p>
          <a:p>
            <a:pPr marL="514350" indent="-514350">
              <a:buAutoNum type="alphaUcPeriod"/>
            </a:pPr>
            <a:r>
              <a:rPr lang="en-US" dirty="0" smtClean="0"/>
              <a:t>Phase F</a:t>
            </a:r>
          </a:p>
          <a:p>
            <a:pPr marL="514350" indent="-514350">
              <a:buAutoNum type="alphaUcPeriod"/>
            </a:pPr>
            <a:r>
              <a:rPr lang="en-US" dirty="0" smtClean="0"/>
              <a:t>Phase G</a:t>
            </a:r>
          </a:p>
          <a:p>
            <a:pPr marL="514350" indent="-514350">
              <a:buAutoNum type="alphaUcPeriod"/>
            </a:pPr>
            <a:r>
              <a:rPr lang="en-US" dirty="0" smtClean="0"/>
              <a:t>Phase </a:t>
            </a:r>
            <a:r>
              <a:rPr lang="en-US" dirty="0"/>
              <a:t>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Yourself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of the TOGAF Architecture Development phases includes the creation </a:t>
            </a:r>
            <a:r>
              <a:rPr lang="en-US" dirty="0" smtClean="0"/>
              <a:t>and approval </a:t>
            </a:r>
            <a:r>
              <a:rPr lang="en-US" dirty="0"/>
              <a:t>of the Architecture Vision document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Preliminary Phase</a:t>
            </a:r>
          </a:p>
          <a:p>
            <a:pPr marL="514350" indent="-514350">
              <a:buAutoNum type="alphaUcPeriod"/>
            </a:pPr>
            <a:r>
              <a:rPr lang="en-US" dirty="0" smtClean="0"/>
              <a:t>Phase A</a:t>
            </a:r>
          </a:p>
          <a:p>
            <a:pPr marL="514350" indent="-514350">
              <a:buAutoNum type="alphaUcPeriod"/>
            </a:pPr>
            <a:r>
              <a:rPr lang="en-US" dirty="0" smtClean="0"/>
              <a:t>Phase B</a:t>
            </a:r>
          </a:p>
          <a:p>
            <a:pPr marL="514350" indent="-514350">
              <a:buAutoNum type="alphaUcPeriod"/>
            </a:pPr>
            <a:r>
              <a:rPr lang="en-US" dirty="0" smtClean="0"/>
              <a:t>Phase C</a:t>
            </a:r>
          </a:p>
          <a:p>
            <a:pPr marL="514350" indent="-514350">
              <a:buAutoNum type="alphaUcPeriod"/>
            </a:pPr>
            <a:r>
              <a:rPr lang="en-US" dirty="0" smtClean="0"/>
              <a:t>Phase </a:t>
            </a:r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TOGAF?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94744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TOGAF is a </a:t>
            </a:r>
            <a:r>
              <a:rPr lang="en-US" sz="3200" dirty="0">
                <a:solidFill>
                  <a:srgbClr val="C00000"/>
                </a:solidFill>
              </a:rPr>
              <a:t>framework</a:t>
            </a:r>
            <a:r>
              <a:rPr lang="en-US" sz="3200" dirty="0"/>
              <a:t> </a:t>
            </a:r>
            <a:r>
              <a:rPr lang="en-US" sz="3200" dirty="0" smtClean="0"/>
              <a:t>(a </a:t>
            </a:r>
            <a:r>
              <a:rPr lang="en-US" sz="3200" dirty="0"/>
              <a:t>detailed method and a set of supporting </a:t>
            </a:r>
            <a:r>
              <a:rPr lang="en-US" sz="3200" dirty="0" smtClean="0"/>
              <a:t>tools) </a:t>
            </a:r>
            <a:r>
              <a:rPr lang="en-US" sz="3200" dirty="0">
                <a:solidFill>
                  <a:srgbClr val="0070C0"/>
                </a:solidFill>
              </a:rPr>
              <a:t>for developing an enterprise </a:t>
            </a:r>
            <a:r>
              <a:rPr lang="en-US" sz="3200" dirty="0" smtClean="0">
                <a:solidFill>
                  <a:srgbClr val="0070C0"/>
                </a:solidFill>
              </a:rPr>
              <a:t>architecture</a:t>
            </a:r>
          </a:p>
          <a:p>
            <a:r>
              <a:rPr lang="en-US" sz="3200" dirty="0"/>
              <a:t>TOGAF provides the </a:t>
            </a:r>
            <a:r>
              <a:rPr lang="en-US" sz="3200" dirty="0">
                <a:solidFill>
                  <a:srgbClr val="C00000"/>
                </a:solidFill>
              </a:rPr>
              <a:t>methods and tools </a:t>
            </a:r>
            <a:r>
              <a:rPr lang="en-US" sz="3200" dirty="0"/>
              <a:t>for assisting in the </a:t>
            </a:r>
            <a:r>
              <a:rPr lang="en-US" sz="3200" dirty="0">
                <a:solidFill>
                  <a:srgbClr val="0070C0"/>
                </a:solidFill>
              </a:rPr>
              <a:t>acceptance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production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use</a:t>
            </a:r>
            <a:r>
              <a:rPr lang="en-US" sz="3200" dirty="0"/>
              <a:t>, and </a:t>
            </a:r>
            <a:r>
              <a:rPr lang="en-US" sz="3200" dirty="0">
                <a:solidFill>
                  <a:srgbClr val="0070C0"/>
                </a:solidFill>
              </a:rPr>
              <a:t>maintenance</a:t>
            </a:r>
            <a:r>
              <a:rPr lang="en-US" sz="3200" dirty="0"/>
              <a:t> of an </a:t>
            </a:r>
            <a:r>
              <a:rPr lang="en-US" sz="3200" dirty="0">
                <a:solidFill>
                  <a:srgbClr val="0070C0"/>
                </a:solidFill>
              </a:rPr>
              <a:t>enterprise architecture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smtClean="0"/>
              <a:t>It </a:t>
            </a:r>
            <a:r>
              <a:rPr lang="en-US" sz="3200" dirty="0"/>
              <a:t>is based on an </a:t>
            </a:r>
            <a:r>
              <a:rPr lang="en-US" sz="3200" dirty="0">
                <a:solidFill>
                  <a:srgbClr val="C00000"/>
                </a:solidFill>
              </a:rPr>
              <a:t>iterative process model supported by best practices </a:t>
            </a:r>
            <a:r>
              <a:rPr lang="en-US" sz="3200" dirty="0"/>
              <a:t>and a re-usable set of existing architecture </a:t>
            </a:r>
            <a:r>
              <a:rPr lang="en-US" sz="3200" dirty="0" smtClean="0"/>
              <a:t>assets</a:t>
            </a:r>
          </a:p>
          <a:p>
            <a:r>
              <a:rPr lang="en-US" sz="3200" dirty="0" smtClean="0"/>
              <a:t>It </a:t>
            </a:r>
            <a:r>
              <a:rPr lang="en-US" sz="3200" dirty="0"/>
              <a:t>may be used </a:t>
            </a:r>
            <a:r>
              <a:rPr lang="en-US" sz="3200" dirty="0">
                <a:solidFill>
                  <a:srgbClr val="C00000"/>
                </a:solidFill>
              </a:rPr>
              <a:t>freely</a:t>
            </a:r>
            <a:r>
              <a:rPr lang="en-US" sz="3200" dirty="0"/>
              <a:t> by any organization wishing </a:t>
            </a:r>
            <a:r>
              <a:rPr lang="en-US" sz="3200" dirty="0">
                <a:solidFill>
                  <a:srgbClr val="0070C0"/>
                </a:solidFill>
              </a:rPr>
              <a:t>to develop an enterprise architecture </a:t>
            </a:r>
            <a:r>
              <a:rPr lang="en-US" sz="3200" dirty="0"/>
              <a:t>for use within that </a:t>
            </a:r>
            <a:r>
              <a:rPr lang="en-US" sz="3200" dirty="0" smtClean="0"/>
              <a:t>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Yourself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of the following is not a phase of the ADM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Preliminary</a:t>
            </a:r>
          </a:p>
          <a:p>
            <a:pPr marL="514350" indent="-514350">
              <a:buAutoNum type="alphaUcPeriod"/>
            </a:pPr>
            <a:r>
              <a:rPr lang="en-US" dirty="0" smtClean="0"/>
              <a:t>Phase </a:t>
            </a:r>
            <a:r>
              <a:rPr lang="en-US" dirty="0"/>
              <a:t>C: Requirements </a:t>
            </a:r>
            <a:r>
              <a:rPr lang="en-US" dirty="0" smtClean="0"/>
              <a:t>Architecture</a:t>
            </a:r>
          </a:p>
          <a:p>
            <a:pPr marL="514350" indent="-514350">
              <a:buAutoNum type="alphaUcPeriod"/>
            </a:pPr>
            <a:r>
              <a:rPr lang="en-US" dirty="0" smtClean="0"/>
              <a:t>Phase </a:t>
            </a:r>
            <a:r>
              <a:rPr lang="en-US" dirty="0"/>
              <a:t>F: Migration </a:t>
            </a:r>
            <a:r>
              <a:rPr lang="en-US" dirty="0" smtClean="0"/>
              <a:t>Planning</a:t>
            </a:r>
          </a:p>
          <a:p>
            <a:pPr marL="514350" indent="-514350">
              <a:buAutoNum type="alphaUcPeriod"/>
            </a:pPr>
            <a:r>
              <a:rPr lang="en-US" dirty="0" smtClean="0"/>
              <a:t>Phase </a:t>
            </a:r>
            <a:r>
              <a:rPr lang="en-US" dirty="0"/>
              <a:t>D: Technology </a:t>
            </a:r>
            <a:r>
              <a:rPr lang="en-US" dirty="0" smtClean="0"/>
              <a:t>Architecture</a:t>
            </a:r>
          </a:p>
          <a:p>
            <a:pPr marL="514350" indent="-514350">
              <a:buAutoNum type="alphaUcPeriod"/>
            </a:pPr>
            <a:r>
              <a:rPr lang="en-US" dirty="0" smtClean="0"/>
              <a:t>Phase </a:t>
            </a:r>
            <a:r>
              <a:rPr lang="en-US" dirty="0"/>
              <a:t>G: Implementation Governance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Yourself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of the following is defined as a work product that describes an aspect of </a:t>
            </a:r>
            <a:r>
              <a:rPr lang="en-US" dirty="0" smtClean="0"/>
              <a:t>an architecture?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An artifact</a:t>
            </a:r>
          </a:p>
          <a:p>
            <a:pPr marL="514350" indent="-514350">
              <a:buAutoNum type="alphaUcPeriod"/>
            </a:pPr>
            <a:r>
              <a:rPr lang="en-US" dirty="0" smtClean="0"/>
              <a:t>A building block</a:t>
            </a:r>
          </a:p>
          <a:p>
            <a:pPr marL="514350" indent="-514350">
              <a:buAutoNum type="alphaUcPeriod"/>
            </a:pPr>
            <a:r>
              <a:rPr lang="en-US" dirty="0" smtClean="0"/>
              <a:t>A catalog</a:t>
            </a:r>
          </a:p>
          <a:p>
            <a:pPr marL="514350" indent="-514350">
              <a:buAutoNum type="alphaUcPeriod"/>
            </a:pPr>
            <a:r>
              <a:rPr lang="en-US" dirty="0" smtClean="0"/>
              <a:t>A deliverable</a:t>
            </a:r>
          </a:p>
          <a:p>
            <a:pPr marL="514350" indent="-514350">
              <a:buAutoNum type="alphaUcPeriod"/>
            </a:pPr>
            <a:r>
              <a:rPr lang="en-US" dirty="0" smtClean="0"/>
              <a:t>A </a:t>
            </a:r>
            <a:r>
              <a:rPr lang="en-US" dirty="0"/>
              <a:t>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5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Yourself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Complete the sentence: The Enterprise Continuum </a:t>
            </a:r>
            <a:r>
              <a:rPr lang="en-US" dirty="0" smtClean="0"/>
              <a:t>is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An </a:t>
            </a:r>
            <a:r>
              <a:rPr lang="en-US" dirty="0"/>
              <a:t>architecture </a:t>
            </a:r>
            <a:r>
              <a:rPr lang="en-US" dirty="0" smtClean="0"/>
              <a:t>framework</a:t>
            </a:r>
          </a:p>
          <a:p>
            <a:pPr marL="514350" indent="-514350">
              <a:buAutoNum type="alphaUcPeriod"/>
            </a:pPr>
            <a:r>
              <a:rPr lang="en-US" dirty="0" smtClean="0"/>
              <a:t>A </a:t>
            </a:r>
            <a:r>
              <a:rPr lang="en-US" dirty="0"/>
              <a:t>database of open industry </a:t>
            </a:r>
            <a:r>
              <a:rPr lang="en-US" dirty="0" smtClean="0"/>
              <a:t>standards</a:t>
            </a:r>
          </a:p>
          <a:p>
            <a:pPr marL="514350" indent="-514350">
              <a:buAutoNum type="alphaUcPeriod"/>
            </a:pPr>
            <a:r>
              <a:rPr lang="en-US" dirty="0" smtClean="0"/>
              <a:t>A </a:t>
            </a:r>
            <a:r>
              <a:rPr lang="en-US" dirty="0"/>
              <a:t>technical reference </a:t>
            </a:r>
            <a:r>
              <a:rPr lang="en-US" dirty="0" smtClean="0"/>
              <a:t>model</a:t>
            </a:r>
          </a:p>
          <a:p>
            <a:pPr marL="514350" indent="-514350">
              <a:buAutoNum type="alphaUcPeriod"/>
            </a:pPr>
            <a:r>
              <a:rPr lang="en-US" dirty="0" smtClean="0"/>
              <a:t>A </a:t>
            </a:r>
            <a:r>
              <a:rPr lang="en-US" dirty="0"/>
              <a:t>model for classifying </a:t>
            </a:r>
            <a:r>
              <a:rPr lang="en-US" dirty="0" smtClean="0"/>
              <a:t>artifacts</a:t>
            </a:r>
          </a:p>
          <a:p>
            <a:pPr marL="514350" indent="-514350">
              <a:buAutoNum type="alphaUcPeriod"/>
            </a:pPr>
            <a:r>
              <a:rPr lang="en-US" dirty="0" smtClean="0"/>
              <a:t>A </a:t>
            </a:r>
            <a:r>
              <a:rPr lang="en-US" dirty="0"/>
              <a:t>method for developing architectures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Yourself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component of the Architecture Repository provides guidelines, templates, </a:t>
            </a:r>
            <a:r>
              <a:rPr lang="en-US" dirty="0" smtClean="0"/>
              <a:t>and patterns </a:t>
            </a:r>
            <a:r>
              <a:rPr lang="en-US" dirty="0"/>
              <a:t>that can be used to create new architectures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The </a:t>
            </a:r>
            <a:r>
              <a:rPr lang="en-US" dirty="0"/>
              <a:t>Architecture </a:t>
            </a:r>
            <a:r>
              <a:rPr lang="en-US" dirty="0" err="1" smtClean="0"/>
              <a:t>Metamodel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The </a:t>
            </a:r>
            <a:r>
              <a:rPr lang="en-US" dirty="0"/>
              <a:t>Architecture </a:t>
            </a:r>
            <a:r>
              <a:rPr lang="en-US" dirty="0" smtClean="0"/>
              <a:t>Capability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</a:t>
            </a:r>
            <a:r>
              <a:rPr lang="en-US" dirty="0"/>
              <a:t>Architecture </a:t>
            </a:r>
            <a:r>
              <a:rPr lang="en-US" dirty="0" smtClean="0"/>
              <a:t>Landscape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</a:t>
            </a:r>
            <a:r>
              <a:rPr lang="en-US" dirty="0"/>
              <a:t>Reference </a:t>
            </a:r>
            <a:r>
              <a:rPr lang="en-US" dirty="0" smtClean="0"/>
              <a:t>Library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</a:t>
            </a:r>
            <a:r>
              <a:rPr lang="en-US" dirty="0"/>
              <a:t>Governance 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Yunis</a:t>
            </a:r>
            <a:r>
              <a:rPr lang="en-US" dirty="0"/>
              <a:t> - </a:t>
            </a:r>
            <a:r>
              <a:rPr lang="en-US" dirty="0" err="1"/>
              <a:t>Perancangan</a:t>
            </a:r>
            <a:r>
              <a:rPr lang="en-US" dirty="0"/>
              <a:t> EA </a:t>
            </a:r>
            <a:r>
              <a:rPr lang="en-US" dirty="0" err="1"/>
              <a:t>berbasis</a:t>
            </a:r>
            <a:r>
              <a:rPr lang="en-US" dirty="0"/>
              <a:t> TOGAF -</a:t>
            </a:r>
            <a:r>
              <a:rPr lang="en-US" dirty="0" smtClean="0"/>
              <a:t> 2009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29103"/>
            <a:ext cx="8089837" cy="494744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Rachel Harrison, </a:t>
            </a:r>
            <a:r>
              <a:rPr lang="en-US" dirty="0" smtClean="0">
                <a:solidFill>
                  <a:srgbClr val="C00000"/>
                </a:solidFill>
              </a:rPr>
              <a:t>Study Guide TOGAF</a:t>
            </a:r>
            <a:r>
              <a:rPr lang="en-US" dirty="0">
                <a:solidFill>
                  <a:srgbClr val="C00000"/>
                </a:solidFill>
              </a:rPr>
              <a:t>® </a:t>
            </a:r>
            <a:r>
              <a:rPr lang="en-US" dirty="0" smtClean="0">
                <a:solidFill>
                  <a:srgbClr val="C00000"/>
                </a:solidFill>
              </a:rPr>
              <a:t>9 Foundation 2</a:t>
            </a:r>
            <a:r>
              <a:rPr lang="en-US" baseline="30000" dirty="0" smtClean="0">
                <a:solidFill>
                  <a:srgbClr val="C00000"/>
                </a:solidFill>
              </a:rPr>
              <a:t>nd</a:t>
            </a:r>
            <a:r>
              <a:rPr lang="en-US" dirty="0" smtClean="0">
                <a:solidFill>
                  <a:srgbClr val="C00000"/>
                </a:solidFill>
              </a:rPr>
              <a:t> Edition</a:t>
            </a:r>
            <a:r>
              <a:rPr lang="en-US" dirty="0" smtClean="0"/>
              <a:t>, </a:t>
            </a:r>
            <a:r>
              <a:rPr lang="en-US" i="1" dirty="0"/>
              <a:t>The Open Group</a:t>
            </a:r>
            <a:r>
              <a:rPr lang="en-US" dirty="0"/>
              <a:t>, </a:t>
            </a:r>
            <a:r>
              <a:rPr lang="en-US" dirty="0" smtClean="0"/>
              <a:t>2011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Rachel Harrison, </a:t>
            </a:r>
            <a:r>
              <a:rPr lang="en-US" dirty="0">
                <a:solidFill>
                  <a:srgbClr val="C00000"/>
                </a:solidFill>
              </a:rPr>
              <a:t>Study Guide TOGAF® 9 </a:t>
            </a:r>
            <a:r>
              <a:rPr lang="en-US" dirty="0" smtClean="0">
                <a:solidFill>
                  <a:srgbClr val="C00000"/>
                </a:solidFill>
              </a:rPr>
              <a:t>Certified 2</a:t>
            </a:r>
            <a:r>
              <a:rPr lang="en-US" baseline="30000" dirty="0" smtClean="0">
                <a:solidFill>
                  <a:srgbClr val="C00000"/>
                </a:solidFill>
              </a:rPr>
              <a:t>nd</a:t>
            </a:r>
            <a:r>
              <a:rPr lang="en-US" dirty="0" smtClean="0">
                <a:solidFill>
                  <a:srgbClr val="C00000"/>
                </a:solidFill>
              </a:rPr>
              <a:t> Edition</a:t>
            </a:r>
            <a:r>
              <a:rPr lang="en-US" dirty="0" smtClean="0"/>
              <a:t>, </a:t>
            </a:r>
            <a:r>
              <a:rPr lang="en-US" i="1" dirty="0"/>
              <a:t>The Open Group</a:t>
            </a:r>
            <a:r>
              <a:rPr lang="en-US" dirty="0"/>
              <a:t>, </a:t>
            </a:r>
            <a:r>
              <a:rPr lang="en-US" dirty="0" smtClean="0"/>
              <a:t>2011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 </a:t>
            </a:r>
            <a:r>
              <a:rPr lang="en-US" dirty="0"/>
              <a:t>Group </a:t>
            </a:r>
            <a:r>
              <a:rPr lang="en-US" dirty="0" smtClean="0"/>
              <a:t>Standard, </a:t>
            </a:r>
            <a:r>
              <a:rPr lang="en-US" dirty="0" smtClean="0">
                <a:solidFill>
                  <a:srgbClr val="C00000"/>
                </a:solidFill>
              </a:rPr>
              <a:t>TOGAF</a:t>
            </a:r>
            <a:r>
              <a:rPr lang="en-US" dirty="0">
                <a:solidFill>
                  <a:srgbClr val="C00000"/>
                </a:solidFill>
              </a:rPr>
              <a:t>® Version </a:t>
            </a:r>
            <a:r>
              <a:rPr lang="en-US" dirty="0" smtClean="0">
                <a:solidFill>
                  <a:srgbClr val="C00000"/>
                </a:solidFill>
              </a:rPr>
              <a:t>9.1 (G116)</a:t>
            </a:r>
            <a:r>
              <a:rPr lang="en-US" dirty="0" smtClean="0"/>
              <a:t>, </a:t>
            </a:r>
            <a:r>
              <a:rPr lang="en-US" i="1" dirty="0" smtClean="0"/>
              <a:t>The </a:t>
            </a:r>
            <a:r>
              <a:rPr lang="en-US" i="1" dirty="0"/>
              <a:t>Open Group</a:t>
            </a:r>
            <a:r>
              <a:rPr lang="en-US" dirty="0"/>
              <a:t>, </a:t>
            </a:r>
            <a:r>
              <a:rPr lang="en-US" dirty="0" smtClean="0"/>
              <a:t>2011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Group </a:t>
            </a:r>
            <a:r>
              <a:rPr lang="en-US" dirty="0" smtClean="0"/>
              <a:t>Standard, </a:t>
            </a:r>
            <a:r>
              <a:rPr lang="en-US" dirty="0">
                <a:solidFill>
                  <a:srgbClr val="C00000"/>
                </a:solidFill>
              </a:rPr>
              <a:t>TOGAF® Version 9.1 </a:t>
            </a:r>
            <a:r>
              <a:rPr lang="en-US" dirty="0" smtClean="0">
                <a:solidFill>
                  <a:srgbClr val="C00000"/>
                </a:solidFill>
              </a:rPr>
              <a:t>– A Pocket Guide (G117)</a:t>
            </a:r>
            <a:r>
              <a:rPr lang="en-US" dirty="0" smtClean="0"/>
              <a:t>, </a:t>
            </a:r>
            <a:r>
              <a:rPr lang="en-US" i="1" dirty="0"/>
              <a:t>The Open Group</a:t>
            </a:r>
            <a:r>
              <a:rPr lang="en-US" dirty="0"/>
              <a:t>, 2011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Daniel </a:t>
            </a:r>
            <a:r>
              <a:rPr lang="en-US" dirty="0" err="1"/>
              <a:t>Minoli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Enterprise Architecture A to Z: Frameworks, Business Process Modeling, SOA, and Infrastructure Technology</a:t>
            </a:r>
            <a:r>
              <a:rPr lang="en-US" dirty="0"/>
              <a:t>, </a:t>
            </a:r>
            <a:r>
              <a:rPr lang="en-US" i="1" dirty="0"/>
              <a:t>Taylor &amp; Francis</a:t>
            </a:r>
            <a:r>
              <a:rPr lang="en-US" dirty="0"/>
              <a:t>, 2008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Jon Holt and Simon Perry, </a:t>
            </a:r>
            <a:r>
              <a:rPr lang="en-US" dirty="0">
                <a:solidFill>
                  <a:srgbClr val="C00000"/>
                </a:solidFill>
              </a:rPr>
              <a:t>Modelling Enterprise Architectures</a:t>
            </a:r>
            <a:r>
              <a:rPr lang="en-US" dirty="0"/>
              <a:t>, </a:t>
            </a:r>
            <a:r>
              <a:rPr lang="en-US" i="1" dirty="0"/>
              <a:t>The Institution of Engineering and Technology</a:t>
            </a:r>
            <a:r>
              <a:rPr lang="en-US" dirty="0"/>
              <a:t>, 2010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Alan Dennis  et al,  </a:t>
            </a:r>
            <a:r>
              <a:rPr lang="en-US" dirty="0">
                <a:solidFill>
                  <a:srgbClr val="C00000"/>
                </a:solidFill>
              </a:rPr>
              <a:t>Systems Analysis and Design with UML 4th Edition</a:t>
            </a:r>
            <a:r>
              <a:rPr lang="en-US" dirty="0"/>
              <a:t>, </a:t>
            </a:r>
            <a:r>
              <a:rPr lang="en-US" i="1" dirty="0"/>
              <a:t>John Wiley and Sons</a:t>
            </a:r>
            <a:r>
              <a:rPr lang="en-US" dirty="0"/>
              <a:t>, 2013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TOGAF?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947445"/>
          </a:xfrm>
        </p:spPr>
        <p:txBody>
          <a:bodyPr>
            <a:noAutofit/>
          </a:bodyPr>
          <a:lstStyle/>
          <a:p>
            <a:r>
              <a:rPr lang="en-US" sz="2600" dirty="0"/>
              <a:t>TOGAF has been developed through the collaborative efforts of over </a:t>
            </a:r>
            <a:r>
              <a:rPr lang="en-US" sz="2600" dirty="0">
                <a:solidFill>
                  <a:srgbClr val="C00000"/>
                </a:solidFill>
              </a:rPr>
              <a:t>300 Architecture Forum member companies </a:t>
            </a:r>
            <a:r>
              <a:rPr lang="en-US" sz="2600" dirty="0"/>
              <a:t>from some of the world's leading companies and organizations</a:t>
            </a:r>
          </a:p>
          <a:p>
            <a:r>
              <a:rPr lang="en-US" sz="2600" dirty="0" smtClean="0"/>
              <a:t>Using </a:t>
            </a:r>
            <a:r>
              <a:rPr lang="en-US" sz="2600" dirty="0">
                <a:solidFill>
                  <a:srgbClr val="C00000"/>
                </a:solidFill>
              </a:rPr>
              <a:t>TOGAF results </a:t>
            </a:r>
            <a:r>
              <a:rPr lang="en-US" sz="2600" dirty="0"/>
              <a:t>in enterprise architecture that is </a:t>
            </a:r>
            <a:r>
              <a:rPr lang="en-US" sz="2600" dirty="0">
                <a:solidFill>
                  <a:srgbClr val="0070C0"/>
                </a:solidFill>
              </a:rPr>
              <a:t>consistent</a:t>
            </a:r>
            <a:r>
              <a:rPr lang="en-US" sz="2600" dirty="0"/>
              <a:t>, </a:t>
            </a:r>
            <a:r>
              <a:rPr lang="en-US" sz="2600" dirty="0">
                <a:solidFill>
                  <a:srgbClr val="0070C0"/>
                </a:solidFill>
              </a:rPr>
              <a:t>reflects the needs </a:t>
            </a:r>
            <a:r>
              <a:rPr lang="en-US" sz="2600" dirty="0" smtClean="0">
                <a:solidFill>
                  <a:srgbClr val="0070C0"/>
                </a:solidFill>
              </a:rPr>
              <a:t>of stakeholders</a:t>
            </a:r>
            <a:r>
              <a:rPr lang="en-US" sz="2600" dirty="0"/>
              <a:t>, </a:t>
            </a:r>
            <a:r>
              <a:rPr lang="en-US" sz="2600" dirty="0">
                <a:solidFill>
                  <a:srgbClr val="0070C0"/>
                </a:solidFill>
              </a:rPr>
              <a:t>employs best practice</a:t>
            </a:r>
            <a:r>
              <a:rPr lang="en-US" sz="2600" dirty="0"/>
              <a:t>, and gives due </a:t>
            </a:r>
            <a:r>
              <a:rPr lang="en-US" sz="2600" dirty="0">
                <a:solidFill>
                  <a:srgbClr val="0070C0"/>
                </a:solidFill>
              </a:rPr>
              <a:t>consideration both to current </a:t>
            </a:r>
            <a:r>
              <a:rPr lang="en-US" sz="2600" dirty="0" smtClean="0">
                <a:solidFill>
                  <a:srgbClr val="0070C0"/>
                </a:solidFill>
              </a:rPr>
              <a:t>requirements and </a:t>
            </a:r>
            <a:r>
              <a:rPr lang="en-US" sz="2600" dirty="0">
                <a:solidFill>
                  <a:srgbClr val="0070C0"/>
                </a:solidFill>
              </a:rPr>
              <a:t>to the perceived future needs</a:t>
            </a:r>
            <a:r>
              <a:rPr lang="en-US" sz="2600" dirty="0"/>
              <a:t> of the </a:t>
            </a:r>
            <a:r>
              <a:rPr lang="en-US" sz="2600" dirty="0" smtClean="0"/>
              <a:t>business</a:t>
            </a:r>
          </a:p>
          <a:p>
            <a:r>
              <a:rPr lang="en-US" sz="2600" dirty="0"/>
              <a:t>TOGAF provides a </a:t>
            </a:r>
            <a:r>
              <a:rPr lang="en-US" sz="2600" dirty="0">
                <a:solidFill>
                  <a:srgbClr val="C00000"/>
                </a:solidFill>
              </a:rPr>
              <a:t>best practice framework for adding value</a:t>
            </a:r>
            <a:r>
              <a:rPr lang="en-US" sz="2600" dirty="0"/>
              <a:t>, and enables the organization </a:t>
            </a:r>
            <a:r>
              <a:rPr lang="en-US" sz="2600" dirty="0" smtClean="0"/>
              <a:t>to build </a:t>
            </a:r>
            <a:r>
              <a:rPr lang="en-US" sz="2600" dirty="0">
                <a:solidFill>
                  <a:srgbClr val="C00000"/>
                </a:solidFill>
              </a:rPr>
              <a:t>workable and economic solutions </a:t>
            </a:r>
            <a:r>
              <a:rPr lang="en-US" sz="2600" dirty="0"/>
              <a:t>which address their business issues and </a:t>
            </a:r>
            <a:r>
              <a:rPr lang="en-US" sz="2600" dirty="0" smtClean="0"/>
              <a:t>needs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9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Kind of Architecture Does TOGAF Deal With?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872393"/>
              </p:ext>
            </p:extLst>
          </p:nvPr>
        </p:nvGraphicFramePr>
        <p:xfrm>
          <a:off x="318053" y="1528763"/>
          <a:ext cx="8517834" cy="46626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12582"/>
                <a:gridCol w="6105252"/>
              </a:tblGrid>
              <a:tr h="578333">
                <a:tc>
                  <a:txBody>
                    <a:bodyPr/>
                    <a:lstStyle/>
                    <a:p>
                      <a:r>
                        <a:rPr lang="en-US" sz="2200" u="none" strike="noStrike" baseline="0" dirty="0" smtClean="0">
                          <a:latin typeface="+mn-lt"/>
                        </a:rPr>
                        <a:t>Architecture Type</a:t>
                      </a:r>
                      <a:endParaRPr lang="en-US" sz="22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u="none" strike="noStrike" baseline="0" dirty="0" smtClean="0">
                          <a:latin typeface="+mn-lt"/>
                        </a:rPr>
                        <a:t>Description</a:t>
                      </a:r>
                      <a:endParaRPr lang="en-US" sz="22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u="none" strike="noStrike" baseline="0" dirty="0" smtClean="0">
                          <a:latin typeface="+mn-lt"/>
                        </a:rPr>
                        <a:t>Business Architecture </a:t>
                      </a:r>
                      <a:endParaRPr lang="en-US" sz="2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baseline="0" dirty="0" smtClean="0">
                          <a:latin typeface="+mn-lt"/>
                        </a:rPr>
                        <a:t>The </a:t>
                      </a:r>
                      <a:r>
                        <a:rPr lang="en-US" sz="2000" u="none" strike="noStrik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business strategy</a:t>
                      </a:r>
                      <a:r>
                        <a:rPr lang="en-US" sz="2000" u="none" strike="noStrike" baseline="0" dirty="0" smtClean="0">
                          <a:latin typeface="+mn-lt"/>
                        </a:rPr>
                        <a:t>, governance, organization, and </a:t>
                      </a:r>
                      <a:r>
                        <a:rPr lang="en-US" sz="2000" u="none" strike="noStrik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key business processes</a:t>
                      </a:r>
                      <a:endParaRPr lang="en-US" sz="20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u="none" strike="noStrike" baseline="0" dirty="0" smtClean="0">
                          <a:latin typeface="+mn-lt"/>
                        </a:rPr>
                        <a:t>Data Architecture </a:t>
                      </a:r>
                      <a:endParaRPr lang="en-US" sz="2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baseline="0" dirty="0" smtClean="0">
                          <a:latin typeface="+mn-lt"/>
                        </a:rPr>
                        <a:t>The structure of an organization's logical and physical </a:t>
                      </a:r>
                      <a:r>
                        <a:rPr lang="en-US" sz="2000" u="none" strike="noStrik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data assets and data management </a:t>
                      </a:r>
                      <a:r>
                        <a:rPr lang="en-US" sz="2000" u="none" strike="noStrike" baseline="0" dirty="0" smtClean="0">
                          <a:latin typeface="+mn-lt"/>
                        </a:rPr>
                        <a:t>resources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u="none" strike="noStrike" baseline="0" dirty="0" smtClean="0">
                          <a:latin typeface="+mn-lt"/>
                        </a:rPr>
                        <a:t>Application Architecture</a:t>
                      </a:r>
                      <a:endParaRPr lang="en-US" sz="2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baseline="0" dirty="0" smtClean="0">
                          <a:latin typeface="+mn-lt"/>
                        </a:rPr>
                        <a:t>A </a:t>
                      </a:r>
                      <a:r>
                        <a:rPr lang="en-US" sz="2000" u="none" strike="noStrik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blueprint for the individual applications to be deployed</a:t>
                      </a:r>
                      <a:r>
                        <a:rPr lang="en-US" sz="2000" u="none" strike="noStrike" baseline="0" dirty="0" smtClean="0">
                          <a:latin typeface="+mn-lt"/>
                        </a:rPr>
                        <a:t>, their interactions, and their </a:t>
                      </a:r>
                      <a:r>
                        <a:rPr lang="en-US" sz="2000" u="none" strike="noStrik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relationships to the core business processes</a:t>
                      </a:r>
                      <a:r>
                        <a:rPr lang="en-US" sz="2000" u="none" strike="noStrike" baseline="0" dirty="0" smtClean="0">
                          <a:latin typeface="+mn-lt"/>
                        </a:rPr>
                        <a:t> of the organization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u="none" strike="noStrike" baseline="0" dirty="0" smtClean="0">
                          <a:latin typeface="+mn-lt"/>
                        </a:rPr>
                        <a:t>Technology Architecture</a:t>
                      </a:r>
                      <a:endParaRPr lang="en-US" sz="2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baseline="0" dirty="0" smtClean="0">
                          <a:latin typeface="+mn-lt"/>
                        </a:rPr>
                        <a:t>The logical software and hardware capabilities that are required to support the deployment of business, data, and application services. This includes </a:t>
                      </a:r>
                      <a:r>
                        <a:rPr lang="en-US" sz="2000" u="none" strike="noStrik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IT infrastructure</a:t>
                      </a:r>
                      <a:r>
                        <a:rPr lang="en-US" sz="2000" u="none" strike="noStrike" baseline="0" dirty="0" smtClean="0">
                          <a:latin typeface="+mn-lt"/>
                        </a:rPr>
                        <a:t>, </a:t>
                      </a:r>
                      <a:r>
                        <a:rPr lang="en-US" sz="2000" u="none" strike="noStrik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middleware, networks, communications, processing, and standards</a:t>
                      </a:r>
                      <a:endParaRPr lang="en-US" sz="20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2</a:t>
            </a:r>
            <a:r>
              <a:rPr lang="en-US" sz="4400" dirty="0" smtClean="0"/>
              <a:t>.2 </a:t>
            </a:r>
            <a:r>
              <a:rPr lang="en-US" sz="4400" dirty="0"/>
              <a:t>TOGAF </a:t>
            </a:r>
            <a:r>
              <a:rPr lang="en-US" sz="4400" dirty="0" smtClean="0"/>
              <a:t>Certification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9F4E524-08CE-43E8-95C9-AD934404FD8E}"/>
  <p:tag name="GENSWF_ADVANCE_TIME" val="2.939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3377</TotalTime>
  <Words>3175</Words>
  <Application>Microsoft Office PowerPoint</Application>
  <PresentationFormat>On-screen Show (4:3)</PresentationFormat>
  <Paragraphs>393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Constantia</vt:lpstr>
      <vt:lpstr>Office Theme</vt:lpstr>
      <vt:lpstr>TOGAF 9 Fundamental: 2. TOGAF Concepts</vt:lpstr>
      <vt:lpstr>Romi Satria Wahono</vt:lpstr>
      <vt:lpstr>Course Outline</vt:lpstr>
      <vt:lpstr>2. TOGAF Concepts</vt:lpstr>
      <vt:lpstr>2.1 What and Why TOGAF </vt:lpstr>
      <vt:lpstr>What is TOGAF?</vt:lpstr>
      <vt:lpstr>Why TOGAF?</vt:lpstr>
      <vt:lpstr>What Kind of Architecture Does TOGAF Deal With?</vt:lpstr>
      <vt:lpstr>2.2 TOGAF Certification</vt:lpstr>
      <vt:lpstr>TOGAF Certification</vt:lpstr>
      <vt:lpstr>TOGAF Certification Process</vt:lpstr>
      <vt:lpstr>TOGAF Certification Principles</vt:lpstr>
      <vt:lpstr>TOGAF 9 Foundation</vt:lpstr>
      <vt:lpstr>TOGAF 9 Foundation</vt:lpstr>
      <vt:lpstr>TOGAF 9 Foundation Syllabus</vt:lpstr>
      <vt:lpstr>TOGAF 9 Certified</vt:lpstr>
      <vt:lpstr>TOGAF 9 Certified</vt:lpstr>
      <vt:lpstr>TOGAF 9 Certification Syllabus</vt:lpstr>
      <vt:lpstr>Test Yourself Questions</vt:lpstr>
      <vt:lpstr>Test Yourself Questions</vt:lpstr>
      <vt:lpstr>Test Yourself Questions</vt:lpstr>
      <vt:lpstr>Test Yourself Questions</vt:lpstr>
      <vt:lpstr>Test Yourself Questions</vt:lpstr>
      <vt:lpstr>2.3 TOGAF Components</vt:lpstr>
      <vt:lpstr>What does TOGAF Contain?</vt:lpstr>
      <vt:lpstr>What does TOGAF Contain?</vt:lpstr>
      <vt:lpstr>TOGAF Documents</vt:lpstr>
      <vt:lpstr>1. The Architecture Development Method (ADM)</vt:lpstr>
      <vt:lpstr>Architecture Development Method (ADM)</vt:lpstr>
      <vt:lpstr>TOGAF ADM</vt:lpstr>
      <vt:lpstr>ADM Phase</vt:lpstr>
      <vt:lpstr>ADM Phase</vt:lpstr>
      <vt:lpstr>ADM Phase</vt:lpstr>
      <vt:lpstr>PowerPoint Presentation</vt:lpstr>
      <vt:lpstr>2. ADM Guidelines and Techniques</vt:lpstr>
      <vt:lpstr>ADM Ouputs</vt:lpstr>
      <vt:lpstr>3. Architecture Content Framework</vt:lpstr>
      <vt:lpstr>PowerPoint Presentation</vt:lpstr>
      <vt:lpstr>PowerPoint Presentation</vt:lpstr>
      <vt:lpstr>PowerPoint Presentation</vt:lpstr>
      <vt:lpstr>PowerPoint Presentation</vt:lpstr>
      <vt:lpstr>4. The Enterprise Continuum</vt:lpstr>
      <vt:lpstr>The Enterprise Continuum</vt:lpstr>
      <vt:lpstr>The Enterprise Continuum</vt:lpstr>
      <vt:lpstr>The Architecture Repository</vt:lpstr>
      <vt:lpstr>PowerPoint Presentation</vt:lpstr>
      <vt:lpstr>Major Component of Architecture Repository</vt:lpstr>
      <vt:lpstr>5. TOGAF Reference Models</vt:lpstr>
      <vt:lpstr>6. Architecture Capability Framework</vt:lpstr>
      <vt:lpstr>Establishing and Maintaining an Enterprise Architecture Capability</vt:lpstr>
      <vt:lpstr>PowerPoint Presentation</vt:lpstr>
      <vt:lpstr>Establishing an Operational Architecture Capability</vt:lpstr>
      <vt:lpstr>Using TOGAF with Other Frameworks</vt:lpstr>
      <vt:lpstr>Test Yourself Questions</vt:lpstr>
      <vt:lpstr>Test Yourself Questions</vt:lpstr>
      <vt:lpstr>Test Yourself Questions</vt:lpstr>
      <vt:lpstr>Test Yourself Questions</vt:lpstr>
      <vt:lpstr>Test Yourself Questions</vt:lpstr>
      <vt:lpstr>Test Yourself Questions</vt:lpstr>
      <vt:lpstr>Test Yourself Questions</vt:lpstr>
      <vt:lpstr>Test Yourself Questions</vt:lpstr>
      <vt:lpstr>Test Yourself Questions</vt:lpstr>
      <vt:lpstr>Test Yourself Questions</vt:lpstr>
      <vt:lpstr>Read Articles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</dc:title>
  <dc:creator>Romi Satria Wahono</dc:creator>
  <cp:lastModifiedBy>Romi Satria Wahono</cp:lastModifiedBy>
  <cp:revision>855</cp:revision>
  <dcterms:created xsi:type="dcterms:W3CDTF">2013-03-15T17:55:11Z</dcterms:created>
  <dcterms:modified xsi:type="dcterms:W3CDTF">2015-11-26T08:18:58Z</dcterms:modified>
</cp:coreProperties>
</file>