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313" r:id="rId2"/>
    <p:sldId id="257" r:id="rId3"/>
    <p:sldId id="261" r:id="rId4"/>
    <p:sldId id="314" r:id="rId5"/>
    <p:sldId id="315" r:id="rId6"/>
    <p:sldId id="352" r:id="rId7"/>
    <p:sldId id="353" r:id="rId8"/>
    <p:sldId id="354" r:id="rId9"/>
    <p:sldId id="355" r:id="rId10"/>
    <p:sldId id="386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50" r:id="rId42"/>
    <p:sldId id="35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9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83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2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88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8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45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86300"/>
            <a:ext cx="6858000" cy="1062990"/>
          </a:xfrm>
        </p:spPr>
        <p:txBody>
          <a:bodyPr/>
          <a:lstStyle/>
          <a:p>
            <a:r>
              <a:rPr lang="en-US" sz="24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Romi Satria Wahono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725" dirty="0">
                <a:solidFill>
                  <a:schemeClr val="bg1">
                    <a:lumMod val="50000"/>
                  </a:schemeClr>
                </a:solidFill>
              </a:rPr>
              <a:t>romi@romisatriawahono.net</a:t>
            </a:r>
            <a:br>
              <a:rPr lang="en-US" sz="172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725" dirty="0">
                <a:solidFill>
                  <a:schemeClr val="bg1">
                    <a:lumMod val="50000"/>
                  </a:schemeClr>
                </a:solidFill>
              </a:rPr>
              <a:t>http://romisatriawahono.net</a:t>
            </a:r>
            <a:endParaRPr lang="en-US" sz="1725" dirty="0"/>
          </a:p>
        </p:txBody>
      </p:sp>
      <p:sp>
        <p:nvSpPr>
          <p:cNvPr id="4" name="Rectangle 3"/>
          <p:cNvSpPr/>
          <p:nvPr/>
        </p:nvSpPr>
        <p:spPr>
          <a:xfrm>
            <a:off x="1143000" y="3138872"/>
            <a:ext cx="6858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7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Project 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Cost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Management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5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Process Groups and Knowledge Area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81821" y="5796744"/>
            <a:ext cx="53803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50" i="1" dirty="0">
                <a:cs typeface="Arial" panose="020B0604020202020204" pitchFamily="34" charset="0"/>
              </a:rPr>
              <a:t>Source: PMBOK® Guide, Fourth Edition, 2008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4000" r="28125" b="75865"/>
          <a:stretch/>
        </p:blipFill>
        <p:spPr bwMode="auto">
          <a:xfrm>
            <a:off x="628650" y="2253936"/>
            <a:ext cx="7744930" cy="12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39655" r="28125" b="53702"/>
          <a:stretch/>
        </p:blipFill>
        <p:spPr bwMode="auto">
          <a:xfrm>
            <a:off x="628650" y="3446220"/>
            <a:ext cx="7744930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Cost Management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5" descr="86921_07_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99590"/>
            <a:ext cx="8458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4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Principles of Cost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members of an executive board better understand and are more interested in financial terms than IT terms, so IT project managers must speak their language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Profits</a:t>
            </a:r>
            <a:r>
              <a:rPr lang="en-US" dirty="0"/>
              <a:t> are </a:t>
            </a:r>
            <a:r>
              <a:rPr lang="en-US" dirty="0">
                <a:solidFill>
                  <a:srgbClr val="0070C0"/>
                </a:solidFill>
              </a:rPr>
              <a:t>revenues minus expenditures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Profit margin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ratio of revenues to profits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Life cycle costing </a:t>
            </a:r>
            <a:r>
              <a:rPr lang="en-US" dirty="0"/>
              <a:t>considers the </a:t>
            </a:r>
            <a:r>
              <a:rPr lang="en-US" dirty="0">
                <a:solidFill>
                  <a:srgbClr val="0070C0"/>
                </a:solidFill>
              </a:rPr>
              <a:t>total cost of ownership, or development plus support costs</a:t>
            </a:r>
            <a:r>
              <a:rPr lang="en-US" dirty="0"/>
              <a:t>, for a project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Cash flow analysis </a:t>
            </a:r>
            <a:r>
              <a:rPr lang="en-US" dirty="0"/>
              <a:t>determines the </a:t>
            </a:r>
            <a:r>
              <a:rPr lang="en-US" dirty="0">
                <a:solidFill>
                  <a:srgbClr val="0070C0"/>
                </a:solidFill>
              </a:rPr>
              <a:t>estimated annual costs and benefits f</a:t>
            </a:r>
            <a:r>
              <a:rPr lang="en-US" dirty="0"/>
              <a:t>or a project and the resulting annual cash flow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of Downtime for IT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0000" r="35001" b="36000"/>
          <a:stretch>
            <a:fillRect/>
          </a:stretch>
        </p:blipFill>
        <p:spPr bwMode="auto">
          <a:xfrm>
            <a:off x="1219200" y="1524000"/>
            <a:ext cx="67056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organizations </a:t>
            </a:r>
            <a:r>
              <a:rPr lang="en-US" dirty="0">
                <a:solidFill>
                  <a:srgbClr val="C00000"/>
                </a:solidFill>
              </a:rPr>
              <a:t>use IT to reduce operational costs</a:t>
            </a:r>
          </a:p>
          <a:p>
            <a:r>
              <a:rPr lang="en-US" dirty="0"/>
              <a:t>Technology has decreased the costs associated with processing an ATM transaction:</a:t>
            </a:r>
          </a:p>
          <a:p>
            <a:pPr lvl="1"/>
            <a:r>
              <a:rPr lang="en-US" dirty="0"/>
              <a:t>In 1968, the average cost was $5</a:t>
            </a:r>
          </a:p>
          <a:p>
            <a:pPr lvl="1"/>
            <a:r>
              <a:rPr lang="en-US" dirty="0"/>
              <a:t>In 1978, the cost went down to $1.50</a:t>
            </a:r>
          </a:p>
          <a:p>
            <a:pPr lvl="1"/>
            <a:r>
              <a:rPr lang="en-US" dirty="0"/>
              <a:t>In 1988, the cost was just a nickel</a:t>
            </a:r>
          </a:p>
          <a:p>
            <a:pPr lvl="1"/>
            <a:r>
              <a:rPr lang="en-US" dirty="0"/>
              <a:t>In 1998, it only cost a penny</a:t>
            </a:r>
          </a:p>
          <a:p>
            <a:pPr lvl="1"/>
            <a:r>
              <a:rPr lang="en-US" dirty="0"/>
              <a:t>In 2008, the cost was just half a penny!</a:t>
            </a:r>
          </a:p>
          <a:p>
            <a:r>
              <a:rPr lang="en-US" dirty="0"/>
              <a:t>Investing in </a:t>
            </a:r>
            <a:r>
              <a:rPr lang="en-US" dirty="0">
                <a:solidFill>
                  <a:srgbClr val="C00000"/>
                </a:solidFill>
              </a:rPr>
              <a:t>green IT </a:t>
            </a:r>
            <a:r>
              <a:rPr lang="en-US" dirty="0"/>
              <a:t>and other initiatives has helped both the environment and companies’ bottom lines; Michael Dell, CEO of Dell, reached his goal to make his company “carbon neutral” in 2008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Principles of Cost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Tangible costs or benefits </a:t>
            </a:r>
            <a:r>
              <a:rPr lang="en-US" dirty="0"/>
              <a:t>are those costs or benefits that an organization can </a:t>
            </a:r>
            <a:r>
              <a:rPr lang="en-US" dirty="0">
                <a:solidFill>
                  <a:srgbClr val="0070C0"/>
                </a:solidFill>
              </a:rPr>
              <a:t>easily measure </a:t>
            </a:r>
            <a:r>
              <a:rPr lang="en-US" dirty="0"/>
              <a:t>in dollars </a:t>
            </a:r>
          </a:p>
          <a:p>
            <a:r>
              <a:rPr lang="en-US" dirty="0">
                <a:solidFill>
                  <a:srgbClr val="C00000"/>
                </a:solidFill>
              </a:rPr>
              <a:t>Intangible costs or benefits </a:t>
            </a:r>
            <a:r>
              <a:rPr lang="en-US" dirty="0"/>
              <a:t>are costs or benefits that are </a:t>
            </a:r>
            <a:r>
              <a:rPr lang="en-US" dirty="0">
                <a:solidFill>
                  <a:srgbClr val="0070C0"/>
                </a:solidFill>
              </a:rPr>
              <a:t>difficult to measure in monetary </a:t>
            </a:r>
            <a:r>
              <a:rPr lang="en-US" dirty="0"/>
              <a:t>terms</a:t>
            </a:r>
          </a:p>
          <a:p>
            <a:r>
              <a:rPr lang="en-US" dirty="0">
                <a:solidFill>
                  <a:srgbClr val="C00000"/>
                </a:solidFill>
              </a:rPr>
              <a:t>Direct costs </a:t>
            </a:r>
            <a:r>
              <a:rPr lang="en-US" dirty="0"/>
              <a:t>are costs that can be </a:t>
            </a:r>
            <a:r>
              <a:rPr lang="en-US" dirty="0">
                <a:solidFill>
                  <a:srgbClr val="0070C0"/>
                </a:solidFill>
              </a:rPr>
              <a:t>directly related to producing the products and services </a:t>
            </a:r>
            <a:r>
              <a:rPr lang="en-US" dirty="0"/>
              <a:t>of the project </a:t>
            </a:r>
          </a:p>
          <a:p>
            <a:r>
              <a:rPr lang="en-US" dirty="0">
                <a:solidFill>
                  <a:srgbClr val="C00000"/>
                </a:solidFill>
              </a:rPr>
              <a:t>Indirect costs</a:t>
            </a:r>
            <a:r>
              <a:rPr lang="en-US" dirty="0"/>
              <a:t> are costs that are </a:t>
            </a:r>
            <a:r>
              <a:rPr lang="en-US" dirty="0">
                <a:solidFill>
                  <a:srgbClr val="0070C0"/>
                </a:solidFill>
              </a:rPr>
              <a:t>not directly related to the products or services</a:t>
            </a:r>
            <a:r>
              <a:rPr lang="en-US" dirty="0"/>
              <a:t> of the project, but are indirectly related to performing the project</a:t>
            </a:r>
          </a:p>
          <a:p>
            <a:r>
              <a:rPr lang="en-US" dirty="0">
                <a:solidFill>
                  <a:srgbClr val="C00000"/>
                </a:solidFill>
              </a:rPr>
              <a:t>Sunk cost </a:t>
            </a:r>
            <a:r>
              <a:rPr lang="en-US" dirty="0"/>
              <a:t>is </a:t>
            </a:r>
            <a:r>
              <a:rPr lang="en-US" dirty="0">
                <a:solidFill>
                  <a:srgbClr val="0070C0"/>
                </a:solidFill>
              </a:rPr>
              <a:t>money that has been spent in the past</a:t>
            </a:r>
            <a:r>
              <a:rPr lang="en-US" dirty="0"/>
              <a:t>; when deciding what projects to invest in or continue, you should not include sunk costs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Principles of Cost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Learning curve theory </a:t>
            </a:r>
            <a:r>
              <a:rPr lang="en-US" dirty="0"/>
              <a:t>states that </a:t>
            </a:r>
            <a:r>
              <a:rPr lang="en-US" dirty="0">
                <a:solidFill>
                  <a:srgbClr val="0070C0"/>
                </a:solidFill>
              </a:rPr>
              <a:t>when many items are produced repetitively</a:t>
            </a:r>
            <a:r>
              <a:rPr lang="en-US" dirty="0"/>
              <a:t>, the </a:t>
            </a:r>
            <a:r>
              <a:rPr lang="en-US" dirty="0">
                <a:solidFill>
                  <a:srgbClr val="0070C0"/>
                </a:solidFill>
              </a:rPr>
              <a:t>unit cost of those items decreases </a:t>
            </a:r>
            <a:r>
              <a:rPr lang="en-US" dirty="0"/>
              <a:t>in a regular pattern as more units are produced</a:t>
            </a:r>
          </a:p>
          <a:p>
            <a:r>
              <a:rPr lang="en-US" dirty="0">
                <a:solidFill>
                  <a:srgbClr val="C00000"/>
                </a:solidFill>
              </a:rPr>
              <a:t>Reserves</a:t>
            </a:r>
            <a:r>
              <a:rPr lang="en-US" dirty="0"/>
              <a:t> are </a:t>
            </a:r>
            <a:r>
              <a:rPr lang="en-US" dirty="0" smtClean="0">
                <a:solidFill>
                  <a:srgbClr val="0070C0"/>
                </a:solidFill>
              </a:rPr>
              <a:t>dollars </a:t>
            </a:r>
            <a:r>
              <a:rPr lang="en-US" dirty="0">
                <a:solidFill>
                  <a:srgbClr val="0070C0"/>
                </a:solidFill>
              </a:rPr>
              <a:t>included in a </a:t>
            </a:r>
            <a:r>
              <a:rPr lang="en-US" dirty="0" smtClean="0">
                <a:solidFill>
                  <a:srgbClr val="0070C0"/>
                </a:solidFill>
              </a:rPr>
              <a:t>cost estimate to mitigate cost risk </a:t>
            </a:r>
            <a:r>
              <a:rPr lang="en-US" dirty="0" smtClean="0"/>
              <a:t>by allowing </a:t>
            </a:r>
            <a:r>
              <a:rPr lang="en-US" dirty="0"/>
              <a:t>for future situations that are difficult to predict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Contingency reserves </a:t>
            </a:r>
            <a:r>
              <a:rPr lang="en-US" dirty="0"/>
              <a:t>allow for future situations that may be partially planned for (sometimes called </a:t>
            </a:r>
            <a:r>
              <a:rPr lang="en-US" dirty="0">
                <a:solidFill>
                  <a:srgbClr val="C00000"/>
                </a:solidFill>
              </a:rPr>
              <a:t>known unknowns</a:t>
            </a:r>
            <a:r>
              <a:rPr lang="en-US" dirty="0"/>
              <a:t>) and are included in the project cost baseline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Management reserves </a:t>
            </a:r>
            <a:r>
              <a:rPr lang="en-US" dirty="0"/>
              <a:t>allow for future situations that are unpredictable (sometimes called </a:t>
            </a:r>
            <a:r>
              <a:rPr lang="en-US" dirty="0">
                <a:solidFill>
                  <a:srgbClr val="C00000"/>
                </a:solidFill>
              </a:rPr>
              <a:t>unknown unknowns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Estimating </a:t>
            </a:r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managers must </a:t>
            </a:r>
            <a:r>
              <a:rPr lang="en-US" sz="3200" dirty="0">
                <a:solidFill>
                  <a:srgbClr val="C00000"/>
                </a:solidFill>
              </a:rPr>
              <a:t>take cost estimates seriously if they want to complete projects within budget constraints</a:t>
            </a:r>
          </a:p>
          <a:p>
            <a:r>
              <a:rPr lang="en-US" sz="3200" dirty="0"/>
              <a:t>It’s important to know the </a:t>
            </a:r>
            <a:r>
              <a:rPr lang="en-US" sz="3200" dirty="0">
                <a:solidFill>
                  <a:srgbClr val="C00000"/>
                </a:solidFill>
              </a:rPr>
              <a:t>types of cost estimates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how to prepare cost estimates</a:t>
            </a:r>
            <a:r>
              <a:rPr lang="en-US" sz="3200" dirty="0"/>
              <a:t>, and typical problems associated with IT cost estimates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 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7" descr="Tbl07-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>
            <a:off x="352425" y="2057400"/>
            <a:ext cx="8439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dirty="0">
                <a:solidFill>
                  <a:srgbClr val="C00000"/>
                </a:solidFill>
              </a:rPr>
              <a:t>cost management plan </a:t>
            </a:r>
            <a:r>
              <a:rPr lang="en-US" sz="3600" dirty="0"/>
              <a:t>is a </a:t>
            </a:r>
            <a:r>
              <a:rPr lang="en-US" sz="3600" dirty="0">
                <a:solidFill>
                  <a:srgbClr val="0070C0"/>
                </a:solidFill>
              </a:rPr>
              <a:t>document that describes how the organization will manage cost variances</a:t>
            </a:r>
            <a:r>
              <a:rPr lang="en-US" sz="3600" dirty="0"/>
              <a:t> on the project </a:t>
            </a:r>
          </a:p>
          <a:p>
            <a:r>
              <a:rPr lang="en-US" sz="3600" dirty="0"/>
              <a:t>A </a:t>
            </a:r>
            <a:r>
              <a:rPr lang="en-US" sz="3600" dirty="0">
                <a:solidFill>
                  <a:srgbClr val="C00000"/>
                </a:solidFill>
              </a:rPr>
              <a:t>large percentage of total project costs </a:t>
            </a:r>
            <a:r>
              <a:rPr lang="en-US" sz="3600" dirty="0"/>
              <a:t>are often </a:t>
            </a:r>
            <a:r>
              <a:rPr lang="en-US" sz="3600" dirty="0">
                <a:solidFill>
                  <a:srgbClr val="0070C0"/>
                </a:solidFill>
              </a:rPr>
              <a:t>labor costs</a:t>
            </a:r>
            <a:r>
              <a:rPr lang="en-US" sz="3600" dirty="0"/>
              <a:t>, so project managers must develop and track estimates for labor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47606" y="1020537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SD </a:t>
            </a:r>
            <a:r>
              <a:rPr lang="en-US" dirty="0" err="1" smtClean="0">
                <a:solidFill>
                  <a:srgbClr val="C00000"/>
                </a:solidFill>
              </a:rPr>
              <a:t>Sompok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Semarang (1987)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SMPN 8</a:t>
            </a:r>
            <a:r>
              <a:rPr lang="en-US" dirty="0" smtClean="0"/>
              <a:t> Semarang (1990)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SMA </a:t>
            </a:r>
            <a:r>
              <a:rPr lang="en-US" dirty="0" err="1" smtClean="0">
                <a:solidFill>
                  <a:srgbClr val="C00000"/>
                </a:solidFill>
              </a:rPr>
              <a:t>Taruna</a:t>
            </a:r>
            <a:r>
              <a:rPr lang="en-US" dirty="0" smtClean="0">
                <a:solidFill>
                  <a:srgbClr val="C00000"/>
                </a:solidFill>
              </a:rPr>
              <a:t> Nusantara</a:t>
            </a:r>
            <a:r>
              <a:rPr lang="en-US" dirty="0" smtClean="0"/>
              <a:t>, </a:t>
            </a:r>
            <a:r>
              <a:rPr lang="en-US" dirty="0" err="1" smtClean="0"/>
              <a:t>Magelang</a:t>
            </a:r>
            <a:r>
              <a:rPr lang="en-US" dirty="0" smtClean="0"/>
              <a:t> (1993)</a:t>
            </a:r>
          </a:p>
          <a:p>
            <a:r>
              <a:rPr lang="en-US" dirty="0" err="1" smtClean="0"/>
              <a:t>B.Eng</a:t>
            </a:r>
            <a:r>
              <a:rPr lang="en-US" dirty="0" smtClean="0"/>
              <a:t>, </a:t>
            </a:r>
            <a:r>
              <a:rPr lang="en-US" dirty="0" err="1" smtClean="0"/>
              <a:t>M.Eng</a:t>
            </a:r>
            <a:r>
              <a:rPr lang="en-US" dirty="0" smtClean="0"/>
              <a:t> and </a:t>
            </a:r>
            <a:r>
              <a:rPr lang="en-US" dirty="0" err="1" smtClean="0"/>
              <a:t>Dr.Eng</a:t>
            </a:r>
            <a:r>
              <a:rPr lang="en-US" sz="1275" i="1" dirty="0"/>
              <a:t> (on-leave)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Computer Science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Saitama University</a:t>
            </a:r>
            <a:r>
              <a:rPr lang="en-US" dirty="0" smtClean="0"/>
              <a:t>, Japan (1994-2004)</a:t>
            </a:r>
          </a:p>
          <a:p>
            <a:r>
              <a:rPr lang="en-US" dirty="0" smtClean="0"/>
              <a:t>Research Interests: </a:t>
            </a:r>
            <a:r>
              <a:rPr lang="en-US" dirty="0" smtClean="0">
                <a:solidFill>
                  <a:srgbClr val="C00000"/>
                </a:solidFill>
              </a:rPr>
              <a:t>Software Engineering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Intelligent Systems</a:t>
            </a:r>
          </a:p>
          <a:p>
            <a:r>
              <a:rPr lang="en-US" dirty="0" smtClean="0"/>
              <a:t>Founder </a:t>
            </a:r>
            <a:r>
              <a:rPr lang="en-US" dirty="0" err="1" smtClean="0">
                <a:solidFill>
                  <a:srgbClr val="C00000"/>
                </a:solidFill>
              </a:rPr>
              <a:t>IlmuKomputer.Com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LIPI</a:t>
            </a:r>
            <a:r>
              <a:rPr lang="en-US" dirty="0" smtClean="0"/>
              <a:t> Researcher (2004-2007)</a:t>
            </a:r>
          </a:p>
          <a:p>
            <a:r>
              <a:rPr lang="en-US" dirty="0" smtClean="0"/>
              <a:t>Founder and CEO PT </a:t>
            </a:r>
            <a:r>
              <a:rPr lang="en-US" dirty="0" err="1" smtClean="0">
                <a:solidFill>
                  <a:srgbClr val="C00000"/>
                </a:solidFill>
              </a:rPr>
              <a:t>Brainmatics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Cipta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Informatika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Departmental Headcounts by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2999" r="22501" b="28000"/>
          <a:stretch>
            <a:fillRect/>
          </a:stretch>
        </p:blipFill>
        <p:spPr bwMode="auto">
          <a:xfrm>
            <a:off x="304800" y="19050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Estimation Tools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Analogous </a:t>
            </a:r>
            <a:r>
              <a:rPr lang="en-US" dirty="0">
                <a:solidFill>
                  <a:srgbClr val="C00000"/>
                </a:solidFill>
              </a:rPr>
              <a:t>or top-down estimates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use the actual cost of a previous</a:t>
            </a:r>
            <a:r>
              <a:rPr lang="en-US" dirty="0"/>
              <a:t>, similar project as the basis for estimating the cost of the current project </a:t>
            </a:r>
          </a:p>
          <a:p>
            <a:r>
              <a:rPr lang="en-US" dirty="0">
                <a:solidFill>
                  <a:srgbClr val="C00000"/>
                </a:solidFill>
              </a:rPr>
              <a:t>Bottom-up estimates</a:t>
            </a:r>
            <a:r>
              <a:rPr lang="en-US" dirty="0"/>
              <a:t>: involve </a:t>
            </a:r>
            <a:r>
              <a:rPr lang="en-US" dirty="0">
                <a:solidFill>
                  <a:srgbClr val="0070C0"/>
                </a:solidFill>
              </a:rPr>
              <a:t>estimating individual work items </a:t>
            </a:r>
            <a:r>
              <a:rPr lang="en-US" dirty="0"/>
              <a:t>or activities and summing them to get a project total </a:t>
            </a:r>
          </a:p>
          <a:p>
            <a:r>
              <a:rPr lang="en-US" dirty="0">
                <a:solidFill>
                  <a:srgbClr val="C00000"/>
                </a:solidFill>
              </a:rPr>
              <a:t>Parametric modeling </a:t>
            </a:r>
            <a:r>
              <a:rPr lang="en-US" dirty="0"/>
              <a:t>uses project characteristics </a:t>
            </a:r>
            <a:r>
              <a:rPr lang="en-US" dirty="0">
                <a:solidFill>
                  <a:srgbClr val="0070C0"/>
                </a:solidFill>
              </a:rPr>
              <a:t>(parameters) in a mathematical </a:t>
            </a:r>
            <a:r>
              <a:rPr lang="en-US" dirty="0"/>
              <a:t>model to estimate project costs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Problems with IT Cost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are </a:t>
            </a:r>
            <a:r>
              <a:rPr lang="en-US" dirty="0">
                <a:solidFill>
                  <a:srgbClr val="C00000"/>
                </a:solidFill>
              </a:rPr>
              <a:t>done too quickly</a:t>
            </a:r>
          </a:p>
          <a:p>
            <a:r>
              <a:rPr lang="en-US" dirty="0">
                <a:solidFill>
                  <a:srgbClr val="C00000"/>
                </a:solidFill>
              </a:rPr>
              <a:t>Lack of estimating experience</a:t>
            </a:r>
          </a:p>
          <a:p>
            <a:r>
              <a:rPr lang="en-US" dirty="0"/>
              <a:t>Human beings are </a:t>
            </a:r>
            <a:r>
              <a:rPr lang="en-US" dirty="0">
                <a:solidFill>
                  <a:srgbClr val="C00000"/>
                </a:solidFill>
              </a:rPr>
              <a:t>biased toward underestimation</a:t>
            </a:r>
          </a:p>
          <a:p>
            <a:r>
              <a:rPr lang="en-US" dirty="0"/>
              <a:t>Management desires accuracy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Cost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C00000"/>
                </a:solidFill>
              </a:rPr>
              <a:t>pages 265-270 </a:t>
            </a:r>
            <a:r>
              <a:rPr lang="en-US" dirty="0"/>
              <a:t>for a </a:t>
            </a:r>
            <a:r>
              <a:rPr lang="en-US" dirty="0">
                <a:solidFill>
                  <a:srgbClr val="C00000"/>
                </a:solidFill>
              </a:rPr>
              <a:t>detailed example of creating a cost estimate</a:t>
            </a:r>
            <a:r>
              <a:rPr lang="en-US" dirty="0"/>
              <a:t> for the Surveyor Pro project described in the opening case</a:t>
            </a:r>
          </a:p>
          <a:p>
            <a:r>
              <a:rPr lang="en-US" dirty="0"/>
              <a:t>Before creating an estimate, know what it will be used for, </a:t>
            </a:r>
            <a:r>
              <a:rPr lang="en-US" dirty="0">
                <a:solidFill>
                  <a:srgbClr val="C00000"/>
                </a:solidFill>
              </a:rPr>
              <a:t>gather as much information as possible</a:t>
            </a:r>
            <a:r>
              <a:rPr lang="en-US" dirty="0"/>
              <a:t>, and clarify the ground rules and assumptions for the estimate</a:t>
            </a:r>
          </a:p>
          <a:p>
            <a:r>
              <a:rPr lang="en-US" dirty="0"/>
              <a:t>If possible, </a:t>
            </a:r>
            <a:r>
              <a:rPr lang="en-US" dirty="0">
                <a:solidFill>
                  <a:srgbClr val="C00000"/>
                </a:solidFill>
              </a:rPr>
              <a:t>estimate costs by major WBS categories</a:t>
            </a:r>
          </a:p>
          <a:p>
            <a:r>
              <a:rPr lang="en-US" dirty="0"/>
              <a:t>Create a cost model to make it </a:t>
            </a:r>
            <a:r>
              <a:rPr lang="en-US" dirty="0">
                <a:solidFill>
                  <a:srgbClr val="C00000"/>
                </a:solidFill>
              </a:rPr>
              <a:t>easy to make changes to and document </a:t>
            </a:r>
            <a:r>
              <a:rPr lang="en-US" dirty="0"/>
              <a:t>the 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Surveyor Pro Project Cost 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7" descr="Fig07-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" b="5714"/>
          <a:stretch>
            <a:fillRect/>
          </a:stretch>
        </p:blipFill>
        <p:spPr bwMode="auto">
          <a:xfrm>
            <a:off x="628650" y="1172711"/>
            <a:ext cx="7426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Surveyor Pro Software Development 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6" descr="86921_07_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9104"/>
            <a:ext cx="76962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Determining </a:t>
            </a:r>
            <a:r>
              <a:rPr lang="en-US" dirty="0"/>
              <a:t>the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Cost budgeting </a:t>
            </a:r>
            <a:r>
              <a:rPr lang="en-US" dirty="0"/>
              <a:t>involves </a:t>
            </a:r>
            <a:r>
              <a:rPr lang="en-US" dirty="0">
                <a:solidFill>
                  <a:srgbClr val="0070C0"/>
                </a:solidFill>
              </a:rPr>
              <a:t>allocating the project cost estimate to individual work items </a:t>
            </a:r>
            <a:r>
              <a:rPr lang="en-US" dirty="0"/>
              <a:t>over time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WBS</a:t>
            </a:r>
            <a:r>
              <a:rPr lang="en-US" dirty="0"/>
              <a:t> is a required input to the cost budgeting process since it defines the work items</a:t>
            </a:r>
          </a:p>
          <a:p>
            <a:r>
              <a:rPr lang="en-US" dirty="0"/>
              <a:t>Important goal is to produce a </a:t>
            </a:r>
            <a:r>
              <a:rPr lang="en-US" dirty="0">
                <a:solidFill>
                  <a:srgbClr val="C00000"/>
                </a:solidFill>
              </a:rPr>
              <a:t>cost baseline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time-phased budget </a:t>
            </a:r>
            <a:r>
              <a:rPr lang="en-US" dirty="0"/>
              <a:t>that project managers use to measure and monitor cost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Surveyor Pro Project Cost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8" descr="86921_07_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56899"/>
            <a:ext cx="8763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President Barack Obama </a:t>
            </a:r>
            <a:r>
              <a:rPr lang="en-US" dirty="0">
                <a:solidFill>
                  <a:srgbClr val="C00000"/>
                </a:solidFill>
              </a:rPr>
              <a:t>successfully used the media and information technology in his campaign</a:t>
            </a:r>
          </a:p>
          <a:p>
            <a:pPr lvl="1"/>
            <a:r>
              <a:rPr lang="en-US" dirty="0"/>
              <a:t>The Obama campaign </a:t>
            </a:r>
            <a:r>
              <a:rPr lang="en-US" dirty="0">
                <a:solidFill>
                  <a:srgbClr val="0070C0"/>
                </a:solidFill>
              </a:rPr>
              <a:t>used 16 different online social platforms</a:t>
            </a:r>
            <a:r>
              <a:rPr lang="en-US" dirty="0"/>
              <a:t> to interact with people of various backgrounds; sources say 80 percent of all contributions originated from these social networks</a:t>
            </a:r>
          </a:p>
          <a:p>
            <a:pPr lvl="1"/>
            <a:r>
              <a:rPr lang="en-US" dirty="0"/>
              <a:t>In a 60 Minutes episode shortly after the election, campaign leaders discussed some of the details of the campaign</a:t>
            </a:r>
          </a:p>
          <a:p>
            <a:pPr lvl="1"/>
            <a:r>
              <a:rPr lang="en-US" dirty="0"/>
              <a:t>The Web site </a:t>
            </a:r>
            <a:r>
              <a:rPr lang="en-US" dirty="0" err="1"/>
              <a:t>My.BarackObama</a:t>
            </a:r>
            <a:r>
              <a:rPr lang="en-US" dirty="0"/>
              <a:t> was created to </a:t>
            </a:r>
            <a:r>
              <a:rPr lang="en-US" dirty="0">
                <a:solidFill>
                  <a:srgbClr val="0070C0"/>
                </a:solidFill>
              </a:rPr>
              <a:t>develop an online community </a:t>
            </a:r>
            <a:r>
              <a:rPr lang="en-US" dirty="0"/>
              <a:t>with more than a million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Controlling </a:t>
            </a:r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Project cost control </a:t>
            </a:r>
            <a:r>
              <a:rPr lang="en-US" dirty="0"/>
              <a:t>includes: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Monitoring cost </a:t>
            </a:r>
            <a:r>
              <a:rPr lang="en-US" dirty="0"/>
              <a:t>performance</a:t>
            </a:r>
          </a:p>
          <a:p>
            <a:pPr lvl="1"/>
            <a:r>
              <a:rPr lang="en-US" dirty="0"/>
              <a:t>Ensuring that </a:t>
            </a:r>
            <a:r>
              <a:rPr lang="en-US" dirty="0">
                <a:solidFill>
                  <a:srgbClr val="0070C0"/>
                </a:solidFill>
              </a:rPr>
              <a:t>only appropriate project changes are included in a revised cost baseline</a:t>
            </a:r>
          </a:p>
          <a:p>
            <a:pPr lvl="1"/>
            <a:r>
              <a:rPr lang="en-US" dirty="0"/>
              <a:t>Informing project stakeholders of authorized changes to the </a:t>
            </a:r>
            <a:r>
              <a:rPr lang="en-US" dirty="0">
                <a:solidFill>
                  <a:srgbClr val="0070C0"/>
                </a:solidFill>
              </a:rPr>
              <a:t>project that will affect costs</a:t>
            </a:r>
          </a:p>
          <a:p>
            <a:r>
              <a:rPr lang="en-US" dirty="0"/>
              <a:t>Many organizations around the globe have </a:t>
            </a:r>
            <a:r>
              <a:rPr lang="en-US" dirty="0">
                <a:solidFill>
                  <a:srgbClr val="0070C0"/>
                </a:solidFill>
              </a:rPr>
              <a:t>problems with cost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 to Project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and Information Technology Context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Process Groups: A Case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Integration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Scope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Time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Cost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Quality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Human Resource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Communication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Risk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Procurement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Value Management (EVM)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EVM</a:t>
            </a:r>
            <a:r>
              <a:rPr lang="en-US" dirty="0"/>
              <a:t> is a project </a:t>
            </a:r>
            <a:r>
              <a:rPr lang="en-US" dirty="0">
                <a:solidFill>
                  <a:srgbClr val="0070C0"/>
                </a:solidFill>
              </a:rPr>
              <a:t>performance measurement technique</a:t>
            </a:r>
            <a:r>
              <a:rPr lang="en-US" dirty="0"/>
              <a:t> that integrates </a:t>
            </a:r>
            <a:r>
              <a:rPr lang="en-US" dirty="0">
                <a:solidFill>
                  <a:srgbClr val="00B050"/>
                </a:solidFill>
              </a:rPr>
              <a:t>scope, time, and cost </a:t>
            </a:r>
            <a:r>
              <a:rPr lang="en-US" dirty="0"/>
              <a:t>data</a:t>
            </a:r>
          </a:p>
          <a:p>
            <a:r>
              <a:rPr lang="en-US" dirty="0">
                <a:solidFill>
                  <a:srgbClr val="C00000"/>
                </a:solidFill>
              </a:rPr>
              <a:t>Given a baseline </a:t>
            </a:r>
            <a:r>
              <a:rPr lang="en-US" dirty="0"/>
              <a:t>(original plan plus approved changes), you can </a:t>
            </a:r>
            <a:r>
              <a:rPr lang="en-US" dirty="0">
                <a:solidFill>
                  <a:srgbClr val="0070C0"/>
                </a:solidFill>
              </a:rPr>
              <a:t>determine how well the project is meeting its goals</a:t>
            </a:r>
          </a:p>
          <a:p>
            <a:r>
              <a:rPr lang="en-US" dirty="0"/>
              <a:t>You must </a:t>
            </a:r>
            <a:r>
              <a:rPr lang="en-US" dirty="0">
                <a:solidFill>
                  <a:srgbClr val="C00000"/>
                </a:solidFill>
              </a:rPr>
              <a:t>enter actual information periodically </a:t>
            </a:r>
            <a:r>
              <a:rPr lang="en-US" dirty="0"/>
              <a:t>to use </a:t>
            </a:r>
            <a:r>
              <a:rPr lang="en-US" dirty="0">
                <a:solidFill>
                  <a:srgbClr val="0070C0"/>
                </a:solidFill>
              </a:rPr>
              <a:t>EVM</a:t>
            </a:r>
          </a:p>
          <a:p>
            <a:r>
              <a:rPr lang="en-US" dirty="0"/>
              <a:t>More and more organizations around the world are </a:t>
            </a:r>
            <a:r>
              <a:rPr lang="en-US" dirty="0">
                <a:solidFill>
                  <a:srgbClr val="C00000"/>
                </a:solidFill>
              </a:rPr>
              <a:t>using EVM to help control project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Value Management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planned value (PV)</a:t>
            </a:r>
            <a:r>
              <a:rPr lang="en-US" dirty="0"/>
              <a:t>, formerly called the budgeted cost of work scheduled (BCWS), also </a:t>
            </a:r>
            <a:r>
              <a:rPr lang="en-US" dirty="0">
                <a:solidFill>
                  <a:srgbClr val="0070C0"/>
                </a:solidFill>
              </a:rPr>
              <a:t>called the budget</a:t>
            </a:r>
            <a:r>
              <a:rPr lang="en-US" dirty="0"/>
              <a:t>, is that portion of the approved total cost estimate planned to be spent on an activity during a given period</a:t>
            </a:r>
          </a:p>
          <a:p>
            <a:r>
              <a:rPr lang="en-US" dirty="0">
                <a:solidFill>
                  <a:srgbClr val="C00000"/>
                </a:solidFill>
              </a:rPr>
              <a:t>Actual cost (AC)</a:t>
            </a:r>
            <a:r>
              <a:rPr lang="en-US" dirty="0"/>
              <a:t>, formerly called actual cost of work performed (ACWP), is the </a:t>
            </a:r>
            <a:r>
              <a:rPr lang="en-US" dirty="0">
                <a:solidFill>
                  <a:srgbClr val="0070C0"/>
                </a:solidFill>
              </a:rPr>
              <a:t>total of direct and indirect costs </a:t>
            </a:r>
            <a:r>
              <a:rPr lang="en-US" dirty="0"/>
              <a:t>incurred in accomplishing work on an activity during a given period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earned value (EV)</a:t>
            </a:r>
            <a:r>
              <a:rPr lang="en-US" dirty="0"/>
              <a:t>, formerly called the budgeted cost of work performed (BCWP), is an </a:t>
            </a:r>
            <a:r>
              <a:rPr lang="en-US" dirty="0">
                <a:solidFill>
                  <a:srgbClr val="0070C0"/>
                </a:solidFill>
              </a:rPr>
              <a:t>estimate of the value of the physical work </a:t>
            </a:r>
            <a:r>
              <a:rPr lang="en-US" dirty="0"/>
              <a:t>actually completed</a:t>
            </a:r>
          </a:p>
          <a:p>
            <a:r>
              <a:rPr lang="en-US" dirty="0"/>
              <a:t>EV is based on the original planned costs for the project or activity and the rate at which the team is completing work on the project or activity to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Rate of performance (RP)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ratio of actual work completed to the percentage of work planned </a:t>
            </a:r>
            <a:r>
              <a:rPr lang="en-US" dirty="0"/>
              <a:t>to have been completed at any given time during the life of the project or activity</a:t>
            </a:r>
          </a:p>
          <a:p>
            <a:r>
              <a:rPr lang="en-US" dirty="0"/>
              <a:t>Brenda Taylor, Senior Project Manager in South Africa, suggests this term and approach for estimating earned value</a:t>
            </a:r>
          </a:p>
          <a:p>
            <a:r>
              <a:rPr lang="en-US" dirty="0"/>
              <a:t>For example, suppose the server installation was halfway completed by the end of week 1: </a:t>
            </a:r>
            <a:r>
              <a:rPr lang="en-US" dirty="0">
                <a:solidFill>
                  <a:srgbClr val="C00000"/>
                </a:solidFill>
              </a:rPr>
              <a:t>the rate of performance would be 50%</a:t>
            </a:r>
            <a:r>
              <a:rPr lang="en-US" dirty="0"/>
              <a:t> because by the end of week 1, the planned schedule reflects that the task should be 100 percent complete and only 50 percent of that work has been completed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Earned Value Calculations for One Activity after Week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7" descr="Tbl07-04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22712"/>
          <a:stretch/>
        </p:blipFill>
        <p:spPr bwMode="auto">
          <a:xfrm>
            <a:off x="628650" y="1800225"/>
            <a:ext cx="785229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2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Value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7" descr="Tbl07-05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r="14054"/>
          <a:stretch/>
        </p:blipFill>
        <p:spPr bwMode="auto">
          <a:xfrm>
            <a:off x="528143" y="1876199"/>
            <a:ext cx="8087714" cy="337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Thumb for Earned Value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Negative numbers for cost </a:t>
            </a:r>
            <a:r>
              <a:rPr lang="en-US" dirty="0"/>
              <a:t>and schedule variance indicate </a:t>
            </a:r>
            <a:r>
              <a:rPr lang="en-US" dirty="0">
                <a:solidFill>
                  <a:srgbClr val="0070C0"/>
                </a:solidFill>
              </a:rPr>
              <a:t>problems in those areas</a:t>
            </a:r>
          </a:p>
          <a:p>
            <a:r>
              <a:rPr lang="en-US" dirty="0">
                <a:solidFill>
                  <a:srgbClr val="C00000"/>
                </a:solidFill>
              </a:rPr>
              <a:t>CPI and SPI less than 100% </a:t>
            </a:r>
            <a:r>
              <a:rPr lang="en-US" dirty="0"/>
              <a:t>indicate </a:t>
            </a:r>
            <a:r>
              <a:rPr lang="en-US" dirty="0">
                <a:solidFill>
                  <a:srgbClr val="0070C0"/>
                </a:solidFill>
              </a:rPr>
              <a:t>problems</a:t>
            </a:r>
          </a:p>
          <a:p>
            <a:r>
              <a:rPr lang="en-US" dirty="0">
                <a:solidFill>
                  <a:srgbClr val="C00000"/>
                </a:solidFill>
              </a:rPr>
              <a:t>Problems mean </a:t>
            </a:r>
            <a:r>
              <a:rPr lang="en-US" dirty="0"/>
              <a:t>the project is </a:t>
            </a:r>
            <a:r>
              <a:rPr lang="en-US" dirty="0">
                <a:solidFill>
                  <a:srgbClr val="0070C0"/>
                </a:solidFill>
              </a:rPr>
              <a:t>costing more than planned (over budget) </a:t>
            </a:r>
            <a:r>
              <a:rPr lang="en-US" dirty="0"/>
              <a:t>or taking longer than planned (behind schedule)</a:t>
            </a:r>
          </a:p>
          <a:p>
            <a:r>
              <a:rPr lang="en-US" dirty="0"/>
              <a:t>The CPI can be used to calculate the estimate at completion (EAC), an estimate of what it will cost to complete the project based on performance to date; the budget at completion (BAC) is the original total budget for the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Earned Value Chart for Project after Five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5" descr="86921_07_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6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Portfolio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organizations </a:t>
            </a:r>
            <a:r>
              <a:rPr lang="en-US" dirty="0">
                <a:solidFill>
                  <a:srgbClr val="C00000"/>
                </a:solidFill>
              </a:rPr>
              <a:t>collect and control an entire suite of projects or investments </a:t>
            </a:r>
            <a:r>
              <a:rPr lang="en-US" dirty="0"/>
              <a:t>as one set of interrelated activities in a portfolio</a:t>
            </a:r>
          </a:p>
          <a:p>
            <a:r>
              <a:rPr lang="en-US" dirty="0">
                <a:solidFill>
                  <a:srgbClr val="C00000"/>
                </a:solidFill>
              </a:rPr>
              <a:t>Five levels for project portfolio</a:t>
            </a:r>
            <a:r>
              <a:rPr lang="en-US" dirty="0"/>
              <a:t> 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all your projects in one 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Prioritize the projects in your 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Divide your projects into two or three budgets based on type of investment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Automate the repository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modern portfolio theory, including risk-return tools that map project risk on a 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Portfolio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145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Schlumberger </a:t>
            </a:r>
            <a:r>
              <a:rPr lang="en-US" dirty="0">
                <a:solidFill>
                  <a:srgbClr val="C00000"/>
                </a:solidFill>
              </a:rPr>
              <a:t>saved $3 million in one year </a:t>
            </a:r>
            <a:r>
              <a:rPr lang="en-US" dirty="0"/>
              <a:t>by </a:t>
            </a:r>
            <a:r>
              <a:rPr lang="en-US" dirty="0">
                <a:solidFill>
                  <a:srgbClr val="0070C0"/>
                </a:solidFill>
              </a:rPr>
              <a:t>organizing 120 information technology projects into a portfolio </a:t>
            </a:r>
          </a:p>
          <a:p>
            <a:r>
              <a:rPr lang="en-US" dirty="0"/>
              <a:t>ROI of implementing portfolio management software by IT departments:</a:t>
            </a:r>
          </a:p>
          <a:p>
            <a:pPr lvl="1"/>
            <a:r>
              <a:rPr lang="en-US" dirty="0"/>
              <a:t>Savings of 6.5 percent of the average annual IT budget by the end of year one</a:t>
            </a:r>
          </a:p>
          <a:p>
            <a:pPr lvl="1"/>
            <a:r>
              <a:rPr lang="en-US" dirty="0"/>
              <a:t>Improved annual average project timeliness by 45.2 percent</a:t>
            </a:r>
          </a:p>
          <a:p>
            <a:pPr lvl="1"/>
            <a:r>
              <a:rPr lang="en-US" dirty="0"/>
              <a:t>Reduced IT management time spent on project status reporting by 43 percent and IT labor capitalization reporting by 55 percent</a:t>
            </a:r>
          </a:p>
          <a:p>
            <a:pPr lvl="1"/>
            <a:r>
              <a:rPr lang="en-US" dirty="0"/>
              <a:t>Decreased the time to achieve financial sign-off for new IT projects by 20.4 percent, or 8.4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global survey released by Borland Software in 2006 suggests that </a:t>
            </a:r>
            <a:r>
              <a:rPr lang="en-US" dirty="0">
                <a:solidFill>
                  <a:srgbClr val="C00000"/>
                </a:solidFill>
              </a:rPr>
              <a:t>many organizations are still at a low level of maturity </a:t>
            </a:r>
            <a:r>
              <a:rPr lang="en-US" dirty="0"/>
              <a:t>in terms of how they define project goals, allocate resources, and measure overall success of their information technology </a:t>
            </a:r>
            <a:r>
              <a:rPr lang="en-US" dirty="0" smtClean="0"/>
              <a:t>portfolios</a:t>
            </a:r>
          </a:p>
          <a:p>
            <a:r>
              <a:rPr lang="en-US" dirty="0" smtClean="0"/>
              <a:t>Some </a:t>
            </a:r>
            <a:r>
              <a:rPr lang="en-US" dirty="0"/>
              <a:t>of the findings include the following:</a:t>
            </a:r>
          </a:p>
          <a:p>
            <a:pPr lvl="1"/>
            <a:r>
              <a:rPr lang="en-US" dirty="0"/>
              <a:t>Only 22 percent of survey respondents reported that their organization either effectively or very effectively uses a project plan for managing projects</a:t>
            </a:r>
          </a:p>
          <a:p>
            <a:pPr lvl="1"/>
            <a:r>
              <a:rPr lang="en-US" dirty="0"/>
              <a:t>Only 17 percent have either rigorous or very rigorous processes for project plans, which include developing a baseline and estimating schedule, cost, and business impact of projects</a:t>
            </a:r>
          </a:p>
          <a:p>
            <a:pPr lvl="1"/>
            <a:r>
              <a:rPr lang="en-US" dirty="0"/>
              <a:t>Only 20 percent agreed their organizations monitor portfolio progress and coordinate across inter-dependent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Project 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Cost 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Software to Assist in Cost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Spreadsheets</a:t>
            </a:r>
            <a:r>
              <a:rPr lang="en-US" dirty="0"/>
              <a:t> are a common tool for resource planning, cost estimating, cost budgeting, and cost control</a:t>
            </a:r>
          </a:p>
          <a:p>
            <a:r>
              <a:rPr lang="en-US" dirty="0"/>
              <a:t>Many companies use more sophisticated and centralized </a:t>
            </a:r>
            <a:r>
              <a:rPr lang="en-US" dirty="0">
                <a:solidFill>
                  <a:srgbClr val="C00000"/>
                </a:solidFill>
              </a:rPr>
              <a:t>financial applications software </a:t>
            </a:r>
            <a:r>
              <a:rPr lang="en-US" dirty="0"/>
              <a:t>for cost information</a:t>
            </a:r>
          </a:p>
          <a:p>
            <a:r>
              <a:rPr lang="en-US" dirty="0"/>
              <a:t>Project management software has many cost-related features, especially enterprise PM software</a:t>
            </a:r>
          </a:p>
          <a:p>
            <a:r>
              <a:rPr lang="en-US" dirty="0"/>
              <a:t>Portfolio management software </a:t>
            </a:r>
            <a:r>
              <a:rPr lang="en-US" dirty="0">
                <a:solidFill>
                  <a:srgbClr val="C00000"/>
                </a:solidFill>
              </a:rPr>
              <a:t>can help reduce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 cost management </a:t>
            </a:r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traditionally weak area of IT projects</a:t>
            </a:r>
            <a:r>
              <a:rPr lang="en-US" dirty="0"/>
              <a:t>, and project managers must work to improve their ability to deliver projects within approved budgets</a:t>
            </a:r>
          </a:p>
          <a:p>
            <a:r>
              <a:rPr lang="en-US" dirty="0"/>
              <a:t>Main processes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Estimate costs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the budget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Control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Kathy </a:t>
            </a:r>
            <a:r>
              <a:rPr lang="en-US" dirty="0" err="1" smtClean="0"/>
              <a:t>Schwalbe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Managing Information Technology Projects 6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 smtClean="0"/>
              <a:t>Course Technology, </a:t>
            </a:r>
            <a:r>
              <a:rPr lang="en-US" i="1" dirty="0" err="1" smtClean="0"/>
              <a:t>Cengage</a:t>
            </a:r>
            <a:r>
              <a:rPr lang="en-US" i="1" dirty="0" smtClean="0"/>
              <a:t> Learning</a:t>
            </a:r>
            <a:r>
              <a:rPr lang="en-US" dirty="0" smtClean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Guide to the Project Management Body of Knowledge: </a:t>
            </a:r>
            <a:r>
              <a:rPr lang="en-US" dirty="0" smtClean="0">
                <a:solidFill>
                  <a:srgbClr val="C00000"/>
                </a:solidFill>
              </a:rPr>
              <a:t>PMBOK Guide 4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 smtClean="0"/>
              <a:t>Project Management Institute</a:t>
            </a:r>
            <a:r>
              <a:rPr lang="en-US" dirty="0" smtClean="0"/>
              <a:t>, 2008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Understand the </a:t>
            </a:r>
            <a:r>
              <a:rPr lang="en-US" dirty="0">
                <a:solidFill>
                  <a:srgbClr val="C00000"/>
                </a:solidFill>
              </a:rPr>
              <a:t>importance of project cost management</a:t>
            </a:r>
          </a:p>
          <a:p>
            <a:r>
              <a:rPr lang="en-US" dirty="0"/>
              <a:t>Explain basic project </a:t>
            </a:r>
            <a:r>
              <a:rPr lang="en-US" dirty="0">
                <a:solidFill>
                  <a:srgbClr val="C00000"/>
                </a:solidFill>
              </a:rPr>
              <a:t>cost management principles</a:t>
            </a:r>
            <a:r>
              <a:rPr lang="en-US" dirty="0"/>
              <a:t>, concepts, and terms</a:t>
            </a:r>
          </a:p>
          <a:p>
            <a:r>
              <a:rPr lang="en-US" dirty="0"/>
              <a:t>Discuss different </a:t>
            </a:r>
            <a:r>
              <a:rPr lang="en-US" dirty="0">
                <a:solidFill>
                  <a:srgbClr val="C00000"/>
                </a:solidFill>
              </a:rPr>
              <a:t>types of cost estimates </a:t>
            </a:r>
            <a:r>
              <a:rPr lang="en-US" dirty="0"/>
              <a:t>and methods for preparing </a:t>
            </a:r>
            <a:r>
              <a:rPr lang="en-US" dirty="0" smtClean="0"/>
              <a:t>them</a:t>
            </a:r>
          </a:p>
          <a:p>
            <a:r>
              <a:rPr lang="en-US" dirty="0"/>
              <a:t>Understand the processes involved in </a:t>
            </a:r>
            <a:r>
              <a:rPr lang="en-US" dirty="0">
                <a:solidFill>
                  <a:srgbClr val="C00000"/>
                </a:solidFill>
              </a:rPr>
              <a:t>cost budgeting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preparing a cost estimate </a:t>
            </a:r>
            <a:r>
              <a:rPr lang="en-US" dirty="0"/>
              <a:t>and budget for an information technology project</a:t>
            </a:r>
          </a:p>
          <a:p>
            <a:r>
              <a:rPr lang="en-US" dirty="0"/>
              <a:t>Understand the benefits of earned value management and project portfolio management to assist in cost control</a:t>
            </a:r>
          </a:p>
          <a:p>
            <a:r>
              <a:rPr lang="en-US" dirty="0"/>
              <a:t>Describe how </a:t>
            </a:r>
            <a:r>
              <a:rPr lang="en-US" dirty="0">
                <a:solidFill>
                  <a:srgbClr val="C00000"/>
                </a:solidFill>
              </a:rPr>
              <a:t>project management software </a:t>
            </a:r>
            <a:r>
              <a:rPr lang="en-US" dirty="0"/>
              <a:t>can assist in project cost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of Project Cost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IT projects </a:t>
            </a:r>
            <a:r>
              <a:rPr lang="en-US" sz="3200" dirty="0"/>
              <a:t>have a </a:t>
            </a:r>
            <a:r>
              <a:rPr lang="en-US" sz="3200" dirty="0">
                <a:solidFill>
                  <a:srgbClr val="0070C0"/>
                </a:solidFill>
              </a:rPr>
              <a:t>poor track record for meeting budget goals</a:t>
            </a:r>
          </a:p>
          <a:p>
            <a:r>
              <a:rPr lang="en-US" sz="3200" dirty="0"/>
              <a:t>The CHAOS studies found the average cost overrun (the additional percentage or dollar amount by which actual </a:t>
            </a:r>
            <a:r>
              <a:rPr lang="en-US" sz="3200" dirty="0">
                <a:solidFill>
                  <a:srgbClr val="C00000"/>
                </a:solidFill>
              </a:rPr>
              <a:t>costs exceed estimates</a:t>
            </a:r>
            <a:r>
              <a:rPr lang="en-US" sz="3200" dirty="0"/>
              <a:t>) ranged from </a:t>
            </a:r>
            <a:r>
              <a:rPr lang="en-US" sz="3200" dirty="0">
                <a:solidFill>
                  <a:srgbClr val="0070C0"/>
                </a:solidFill>
              </a:rPr>
              <a:t>180 percent in 1994 </a:t>
            </a:r>
            <a:r>
              <a:rPr lang="en-US" sz="3200" dirty="0"/>
              <a:t>to </a:t>
            </a:r>
            <a:r>
              <a:rPr lang="en-US" sz="3200" dirty="0">
                <a:solidFill>
                  <a:srgbClr val="0070C0"/>
                </a:solidFill>
              </a:rPr>
              <a:t>56 percent in 2004</a:t>
            </a:r>
            <a:r>
              <a:rPr lang="en-US" sz="3200" dirty="0"/>
              <a:t>; other studies found overruns to be </a:t>
            </a:r>
            <a:r>
              <a:rPr lang="en-US" sz="3200" dirty="0">
                <a:solidFill>
                  <a:srgbClr val="0070C0"/>
                </a:solidFill>
              </a:rPr>
              <a:t>33-34 percent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U.S. government, especially the Internal Revenue Service (IRS), continues to provide </a:t>
            </a:r>
            <a:r>
              <a:rPr lang="en-US" dirty="0">
                <a:solidFill>
                  <a:srgbClr val="C00000"/>
                </a:solidFill>
              </a:rPr>
              <a:t>examples of how not to manage costs</a:t>
            </a:r>
          </a:p>
          <a:p>
            <a:pPr lvl="1"/>
            <a:r>
              <a:rPr lang="en-US" dirty="0"/>
              <a:t>A series of </a:t>
            </a:r>
            <a:r>
              <a:rPr lang="en-US" dirty="0">
                <a:solidFill>
                  <a:srgbClr val="0070C0"/>
                </a:solidFill>
              </a:rPr>
              <a:t>project failures by the I</a:t>
            </a:r>
            <a:r>
              <a:rPr lang="en-US" dirty="0"/>
              <a:t>RS in the 1990s cost taxpayers more than $50 billion a year</a:t>
            </a:r>
          </a:p>
          <a:p>
            <a:pPr lvl="1"/>
            <a:r>
              <a:rPr lang="en-US" dirty="0"/>
              <a:t>In 2006, the IRS was in the news for a botched </a:t>
            </a:r>
            <a:r>
              <a:rPr lang="en-US" dirty="0">
                <a:solidFill>
                  <a:srgbClr val="0070C0"/>
                </a:solidFill>
              </a:rPr>
              <a:t>upgrade to its fraud-detection software</a:t>
            </a:r>
            <a:r>
              <a:rPr lang="en-US" dirty="0"/>
              <a:t>, costing $318 million in fraudulent refunds that didn’t get caught</a:t>
            </a:r>
          </a:p>
          <a:p>
            <a:pPr lvl="1"/>
            <a:r>
              <a:rPr lang="en-US" dirty="0"/>
              <a:t>A 2008 Government Accountability Office (GAO) report stated that more than 400 U.S. government agency IT projects, worth an estimated $25 billion, suffer from poor planning and underperformance</a:t>
            </a:r>
          </a:p>
          <a:p>
            <a:r>
              <a:rPr lang="en-US" dirty="0"/>
              <a:t>The United Kingdom’s National Health Service IT modernization program was called the </a:t>
            </a:r>
            <a:r>
              <a:rPr lang="en-US" dirty="0">
                <a:solidFill>
                  <a:srgbClr val="C00000"/>
                </a:solidFill>
              </a:rPr>
              <a:t>greatest IT disaster in history with an estimated $26 billion overrun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Cost and Project Cost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Cost</a:t>
            </a:r>
            <a:r>
              <a:rPr lang="en-US" sz="3200" dirty="0"/>
              <a:t> is a </a:t>
            </a:r>
            <a:r>
              <a:rPr lang="en-US" sz="3200" dirty="0">
                <a:solidFill>
                  <a:srgbClr val="0070C0"/>
                </a:solidFill>
              </a:rPr>
              <a:t>resource sacrificed or foregone to achieve a specific objective </a:t>
            </a:r>
            <a:r>
              <a:rPr lang="en-US" sz="3200" dirty="0"/>
              <a:t>or something given up in exchange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Costs</a:t>
            </a:r>
            <a:r>
              <a:rPr lang="en-US" sz="3200" dirty="0"/>
              <a:t> are usually </a:t>
            </a:r>
            <a:r>
              <a:rPr lang="en-US" sz="3200" dirty="0">
                <a:solidFill>
                  <a:srgbClr val="0070C0"/>
                </a:solidFill>
              </a:rPr>
              <a:t>measured in monetary units like dollars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Project cost management </a:t>
            </a:r>
            <a:r>
              <a:rPr lang="en-US" sz="3200" dirty="0"/>
              <a:t>includes the </a:t>
            </a:r>
            <a:r>
              <a:rPr lang="en-US" sz="3200" dirty="0">
                <a:solidFill>
                  <a:srgbClr val="0070C0"/>
                </a:solidFill>
              </a:rPr>
              <a:t>processes required to ensure that the project is completed within an approved budget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Cost Management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Estimating costs</a:t>
            </a:r>
            <a:r>
              <a:rPr lang="en-US" dirty="0"/>
              <a:t>: developing an approximation or estimate of the costs of the resources needed to complete a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Determining the budget</a:t>
            </a:r>
            <a:r>
              <a:rPr lang="en-US" dirty="0"/>
              <a:t>: allocating the overall cost estimate to individual work items to establish a baseline for measuring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Controlling costs</a:t>
            </a:r>
            <a:r>
              <a:rPr lang="en-US" dirty="0"/>
              <a:t>: controlling changes to the project budget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2264</Words>
  <Application>Microsoft Office PowerPoint</Application>
  <PresentationFormat>On-screen Show (4:3)</PresentationFormat>
  <Paragraphs>223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Constantia</vt:lpstr>
      <vt:lpstr>1_Office Theme</vt:lpstr>
      <vt:lpstr>Project Management</vt:lpstr>
      <vt:lpstr>Romi Satria Wahono</vt:lpstr>
      <vt:lpstr>Project Management Course Outline</vt:lpstr>
      <vt:lpstr>7. Project Cost Management</vt:lpstr>
      <vt:lpstr>Learning Objectives</vt:lpstr>
      <vt:lpstr>The Importance of Project Cost Management</vt:lpstr>
      <vt:lpstr>What Went Wrong?</vt:lpstr>
      <vt:lpstr>What is Cost and Project Cost Management?</vt:lpstr>
      <vt:lpstr>Project Cost Management Processes</vt:lpstr>
      <vt:lpstr>Project Management Process Groups and Knowledge Area Mapping</vt:lpstr>
      <vt:lpstr>Project Cost Management Summary</vt:lpstr>
      <vt:lpstr>Basic Principles of Cost Management</vt:lpstr>
      <vt:lpstr>Cost of Downtime for IT Applications</vt:lpstr>
      <vt:lpstr>What Went Right?</vt:lpstr>
      <vt:lpstr>Basic Principles of Cost Management</vt:lpstr>
      <vt:lpstr>Basic Principles of Cost Management</vt:lpstr>
      <vt:lpstr>1. Estimating Costs</vt:lpstr>
      <vt:lpstr>Types of Cost Estimates</vt:lpstr>
      <vt:lpstr>Cost Management Plan</vt:lpstr>
      <vt:lpstr>Maximum Departmental Headcounts by Year</vt:lpstr>
      <vt:lpstr>Cost Estimation Tools and Techniques</vt:lpstr>
      <vt:lpstr>Typical Problems with IT Cost Estimates</vt:lpstr>
      <vt:lpstr>Sample Cost Estimate</vt:lpstr>
      <vt:lpstr>Surveyor Pro Project Cost Estimate</vt:lpstr>
      <vt:lpstr>Surveyor Pro Software Development Estimate</vt:lpstr>
      <vt:lpstr>2. Determining the Budget</vt:lpstr>
      <vt:lpstr>Surveyor Pro Project Cost Baseline</vt:lpstr>
      <vt:lpstr>Media Snapshot</vt:lpstr>
      <vt:lpstr>3. Controlling Costs</vt:lpstr>
      <vt:lpstr>Earned Value Management (EVM)</vt:lpstr>
      <vt:lpstr>Earned Value Management Terms</vt:lpstr>
      <vt:lpstr>Rate of Performance</vt:lpstr>
      <vt:lpstr>Earned Value Calculations for One Activity after Week One</vt:lpstr>
      <vt:lpstr>Earned Value Formulas</vt:lpstr>
      <vt:lpstr>Rules of Thumb for Earned Value Numbers</vt:lpstr>
      <vt:lpstr>Earned Value Chart for Project after Five Months</vt:lpstr>
      <vt:lpstr>Project Portfolio Management</vt:lpstr>
      <vt:lpstr>Benefits of Portfolio Management</vt:lpstr>
      <vt:lpstr>Best Practice</vt:lpstr>
      <vt:lpstr>Using Software to Assist in Cost Management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188</cp:revision>
  <dcterms:created xsi:type="dcterms:W3CDTF">2013-03-15T17:55:11Z</dcterms:created>
  <dcterms:modified xsi:type="dcterms:W3CDTF">2013-07-25T12:47:05Z</dcterms:modified>
</cp:coreProperties>
</file>