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1"/>
  </p:notesMasterIdLst>
  <p:handoutMasterIdLst>
    <p:handoutMasterId r:id="rId182"/>
  </p:handoutMasterIdLst>
  <p:sldIdLst>
    <p:sldId id="1814" r:id="rId2"/>
    <p:sldId id="1815" r:id="rId3"/>
    <p:sldId id="1886" r:id="rId4"/>
    <p:sldId id="1896" r:id="rId5"/>
    <p:sldId id="1639" r:id="rId6"/>
    <p:sldId id="1640" r:id="rId7"/>
    <p:sldId id="1641" r:id="rId8"/>
    <p:sldId id="1642" r:id="rId9"/>
    <p:sldId id="1643" r:id="rId10"/>
    <p:sldId id="1644" r:id="rId11"/>
    <p:sldId id="1645" r:id="rId12"/>
    <p:sldId id="1817" r:id="rId13"/>
    <p:sldId id="1646" r:id="rId14"/>
    <p:sldId id="1647" r:id="rId15"/>
    <p:sldId id="1836" r:id="rId16"/>
    <p:sldId id="1648" r:id="rId17"/>
    <p:sldId id="1649" r:id="rId18"/>
    <p:sldId id="1889" r:id="rId19"/>
    <p:sldId id="1805" r:id="rId20"/>
    <p:sldId id="1650" r:id="rId21"/>
    <p:sldId id="1737" r:id="rId22"/>
    <p:sldId id="1874" r:id="rId23"/>
    <p:sldId id="1875" r:id="rId24"/>
    <p:sldId id="1762" r:id="rId25"/>
    <p:sldId id="1652" r:id="rId26"/>
    <p:sldId id="1653" r:id="rId27"/>
    <p:sldId id="1654" r:id="rId28"/>
    <p:sldId id="1866" r:id="rId29"/>
    <p:sldId id="1867" r:id="rId30"/>
    <p:sldId id="1868" r:id="rId31"/>
    <p:sldId id="1655" r:id="rId32"/>
    <p:sldId id="1818" r:id="rId33"/>
    <p:sldId id="1656" r:id="rId34"/>
    <p:sldId id="1765" r:id="rId35"/>
    <p:sldId id="1837" r:id="rId36"/>
    <p:sldId id="1658" r:id="rId37"/>
    <p:sldId id="1820" r:id="rId38"/>
    <p:sldId id="1659" r:id="rId39"/>
    <p:sldId id="1660" r:id="rId40"/>
    <p:sldId id="1671" r:id="rId41"/>
    <p:sldId id="1672" r:id="rId42"/>
    <p:sldId id="1739" r:id="rId43"/>
    <p:sldId id="1674" r:id="rId44"/>
    <p:sldId id="1675" r:id="rId45"/>
    <p:sldId id="1768" r:id="rId46"/>
    <p:sldId id="1821" r:id="rId47"/>
    <p:sldId id="1819" r:id="rId48"/>
    <p:sldId id="1677" r:id="rId49"/>
    <p:sldId id="1770" r:id="rId50"/>
    <p:sldId id="1679" r:id="rId51"/>
    <p:sldId id="1681" r:id="rId52"/>
    <p:sldId id="1682" r:id="rId53"/>
    <p:sldId id="1683" r:id="rId54"/>
    <p:sldId id="1684" r:id="rId55"/>
    <p:sldId id="1685" r:id="rId56"/>
    <p:sldId id="1771" r:id="rId57"/>
    <p:sldId id="1830" r:id="rId58"/>
    <p:sldId id="1831" r:id="rId59"/>
    <p:sldId id="1687" r:id="rId60"/>
    <p:sldId id="1832" r:id="rId61"/>
    <p:sldId id="1833" r:id="rId62"/>
    <p:sldId id="1835" r:id="rId63"/>
    <p:sldId id="1834" r:id="rId64"/>
    <p:sldId id="1688" r:id="rId65"/>
    <p:sldId id="1884" r:id="rId66"/>
    <p:sldId id="1828" r:id="rId67"/>
    <p:sldId id="1829" r:id="rId68"/>
    <p:sldId id="1694" r:id="rId69"/>
    <p:sldId id="1695" r:id="rId70"/>
    <p:sldId id="1696" r:id="rId71"/>
    <p:sldId id="1698" r:id="rId72"/>
    <p:sldId id="1700" r:id="rId73"/>
    <p:sldId id="1702" r:id="rId74"/>
    <p:sldId id="1742" r:id="rId75"/>
    <p:sldId id="1743" r:id="rId76"/>
    <p:sldId id="1751" r:id="rId77"/>
    <p:sldId id="1747" r:id="rId78"/>
    <p:sldId id="1797" r:id="rId79"/>
    <p:sldId id="1782" r:id="rId80"/>
    <p:sldId id="1783" r:id="rId81"/>
    <p:sldId id="1785" r:id="rId82"/>
    <p:sldId id="1784" r:id="rId83"/>
    <p:sldId id="1823" r:id="rId84"/>
    <p:sldId id="1824" r:id="rId85"/>
    <p:sldId id="1888" r:id="rId86"/>
    <p:sldId id="1786" r:id="rId87"/>
    <p:sldId id="1787" r:id="rId88"/>
    <p:sldId id="1788" r:id="rId89"/>
    <p:sldId id="1789" r:id="rId90"/>
    <p:sldId id="1790" r:id="rId91"/>
    <p:sldId id="1791" r:id="rId92"/>
    <p:sldId id="1801" r:id="rId93"/>
    <p:sldId id="1792" r:id="rId94"/>
    <p:sldId id="1793" r:id="rId95"/>
    <p:sldId id="1894" r:id="rId96"/>
    <p:sldId id="1703" r:id="rId97"/>
    <p:sldId id="1704" r:id="rId98"/>
    <p:sldId id="1705" r:id="rId99"/>
    <p:sldId id="1825" r:id="rId100"/>
    <p:sldId id="1706" r:id="rId101"/>
    <p:sldId id="1708" r:id="rId102"/>
    <p:sldId id="1826" r:id="rId103"/>
    <p:sldId id="1709" r:id="rId104"/>
    <p:sldId id="1827" r:id="rId105"/>
    <p:sldId id="1707" r:id="rId106"/>
    <p:sldId id="1710" r:id="rId107"/>
    <p:sldId id="1711" r:id="rId108"/>
    <p:sldId id="1879" r:id="rId109"/>
    <p:sldId id="1880" r:id="rId110"/>
    <p:sldId id="1712" r:id="rId111"/>
    <p:sldId id="1852" r:id="rId112"/>
    <p:sldId id="1713" r:id="rId113"/>
    <p:sldId id="1714" r:id="rId114"/>
    <p:sldId id="1715" r:id="rId115"/>
    <p:sldId id="1716" r:id="rId116"/>
    <p:sldId id="1718" r:id="rId117"/>
    <p:sldId id="1719" r:id="rId118"/>
    <p:sldId id="1802" r:id="rId119"/>
    <p:sldId id="1749" r:id="rId120"/>
    <p:sldId id="1881" r:id="rId121"/>
    <p:sldId id="1720" r:id="rId122"/>
    <p:sldId id="1721" r:id="rId123"/>
    <p:sldId id="1722" r:id="rId124"/>
    <p:sldId id="1897" r:id="rId125"/>
    <p:sldId id="1723" r:id="rId126"/>
    <p:sldId id="1724" r:id="rId127"/>
    <p:sldId id="1855" r:id="rId128"/>
    <p:sldId id="1890" r:id="rId129"/>
    <p:sldId id="1725" r:id="rId130"/>
    <p:sldId id="1726" r:id="rId131"/>
    <p:sldId id="1727" r:id="rId132"/>
    <p:sldId id="1728" r:id="rId133"/>
    <p:sldId id="1729" r:id="rId134"/>
    <p:sldId id="1753" r:id="rId135"/>
    <p:sldId id="1754" r:id="rId136"/>
    <p:sldId id="1745" r:id="rId137"/>
    <p:sldId id="1730" r:id="rId138"/>
    <p:sldId id="1731" r:id="rId139"/>
    <p:sldId id="1732" r:id="rId140"/>
    <p:sldId id="1733" r:id="rId141"/>
    <p:sldId id="1807" r:id="rId142"/>
    <p:sldId id="1806" r:id="rId143"/>
    <p:sldId id="1734" r:id="rId144"/>
    <p:sldId id="1750" r:id="rId145"/>
    <p:sldId id="1838" r:id="rId146"/>
    <p:sldId id="1839" r:id="rId147"/>
    <p:sldId id="1840" r:id="rId148"/>
    <p:sldId id="1841" r:id="rId149"/>
    <p:sldId id="1842" r:id="rId150"/>
    <p:sldId id="1843" r:id="rId151"/>
    <p:sldId id="1844" r:id="rId152"/>
    <p:sldId id="1845" r:id="rId153"/>
    <p:sldId id="1847" r:id="rId154"/>
    <p:sldId id="1846" r:id="rId155"/>
    <p:sldId id="1856" r:id="rId156"/>
    <p:sldId id="1898" r:id="rId157"/>
    <p:sldId id="1877" r:id="rId158"/>
    <p:sldId id="1878" r:id="rId159"/>
    <p:sldId id="1883" r:id="rId160"/>
    <p:sldId id="1891" r:id="rId161"/>
    <p:sldId id="1885" r:id="rId162"/>
    <p:sldId id="1892" r:id="rId163"/>
    <p:sldId id="1848" r:id="rId164"/>
    <p:sldId id="1849" r:id="rId165"/>
    <p:sldId id="1858" r:id="rId166"/>
    <p:sldId id="1857" r:id="rId167"/>
    <p:sldId id="1876" r:id="rId168"/>
    <p:sldId id="1859" r:id="rId169"/>
    <p:sldId id="1863" r:id="rId170"/>
    <p:sldId id="1860" r:id="rId171"/>
    <p:sldId id="1861" r:id="rId172"/>
    <p:sldId id="1862" r:id="rId173"/>
    <p:sldId id="1864" r:id="rId174"/>
    <p:sldId id="1882" r:id="rId175"/>
    <p:sldId id="1872" r:id="rId176"/>
    <p:sldId id="1870" r:id="rId177"/>
    <p:sldId id="1873" r:id="rId178"/>
    <p:sldId id="1812" r:id="rId179"/>
    <p:sldId id="1895" r:id="rId180"/>
  </p:sldIdLst>
  <p:sldSz cx="9144000" cy="6858000" type="screen4x3"/>
  <p:notesSz cx="7099300" cy="10234613"/>
  <p:custDataLst>
    <p:tags r:id="rId183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08080"/>
    <a:srgbClr val="CC9900"/>
    <a:srgbClr val="FF00FF"/>
    <a:srgbClr val="990000"/>
    <a:srgbClr val="99FFCC"/>
    <a:srgbClr val="14663B"/>
    <a:srgbClr val="097542"/>
    <a:srgbClr val="08582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1" autoAdjust="0"/>
  </p:normalViewPr>
  <p:slideViewPr>
    <p:cSldViewPr>
      <p:cViewPr varScale="1">
        <p:scale>
          <a:sx n="85" d="100"/>
          <a:sy n="85" d="100"/>
        </p:scale>
        <p:origin x="1476" y="78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18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186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handoutMaster" Target="handoutMasters/handoutMaster1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gs" Target="tags/tag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97A96-E493-4591-B534-A6F2999850F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388C6B-E756-494E-BE31-E47E75E31393}">
      <dgm:prSet phldrT="[Text]"/>
      <dgm:spPr/>
      <dgm:t>
        <a:bodyPr/>
        <a:lstStyle/>
        <a:p>
          <a:r>
            <a:rPr lang="id-ID" dirty="0" smtClean="0"/>
            <a:t>Langkah 0</a:t>
          </a:r>
          <a:endParaRPr lang="id-ID" dirty="0"/>
        </a:p>
      </dgm:t>
    </dgm:pt>
    <dgm:pt modelId="{6382D5D4-BDDC-419E-915D-C34DD695DA3E}" type="parTrans" cxnId="{740950D4-D52B-4C70-BC37-CD6786B969A0}">
      <dgm:prSet/>
      <dgm:spPr/>
      <dgm:t>
        <a:bodyPr/>
        <a:lstStyle/>
        <a:p>
          <a:endParaRPr lang="id-ID"/>
        </a:p>
      </dgm:t>
    </dgm:pt>
    <dgm:pt modelId="{B12AE5F5-45F4-4F73-8FDD-82E7EABD2560}" type="sibTrans" cxnId="{740950D4-D52B-4C70-BC37-CD6786B969A0}">
      <dgm:prSet/>
      <dgm:spPr/>
      <dgm:t>
        <a:bodyPr/>
        <a:lstStyle/>
        <a:p>
          <a:endParaRPr lang="id-ID"/>
        </a:p>
      </dgm:t>
    </dgm:pt>
    <dgm:pt modelId="{9D386AC5-1786-4EFE-9D49-E448220E102E}">
      <dgm:prSet phldrT="[Text]" custT="1"/>
      <dgm:spPr/>
      <dgm:t>
        <a:bodyPr/>
        <a:lstStyle/>
        <a:p>
          <a:pPr algn="r"/>
          <a:r>
            <a:rPr lang="id-ID" sz="2400" dirty="0" smtClean="0"/>
            <a:t>34   86   15</a:t>
          </a:r>
        </a:p>
        <a:p>
          <a:pPr algn="l"/>
          <a:endParaRPr lang="en-US" sz="1800" dirty="0" smtClean="0">
            <a:solidFill>
              <a:srgbClr val="FF0000"/>
            </a:solidFill>
          </a:endParaRPr>
        </a:p>
        <a:p>
          <a:pPr algn="l"/>
          <a:r>
            <a:rPr lang="id-ID" sz="1800" dirty="0" smtClean="0">
              <a:solidFill>
                <a:srgbClr val="FF0000"/>
              </a:solidFill>
            </a:rPr>
            <a:t>tidak tukar</a:t>
          </a:r>
        </a:p>
        <a:p>
          <a:pPr algn="r"/>
          <a:endParaRPr lang="id-ID" sz="2400" dirty="0" smtClean="0"/>
        </a:p>
        <a:p>
          <a:pPr algn="r"/>
          <a:r>
            <a:rPr lang="id-ID" sz="2400" dirty="0" smtClean="0"/>
            <a:t>34   86   15</a:t>
          </a:r>
        </a:p>
        <a:p>
          <a:pPr algn="l"/>
          <a:r>
            <a:rPr lang="id-ID" sz="1800" dirty="0" smtClean="0">
              <a:solidFill>
                <a:srgbClr val="0070C0"/>
              </a:solidFill>
            </a:rPr>
            <a:t>           </a:t>
          </a:r>
          <a:endParaRPr lang="en-US" sz="1800" dirty="0" smtClean="0">
            <a:solidFill>
              <a:srgbClr val="0070C0"/>
            </a:solidFill>
          </a:endParaRPr>
        </a:p>
        <a:p>
          <a:pPr algn="l"/>
          <a:r>
            <a:rPr lang="en-US" sz="1800" dirty="0" smtClean="0">
              <a:solidFill>
                <a:srgbClr val="0070C0"/>
              </a:solidFill>
            </a:rPr>
            <a:t>               </a:t>
          </a:r>
          <a:r>
            <a:rPr lang="id-ID" sz="1800" dirty="0" smtClean="0">
              <a:solidFill>
                <a:srgbClr val="0070C0"/>
              </a:solidFill>
            </a:rPr>
            <a:t> </a:t>
          </a:r>
          <a:r>
            <a:rPr lang="id-ID" sz="1800" dirty="0" smtClean="0">
              <a:solidFill>
                <a:srgbClr val="FF0000"/>
              </a:solidFill>
            </a:rPr>
            <a:t>tukar</a:t>
          </a:r>
        </a:p>
        <a:p>
          <a:pPr algn="r"/>
          <a:endParaRPr lang="id-ID" sz="2400" dirty="0" smtClean="0"/>
        </a:p>
        <a:p>
          <a:pPr algn="r"/>
          <a:r>
            <a:rPr lang="id-ID" sz="2400" b="1" dirty="0" smtClean="0"/>
            <a:t>34   15   86</a:t>
          </a:r>
        </a:p>
        <a:p>
          <a:pPr algn="r"/>
          <a:endParaRPr lang="id-ID" sz="2400" dirty="0" smtClean="0"/>
        </a:p>
        <a:p>
          <a:pPr algn="r"/>
          <a:endParaRPr lang="id-ID" sz="2400" dirty="0"/>
        </a:p>
      </dgm:t>
    </dgm:pt>
    <dgm:pt modelId="{1B211596-4453-4A84-97CF-59FFC4136DE6}" type="parTrans" cxnId="{4CF6F191-EEDA-4D24-9E63-58401E5012C2}">
      <dgm:prSet/>
      <dgm:spPr/>
      <dgm:t>
        <a:bodyPr/>
        <a:lstStyle/>
        <a:p>
          <a:endParaRPr lang="id-ID"/>
        </a:p>
      </dgm:t>
    </dgm:pt>
    <dgm:pt modelId="{07A358D7-01A8-40EA-A699-4032D0A3CF1E}" type="sibTrans" cxnId="{4CF6F191-EEDA-4D24-9E63-58401E5012C2}">
      <dgm:prSet/>
      <dgm:spPr/>
      <dgm:t>
        <a:bodyPr/>
        <a:lstStyle/>
        <a:p>
          <a:endParaRPr lang="id-ID"/>
        </a:p>
      </dgm:t>
    </dgm:pt>
    <dgm:pt modelId="{C3AA5B53-44A0-44D4-A9C6-8C042E9EECDB}">
      <dgm:prSet phldrT="[Text]" custT="1"/>
      <dgm:spPr/>
      <dgm:t>
        <a:bodyPr/>
        <a:lstStyle/>
        <a:p>
          <a:pPr algn="r"/>
          <a:r>
            <a:rPr lang="id-ID" sz="2400" b="0" dirty="0" smtClean="0"/>
            <a:t>34   15   86</a:t>
          </a:r>
        </a:p>
        <a:p>
          <a:pPr algn="l"/>
          <a:r>
            <a:rPr lang="id-ID" sz="1800" dirty="0" smtClean="0">
              <a:solidFill>
                <a:srgbClr val="0070C0"/>
              </a:solidFill>
            </a:rPr>
            <a:t>    </a:t>
          </a:r>
          <a:endParaRPr lang="en-US" sz="1800" dirty="0" smtClean="0">
            <a:solidFill>
              <a:srgbClr val="0070C0"/>
            </a:solidFill>
          </a:endParaRPr>
        </a:p>
        <a:p>
          <a:pPr algn="l"/>
          <a:r>
            <a:rPr lang="en-US" sz="1800" dirty="0" smtClean="0">
              <a:solidFill>
                <a:srgbClr val="FF0000"/>
              </a:solidFill>
            </a:rPr>
            <a:t>       </a:t>
          </a:r>
          <a:r>
            <a:rPr lang="id-ID" sz="1800" dirty="0" smtClean="0">
              <a:solidFill>
                <a:srgbClr val="FF0000"/>
              </a:solidFill>
            </a:rPr>
            <a:t>tukar</a:t>
          </a:r>
        </a:p>
        <a:p>
          <a:pPr algn="r"/>
          <a:endParaRPr lang="id-ID" sz="2400" dirty="0" smtClean="0"/>
        </a:p>
        <a:p>
          <a:pPr algn="r"/>
          <a:r>
            <a:rPr lang="id-ID" sz="2400" b="1" dirty="0" smtClean="0"/>
            <a:t>15   34   86</a:t>
          </a:r>
        </a:p>
      </dgm:t>
    </dgm:pt>
    <dgm:pt modelId="{9A2918D0-8A3D-46ED-91E5-15113B97F6D8}" type="parTrans" cxnId="{9161F6EA-E2A5-43D1-83EA-9354528F1023}">
      <dgm:prSet/>
      <dgm:spPr/>
      <dgm:t>
        <a:bodyPr/>
        <a:lstStyle/>
        <a:p>
          <a:endParaRPr lang="id-ID"/>
        </a:p>
      </dgm:t>
    </dgm:pt>
    <dgm:pt modelId="{9424949B-D699-4A37-9DEA-2D34ECEA08ED}" type="sibTrans" cxnId="{9161F6EA-E2A5-43D1-83EA-9354528F1023}">
      <dgm:prSet/>
      <dgm:spPr/>
      <dgm:t>
        <a:bodyPr/>
        <a:lstStyle/>
        <a:p>
          <a:endParaRPr lang="id-ID"/>
        </a:p>
      </dgm:t>
    </dgm:pt>
    <dgm:pt modelId="{82CAB549-9CC2-4AA5-B2B6-5A80542FCD49}">
      <dgm:prSet phldrT="[Text]"/>
      <dgm:spPr/>
      <dgm:t>
        <a:bodyPr/>
        <a:lstStyle/>
        <a:p>
          <a:r>
            <a:rPr lang="id-ID" dirty="0" smtClean="0"/>
            <a:t>Langkah 1</a:t>
          </a:r>
          <a:endParaRPr lang="id-ID" dirty="0"/>
        </a:p>
      </dgm:t>
    </dgm:pt>
    <dgm:pt modelId="{FADAD44F-1256-4B01-903E-73B6E96F1204}" type="sibTrans" cxnId="{1F041922-6653-4605-B7B8-5B17E1529B4C}">
      <dgm:prSet/>
      <dgm:spPr/>
      <dgm:t>
        <a:bodyPr/>
        <a:lstStyle/>
        <a:p>
          <a:endParaRPr lang="id-ID"/>
        </a:p>
      </dgm:t>
    </dgm:pt>
    <dgm:pt modelId="{1500F2A3-8DAA-4357-8C8E-9A88913B912D}" type="parTrans" cxnId="{1F041922-6653-4605-B7B8-5B17E1529B4C}">
      <dgm:prSet/>
      <dgm:spPr/>
      <dgm:t>
        <a:bodyPr/>
        <a:lstStyle/>
        <a:p>
          <a:endParaRPr lang="id-ID"/>
        </a:p>
      </dgm:t>
    </dgm:pt>
    <dgm:pt modelId="{57C0B3AF-67D4-479E-8C29-0C5CA4A3B994}" type="pres">
      <dgm:prSet presAssocID="{BE797A96-E493-4591-B534-A6F2999850F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094ABB21-CC7E-41FF-A6FA-33F741862B18}" type="pres">
      <dgm:prSet presAssocID="{82CAB549-9CC2-4AA5-B2B6-5A80542FCD49}" presName="ChildAccent2" presStyleCnt="0"/>
      <dgm:spPr/>
    </dgm:pt>
    <dgm:pt modelId="{122E0130-0B98-4828-A2D9-D476B67AC4B1}" type="pres">
      <dgm:prSet presAssocID="{82CAB549-9CC2-4AA5-B2B6-5A80542FCD49}" presName="ChildAccent" presStyleLbl="alignImgPlace1" presStyleIdx="0" presStyleCnt="2"/>
      <dgm:spPr/>
      <dgm:t>
        <a:bodyPr/>
        <a:lstStyle/>
        <a:p>
          <a:endParaRPr lang="id-ID"/>
        </a:p>
      </dgm:t>
    </dgm:pt>
    <dgm:pt modelId="{213D8E43-6912-4DEB-B581-9C15AA4CC2E9}" type="pres">
      <dgm:prSet presAssocID="{82CAB549-9CC2-4AA5-B2B6-5A80542FCD49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211605-6693-4094-A7AA-BC1095DBBED6}" type="pres">
      <dgm:prSet presAssocID="{82CAB549-9CC2-4AA5-B2B6-5A80542FCD49}" presName="Parent2" presStyleLbl="node1" presStyleIdx="0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CABAC4-8F8B-4205-9C40-CED39B29140A}" type="pres">
      <dgm:prSet presAssocID="{7F388C6B-E756-494E-BE31-E47E75E31393}" presName="ChildAccent1" presStyleCnt="0"/>
      <dgm:spPr/>
    </dgm:pt>
    <dgm:pt modelId="{57ABD945-5480-441D-A71E-7818E4FD9BEB}" type="pres">
      <dgm:prSet presAssocID="{7F388C6B-E756-494E-BE31-E47E75E31393}" presName="ChildAccent" presStyleLbl="alignImgPlace1" presStyleIdx="1" presStyleCnt="2"/>
      <dgm:spPr/>
      <dgm:t>
        <a:bodyPr/>
        <a:lstStyle/>
        <a:p>
          <a:endParaRPr lang="id-ID"/>
        </a:p>
      </dgm:t>
    </dgm:pt>
    <dgm:pt modelId="{A91F558E-1D46-4FDE-BDBB-F7ABC5864F06}" type="pres">
      <dgm:prSet presAssocID="{7F388C6B-E756-494E-BE31-E47E75E3139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79887F-0CE4-41FA-AA3E-BA291D24B66A}" type="pres">
      <dgm:prSet presAssocID="{7F388C6B-E756-494E-BE31-E47E75E31393}" presName="Parent1" presStyleLbl="node1" presStyleIdx="1" presStyleCnt="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7B0469-FD3C-483D-9081-1A2E926309CC}" type="presOf" srcId="{9D386AC5-1786-4EFE-9D49-E448220E102E}" destId="{57ABD945-5480-441D-A71E-7818E4FD9BEB}" srcOrd="0" destOrd="0" presId="urn:microsoft.com/office/officeart/2011/layout/InterconnectedBlockProcess"/>
    <dgm:cxn modelId="{3AC5CD14-BF20-46B2-840A-B7A9ACDF723A}" type="presOf" srcId="{9D386AC5-1786-4EFE-9D49-E448220E102E}" destId="{A91F558E-1D46-4FDE-BDBB-F7ABC5864F06}" srcOrd="1" destOrd="0" presId="urn:microsoft.com/office/officeart/2011/layout/InterconnectedBlockProcess"/>
    <dgm:cxn modelId="{740950D4-D52B-4C70-BC37-CD6786B969A0}" srcId="{BE797A96-E493-4591-B534-A6F2999850F5}" destId="{7F388C6B-E756-494E-BE31-E47E75E31393}" srcOrd="0" destOrd="0" parTransId="{6382D5D4-BDDC-419E-915D-C34DD695DA3E}" sibTransId="{B12AE5F5-45F4-4F73-8FDD-82E7EABD2560}"/>
    <dgm:cxn modelId="{9161F6EA-E2A5-43D1-83EA-9354528F1023}" srcId="{82CAB549-9CC2-4AA5-B2B6-5A80542FCD49}" destId="{C3AA5B53-44A0-44D4-A9C6-8C042E9EECDB}" srcOrd="0" destOrd="0" parTransId="{9A2918D0-8A3D-46ED-91E5-15113B97F6D8}" sibTransId="{9424949B-D699-4A37-9DEA-2D34ECEA08ED}"/>
    <dgm:cxn modelId="{F809A32F-A6A8-4D17-8235-49C3FA2FDBC3}" type="presOf" srcId="{BE797A96-E493-4591-B534-A6F2999850F5}" destId="{57C0B3AF-67D4-479E-8C29-0C5CA4A3B994}" srcOrd="0" destOrd="0" presId="urn:microsoft.com/office/officeart/2011/layout/InterconnectedBlockProcess"/>
    <dgm:cxn modelId="{549B7D49-507F-4ABB-96D8-0C6359397310}" type="presOf" srcId="{C3AA5B53-44A0-44D4-A9C6-8C042E9EECDB}" destId="{213D8E43-6912-4DEB-B581-9C15AA4CC2E9}" srcOrd="1" destOrd="0" presId="urn:microsoft.com/office/officeart/2011/layout/InterconnectedBlockProcess"/>
    <dgm:cxn modelId="{C0C2F36F-4BA0-4FFE-88B3-00EAEED4C148}" type="presOf" srcId="{7F388C6B-E756-494E-BE31-E47E75E31393}" destId="{8E79887F-0CE4-41FA-AA3E-BA291D24B66A}" srcOrd="0" destOrd="0" presId="urn:microsoft.com/office/officeart/2011/layout/InterconnectedBlockProcess"/>
    <dgm:cxn modelId="{1F041922-6653-4605-B7B8-5B17E1529B4C}" srcId="{BE797A96-E493-4591-B534-A6F2999850F5}" destId="{82CAB549-9CC2-4AA5-B2B6-5A80542FCD49}" srcOrd="1" destOrd="0" parTransId="{1500F2A3-8DAA-4357-8C8E-9A88913B912D}" sibTransId="{FADAD44F-1256-4B01-903E-73B6E96F1204}"/>
    <dgm:cxn modelId="{DD0BEF3F-2DD9-43B1-9475-A030164506F0}" type="presOf" srcId="{82CAB549-9CC2-4AA5-B2B6-5A80542FCD49}" destId="{CC211605-6693-4094-A7AA-BC1095DBBED6}" srcOrd="0" destOrd="0" presId="urn:microsoft.com/office/officeart/2011/layout/InterconnectedBlockProcess"/>
    <dgm:cxn modelId="{DC187840-822F-421D-911C-C2AE5E4A0045}" type="presOf" srcId="{C3AA5B53-44A0-44D4-A9C6-8C042E9EECDB}" destId="{122E0130-0B98-4828-A2D9-D476B67AC4B1}" srcOrd="0" destOrd="0" presId="urn:microsoft.com/office/officeart/2011/layout/InterconnectedBlockProcess"/>
    <dgm:cxn modelId="{4CF6F191-EEDA-4D24-9E63-58401E5012C2}" srcId="{7F388C6B-E756-494E-BE31-E47E75E31393}" destId="{9D386AC5-1786-4EFE-9D49-E448220E102E}" srcOrd="0" destOrd="0" parTransId="{1B211596-4453-4A84-97CF-59FFC4136DE6}" sibTransId="{07A358D7-01A8-40EA-A699-4032D0A3CF1E}"/>
    <dgm:cxn modelId="{52104314-5CEB-45E1-9AD7-4160D41F1B01}" type="presParOf" srcId="{57C0B3AF-67D4-479E-8C29-0C5CA4A3B994}" destId="{094ABB21-CC7E-41FF-A6FA-33F741862B18}" srcOrd="0" destOrd="0" presId="urn:microsoft.com/office/officeart/2011/layout/InterconnectedBlockProcess"/>
    <dgm:cxn modelId="{73F42B10-7E14-4285-9435-F148712B1F88}" type="presParOf" srcId="{094ABB21-CC7E-41FF-A6FA-33F741862B18}" destId="{122E0130-0B98-4828-A2D9-D476B67AC4B1}" srcOrd="0" destOrd="0" presId="urn:microsoft.com/office/officeart/2011/layout/InterconnectedBlockProcess"/>
    <dgm:cxn modelId="{8E1C495C-C7CD-44B3-BEBD-655A59944269}" type="presParOf" srcId="{57C0B3AF-67D4-479E-8C29-0C5CA4A3B994}" destId="{213D8E43-6912-4DEB-B581-9C15AA4CC2E9}" srcOrd="1" destOrd="0" presId="urn:microsoft.com/office/officeart/2011/layout/InterconnectedBlockProcess"/>
    <dgm:cxn modelId="{93A0730A-3E35-4539-840D-2FF7E380B1D2}" type="presParOf" srcId="{57C0B3AF-67D4-479E-8C29-0C5CA4A3B994}" destId="{CC211605-6693-4094-A7AA-BC1095DBBED6}" srcOrd="2" destOrd="0" presId="urn:microsoft.com/office/officeart/2011/layout/InterconnectedBlockProcess"/>
    <dgm:cxn modelId="{1A5B7532-899E-4388-B9F0-598815A05CA2}" type="presParOf" srcId="{57C0B3AF-67D4-479E-8C29-0C5CA4A3B994}" destId="{DECABAC4-8F8B-4205-9C40-CED39B29140A}" srcOrd="3" destOrd="0" presId="urn:microsoft.com/office/officeart/2011/layout/InterconnectedBlockProcess"/>
    <dgm:cxn modelId="{654CEAC0-D2C8-41C9-AE66-34DDE774C9D5}" type="presParOf" srcId="{DECABAC4-8F8B-4205-9C40-CED39B29140A}" destId="{57ABD945-5480-441D-A71E-7818E4FD9BEB}" srcOrd="0" destOrd="0" presId="urn:microsoft.com/office/officeart/2011/layout/InterconnectedBlockProcess"/>
    <dgm:cxn modelId="{0878165C-80D3-48BA-9481-4EC3E39DAF53}" type="presParOf" srcId="{57C0B3AF-67D4-479E-8C29-0C5CA4A3B994}" destId="{A91F558E-1D46-4FDE-BDBB-F7ABC5864F06}" srcOrd="4" destOrd="0" presId="urn:microsoft.com/office/officeart/2011/layout/InterconnectedBlockProcess"/>
    <dgm:cxn modelId="{10162E91-9185-4C36-91D4-A97F71F26919}" type="presParOf" srcId="{57C0B3AF-67D4-479E-8C29-0C5CA4A3B994}" destId="{8E79887F-0CE4-41FA-AA3E-BA291D24B66A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75699" y="9833555"/>
            <a:ext cx="3105944" cy="47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3150" y="192914"/>
            <a:ext cx="5982331" cy="5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0681" y="9701561"/>
            <a:ext cx="3216871" cy="3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593151" y="406135"/>
            <a:ext cx="5916083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93151" y="9828478"/>
            <a:ext cx="5916083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0972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30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8" y="4860089"/>
            <a:ext cx="5207386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56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30" y="972356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09167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734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705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</a:endParaRPr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521075" y="4267200"/>
            <a:ext cx="5113338" cy="1404938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1849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86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2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819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3372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9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98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30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2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4490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421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  <a:cs typeface="Arial" charset="0"/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143000"/>
            <a:ext cx="855345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5613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188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2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7F7F7F"/>
        </a:buClr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5000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•"/>
        <a:defRPr sz="2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22338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Wingdings" pitchFamily="2" charset="2"/>
        <a:buChar char="ü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9675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-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7013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Times" pitchFamily="18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9542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hyperlink" Target="mailto:romi@brainmatics.com" TargetMode="Externa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801688"/>
            <a:ext cx="8305800" cy="2093912"/>
          </a:xfrm>
        </p:spPr>
        <p:txBody>
          <a:bodyPr/>
          <a:lstStyle/>
          <a:p>
            <a:pPr>
              <a:defRPr/>
            </a:pPr>
            <a:r>
              <a:rPr lang="en-US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Java Fundamentals</a:t>
            </a:r>
            <a:r>
              <a:rPr lang="id-ID" sz="6000" kern="800" spc="-3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id-ID" sz="8000" kern="800" spc="-300" dirty="0" smtClean="0"/>
              <a:t/>
            </a:r>
            <a:br>
              <a:rPr lang="id-ID" sz="8000" kern="800" spc="-300" dirty="0" smtClean="0"/>
            </a:br>
            <a:r>
              <a:rPr lang="en-US" sz="8000" kern="800" spc="-300" dirty="0" smtClean="0"/>
              <a:t>2. </a:t>
            </a:r>
            <a:r>
              <a:rPr lang="id-ID" sz="8000" kern="800" spc="-300" dirty="0" smtClean="0"/>
              <a:t>Java </a:t>
            </a:r>
            <a:r>
              <a:rPr lang="en-US" sz="8000" kern="800" spc="-300" dirty="0" smtClean="0"/>
              <a:t>Basics</a:t>
            </a:r>
            <a:endParaRPr lang="en-US" sz="80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781800" cy="16002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dirty="0" smtClean="0"/>
              <a:t>romi@romisatriawahono.net</a:t>
            </a:r>
            <a:br>
              <a:rPr lang="en-US" sz="2500" dirty="0" smtClean="0"/>
            </a:br>
            <a:r>
              <a:rPr lang="en-US" sz="2500" dirty="0" smtClean="0"/>
              <a:t>http://romisatriawahono.net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id-ID" sz="2500"/>
              <a:t>+6281586220090</a:t>
            </a:r>
            <a:endParaRPr lang="en-US" sz="250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95333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352675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.2 </a:t>
            </a:r>
            <a:r>
              <a:rPr lang="en-US" sz="4400" dirty="0" err="1" smtClean="0"/>
              <a:t>Variabel</a:t>
            </a:r>
            <a:r>
              <a:rPr lang="id-ID" sz="4400" dirty="0" smtClean="0"/>
              <a:t> dan </a:t>
            </a:r>
            <a:r>
              <a:rPr lang="en-US" sz="4400" dirty="0" err="1" smtClean="0"/>
              <a:t>Tipe</a:t>
            </a:r>
            <a:r>
              <a:rPr lang="en-US" sz="4400" dirty="0" smtClean="0"/>
              <a:t> Data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PernyataanIF.java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</a:pPr>
            <a:r>
              <a:rPr lang="en-US" sz="2800" dirty="0" smtClean="0"/>
              <a:t>public class </a:t>
            </a:r>
            <a:r>
              <a:rPr lang="en-US" sz="2800" dirty="0" err="1" smtClean="0"/>
              <a:t>PernyataanIF</a:t>
            </a:r>
            <a:r>
              <a:rPr lang="en-US" sz="2800" dirty="0" smtClean="0"/>
              <a:t>{</a:t>
            </a:r>
          </a:p>
          <a:p>
            <a:pPr lvl="1">
              <a:buNone/>
            </a:pPr>
            <a:r>
              <a:rPr lang="en-US" sz="2800" dirty="0" smtClean="0"/>
              <a:t>	public static void main(String[] </a:t>
            </a:r>
            <a:r>
              <a:rPr lang="en-US" sz="2800" dirty="0" err="1" smtClean="0"/>
              <a:t>args</a:t>
            </a:r>
            <a:r>
              <a:rPr lang="en-US" sz="2800" dirty="0" smtClean="0"/>
              <a:t>){</a:t>
            </a:r>
          </a:p>
          <a:p>
            <a:pPr lvl="1"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diskon</a:t>
            </a:r>
            <a:r>
              <a:rPr lang="en-US" sz="2800" dirty="0" smtClean="0"/>
              <a:t> =0, </a:t>
            </a:r>
            <a:r>
              <a:rPr lang="en-US" sz="2800" dirty="0" err="1" smtClean="0"/>
              <a:t>totalBelanja</a:t>
            </a:r>
            <a:r>
              <a:rPr lang="en-US" sz="2800" dirty="0" smtClean="0"/>
              <a:t> = 500000;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if</a:t>
            </a:r>
            <a:r>
              <a:rPr lang="en-US" sz="2800" dirty="0" smtClean="0"/>
              <a:t>(</a:t>
            </a:r>
            <a:r>
              <a:rPr lang="en-US" sz="2800" dirty="0" err="1" smtClean="0"/>
              <a:t>totalBelanja</a:t>
            </a:r>
            <a:r>
              <a:rPr lang="en-US" sz="2800" dirty="0" smtClean="0"/>
              <a:t> &gt;= 100000){</a:t>
            </a:r>
          </a:p>
          <a:p>
            <a:pPr lvl="1">
              <a:buNone/>
            </a:pPr>
            <a:r>
              <a:rPr lang="en-US" sz="2800" dirty="0" smtClean="0"/>
              <a:t>		   </a:t>
            </a:r>
            <a:r>
              <a:rPr lang="en-US" sz="2800" dirty="0" err="1" smtClean="0"/>
              <a:t>diskon</a:t>
            </a:r>
            <a:r>
              <a:rPr lang="en-US" sz="2800" dirty="0" smtClean="0"/>
              <a:t> = </a:t>
            </a:r>
            <a:r>
              <a:rPr lang="en-US" sz="2800" dirty="0" err="1" smtClean="0"/>
              <a:t>totalBelanja</a:t>
            </a:r>
            <a:r>
              <a:rPr lang="en-US" sz="2800" dirty="0" smtClean="0"/>
              <a:t>/10;</a:t>
            </a:r>
          </a:p>
          <a:p>
            <a:pPr lvl="1">
              <a:buNone/>
            </a:pPr>
            <a:r>
              <a:rPr lang="en-US" sz="2800" dirty="0" smtClean="0"/>
              <a:t>		}</a:t>
            </a:r>
          </a:p>
          <a:p>
            <a:pPr lvl="1">
              <a:buNone/>
            </a:pPr>
            <a:r>
              <a:rPr lang="en-US" sz="2800" dirty="0" smtClean="0"/>
              <a:t>		 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</a:t>
            </a:r>
            <a:r>
              <a:rPr lang="en-US" sz="2800" dirty="0" err="1" smtClean="0"/>
              <a:t>Diskon</a:t>
            </a:r>
            <a:r>
              <a:rPr lang="en-US" sz="2800" dirty="0" smtClean="0"/>
              <a:t> = " + </a:t>
            </a:r>
            <a:r>
              <a:rPr lang="en-US" sz="2800" dirty="0" err="1" smtClean="0"/>
              <a:t>diskon</a:t>
            </a:r>
            <a:r>
              <a:rPr lang="en-US" sz="2800" dirty="0" smtClean="0"/>
              <a:t>);</a:t>
            </a:r>
          </a:p>
          <a:p>
            <a:pPr lvl="1">
              <a:buNone/>
            </a:pPr>
            <a:r>
              <a:rPr lang="en-US" sz="2800" dirty="0" smtClean="0"/>
              <a:t>	}</a:t>
            </a:r>
          </a:p>
          <a:p>
            <a:pPr lvl="1"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7463"/>
          </a:xfrm>
        </p:spPr>
        <p:txBody>
          <a:bodyPr/>
          <a:lstStyle/>
          <a:p>
            <a:r>
              <a:rPr lang="en-US" sz="3600" dirty="0" smtClean="0"/>
              <a:t>if-else </a:t>
            </a:r>
            <a:r>
              <a:rPr lang="en-US" sz="3600" dirty="0" err="1" smtClean="0"/>
              <a:t>mengatur</a:t>
            </a:r>
            <a:r>
              <a:rPr lang="en-US" sz="3600" dirty="0" smtClean="0"/>
              <a:t> </a:t>
            </a:r>
            <a:r>
              <a:rPr lang="en-US" sz="3600" dirty="0" err="1" smtClean="0"/>
              <a:t>pernyataan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dijalankan</a:t>
            </a:r>
            <a:r>
              <a:rPr lang="en-US" sz="3600" dirty="0" smtClean="0"/>
              <a:t> </a:t>
            </a:r>
            <a:r>
              <a:rPr lang="en-US" sz="3600" dirty="0" err="1" smtClean="0"/>
              <a:t>sewaktu</a:t>
            </a:r>
            <a:r>
              <a:rPr lang="en-US" sz="3600" dirty="0" smtClean="0"/>
              <a:t> </a:t>
            </a:r>
            <a:r>
              <a:rPr lang="en-US" sz="3600" dirty="0" err="1" smtClean="0"/>
              <a:t>kondisi</a:t>
            </a:r>
            <a:r>
              <a:rPr lang="en-US" sz="3600" dirty="0" smtClean="0"/>
              <a:t> </a:t>
            </a:r>
            <a:r>
              <a:rPr lang="en-US" sz="3600" dirty="0" err="1" smtClean="0"/>
              <a:t>bernilai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benar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salah</a:t>
            </a:r>
            <a:endParaRPr lang="id-ID" sz="3600" dirty="0" smtClean="0">
              <a:solidFill>
                <a:srgbClr val="C00000"/>
              </a:solidFill>
            </a:endParaRPr>
          </a:p>
          <a:p>
            <a:r>
              <a:rPr lang="en-US" sz="3600" dirty="0" err="1" smtClean="0"/>
              <a:t>Bentuk</a:t>
            </a:r>
            <a:r>
              <a:rPr lang="en-US" sz="3600" dirty="0" smtClean="0"/>
              <a:t>: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if(</a:t>
            </a:r>
            <a:r>
              <a:rPr lang="en-US" sz="3200" dirty="0" err="1" smtClean="0">
                <a:solidFill>
                  <a:srgbClr val="C00000"/>
                </a:solidFill>
              </a:rPr>
              <a:t>kondisi</a:t>
            </a:r>
            <a:r>
              <a:rPr lang="en-US" sz="3200" dirty="0" smtClean="0">
                <a:solidFill>
                  <a:srgbClr val="C00000"/>
                </a:solidFill>
              </a:rPr>
              <a:t>){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id-ID" sz="32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blok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pernyataan</a:t>
            </a:r>
            <a:r>
              <a:rPr lang="en-US" sz="2400" dirty="0" smtClean="0">
                <a:solidFill>
                  <a:srgbClr val="0070C0"/>
                </a:solidFill>
              </a:rPr>
              <a:t> yang </a:t>
            </a:r>
            <a:r>
              <a:rPr lang="en-US" sz="2400" dirty="0" err="1" smtClean="0">
                <a:solidFill>
                  <a:srgbClr val="0070C0"/>
                </a:solidFill>
              </a:rPr>
              <a:t>dijalankan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bila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kondisi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benar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} else{</a:t>
            </a:r>
          </a:p>
          <a:p>
            <a:pPr>
              <a:buNone/>
            </a:pPr>
            <a:r>
              <a:rPr lang="fi-FI" sz="3200" dirty="0" smtClean="0">
                <a:solidFill>
                  <a:srgbClr val="C00000"/>
                </a:solidFill>
              </a:rPr>
              <a:t>	</a:t>
            </a:r>
            <a:r>
              <a:rPr lang="id-ID" sz="3200" dirty="0" smtClean="0">
                <a:solidFill>
                  <a:srgbClr val="C00000"/>
                </a:solidFill>
              </a:rPr>
              <a:t>	</a:t>
            </a:r>
            <a:r>
              <a:rPr lang="fi-FI" sz="2400" dirty="0" smtClean="0">
                <a:solidFill>
                  <a:srgbClr val="0070C0"/>
                </a:solidFill>
              </a:rPr>
              <a:t>// blok pernyataan yang dijalankan, bila kondisi salah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}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 err="1" smtClean="0"/>
              <a:t>if-else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if (amount &lt;= </a:t>
            </a:r>
            <a:r>
              <a:rPr lang="en-US" sz="2800" dirty="0" smtClean="0">
                <a:solidFill>
                  <a:srgbClr val="C00000"/>
                </a:solidFill>
              </a:rPr>
              <a:t>balance)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balance </a:t>
            </a:r>
            <a:r>
              <a:rPr lang="en-US" sz="2800" dirty="0">
                <a:solidFill>
                  <a:srgbClr val="C00000"/>
                </a:solidFill>
              </a:rPr>
              <a:t>= balance – amount;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else balance </a:t>
            </a:r>
            <a:r>
              <a:rPr lang="en-US" sz="2800" dirty="0">
                <a:solidFill>
                  <a:srgbClr val="C00000"/>
                </a:solidFill>
              </a:rPr>
              <a:t>= balance – OVERDRAFT_PENALTY</a:t>
            </a:r>
          </a:p>
          <a:p>
            <a:endParaRPr lang="id-ID" sz="2800" dirty="0">
              <a:solidFill>
                <a:srgbClr val="C00000"/>
              </a:solidFill>
            </a:endParaRPr>
          </a:p>
        </p:txBody>
      </p:sp>
      <p:pic>
        <p:nvPicPr>
          <p:cNvPr id="4" name="Picture 7" descr="flow-ifel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9"/>
          <a:stretch/>
        </p:blipFill>
        <p:spPr bwMode="auto">
          <a:xfrm>
            <a:off x="1524000" y="2209799"/>
            <a:ext cx="5715000" cy="42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2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PernyataanIFELSE.java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600" dirty="0" smtClean="0"/>
              <a:t>   </a:t>
            </a:r>
            <a:r>
              <a:rPr lang="en-US" sz="2600" dirty="0" smtClean="0"/>
              <a:t>public class </a:t>
            </a:r>
            <a:r>
              <a:rPr lang="en-US" sz="2600" dirty="0" err="1" smtClean="0"/>
              <a:t>PernyataanIFELSE</a:t>
            </a:r>
            <a:r>
              <a:rPr lang="en-US" sz="2600" dirty="0" smtClean="0"/>
              <a:t>{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id-ID" sz="2600" dirty="0" smtClean="0"/>
              <a:t>  </a:t>
            </a:r>
            <a:r>
              <a:rPr lang="en-US" sz="2600" dirty="0" smtClean="0"/>
              <a:t>public static void main(String[] </a:t>
            </a:r>
            <a:r>
              <a:rPr lang="en-US" sz="2600" dirty="0" err="1" smtClean="0"/>
              <a:t>args</a:t>
            </a:r>
            <a:r>
              <a:rPr lang="en-US" sz="2600" dirty="0" smtClean="0"/>
              <a:t>){</a:t>
            </a:r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diskon</a:t>
            </a:r>
            <a:r>
              <a:rPr lang="en-US" sz="2600" dirty="0" smtClean="0"/>
              <a:t> =0, </a:t>
            </a:r>
            <a:r>
              <a:rPr lang="en-US" sz="2600" dirty="0" err="1" smtClean="0"/>
              <a:t>totalBelanja</a:t>
            </a:r>
            <a:r>
              <a:rPr lang="en-US" sz="2600" dirty="0" smtClean="0"/>
              <a:t> = 500000;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dirty="0" smtClean="0">
                <a:solidFill>
                  <a:srgbClr val="FF0000"/>
                </a:solidFill>
              </a:rPr>
              <a:t>if</a:t>
            </a:r>
            <a:r>
              <a:rPr lang="en-US" sz="2600" dirty="0" smtClean="0"/>
              <a:t>(</a:t>
            </a:r>
            <a:r>
              <a:rPr lang="en-US" sz="2600" dirty="0" err="1" smtClean="0"/>
              <a:t>totalBelanja</a:t>
            </a:r>
            <a:r>
              <a:rPr lang="en-US" sz="2600" dirty="0" smtClean="0"/>
              <a:t> &gt;= 100000){</a:t>
            </a:r>
          </a:p>
          <a:p>
            <a:pPr>
              <a:buNone/>
            </a:pPr>
            <a:r>
              <a:rPr lang="en-US" sz="2600" dirty="0" smtClean="0"/>
              <a:t>		  </a:t>
            </a:r>
            <a:r>
              <a:rPr lang="id-ID" sz="2600" dirty="0" smtClean="0"/>
              <a:t>  </a:t>
            </a:r>
            <a:r>
              <a:rPr lang="en-US" sz="2600" dirty="0" smtClean="0"/>
              <a:t>   </a:t>
            </a:r>
            <a:r>
              <a:rPr lang="en-US" sz="2600" dirty="0" err="1" smtClean="0"/>
              <a:t>diskon</a:t>
            </a:r>
            <a:r>
              <a:rPr lang="en-US" sz="2600" dirty="0" smtClean="0"/>
              <a:t> = </a:t>
            </a:r>
            <a:r>
              <a:rPr lang="en-US" sz="2600" dirty="0" err="1" smtClean="0"/>
              <a:t>totalBelanja</a:t>
            </a:r>
            <a:r>
              <a:rPr lang="en-US" sz="2600" dirty="0" smtClean="0"/>
              <a:t>/10;</a:t>
            </a:r>
          </a:p>
          <a:p>
            <a:pPr>
              <a:buNone/>
            </a:pPr>
            <a:r>
              <a:rPr lang="en-US" sz="2600" dirty="0" smtClean="0"/>
              <a:t>		} </a:t>
            </a:r>
            <a:r>
              <a:rPr lang="en-US" sz="2600" dirty="0" smtClean="0">
                <a:solidFill>
                  <a:srgbClr val="FF0000"/>
                </a:solidFill>
              </a:rPr>
              <a:t>else</a:t>
            </a:r>
            <a:r>
              <a:rPr lang="en-US" sz="2600" dirty="0" smtClean="0"/>
              <a:t>{</a:t>
            </a:r>
          </a:p>
          <a:p>
            <a:pPr>
              <a:buNone/>
            </a:pPr>
            <a:r>
              <a:rPr lang="en-US" sz="2600" dirty="0" smtClean="0"/>
              <a:t>		    </a:t>
            </a:r>
            <a:r>
              <a:rPr lang="id-ID" sz="2600" dirty="0" smtClean="0"/>
              <a:t>  </a:t>
            </a:r>
            <a:r>
              <a:rPr lang="en-US" sz="2600" dirty="0" smtClean="0"/>
              <a:t> </a:t>
            </a:r>
            <a:r>
              <a:rPr lang="en-US" sz="2600" dirty="0" err="1" smtClean="0"/>
              <a:t>diskon</a:t>
            </a:r>
            <a:r>
              <a:rPr lang="en-US" sz="2600" dirty="0" smtClean="0"/>
              <a:t> = 0;</a:t>
            </a:r>
          </a:p>
          <a:p>
            <a:pPr>
              <a:buNone/>
            </a:pPr>
            <a:r>
              <a:rPr lang="en-US" sz="2600" dirty="0" smtClean="0"/>
              <a:t>		}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id-ID" sz="2600" dirty="0" smtClean="0"/>
              <a:t>	</a:t>
            </a:r>
            <a:r>
              <a:rPr lang="en-US" sz="2600" dirty="0" err="1" smtClean="0"/>
              <a:t>System.out.println</a:t>
            </a:r>
            <a:r>
              <a:rPr lang="en-US" sz="2600" dirty="0" smtClean="0"/>
              <a:t>("</a:t>
            </a:r>
            <a:r>
              <a:rPr lang="en-US" sz="2600" dirty="0" err="1" smtClean="0"/>
              <a:t>Diskon</a:t>
            </a:r>
            <a:r>
              <a:rPr lang="en-US" sz="2600" dirty="0" smtClean="0"/>
              <a:t> = " + </a:t>
            </a:r>
            <a:r>
              <a:rPr lang="en-US" sz="2600" dirty="0" err="1" smtClean="0"/>
              <a:t>diskon</a:t>
            </a:r>
            <a:r>
              <a:rPr lang="en-US" sz="2600" dirty="0" smtClean="0"/>
              <a:t>);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id-ID" sz="2600" dirty="0" smtClean="0"/>
              <a:t> </a:t>
            </a:r>
            <a:r>
              <a:rPr lang="en-US" sz="2600" dirty="0" smtClean="0"/>
              <a:t>}</a:t>
            </a:r>
          </a:p>
          <a:p>
            <a:pPr>
              <a:buNone/>
            </a:pPr>
            <a:r>
              <a:rPr lang="id-ID" sz="2600" dirty="0" smtClean="0"/>
              <a:t>  </a:t>
            </a:r>
            <a:r>
              <a:rPr lang="en-US" sz="2600" dirty="0" smtClean="0"/>
              <a:t>}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Pernyataan </a:t>
            </a:r>
            <a:r>
              <a:rPr lang="id-ID" dirty="0" err="1" smtClean="0"/>
              <a:t>if</a:t>
            </a:r>
            <a:r>
              <a:rPr lang="id-ID" dirty="0" smtClean="0"/>
              <a:t> dan </a:t>
            </a:r>
            <a:r>
              <a:rPr lang="id-ID" dirty="0" err="1" smtClean="0"/>
              <a:t>if-else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i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2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 smtClean="0"/>
              <a:t>Modifikasi </a:t>
            </a:r>
            <a:r>
              <a:rPr lang="id-ID" sz="3600" dirty="0" err="1" smtClean="0"/>
              <a:t>class</a:t>
            </a:r>
            <a:r>
              <a:rPr lang="id-ID" sz="3600" dirty="0" smtClean="0"/>
              <a:t> </a:t>
            </a:r>
            <a:r>
              <a:rPr lang="en-US" sz="3600" dirty="0">
                <a:solidFill>
                  <a:srgbClr val="C00000"/>
                </a:solidFill>
              </a:rPr>
              <a:t>Bank</a:t>
            </a:r>
            <a:r>
              <a:rPr lang="id-ID" sz="3600" dirty="0">
                <a:solidFill>
                  <a:srgbClr val="C00000"/>
                </a:solidFill>
              </a:rPr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Bank</a:t>
            </a:r>
            <a:r>
              <a:rPr lang="id-ID" sz="3600" dirty="0">
                <a:solidFill>
                  <a:srgbClr val="C00000"/>
                </a:solidFill>
              </a:rPr>
              <a:t>Beraksi </a:t>
            </a:r>
            <a:r>
              <a:rPr lang="id-ID" sz="3600" dirty="0"/>
              <a:t>yang sebelumnya sudah kita </a:t>
            </a:r>
            <a:r>
              <a:rPr lang="id-ID" sz="3600" dirty="0" smtClean="0"/>
              <a:t>buat</a:t>
            </a:r>
          </a:p>
          <a:p>
            <a:r>
              <a:rPr lang="id-ID" sz="3600" dirty="0" smtClean="0"/>
              <a:t>Tampilkan </a:t>
            </a:r>
            <a:r>
              <a:rPr lang="id-ID" sz="3600" dirty="0" err="1" smtClean="0"/>
              <a:t>error</a:t>
            </a:r>
            <a:r>
              <a:rPr lang="id-ID" sz="3600" dirty="0" smtClean="0"/>
              <a:t> dengan menggunakan </a:t>
            </a:r>
            <a:r>
              <a:rPr lang="id-ID" sz="3600" dirty="0" err="1" smtClean="0">
                <a:solidFill>
                  <a:srgbClr val="C00000"/>
                </a:solidFill>
              </a:rPr>
              <a:t>if-else</a:t>
            </a:r>
            <a:r>
              <a:rPr lang="id-ID" sz="3600" dirty="0" smtClean="0"/>
              <a:t> apabila pada saat pengambilan uang, </a:t>
            </a:r>
            <a:r>
              <a:rPr lang="id-ID" sz="3600" dirty="0" smtClean="0">
                <a:solidFill>
                  <a:srgbClr val="C00000"/>
                </a:solidFill>
              </a:rPr>
              <a:t>saldo tidak mencukupi</a:t>
            </a:r>
          </a:p>
          <a:p>
            <a:endParaRPr lang="id-ID" sz="3600" dirty="0" smtClean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if-else </a:t>
            </a:r>
            <a:r>
              <a:rPr lang="en-US" dirty="0" err="1" smtClean="0"/>
              <a:t>if-else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15000"/>
          </a:xfrm>
          <a:noFill/>
        </p:spPr>
        <p:txBody>
          <a:bodyPr/>
          <a:lstStyle/>
          <a:p>
            <a:r>
              <a:rPr lang="en-US" sz="3200" dirty="0" err="1" smtClean="0"/>
              <a:t>Mengatur</a:t>
            </a:r>
            <a:r>
              <a:rPr lang="en-US" sz="3200" dirty="0" smtClean="0"/>
              <a:t> </a:t>
            </a:r>
            <a:r>
              <a:rPr lang="en-US" sz="3200" dirty="0" err="1" smtClean="0"/>
              <a:t>pernyataan</a:t>
            </a:r>
            <a:r>
              <a:rPr lang="en-US" sz="3200" dirty="0" smtClean="0"/>
              <a:t> yang </a:t>
            </a:r>
            <a:r>
              <a:rPr lang="fi-FI" sz="3200" dirty="0" smtClean="0"/>
              <a:t>dijalankan sewaktu </a:t>
            </a:r>
            <a:r>
              <a:rPr lang="fi-FI" sz="3200" dirty="0" smtClean="0">
                <a:solidFill>
                  <a:srgbClr val="C00000"/>
                </a:solidFill>
              </a:rPr>
              <a:t>kondisi berupa pilihan</a:t>
            </a:r>
          </a:p>
          <a:p>
            <a:r>
              <a:rPr lang="en-US" sz="3200" dirty="0" err="1" smtClean="0"/>
              <a:t>Bentuk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if(</a:t>
            </a:r>
            <a:r>
              <a:rPr lang="en-US" sz="2400" dirty="0" err="1" smtClean="0">
                <a:solidFill>
                  <a:srgbClr val="C00000"/>
                </a:solidFill>
              </a:rPr>
              <a:t>kondisiA</a:t>
            </a:r>
            <a:r>
              <a:rPr lang="en-US" sz="2400" dirty="0" smtClean="0">
                <a:solidFill>
                  <a:srgbClr val="C00000"/>
                </a:solidFill>
              </a:rPr>
              <a:t>){</a:t>
            </a:r>
          </a:p>
          <a:p>
            <a:pPr>
              <a:buNone/>
            </a:pPr>
            <a:r>
              <a:rPr lang="sv-SE" sz="2400" dirty="0" smtClean="0">
                <a:solidFill>
                  <a:srgbClr val="C00000"/>
                </a:solidFill>
              </a:rPr>
              <a:t>	</a:t>
            </a:r>
            <a:r>
              <a:rPr lang="id-ID" sz="2400" dirty="0" smtClean="0">
                <a:solidFill>
                  <a:srgbClr val="C00000"/>
                </a:solidFill>
              </a:rPr>
              <a:t>	</a:t>
            </a:r>
            <a:r>
              <a:rPr lang="sv-SE" sz="2400" dirty="0" smtClean="0">
                <a:solidFill>
                  <a:srgbClr val="0070C0"/>
                </a:solidFill>
              </a:rPr>
              <a:t>// pernyataan yang dijalankan, bila kondisiA benar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}else if(</a:t>
            </a:r>
            <a:r>
              <a:rPr lang="en-US" sz="2400" dirty="0" err="1" smtClean="0">
                <a:solidFill>
                  <a:srgbClr val="C00000"/>
                </a:solidFill>
              </a:rPr>
              <a:t>kondisiB</a:t>
            </a:r>
            <a:r>
              <a:rPr lang="en-US" sz="2400" dirty="0" smtClean="0">
                <a:solidFill>
                  <a:srgbClr val="C00000"/>
                </a:solidFill>
              </a:rPr>
              <a:t>){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id-ID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pernyataan</a:t>
            </a:r>
            <a:r>
              <a:rPr lang="en-US" sz="2400" dirty="0" smtClean="0">
                <a:solidFill>
                  <a:srgbClr val="0070C0"/>
                </a:solidFill>
              </a:rPr>
              <a:t> yang </a:t>
            </a:r>
            <a:r>
              <a:rPr lang="en-US" sz="2400" dirty="0" err="1" smtClean="0">
                <a:solidFill>
                  <a:srgbClr val="0070C0"/>
                </a:solidFill>
              </a:rPr>
              <a:t>dijalankan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bila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kondisiB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benar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}else if(</a:t>
            </a:r>
            <a:r>
              <a:rPr lang="en-US" sz="2400" dirty="0" err="1" smtClean="0">
                <a:solidFill>
                  <a:srgbClr val="C00000"/>
                </a:solidFill>
              </a:rPr>
              <a:t>kondisiC</a:t>
            </a:r>
            <a:r>
              <a:rPr lang="en-US" sz="2400" dirty="0" smtClean="0">
                <a:solidFill>
                  <a:srgbClr val="C00000"/>
                </a:solidFill>
              </a:rPr>
              <a:t>){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id-ID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pernyataan</a:t>
            </a:r>
            <a:r>
              <a:rPr lang="en-US" sz="2400" dirty="0" smtClean="0">
                <a:solidFill>
                  <a:srgbClr val="0070C0"/>
                </a:solidFill>
              </a:rPr>
              <a:t> yang </a:t>
            </a:r>
            <a:r>
              <a:rPr lang="en-US" sz="2400" dirty="0" err="1" smtClean="0">
                <a:solidFill>
                  <a:srgbClr val="0070C0"/>
                </a:solidFill>
              </a:rPr>
              <a:t>dijalankan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bila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kondisiC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benar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}else{</a:t>
            </a:r>
          </a:p>
          <a:p>
            <a:pPr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	</a:t>
            </a:r>
            <a:r>
              <a:rPr lang="id-ID" sz="2400" dirty="0" smtClean="0">
                <a:solidFill>
                  <a:srgbClr val="C00000"/>
                </a:solidFill>
              </a:rPr>
              <a:t>	</a:t>
            </a:r>
            <a:r>
              <a:rPr lang="fi-FI" sz="2400" dirty="0" smtClean="0">
                <a:solidFill>
                  <a:srgbClr val="0070C0"/>
                </a:solidFill>
              </a:rPr>
              <a:t>// pernyataan yang dijalankan untuk kondisi selain itu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}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en-US" dirty="0" smtClean="0"/>
              <a:t>PernyataanIFELSEIF.java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public class </a:t>
            </a:r>
            <a:r>
              <a:rPr lang="en-US" sz="2000" dirty="0" err="1" smtClean="0"/>
              <a:t>PernyataanIFELSEIF</a:t>
            </a:r>
            <a:r>
              <a:rPr lang="en-US" sz="2000" dirty="0" smtClean="0"/>
              <a:t>{</a:t>
            </a:r>
          </a:p>
          <a:p>
            <a:pPr lvl="1">
              <a:buNone/>
            </a:pPr>
            <a:r>
              <a:rPr lang="en-US" sz="2000" dirty="0" smtClean="0"/>
              <a:t>	public static void main(String[] </a:t>
            </a:r>
            <a:r>
              <a:rPr lang="en-US" sz="2000" dirty="0" err="1" smtClean="0"/>
              <a:t>args</a:t>
            </a:r>
            <a:r>
              <a:rPr lang="en-US" sz="2000" dirty="0" smtClean="0"/>
              <a:t>) {</a:t>
            </a:r>
          </a:p>
          <a:p>
            <a:pPr lvl="1">
              <a:buNone/>
            </a:pPr>
            <a:r>
              <a:rPr lang="sv-SE" sz="2000" dirty="0" smtClean="0"/>
              <a:t>		int skorUjian= 86; char nilai;</a:t>
            </a:r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if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skorUjian</a:t>
            </a:r>
            <a:r>
              <a:rPr lang="en-US" sz="2000" dirty="0" smtClean="0"/>
              <a:t> &gt;= 90) {</a:t>
            </a:r>
          </a:p>
          <a:p>
            <a:pPr lvl="1">
              <a:buNone/>
            </a:pPr>
            <a:r>
              <a:rPr lang="en-US" sz="2000" dirty="0" smtClean="0"/>
              <a:t>		     </a:t>
            </a:r>
            <a:r>
              <a:rPr lang="en-US" sz="2000" dirty="0" err="1" smtClean="0"/>
              <a:t>nilai</a:t>
            </a:r>
            <a:r>
              <a:rPr lang="en-US" sz="2000" dirty="0" smtClean="0"/>
              <a:t> = 'A';</a:t>
            </a:r>
          </a:p>
          <a:p>
            <a:pPr lvl="1">
              <a:buNone/>
            </a:pPr>
            <a:r>
              <a:rPr lang="en-US" sz="2000" dirty="0" smtClean="0"/>
              <a:t>		} </a:t>
            </a:r>
            <a:r>
              <a:rPr lang="en-US" sz="2000" dirty="0" smtClean="0">
                <a:solidFill>
                  <a:srgbClr val="FF0000"/>
                </a:solidFill>
              </a:rPr>
              <a:t>else if </a:t>
            </a:r>
            <a:r>
              <a:rPr lang="en-US" sz="2000" dirty="0" smtClean="0"/>
              <a:t>(</a:t>
            </a:r>
            <a:r>
              <a:rPr lang="en-US" sz="2000" dirty="0" err="1" smtClean="0"/>
              <a:t>skorUjian</a:t>
            </a:r>
            <a:r>
              <a:rPr lang="en-US" sz="2000" dirty="0" smtClean="0"/>
              <a:t> &gt;= 80) {</a:t>
            </a:r>
          </a:p>
          <a:p>
            <a:pPr lvl="1">
              <a:buNone/>
            </a:pPr>
            <a:r>
              <a:rPr lang="en-US" sz="2000" dirty="0" smtClean="0"/>
              <a:t>		      </a:t>
            </a:r>
            <a:r>
              <a:rPr lang="en-US" sz="2000" dirty="0" err="1" smtClean="0"/>
              <a:t>nilai</a:t>
            </a:r>
            <a:r>
              <a:rPr lang="en-US" sz="2000" dirty="0" smtClean="0"/>
              <a:t> = 'B';</a:t>
            </a:r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} else if </a:t>
            </a:r>
            <a:r>
              <a:rPr lang="en-US" sz="2000" dirty="0" smtClean="0"/>
              <a:t>(</a:t>
            </a:r>
            <a:r>
              <a:rPr lang="en-US" sz="2000" dirty="0" err="1" smtClean="0"/>
              <a:t>skorUjian</a:t>
            </a:r>
            <a:r>
              <a:rPr lang="en-US" sz="2000" dirty="0" smtClean="0"/>
              <a:t> &gt;= 70) {</a:t>
            </a:r>
          </a:p>
          <a:p>
            <a:pPr lvl="1">
              <a:buNone/>
            </a:pPr>
            <a:r>
              <a:rPr lang="en-US" sz="2000" dirty="0" smtClean="0"/>
              <a:t>		     </a:t>
            </a:r>
            <a:r>
              <a:rPr lang="en-US" sz="2000" dirty="0" err="1" smtClean="0"/>
              <a:t>nilai</a:t>
            </a:r>
            <a:r>
              <a:rPr lang="en-US" sz="2000" dirty="0" smtClean="0"/>
              <a:t> = 'C';</a:t>
            </a:r>
          </a:p>
          <a:p>
            <a:pPr lvl="1">
              <a:buNone/>
            </a:pPr>
            <a:r>
              <a:rPr lang="en-US" sz="2000" dirty="0" smtClean="0"/>
              <a:t>		} </a:t>
            </a:r>
            <a:r>
              <a:rPr lang="en-US" sz="2000" dirty="0" smtClean="0">
                <a:solidFill>
                  <a:srgbClr val="FF0000"/>
                </a:solidFill>
              </a:rPr>
              <a:t>else</a:t>
            </a:r>
            <a:r>
              <a:rPr lang="en-US" sz="2000" dirty="0" smtClean="0"/>
              <a:t> {</a:t>
            </a:r>
          </a:p>
          <a:p>
            <a:pPr lvl="1">
              <a:buNone/>
            </a:pPr>
            <a:r>
              <a:rPr lang="en-US" sz="2000" dirty="0" smtClean="0"/>
              <a:t>		     </a:t>
            </a:r>
            <a:r>
              <a:rPr lang="en-US" sz="2000" dirty="0" err="1" smtClean="0"/>
              <a:t>nilai</a:t>
            </a:r>
            <a:r>
              <a:rPr lang="en-US" sz="2000" dirty="0" smtClean="0"/>
              <a:t> = 'D';</a:t>
            </a:r>
          </a:p>
          <a:p>
            <a:pPr lvl="1">
              <a:buNone/>
            </a:pPr>
            <a:r>
              <a:rPr lang="en-US" sz="2000" dirty="0" smtClean="0"/>
              <a:t>		}</a:t>
            </a:r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("</a:t>
            </a:r>
            <a:r>
              <a:rPr lang="en-US" sz="2000" dirty="0" err="1" smtClean="0"/>
              <a:t>Nilai</a:t>
            </a:r>
            <a:r>
              <a:rPr lang="en-US" sz="2000" dirty="0" smtClean="0"/>
              <a:t> = " + </a:t>
            </a:r>
            <a:r>
              <a:rPr lang="en-US" sz="2000" dirty="0" err="1" smtClean="0"/>
              <a:t>nilai</a:t>
            </a:r>
            <a:r>
              <a:rPr lang="en-US" sz="2000" dirty="0" smtClean="0"/>
              <a:t>);</a:t>
            </a:r>
          </a:p>
          <a:p>
            <a:pPr lvl="1">
              <a:buNone/>
            </a:pPr>
            <a:r>
              <a:rPr lang="en-US" sz="2000" dirty="0" smtClean="0"/>
              <a:t>	}</a:t>
            </a:r>
          </a:p>
          <a:p>
            <a:pPr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id-ID" dirty="0" smtClean="0"/>
              <a:t>: </a:t>
            </a:r>
            <a:r>
              <a:rPr lang="id-ID" dirty="0" err="1" smtClean="0"/>
              <a:t>Input</a:t>
            </a:r>
            <a:r>
              <a:rPr lang="id-ID" dirty="0" smtClean="0"/>
              <a:t> Data pada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Modifikasi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Bank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Bank</a:t>
            </a:r>
            <a:r>
              <a:rPr lang="id-ID" dirty="0">
                <a:solidFill>
                  <a:srgbClr val="C00000"/>
                </a:solidFill>
              </a:rPr>
              <a:t>Beraksi </a:t>
            </a:r>
            <a:r>
              <a:rPr lang="id-ID" dirty="0"/>
              <a:t>yang sebelumnya sudah kita </a:t>
            </a:r>
            <a:r>
              <a:rPr lang="id-ID" dirty="0" smtClean="0"/>
              <a:t>buat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Tampilkan error dengan menggunakan </a:t>
            </a:r>
            <a:r>
              <a:rPr lang="id-ID" dirty="0" smtClean="0">
                <a:solidFill>
                  <a:srgbClr val="C00000"/>
                </a:solidFill>
              </a:rPr>
              <a:t>if-else</a:t>
            </a:r>
            <a:r>
              <a:rPr lang="id-ID" dirty="0" smtClean="0"/>
              <a:t> apabila pada saat pengambilan uang, </a:t>
            </a:r>
            <a:r>
              <a:rPr lang="id-ID" dirty="0" smtClean="0">
                <a:solidFill>
                  <a:srgbClr val="C00000"/>
                </a:solidFill>
              </a:rPr>
              <a:t>saldo tidak mencukupi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class Scanner,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menu </a:t>
            </a:r>
            <a:r>
              <a:rPr lang="en-US" dirty="0" err="1">
                <a:solidFill>
                  <a:srgbClr val="C00000"/>
                </a:solidFill>
              </a:rPr>
              <a:t>pilihan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fitur</a:t>
            </a:r>
            <a:r>
              <a:rPr lang="id-ID" dirty="0" smtClean="0"/>
              <a:t>:</a:t>
            </a:r>
            <a:r>
              <a:rPr lang="en-US" dirty="0" smtClean="0"/>
              <a:t> </a:t>
            </a:r>
            <a:r>
              <a:rPr lang="id-ID" dirty="0" smtClean="0"/>
              <a:t>cek saldo</a:t>
            </a:r>
            <a:r>
              <a:rPr lang="en-US" dirty="0" smtClean="0"/>
              <a:t>, </a:t>
            </a:r>
            <a:r>
              <a:rPr lang="id-ID" dirty="0" smtClean="0"/>
              <a:t>ambil uang, simpan uang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saldo awal Rp. 100000 (masukkan nilai ke parameter pada saat pembuatan object)</a:t>
            </a:r>
          </a:p>
        </p:txBody>
      </p:sp>
    </p:spTree>
    <p:extLst>
      <p:ext uri="{BB962C8B-B14F-4D97-AF65-F5344CB8AC3E}">
        <p14:creationId xmlns:p14="http://schemas.microsoft.com/office/powerpoint/2010/main" val="215560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Tampilan Bank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dirty="0"/>
              <a:t>Menu ATM</a:t>
            </a:r>
          </a:p>
          <a:p>
            <a:pPr>
              <a:buNone/>
            </a:pPr>
            <a:r>
              <a:rPr lang="fi-FI" sz="2800" dirty="0"/>
              <a:t>1. Cek </a:t>
            </a:r>
            <a:r>
              <a:rPr lang="fi-FI" sz="2800" dirty="0" smtClean="0"/>
              <a:t>Saldo</a:t>
            </a:r>
            <a:r>
              <a:rPr lang="id-ID" sz="2800" dirty="0" smtClean="0"/>
              <a:t>		</a:t>
            </a:r>
            <a:r>
              <a:rPr lang="fi-FI" sz="2800" dirty="0" smtClean="0"/>
              <a:t>2</a:t>
            </a:r>
            <a:r>
              <a:rPr lang="fi-FI" sz="2800" dirty="0"/>
              <a:t>. Simpan Uang	      3. Ambil </a:t>
            </a:r>
            <a:r>
              <a:rPr lang="fi-FI" sz="2800" dirty="0" smtClean="0"/>
              <a:t>Uan</a:t>
            </a:r>
            <a:r>
              <a:rPr lang="id-ID" sz="2800" dirty="0" smtClean="0"/>
              <a:t>g</a:t>
            </a:r>
            <a:endParaRPr lang="en-US" sz="2800" dirty="0"/>
          </a:p>
          <a:p>
            <a:pPr>
              <a:buNone/>
            </a:pPr>
            <a:r>
              <a:rPr lang="id-ID" sz="2800" dirty="0"/>
              <a:t>Pilih Menu</a:t>
            </a:r>
            <a:r>
              <a:rPr lang="en-US" sz="2800" dirty="0"/>
              <a:t>:</a:t>
            </a:r>
            <a:r>
              <a:rPr lang="id-ID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2</a:t>
            </a:r>
          </a:p>
          <a:p>
            <a:pPr>
              <a:buNone/>
            </a:pPr>
            <a:endParaRPr lang="id-ID" sz="2800" dirty="0" smtClean="0"/>
          </a:p>
          <a:p>
            <a:pPr>
              <a:buNone/>
            </a:pP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/>
              <a:t>uang</a:t>
            </a:r>
            <a:r>
              <a:rPr lang="en-US" sz="2800" dirty="0"/>
              <a:t> yang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simpan</a:t>
            </a:r>
            <a:r>
              <a:rPr lang="en-US" sz="2800" dirty="0"/>
              <a:t> </a:t>
            </a:r>
            <a:r>
              <a:rPr lang="en-US" sz="2800" dirty="0" err="1" smtClean="0"/>
              <a:t>Rp</a:t>
            </a:r>
            <a:r>
              <a:rPr lang="id-ID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70C0"/>
                </a:solidFill>
              </a:rPr>
              <a:t>150000</a:t>
            </a:r>
          </a:p>
          <a:p>
            <a:pPr>
              <a:buNone/>
            </a:pPr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 smtClean="0"/>
              <a:t>Rp</a:t>
            </a:r>
            <a:r>
              <a:rPr lang="id-ID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250000</a:t>
            </a: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2614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it-IT" sz="3200" dirty="0" smtClean="0"/>
              <a:t>Lokasi di dalam </a:t>
            </a:r>
            <a:r>
              <a:rPr lang="it-IT" sz="3200" dirty="0" smtClean="0">
                <a:solidFill>
                  <a:srgbClr val="C00000"/>
                </a:solidFill>
              </a:rPr>
              <a:t>memori komputer </a:t>
            </a:r>
            <a:r>
              <a:rPr lang="it-IT" sz="3200" dirty="0" smtClean="0"/>
              <a:t>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menyimpan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(</a:t>
            </a:r>
            <a:r>
              <a:rPr lang="en-US" sz="3200" dirty="0" err="1" smtClean="0"/>
              <a:t>nilai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dapat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diubah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manapun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program</a:t>
            </a:r>
          </a:p>
          <a:p>
            <a:r>
              <a:rPr lang="en-US" sz="3200" dirty="0" err="1" smtClean="0"/>
              <a:t>Mendeklarasikan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</a:t>
            </a:r>
            <a:r>
              <a:rPr lang="en-US" sz="3200" dirty="0" smtClean="0"/>
              <a:t>: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err="1" smtClean="0">
                <a:solidFill>
                  <a:srgbClr val="C00000"/>
                </a:solidFill>
              </a:rPr>
              <a:t>tipe</a:t>
            </a:r>
            <a:r>
              <a:rPr lang="en-US" sz="3200" dirty="0" smtClean="0">
                <a:solidFill>
                  <a:srgbClr val="C00000"/>
                </a:solidFill>
              </a:rPr>
              <a:t> namaVariabel1 [, namaVariabel2]</a:t>
            </a:r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err="1" smtClean="0">
                <a:solidFill>
                  <a:srgbClr val="C00000"/>
                </a:solidFill>
              </a:rPr>
              <a:t>int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hasilKali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String </a:t>
            </a:r>
            <a:r>
              <a:rPr lang="en-US" sz="3200" dirty="0" err="1" smtClean="0">
                <a:solidFill>
                  <a:srgbClr val="C00000"/>
                </a:solidFill>
              </a:rPr>
              <a:t>namaSiswa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namaGuru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namaAdmin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id-ID" dirty="0" smtClean="0"/>
              <a:t>: Input Data pada M</a:t>
            </a:r>
            <a:r>
              <a:rPr lang="en-US" dirty="0" smtClean="0"/>
              <a:t>ate</a:t>
            </a:r>
            <a:r>
              <a:rPr lang="id-ID" dirty="0" smtClean="0"/>
              <a:t>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Modifikasi</a:t>
            </a:r>
            <a:r>
              <a:rPr lang="en-US" sz="2800" dirty="0"/>
              <a:t> program </a:t>
            </a:r>
            <a:r>
              <a:rPr lang="en-US" sz="2800" dirty="0" err="1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dan </a:t>
            </a:r>
            <a:r>
              <a:rPr lang="id-ID" sz="2800" dirty="0" err="1" smtClean="0">
                <a:solidFill>
                  <a:srgbClr val="C00000"/>
                </a:solidFill>
              </a:rPr>
              <a:t>MatematikaBeraksi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sebelumnya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buat</a:t>
            </a:r>
            <a:r>
              <a:rPr lang="en-US" sz="2800" dirty="0"/>
              <a:t>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Semua</a:t>
            </a:r>
            <a:r>
              <a:rPr lang="en-US" sz="2800" dirty="0"/>
              <a:t> method di class Bank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return value 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endParaRPr lang="id-ID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Input </a:t>
            </a:r>
            <a:r>
              <a:rPr lang="en-US" sz="2800" dirty="0"/>
              <a:t>data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prompt </a:t>
            </a:r>
            <a:r>
              <a:rPr lang="id-ID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class Scanner</a:t>
            </a:r>
            <a:r>
              <a:rPr lang="id-ID" sz="2800" dirty="0">
                <a:solidFill>
                  <a:srgbClr val="C00000"/>
                </a:solidFill>
              </a:rPr>
              <a:t>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menu </a:t>
            </a:r>
            <a:r>
              <a:rPr lang="en-US" sz="2800" dirty="0" err="1">
                <a:solidFill>
                  <a:srgbClr val="C00000"/>
                </a:solidFill>
              </a:rPr>
              <a:t>pilihan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fitur</a:t>
            </a:r>
            <a:r>
              <a:rPr lang="en-US" sz="2800" dirty="0"/>
              <a:t> </a:t>
            </a:r>
            <a:r>
              <a:rPr lang="en-US" sz="2800" dirty="0" err="1"/>
              <a:t>pertambahan</a:t>
            </a:r>
            <a:r>
              <a:rPr lang="en-US" sz="2800" dirty="0"/>
              <a:t>, </a:t>
            </a:r>
            <a:r>
              <a:rPr lang="en-US" sz="2800" dirty="0" err="1"/>
              <a:t>pengurangan</a:t>
            </a:r>
            <a:r>
              <a:rPr lang="en-US" sz="2800" dirty="0"/>
              <a:t>,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perkalian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Filter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mengeluarkan</a:t>
            </a:r>
            <a:r>
              <a:rPr lang="en-US" sz="2800" dirty="0" smtClean="0">
                <a:solidFill>
                  <a:srgbClr val="C00000"/>
                </a:solidFill>
              </a:rPr>
              <a:t> error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di </a:t>
            </a:r>
            <a:r>
              <a:rPr lang="en-US" sz="2800" dirty="0" err="1" smtClean="0"/>
              <a:t>luar</a:t>
            </a:r>
            <a:r>
              <a:rPr lang="en-US" sz="2800" dirty="0" smtClean="0"/>
              <a:t> yang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tentukan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id-ID" dirty="0" smtClean="0"/>
              <a:t>: Tampilan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3200" dirty="0"/>
              <a:t>Menu Aplikasi Matematika:</a:t>
            </a:r>
          </a:p>
          <a:p>
            <a:pPr>
              <a:buNone/>
            </a:pPr>
            <a:r>
              <a:rPr lang="fi-FI" sz="2200" dirty="0"/>
              <a:t>1. Pertambahan	</a:t>
            </a:r>
            <a:r>
              <a:rPr lang="id-ID" sz="2200" dirty="0"/>
              <a:t> </a:t>
            </a:r>
            <a:r>
              <a:rPr lang="id-ID" sz="2200" dirty="0" smtClean="0"/>
              <a:t>     </a:t>
            </a:r>
            <a:r>
              <a:rPr lang="fi-FI" sz="2200" dirty="0" smtClean="0"/>
              <a:t>2</a:t>
            </a:r>
            <a:r>
              <a:rPr lang="fi-FI" sz="2200" dirty="0"/>
              <a:t>. </a:t>
            </a:r>
            <a:r>
              <a:rPr lang="fi-FI" sz="2200" dirty="0" smtClean="0"/>
              <a:t>Penguranga</a:t>
            </a:r>
            <a:r>
              <a:rPr lang="id-ID" sz="2200" dirty="0" smtClean="0"/>
              <a:t>n       </a:t>
            </a:r>
            <a:r>
              <a:rPr lang="fi-FI" sz="2200" dirty="0" smtClean="0"/>
              <a:t>3</a:t>
            </a:r>
            <a:r>
              <a:rPr lang="fi-FI" sz="2200" dirty="0"/>
              <a:t>. </a:t>
            </a:r>
            <a:r>
              <a:rPr lang="fi-FI" sz="2200" dirty="0" smtClean="0"/>
              <a:t>Perkalia</a:t>
            </a:r>
            <a:r>
              <a:rPr lang="id-ID" sz="2200" dirty="0" smtClean="0"/>
              <a:t>n      </a:t>
            </a:r>
            <a:r>
              <a:rPr lang="fi-FI" sz="2200" dirty="0" smtClean="0"/>
              <a:t>4</a:t>
            </a:r>
            <a:r>
              <a:rPr lang="fi-FI" sz="2200" dirty="0"/>
              <a:t>. </a:t>
            </a:r>
            <a:r>
              <a:rPr lang="fi-FI" sz="2200" dirty="0" smtClean="0"/>
              <a:t>Pembagian</a:t>
            </a:r>
            <a:endParaRPr lang="fi-FI" sz="24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id-ID" sz="3200" dirty="0"/>
              <a:t>Pilih Menu = </a:t>
            </a:r>
            <a:r>
              <a:rPr lang="id-ID" sz="3200" dirty="0">
                <a:solidFill>
                  <a:srgbClr val="C00000"/>
                </a:solidFill>
              </a:rPr>
              <a:t>1</a:t>
            </a:r>
            <a:endParaRPr lang="en-US" sz="3200" dirty="0"/>
          </a:p>
          <a:p>
            <a:pPr>
              <a:buNone/>
            </a:pPr>
            <a:r>
              <a:rPr lang="id-ID" sz="3200" dirty="0"/>
              <a:t>Masukkan Angka Pertama = </a:t>
            </a:r>
            <a:r>
              <a:rPr lang="id-ID" sz="3200" dirty="0">
                <a:solidFill>
                  <a:srgbClr val="C00000"/>
                </a:solidFill>
              </a:rPr>
              <a:t>3</a:t>
            </a:r>
          </a:p>
          <a:p>
            <a:pPr>
              <a:buNone/>
            </a:pPr>
            <a:r>
              <a:rPr lang="id-ID" sz="3200" dirty="0"/>
              <a:t>Masukkan Angka Kedua =</a:t>
            </a:r>
            <a:r>
              <a:rPr lang="id-ID" sz="3200" dirty="0">
                <a:solidFill>
                  <a:srgbClr val="C00000"/>
                </a:solidFill>
              </a:rPr>
              <a:t>23</a:t>
            </a:r>
          </a:p>
          <a:p>
            <a:pPr marL="509587" indent="-514350">
              <a:buNone/>
            </a:pPr>
            <a:endParaRPr lang="id-ID" sz="1800" dirty="0"/>
          </a:p>
          <a:p>
            <a:pPr marL="509587" indent="-514350">
              <a:buNone/>
            </a:pPr>
            <a:r>
              <a:rPr lang="id-ID" sz="3200" dirty="0"/>
              <a:t>Hasil </a:t>
            </a:r>
            <a:r>
              <a:rPr lang="en-US" sz="3200" dirty="0" err="1">
                <a:solidFill>
                  <a:srgbClr val="FF0000"/>
                </a:solidFill>
              </a:rPr>
              <a:t>Pertambahan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3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23</a:t>
            </a:r>
            <a:r>
              <a:rPr lang="id-ID" sz="3200" dirty="0"/>
              <a:t> adalah </a:t>
            </a:r>
            <a:r>
              <a:rPr lang="id-ID" sz="3200" dirty="0">
                <a:solidFill>
                  <a:srgbClr val="C00000"/>
                </a:solidFill>
              </a:rPr>
              <a:t>26</a:t>
            </a: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1446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Ternary (</a:t>
            </a:r>
            <a:r>
              <a:rPr lang="en-US" dirty="0" err="1" smtClean="0"/>
              <a:t>Kondisi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Pernyataan</a:t>
            </a:r>
            <a:r>
              <a:rPr lang="en-US" sz="4000" dirty="0" smtClean="0"/>
              <a:t> </a:t>
            </a:r>
            <a:r>
              <a:rPr lang="en-US" sz="4000" dirty="0" err="1" smtClean="0"/>
              <a:t>kondisi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menggunakan</a:t>
            </a:r>
            <a:r>
              <a:rPr lang="id-ID" sz="4000" dirty="0" smtClean="0"/>
              <a:t> </a:t>
            </a:r>
            <a:r>
              <a:rPr lang="sv-SE" sz="4000" dirty="0" smtClean="0"/>
              <a:t>operator ternary (melibatkan </a:t>
            </a:r>
            <a:r>
              <a:rPr lang="sv-SE" sz="4000" dirty="0" smtClean="0">
                <a:solidFill>
                  <a:srgbClr val="C00000"/>
                </a:solidFill>
              </a:rPr>
              <a:t>tiga buah </a:t>
            </a:r>
            <a:r>
              <a:rPr lang="en-US" sz="4000" dirty="0" smtClean="0">
                <a:solidFill>
                  <a:srgbClr val="C00000"/>
                </a:solidFill>
              </a:rPr>
              <a:t>operand</a:t>
            </a:r>
            <a:r>
              <a:rPr lang="en-US" sz="4000" dirty="0" smtClean="0"/>
              <a:t>)</a:t>
            </a:r>
          </a:p>
          <a:p>
            <a:endParaRPr lang="en-US" dirty="0" smtClean="0"/>
          </a:p>
          <a:p>
            <a:r>
              <a:rPr lang="en-US" sz="4000" dirty="0" err="1" smtClean="0"/>
              <a:t>Bentuk</a:t>
            </a:r>
            <a:r>
              <a:rPr lang="en-US" sz="4000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err="1" smtClean="0">
                <a:solidFill>
                  <a:srgbClr val="C00000"/>
                </a:solidFill>
              </a:rPr>
              <a:t>ekspresi_kondisi</a:t>
            </a:r>
            <a:r>
              <a:rPr lang="en-US" sz="3600" dirty="0" smtClean="0">
                <a:solidFill>
                  <a:srgbClr val="C00000"/>
                </a:solidFill>
              </a:rPr>
              <a:t> ? nilai_1 : nilai_2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/>
          <a:p>
            <a:r>
              <a:rPr lang="en-US" dirty="0" smtClean="0"/>
              <a:t>OperatorTernary.java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800" dirty="0" smtClean="0"/>
          </a:p>
          <a:p>
            <a:pPr>
              <a:buNone/>
            </a:pPr>
            <a:r>
              <a:rPr lang="id-ID" sz="2800" dirty="0" smtClean="0"/>
              <a:t>  </a:t>
            </a:r>
            <a:r>
              <a:rPr lang="en-US" sz="2800" dirty="0" smtClean="0"/>
              <a:t>public class </a:t>
            </a:r>
            <a:r>
              <a:rPr lang="en-US" sz="2800" dirty="0" err="1" smtClean="0"/>
              <a:t>OperatorTernary</a:t>
            </a:r>
            <a:r>
              <a:rPr lang="en-US" sz="2800" dirty="0" smtClean="0"/>
              <a:t>{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   </a:t>
            </a:r>
            <a:r>
              <a:rPr lang="en-US" sz="2800" dirty="0" smtClean="0"/>
              <a:t>public static void main(String[] </a:t>
            </a:r>
            <a:r>
              <a:rPr lang="en-US" sz="2800" dirty="0" err="1" smtClean="0"/>
              <a:t>args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       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totalBelanja</a:t>
            </a:r>
            <a:r>
              <a:rPr lang="en-US" sz="2800" dirty="0" smtClean="0"/>
              <a:t> = 500000;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600" dirty="0" smtClean="0"/>
              <a:t>      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diskon</a:t>
            </a:r>
            <a:r>
              <a:rPr lang="en-US" sz="2600" dirty="0" smtClean="0"/>
              <a:t> = </a:t>
            </a:r>
            <a:r>
              <a:rPr lang="en-US" sz="2600" dirty="0" err="1" smtClean="0">
                <a:solidFill>
                  <a:srgbClr val="C00000"/>
                </a:solidFill>
              </a:rPr>
              <a:t>totalBelanja</a:t>
            </a:r>
            <a:r>
              <a:rPr lang="en-US" sz="2600" dirty="0" smtClean="0">
                <a:solidFill>
                  <a:srgbClr val="C00000"/>
                </a:solidFill>
              </a:rPr>
              <a:t> &gt;= 100000 ?</a:t>
            </a:r>
            <a:r>
              <a:rPr lang="en-US" sz="2600" dirty="0" err="1" smtClean="0">
                <a:solidFill>
                  <a:srgbClr val="C00000"/>
                </a:solidFill>
              </a:rPr>
              <a:t>totalBelanja</a:t>
            </a:r>
            <a:r>
              <a:rPr lang="en-US" sz="2600" dirty="0" smtClean="0">
                <a:solidFill>
                  <a:srgbClr val="C00000"/>
                </a:solidFill>
              </a:rPr>
              <a:t>/10 : 0</a:t>
            </a:r>
            <a:r>
              <a:rPr lang="en-US" sz="2600" dirty="0" smtClean="0"/>
              <a:t>;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      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</a:t>
            </a:r>
            <a:r>
              <a:rPr lang="en-US" sz="2800" dirty="0" err="1" smtClean="0"/>
              <a:t>Diskon</a:t>
            </a:r>
            <a:r>
              <a:rPr lang="en-US" sz="2800" dirty="0" smtClean="0"/>
              <a:t> = " + </a:t>
            </a:r>
            <a:r>
              <a:rPr lang="en-US" sz="2800" dirty="0" err="1" smtClean="0"/>
              <a:t>diskon</a:t>
            </a:r>
            <a:r>
              <a:rPr lang="en-US" sz="2800" dirty="0" smtClean="0"/>
              <a:t>);</a:t>
            </a:r>
          </a:p>
          <a:p>
            <a:pPr>
              <a:buNone/>
            </a:pPr>
            <a:r>
              <a:rPr lang="id-ID" sz="2800" dirty="0" smtClean="0"/>
              <a:t>	  </a:t>
            </a: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id-ID" sz="2800" dirty="0" smtClean="0"/>
              <a:t> 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486400"/>
          </a:xfrm>
        </p:spPr>
        <p:txBody>
          <a:bodyPr/>
          <a:lstStyle/>
          <a:p>
            <a:r>
              <a:rPr lang="id-ID" sz="2800" dirty="0" smtClean="0"/>
              <a:t>S</a:t>
            </a:r>
            <a:r>
              <a:rPr lang="en-US" sz="2800" dirty="0" smtClean="0"/>
              <a:t>witch </a:t>
            </a:r>
            <a:r>
              <a:rPr lang="id-ID" sz="2800" dirty="0" smtClean="0"/>
              <a:t>digunakan untuk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tindakan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berbeda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endParaRPr lang="en-US" sz="2800" dirty="0" smtClean="0"/>
          </a:p>
          <a:p>
            <a:r>
              <a:rPr lang="en-US" sz="2800" dirty="0" err="1" smtClean="0"/>
              <a:t>Bentuk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rgbClr val="C00000"/>
                </a:solidFill>
              </a:rPr>
              <a:t>switch(</a:t>
            </a:r>
            <a:r>
              <a:rPr lang="en-US" sz="2200" dirty="0" err="1" smtClean="0">
                <a:solidFill>
                  <a:srgbClr val="C00000"/>
                </a:solidFill>
              </a:rPr>
              <a:t>ekspresi</a:t>
            </a:r>
            <a:r>
              <a:rPr lang="en-US" sz="2200" dirty="0" smtClean="0">
                <a:solidFill>
                  <a:srgbClr val="C00000"/>
                </a:solidFill>
              </a:rPr>
              <a:t>){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case </a:t>
            </a:r>
            <a:r>
              <a:rPr lang="en-US" sz="2200" dirty="0" err="1" smtClean="0">
                <a:solidFill>
                  <a:srgbClr val="C00000"/>
                </a:solidFill>
              </a:rPr>
              <a:t>nilaiSatu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	</a:t>
            </a:r>
            <a:r>
              <a:rPr lang="en-US" sz="2200" dirty="0" err="1" smtClean="0">
                <a:solidFill>
                  <a:srgbClr val="C00000"/>
                </a:solidFill>
              </a:rPr>
              <a:t>Pernyataan</a:t>
            </a:r>
            <a:r>
              <a:rPr lang="en-US" sz="2200" dirty="0" smtClean="0">
                <a:solidFill>
                  <a:srgbClr val="C00000"/>
                </a:solidFill>
              </a:rPr>
              <a:t> 1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	break;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case </a:t>
            </a:r>
            <a:r>
              <a:rPr lang="en-US" sz="2200" dirty="0" err="1" smtClean="0">
                <a:solidFill>
                  <a:srgbClr val="C00000"/>
                </a:solidFill>
              </a:rPr>
              <a:t>nilaiDua</a:t>
            </a:r>
            <a:r>
              <a:rPr lang="en-US" sz="22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	Pernyataan2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	break;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...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default: </a:t>
            </a:r>
            <a:r>
              <a:rPr lang="en-US" sz="2200" dirty="0" err="1" smtClean="0">
                <a:solidFill>
                  <a:srgbClr val="C00000"/>
                </a:solidFill>
              </a:rPr>
              <a:t>PernyataanN</a:t>
            </a:r>
            <a:r>
              <a:rPr lang="en-US" sz="2200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}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PernyataanSWITCH1.java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700" dirty="0" smtClean="0"/>
              <a:t> </a:t>
            </a:r>
            <a:r>
              <a:rPr lang="en-US" sz="1700" dirty="0" smtClean="0"/>
              <a:t>public class PernyataanSWITCH1{</a:t>
            </a:r>
          </a:p>
          <a:p>
            <a:pPr>
              <a:buNone/>
            </a:pPr>
            <a:r>
              <a:rPr lang="en-US" sz="1700" dirty="0" smtClean="0"/>
              <a:t>	public static void main(String[] </a:t>
            </a:r>
            <a:r>
              <a:rPr lang="en-US" sz="1700" dirty="0" err="1" smtClean="0"/>
              <a:t>args</a:t>
            </a:r>
            <a:r>
              <a:rPr lang="en-US" sz="1700" dirty="0" smtClean="0"/>
              <a:t>){</a:t>
            </a:r>
          </a:p>
          <a:p>
            <a:pPr>
              <a:buNone/>
            </a:pPr>
            <a:r>
              <a:rPr lang="en-US" sz="1700" dirty="0" smtClean="0"/>
              <a:t>		</a:t>
            </a:r>
            <a:r>
              <a:rPr lang="en-US" sz="1700" dirty="0" err="1" smtClean="0"/>
              <a:t>int</a:t>
            </a:r>
            <a:r>
              <a:rPr lang="en-US" sz="1700" dirty="0" smtClean="0"/>
              <a:t> </a:t>
            </a:r>
            <a:r>
              <a:rPr lang="en-US" sz="1700" dirty="0" err="1" smtClean="0"/>
              <a:t>pilihan</a:t>
            </a:r>
            <a:r>
              <a:rPr lang="en-US" sz="1700" dirty="0" smtClean="0"/>
              <a:t> = 3;</a:t>
            </a:r>
          </a:p>
          <a:p>
            <a:pPr>
              <a:buNone/>
            </a:pPr>
            <a:r>
              <a:rPr lang="en-US" sz="1700" dirty="0" smtClean="0"/>
              <a:t>		switch(</a:t>
            </a:r>
            <a:r>
              <a:rPr lang="en-US" sz="1700" dirty="0" err="1" smtClean="0"/>
              <a:t>pilihan</a:t>
            </a:r>
            <a:r>
              <a:rPr lang="en-US" sz="1700" dirty="0" smtClean="0"/>
              <a:t>){</a:t>
            </a:r>
          </a:p>
          <a:p>
            <a:pPr>
              <a:buNone/>
            </a:pPr>
            <a:r>
              <a:rPr lang="en-US" sz="1700" dirty="0" smtClean="0"/>
              <a:t>		      case 1:</a:t>
            </a:r>
          </a:p>
          <a:p>
            <a:pPr>
              <a:buNone/>
            </a:pPr>
            <a:r>
              <a:rPr lang="en-US" sz="1700" dirty="0" smtClean="0"/>
              <a:t>			</a:t>
            </a:r>
            <a:r>
              <a:rPr lang="en-US" sz="1700" dirty="0" err="1" smtClean="0"/>
              <a:t>System.out.println</a:t>
            </a:r>
            <a:r>
              <a:rPr lang="en-US" sz="1700" dirty="0" smtClean="0"/>
              <a:t>("Soto </a:t>
            </a:r>
            <a:r>
              <a:rPr lang="en-US" sz="1700" dirty="0" err="1" smtClean="0"/>
              <a:t>Ayam</a:t>
            </a:r>
            <a:r>
              <a:rPr lang="en-US" sz="1700" dirty="0" smtClean="0"/>
              <a:t>");</a:t>
            </a:r>
          </a:p>
          <a:p>
            <a:pPr>
              <a:buNone/>
            </a:pPr>
            <a:r>
              <a:rPr lang="en-US" sz="1700" dirty="0" smtClean="0"/>
              <a:t>			break;</a:t>
            </a:r>
          </a:p>
          <a:p>
            <a:pPr>
              <a:buNone/>
            </a:pPr>
            <a:r>
              <a:rPr lang="en-US" sz="1700" dirty="0" smtClean="0"/>
              <a:t>		      case 2:</a:t>
            </a:r>
          </a:p>
          <a:p>
            <a:pPr>
              <a:buNone/>
            </a:pPr>
            <a:r>
              <a:rPr lang="en-US" sz="1700" dirty="0" smtClean="0"/>
              <a:t>			</a:t>
            </a:r>
            <a:r>
              <a:rPr lang="en-US" sz="1700" dirty="0" err="1" smtClean="0"/>
              <a:t>System.out.println</a:t>
            </a:r>
            <a:r>
              <a:rPr lang="en-US" sz="1700" dirty="0" smtClean="0"/>
              <a:t>("</a:t>
            </a:r>
            <a:r>
              <a:rPr lang="en-US" sz="1700" dirty="0" err="1" smtClean="0"/>
              <a:t>Gule</a:t>
            </a:r>
            <a:r>
              <a:rPr lang="en-US" sz="1700" dirty="0" smtClean="0"/>
              <a:t> </a:t>
            </a:r>
            <a:r>
              <a:rPr lang="en-US" sz="1700" dirty="0" err="1" smtClean="0"/>
              <a:t>Kambing</a:t>
            </a:r>
            <a:r>
              <a:rPr lang="en-US" sz="1700" dirty="0" smtClean="0"/>
              <a:t>");</a:t>
            </a:r>
          </a:p>
          <a:p>
            <a:pPr>
              <a:buNone/>
            </a:pPr>
            <a:r>
              <a:rPr lang="en-US" sz="1700" dirty="0" smtClean="0"/>
              <a:t>			break;</a:t>
            </a:r>
          </a:p>
          <a:p>
            <a:pPr>
              <a:buNone/>
            </a:pPr>
            <a:r>
              <a:rPr lang="en-US" sz="1700" dirty="0" smtClean="0"/>
              <a:t>		      case 3:</a:t>
            </a:r>
          </a:p>
          <a:p>
            <a:pPr>
              <a:buNone/>
            </a:pPr>
            <a:r>
              <a:rPr lang="en-US" sz="1700" dirty="0" smtClean="0"/>
              <a:t>			</a:t>
            </a:r>
            <a:r>
              <a:rPr lang="en-US" sz="1700" dirty="0" err="1" smtClean="0"/>
              <a:t>System.out.println</a:t>
            </a:r>
            <a:r>
              <a:rPr lang="en-US" sz="1700" dirty="0" smtClean="0"/>
              <a:t>("</a:t>
            </a:r>
            <a:r>
              <a:rPr lang="en-US" sz="1700" dirty="0" err="1" smtClean="0"/>
              <a:t>Nasi</a:t>
            </a:r>
            <a:r>
              <a:rPr lang="en-US" sz="1700" dirty="0" smtClean="0"/>
              <a:t> </a:t>
            </a:r>
            <a:r>
              <a:rPr lang="en-US" sz="1700" dirty="0" err="1" smtClean="0"/>
              <a:t>Goreng</a:t>
            </a:r>
            <a:r>
              <a:rPr lang="en-US" sz="1700" dirty="0" smtClean="0"/>
              <a:t>");</a:t>
            </a:r>
          </a:p>
          <a:p>
            <a:pPr>
              <a:buNone/>
            </a:pPr>
            <a:r>
              <a:rPr lang="en-US" sz="1700" dirty="0" smtClean="0"/>
              <a:t>			break;</a:t>
            </a:r>
          </a:p>
          <a:p>
            <a:pPr>
              <a:buNone/>
            </a:pPr>
            <a:r>
              <a:rPr lang="en-US" sz="1700" dirty="0" smtClean="0"/>
              <a:t>		      default:</a:t>
            </a:r>
          </a:p>
          <a:p>
            <a:pPr>
              <a:buNone/>
            </a:pPr>
            <a:r>
              <a:rPr lang="en-US" sz="1700" dirty="0" smtClean="0"/>
              <a:t>			</a:t>
            </a:r>
            <a:r>
              <a:rPr lang="en-US" sz="1700" dirty="0" err="1" smtClean="0"/>
              <a:t>System.out.println</a:t>
            </a:r>
            <a:r>
              <a:rPr lang="en-US" sz="1700" dirty="0" smtClean="0"/>
              <a:t>("</a:t>
            </a:r>
            <a:r>
              <a:rPr lang="en-US" sz="1700" dirty="0" err="1" smtClean="0"/>
              <a:t>Silakan</a:t>
            </a:r>
            <a:r>
              <a:rPr lang="en-US" sz="1700" dirty="0" smtClean="0"/>
              <a:t> </a:t>
            </a:r>
            <a:r>
              <a:rPr lang="en-US" sz="1700" dirty="0" err="1" smtClean="0"/>
              <a:t>Pilih</a:t>
            </a:r>
            <a:r>
              <a:rPr lang="en-US" sz="1700" dirty="0" smtClean="0"/>
              <a:t> 1, 2 </a:t>
            </a:r>
            <a:r>
              <a:rPr lang="en-US" sz="1700" dirty="0" err="1" smtClean="0"/>
              <a:t>atau</a:t>
            </a:r>
            <a:r>
              <a:rPr lang="en-US" sz="1700" dirty="0" smtClean="0"/>
              <a:t> 3");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id-ID" sz="1700" dirty="0" smtClean="0"/>
              <a:t>	</a:t>
            </a:r>
            <a:r>
              <a:rPr lang="en-US" sz="1700" dirty="0" smtClean="0"/>
              <a:t>}</a:t>
            </a:r>
          </a:p>
          <a:p>
            <a:pPr>
              <a:buNone/>
            </a:pPr>
            <a:r>
              <a:rPr lang="id-ID" sz="1700" dirty="0" smtClean="0"/>
              <a:t>	</a:t>
            </a:r>
            <a:r>
              <a:rPr lang="en-US" sz="1700" dirty="0" smtClean="0"/>
              <a:t>}</a:t>
            </a:r>
            <a:endParaRPr lang="id-ID" sz="1700" dirty="0" smtClean="0"/>
          </a:p>
          <a:p>
            <a:pPr>
              <a:buNone/>
            </a:pPr>
            <a:r>
              <a:rPr lang="id-ID" sz="1700" dirty="0" smtClean="0"/>
              <a:t> </a:t>
            </a:r>
            <a:r>
              <a:rPr lang="en-US" sz="1700" dirty="0" smtClean="0"/>
              <a:t>}</a:t>
            </a:r>
            <a:endParaRPr lang="en-US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PernyataanSWITCH2.java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public class PernyataanSWITCH2{</a:t>
            </a:r>
          </a:p>
          <a:p>
            <a:pPr>
              <a:buNone/>
            </a:pPr>
            <a:r>
              <a:rPr lang="en-US" sz="1600" dirty="0" smtClean="0"/>
              <a:t>	public static void main(String[] </a:t>
            </a:r>
            <a:r>
              <a:rPr lang="en-US" sz="1600" dirty="0" err="1" smtClean="0"/>
              <a:t>args</a:t>
            </a:r>
            <a:r>
              <a:rPr lang="en-US" sz="1600" dirty="0" smtClean="0"/>
              <a:t>){</a:t>
            </a:r>
          </a:p>
          <a:p>
            <a:pPr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= 3;</a:t>
            </a:r>
          </a:p>
          <a:p>
            <a:pPr>
              <a:buNone/>
            </a:pPr>
            <a:r>
              <a:rPr lang="en-US" sz="1600" dirty="0" smtClean="0"/>
              <a:t>		switch(</a:t>
            </a:r>
            <a:r>
              <a:rPr lang="en-US" sz="1600" dirty="0" err="1" smtClean="0"/>
              <a:t>pilihan</a:t>
            </a:r>
            <a:r>
              <a:rPr lang="en-US" sz="1600" dirty="0" smtClean="0"/>
              <a:t>){</a:t>
            </a:r>
          </a:p>
          <a:p>
            <a:pPr>
              <a:buNone/>
            </a:pPr>
            <a:r>
              <a:rPr lang="en-US" sz="1600" dirty="0" smtClean="0"/>
              <a:t>		       case 1:</a:t>
            </a:r>
          </a:p>
          <a:p>
            <a:pPr>
              <a:buNone/>
            </a:pPr>
            <a:r>
              <a:rPr lang="en-US" sz="1600" dirty="0" smtClean="0"/>
              <a:t>		       case 2:</a:t>
            </a:r>
          </a:p>
          <a:p>
            <a:pPr>
              <a:buNone/>
            </a:pPr>
            <a:r>
              <a:rPr lang="en-US" sz="1600" dirty="0" smtClean="0"/>
              <a:t>		       case 3:</a:t>
            </a:r>
          </a:p>
          <a:p>
            <a:pPr>
              <a:buNone/>
            </a:pPr>
            <a:r>
              <a:rPr lang="en-US" sz="1600" dirty="0" smtClean="0"/>
              <a:t>		       case 4:</a:t>
            </a:r>
          </a:p>
          <a:p>
            <a:pPr>
              <a:buNone/>
            </a:pPr>
            <a:r>
              <a:rPr lang="en-US" sz="1600" dirty="0" smtClean="0"/>
              <a:t>		       case 5:</a:t>
            </a:r>
          </a:p>
          <a:p>
            <a:pPr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("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");</a:t>
            </a:r>
          </a:p>
          <a:p>
            <a:pPr>
              <a:buNone/>
            </a:pPr>
            <a:r>
              <a:rPr lang="en-US" sz="1600" dirty="0" smtClean="0"/>
              <a:t>			break;</a:t>
            </a:r>
          </a:p>
          <a:p>
            <a:pPr>
              <a:buNone/>
            </a:pPr>
            <a:r>
              <a:rPr lang="en-US" sz="1600" dirty="0" smtClean="0"/>
              <a:t>		       case 6:</a:t>
            </a:r>
          </a:p>
          <a:p>
            <a:pPr>
              <a:buNone/>
            </a:pPr>
            <a:r>
              <a:rPr lang="en-US" sz="1600" dirty="0" smtClean="0"/>
              <a:t>		       case 7:</a:t>
            </a:r>
          </a:p>
          <a:p>
            <a:pPr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("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Libur</a:t>
            </a:r>
            <a:r>
              <a:rPr lang="en-US" sz="1600" dirty="0" smtClean="0"/>
              <a:t>");</a:t>
            </a:r>
          </a:p>
          <a:p>
            <a:pPr>
              <a:buNone/>
            </a:pPr>
            <a:r>
              <a:rPr lang="en-US" sz="1600" dirty="0" smtClean="0"/>
              <a:t>			break;</a:t>
            </a:r>
          </a:p>
          <a:p>
            <a:pPr>
              <a:buNone/>
            </a:pPr>
            <a:r>
              <a:rPr lang="en-US" sz="1600" dirty="0" smtClean="0"/>
              <a:t>		       default:</a:t>
            </a:r>
          </a:p>
          <a:p>
            <a:pPr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("</a:t>
            </a:r>
            <a:r>
              <a:rPr lang="en-US" sz="1600" dirty="0" err="1" smtClean="0"/>
              <a:t>Silakan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Hari</a:t>
            </a:r>
            <a:r>
              <a:rPr lang="en-US" sz="1600" dirty="0" smtClean="0"/>
              <a:t>");</a:t>
            </a:r>
          </a:p>
          <a:p>
            <a:pPr>
              <a:buNone/>
            </a:pPr>
            <a:r>
              <a:rPr lang="id-ID" sz="1600" dirty="0"/>
              <a:t>	</a:t>
            </a:r>
            <a:r>
              <a:rPr lang="id-ID" sz="1600" dirty="0" smtClean="0"/>
              <a:t>	}</a:t>
            </a:r>
          </a:p>
          <a:p>
            <a:pPr>
              <a:buNone/>
            </a:pPr>
            <a:r>
              <a:rPr lang="id-ID" sz="1600" dirty="0"/>
              <a:t>	</a:t>
            </a:r>
            <a:r>
              <a:rPr lang="id-ID" sz="1600" dirty="0" smtClean="0"/>
              <a:t>}}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533400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sz="2800" dirty="0" err="1" smtClean="0"/>
              <a:t>Buat</a:t>
            </a:r>
            <a:r>
              <a:rPr lang="en-US" sz="2800" dirty="0" smtClean="0"/>
              <a:t> program 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SWITCH)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berapa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jumlah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hari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pada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suatu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bulan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tahun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ditunjuk</a:t>
            </a:r>
            <a:endParaRPr lang="en-US" sz="2800" dirty="0" smtClean="0"/>
          </a:p>
          <a:p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id-ID" sz="2800" dirty="0" smtClean="0"/>
              <a:t> dimasukkan dengan </a:t>
            </a:r>
            <a:r>
              <a:rPr lang="id-ID" sz="2800" dirty="0" smtClean="0">
                <a:solidFill>
                  <a:srgbClr val="C00000"/>
                </a:solidFill>
              </a:rPr>
              <a:t>input dari keyboard</a:t>
            </a:r>
            <a:r>
              <a:rPr lang="en-US" sz="2800" dirty="0" smtClean="0">
                <a:solidFill>
                  <a:srgbClr val="C00000"/>
                </a:solidFill>
              </a:rPr>
              <a:t> (class Scanner)</a:t>
            </a:r>
          </a:p>
          <a:p>
            <a:r>
              <a:rPr lang="en-US" sz="2800" dirty="0"/>
              <a:t>Filter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err="1"/>
              <a:t>supaya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mengeluarkan</a:t>
            </a:r>
            <a:r>
              <a:rPr lang="en-US" sz="2800" dirty="0">
                <a:solidFill>
                  <a:srgbClr val="C00000"/>
                </a:solidFill>
              </a:rPr>
              <a:t> error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di </a:t>
            </a:r>
            <a:r>
              <a:rPr lang="en-US" sz="2800" dirty="0" err="1"/>
              <a:t>luar</a:t>
            </a:r>
            <a:r>
              <a:rPr lang="en-US" sz="2800" dirty="0"/>
              <a:t> yang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 smtClean="0"/>
              <a:t>tentukan</a:t>
            </a:r>
            <a:r>
              <a:rPr lang="en-US" sz="2800" dirty="0" smtClean="0"/>
              <a:t> (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non digit)</a:t>
            </a:r>
          </a:p>
          <a:p>
            <a:r>
              <a:rPr lang="en-US" sz="2800" dirty="0" err="1" smtClean="0"/>
              <a:t>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2400" dirty="0" err="1" smtClean="0">
                <a:solidFill>
                  <a:srgbClr val="0070C0"/>
                </a:solidFill>
              </a:rPr>
              <a:t>Masukkan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tahun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1900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</a:rPr>
              <a:t>Masukan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bulan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err="1" smtClean="0">
                <a:solidFill>
                  <a:srgbClr val="0070C0"/>
                </a:solidFill>
              </a:rPr>
              <a:t>Jumlah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hari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pada</a:t>
            </a:r>
            <a:r>
              <a:rPr lang="id-ID" sz="2400" dirty="0" smtClean="0">
                <a:solidFill>
                  <a:srgbClr val="0070C0"/>
                </a:solidFill>
              </a:rPr>
              <a:t> tahun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1900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bulan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adalah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28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hari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Kabisat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Tahun</a:t>
            </a:r>
            <a:r>
              <a:rPr lang="en-US" sz="3600" dirty="0" smtClean="0"/>
              <a:t> yang </a:t>
            </a:r>
            <a:r>
              <a:rPr lang="en-US" sz="3600" dirty="0" err="1" smtClean="0">
                <a:solidFill>
                  <a:srgbClr val="0070C0"/>
                </a:solidFill>
              </a:rPr>
              <a:t>habis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dibagi</a:t>
            </a:r>
            <a:r>
              <a:rPr lang="en-US" sz="3600" dirty="0" smtClean="0">
                <a:solidFill>
                  <a:srgbClr val="0070C0"/>
                </a:solidFill>
              </a:rPr>
              <a:t> 400</a:t>
            </a:r>
          </a:p>
          <a:p>
            <a:pPr marL="514350" indent="-514350">
              <a:buNone/>
            </a:pPr>
            <a:r>
              <a:rPr lang="en-US" sz="3600" dirty="0" smtClean="0"/>
              <a:t>	</a:t>
            </a:r>
          </a:p>
          <a:p>
            <a:pPr marL="514350" indent="-514350"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OR</a:t>
            </a:r>
          </a:p>
          <a:p>
            <a:pPr marL="514350" indent="-514350">
              <a:buNone/>
            </a:pPr>
            <a:endParaRPr lang="en-US" sz="3600" dirty="0" smtClean="0"/>
          </a:p>
          <a:p>
            <a:pPr marL="514350" indent="-514350">
              <a:buNone/>
            </a:pPr>
            <a:r>
              <a:rPr lang="en-US" sz="3600" dirty="0" smtClean="0"/>
              <a:t>2.	</a:t>
            </a:r>
            <a:r>
              <a:rPr lang="en-US" sz="3600" dirty="0" err="1" smtClean="0"/>
              <a:t>Tahun</a:t>
            </a:r>
            <a:r>
              <a:rPr lang="en-US" sz="3600" dirty="0" smtClean="0"/>
              <a:t> yang </a:t>
            </a:r>
            <a:r>
              <a:rPr lang="en-US" sz="3600" dirty="0" err="1" smtClean="0">
                <a:solidFill>
                  <a:srgbClr val="0070C0"/>
                </a:solidFill>
              </a:rPr>
              <a:t>habis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dibagi</a:t>
            </a:r>
            <a:r>
              <a:rPr lang="en-US" sz="3600" dirty="0" smtClean="0">
                <a:solidFill>
                  <a:srgbClr val="0070C0"/>
                </a:solidFill>
              </a:rPr>
              <a:t> 4 </a:t>
            </a:r>
            <a:r>
              <a:rPr lang="en-US" sz="3600" dirty="0" smtClean="0">
                <a:solidFill>
                  <a:srgbClr val="FF0000"/>
                </a:solidFill>
              </a:rPr>
              <a:t>AND</a:t>
            </a:r>
            <a:r>
              <a:rPr lang="en-US" sz="3600" dirty="0" smtClean="0"/>
              <a:t>  </a:t>
            </a:r>
            <a:r>
              <a:rPr lang="en-US" sz="3600" dirty="0" err="1" smtClean="0">
                <a:solidFill>
                  <a:srgbClr val="0070C0"/>
                </a:solidFill>
              </a:rPr>
              <a:t>tidak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habis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dibagi</a:t>
            </a:r>
            <a:r>
              <a:rPr lang="en-US" sz="3600" dirty="0" smtClean="0">
                <a:solidFill>
                  <a:srgbClr val="0070C0"/>
                </a:solidFill>
              </a:rPr>
              <a:t> 100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8" t="10122" r="19987" b="183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Deklarasi Variabel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vari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1644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02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533400"/>
          </a:xfrm>
        </p:spPr>
        <p:txBody>
          <a:bodyPr/>
          <a:lstStyle/>
          <a:p>
            <a:r>
              <a:rPr lang="en-US" sz="3800" dirty="0" err="1" smtClean="0"/>
              <a:t>Latihan</a:t>
            </a:r>
            <a:r>
              <a:rPr lang="en-US" sz="3800" dirty="0" smtClean="0"/>
              <a:t>: </a:t>
            </a:r>
            <a:r>
              <a:rPr lang="en-US" sz="3800" dirty="0" err="1" smtClean="0"/>
              <a:t>Menentukan</a:t>
            </a:r>
            <a:r>
              <a:rPr lang="en-US" sz="3800" dirty="0" smtClean="0"/>
              <a:t> </a:t>
            </a:r>
            <a:r>
              <a:rPr lang="en-US" sz="3800" dirty="0" err="1" smtClean="0"/>
              <a:t>Jumlah</a:t>
            </a:r>
            <a:r>
              <a:rPr lang="en-US" sz="3800" dirty="0" smtClean="0"/>
              <a:t> </a:t>
            </a:r>
            <a:r>
              <a:rPr lang="en-US" sz="3800" dirty="0" err="1" smtClean="0"/>
              <a:t>Hari</a:t>
            </a:r>
            <a:r>
              <a:rPr lang="id-ID" sz="3800" dirty="0" smtClean="0"/>
              <a:t> (</a:t>
            </a:r>
            <a:r>
              <a:rPr lang="id-ID" sz="3800" dirty="0" err="1" smtClean="0"/>
              <a:t>Rev</a:t>
            </a:r>
            <a:r>
              <a:rPr lang="id-ID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sz="2800" dirty="0" smtClean="0"/>
              <a:t>M</a:t>
            </a:r>
            <a:r>
              <a:rPr lang="id-ID" sz="2800" dirty="0" err="1" smtClean="0"/>
              <a:t>odifikasi</a:t>
            </a:r>
            <a:r>
              <a:rPr lang="id-ID" sz="2800" dirty="0" smtClean="0"/>
              <a:t> program, pecah jadi dua </a:t>
            </a:r>
            <a:r>
              <a:rPr lang="id-ID" sz="2800" dirty="0" err="1" smtClean="0"/>
              <a:t>class</a:t>
            </a:r>
            <a:r>
              <a:rPr lang="id-ID" sz="2800" smtClean="0"/>
              <a:t>: </a:t>
            </a:r>
            <a:r>
              <a:rPr lang="id-ID" sz="2800" smtClean="0">
                <a:solidFill>
                  <a:srgbClr val="C00000"/>
                </a:solidFill>
              </a:rPr>
              <a:t>JumlahHari2 </a:t>
            </a:r>
            <a:r>
              <a:rPr lang="id-ID" sz="2800" smtClean="0"/>
              <a:t>dan </a:t>
            </a:r>
            <a:r>
              <a:rPr lang="id-ID" sz="2800" smtClean="0">
                <a:solidFill>
                  <a:srgbClr val="C00000"/>
                </a:solidFill>
              </a:rPr>
              <a:t>JumlahHari2Beraksi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id-ID" sz="2800" dirty="0" smtClean="0"/>
              <a:t>Pada </a:t>
            </a:r>
            <a:r>
              <a:rPr lang="id-ID" sz="2800" err="1" smtClean="0"/>
              <a:t>class</a:t>
            </a:r>
            <a:r>
              <a:rPr lang="id-ID" sz="2800" smtClean="0"/>
              <a:t> JumlahHari2, </a:t>
            </a:r>
            <a:r>
              <a:rPr lang="id-ID" sz="2800" dirty="0" smtClean="0"/>
              <a:t>buat </a:t>
            </a:r>
            <a:r>
              <a:rPr lang="id-ID" sz="2800" dirty="0" err="1" smtClean="0"/>
              <a:t>method</a:t>
            </a:r>
            <a:r>
              <a:rPr lang="id-ID" sz="2800" dirty="0" smtClean="0"/>
              <a:t> </a:t>
            </a:r>
            <a:r>
              <a:rPr lang="id-ID" sz="2800" dirty="0" err="1" smtClean="0"/>
              <a:t>hitungHari</a:t>
            </a:r>
            <a:r>
              <a:rPr lang="id-ID" sz="2800" dirty="0" smtClean="0"/>
              <a:t>, yang memiliki dua parameter</a:t>
            </a:r>
            <a:endParaRPr lang="id-ID" sz="2800" dirty="0"/>
          </a:p>
          <a:p>
            <a:pPr marL="0" indent="0">
              <a:buNone/>
            </a:pPr>
            <a:r>
              <a:rPr lang="id-ID" sz="2800" dirty="0" smtClean="0"/>
              <a:t>	</a:t>
            </a:r>
            <a:r>
              <a:rPr lang="id-ID" sz="2800" dirty="0" err="1" smtClean="0">
                <a:solidFill>
                  <a:srgbClr val="C00000"/>
                </a:solidFill>
              </a:rPr>
              <a:t>hitungHari</a:t>
            </a:r>
            <a:r>
              <a:rPr lang="id-ID" sz="2800" dirty="0" smtClean="0">
                <a:solidFill>
                  <a:srgbClr val="C00000"/>
                </a:solidFill>
              </a:rPr>
              <a:t>(tahun, bulan)</a:t>
            </a:r>
          </a:p>
          <a:p>
            <a:r>
              <a:rPr lang="id-ID" sz="2800" dirty="0" smtClean="0"/>
              <a:t>Pada </a:t>
            </a:r>
            <a:r>
              <a:rPr lang="id-ID" sz="2800" dirty="0" err="1" smtClean="0"/>
              <a:t>class</a:t>
            </a:r>
            <a:r>
              <a:rPr lang="id-ID" sz="2800" dirty="0" smtClean="0"/>
              <a:t> </a:t>
            </a:r>
            <a:r>
              <a:rPr lang="id-ID" sz="2800" dirty="0" err="1" smtClean="0"/>
              <a:t>JumlahHariBeraksi</a:t>
            </a:r>
            <a:r>
              <a:rPr lang="id-ID" sz="2800" dirty="0" smtClean="0"/>
              <a:t>, letakkan main </a:t>
            </a:r>
            <a:r>
              <a:rPr lang="id-ID" sz="2800" dirty="0" err="1" smtClean="0"/>
              <a:t>method</a:t>
            </a:r>
            <a:r>
              <a:rPr lang="id-ID" sz="2800" dirty="0"/>
              <a:t> </a:t>
            </a:r>
            <a:r>
              <a:rPr lang="id-ID" sz="2800" dirty="0" smtClean="0"/>
              <a:t>dengan desain tampilan sama dengan program </a:t>
            </a:r>
            <a:r>
              <a:rPr lang="id-ID" sz="2800" dirty="0" err="1" smtClean="0"/>
              <a:t>JumlahHari</a:t>
            </a:r>
            <a:r>
              <a:rPr lang="id-ID" sz="2800" dirty="0" smtClean="0"/>
              <a:t> sebelumnya</a:t>
            </a:r>
          </a:p>
          <a:p>
            <a:r>
              <a:rPr lang="en-US" sz="3200" dirty="0" err="1"/>
              <a:t>Tampilkan</a:t>
            </a:r>
            <a:r>
              <a:rPr lang="en-US" sz="3200" dirty="0"/>
              <a:t> </a:t>
            </a:r>
            <a:r>
              <a:rPr lang="en-US" sz="3200" dirty="0" err="1"/>
              <a:t>hasilnya</a:t>
            </a:r>
            <a:r>
              <a:rPr lang="en-US" sz="3200" dirty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: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2400" dirty="0" err="1" smtClean="0">
                <a:solidFill>
                  <a:srgbClr val="0070C0"/>
                </a:solidFill>
              </a:rPr>
              <a:t>Masukkan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tahun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1900</a:t>
            </a:r>
            <a:r>
              <a:rPr lang="id-ID" sz="2400" dirty="0" smtClean="0">
                <a:solidFill>
                  <a:srgbClr val="C00000"/>
                </a:solidFill>
              </a:rPr>
              <a:t/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Masukan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bulan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en-US" sz="2400" dirty="0" err="1" smtClean="0">
                <a:solidFill>
                  <a:srgbClr val="0070C0"/>
                </a:solidFill>
              </a:rPr>
              <a:t>Jumlah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hari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pada</a:t>
            </a:r>
            <a:r>
              <a:rPr lang="id-ID" sz="2400" dirty="0">
                <a:solidFill>
                  <a:srgbClr val="0070C0"/>
                </a:solidFill>
              </a:rPr>
              <a:t> tahun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1900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bulan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adalah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28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hari</a:t>
            </a:r>
            <a:endParaRPr lang="en-US" sz="2400" dirty="0">
              <a:solidFill>
                <a:srgbClr val="0070C0"/>
              </a:solidFill>
            </a:endParaRPr>
          </a:p>
          <a:p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05606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199" y="838200"/>
            <a:ext cx="8177213" cy="1828800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.8 </a:t>
            </a:r>
            <a:r>
              <a:rPr lang="en-US" sz="4400" dirty="0" err="1" smtClean="0"/>
              <a:t>Pernyataan</a:t>
            </a:r>
            <a:r>
              <a:rPr lang="en-US" sz="4400" dirty="0" smtClean="0"/>
              <a:t> </a:t>
            </a:r>
            <a:r>
              <a:rPr lang="en-US" sz="4400" dirty="0" err="1" smtClean="0"/>
              <a:t>Pengulangan</a:t>
            </a:r>
            <a:r>
              <a:rPr lang="en-US" sz="4400" dirty="0" smtClean="0"/>
              <a:t> Proses (</a:t>
            </a:r>
            <a:r>
              <a:rPr lang="en-US" sz="4400" i="1" dirty="0" smtClean="0"/>
              <a:t>Loop</a:t>
            </a:r>
            <a:r>
              <a:rPr lang="en-US" sz="4400" dirty="0" smtClean="0"/>
              <a:t>)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381000"/>
          </a:xfrm>
        </p:spPr>
        <p:txBody>
          <a:bodyPr/>
          <a:lstStyle/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for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while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do-while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for </a:t>
            </a:r>
            <a:r>
              <a:rPr lang="en-US" sz="3600" dirty="0" err="1" smtClean="0"/>
              <a:t>sering</a:t>
            </a:r>
            <a:r>
              <a:rPr lang="en-US" sz="3600" dirty="0" smtClean="0"/>
              <a:t> </a:t>
            </a:r>
            <a:r>
              <a:rPr lang="en-US" sz="3600" dirty="0" err="1" smtClean="0"/>
              <a:t>disebut</a:t>
            </a:r>
            <a:r>
              <a:rPr lang="en-US" sz="3600" dirty="0" smtClean="0"/>
              <a:t> </a:t>
            </a:r>
            <a:r>
              <a:rPr lang="en-US" sz="3600" i="1" dirty="0" smtClean="0"/>
              <a:t>for loop</a:t>
            </a:r>
            <a:r>
              <a:rPr lang="en-US" sz="3600" dirty="0" smtClean="0"/>
              <a:t>, </a:t>
            </a:r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proses</a:t>
            </a:r>
            <a:r>
              <a:rPr lang="en-US" sz="3600" dirty="0" smtClean="0">
                <a:solidFill>
                  <a:srgbClr val="C00000"/>
                </a:solidFill>
              </a:rPr>
              <a:t> looping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pengulangan</a:t>
            </a:r>
            <a:endParaRPr lang="en-US" sz="3600" dirty="0" smtClean="0"/>
          </a:p>
          <a:p>
            <a:r>
              <a:rPr lang="en-US" sz="3600" dirty="0" err="1" smtClean="0"/>
              <a:t>Bentuk</a:t>
            </a:r>
            <a:r>
              <a:rPr lang="en-US" sz="3600" dirty="0" smtClean="0"/>
              <a:t>:</a:t>
            </a:r>
          </a:p>
          <a:p>
            <a:pPr>
              <a:buNone/>
            </a:pPr>
            <a:r>
              <a:rPr lang="en-US" sz="2700" dirty="0" smtClean="0"/>
              <a:t>	</a:t>
            </a:r>
            <a:endParaRPr lang="id-ID" sz="2700" dirty="0" smtClean="0"/>
          </a:p>
          <a:p>
            <a:pPr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for (</a:t>
            </a:r>
            <a:r>
              <a:rPr lang="en-US" sz="2800" dirty="0" err="1" smtClean="0">
                <a:solidFill>
                  <a:srgbClr val="C00000"/>
                </a:solidFill>
              </a:rPr>
              <a:t>inisialisasi</a:t>
            </a:r>
            <a:r>
              <a:rPr lang="en-US" sz="2800" dirty="0" smtClean="0">
                <a:solidFill>
                  <a:srgbClr val="C00000"/>
                </a:solidFill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</a:rPr>
              <a:t>kondisi</a:t>
            </a:r>
            <a:r>
              <a:rPr lang="en-US" sz="2800" dirty="0" smtClean="0">
                <a:solidFill>
                  <a:srgbClr val="C00000"/>
                </a:solidFill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</a:rPr>
              <a:t>penaikan_penurunan</a:t>
            </a:r>
            <a:r>
              <a:rPr lang="en-US" sz="2800" dirty="0" smtClean="0">
                <a:solidFill>
                  <a:srgbClr val="C00000"/>
                </a:solidFill>
              </a:rPr>
              <a:t>){</a:t>
            </a:r>
            <a:endParaRPr lang="id-ID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C00000"/>
                </a:solidFill>
              </a:rPr>
              <a:t>pernyataan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yntax_f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1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en-US" dirty="0" smtClean="0"/>
              <a:t>PernyataanFOR.java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137"/>
            <a:ext cx="9144000" cy="601186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/>
              <a:t>	</a:t>
            </a:r>
            <a:r>
              <a:rPr lang="en-US" sz="3600" dirty="0" smtClean="0"/>
              <a:t>public class </a:t>
            </a:r>
            <a:r>
              <a:rPr lang="en-US" sz="3600" dirty="0" err="1" smtClean="0"/>
              <a:t>PernyataanFOR</a:t>
            </a:r>
            <a:r>
              <a:rPr lang="en-US" sz="3600" dirty="0" smtClean="0"/>
              <a:t> {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id-ID" sz="3600" dirty="0" smtClean="0"/>
              <a:t>	</a:t>
            </a:r>
            <a:r>
              <a:rPr lang="en-US" sz="3600" dirty="0" smtClean="0"/>
              <a:t>public static void main(String[] </a:t>
            </a:r>
            <a:r>
              <a:rPr lang="en-US" sz="3600" dirty="0" err="1" smtClean="0"/>
              <a:t>args</a:t>
            </a:r>
            <a:r>
              <a:rPr lang="en-US" sz="3600" dirty="0" smtClean="0"/>
              <a:t>){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id-ID" sz="3600" dirty="0" smtClean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for(</a:t>
            </a:r>
            <a:r>
              <a:rPr lang="en-US" sz="3600" dirty="0" err="1" smtClean="0">
                <a:solidFill>
                  <a:srgbClr val="C00000"/>
                </a:solidFill>
              </a:rPr>
              <a:t>int</a:t>
            </a:r>
            <a:r>
              <a:rPr lang="en-US" sz="3600" dirty="0" smtClean="0">
                <a:solidFill>
                  <a:srgbClr val="C00000"/>
                </a:solidFill>
              </a:rPr>
              <a:t> i=1; i&lt;11; i++)</a:t>
            </a:r>
            <a:r>
              <a:rPr lang="en-US" sz="3600" dirty="0">
                <a:solidFill>
                  <a:srgbClr val="C00000"/>
                </a:solidFill>
              </a:rPr>
              <a:t>{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		</a:t>
            </a:r>
            <a:r>
              <a:rPr lang="id-ID" sz="3600" dirty="0" smtClean="0"/>
              <a:t>	</a:t>
            </a:r>
            <a:r>
              <a:rPr lang="en-US" sz="3600" dirty="0" err="1" smtClean="0"/>
              <a:t>System.out.println</a:t>
            </a:r>
            <a:r>
              <a:rPr lang="en-US" sz="3600" dirty="0" smtClean="0"/>
              <a:t>(i);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id-ID" sz="3600" dirty="0" smtClean="0"/>
              <a:t>	</a:t>
            </a:r>
            <a:r>
              <a:rPr lang="en-US" sz="3600" dirty="0" smtClean="0"/>
              <a:t>}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id-ID" sz="3600" dirty="0" smtClean="0"/>
              <a:t>	</a:t>
            </a:r>
            <a:r>
              <a:rPr lang="en-US" sz="3600" dirty="0" smtClean="0"/>
              <a:t>}</a:t>
            </a:r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smtClean="0"/>
              <a:t>}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PernyataanFOR</a:t>
            </a:r>
            <a:r>
              <a:rPr lang="id-ID" dirty="0" err="1" smtClean="0"/>
              <a:t>Array</a:t>
            </a:r>
            <a:r>
              <a:rPr lang="en-US" dirty="0" smtClean="0"/>
              <a:t>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800" dirty="0" smtClean="0"/>
          </a:p>
          <a:p>
            <a:pPr>
              <a:buNone/>
            </a:pPr>
            <a:r>
              <a:rPr lang="id-ID" sz="2800" dirty="0"/>
              <a:t>	</a:t>
            </a:r>
            <a:r>
              <a:rPr lang="id-ID" sz="2800" dirty="0" err="1" smtClean="0"/>
              <a:t>public</a:t>
            </a:r>
            <a:r>
              <a:rPr lang="id-ID" sz="2800" dirty="0" smtClean="0"/>
              <a:t> </a:t>
            </a:r>
            <a:r>
              <a:rPr lang="en-US" sz="2800" dirty="0" smtClean="0"/>
              <a:t>class </a:t>
            </a:r>
            <a:r>
              <a:rPr lang="en-US" sz="2800" dirty="0" err="1" smtClean="0"/>
              <a:t>PernyataanF</a:t>
            </a:r>
            <a:r>
              <a:rPr lang="id-ID" sz="2800" dirty="0" err="1" smtClean="0"/>
              <a:t>ORArray</a:t>
            </a:r>
            <a:r>
              <a:rPr lang="en-US" sz="2800" dirty="0" smtClean="0"/>
              <a:t>{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	</a:t>
            </a:r>
            <a:r>
              <a:rPr lang="en-US" sz="2800" dirty="0" smtClean="0"/>
              <a:t>public static void main(String[] </a:t>
            </a:r>
            <a:r>
              <a:rPr lang="en-US" sz="2800" dirty="0" err="1" smtClean="0"/>
              <a:t>args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id-ID" sz="2800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[] numbers = {1,2,3,4,5,6,7,8,9,10};</a:t>
            </a:r>
          </a:p>
          <a:p>
            <a:pPr>
              <a:buNone/>
            </a:pPr>
            <a:r>
              <a:rPr lang="en-US" sz="2800" dirty="0" smtClean="0"/>
              <a:t>		</a:t>
            </a:r>
            <a:endParaRPr lang="id-ID" sz="2800" dirty="0" smtClean="0"/>
          </a:p>
          <a:p>
            <a:pPr>
              <a:buNone/>
            </a:pPr>
            <a:r>
              <a:rPr lang="id-ID" sz="2800" dirty="0" smtClean="0"/>
              <a:t>			</a:t>
            </a:r>
            <a:r>
              <a:rPr lang="en-US" sz="2800" dirty="0" smtClean="0">
                <a:solidFill>
                  <a:srgbClr val="C00000"/>
                </a:solidFill>
              </a:rPr>
              <a:t>for (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i : numbers) </a:t>
            </a:r>
            <a:r>
              <a:rPr lang="en-US" sz="2800" dirty="0" smtClean="0"/>
              <a:t>{</a:t>
            </a:r>
          </a:p>
          <a:p>
            <a:pPr>
              <a:buNone/>
            </a:pPr>
            <a:r>
              <a:rPr lang="en-US" sz="2800" dirty="0" smtClean="0"/>
              <a:t>		       </a:t>
            </a:r>
            <a:r>
              <a:rPr lang="id-ID" sz="2800" dirty="0" smtClean="0"/>
              <a:t>	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(i);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id-ID" sz="2800" dirty="0" smtClean="0"/>
              <a:t>	</a:t>
            </a: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id-ID" sz="2800" dirty="0" smtClean="0"/>
              <a:t>	</a:t>
            </a: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id-ID" sz="2800" dirty="0" smtClean="0"/>
              <a:t>	</a:t>
            </a:r>
            <a:r>
              <a:rPr lang="en-US" sz="2800" dirty="0" smtClean="0"/>
              <a:t>}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err="1" smtClean="0"/>
              <a:t>Nested</a:t>
            </a:r>
            <a:r>
              <a:rPr lang="id-ID" sz="3600" dirty="0" smtClean="0"/>
              <a:t> </a:t>
            </a:r>
            <a:r>
              <a:rPr lang="id-ID" sz="3600" dirty="0" err="1" smtClean="0"/>
              <a:t>Loop</a:t>
            </a:r>
            <a:r>
              <a:rPr lang="id-ID" sz="3600" dirty="0" smtClean="0"/>
              <a:t>  -  Program Pembuat </a:t>
            </a:r>
            <a:r>
              <a:rPr lang="id-ID" sz="3600" dirty="0" err="1" smtClean="0"/>
              <a:t>Segitiga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0" y="838200"/>
            <a:ext cx="44196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5000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22338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09675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97013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9542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14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86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58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id-ID" sz="1800" dirty="0" err="1">
                <a:effectLst/>
              </a:rPr>
              <a:t>public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class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Segitiga</a:t>
            </a:r>
            <a:r>
              <a:rPr lang="id-ID" sz="1800" dirty="0">
                <a:effectLst/>
              </a:rPr>
              <a:t> {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</a:t>
            </a:r>
            <a:r>
              <a:rPr lang="id-ID" sz="1800" dirty="0" err="1">
                <a:effectLst/>
              </a:rPr>
              <a:t>private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int</a:t>
            </a:r>
            <a:r>
              <a:rPr lang="id-ID" sz="1800" dirty="0">
                <a:effectLst/>
              </a:rPr>
              <a:t> lebar;</a:t>
            </a:r>
          </a:p>
          <a:p>
            <a:pPr>
              <a:buNone/>
              <a:defRPr/>
            </a:pPr>
            <a:endParaRPr lang="id-ID" sz="1800" dirty="0">
              <a:effectLst/>
            </a:endParaRPr>
          </a:p>
          <a:p>
            <a:pPr>
              <a:buNone/>
              <a:defRPr/>
            </a:pPr>
            <a:r>
              <a:rPr lang="id-ID" sz="1800" dirty="0">
                <a:effectLst/>
              </a:rPr>
              <a:t>    </a:t>
            </a:r>
            <a:r>
              <a:rPr lang="id-ID" sz="1800" dirty="0" err="1">
                <a:effectLst/>
              </a:rPr>
              <a:t>public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Segitiga</a:t>
            </a:r>
            <a:r>
              <a:rPr lang="id-ID" sz="1800" dirty="0">
                <a:effectLst/>
              </a:rPr>
              <a:t>(</a:t>
            </a:r>
            <a:r>
              <a:rPr lang="id-ID" sz="1800" dirty="0" err="1">
                <a:effectLst/>
              </a:rPr>
              <a:t>int</a:t>
            </a:r>
            <a:r>
              <a:rPr lang="id-ID" sz="1800" dirty="0">
                <a:effectLst/>
              </a:rPr>
              <a:t> lebar){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</a:t>
            </a:r>
            <a:r>
              <a:rPr lang="id-ID" sz="1800" dirty="0" err="1">
                <a:effectLst/>
              </a:rPr>
              <a:t>this.lebar</a:t>
            </a:r>
            <a:r>
              <a:rPr lang="id-ID" sz="1800" dirty="0">
                <a:effectLst/>
              </a:rPr>
              <a:t> = lebar;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}</a:t>
            </a:r>
          </a:p>
          <a:p>
            <a:pPr>
              <a:buNone/>
              <a:defRPr/>
            </a:pPr>
            <a:endParaRPr lang="id-ID" sz="1800" dirty="0">
              <a:effectLst/>
            </a:endParaRPr>
          </a:p>
          <a:p>
            <a:pPr>
              <a:buNone/>
              <a:defRPr/>
            </a:pPr>
            <a:r>
              <a:rPr lang="id-ID" sz="1800" dirty="0">
                <a:effectLst/>
              </a:rPr>
              <a:t>    </a:t>
            </a:r>
            <a:r>
              <a:rPr lang="id-ID" sz="1800" dirty="0" err="1">
                <a:effectLst/>
              </a:rPr>
              <a:t>public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String</a:t>
            </a:r>
            <a:r>
              <a:rPr lang="id-ID" sz="1800" dirty="0">
                <a:effectLst/>
              </a:rPr>
              <a:t> </a:t>
            </a:r>
            <a:r>
              <a:rPr lang="id-ID" sz="1800" dirty="0" err="1">
                <a:effectLst/>
              </a:rPr>
              <a:t>gambarSegitiga</a:t>
            </a:r>
            <a:r>
              <a:rPr lang="id-ID" sz="1800" dirty="0">
                <a:effectLst/>
              </a:rPr>
              <a:t>(){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</a:t>
            </a:r>
            <a:r>
              <a:rPr lang="id-ID" sz="1800" dirty="0" err="1">
                <a:effectLst/>
              </a:rPr>
              <a:t>String</a:t>
            </a:r>
            <a:r>
              <a:rPr lang="id-ID" sz="1800" dirty="0">
                <a:effectLst/>
              </a:rPr>
              <a:t> r = "";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for (</a:t>
            </a:r>
            <a:r>
              <a:rPr lang="id-ID" sz="1800" dirty="0" err="1">
                <a:effectLst/>
              </a:rPr>
              <a:t>int</a:t>
            </a:r>
            <a:r>
              <a:rPr lang="id-ID" sz="1800" dirty="0">
                <a:effectLst/>
              </a:rPr>
              <a:t> i = 1; i &lt;= lebar; i++){  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</a:t>
            </a:r>
            <a:r>
              <a:rPr lang="id-ID" sz="1800" dirty="0" smtClean="0">
                <a:effectLst/>
              </a:rPr>
              <a:t>	for </a:t>
            </a:r>
            <a:r>
              <a:rPr lang="id-ID" sz="1800" dirty="0">
                <a:effectLst/>
              </a:rPr>
              <a:t>(</a:t>
            </a:r>
            <a:r>
              <a:rPr lang="id-ID" sz="1800" dirty="0" err="1">
                <a:effectLst/>
              </a:rPr>
              <a:t>int</a:t>
            </a:r>
            <a:r>
              <a:rPr lang="id-ID" sz="1800" dirty="0">
                <a:effectLst/>
              </a:rPr>
              <a:t> j = 1; j &lt;= i; j++)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        </a:t>
            </a:r>
            <a:r>
              <a:rPr lang="id-ID" sz="1800" dirty="0" smtClean="0">
                <a:effectLst/>
              </a:rPr>
              <a:t>		r </a:t>
            </a:r>
            <a:r>
              <a:rPr lang="id-ID" sz="1800" dirty="0">
                <a:effectLst/>
              </a:rPr>
              <a:t>= r + "[]";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        </a:t>
            </a:r>
            <a:r>
              <a:rPr lang="id-ID" sz="1800" dirty="0" smtClean="0">
                <a:effectLst/>
              </a:rPr>
              <a:t>		r </a:t>
            </a:r>
            <a:r>
              <a:rPr lang="id-ID" sz="1800" dirty="0">
                <a:effectLst/>
              </a:rPr>
              <a:t>= r + "\n";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    </a:t>
            </a:r>
            <a:r>
              <a:rPr lang="id-ID" sz="1800" dirty="0" smtClean="0">
                <a:effectLst/>
              </a:rPr>
              <a:t>	}</a:t>
            </a:r>
            <a:endParaRPr lang="id-ID" sz="1800" dirty="0">
              <a:effectLst/>
            </a:endParaRPr>
          </a:p>
          <a:p>
            <a:pPr>
              <a:buNone/>
              <a:defRPr/>
            </a:pPr>
            <a:r>
              <a:rPr lang="id-ID" sz="1800" dirty="0">
                <a:effectLst/>
              </a:rPr>
              <a:t>        </a:t>
            </a:r>
            <a:r>
              <a:rPr lang="id-ID" sz="1800" dirty="0" err="1">
                <a:effectLst/>
              </a:rPr>
              <a:t>return</a:t>
            </a:r>
            <a:r>
              <a:rPr lang="id-ID" sz="1800" dirty="0">
                <a:effectLst/>
              </a:rPr>
              <a:t> r;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    }  </a:t>
            </a:r>
          </a:p>
          <a:p>
            <a:pPr>
              <a:buNone/>
              <a:defRPr/>
            </a:pPr>
            <a:r>
              <a:rPr lang="id-ID" sz="1800" dirty="0">
                <a:effectLst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600" y="838200"/>
            <a:ext cx="47244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public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class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SegitigaBeraksi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public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static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void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main(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String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[]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args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)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kecil =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new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(5);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kecil.gambarSegitiga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());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>
              <a:effectLst/>
              <a:latin typeface="Calibri" pitchFamily="34" charset="0"/>
              <a:cs typeface="Calibri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besar =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new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(15);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kumimoji="0" lang="id-ID" sz="1800" kern="0" dirty="0" err="1">
                <a:effectLst/>
                <a:latin typeface="Calibri" pitchFamily="34" charset="0"/>
                <a:cs typeface="Calibri" pitchFamily="34" charset="0"/>
              </a:rPr>
              <a:t>besar.gambarSegitiga</a:t>
            </a: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());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    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effectLst/>
                <a:latin typeface="Calibri" pitchFamily="34" charset="0"/>
                <a:cs typeface="Calibri" pitchFamily="34" charset="0"/>
              </a:rPr>
              <a:t>}</a:t>
            </a:r>
            <a:endParaRPr kumimoji="0" lang="id-ID" sz="1800" kern="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022" y="6248400"/>
            <a:ext cx="220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Segitiga.java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2508" y="6248400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SegitigaBeraksi.java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893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Tampilkan</a:t>
            </a:r>
            <a:r>
              <a:rPr lang="en-US" dirty="0" smtClean="0"/>
              <a:t> di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nested loop for</a:t>
            </a:r>
          </a:p>
          <a:p>
            <a:pPr marL="574675" lvl="2" indent="0">
              <a:buNone/>
            </a:pPr>
            <a:r>
              <a:rPr lang="en-US" sz="1200" dirty="0" smtClean="0"/>
              <a:t>[]</a:t>
            </a:r>
          </a:p>
          <a:p>
            <a:pPr marL="574675" lvl="2" indent="0">
              <a:buNone/>
            </a:pPr>
            <a:r>
              <a:rPr lang="en-US" sz="1200" dirty="0" smtClean="0"/>
              <a:t>[][]</a:t>
            </a:r>
          </a:p>
          <a:p>
            <a:pPr marL="574675" lvl="2" indent="0">
              <a:buNone/>
            </a:pPr>
            <a:r>
              <a:rPr lang="en-US" sz="1200" dirty="0" smtClean="0"/>
              <a:t>[][][]</a:t>
            </a:r>
          </a:p>
          <a:p>
            <a:pPr marL="574675" lvl="2" indent="0">
              <a:buNone/>
            </a:pPr>
            <a:r>
              <a:rPr lang="en-US" sz="1200" dirty="0" smtClean="0"/>
              <a:t>[][][][]</a:t>
            </a:r>
          </a:p>
          <a:p>
            <a:pPr marL="574675" lvl="2" indent="0">
              <a:buNone/>
            </a:pPr>
            <a:r>
              <a:rPr lang="en-US" sz="1200" dirty="0" smtClean="0"/>
              <a:t>[][][][][]</a:t>
            </a:r>
          </a:p>
          <a:p>
            <a:pPr marL="574675" lvl="2" indent="0">
              <a:buNone/>
            </a:pPr>
            <a:r>
              <a:rPr lang="en-US" sz="1200" dirty="0" smtClean="0"/>
              <a:t>[][][][]</a:t>
            </a:r>
          </a:p>
          <a:p>
            <a:pPr marL="574675" lvl="2" indent="0">
              <a:buNone/>
            </a:pPr>
            <a:r>
              <a:rPr lang="en-US" sz="1200" dirty="0" smtClean="0"/>
              <a:t>[][][]</a:t>
            </a:r>
          </a:p>
          <a:p>
            <a:pPr marL="574675" lvl="2" indent="0">
              <a:buNone/>
            </a:pPr>
            <a:r>
              <a:rPr lang="en-US" sz="1200" dirty="0" smtClean="0"/>
              <a:t>[][]</a:t>
            </a:r>
          </a:p>
          <a:p>
            <a:pPr marL="574675" lvl="2" indent="0">
              <a:buNone/>
            </a:pPr>
            <a:r>
              <a:rPr lang="en-US" sz="1200" dirty="0" smtClean="0"/>
              <a:t>[]</a:t>
            </a:r>
          </a:p>
          <a:p>
            <a:pPr marL="574675" lvl="2" indent="0">
              <a:buNone/>
            </a:pPr>
            <a:r>
              <a:rPr lang="en-US" sz="1200" dirty="0" smtClean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574675" lvl="2" indent="0">
              <a:buNone/>
            </a:pPr>
            <a:r>
              <a:rPr lang="en-US" sz="1200" dirty="0"/>
              <a:t>[][][][][][][][][][]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7293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r>
              <a:rPr lang="en-US" sz="3200" dirty="0" smtClean="0"/>
              <a:t>while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pengulangan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blok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pernyataan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bernilai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true</a:t>
            </a:r>
          </a:p>
          <a:p>
            <a:r>
              <a:rPr lang="id-ID" sz="3200" dirty="0"/>
              <a:t>Kebanyakan </a:t>
            </a:r>
            <a:r>
              <a:rPr lang="id-ID" sz="3200" dirty="0" err="1"/>
              <a:t>programmer</a:t>
            </a:r>
            <a:r>
              <a:rPr lang="id-ID" sz="3200" dirty="0"/>
              <a:t> lebih memilih menggunakan </a:t>
            </a:r>
            <a:r>
              <a:rPr lang="id-ID" sz="3200" dirty="0" err="1"/>
              <a:t>while</a:t>
            </a:r>
            <a:r>
              <a:rPr lang="id-ID" sz="3200" dirty="0"/>
              <a:t> daripada </a:t>
            </a:r>
            <a:r>
              <a:rPr lang="id-ID" sz="3200" dirty="0" err="1"/>
              <a:t>do...</a:t>
            </a:r>
            <a:r>
              <a:rPr lang="id-ID" sz="3200" dirty="0" err="1" smtClean="0"/>
              <a:t>while</a:t>
            </a:r>
            <a:endParaRPr lang="id-ID" sz="3200" dirty="0" smtClean="0"/>
          </a:p>
          <a:p>
            <a:r>
              <a:rPr lang="en-US" sz="3200" dirty="0" err="1" smtClean="0"/>
              <a:t>Bentuk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3400" dirty="0" smtClean="0">
                <a:solidFill>
                  <a:srgbClr val="C00000"/>
                </a:solidFill>
              </a:rPr>
              <a:t>while (</a:t>
            </a:r>
            <a:r>
              <a:rPr lang="en-US" sz="3400" dirty="0" err="1" smtClean="0">
                <a:solidFill>
                  <a:srgbClr val="C00000"/>
                </a:solidFill>
              </a:rPr>
              <a:t>kondisi</a:t>
            </a:r>
            <a:r>
              <a:rPr lang="en-US" sz="3400" dirty="0" smtClean="0">
                <a:solidFill>
                  <a:srgbClr val="C00000"/>
                </a:solidFill>
              </a:rPr>
              <a:t>) {</a:t>
            </a:r>
          </a:p>
          <a:p>
            <a:pPr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			</a:t>
            </a:r>
            <a:r>
              <a:rPr lang="en-US" sz="3400" dirty="0" err="1" smtClean="0">
                <a:solidFill>
                  <a:srgbClr val="C00000"/>
                </a:solidFill>
              </a:rPr>
              <a:t>pernyataan</a:t>
            </a:r>
            <a:endParaRPr lang="en-US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		}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dipanggil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lingkupnya</a:t>
            </a:r>
            <a:r>
              <a:rPr lang="en-US" sz="2800" dirty="0" smtClean="0"/>
              <a:t>, 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blok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blok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endParaRPr lang="id-ID" sz="2800" dirty="0" smtClean="0"/>
          </a:p>
          <a:p>
            <a:pPr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700" dirty="0">
                <a:solidFill>
                  <a:srgbClr val="C00000"/>
                </a:solidFill>
              </a:rPr>
              <a:t>Local </a:t>
            </a:r>
            <a:r>
              <a:rPr lang="id-ID" sz="2700" dirty="0">
                <a:solidFill>
                  <a:srgbClr val="C00000"/>
                </a:solidFill>
              </a:rPr>
              <a:t>V</a:t>
            </a:r>
            <a:r>
              <a:rPr lang="en-US" sz="2700" dirty="0" err="1">
                <a:solidFill>
                  <a:srgbClr val="C00000"/>
                </a:solidFill>
              </a:rPr>
              <a:t>ariable</a:t>
            </a:r>
            <a:r>
              <a:rPr lang="id-ID" sz="2700" dirty="0"/>
              <a:t>: d</a:t>
            </a:r>
            <a:r>
              <a:rPr lang="en-US" sz="2700" dirty="0" err="1"/>
              <a:t>igunakan</a:t>
            </a:r>
            <a:r>
              <a:rPr lang="en-US" sz="2700" dirty="0"/>
              <a:t> di </a:t>
            </a:r>
            <a:r>
              <a:rPr lang="en-US" sz="2700" dirty="0" err="1"/>
              <a:t>dalam</a:t>
            </a:r>
            <a:r>
              <a:rPr lang="en-US" sz="2700" dirty="0"/>
              <a:t> method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blok</a:t>
            </a:r>
            <a:r>
              <a:rPr lang="en-US" sz="2700" dirty="0"/>
              <a:t> </a:t>
            </a:r>
            <a:r>
              <a:rPr lang="en-US" sz="2700" dirty="0" err="1"/>
              <a:t>pernyataan</a:t>
            </a:r>
            <a:r>
              <a:rPr lang="en-US" sz="2700" dirty="0"/>
              <a:t> yang </a:t>
            </a:r>
            <a:r>
              <a:rPr lang="en-US" sz="2700" dirty="0" err="1"/>
              <a:t>lebih</a:t>
            </a:r>
            <a:r>
              <a:rPr lang="en-US" sz="2700" dirty="0"/>
              <a:t> </a:t>
            </a:r>
            <a:r>
              <a:rPr lang="en-US" sz="2700" dirty="0" err="1"/>
              <a:t>kecil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itu</a:t>
            </a:r>
            <a:endParaRPr lang="en-US" sz="2700" dirty="0"/>
          </a:p>
          <a:p>
            <a:pPr marL="514350" indent="-514350">
              <a:buFont typeface="+mj-lt"/>
              <a:buAutoNum type="arabicPeriod"/>
            </a:pPr>
            <a:r>
              <a:rPr lang="en-US" sz="2700" dirty="0">
                <a:solidFill>
                  <a:srgbClr val="C00000"/>
                </a:solidFill>
              </a:rPr>
              <a:t>Parameter</a:t>
            </a:r>
            <a:r>
              <a:rPr lang="id-ID" sz="2700" dirty="0"/>
              <a:t>: </a:t>
            </a:r>
            <a:r>
              <a:rPr lang="en-US" sz="2700" dirty="0" err="1"/>
              <a:t>variabel</a:t>
            </a:r>
            <a:r>
              <a:rPr lang="en-US" sz="2700" dirty="0"/>
              <a:t> </a:t>
            </a:r>
            <a:r>
              <a:rPr lang="en-US" sz="2700" dirty="0" err="1"/>
              <a:t>yg</a:t>
            </a:r>
            <a:r>
              <a:rPr lang="en-US" sz="2700" dirty="0"/>
              <a:t> </a:t>
            </a:r>
            <a:r>
              <a:rPr lang="en-US" sz="2700" dirty="0" err="1"/>
              <a:t>ada</a:t>
            </a:r>
            <a:r>
              <a:rPr lang="en-US" sz="2700" dirty="0"/>
              <a:t> di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pernyataan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0070C0"/>
                </a:solidFill>
              </a:rPr>
              <a:t>(argument) </a:t>
            </a:r>
            <a:r>
              <a:rPr lang="en-US" sz="2700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solidFill>
                  <a:srgbClr val="C00000"/>
                </a:solidFill>
              </a:rPr>
              <a:t>Instance </a:t>
            </a:r>
            <a:r>
              <a:rPr lang="id-ID" sz="2700" dirty="0" smtClean="0">
                <a:solidFill>
                  <a:srgbClr val="C00000"/>
                </a:solidFill>
              </a:rPr>
              <a:t>V</a:t>
            </a:r>
            <a:r>
              <a:rPr lang="en-US" sz="2700" dirty="0" err="1" smtClean="0">
                <a:solidFill>
                  <a:srgbClr val="C00000"/>
                </a:solidFill>
              </a:rPr>
              <a:t>ariable</a:t>
            </a:r>
            <a:r>
              <a:rPr lang="id-ID" sz="2700" dirty="0" smtClean="0"/>
              <a:t>: </a:t>
            </a:r>
            <a:r>
              <a:rPr lang="en-US" sz="2700" dirty="0" err="1" smtClean="0"/>
              <a:t>variabel</a:t>
            </a:r>
            <a:r>
              <a:rPr lang="en-US" sz="2700" dirty="0" smtClean="0"/>
              <a:t> yang </a:t>
            </a:r>
            <a:r>
              <a:rPr lang="en-US" sz="2700" dirty="0" err="1" smtClean="0"/>
              <a:t>memiliki</a:t>
            </a:r>
            <a:r>
              <a:rPr lang="en-US" sz="2700" dirty="0" smtClean="0"/>
              <a:t> </a:t>
            </a:r>
            <a:r>
              <a:rPr lang="en-US" sz="2700" dirty="0" err="1" smtClean="0"/>
              <a:t>nilai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berbeda</a:t>
            </a:r>
            <a:r>
              <a:rPr lang="en-US" sz="2700" dirty="0" smtClean="0"/>
              <a:t> </a:t>
            </a:r>
            <a:r>
              <a:rPr lang="en-US" sz="2700" dirty="0" err="1" smtClean="0"/>
              <a:t>di</a:t>
            </a:r>
            <a:r>
              <a:rPr lang="en-US" sz="2700" dirty="0" smtClean="0"/>
              <a:t> </a:t>
            </a:r>
            <a:r>
              <a:rPr lang="en-US" sz="2700" dirty="0" err="1" smtClean="0"/>
              <a:t>setiap</a:t>
            </a:r>
            <a:r>
              <a:rPr lang="en-US" sz="2700" dirty="0" smtClean="0"/>
              <a:t> </a:t>
            </a:r>
            <a:r>
              <a:rPr lang="en-US" sz="2700" dirty="0" err="1" smtClean="0"/>
              <a:t>objek</a:t>
            </a:r>
            <a:endParaRPr lang="en-US" sz="27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solidFill>
                  <a:srgbClr val="C00000"/>
                </a:solidFill>
              </a:rPr>
              <a:t>Class </a:t>
            </a:r>
            <a:r>
              <a:rPr lang="id-ID" sz="2700" dirty="0" smtClean="0">
                <a:solidFill>
                  <a:srgbClr val="C00000"/>
                </a:solidFill>
              </a:rPr>
              <a:t>V</a:t>
            </a:r>
            <a:r>
              <a:rPr lang="en-US" sz="2700" dirty="0" err="1" smtClean="0">
                <a:solidFill>
                  <a:srgbClr val="C00000"/>
                </a:solidFill>
              </a:rPr>
              <a:t>ariable</a:t>
            </a:r>
            <a:r>
              <a:rPr lang="id-ID" sz="2700" dirty="0" smtClean="0"/>
              <a:t>: </a:t>
            </a:r>
            <a:r>
              <a:rPr lang="en-US" sz="2700" dirty="0" err="1" smtClean="0"/>
              <a:t>variabel</a:t>
            </a:r>
            <a:r>
              <a:rPr lang="en-US" sz="2700" dirty="0" smtClean="0"/>
              <a:t> yang </a:t>
            </a:r>
            <a:r>
              <a:rPr lang="en-US" sz="2700" dirty="0" err="1" smtClean="0"/>
              <a:t>berlaku</a:t>
            </a:r>
            <a:r>
              <a:rPr lang="en-US" sz="2700" dirty="0" smtClean="0"/>
              <a:t> </a:t>
            </a:r>
            <a:r>
              <a:rPr lang="en-US" sz="2700" dirty="0" err="1" smtClean="0"/>
              <a:t>di</a:t>
            </a:r>
            <a:r>
              <a:rPr lang="en-US" sz="2700" dirty="0" smtClean="0"/>
              <a:t> </a:t>
            </a:r>
            <a:r>
              <a:rPr lang="en-US" sz="2700" dirty="0" err="1" smtClean="0"/>
              <a:t>suatu</a:t>
            </a:r>
            <a:r>
              <a:rPr lang="en-US" sz="2700" dirty="0" smtClean="0"/>
              <a:t> class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seluruh</a:t>
            </a:r>
            <a:r>
              <a:rPr lang="en-US" sz="2700" dirty="0" smtClean="0"/>
              <a:t> </a:t>
            </a:r>
            <a:r>
              <a:rPr lang="en-US" sz="2700" dirty="0" err="1" smtClean="0"/>
              <a:t>instan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class </a:t>
            </a:r>
            <a:r>
              <a:rPr lang="en-US" sz="2700" dirty="0" err="1" smtClean="0"/>
              <a:t>tersebut</a:t>
            </a:r>
            <a:r>
              <a:rPr lang="en-US" sz="2700" dirty="0" smtClean="0"/>
              <a:t> (</a:t>
            </a:r>
            <a:r>
              <a:rPr lang="en-US" sz="2700" dirty="0" err="1" smtClean="0"/>
              <a:t>objek</a:t>
            </a:r>
            <a:r>
              <a:rPr lang="en-US" sz="2700" dirty="0" smtClean="0"/>
              <a:t>). </a:t>
            </a:r>
            <a:r>
              <a:rPr lang="en-US" sz="2700" dirty="0" err="1" smtClean="0"/>
              <a:t>Ciri</a:t>
            </a:r>
            <a:r>
              <a:rPr lang="en-US" sz="2700" dirty="0" smtClean="0"/>
              <a:t> class variable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menggunakan</a:t>
            </a:r>
            <a:r>
              <a:rPr lang="en-US" sz="2700" dirty="0" smtClean="0"/>
              <a:t> keyword </a:t>
            </a:r>
            <a:r>
              <a:rPr lang="en-US" sz="2700" dirty="0" smtClean="0">
                <a:solidFill>
                  <a:srgbClr val="0070C0"/>
                </a:solidFill>
              </a:rPr>
              <a:t>static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PernyataanWHILE.java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137"/>
            <a:ext cx="9144000" cy="601186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3200" dirty="0" smtClean="0"/>
              <a:t>	</a:t>
            </a:r>
            <a:r>
              <a:rPr lang="en-US" sz="3200" dirty="0" smtClean="0"/>
              <a:t>class </a:t>
            </a:r>
            <a:r>
              <a:rPr lang="en-US" sz="3200" dirty="0" err="1" smtClean="0"/>
              <a:t>PernyataanWHILE</a:t>
            </a:r>
            <a:r>
              <a:rPr lang="en-US" sz="3200" dirty="0" smtClean="0"/>
              <a:t> {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	</a:t>
            </a:r>
            <a:r>
              <a:rPr lang="en-US" sz="3200" dirty="0" smtClean="0"/>
              <a:t>public static void main(String[] </a:t>
            </a:r>
            <a:r>
              <a:rPr lang="en-US" sz="3200" dirty="0" err="1" smtClean="0"/>
              <a:t>args</a:t>
            </a:r>
            <a:r>
              <a:rPr lang="en-US" sz="3200" dirty="0" smtClean="0"/>
              <a:t>){</a:t>
            </a: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id-ID" sz="3200" dirty="0" smtClean="0"/>
              <a:t>	</a:t>
            </a:r>
            <a:r>
              <a:rPr lang="en-US" sz="3200" dirty="0" err="1" smtClean="0"/>
              <a:t>int</a:t>
            </a:r>
            <a:r>
              <a:rPr lang="en-US" sz="3200" dirty="0" smtClean="0"/>
              <a:t> i = 1;</a:t>
            </a: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id-ID" sz="3200" dirty="0" smtClean="0"/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while (i &lt; 11) {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	</a:t>
            </a:r>
            <a:r>
              <a:rPr lang="id-ID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	</a:t>
            </a:r>
            <a:r>
              <a:rPr lang="id-ID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++;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id-ID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	  </a:t>
            </a:r>
            <a:r>
              <a:rPr lang="en-US" sz="3200" dirty="0" smtClean="0"/>
              <a:t>}</a:t>
            </a:r>
          </a:p>
          <a:p>
            <a:pPr>
              <a:buNone/>
            </a:pPr>
            <a:r>
              <a:rPr lang="id-ID" sz="3200" dirty="0" smtClean="0"/>
              <a:t>	 </a:t>
            </a:r>
            <a:r>
              <a:rPr lang="en-US" sz="3200" dirty="0" smtClean="0"/>
              <a:t>}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sv-SE" sz="3600" dirty="0" smtClean="0"/>
              <a:t>Tampilkan bilangan genap antara 1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20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id-ID" sz="3600" dirty="0" smtClean="0"/>
              <a:t>:</a:t>
            </a:r>
          </a:p>
          <a:p>
            <a:pPr marL="514350" indent="-514350">
              <a:buNone/>
            </a:pPr>
            <a:endParaRPr lang="id-ID" sz="3600" dirty="0" smtClean="0"/>
          </a:p>
          <a:p>
            <a:pPr marL="1158875" lvl="2" indent="-514350">
              <a:buFont typeface="+mj-lt"/>
              <a:buAutoNum type="arabicPeriod"/>
            </a:pPr>
            <a:r>
              <a:rPr lang="id-ID" sz="2800" dirty="0" smtClean="0"/>
              <a:t>P</a:t>
            </a:r>
            <a:r>
              <a:rPr lang="en-US" sz="2800" dirty="0" err="1" smtClean="0"/>
              <a:t>ernyataan</a:t>
            </a:r>
            <a:r>
              <a:rPr lang="en-US" sz="2800" dirty="0" smtClean="0"/>
              <a:t> FOR</a:t>
            </a:r>
            <a:r>
              <a:rPr lang="id-ID" sz="2800" dirty="0" smtClean="0"/>
              <a:t>	</a:t>
            </a:r>
            <a:endParaRPr lang="en-US" sz="2800" dirty="0" smtClean="0"/>
          </a:p>
          <a:p>
            <a:pPr marL="1158875" lvl="2" indent="-514350">
              <a:buFont typeface="+mj-lt"/>
              <a:buAutoNum type="arabicPeriod"/>
            </a:pPr>
            <a:r>
              <a:rPr lang="id-ID" sz="2800" dirty="0" err="1" smtClean="0"/>
              <a:t>P</a:t>
            </a:r>
            <a:r>
              <a:rPr lang="en-US" sz="2800" dirty="0" err="1" smtClean="0"/>
              <a:t>ernyataan</a:t>
            </a:r>
            <a:r>
              <a:rPr lang="en-US" sz="2800" dirty="0" smtClean="0"/>
              <a:t> WHILE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do...while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92663"/>
          </a:xfrm>
        </p:spPr>
        <p:txBody>
          <a:bodyPr/>
          <a:lstStyle/>
          <a:p>
            <a:r>
              <a:rPr lang="en-US" sz="3200" dirty="0" smtClean="0"/>
              <a:t>do ... while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proses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pengulangan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blok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bernilai</a:t>
            </a:r>
            <a:r>
              <a:rPr lang="en-US" sz="3200" dirty="0" smtClean="0"/>
              <a:t> true</a:t>
            </a:r>
          </a:p>
          <a:p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blok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paling </a:t>
            </a:r>
            <a:r>
              <a:rPr lang="en-US" sz="3200" dirty="0" err="1" smtClean="0">
                <a:solidFill>
                  <a:srgbClr val="C00000"/>
                </a:solidFill>
              </a:rPr>
              <a:t>tidak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dieksekusi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satu</a:t>
            </a:r>
            <a:r>
              <a:rPr lang="en-US" sz="3200" dirty="0" smtClean="0">
                <a:solidFill>
                  <a:srgbClr val="C00000"/>
                </a:solidFill>
              </a:rPr>
              <a:t> kali</a:t>
            </a:r>
          </a:p>
          <a:p>
            <a:r>
              <a:rPr lang="en-US" sz="3200" dirty="0" err="1" smtClean="0"/>
              <a:t>Bentuk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C00000"/>
                </a:solidFill>
              </a:rPr>
              <a:t>do {</a:t>
            </a:r>
            <a:endParaRPr lang="id-ID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id-ID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C00000"/>
                </a:solidFill>
              </a:rPr>
              <a:t>pernyataan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} while (</a:t>
            </a:r>
            <a:r>
              <a:rPr lang="en-US" sz="2800" dirty="0" err="1" smtClean="0">
                <a:solidFill>
                  <a:srgbClr val="C00000"/>
                </a:solidFill>
              </a:rPr>
              <a:t>kondisi</a:t>
            </a:r>
            <a:r>
              <a:rPr lang="en-US" sz="2800" dirty="0" smtClean="0">
                <a:solidFill>
                  <a:srgbClr val="C00000"/>
                </a:solidFill>
              </a:rPr>
              <a:t>);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PernyataanDOWHILE.java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</a:pPr>
            <a:endParaRPr lang="id-ID" sz="2800" dirty="0" smtClean="0"/>
          </a:p>
          <a:p>
            <a:pPr lvl="1">
              <a:buNone/>
            </a:pPr>
            <a:r>
              <a:rPr lang="en-US" sz="2800" dirty="0" smtClean="0"/>
              <a:t>class </a:t>
            </a:r>
            <a:r>
              <a:rPr lang="en-US" sz="2800" dirty="0" err="1" smtClean="0"/>
              <a:t>PernyataanDOWHILE</a:t>
            </a:r>
            <a:r>
              <a:rPr lang="en-US" sz="2800" dirty="0" smtClean="0"/>
              <a:t> {</a:t>
            </a:r>
          </a:p>
          <a:p>
            <a:pPr lvl="1">
              <a:buNone/>
            </a:pPr>
            <a:r>
              <a:rPr lang="en-US" sz="2800" dirty="0" smtClean="0"/>
              <a:t>	public static void main(String[] </a:t>
            </a:r>
            <a:r>
              <a:rPr lang="en-US" sz="2800" dirty="0" err="1" smtClean="0"/>
              <a:t>args</a:t>
            </a:r>
            <a:r>
              <a:rPr lang="en-US" sz="2800" dirty="0" smtClean="0"/>
              <a:t>){</a:t>
            </a:r>
          </a:p>
          <a:p>
            <a:pPr lvl="1"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= 1;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do {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	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);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	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++;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	} while (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 &lt;= 10);</a:t>
            </a:r>
          </a:p>
          <a:p>
            <a:pPr lvl="1">
              <a:buNone/>
            </a:pPr>
            <a:r>
              <a:rPr lang="en-US" sz="2800" dirty="0" smtClean="0"/>
              <a:t>	}</a:t>
            </a:r>
          </a:p>
          <a:p>
            <a:pPr lvl="1"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01000" cy="2133600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.9 </a:t>
            </a:r>
            <a:r>
              <a:rPr lang="en-US" sz="4400" dirty="0" err="1" smtClean="0"/>
              <a:t>Pernyataan</a:t>
            </a:r>
            <a:r>
              <a:rPr lang="en-US" sz="4400" dirty="0" smtClean="0"/>
              <a:t> </a:t>
            </a:r>
            <a:r>
              <a:rPr lang="en-US" sz="4400" dirty="0" err="1" smtClean="0"/>
              <a:t>Pemindah</a:t>
            </a:r>
            <a:r>
              <a:rPr lang="en-US" sz="4400" dirty="0" smtClean="0"/>
              <a:t> Proses (Jump)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381000"/>
          </a:xfrm>
        </p:spPr>
        <p:txBody>
          <a:bodyPr/>
          <a:lstStyle/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Pemindah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return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break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continue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return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2337"/>
            <a:ext cx="8686800" cy="4792663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id-ID" dirty="0" smtClean="0"/>
              <a:t>untuk </a:t>
            </a:r>
            <a:r>
              <a:rPr lang="id-ID" dirty="0" smtClean="0">
                <a:solidFill>
                  <a:srgbClr val="C00000"/>
                </a:solidFill>
              </a:rPr>
              <a:t>keluar dari method </a:t>
            </a:r>
            <a:endParaRPr lang="id-ID" dirty="0" smtClean="0"/>
          </a:p>
          <a:p>
            <a:r>
              <a:rPr lang="id-ID" dirty="0" smtClean="0">
                <a:solidFill>
                  <a:srgbClr val="C00000"/>
                </a:solidFill>
              </a:rPr>
              <a:t>return</a:t>
            </a:r>
            <a:r>
              <a:rPr lang="id-ID" dirty="0" smtClean="0"/>
              <a:t> memiliki dua bentuk: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000" dirty="0" smtClean="0">
                <a:solidFill>
                  <a:srgbClr val="C00000"/>
                </a:solidFill>
              </a:rPr>
              <a:t>mengembalikan nilai </a:t>
            </a:r>
            <a:r>
              <a:rPr lang="id-ID" sz="3000" dirty="0" smtClean="0"/>
              <a:t>(sesuai dengan tipe data)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000" dirty="0" smtClean="0">
                <a:solidFill>
                  <a:srgbClr val="C00000"/>
                </a:solidFill>
              </a:rPr>
              <a:t>tidak mengembalikan nila</a:t>
            </a:r>
            <a:r>
              <a:rPr lang="id-ID" sz="3000" dirty="0" smtClean="0"/>
              <a:t>i (untuk void)</a:t>
            </a:r>
          </a:p>
          <a:p>
            <a:r>
              <a:rPr lang="id-ID" dirty="0" smtClean="0"/>
              <a:t>Contoh:</a:t>
            </a:r>
          </a:p>
          <a:p>
            <a:pPr lvl="2"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int</a:t>
            </a:r>
            <a:r>
              <a:rPr lang="id-ID" sz="2000" dirty="0" smtClean="0"/>
              <a:t> perkalian(int x, int y){</a:t>
            </a:r>
          </a:p>
          <a:p>
            <a:pPr lvl="2">
              <a:buNone/>
            </a:pPr>
            <a:r>
              <a:rPr lang="id-ID" sz="2000" dirty="0" smtClean="0"/>
              <a:t>		</a:t>
            </a:r>
            <a:r>
              <a:rPr lang="id-ID" sz="2000" dirty="0" smtClean="0">
                <a:solidFill>
                  <a:srgbClr val="C00000"/>
                </a:solidFill>
              </a:rPr>
              <a:t>return x * y;</a:t>
            </a:r>
          </a:p>
          <a:p>
            <a:pPr lvl="2">
              <a:buNone/>
            </a:pPr>
            <a:r>
              <a:rPr lang="id-ID" sz="2000" dirty="0" smtClean="0"/>
              <a:t>	}</a:t>
            </a:r>
          </a:p>
          <a:p>
            <a:pPr lvl="2">
              <a:buNone/>
            </a:pPr>
            <a:r>
              <a:rPr lang="id-ID" sz="2000" dirty="0" smtClean="0"/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void</a:t>
            </a:r>
            <a:r>
              <a:rPr lang="id-ID" sz="2000" dirty="0" smtClean="0"/>
              <a:t> perkalian(int x, int y){</a:t>
            </a:r>
          </a:p>
          <a:p>
            <a:pPr lvl="2">
              <a:buNone/>
            </a:pPr>
            <a:r>
              <a:rPr lang="id-ID" sz="2000" dirty="0" smtClean="0"/>
              <a:t>		hasilKali = x * y;</a:t>
            </a:r>
          </a:p>
          <a:p>
            <a:pPr lvl="2">
              <a:buNone/>
            </a:pPr>
            <a:r>
              <a:rPr lang="id-ID" sz="2000" dirty="0" smtClean="0"/>
              <a:t>		</a:t>
            </a:r>
            <a:r>
              <a:rPr lang="id-ID" sz="2000" dirty="0" smtClean="0">
                <a:solidFill>
                  <a:srgbClr val="C00000"/>
                </a:solidFill>
              </a:rPr>
              <a:t>return;</a:t>
            </a:r>
          </a:p>
          <a:p>
            <a:pPr lvl="2">
              <a:buNone/>
            </a:pPr>
            <a:r>
              <a:rPr lang="id-ID" sz="2000" dirty="0" smtClean="0"/>
              <a:t>	}</a:t>
            </a:r>
            <a:endParaRPr lang="id-ID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Penyataan</a:t>
            </a:r>
            <a:r>
              <a:rPr lang="en-US" sz="4000" dirty="0" smtClean="0"/>
              <a:t> break </a:t>
            </a:r>
            <a:r>
              <a:rPr lang="en-US" sz="4000" dirty="0" err="1" smtClean="0"/>
              <a:t>digunakan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keluar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dari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suatu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pengulangan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(loop)</a:t>
            </a:r>
          </a:p>
          <a:p>
            <a:r>
              <a:rPr lang="en-US" sz="4000" dirty="0" err="1" smtClean="0"/>
              <a:t>Penggunaan</a:t>
            </a:r>
            <a:r>
              <a:rPr lang="en-US" sz="4000" dirty="0" smtClean="0"/>
              <a:t> break </a:t>
            </a:r>
            <a:r>
              <a:rPr lang="en-US" sz="4000" dirty="0" err="1" smtClean="0"/>
              <a:t>bisa</a:t>
            </a:r>
            <a:r>
              <a:rPr lang="en-US" sz="4000" dirty="0" smtClean="0"/>
              <a:t> </a:t>
            </a:r>
            <a:r>
              <a:rPr lang="en-US" sz="4000" dirty="0" err="1" smtClean="0"/>
              <a:t>berbentuk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tanpa</a:t>
            </a:r>
            <a:r>
              <a:rPr lang="en-US" sz="4000" dirty="0" smtClean="0">
                <a:solidFill>
                  <a:srgbClr val="C00000"/>
                </a:solidFill>
              </a:rPr>
              <a:t> label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berlabel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PernyataanBREAK.java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en-US" dirty="0" smtClean="0"/>
              <a:t>public class </a:t>
            </a:r>
            <a:r>
              <a:rPr lang="en-US" dirty="0" err="1" smtClean="0"/>
              <a:t>PernyataanBREAK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public static void main(String[] </a:t>
            </a:r>
            <a:r>
              <a:rPr lang="en-US" dirty="0" err="1" smtClean="0"/>
              <a:t>args</a:t>
            </a:r>
            <a:r>
              <a:rPr lang="en-US" dirty="0" smtClean="0"/>
              <a:t>){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id-ID" dirty="0" smtClean="0"/>
              <a:t>	</a:t>
            </a: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i=1; i&lt;11; i++){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id-ID" dirty="0" smtClean="0"/>
              <a:t>	</a:t>
            </a:r>
            <a:r>
              <a:rPr lang="en-US" dirty="0" smtClean="0"/>
              <a:t>if(i==5) </a:t>
            </a:r>
            <a:r>
              <a:rPr lang="en-US" dirty="0" smtClean="0">
                <a:solidFill>
                  <a:srgbClr val="C00000"/>
                </a:solidFill>
              </a:rPr>
              <a:t>break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id-ID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 smtClean="0"/>
              <a:t>(i);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id-ID" dirty="0" smtClean="0"/>
              <a:t>	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PernyataanBREAKLABEL.java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public class </a:t>
            </a:r>
            <a:r>
              <a:rPr lang="en-US" dirty="0" err="1" smtClean="0"/>
              <a:t>PernyataanBREAK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public static void main(String[] </a:t>
            </a:r>
            <a:r>
              <a:rPr lang="en-US" dirty="0" err="1" smtClean="0"/>
              <a:t>args</a:t>
            </a:r>
            <a:r>
              <a:rPr lang="en-US" dirty="0" smtClean="0"/>
              <a:t>){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id-ID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selesai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id-ID" dirty="0" smtClean="0"/>
              <a:t>	</a:t>
            </a: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&lt;11; </a:t>
            </a:r>
            <a:r>
              <a:rPr lang="en-US" dirty="0" err="1" smtClean="0"/>
              <a:t>i</a:t>
            </a:r>
            <a:r>
              <a:rPr lang="en-US" dirty="0" smtClean="0"/>
              <a:t>++){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id-ID" dirty="0" smtClean="0"/>
              <a:t>	</a:t>
            </a:r>
            <a:r>
              <a:rPr lang="en-US" dirty="0" smtClean="0"/>
              <a:t>if(</a:t>
            </a:r>
            <a:r>
              <a:rPr lang="en-US" dirty="0" err="1" smtClean="0"/>
              <a:t>i</a:t>
            </a:r>
            <a:r>
              <a:rPr lang="en-US" dirty="0" smtClean="0"/>
              <a:t>==5) </a:t>
            </a:r>
            <a:r>
              <a:rPr lang="en-US" dirty="0" smtClean="0">
                <a:solidFill>
                  <a:srgbClr val="C00000"/>
                </a:solidFill>
              </a:rPr>
              <a:t>break </a:t>
            </a:r>
            <a:r>
              <a:rPr lang="en-US" dirty="0" err="1" smtClean="0">
                <a:solidFill>
                  <a:srgbClr val="C00000"/>
                </a:solidFill>
              </a:rPr>
              <a:t>selesai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id-ID" dirty="0" smtClean="0"/>
              <a:t>	</a:t>
            </a:r>
            <a:r>
              <a:rPr lang="en-US" dirty="0" err="1" smtClean="0"/>
              <a:t>System.out.println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id-ID" dirty="0" smtClean="0"/>
              <a:t>	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	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813" y="190500"/>
            <a:ext cx="8866187" cy="647700"/>
          </a:xfrm>
        </p:spPr>
        <p:txBody>
          <a:bodyPr/>
          <a:lstStyle/>
          <a:p>
            <a:r>
              <a:rPr lang="id-ID" sz="3700" dirty="0" smtClean="0"/>
              <a:t>Bilangan</a:t>
            </a:r>
            <a:r>
              <a:rPr lang="en-US" sz="3700" dirty="0" smtClean="0"/>
              <a:t>.java</a:t>
            </a:r>
            <a:r>
              <a:rPr lang="id-ID" sz="3700" dirty="0" smtClean="0"/>
              <a:t>			</a:t>
            </a:r>
            <a:r>
              <a:rPr lang="id-ID" sz="3700" dirty="0" err="1" smtClean="0"/>
              <a:t>BilanganBeraksi.java</a:t>
            </a:r>
            <a:endParaRPr lang="en-US" sz="3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public class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{</a:t>
            </a:r>
            <a:endParaRPr lang="id-ID" sz="1800" dirty="0" smtClean="0"/>
          </a:p>
          <a:p>
            <a:pPr>
              <a:buNone/>
            </a:pPr>
            <a:r>
              <a:rPr lang="id-ID" sz="1800" dirty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static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pencacah</a:t>
            </a:r>
            <a:r>
              <a:rPr lang="en-US" sz="1800" dirty="0" smtClean="0"/>
              <a:t> = 0;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id-ID" sz="1800" dirty="0" smtClean="0"/>
              <a:t>;</a:t>
            </a:r>
            <a:endParaRPr lang="id-ID" sz="1800" dirty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en-US" sz="1800" dirty="0" smtClean="0"/>
              <a:t>public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){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id-ID" sz="1800" dirty="0" smtClean="0"/>
              <a:t>      </a:t>
            </a:r>
            <a:r>
              <a:rPr lang="en-US" sz="1800" dirty="0" err="1" smtClean="0"/>
              <a:t>this.nilai</a:t>
            </a:r>
            <a:r>
              <a:rPr lang="en-US" sz="1800" dirty="0" smtClean="0"/>
              <a:t> = </a:t>
            </a:r>
            <a:r>
              <a:rPr lang="en-US" sz="1800" dirty="0" err="1" smtClean="0"/>
              <a:t>nilai</a:t>
            </a:r>
            <a:r>
              <a:rPr lang="en-US" sz="1800" dirty="0" smtClean="0"/>
              <a:t>;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id-ID" sz="1800" dirty="0" smtClean="0"/>
              <a:t>      </a:t>
            </a:r>
            <a:r>
              <a:rPr lang="en-US" sz="1800" dirty="0" err="1" smtClean="0"/>
              <a:t>pencacah</a:t>
            </a:r>
            <a:r>
              <a:rPr lang="en-US" sz="1800" dirty="0" smtClean="0"/>
              <a:t>++;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en-US" sz="1800" dirty="0" smtClean="0"/>
              <a:t>}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en-US" sz="1800" dirty="0" smtClean="0"/>
              <a:t>public void info(){</a:t>
            </a:r>
            <a:endParaRPr lang="id-ID" sz="1800" dirty="0"/>
          </a:p>
          <a:p>
            <a:pPr>
              <a:buNone/>
            </a:pPr>
            <a:r>
              <a:rPr lang="id-ID" sz="1800" dirty="0" smtClean="0"/>
              <a:t>	    S</a:t>
            </a:r>
            <a:r>
              <a:rPr lang="en-US" sz="1800" dirty="0" err="1" smtClean="0"/>
              <a:t>ystem.out.println</a:t>
            </a:r>
            <a:r>
              <a:rPr lang="en-US" sz="1800" dirty="0" smtClean="0"/>
              <a:t>("</a:t>
            </a:r>
            <a:r>
              <a:rPr lang="en-US" sz="1800" dirty="0" err="1" smtClean="0"/>
              <a:t>Nilai</a:t>
            </a:r>
            <a:r>
              <a:rPr lang="en-US" sz="1800" dirty="0" smtClean="0"/>
              <a:t>:“</a:t>
            </a:r>
            <a:r>
              <a:rPr lang="id-ID" sz="1800" dirty="0" smtClean="0"/>
              <a:t> + 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);</a:t>
            </a:r>
            <a:endParaRPr lang="id-ID" sz="1800" dirty="0" smtClean="0"/>
          </a:p>
          <a:p>
            <a:pPr>
              <a:buNone/>
            </a:pPr>
            <a:r>
              <a:rPr lang="id-ID" sz="1600" dirty="0" smtClean="0"/>
              <a:t>	    </a:t>
            </a:r>
            <a:r>
              <a:rPr lang="en-US" sz="1600" dirty="0" err="1" smtClean="0"/>
              <a:t>System.out.println</a:t>
            </a:r>
            <a:r>
              <a:rPr lang="en-US" sz="1600" dirty="0" smtClean="0"/>
              <a:t>("</a:t>
            </a:r>
            <a:r>
              <a:rPr lang="en-US" sz="1600" dirty="0" err="1" smtClean="0"/>
              <a:t>Pencacah</a:t>
            </a:r>
            <a:r>
              <a:rPr lang="en-US" sz="1600" dirty="0" smtClean="0"/>
              <a:t>:“</a:t>
            </a:r>
            <a:r>
              <a:rPr lang="id-ID" sz="1600" dirty="0" smtClean="0"/>
              <a:t> </a:t>
            </a:r>
            <a:r>
              <a:rPr lang="en-US" sz="1600" dirty="0" smtClean="0"/>
              <a:t>+ </a:t>
            </a:r>
            <a:r>
              <a:rPr lang="en-US" sz="1600" dirty="0" err="1" smtClean="0"/>
              <a:t>pencacah</a:t>
            </a:r>
            <a:r>
              <a:rPr lang="en-US" sz="1600" dirty="0" smtClean="0"/>
              <a:t>);</a:t>
            </a:r>
            <a:endParaRPr lang="id-ID" sz="16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id-ID" sz="1800" dirty="0" smtClean="0"/>
              <a:t>    </a:t>
            </a:r>
            <a:r>
              <a:rPr lang="en-US" sz="1800" dirty="0" err="1" smtClean="0"/>
              <a:t>System.out.println</a:t>
            </a:r>
            <a:r>
              <a:rPr lang="en-US" sz="1800" dirty="0" smtClean="0"/>
              <a:t>("");</a:t>
            </a:r>
            <a:endParaRPr lang="id-ID" sz="1800" dirty="0" smtClean="0"/>
          </a:p>
          <a:p>
            <a:pPr>
              <a:buNone/>
            </a:pPr>
            <a:r>
              <a:rPr lang="id-ID" sz="1800" dirty="0"/>
              <a:t>	</a:t>
            </a:r>
            <a:r>
              <a:rPr lang="en-US" sz="1800" dirty="0" smtClean="0"/>
              <a:t>}</a:t>
            </a:r>
            <a:endParaRPr lang="id-ID" sz="1800" dirty="0" smtClean="0"/>
          </a:p>
          <a:p>
            <a:pPr>
              <a:buNone/>
            </a:pPr>
            <a:r>
              <a:rPr lang="en-US" sz="1800" dirty="0" smtClean="0"/>
              <a:t>}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4572000" y="838200"/>
            <a:ext cx="4572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public class </a:t>
            </a:r>
            <a:r>
              <a:rPr lang="id-ID" sz="1800" dirty="0" smtClean="0"/>
              <a:t>BilanganBeraksi</a:t>
            </a:r>
            <a:r>
              <a:rPr lang="en-US" sz="1800" dirty="0" smtClean="0"/>
              <a:t>{</a:t>
            </a:r>
          </a:p>
          <a:p>
            <a:pPr>
              <a:buNone/>
            </a:pPr>
            <a:r>
              <a:rPr lang="id-ID" sz="1800" dirty="0" smtClean="0"/>
              <a:t>	</a:t>
            </a:r>
            <a:r>
              <a:rPr lang="en-US" sz="1800" dirty="0" smtClean="0"/>
              <a:t>public static void main(String[] </a:t>
            </a:r>
            <a:r>
              <a:rPr lang="en-US" sz="1800" dirty="0" err="1" smtClean="0"/>
              <a:t>args</a:t>
            </a:r>
            <a:r>
              <a:rPr lang="en-US" sz="1800" dirty="0" smtClean="0"/>
              <a:t>){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id-ID" sz="1800" dirty="0" smtClean="0"/>
              <a:t>	      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b1 = new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(50);</a:t>
            </a:r>
          </a:p>
          <a:p>
            <a:pPr>
              <a:buNone/>
            </a:pPr>
            <a:r>
              <a:rPr lang="en-US" sz="1800" dirty="0" smtClean="0"/>
              <a:t>   </a:t>
            </a:r>
            <a:r>
              <a:rPr lang="id-ID" sz="1800" dirty="0" smtClean="0"/>
              <a:t>	       </a:t>
            </a:r>
            <a:r>
              <a:rPr lang="en-US" sz="1800" dirty="0" smtClean="0"/>
              <a:t>b1.info();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id-ID" sz="1800" dirty="0" smtClean="0"/>
              <a:t>	      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b2 = new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(15);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id-ID" sz="1800" dirty="0" smtClean="0"/>
              <a:t>	       </a:t>
            </a:r>
            <a:r>
              <a:rPr lang="en-US" sz="1800" dirty="0" smtClean="0"/>
              <a:t>b2.info();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id-ID" sz="1800" dirty="0" smtClean="0"/>
              <a:t>	      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 b3 = new </a:t>
            </a:r>
            <a:r>
              <a:rPr lang="en-US" sz="1800" dirty="0" err="1" smtClean="0"/>
              <a:t>Bilangan</a:t>
            </a:r>
            <a:r>
              <a:rPr lang="en-US" sz="1800" dirty="0" smtClean="0"/>
              <a:t>(30);</a:t>
            </a:r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id-ID" sz="1800" dirty="0" smtClean="0"/>
              <a:t>        </a:t>
            </a:r>
            <a:r>
              <a:rPr lang="en-US" sz="1800" dirty="0" smtClean="0"/>
              <a:t>b3.info();</a:t>
            </a:r>
          </a:p>
          <a:p>
            <a:pPr>
              <a:buNone/>
            </a:pPr>
            <a:r>
              <a:rPr lang="id-ID" sz="1800" dirty="0" smtClean="0"/>
              <a:t>	</a:t>
            </a:r>
            <a:r>
              <a:rPr lang="en-US" sz="1800" dirty="0" smtClean="0"/>
              <a:t>}</a:t>
            </a:r>
            <a:endParaRPr lang="id-ID" sz="1800" dirty="0" smtClean="0"/>
          </a:p>
          <a:p>
            <a:pPr>
              <a:buNone/>
            </a:pPr>
            <a:r>
              <a:rPr lang="id-ID" sz="1800" dirty="0" smtClean="0"/>
              <a:t>}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r>
              <a:rPr lang="en-US" sz="4000" dirty="0" err="1" smtClean="0"/>
              <a:t>Digunakan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melanjutkan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eksekusi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suatu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pengulangan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(loop)</a:t>
            </a:r>
          </a:p>
          <a:p>
            <a:r>
              <a:rPr lang="en-US" sz="4000" dirty="0" err="1" smtClean="0"/>
              <a:t>Bisa</a:t>
            </a:r>
            <a:r>
              <a:rPr lang="en-US" sz="4000" dirty="0" smtClean="0"/>
              <a:t> </a:t>
            </a:r>
            <a:r>
              <a:rPr lang="en-US" sz="4000" dirty="0" err="1" smtClean="0"/>
              <a:t>berbentuk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tanpa</a:t>
            </a:r>
            <a:r>
              <a:rPr lang="en-US" sz="4000" dirty="0" smtClean="0">
                <a:solidFill>
                  <a:srgbClr val="C00000"/>
                </a:solidFill>
              </a:rPr>
              <a:t> label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berlabel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code </a:t>
            </a:r>
            <a:r>
              <a:rPr lang="en-US" sz="4000" dirty="0" err="1" smtClean="0">
                <a:solidFill>
                  <a:srgbClr val="C00000"/>
                </a:solidFill>
              </a:rPr>
              <a:t>persis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sama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dengan</a:t>
            </a:r>
            <a:r>
              <a:rPr lang="en-US" sz="4000" dirty="0" smtClean="0">
                <a:solidFill>
                  <a:srgbClr val="C00000"/>
                </a:solidFill>
              </a:rPr>
              <a:t> break</a:t>
            </a:r>
            <a:r>
              <a:rPr lang="en-US" sz="4000" dirty="0" smtClean="0"/>
              <a:t>, </a:t>
            </a:r>
            <a:r>
              <a:rPr lang="en-US" sz="4000" dirty="0" err="1" smtClean="0"/>
              <a:t>baik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yang </a:t>
            </a:r>
            <a:r>
              <a:rPr lang="en-US" sz="4000" dirty="0" err="1" smtClean="0"/>
              <a:t>tanpa</a:t>
            </a:r>
            <a:r>
              <a:rPr lang="en-US" sz="4000" dirty="0" smtClean="0"/>
              <a:t> label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berlabel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id-ID" dirty="0" smtClean="0"/>
              <a:t>: </a:t>
            </a:r>
            <a:r>
              <a:rPr lang="id-ID" dirty="0" err="1" smtClean="0"/>
              <a:t>Looping</a:t>
            </a:r>
            <a:r>
              <a:rPr lang="id-ID" dirty="0" smtClean="0"/>
              <a:t> pada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Kembangkan </a:t>
            </a:r>
            <a:r>
              <a:rPr lang="id-ID" sz="3200" dirty="0" err="1" smtClean="0"/>
              <a:t>class</a:t>
            </a:r>
            <a:r>
              <a:rPr lang="id-ID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Bank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Bank</a:t>
            </a:r>
            <a:r>
              <a:rPr lang="id-ID" sz="3200" dirty="0" smtClean="0">
                <a:solidFill>
                  <a:srgbClr val="C00000"/>
                </a:solidFill>
              </a:rPr>
              <a:t>Beraksi </a:t>
            </a:r>
            <a:r>
              <a:rPr lang="id-ID" sz="3200" dirty="0" smtClean="0"/>
              <a:t>yang sebelumnya sudah kita buat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Bank</a:t>
            </a:r>
            <a:r>
              <a:rPr lang="id-ID" sz="3200" dirty="0" smtClean="0">
                <a:solidFill>
                  <a:srgbClr val="C00000"/>
                </a:solidFill>
              </a:rPr>
              <a:t>Beraksi </a:t>
            </a:r>
            <a:r>
              <a:rPr lang="en-US" sz="3200" dirty="0" err="1" smtClean="0"/>
              <a:t>menampilkan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interaktif</a:t>
            </a:r>
            <a:r>
              <a:rPr lang="en-US" sz="3200" dirty="0" smtClean="0"/>
              <a:t> Menu ATM,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tampilan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id-ID" sz="3200" dirty="0" err="1" smtClean="0"/>
              <a:t>slide</a:t>
            </a:r>
            <a:r>
              <a:rPr lang="id-ID" sz="3200" dirty="0" smtClean="0"/>
              <a:t> </a:t>
            </a:r>
            <a:r>
              <a:rPr lang="en-US" sz="3200" dirty="0" err="1" smtClean="0"/>
              <a:t>berikut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1779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</a:t>
            </a:r>
            <a:r>
              <a:rPr lang="id-ID" dirty="0" err="1" smtClean="0"/>
              <a:t>BankBeraksi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fi-FI" sz="1800" dirty="0" smtClean="0"/>
              <a:t>Menu ATM</a:t>
            </a:r>
          </a:p>
          <a:p>
            <a:pPr>
              <a:buNone/>
            </a:pPr>
            <a:r>
              <a:rPr lang="fi-FI" sz="1800" dirty="0" smtClean="0"/>
              <a:t>1. Cek Saldo	  2. Simpan Uang	      3. Ambil Uang	  4. Keluar</a:t>
            </a:r>
            <a:endParaRPr lang="en-US" sz="1800" dirty="0" smtClean="0"/>
          </a:p>
          <a:p>
            <a:pPr>
              <a:buNone/>
            </a:pPr>
            <a:r>
              <a:rPr lang="id-ID" sz="1800" dirty="0" smtClean="0"/>
              <a:t>Pilih Menu</a:t>
            </a:r>
            <a:r>
              <a:rPr lang="en-US" sz="1800" dirty="0" smtClean="0"/>
              <a:t>:</a:t>
            </a:r>
            <a:r>
              <a:rPr lang="id-ID" sz="1800" dirty="0" smtClean="0"/>
              <a:t> </a:t>
            </a:r>
            <a:r>
              <a:rPr lang="id-ID" sz="1800" dirty="0" smtClean="0">
                <a:solidFill>
                  <a:srgbClr val="C00000"/>
                </a:solidFill>
              </a:rPr>
              <a:t>1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 smtClean="0"/>
              <a:t>Saldo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/>
              <a:t> </a:t>
            </a:r>
            <a:r>
              <a:rPr lang="en-US" sz="1800" dirty="0" err="1" smtClean="0"/>
              <a:t>Rp</a:t>
            </a:r>
            <a:r>
              <a:rPr lang="en-US" sz="1800" dirty="0" smtClean="0"/>
              <a:t>. 100000</a:t>
            </a:r>
          </a:p>
          <a:p>
            <a:pPr marL="509587" indent="-51435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i-FI" sz="1800" dirty="0"/>
              <a:t>Menu ATM</a:t>
            </a:r>
          </a:p>
          <a:p>
            <a:pPr>
              <a:buNone/>
            </a:pPr>
            <a:r>
              <a:rPr lang="fi-FI" sz="1800" dirty="0"/>
              <a:t>1. Cek Saldo	  2. Simpan Uang	      3. Ambil Uang	  4. </a:t>
            </a:r>
            <a:r>
              <a:rPr lang="fi-FI" sz="1800" dirty="0" smtClean="0"/>
              <a:t>Keluar</a:t>
            </a:r>
            <a:endParaRPr lang="en-US" sz="1800" dirty="0"/>
          </a:p>
          <a:p>
            <a:pPr>
              <a:buNone/>
            </a:pPr>
            <a:r>
              <a:rPr lang="id-ID" sz="1800" dirty="0"/>
              <a:t>Pilih </a:t>
            </a:r>
            <a:r>
              <a:rPr lang="id-ID" sz="1800" dirty="0" smtClean="0"/>
              <a:t>Menu</a:t>
            </a:r>
            <a:r>
              <a:rPr lang="en-US" sz="1800" dirty="0" smtClean="0"/>
              <a:t>:</a:t>
            </a:r>
            <a:r>
              <a:rPr lang="id-ID" sz="1800" dirty="0" smtClean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uang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simpan</a:t>
            </a:r>
            <a:r>
              <a:rPr lang="en-US" sz="1800" dirty="0"/>
              <a:t> </a:t>
            </a:r>
            <a:r>
              <a:rPr lang="en-US" sz="1800" dirty="0" err="1" smtClean="0"/>
              <a:t>Rp</a:t>
            </a:r>
            <a:r>
              <a:rPr lang="en-US" sz="1800" dirty="0" smtClean="0"/>
              <a:t>. 150000</a:t>
            </a:r>
          </a:p>
          <a:p>
            <a:pPr>
              <a:buNone/>
            </a:pPr>
            <a:r>
              <a:rPr lang="en-US" sz="1800" dirty="0" err="1" smtClean="0"/>
              <a:t>Saldo</a:t>
            </a:r>
            <a:r>
              <a:rPr lang="en-US" sz="1800" dirty="0" smtClean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Rp</a:t>
            </a:r>
            <a:r>
              <a:rPr lang="en-US" sz="1800" dirty="0"/>
              <a:t>. </a:t>
            </a:r>
            <a:r>
              <a:rPr lang="en-US" sz="1800" dirty="0" smtClean="0"/>
              <a:t>250000</a:t>
            </a:r>
            <a:endParaRPr lang="en-US" sz="1800" dirty="0"/>
          </a:p>
          <a:p>
            <a:pPr marL="509587" indent="-51435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i-FI" sz="1800" dirty="0"/>
              <a:t>Menu ATM</a:t>
            </a:r>
          </a:p>
          <a:p>
            <a:pPr>
              <a:buNone/>
            </a:pPr>
            <a:r>
              <a:rPr lang="fi-FI" sz="1800" dirty="0"/>
              <a:t>1. Cek Saldo	  2. Simpan Uang	      3. Ambil Uang	  4. Keluar</a:t>
            </a:r>
            <a:endParaRPr lang="en-US" sz="1800" dirty="0"/>
          </a:p>
          <a:p>
            <a:pPr>
              <a:buNone/>
            </a:pPr>
            <a:r>
              <a:rPr lang="id-ID" sz="1800" dirty="0"/>
              <a:t>Pilih Menu</a:t>
            </a:r>
            <a:r>
              <a:rPr lang="en-US" sz="1800" dirty="0"/>
              <a:t>:</a:t>
            </a:r>
            <a:r>
              <a:rPr lang="id-ID" sz="1800" dirty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3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uang</a:t>
            </a:r>
            <a:r>
              <a:rPr lang="en-US" sz="1800" dirty="0"/>
              <a:t> yang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 smtClean="0"/>
              <a:t>ambil</a:t>
            </a:r>
            <a:r>
              <a:rPr lang="id-ID" sz="1800" dirty="0" smtClean="0"/>
              <a:t> </a:t>
            </a:r>
            <a:r>
              <a:rPr lang="en-US" sz="1800" dirty="0" err="1" smtClean="0"/>
              <a:t>Rp</a:t>
            </a:r>
            <a:r>
              <a:rPr lang="en-US" sz="1800" dirty="0"/>
              <a:t>. 150000</a:t>
            </a:r>
          </a:p>
          <a:p>
            <a:pPr>
              <a:buNone/>
            </a:pPr>
            <a:r>
              <a:rPr lang="en-US" sz="1800" dirty="0" err="1"/>
              <a:t>Saldo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Rp</a:t>
            </a:r>
            <a:r>
              <a:rPr lang="en-US" sz="1800" dirty="0"/>
              <a:t>. </a:t>
            </a:r>
            <a:r>
              <a:rPr lang="en-US" sz="1800" dirty="0" smtClean="0"/>
              <a:t>100000</a:t>
            </a:r>
            <a:endParaRPr lang="en-US" sz="1800" dirty="0"/>
          </a:p>
          <a:p>
            <a:pPr marL="509587" indent="-51435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id-ID" dirty="0" err="1" smtClean="0"/>
              <a:t>Looping</a:t>
            </a:r>
            <a:r>
              <a:rPr lang="id-ID" dirty="0" smtClean="0"/>
              <a:t> pada Matematika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3200" dirty="0" err="1" smtClean="0"/>
              <a:t>Modifikasi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Matematika</a:t>
            </a:r>
            <a:r>
              <a:rPr lang="id-ID" sz="3200" dirty="0" smtClean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sebelumnya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buat</a:t>
            </a:r>
            <a:r>
              <a:rPr lang="en-US" sz="3200" dirty="0" smtClean="0"/>
              <a:t> </a:t>
            </a:r>
            <a:endParaRPr lang="id-ID" sz="3200" dirty="0" smtClean="0"/>
          </a:p>
          <a:p>
            <a:r>
              <a:rPr lang="en-US" sz="3200" dirty="0" smtClean="0"/>
              <a:t>Input data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lewat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prompt </a:t>
            </a:r>
            <a:r>
              <a:rPr lang="id-ID" sz="3200" dirty="0" smtClean="0">
                <a:solidFill>
                  <a:srgbClr val="C00000"/>
                </a:solidFill>
              </a:rPr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class Scanner</a:t>
            </a:r>
            <a:r>
              <a:rPr lang="id-ID" sz="3200" dirty="0" smtClean="0">
                <a:solidFill>
                  <a:srgbClr val="C00000"/>
                </a:solidFill>
              </a:rPr>
              <a:t>)</a:t>
            </a:r>
            <a:endParaRPr lang="en-US" sz="3200" dirty="0" smtClean="0"/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menu </a:t>
            </a:r>
            <a:r>
              <a:rPr lang="en-US" sz="3200" dirty="0" err="1" smtClean="0"/>
              <a:t>pilihan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fitur</a:t>
            </a:r>
            <a:r>
              <a:rPr lang="en-US" sz="3200" dirty="0" smtClean="0"/>
              <a:t> </a:t>
            </a:r>
            <a:r>
              <a:rPr lang="en-US" sz="3200" dirty="0" err="1" smtClean="0"/>
              <a:t>pertambahan</a:t>
            </a:r>
            <a:r>
              <a:rPr lang="en-US" sz="3200" dirty="0" smtClean="0"/>
              <a:t>, </a:t>
            </a:r>
            <a:r>
              <a:rPr lang="en-US" sz="3200" dirty="0" err="1" smtClean="0"/>
              <a:t>pengurangan</a:t>
            </a:r>
            <a:r>
              <a:rPr lang="en-US" sz="3200" dirty="0" smtClean="0"/>
              <a:t>, </a:t>
            </a:r>
            <a:r>
              <a:rPr lang="en-US" sz="3200" dirty="0" err="1" smtClean="0"/>
              <a:t>pembagian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perkalian</a:t>
            </a:r>
            <a:endParaRPr lang="en-US" sz="3200" dirty="0" smtClean="0"/>
          </a:p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pengulangan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menu </a:t>
            </a:r>
            <a:r>
              <a:rPr lang="en-US" sz="3200" dirty="0" err="1" smtClean="0"/>
              <a:t>pilihan</a:t>
            </a:r>
            <a:r>
              <a:rPr lang="en-US" sz="3200" dirty="0" smtClean="0"/>
              <a:t>. Akan </a:t>
            </a:r>
            <a:r>
              <a:rPr lang="en-US" sz="3200" dirty="0" err="1" smtClean="0"/>
              <a:t>berhenti</a:t>
            </a:r>
            <a:r>
              <a:rPr lang="en-US" sz="3200" dirty="0" smtClean="0"/>
              <a:t> </a:t>
            </a:r>
            <a:r>
              <a:rPr lang="id-ID" sz="3200" dirty="0" smtClean="0"/>
              <a:t>(keluar dari aplikasi)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pilih</a:t>
            </a:r>
            <a:r>
              <a:rPr lang="en-US" sz="3200" dirty="0" smtClean="0"/>
              <a:t> </a:t>
            </a:r>
            <a:r>
              <a:rPr lang="id-ID" sz="3200" dirty="0" smtClean="0"/>
              <a:t>6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id-ID" dirty="0" smtClean="0"/>
              <a:t>: Tampilan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fi-FI" sz="2200" dirty="0" smtClean="0"/>
              <a:t>Menu Aplikasi Matematika:</a:t>
            </a:r>
          </a:p>
          <a:p>
            <a:pPr>
              <a:buNone/>
            </a:pPr>
            <a:r>
              <a:rPr lang="fi-FI" sz="1800" dirty="0" smtClean="0"/>
              <a:t>1. Pertambahan	  2. Pengurangan	      3. Perkalian	  4. Pembagian</a:t>
            </a:r>
            <a:r>
              <a:rPr lang="id-ID" sz="1800" dirty="0"/>
              <a:t>	</a:t>
            </a:r>
            <a:r>
              <a:rPr lang="id-ID" sz="1800" dirty="0" smtClean="0"/>
              <a:t>5. Sisa Bagi</a:t>
            </a:r>
            <a:endParaRPr lang="fi-FI" sz="1800" dirty="0" smtClean="0"/>
          </a:p>
          <a:p>
            <a:pPr>
              <a:buNone/>
            </a:pPr>
            <a:r>
              <a:rPr lang="id-ID" sz="1800" dirty="0"/>
              <a:t>6</a:t>
            </a:r>
            <a:r>
              <a:rPr lang="fi-FI" sz="1800" dirty="0" smtClean="0"/>
              <a:t>. Keluar Aplikasi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id-ID" sz="2200" dirty="0" smtClean="0"/>
              <a:t>Pilih Menu = </a:t>
            </a:r>
            <a:r>
              <a:rPr lang="id-ID" sz="2200" dirty="0" smtClean="0">
                <a:solidFill>
                  <a:srgbClr val="C00000"/>
                </a:solidFill>
              </a:rPr>
              <a:t>1</a:t>
            </a:r>
            <a:endParaRPr lang="en-US" sz="2200" dirty="0" smtClean="0"/>
          </a:p>
          <a:p>
            <a:pPr>
              <a:buNone/>
            </a:pPr>
            <a:r>
              <a:rPr lang="id-ID" sz="2200" dirty="0" smtClean="0"/>
              <a:t>Masukkan Angka Pertama = </a:t>
            </a:r>
            <a:r>
              <a:rPr lang="id-ID" sz="2200" dirty="0" smtClean="0">
                <a:solidFill>
                  <a:srgbClr val="C00000"/>
                </a:solidFill>
              </a:rPr>
              <a:t>3</a:t>
            </a:r>
          </a:p>
          <a:p>
            <a:pPr>
              <a:buNone/>
            </a:pPr>
            <a:r>
              <a:rPr lang="id-ID" sz="2200" dirty="0" smtClean="0"/>
              <a:t>Masukkan Angka Kedua =</a:t>
            </a:r>
            <a:r>
              <a:rPr lang="id-ID" sz="2200" dirty="0" smtClean="0">
                <a:solidFill>
                  <a:srgbClr val="C00000"/>
                </a:solidFill>
              </a:rPr>
              <a:t>23</a:t>
            </a:r>
          </a:p>
          <a:p>
            <a:pPr marL="509587" indent="-514350">
              <a:buNone/>
            </a:pPr>
            <a:endParaRPr lang="id-ID" sz="1400" dirty="0" smtClean="0"/>
          </a:p>
          <a:p>
            <a:pPr marL="509587" indent="-514350">
              <a:buNone/>
            </a:pPr>
            <a:r>
              <a:rPr lang="id-ID" sz="2200" dirty="0" smtClean="0"/>
              <a:t>Hasil </a:t>
            </a:r>
            <a:r>
              <a:rPr lang="en-US" sz="2200" dirty="0" err="1" smtClean="0">
                <a:solidFill>
                  <a:srgbClr val="FF0000"/>
                </a:solidFill>
              </a:rPr>
              <a:t>Pertambahan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B050"/>
                </a:solidFill>
              </a:rPr>
              <a:t>3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23</a:t>
            </a:r>
            <a:r>
              <a:rPr lang="id-ID" sz="2200" dirty="0" smtClean="0"/>
              <a:t> adalah </a:t>
            </a:r>
            <a:r>
              <a:rPr lang="id-ID" sz="2200" dirty="0" smtClean="0">
                <a:solidFill>
                  <a:srgbClr val="C00000"/>
                </a:solidFill>
              </a:rPr>
              <a:t>26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i-FI" sz="1400" dirty="0" smtClean="0"/>
          </a:p>
          <a:p>
            <a:pPr>
              <a:buNone/>
            </a:pPr>
            <a:r>
              <a:rPr lang="fi-FI" sz="2200" dirty="0" smtClean="0"/>
              <a:t>Menu Aplikasi Matematika:</a:t>
            </a:r>
          </a:p>
          <a:p>
            <a:pPr>
              <a:buNone/>
            </a:pPr>
            <a:r>
              <a:rPr lang="fi-FI" sz="1800" dirty="0" smtClean="0"/>
              <a:t>1. Pertambahan	  2. Pengurangan	      3. Perkalian	  4. Pembagian</a:t>
            </a:r>
            <a:r>
              <a:rPr lang="id-ID" sz="1800" dirty="0" smtClean="0"/>
              <a:t>	5. Sisa Bagi</a:t>
            </a:r>
            <a:endParaRPr lang="fi-FI" sz="1800" dirty="0" smtClean="0"/>
          </a:p>
          <a:p>
            <a:pPr>
              <a:buNone/>
            </a:pPr>
            <a:r>
              <a:rPr lang="id-ID" sz="1800" dirty="0"/>
              <a:t>6</a:t>
            </a:r>
            <a:r>
              <a:rPr lang="fi-FI" sz="1800" dirty="0" smtClean="0"/>
              <a:t>. Keluar Aplikasi</a:t>
            </a:r>
          </a:p>
          <a:p>
            <a:pPr marL="509587" indent="-514350">
              <a:buNone/>
            </a:pPr>
            <a:endParaRPr lang="en-US" sz="1400" dirty="0" smtClean="0"/>
          </a:p>
          <a:p>
            <a:pPr marL="509587" indent="-514350">
              <a:buNone/>
            </a:pPr>
            <a:r>
              <a:rPr lang="id-ID" sz="2200" dirty="0" smtClean="0"/>
              <a:t>Pilih Menu = </a:t>
            </a:r>
            <a:endParaRPr lang="en-US" sz="2200" dirty="0" smtClean="0"/>
          </a:p>
          <a:p>
            <a:pPr marL="509587" indent="-514350">
              <a:buNone/>
            </a:pPr>
            <a:endParaRPr lang="id-ID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352675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.10 Array (</a:t>
            </a:r>
            <a:r>
              <a:rPr lang="en-US" sz="4400" dirty="0" err="1" smtClean="0"/>
              <a:t>Larik</a:t>
            </a:r>
            <a:r>
              <a:rPr lang="en-US" sz="4400" dirty="0" smtClean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669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Konsep Array (Larik)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7"/>
            <a:ext cx="8534400" cy="51736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Array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id-ID" sz="2800" dirty="0" smtClean="0"/>
              <a:t> menyimpan sejumlah data dalam tipe sama dengan </a:t>
            </a:r>
            <a:r>
              <a:rPr lang="id-ID" sz="2800" dirty="0" smtClean="0">
                <a:solidFill>
                  <a:srgbClr val="C00000"/>
                </a:solidFill>
              </a:rPr>
              <a:t>jumlah elemen tetap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sz="2800" dirty="0" smtClean="0"/>
              <a:t>Elemen yang disimpan pada array dapat berupa </a:t>
            </a:r>
            <a:r>
              <a:rPr lang="fr-FR" sz="2800" dirty="0" smtClean="0">
                <a:solidFill>
                  <a:srgbClr val="C00000"/>
                </a:solidFill>
              </a:rPr>
              <a:t>tipe primitif </a:t>
            </a:r>
            <a:r>
              <a:rPr lang="fr-FR" sz="2800" dirty="0" smtClean="0"/>
              <a:t>(</a:t>
            </a:r>
            <a:r>
              <a:rPr lang="fr-FR" sz="2800" dirty="0" err="1" smtClean="0"/>
              <a:t>int</a:t>
            </a:r>
            <a:r>
              <a:rPr lang="fr-FR" sz="2800" dirty="0" smtClean="0"/>
              <a:t>, </a:t>
            </a:r>
            <a:r>
              <a:rPr lang="fr-FR" sz="2800" dirty="0" err="1" smtClean="0"/>
              <a:t>float</a:t>
            </a:r>
            <a:r>
              <a:rPr lang="fr-FR" sz="2800" dirty="0" smtClean="0"/>
              <a:t>, </a:t>
            </a:r>
            <a:r>
              <a:rPr lang="fr-FR" sz="2800" dirty="0" err="1" smtClean="0"/>
              <a:t>etc</a:t>
            </a:r>
            <a:r>
              <a:rPr lang="fr-FR" sz="2800" dirty="0" smtClean="0"/>
              <a:t>) </a:t>
            </a:r>
            <a:r>
              <a:rPr lang="fr-FR" sz="2800" dirty="0" err="1" smtClean="0"/>
              <a:t>atau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C00000"/>
                </a:solidFill>
              </a:rPr>
              <a:t>objek</a:t>
            </a:r>
            <a:r>
              <a:rPr lang="fr-FR" sz="2800" dirty="0" smtClean="0"/>
              <a:t> (</a:t>
            </a:r>
            <a:r>
              <a:rPr lang="fr-FR" sz="2800" dirty="0" err="1" smtClean="0"/>
              <a:t>instan</a:t>
            </a:r>
            <a:r>
              <a:rPr lang="id-ID" sz="2800" dirty="0" smtClean="0"/>
              <a:t> dari class)</a:t>
            </a:r>
          </a:p>
          <a:p>
            <a:r>
              <a:rPr lang="id-ID" sz="2800" dirty="0" smtClean="0"/>
              <a:t>Langkah menciptakan array: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Mendeklarasikan variabel array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Menciptakan objek array</a:t>
            </a:r>
            <a:endParaRPr lang="id-ID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294" t="51000" r="11875" b="36000"/>
          <a:stretch>
            <a:fillRect/>
          </a:stretch>
        </p:blipFill>
        <p:spPr bwMode="auto">
          <a:xfrm>
            <a:off x="609600" y="2209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793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Bentuk</a:t>
            </a:r>
            <a:r>
              <a:rPr lang="en-US" sz="3600" dirty="0" smtClean="0"/>
              <a:t> </a:t>
            </a:r>
            <a:r>
              <a:rPr lang="en-US" sz="3600" dirty="0" err="1" smtClean="0"/>
              <a:t>Deklarasi</a:t>
            </a:r>
            <a:r>
              <a:rPr lang="en-US" sz="3600" dirty="0" smtClean="0"/>
              <a:t>: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en-US" sz="3600" dirty="0" err="1" smtClean="0">
                <a:solidFill>
                  <a:srgbClr val="C00000"/>
                </a:solidFill>
              </a:rPr>
              <a:t>tipePrimitif</a:t>
            </a:r>
            <a:r>
              <a:rPr lang="en-US" sz="3600" dirty="0" smtClean="0">
                <a:solidFill>
                  <a:srgbClr val="C00000"/>
                </a:solidFill>
              </a:rPr>
              <a:t>[] </a:t>
            </a:r>
            <a:r>
              <a:rPr lang="en-US" sz="3600" dirty="0" err="1" smtClean="0">
                <a:solidFill>
                  <a:srgbClr val="C00000"/>
                </a:solidFill>
              </a:rPr>
              <a:t>namaVariabel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  <a:r>
              <a:rPr lang="id-ID" sz="3600" dirty="0" smtClean="0">
                <a:solidFill>
                  <a:srgbClr val="C00000"/>
                </a:solidFill>
              </a:rPr>
              <a:t/>
            </a:r>
            <a:br>
              <a:rPr lang="id-ID" sz="3600" dirty="0" smtClean="0">
                <a:solidFill>
                  <a:srgbClr val="C00000"/>
                </a:solidFill>
              </a:rPr>
            </a:br>
            <a:r>
              <a:rPr lang="en-US" sz="3600" dirty="0" err="1" smtClean="0">
                <a:solidFill>
                  <a:srgbClr val="C00000"/>
                </a:solidFill>
              </a:rPr>
              <a:t>namaKelas</a:t>
            </a:r>
            <a:r>
              <a:rPr lang="en-US" sz="3600" dirty="0" smtClean="0">
                <a:solidFill>
                  <a:srgbClr val="C00000"/>
                </a:solidFill>
              </a:rPr>
              <a:t>[] </a:t>
            </a:r>
            <a:r>
              <a:rPr lang="en-US" sz="3600" dirty="0" err="1" smtClean="0">
                <a:solidFill>
                  <a:srgbClr val="C00000"/>
                </a:solidFill>
              </a:rPr>
              <a:t>namaVariabel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</a:p>
          <a:p>
            <a:endParaRPr lang="id-ID" sz="3600" dirty="0" smtClean="0"/>
          </a:p>
          <a:p>
            <a:r>
              <a:rPr lang="en-US" sz="3600" dirty="0" err="1" smtClean="0"/>
              <a:t>Contoh</a:t>
            </a:r>
            <a:r>
              <a:rPr lang="en-US" sz="3600" dirty="0" smtClean="0"/>
              <a:t>:</a:t>
            </a:r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	String[] </a:t>
            </a:r>
            <a:r>
              <a:rPr lang="en-US" sz="3600" dirty="0" err="1" smtClean="0">
                <a:solidFill>
                  <a:srgbClr val="C00000"/>
                </a:solidFill>
              </a:rPr>
              <a:t>kota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	</a:t>
            </a:r>
            <a:r>
              <a:rPr lang="en-US" sz="3600" dirty="0" err="1" smtClean="0">
                <a:solidFill>
                  <a:srgbClr val="C00000"/>
                </a:solidFill>
              </a:rPr>
              <a:t>int</a:t>
            </a:r>
            <a:r>
              <a:rPr lang="en-US" sz="3600" dirty="0" smtClean="0">
                <a:solidFill>
                  <a:srgbClr val="C00000"/>
                </a:solidFill>
              </a:rPr>
              <a:t>[] </a:t>
            </a:r>
            <a:r>
              <a:rPr lang="en-US" sz="3600" dirty="0" err="1" smtClean="0">
                <a:solidFill>
                  <a:srgbClr val="C00000"/>
                </a:solidFill>
              </a:rPr>
              <a:t>nomor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5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92663"/>
          </a:xfrm>
        </p:spPr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Deklarasi</a:t>
            </a:r>
            <a:r>
              <a:rPr lang="en-US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2800" dirty="0" err="1" smtClean="0">
                <a:solidFill>
                  <a:srgbClr val="C00000"/>
                </a:solidFill>
              </a:rPr>
              <a:t>namaVariabel</a:t>
            </a:r>
            <a:r>
              <a:rPr lang="en-US" sz="2800" dirty="0" smtClean="0">
                <a:solidFill>
                  <a:srgbClr val="C00000"/>
                </a:solidFill>
              </a:rPr>
              <a:t> = new </a:t>
            </a:r>
            <a:r>
              <a:rPr lang="en-US" sz="2800" dirty="0" err="1" smtClean="0">
                <a:solidFill>
                  <a:srgbClr val="C00000"/>
                </a:solidFill>
              </a:rPr>
              <a:t>tipePrimitif</a:t>
            </a:r>
            <a:r>
              <a:rPr lang="en-US" sz="2800" dirty="0" smtClean="0">
                <a:solidFill>
                  <a:srgbClr val="C00000"/>
                </a:solidFill>
              </a:rPr>
              <a:t>[</a:t>
            </a:r>
            <a:r>
              <a:rPr lang="en-US" sz="2800" dirty="0" err="1" smtClean="0">
                <a:solidFill>
                  <a:srgbClr val="C00000"/>
                </a:solidFill>
              </a:rPr>
              <a:t>jumlahElemen</a:t>
            </a:r>
            <a:r>
              <a:rPr lang="en-US" sz="2800" dirty="0" smtClean="0">
                <a:solidFill>
                  <a:srgbClr val="C00000"/>
                </a:solidFill>
              </a:rPr>
              <a:t>];</a:t>
            </a:r>
            <a:r>
              <a:rPr lang="id-ID" sz="2800" dirty="0" smtClean="0">
                <a:solidFill>
                  <a:srgbClr val="C00000"/>
                </a:solidFill>
              </a:rPr>
              <a:t/>
            </a:r>
            <a:br>
              <a:rPr lang="id-ID" sz="2800" dirty="0" smtClean="0">
                <a:solidFill>
                  <a:srgbClr val="C00000"/>
                </a:solidFill>
              </a:rPr>
            </a:br>
            <a:r>
              <a:rPr lang="en-US" sz="2800" dirty="0" err="1" smtClean="0">
                <a:solidFill>
                  <a:srgbClr val="C00000"/>
                </a:solidFill>
              </a:rPr>
              <a:t>namaVariabel</a:t>
            </a:r>
            <a:r>
              <a:rPr lang="en-US" sz="2800" dirty="0" smtClean="0">
                <a:solidFill>
                  <a:srgbClr val="C00000"/>
                </a:solidFill>
              </a:rPr>
              <a:t> = new </a:t>
            </a:r>
            <a:r>
              <a:rPr lang="en-US" sz="2800" dirty="0" err="1" smtClean="0">
                <a:solidFill>
                  <a:srgbClr val="C00000"/>
                </a:solidFill>
              </a:rPr>
              <a:t>namaKelas</a:t>
            </a:r>
            <a:r>
              <a:rPr lang="en-US" sz="2800" dirty="0" smtClean="0">
                <a:solidFill>
                  <a:srgbClr val="C00000"/>
                </a:solidFill>
              </a:rPr>
              <a:t>[</a:t>
            </a:r>
            <a:r>
              <a:rPr lang="en-US" sz="2800" dirty="0" err="1" smtClean="0">
                <a:solidFill>
                  <a:srgbClr val="C00000"/>
                </a:solidFill>
              </a:rPr>
              <a:t>jumlahElemen</a:t>
            </a:r>
            <a:r>
              <a:rPr lang="en-US" sz="2800" dirty="0" smtClean="0">
                <a:solidFill>
                  <a:srgbClr val="C00000"/>
                </a:solidFill>
              </a:rPr>
              <a:t>];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>
                <a:solidFill>
                  <a:srgbClr val="C00000"/>
                </a:solidFill>
              </a:rPr>
              <a:t>nomor</a:t>
            </a:r>
            <a:r>
              <a:rPr lang="en-US" dirty="0" smtClean="0">
                <a:solidFill>
                  <a:srgbClr val="C00000"/>
                </a:solidFill>
              </a:rPr>
              <a:t> = new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[7];</a:t>
            </a: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kota</a:t>
            </a:r>
            <a:r>
              <a:rPr lang="en-US" dirty="0" smtClean="0">
                <a:solidFill>
                  <a:srgbClr val="C00000"/>
                </a:solidFill>
              </a:rPr>
              <a:t> = new String[8];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deklarasi</a:t>
            </a:r>
            <a:r>
              <a:rPr lang="en-US" dirty="0" smtClean="0"/>
              <a:t> variable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array: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>
                <a:solidFill>
                  <a:srgbClr val="C00000"/>
                </a:solidFill>
              </a:rPr>
              <a:t>String[] </a:t>
            </a:r>
            <a:r>
              <a:rPr lang="en-US" dirty="0" err="1" smtClean="0">
                <a:solidFill>
                  <a:srgbClr val="C00000"/>
                </a:solidFill>
              </a:rPr>
              <a:t>kota</a:t>
            </a:r>
            <a:r>
              <a:rPr lang="en-US" dirty="0" smtClean="0">
                <a:solidFill>
                  <a:srgbClr val="C00000"/>
                </a:solidFill>
              </a:rPr>
              <a:t> = new String[8]; </a:t>
            </a: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[] </a:t>
            </a:r>
            <a:r>
              <a:rPr lang="en-US" dirty="0" err="1" smtClean="0">
                <a:solidFill>
                  <a:srgbClr val="C00000"/>
                </a:solidFill>
              </a:rPr>
              <a:t>nomor</a:t>
            </a:r>
            <a:r>
              <a:rPr lang="en-US" dirty="0" smtClean="0">
                <a:solidFill>
                  <a:srgbClr val="C00000"/>
                </a:solidFill>
              </a:rPr>
              <a:t> = new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[7];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smtClean="0"/>
              <a:t>Array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declaring_arr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772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</a:pPr>
            <a:endParaRPr lang="id-ID" dirty="0" smtClean="0"/>
          </a:p>
          <a:p>
            <a:pPr lvl="1">
              <a:buNone/>
            </a:pPr>
            <a:endParaRPr lang="id-ID" dirty="0"/>
          </a:p>
          <a:p>
            <a:pPr lvl="1">
              <a:buNone/>
            </a:pPr>
            <a:r>
              <a:rPr lang="en-US" dirty="0" smtClean="0"/>
              <a:t>Nilai:50</a:t>
            </a:r>
            <a:endParaRPr lang="en-US" dirty="0"/>
          </a:p>
          <a:p>
            <a:pPr lvl="1">
              <a:buNone/>
            </a:pPr>
            <a:r>
              <a:rPr lang="en-US" dirty="0"/>
              <a:t>Pencacah:1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Nilai:15</a:t>
            </a:r>
          </a:p>
          <a:p>
            <a:pPr lvl="1">
              <a:buNone/>
            </a:pPr>
            <a:r>
              <a:rPr lang="en-US" dirty="0"/>
              <a:t>Pencacah:2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Nilai:30</a:t>
            </a:r>
          </a:p>
          <a:p>
            <a:pPr lvl="1">
              <a:buNone/>
            </a:pPr>
            <a:r>
              <a:rPr lang="en-US" dirty="0"/>
              <a:t>Pencacah:3</a:t>
            </a:r>
            <a:endParaRPr lang="en-US" dirty="0" smtClean="0"/>
          </a:p>
        </p:txBody>
      </p:sp>
      <p:sp>
        <p:nvSpPr>
          <p:cNvPr id="4" name="Content Placeholder 5"/>
          <p:cNvSpPr>
            <a:spLocks noGrp="1"/>
          </p:cNvSpPr>
          <p:nvPr>
            <p:ph sz="half" idx="1"/>
          </p:nvPr>
        </p:nvSpPr>
        <p:spPr>
          <a:xfrm>
            <a:off x="4572000" y="838200"/>
            <a:ext cx="4572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1">
              <a:buNone/>
            </a:pPr>
            <a:endParaRPr lang="id-ID" dirty="0"/>
          </a:p>
          <a:p>
            <a:pPr lvl="1">
              <a:buNone/>
            </a:pPr>
            <a:endParaRPr lang="id-ID" dirty="0"/>
          </a:p>
          <a:p>
            <a:pPr lvl="1">
              <a:buNone/>
            </a:pPr>
            <a:r>
              <a:rPr lang="en-US" dirty="0"/>
              <a:t>Nilai:50</a:t>
            </a:r>
          </a:p>
          <a:p>
            <a:pPr lvl="1">
              <a:buNone/>
            </a:pPr>
            <a:r>
              <a:rPr lang="en-US" dirty="0"/>
              <a:t>Pencacah:1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Nilai:15</a:t>
            </a:r>
          </a:p>
          <a:p>
            <a:pPr lvl="1">
              <a:buNone/>
            </a:pPr>
            <a:r>
              <a:rPr lang="en-US" dirty="0" err="1" smtClean="0"/>
              <a:t>Pencacah</a:t>
            </a:r>
            <a:r>
              <a:rPr lang="en-US" dirty="0" smtClean="0"/>
              <a:t>:</a:t>
            </a:r>
            <a:r>
              <a:rPr lang="id-ID" dirty="0" smtClean="0"/>
              <a:t>1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Nilai:30</a:t>
            </a:r>
          </a:p>
          <a:p>
            <a:pPr lvl="1">
              <a:buNone/>
            </a:pPr>
            <a:r>
              <a:rPr lang="en-US" dirty="0" err="1" smtClean="0"/>
              <a:t>Pencacah</a:t>
            </a:r>
            <a:r>
              <a:rPr lang="en-US" dirty="0" smtClean="0"/>
              <a:t>:</a:t>
            </a:r>
            <a:r>
              <a:rPr lang="id-ID" dirty="0" smtClean="0"/>
              <a:t>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813" y="723900"/>
            <a:ext cx="8866187" cy="647700"/>
          </a:xfrm>
        </p:spPr>
        <p:txBody>
          <a:bodyPr/>
          <a:lstStyle/>
          <a:p>
            <a:r>
              <a:rPr lang="id-ID" dirty="0" smtClean="0"/>
              <a:t>Hasil Eksekusi: </a:t>
            </a:r>
            <a:r>
              <a:rPr lang="id-ID" dirty="0" err="1" smtClean="0"/>
              <a:t>static</a:t>
            </a:r>
            <a:r>
              <a:rPr lang="id-ID" dirty="0" smtClean="0"/>
              <a:t> vs </a:t>
            </a:r>
            <a:r>
              <a:rPr lang="id-ID" dirty="0" err="1" smtClean="0"/>
              <a:t>non-static</a:t>
            </a:r>
            <a:r>
              <a:rPr lang="id-ID" sz="3700" dirty="0" smtClean="0"/>
              <a:t/>
            </a:r>
            <a:br>
              <a:rPr lang="id-ID" sz="3700" dirty="0" smtClean="0"/>
            </a:br>
            <a:r>
              <a:rPr lang="id-ID" sz="3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static</a:t>
            </a:r>
            <a:r>
              <a:rPr lang="id-ID" sz="3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id-ID" sz="3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non-static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4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Bentuk</a:t>
            </a:r>
            <a:r>
              <a:rPr lang="en-US" sz="3600" dirty="0" smtClean="0"/>
              <a:t> </a:t>
            </a:r>
            <a:r>
              <a:rPr lang="en-US" sz="3600" dirty="0" err="1" smtClean="0"/>
              <a:t>Deklarasi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namaVariabelArray</a:t>
            </a:r>
            <a:r>
              <a:rPr lang="en-US" sz="3600" dirty="0" smtClean="0">
                <a:solidFill>
                  <a:srgbClr val="C00000"/>
                </a:solidFill>
              </a:rPr>
              <a:t>[</a:t>
            </a:r>
            <a:r>
              <a:rPr lang="en-US" sz="3600" dirty="0" err="1" smtClean="0">
                <a:solidFill>
                  <a:srgbClr val="C00000"/>
                </a:solidFill>
              </a:rPr>
              <a:t>nomorElemen</a:t>
            </a:r>
            <a:r>
              <a:rPr lang="en-US" sz="3600" dirty="0" smtClean="0">
                <a:solidFill>
                  <a:srgbClr val="C00000"/>
                </a:solidFill>
              </a:rPr>
              <a:t>];</a:t>
            </a:r>
          </a:p>
          <a:p>
            <a:endParaRPr lang="id-ID" sz="3600" dirty="0" smtClean="0"/>
          </a:p>
          <a:p>
            <a:r>
              <a:rPr lang="en-US" sz="3600" dirty="0" err="1" smtClean="0"/>
              <a:t>Contoh</a:t>
            </a:r>
            <a:r>
              <a:rPr lang="en-US" sz="3600" dirty="0" smtClean="0"/>
              <a:t>: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C00000"/>
                </a:solidFill>
              </a:rPr>
              <a:t>kota</a:t>
            </a:r>
            <a:r>
              <a:rPr lang="en-US" sz="3600" dirty="0" smtClean="0">
                <a:solidFill>
                  <a:srgbClr val="C00000"/>
                </a:solidFill>
              </a:rPr>
              <a:t>[0] = “Surabaya”;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ArrayKota.java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dirty="0" smtClean="0"/>
              <a:t>public class </a:t>
            </a:r>
            <a:r>
              <a:rPr lang="en-US" sz="2000" dirty="0" err="1" smtClean="0"/>
              <a:t>ArrayKota</a:t>
            </a:r>
            <a:r>
              <a:rPr lang="en-US" sz="2000" dirty="0" smtClean="0"/>
              <a:t>{</a:t>
            </a:r>
          </a:p>
          <a:p>
            <a:pPr>
              <a:buNone/>
            </a:pPr>
            <a:r>
              <a:rPr lang="en-US" sz="2000" dirty="0" smtClean="0"/>
              <a:t>	public static void main(String[] </a:t>
            </a:r>
            <a:r>
              <a:rPr lang="en-US" sz="2000" dirty="0" err="1" smtClean="0"/>
              <a:t>args</a:t>
            </a:r>
            <a:r>
              <a:rPr lang="en-US" sz="2000" dirty="0" smtClean="0"/>
              <a:t>){</a:t>
            </a:r>
          </a:p>
          <a:p>
            <a:pPr>
              <a:buNone/>
            </a:pPr>
            <a:r>
              <a:rPr lang="en-US" sz="2000" dirty="0" smtClean="0"/>
              <a:t>		String[] </a:t>
            </a:r>
            <a:r>
              <a:rPr lang="en-US" sz="2000" dirty="0" err="1" smtClean="0"/>
              <a:t>kota</a:t>
            </a:r>
            <a:r>
              <a:rPr lang="en-US" sz="2000" dirty="0" smtClean="0"/>
              <a:t>;			</a:t>
            </a:r>
            <a:r>
              <a:rPr lang="en-US" sz="2000" dirty="0" smtClean="0">
                <a:solidFill>
                  <a:srgbClr val="0070C0"/>
                </a:solidFill>
              </a:rPr>
              <a:t>//</a:t>
            </a:r>
            <a:r>
              <a:rPr lang="en-US" sz="2000" dirty="0" err="1" smtClean="0">
                <a:solidFill>
                  <a:srgbClr val="0070C0"/>
                </a:solidFill>
              </a:rPr>
              <a:t>deklarasi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variabel</a:t>
            </a:r>
            <a:r>
              <a:rPr lang="en-US" sz="20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kota</a:t>
            </a:r>
            <a:r>
              <a:rPr lang="en-US" sz="2000" dirty="0" smtClean="0"/>
              <a:t> = new String[3];		</a:t>
            </a:r>
            <a:r>
              <a:rPr lang="en-US" sz="2000" dirty="0" smtClean="0">
                <a:solidFill>
                  <a:srgbClr val="0070C0"/>
                </a:solidFill>
              </a:rPr>
              <a:t>// </a:t>
            </a:r>
            <a:r>
              <a:rPr lang="en-US" sz="2000" dirty="0" err="1" smtClean="0">
                <a:solidFill>
                  <a:srgbClr val="0070C0"/>
                </a:solidFill>
              </a:rPr>
              <a:t>membuat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objek</a:t>
            </a:r>
            <a:r>
              <a:rPr lang="en-US" sz="20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70C0"/>
                </a:solidFill>
              </a:rPr>
              <a:t>// </a:t>
            </a:r>
            <a:r>
              <a:rPr lang="en-US" sz="2000" dirty="0" err="1" smtClean="0">
                <a:solidFill>
                  <a:srgbClr val="0070C0"/>
                </a:solidFill>
              </a:rPr>
              <a:t>mengisi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elemen</a:t>
            </a:r>
            <a:r>
              <a:rPr lang="en-US" sz="20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kota</a:t>
            </a:r>
            <a:r>
              <a:rPr lang="en-US" sz="2000" dirty="0" smtClean="0"/>
              <a:t>[0] = "Jakarta";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kota</a:t>
            </a:r>
            <a:r>
              <a:rPr lang="en-US" sz="2000" dirty="0" smtClean="0"/>
              <a:t>[1] = "Surabaya";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kota</a:t>
            </a:r>
            <a:r>
              <a:rPr lang="en-US" sz="2000" dirty="0" smtClean="0"/>
              <a:t>[2] = "Semarang";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70C0"/>
                </a:solidFill>
              </a:rPr>
              <a:t>// </a:t>
            </a:r>
            <a:r>
              <a:rPr lang="en-US" sz="2000" dirty="0" err="1" smtClean="0">
                <a:solidFill>
                  <a:srgbClr val="0070C0"/>
                </a:solidFill>
              </a:rPr>
              <a:t>menampilkan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elemen</a:t>
            </a:r>
            <a:r>
              <a:rPr lang="en-US" sz="20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</a:t>
            </a:r>
            <a:r>
              <a:rPr lang="en-US" sz="2000" dirty="0" err="1" smtClean="0"/>
              <a:t>kota</a:t>
            </a:r>
            <a:r>
              <a:rPr lang="en-US" sz="2000" dirty="0" smtClean="0"/>
              <a:t>[0]);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</a:t>
            </a:r>
            <a:r>
              <a:rPr lang="en-US" sz="2000" dirty="0" err="1" smtClean="0"/>
              <a:t>kota</a:t>
            </a:r>
            <a:r>
              <a:rPr lang="en-US" sz="2000" dirty="0" smtClean="0"/>
              <a:t>[1]);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</a:t>
            </a:r>
            <a:r>
              <a:rPr lang="en-US" sz="2000" dirty="0" err="1" smtClean="0"/>
              <a:t>kota</a:t>
            </a:r>
            <a:r>
              <a:rPr lang="en-US" sz="2000" dirty="0" smtClean="0"/>
              <a:t>[2]);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}</a:t>
            </a:r>
          </a:p>
          <a:p>
            <a:pPr>
              <a:buNone/>
            </a:pPr>
            <a:r>
              <a:rPr lang="id-ID" sz="2000" dirty="0" smtClean="0"/>
              <a:t>}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682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Array</a:t>
            </a:r>
            <a:r>
              <a:rPr lang="id-ID" dirty="0" smtClean="0"/>
              <a:t> 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/>
              <a:t>	</a:t>
            </a:r>
            <a:r>
              <a:rPr lang="en-US" sz="2400" dirty="0" smtClean="0"/>
              <a:t>public class ArrayKota2{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public static void main(String[] </a:t>
            </a:r>
            <a:r>
              <a:rPr lang="en-US" sz="2400" dirty="0" err="1" smtClean="0"/>
              <a:t>args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smtClean="0"/>
              <a:t>String[] </a:t>
            </a:r>
            <a:r>
              <a:rPr lang="en-US" sz="2400" dirty="0" err="1" smtClean="0"/>
              <a:t>kota</a:t>
            </a:r>
            <a:r>
              <a:rPr lang="en-US" sz="2400" dirty="0" smtClean="0"/>
              <a:t> = {“Jakarta”, “Surabaya”, “Semarang”};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id-ID" sz="2400" dirty="0" smtClean="0"/>
              <a:t>		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menampilkan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elemen</a:t>
            </a:r>
            <a:r>
              <a:rPr lang="en-US" sz="24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smtClean="0"/>
              <a:t>System out </a:t>
            </a:r>
            <a:r>
              <a:rPr lang="en-US" sz="2400" dirty="0" err="1" smtClean="0"/>
              <a:t>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kota</a:t>
            </a:r>
            <a:r>
              <a:rPr lang="en-US" sz="2400" dirty="0" smtClean="0"/>
              <a:t>[0]);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kota</a:t>
            </a:r>
            <a:r>
              <a:rPr lang="en-US" sz="2400" dirty="0" smtClean="0"/>
              <a:t>[1]);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kota</a:t>
            </a:r>
            <a:r>
              <a:rPr lang="en-US" sz="2400" dirty="0" smtClean="0"/>
              <a:t>[2]);</a:t>
            </a:r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339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838200"/>
            <a:ext cx="9146628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/>
              <a:t>	</a:t>
            </a:r>
            <a:r>
              <a:rPr lang="en-US" sz="2400" dirty="0" smtClean="0"/>
              <a:t>public class ArrayKota3{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public static void main(String[] </a:t>
            </a:r>
            <a:r>
              <a:rPr lang="en-US" sz="2400" dirty="0" err="1" smtClean="0"/>
              <a:t>args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id-ID" sz="2400" dirty="0" smtClean="0"/>
              <a:t>	</a:t>
            </a:r>
            <a:r>
              <a:rPr lang="en-US" sz="2400" dirty="0" smtClean="0"/>
              <a:t>String[] </a:t>
            </a:r>
            <a:r>
              <a:rPr lang="en-US" sz="2400" dirty="0" err="1" smtClean="0"/>
              <a:t>kota</a:t>
            </a:r>
            <a:r>
              <a:rPr lang="en-US" sz="2400" dirty="0" smtClean="0"/>
              <a:t> = {“Jakarta”, “Surabaya”, “Semarang”};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menampilkan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elemen</a:t>
            </a:r>
            <a:r>
              <a:rPr lang="en-US" sz="2400" dirty="0" smtClean="0">
                <a:solidFill>
                  <a:srgbClr val="0070C0"/>
                </a:solidFill>
              </a:rPr>
              <a:t> array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id-ID" sz="2400" dirty="0" smtClean="0"/>
              <a:t>	</a:t>
            </a:r>
            <a:r>
              <a:rPr lang="en-US" sz="2400" dirty="0" smtClean="0"/>
              <a:t>for(</a:t>
            </a:r>
            <a:r>
              <a:rPr lang="en-US" sz="2400" dirty="0" err="1" smtClean="0"/>
              <a:t>int</a:t>
            </a:r>
            <a:r>
              <a:rPr lang="en-US" sz="2400" dirty="0" smtClean="0"/>
              <a:t> i=0; i&lt;</a:t>
            </a:r>
            <a:r>
              <a:rPr lang="en-US" sz="2400" dirty="0" err="1" smtClean="0"/>
              <a:t>kota.</a:t>
            </a:r>
            <a:r>
              <a:rPr lang="en-US" sz="2400" dirty="0" err="1" smtClean="0">
                <a:solidFill>
                  <a:srgbClr val="C00000"/>
                </a:solidFill>
              </a:rPr>
              <a:t>length</a:t>
            </a:r>
            <a:r>
              <a:rPr lang="en-US" sz="2400" dirty="0" smtClean="0"/>
              <a:t>; i++)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id-ID" sz="2400" dirty="0" smtClean="0"/>
              <a:t>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kota</a:t>
            </a:r>
            <a:r>
              <a:rPr lang="en-US" sz="2400" dirty="0" smtClean="0"/>
              <a:t>[i]);</a:t>
            </a:r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5348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Deklarasi dan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smtClean="0"/>
              <a:t>Array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arr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7487"/>
            <a:ext cx="89154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8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Deklarasi dan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Array</a:t>
            </a:r>
            <a:endParaRPr lang="id-ID" dirty="0"/>
          </a:p>
        </p:txBody>
      </p:sp>
      <p:pic>
        <p:nvPicPr>
          <p:cNvPr id="4" name="Picture 6" descr="array-sto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/>
          <a:stretch/>
        </p:blipFill>
        <p:spPr bwMode="auto">
          <a:xfrm>
            <a:off x="5309869" y="4135821"/>
            <a:ext cx="3826248" cy="27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rray-re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7"/>
          <a:stretch/>
        </p:blipFill>
        <p:spPr bwMode="auto">
          <a:xfrm>
            <a:off x="5412029" y="990601"/>
            <a:ext cx="373197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Deklarasikan array:</a:t>
            </a:r>
            <a:br>
              <a:rPr lang="id-ID" dirty="0" smtClean="0"/>
            </a:br>
            <a:r>
              <a:rPr lang="id-ID" dirty="0" smtClean="0">
                <a:solidFill>
                  <a:srgbClr val="C00000"/>
                </a:solidFill>
              </a:rPr>
              <a:t>double[] value = new double[10];</a:t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endParaRPr lang="id-ID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Gunakan </a:t>
            </a:r>
            <a:r>
              <a:rPr lang="en-US" dirty="0" smtClean="0"/>
              <a:t>[</a:t>
            </a:r>
            <a:r>
              <a:rPr lang="id-ID" dirty="0" smtClean="0"/>
              <a:t> </a:t>
            </a:r>
            <a:r>
              <a:rPr lang="en-US" dirty="0" smtClean="0"/>
              <a:t>] </a:t>
            </a:r>
            <a:r>
              <a:rPr lang="id-ID" dirty="0" smtClean="0"/>
              <a:t>untuk mengakses elemen: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>
                <a:solidFill>
                  <a:srgbClr val="C00000"/>
                </a:solidFill>
              </a:rPr>
              <a:t>value[2</a:t>
            </a:r>
            <a:r>
              <a:rPr lang="en-US" dirty="0">
                <a:solidFill>
                  <a:srgbClr val="C00000"/>
                </a:solidFill>
              </a:rPr>
              <a:t>] = 29.95;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01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class </a:t>
            </a:r>
            <a:r>
              <a:rPr lang="en-US" dirty="0" err="1" smtClean="0">
                <a:solidFill>
                  <a:srgbClr val="C00000"/>
                </a:solidFill>
              </a:rPr>
              <a:t>CekBilangan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Deklarasikan</a:t>
            </a:r>
            <a:r>
              <a:rPr lang="en-US" dirty="0" smtClean="0">
                <a:solidFill>
                  <a:srgbClr val="C00000"/>
                </a:solidFill>
              </a:rPr>
              <a:t> array </a:t>
            </a:r>
            <a:r>
              <a:rPr lang="en-US" dirty="0" err="1" smtClean="0"/>
              <a:t>bilangan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9 3 7 8 2 4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(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dicek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[0] </a:t>
            </a:r>
            <a:r>
              <a:rPr lang="en-US" dirty="0" err="1" smtClean="0"/>
              <a:t>yaitu</a:t>
            </a:r>
            <a:r>
              <a:rPr lang="en-US" dirty="0" smtClean="0"/>
              <a:t> 9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[1] </a:t>
            </a:r>
            <a:r>
              <a:rPr lang="en-US" dirty="0" err="1" smtClean="0"/>
              <a:t>yaitu</a:t>
            </a:r>
            <a:r>
              <a:rPr lang="en-US" dirty="0" smtClean="0"/>
              <a:t> 3, </a:t>
            </a:r>
            <a:r>
              <a:rPr lang="en-US" dirty="0" err="1" smtClean="0">
                <a:solidFill>
                  <a:srgbClr val="C00000"/>
                </a:solidFill>
              </a:rPr>
              <a:t>apabila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bilangan</a:t>
            </a:r>
            <a:r>
              <a:rPr lang="en-US" dirty="0" smtClean="0">
                <a:solidFill>
                  <a:srgbClr val="C00000"/>
                </a:solidFill>
              </a:rPr>
              <a:t>[0] &gt; </a:t>
            </a:r>
            <a:r>
              <a:rPr lang="en-US" dirty="0" err="1" smtClean="0">
                <a:solidFill>
                  <a:srgbClr val="C00000"/>
                </a:solidFill>
              </a:rPr>
              <a:t>bilangan</a:t>
            </a:r>
            <a:r>
              <a:rPr lang="en-US" dirty="0" smtClean="0">
                <a:solidFill>
                  <a:srgbClr val="C00000"/>
                </a:solidFill>
              </a:rPr>
              <a:t>[1] </a:t>
            </a:r>
            <a:r>
              <a:rPr lang="en-US" dirty="0" err="1" smtClean="0">
                <a:solidFill>
                  <a:srgbClr val="C00000"/>
                </a:solidFill>
              </a:rPr>
              <a:t>lakukan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penukaran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2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(looping)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dicek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7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Tugas: Algoritma </a:t>
            </a:r>
            <a:r>
              <a:rPr lang="id-ID" dirty="0" err="1" smtClean="0"/>
              <a:t>Sorting</a:t>
            </a:r>
            <a:r>
              <a:rPr lang="id-ID" dirty="0" smtClean="0"/>
              <a:t> </a:t>
            </a:r>
            <a:r>
              <a:rPr lang="id-ID" dirty="0" err="1" smtClean="0"/>
              <a:t>BubbleSort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program yang membuat </a:t>
            </a:r>
            <a:r>
              <a:rPr lang="id-ID" dirty="0" err="1" smtClean="0"/>
              <a:t>sorting</a:t>
            </a:r>
            <a:r>
              <a:rPr lang="id-ID" dirty="0" smtClean="0"/>
              <a:t> bilangan dari yang paling kecil ke besar</a:t>
            </a:r>
          </a:p>
          <a:p>
            <a:r>
              <a:rPr lang="id-ID" dirty="0" smtClean="0"/>
              <a:t>Alur algoritma </a:t>
            </a:r>
            <a:r>
              <a:rPr lang="id-ID" dirty="0" err="1" smtClean="0"/>
              <a:t>BubbleSort</a:t>
            </a:r>
            <a:r>
              <a:rPr lang="id-ID" dirty="0" smtClean="0"/>
              <a:t> adalah: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Deklarasikan dalam bentuk </a:t>
            </a:r>
            <a:r>
              <a:rPr lang="id-ID" dirty="0" err="1" smtClean="0">
                <a:solidFill>
                  <a:srgbClr val="C00000"/>
                </a:solidFill>
              </a:rPr>
              <a:t>array</a:t>
            </a:r>
            <a:r>
              <a:rPr lang="id-ID" dirty="0" smtClean="0">
                <a:solidFill>
                  <a:srgbClr val="C00000"/>
                </a:solidFill>
              </a:rPr>
              <a:t> bilangan </a:t>
            </a:r>
            <a:r>
              <a:rPr lang="id-ID" dirty="0" smtClean="0"/>
              <a:t>yang akan diurutkan</a:t>
            </a:r>
          </a:p>
          <a:p>
            <a:pPr lvl="2"/>
            <a:r>
              <a:rPr lang="id-ID" dirty="0" smtClean="0"/>
              <a:t>Misalnya bilangan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34  86  15</a:t>
            </a:r>
          </a:p>
          <a:p>
            <a:pPr lvl="2"/>
            <a:r>
              <a:rPr lang="id-ID" dirty="0"/>
              <a:t>M</a:t>
            </a:r>
            <a:r>
              <a:rPr lang="id-ID" dirty="0" smtClean="0"/>
              <a:t>aka </a:t>
            </a:r>
            <a:r>
              <a:rPr lang="id-ID" dirty="0" err="1" smtClean="0"/>
              <a:t>array</a:t>
            </a:r>
            <a:r>
              <a:rPr lang="id-ID" dirty="0"/>
              <a:t>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bilangan[0]=34, bilangan[1]=86, bilangan[2]=15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Mulai dari i=0, bandingkan dan </a:t>
            </a:r>
            <a:r>
              <a:rPr lang="id-ID" dirty="0" smtClean="0">
                <a:solidFill>
                  <a:srgbClr val="C00000"/>
                </a:solidFill>
              </a:rPr>
              <a:t>tukarkan posisi </a:t>
            </a:r>
            <a:r>
              <a:rPr lang="id-ID" dirty="0" smtClean="0"/>
              <a:t>bila nilai </a:t>
            </a:r>
            <a:r>
              <a:rPr lang="id-ID" dirty="0" smtClean="0">
                <a:solidFill>
                  <a:srgbClr val="C00000"/>
                </a:solidFill>
              </a:rPr>
              <a:t>bilangan[i] &gt; bilangan[i+1]</a:t>
            </a:r>
            <a:r>
              <a:rPr lang="id-ID" dirty="0" smtClean="0"/>
              <a:t>, lakukan itu sampai bilangan terakhir </a:t>
            </a:r>
            <a:r>
              <a:rPr lang="id-ID" dirty="0" smtClean="0">
                <a:solidFill>
                  <a:srgbClr val="C00000"/>
                </a:solidFill>
              </a:rPr>
              <a:t>bilangan[bilangan.length-1]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dirty="0" smtClean="0"/>
              <a:t>Ulangi tahap 2, sampai bilangan selesai diurutkan</a:t>
            </a:r>
          </a:p>
          <a:p>
            <a:r>
              <a:rPr lang="id-ID" dirty="0" smtClean="0"/>
              <a:t>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376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Algoritma </a:t>
            </a:r>
            <a:r>
              <a:rPr lang="id-ID" dirty="0" err="1" smtClean="0"/>
              <a:t>Bubble</a:t>
            </a:r>
            <a:r>
              <a:rPr lang="id-ID" dirty="0" smtClean="0"/>
              <a:t> </a:t>
            </a:r>
            <a:r>
              <a:rPr lang="id-ID" dirty="0" err="1" smtClean="0"/>
              <a:t>Sort</a:t>
            </a:r>
            <a:r>
              <a:rPr lang="id-ID" dirty="0" smtClean="0"/>
              <a:t>  (34 86 15)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518356"/>
              </p:ext>
            </p:extLst>
          </p:nvPr>
        </p:nvGraphicFramePr>
        <p:xfrm>
          <a:off x="76200" y="1066800"/>
          <a:ext cx="9067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rved Up Arrow 13"/>
          <p:cNvSpPr/>
          <p:nvPr/>
        </p:nvSpPr>
        <p:spPr bwMode="auto">
          <a:xfrm>
            <a:off x="3200400" y="228219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urved Up Arrow 14"/>
          <p:cNvSpPr/>
          <p:nvPr/>
        </p:nvSpPr>
        <p:spPr bwMode="auto">
          <a:xfrm>
            <a:off x="3924300" y="378333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urved Up Arrow 15"/>
          <p:cNvSpPr/>
          <p:nvPr/>
        </p:nvSpPr>
        <p:spPr bwMode="auto">
          <a:xfrm>
            <a:off x="5372100" y="2297430"/>
            <a:ext cx="4572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1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Alur Algoritma Bubble Sort  (34 86 15)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50420"/>
              </p:ext>
            </p:extLst>
          </p:nvPr>
        </p:nvGraphicFramePr>
        <p:xfrm>
          <a:off x="285750" y="1066800"/>
          <a:ext cx="8553448" cy="2743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38362"/>
                <a:gridCol w="2138362"/>
                <a:gridCol w="2138362"/>
                <a:gridCol w="21383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LANGKAH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[0]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[1]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Bilangan</a:t>
                      </a:r>
                      <a:r>
                        <a:rPr lang="en-US" sz="2400" dirty="0" smtClean="0"/>
                        <a:t>[2]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 bwMode="auto">
          <a:xfrm>
            <a:off x="3987005" y="1805940"/>
            <a:ext cx="1143000" cy="304800"/>
          </a:xfrm>
          <a:prstGeom prst="curved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urved Up Arrow 5"/>
          <p:cNvSpPr/>
          <p:nvPr/>
        </p:nvSpPr>
        <p:spPr bwMode="auto">
          <a:xfrm>
            <a:off x="6172200" y="2286000"/>
            <a:ext cx="1143000" cy="304800"/>
          </a:xfrm>
          <a:prstGeom prst="curved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>
            <a:off x="3987005" y="3200400"/>
            <a:ext cx="1143000" cy="304800"/>
          </a:xfrm>
          <a:prstGeom prst="curved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6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tanda</a:t>
            </a:r>
            <a:r>
              <a:rPr lang="en-US" sz="3600" dirty="0" smtClean="0"/>
              <a:t> </a:t>
            </a:r>
            <a:r>
              <a:rPr lang="en-US" sz="3600" dirty="0" err="1" smtClean="0"/>
              <a:t>sama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C00000"/>
                </a:solidFill>
              </a:rPr>
              <a:t>=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Kebiasaan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nilai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awal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i="1" dirty="0" smtClean="0"/>
              <a:t>initial value</a:t>
            </a:r>
            <a:r>
              <a:rPr lang="en-US" sz="3600" dirty="0" smtClean="0"/>
              <a:t>)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local </a:t>
            </a:r>
            <a:r>
              <a:rPr lang="en-US" sz="3600" dirty="0" err="1" smtClean="0">
                <a:solidFill>
                  <a:srgbClr val="C00000"/>
                </a:solidFill>
              </a:rPr>
              <a:t>variabel</a:t>
            </a:r>
            <a:r>
              <a:rPr lang="en-US" sz="3600" dirty="0" smtClean="0"/>
              <a:t> (</a:t>
            </a:r>
            <a:r>
              <a:rPr lang="en-US" sz="3600" dirty="0" err="1" smtClean="0"/>
              <a:t>mencegah</a:t>
            </a:r>
            <a:r>
              <a:rPr lang="en-US" sz="3600" dirty="0" smtClean="0"/>
              <a:t> </a:t>
            </a:r>
            <a:r>
              <a:rPr lang="en-US" sz="3600" i="1" dirty="0" smtClean="0"/>
              <a:t>bug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program)</a:t>
            </a:r>
            <a:endParaRPr lang="id-ID" sz="3600" dirty="0" smtClean="0"/>
          </a:p>
          <a:p>
            <a:r>
              <a:rPr lang="id-ID" sz="3600" dirty="0" smtClean="0"/>
              <a:t>Secara otomatis, Java akan memberi nilai awal pada </a:t>
            </a:r>
            <a:r>
              <a:rPr lang="id-ID" sz="3600" dirty="0" err="1" smtClean="0">
                <a:solidFill>
                  <a:srgbClr val="C00000"/>
                </a:solidFill>
              </a:rPr>
              <a:t>instance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err="1" smtClean="0">
                <a:solidFill>
                  <a:srgbClr val="C00000"/>
                </a:solidFill>
              </a:rPr>
              <a:t>variable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err="1" smtClean="0"/>
              <a:t>Contoh</a:t>
            </a:r>
            <a:r>
              <a:rPr lang="en-US" sz="3600" dirty="0" smtClean="0"/>
              <a:t>: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hasilTambah</a:t>
            </a:r>
            <a:r>
              <a:rPr lang="en-US" sz="2800" dirty="0" smtClean="0">
                <a:solidFill>
                  <a:srgbClr val="C00000"/>
                </a:solidFill>
              </a:rPr>
              <a:t> = 0;</a:t>
            </a:r>
          </a:p>
          <a:p>
            <a:pPr lvl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boolean</a:t>
            </a:r>
            <a:r>
              <a:rPr lang="en-US" sz="2800" dirty="0" smtClean="0">
                <a:solidFill>
                  <a:srgbClr val="C00000"/>
                </a:solidFill>
              </a:rPr>
              <a:t> status = false;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Pahami</a:t>
            </a:r>
            <a:r>
              <a:rPr lang="en-US" sz="3600" dirty="0" smtClean="0"/>
              <a:t> </a:t>
            </a:r>
            <a:r>
              <a:rPr lang="en-US" sz="3600" dirty="0" err="1" smtClean="0"/>
              <a:t>alur</a:t>
            </a:r>
            <a:r>
              <a:rPr lang="en-US" sz="3600" dirty="0" smtClean="0"/>
              <a:t> </a:t>
            </a:r>
            <a:r>
              <a:rPr lang="en-US" sz="3600" dirty="0" err="1" smtClean="0"/>
              <a:t>algoritma</a:t>
            </a:r>
            <a:r>
              <a:rPr lang="en-US" sz="3600" dirty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telah</a:t>
            </a:r>
            <a:r>
              <a:rPr lang="en-US" sz="3600" dirty="0" smtClean="0"/>
              <a:t> </a:t>
            </a:r>
            <a:r>
              <a:rPr lang="en-US" sz="3600" dirty="0" err="1" smtClean="0"/>
              <a:t>dijelaskan</a:t>
            </a:r>
            <a:endParaRPr lang="en-US" sz="3600" dirty="0" smtClean="0"/>
          </a:p>
          <a:p>
            <a:r>
              <a:rPr lang="en-US" sz="3600" dirty="0" err="1"/>
              <a:t>I</a:t>
            </a:r>
            <a:r>
              <a:rPr lang="en-US" sz="3600" dirty="0" err="1" smtClean="0"/>
              <a:t>mplementasikan</a:t>
            </a:r>
            <a:r>
              <a:rPr lang="en-US" sz="3600" dirty="0" smtClean="0"/>
              <a:t> </a:t>
            </a:r>
            <a:r>
              <a:rPr lang="en-US" sz="3600" dirty="0" err="1" smtClean="0"/>
              <a:t>algoritma</a:t>
            </a:r>
            <a:r>
              <a:rPr lang="en-US" sz="3600" dirty="0" smtClean="0"/>
              <a:t> bubble sort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Java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bilangan</a:t>
            </a:r>
            <a:r>
              <a:rPr lang="en-US" sz="3600" dirty="0" smtClean="0"/>
              <a:t> 34, 86 </a:t>
            </a:r>
            <a:r>
              <a:rPr lang="en-US" sz="3600" dirty="0" err="1" smtClean="0"/>
              <a:t>dan</a:t>
            </a:r>
            <a:r>
              <a:rPr lang="en-US" sz="3600" dirty="0" smtClean="0"/>
              <a:t> 15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2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Pecah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class, </a:t>
            </a:r>
            <a:r>
              <a:rPr lang="en-US" sz="3200" dirty="0" err="1" smtClean="0">
                <a:solidFill>
                  <a:srgbClr val="C00000"/>
                </a:solidFill>
              </a:rPr>
              <a:t>BubbleSort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BubbleSortApp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method </a:t>
            </a:r>
            <a:r>
              <a:rPr lang="en-US" sz="3200" dirty="0" smtClean="0">
                <a:solidFill>
                  <a:srgbClr val="0070C0"/>
                </a:solidFill>
              </a:rPr>
              <a:t>sort </a:t>
            </a:r>
            <a:r>
              <a:rPr lang="en-US" sz="3200" dirty="0" err="1" smtClean="0"/>
              <a:t>pada</a:t>
            </a:r>
            <a:r>
              <a:rPr lang="en-US" sz="3200" dirty="0" smtClean="0"/>
              <a:t> class </a:t>
            </a:r>
            <a:r>
              <a:rPr lang="en-US" sz="3200" dirty="0" err="1" smtClean="0"/>
              <a:t>BubbleSort</a:t>
            </a:r>
            <a:endParaRPr lang="en-US" sz="3200" dirty="0" smtClean="0"/>
          </a:p>
          <a:p>
            <a:r>
              <a:rPr lang="en-US" sz="3200" dirty="0" err="1" smtClean="0"/>
              <a:t>Panggil</a:t>
            </a:r>
            <a:r>
              <a:rPr lang="en-US" sz="3200" dirty="0" smtClean="0"/>
              <a:t> method </a:t>
            </a:r>
            <a:r>
              <a:rPr lang="en-US" sz="3200" dirty="0" smtClean="0">
                <a:solidFill>
                  <a:srgbClr val="0070C0"/>
                </a:solidFill>
              </a:rPr>
              <a:t>sort</a:t>
            </a:r>
            <a:r>
              <a:rPr lang="en-US" sz="3200" dirty="0" smtClean="0"/>
              <a:t> di class </a:t>
            </a:r>
            <a:r>
              <a:rPr lang="en-US" sz="3200" dirty="0" err="1" smtClean="0"/>
              <a:t>BubbleSortApp</a:t>
            </a:r>
            <a:r>
              <a:rPr lang="en-US" sz="3200" dirty="0" smtClean="0"/>
              <a:t>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r>
              <a:rPr lang="en-US" sz="3200" dirty="0" smtClean="0"/>
              <a:t> data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dimasukkan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input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keyboard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34			86			15</a:t>
            </a:r>
          </a:p>
          <a:p>
            <a:pPr marL="0" indent="0">
              <a:buNone/>
            </a:pPr>
            <a:r>
              <a:rPr lang="en-US" sz="3600" dirty="0" err="1" smtClean="0"/>
              <a:t>bil</a:t>
            </a:r>
            <a:r>
              <a:rPr lang="en-US" sz="3600" dirty="0" smtClean="0"/>
              <a:t>[0]		</a:t>
            </a:r>
            <a:r>
              <a:rPr lang="en-US" sz="3600" dirty="0" err="1" smtClean="0"/>
              <a:t>bil</a:t>
            </a:r>
            <a:r>
              <a:rPr lang="en-US" sz="3600" dirty="0" smtClean="0"/>
              <a:t>[1]		</a:t>
            </a:r>
            <a:r>
              <a:rPr lang="en-US" sz="3600" dirty="0" err="1" smtClean="0"/>
              <a:t>bil</a:t>
            </a:r>
            <a:r>
              <a:rPr lang="en-US" sz="3600" dirty="0" smtClean="0"/>
              <a:t>[2]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 err="1" smtClean="0"/>
              <a:t>Simpan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bil</a:t>
            </a:r>
            <a:r>
              <a:rPr lang="en-US" sz="3600" dirty="0" smtClean="0"/>
              <a:t>[1] </a:t>
            </a:r>
            <a:r>
              <a:rPr lang="en-US" sz="3600" dirty="0" err="1" smtClean="0"/>
              <a:t>ke</a:t>
            </a:r>
            <a:r>
              <a:rPr lang="en-US" sz="3600" dirty="0" smtClean="0"/>
              <a:t> variable lain (temp)</a:t>
            </a:r>
          </a:p>
          <a:p>
            <a:pPr marL="742950" indent="-742950">
              <a:buAutoNum type="arabicPeriod"/>
            </a:pPr>
            <a:r>
              <a:rPr lang="en-US" sz="3600" dirty="0" err="1" smtClean="0"/>
              <a:t>Masukkan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bil</a:t>
            </a:r>
            <a:r>
              <a:rPr lang="en-US" sz="3600" dirty="0" smtClean="0"/>
              <a:t>[0]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bil</a:t>
            </a:r>
            <a:r>
              <a:rPr lang="en-US" sz="3600" dirty="0" smtClean="0"/>
              <a:t>[1]</a:t>
            </a:r>
          </a:p>
          <a:p>
            <a:pPr marL="742950" indent="-742950">
              <a:buAutoNum type="arabicPeriod"/>
            </a:pPr>
            <a:r>
              <a:rPr lang="en-US" sz="3600" dirty="0" err="1" smtClean="0"/>
              <a:t>Masukkan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temp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bil</a:t>
            </a:r>
            <a:r>
              <a:rPr lang="en-US" sz="3600" dirty="0" smtClean="0"/>
              <a:t>[0]</a:t>
            </a:r>
          </a:p>
          <a:p>
            <a:pPr marL="742950" indent="-742950">
              <a:buAutoNum type="arabicPeriod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571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</a:t>
            </a:r>
            <a:r>
              <a:rPr lang="en-US" dirty="0" err="1" smtClean="0"/>
              <a:t>Multidimensi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79266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smtClean="0"/>
              <a:t>class </a:t>
            </a:r>
            <a:r>
              <a:rPr lang="en-US" sz="2200" dirty="0" err="1" smtClean="0"/>
              <a:t>ArrayMultidimensi</a:t>
            </a:r>
            <a:r>
              <a:rPr lang="en-US" sz="2200" dirty="0" smtClean="0"/>
              <a:t> {</a:t>
            </a:r>
          </a:p>
          <a:p>
            <a:pPr>
              <a:buNone/>
            </a:pPr>
            <a:r>
              <a:rPr lang="id-ID" sz="2200" dirty="0" smtClean="0"/>
              <a:t>		</a:t>
            </a:r>
            <a:r>
              <a:rPr lang="en-US" sz="2200" dirty="0" smtClean="0"/>
              <a:t>public static void main(String[] </a:t>
            </a:r>
            <a:r>
              <a:rPr lang="en-US" sz="2200" dirty="0" err="1" smtClean="0"/>
              <a:t>args</a:t>
            </a:r>
            <a:r>
              <a:rPr lang="en-US" sz="2200" dirty="0" smtClean="0"/>
              <a:t>) {</a:t>
            </a:r>
          </a:p>
          <a:p>
            <a:pPr>
              <a:buNone/>
            </a:pPr>
            <a:r>
              <a:rPr lang="id-ID" sz="2200" dirty="0" smtClean="0"/>
              <a:t>			</a:t>
            </a:r>
            <a:r>
              <a:rPr lang="en-US" sz="2200" dirty="0" smtClean="0"/>
              <a:t>String[][] </a:t>
            </a:r>
            <a:r>
              <a:rPr lang="en-US" sz="2200" dirty="0" err="1" smtClean="0"/>
              <a:t>nama</a:t>
            </a:r>
            <a:r>
              <a:rPr lang="en-US" sz="2200" dirty="0" smtClean="0"/>
              <a:t> = {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			 	</a:t>
            </a:r>
            <a:r>
              <a:rPr lang="en-US" sz="2200" dirty="0" smtClean="0"/>
              <a:t>{"Pak ", "Bu “, “</a:t>
            </a:r>
            <a:r>
              <a:rPr lang="en-US" sz="2200" dirty="0" err="1" smtClean="0"/>
              <a:t>Mbak</a:t>
            </a:r>
            <a:r>
              <a:rPr lang="en-US" sz="2200" dirty="0" smtClean="0"/>
              <a:t>”},</a:t>
            </a:r>
          </a:p>
          <a:p>
            <a:pPr>
              <a:buNone/>
            </a:pPr>
            <a:r>
              <a:rPr lang="id-ID" sz="2200" dirty="0" smtClean="0"/>
              <a:t>				 	</a:t>
            </a:r>
            <a:r>
              <a:rPr lang="en-US" sz="2200" dirty="0" smtClean="0"/>
              <a:t>{"</a:t>
            </a:r>
            <a:r>
              <a:rPr lang="en-US" sz="2200" dirty="0" err="1" smtClean="0"/>
              <a:t>Joko</a:t>
            </a:r>
            <a:r>
              <a:rPr lang="en-US" sz="2200" dirty="0" smtClean="0"/>
              <a:t>", "Susi"}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			       </a:t>
            </a:r>
            <a:r>
              <a:rPr lang="en-US" sz="2200" dirty="0" smtClean="0"/>
              <a:t>};</a:t>
            </a:r>
          </a:p>
          <a:p>
            <a:pPr>
              <a:buNone/>
            </a:pPr>
            <a:r>
              <a:rPr lang="id-ID" sz="2200" dirty="0" smtClean="0"/>
              <a:t>			</a:t>
            </a:r>
            <a:r>
              <a:rPr lang="en-US" sz="2200" dirty="0" err="1" smtClean="0"/>
              <a:t>System.out.println</a:t>
            </a:r>
            <a:r>
              <a:rPr lang="en-US" sz="2200" dirty="0" smtClean="0"/>
              <a:t>(</a:t>
            </a:r>
            <a:r>
              <a:rPr lang="en-US" sz="2200" dirty="0" err="1" smtClean="0"/>
              <a:t>nama</a:t>
            </a:r>
            <a:r>
              <a:rPr lang="en-US" sz="2200" dirty="0" smtClean="0"/>
              <a:t>[0][0] + </a:t>
            </a:r>
            <a:r>
              <a:rPr lang="en-US" sz="2200" dirty="0" err="1" smtClean="0"/>
              <a:t>nama</a:t>
            </a:r>
            <a:r>
              <a:rPr lang="en-US" sz="2200" dirty="0" smtClean="0"/>
              <a:t>[1][0]);</a:t>
            </a:r>
          </a:p>
          <a:p>
            <a:pPr>
              <a:buNone/>
            </a:pPr>
            <a:r>
              <a:rPr lang="id-ID" sz="2200" dirty="0" smtClean="0"/>
              <a:t>			</a:t>
            </a:r>
            <a:r>
              <a:rPr lang="en-US" sz="2200" dirty="0" err="1" smtClean="0"/>
              <a:t>System.out.println</a:t>
            </a:r>
            <a:r>
              <a:rPr lang="en-US" sz="2200" dirty="0" smtClean="0"/>
              <a:t>(</a:t>
            </a:r>
            <a:r>
              <a:rPr lang="en-US" sz="2200" dirty="0" err="1" smtClean="0"/>
              <a:t>nama</a:t>
            </a:r>
            <a:r>
              <a:rPr lang="en-US" sz="2200" dirty="0" smtClean="0"/>
              <a:t>[0][1] + </a:t>
            </a:r>
            <a:r>
              <a:rPr lang="en-US" sz="2200" dirty="0" err="1" smtClean="0"/>
              <a:t>nama</a:t>
            </a:r>
            <a:r>
              <a:rPr lang="en-US" sz="2200" dirty="0" smtClean="0"/>
              <a:t>[1][1]);</a:t>
            </a:r>
          </a:p>
          <a:p>
            <a:pPr>
              <a:buNone/>
            </a:pPr>
            <a:r>
              <a:rPr lang="id-ID" sz="2200" dirty="0" smtClean="0"/>
              <a:t>			</a:t>
            </a:r>
            <a:r>
              <a:rPr lang="en-US" sz="2200" dirty="0" err="1" smtClean="0"/>
              <a:t>System.out.println</a:t>
            </a:r>
            <a:r>
              <a:rPr lang="en-US" sz="2200" dirty="0" smtClean="0"/>
              <a:t>(</a:t>
            </a:r>
            <a:r>
              <a:rPr lang="en-US" sz="2200" dirty="0" err="1" smtClean="0"/>
              <a:t>nama</a:t>
            </a:r>
            <a:r>
              <a:rPr lang="en-US" sz="2200" dirty="0" smtClean="0"/>
              <a:t>[0][2] + </a:t>
            </a:r>
            <a:r>
              <a:rPr lang="en-US" sz="2200" dirty="0" err="1" smtClean="0"/>
              <a:t>nama</a:t>
            </a:r>
            <a:r>
              <a:rPr lang="en-US" sz="2200" dirty="0" smtClean="0"/>
              <a:t>[1][0]);</a:t>
            </a:r>
          </a:p>
          <a:p>
            <a:pPr>
              <a:buNone/>
            </a:pPr>
            <a:r>
              <a:rPr lang="id-ID" sz="2200" dirty="0" smtClean="0"/>
              <a:t>		</a:t>
            </a:r>
            <a:r>
              <a:rPr lang="en-US" sz="2200" dirty="0" smtClean="0"/>
              <a:t>}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en-US" sz="2200" dirty="0" smtClean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638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Array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multidimensi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adalah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array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dari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array ,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dengan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konsep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pengaksesan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[</a:t>
            </a:r>
            <a:r>
              <a:rPr kumimoji="0" lang="en-US" sz="2400" kern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noBaris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][</a:t>
            </a:r>
            <a:r>
              <a:rPr kumimoji="0" lang="en-US" sz="2400" kern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noKolom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]</a:t>
            </a:r>
            <a:endParaRPr lang="id-ID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4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r>
              <a:rPr lang="id-ID" sz="3800" dirty="0" smtClean="0"/>
              <a:t>Latihan</a:t>
            </a:r>
            <a:r>
              <a:rPr lang="en-US" sz="3800" dirty="0" smtClean="0"/>
              <a:t>: </a:t>
            </a:r>
            <a:r>
              <a:rPr lang="en-US" sz="3800" dirty="0" err="1" smtClean="0"/>
              <a:t>Buat</a:t>
            </a:r>
            <a:r>
              <a:rPr lang="en-US" sz="3800" dirty="0" smtClean="0"/>
              <a:t> Array </a:t>
            </a:r>
            <a:r>
              <a:rPr lang="en-US" sz="3800" dirty="0" err="1" smtClean="0"/>
              <a:t>Multidimensi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02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Buat class </a:t>
            </a:r>
            <a:r>
              <a:rPr lang="id-ID" sz="2800" dirty="0" smtClean="0">
                <a:solidFill>
                  <a:srgbClr val="C00000"/>
                </a:solidFill>
              </a:rPr>
              <a:t>NegaraKota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Buat array multidimensi untuk </a:t>
            </a:r>
            <a:r>
              <a:rPr lang="it-IT" sz="2800" dirty="0" smtClean="0">
                <a:solidFill>
                  <a:srgbClr val="C00000"/>
                </a:solidFill>
              </a:rPr>
              <a:t>nama negara </a:t>
            </a:r>
            <a:r>
              <a:rPr lang="it-IT" sz="2800" dirty="0" smtClean="0"/>
              <a:t>dan </a:t>
            </a:r>
            <a:r>
              <a:rPr lang="en-US" sz="2800" dirty="0" err="1" smtClean="0">
                <a:solidFill>
                  <a:srgbClr val="C00000"/>
                </a:solidFill>
              </a:rPr>
              <a:t>ibukotanya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list array: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	</a:t>
            </a:r>
            <a:r>
              <a:rPr lang="sv-SE" sz="2400" dirty="0" smtClean="0"/>
              <a:t>nama negara = </a:t>
            </a:r>
            <a:r>
              <a:rPr lang="sv-SE" sz="2400" dirty="0" smtClean="0">
                <a:solidFill>
                  <a:srgbClr val="C00000"/>
                </a:solidFill>
              </a:rPr>
              <a:t>Amerika, Inggris, Jepang, Perancis,</a:t>
            </a:r>
            <a:r>
              <a:rPr lang="id-ID" sz="2400" dirty="0" smtClean="0">
                <a:solidFill>
                  <a:srgbClr val="C00000"/>
                </a:solidFill>
              </a:rPr>
              <a:t/>
            </a:r>
            <a:br>
              <a:rPr lang="id-ID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rgbClr val="C00000"/>
                </a:solidFill>
              </a:rPr>
              <a:t>			</a:t>
            </a:r>
            <a:r>
              <a:rPr lang="en-US" sz="2400" dirty="0" smtClean="0">
                <a:solidFill>
                  <a:srgbClr val="C00000"/>
                </a:solidFill>
              </a:rPr>
              <a:t>Indonesia, Iran, </a:t>
            </a:r>
            <a:r>
              <a:rPr lang="en-US" sz="2400" dirty="0" err="1" smtClean="0">
                <a:solidFill>
                  <a:srgbClr val="C00000"/>
                </a:solidFill>
              </a:rPr>
              <a:t>Irak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	</a:t>
            </a:r>
            <a:r>
              <a:rPr lang="sv-SE" sz="2400" dirty="0" smtClean="0"/>
              <a:t>ibukota =</a:t>
            </a:r>
            <a:r>
              <a:rPr lang="id-ID" sz="2400" dirty="0" smtClean="0"/>
              <a:t> </a:t>
            </a:r>
            <a:r>
              <a:rPr lang="sv-SE" sz="2400" dirty="0" smtClean="0">
                <a:solidFill>
                  <a:srgbClr val="C00000"/>
                </a:solidFill>
              </a:rPr>
              <a:t>Teheran, Bekasi, Jakarta, Bantar Gebang, </a:t>
            </a:r>
            <a:r>
              <a:rPr lang="en-US" sz="2400" dirty="0" smtClean="0">
                <a:solidFill>
                  <a:srgbClr val="C00000"/>
                </a:solidFill>
              </a:rPr>
              <a:t>Tokyo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Akses</a:t>
            </a:r>
            <a:r>
              <a:rPr lang="en-US" sz="2800" dirty="0" smtClean="0"/>
              <a:t> array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layar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err="1" smtClean="0"/>
              <a:t>Ibukota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Jakarta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Ibukota</a:t>
            </a:r>
            <a:r>
              <a:rPr lang="en-US" sz="2400" dirty="0" smtClean="0"/>
              <a:t> </a:t>
            </a:r>
            <a:r>
              <a:rPr lang="en-US" sz="2400" dirty="0" err="1" smtClean="0"/>
              <a:t>Jepang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Tokyo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Ibukota</a:t>
            </a:r>
            <a:r>
              <a:rPr lang="en-US" sz="2400" dirty="0" smtClean="0"/>
              <a:t> Iran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Teheran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107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2352675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.11 </a:t>
            </a:r>
            <a:r>
              <a:rPr lang="id-ID" sz="4400" dirty="0" smtClean="0"/>
              <a:t>ArrayList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400725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ArrayList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sz="2400" kern="1200" dirty="0" err="1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+mn-cs"/>
              </a:rPr>
              <a:t>ArrayList</a:t>
            </a:r>
            <a:r>
              <a:rPr lang="en-US" sz="2400" kern="1200" dirty="0" smtClean="0">
                <a:solidFill>
                  <a:srgbClr val="000000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ea typeface="ＭＳ Ｐゴシック" pitchFamily="-107" charset="-128"/>
              </a:rPr>
              <a:t>class 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mengelola urutan </a:t>
            </a:r>
            <a:r>
              <a:rPr lang="id-ID" sz="2800" kern="1200" dirty="0" err="1" smtClean="0">
                <a:solidFill>
                  <a:srgbClr val="000000"/>
                </a:solidFill>
                <a:ea typeface="ＭＳ Ｐゴシック" pitchFamily="-107" charset="-128"/>
              </a:rPr>
              <a:t>object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, yang </a:t>
            </a:r>
            <a:r>
              <a:rPr lang="id-ID" sz="2800" kern="1200" dirty="0" smtClean="0">
                <a:solidFill>
                  <a:srgbClr val="C00000"/>
                </a:solidFill>
                <a:ea typeface="ＭＳ Ｐゴシック" pitchFamily="-107" charset="-128"/>
              </a:rPr>
              <a:t>dapat bertambah dan berkurang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 sesuai dengan keperluan</a:t>
            </a:r>
            <a:endParaRPr lang="en-US" sz="2800" kern="1200" dirty="0">
              <a:solidFill>
                <a:srgbClr val="000000"/>
              </a:solidFill>
              <a:ea typeface="ＭＳ Ｐゴシック" pitchFamily="-107" charset="-128"/>
            </a:endParaRPr>
          </a:p>
          <a:p>
            <a:pPr lvl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sz="2400" kern="1200" dirty="0" err="1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ArrayList</a:t>
            </a:r>
            <a:r>
              <a:rPr lang="en-US" sz="2400" kern="1200" dirty="0" smtClean="0">
                <a:solidFill>
                  <a:srgbClr val="000000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ea typeface="ＭＳ Ｐゴシック" pitchFamily="-107" charset="-128"/>
              </a:rPr>
              <a:t>class 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menyediakan banyak </a:t>
            </a:r>
            <a:r>
              <a:rPr lang="id-ID" sz="2800" kern="1200" dirty="0" err="1" smtClean="0">
                <a:solidFill>
                  <a:srgbClr val="000000"/>
                </a:solidFill>
                <a:ea typeface="ＭＳ Ｐゴシック" pitchFamily="-107" charset="-128"/>
              </a:rPr>
              <a:t>method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 untuk berbagi keperluan, misalnya menambah dan menghapus elemen</a:t>
            </a:r>
            <a:endParaRPr lang="en-US" sz="2800" kern="1200" dirty="0">
              <a:solidFill>
                <a:srgbClr val="000000"/>
              </a:solidFill>
              <a:ea typeface="ＭＳ Ｐゴシック" pitchFamily="-107" charset="-128"/>
            </a:endParaRPr>
          </a:p>
          <a:p>
            <a:pPr lvl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sz="2400" kern="1200" dirty="0" err="1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ArrayList</a:t>
            </a:r>
            <a:r>
              <a:rPr lang="en-US" sz="2400" kern="1200" dirty="0" smtClean="0">
                <a:solidFill>
                  <a:srgbClr val="000000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adalah </a:t>
            </a:r>
            <a:r>
              <a:rPr lang="id-ID" sz="2800" kern="1200" dirty="0" err="1" smtClean="0">
                <a:solidFill>
                  <a:srgbClr val="000000"/>
                </a:solidFill>
                <a:ea typeface="ＭＳ Ｐゴシック" pitchFamily="-107" charset="-128"/>
              </a:rPr>
              <a:t>suatu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 </a:t>
            </a:r>
            <a:r>
              <a:rPr lang="en-US" sz="2800" b="1" kern="1200" dirty="0" smtClean="0">
                <a:solidFill>
                  <a:srgbClr val="000000"/>
                </a:solidFill>
                <a:ea typeface="ＭＳ Ｐゴシック" pitchFamily="-107" charset="-128"/>
              </a:rPr>
              <a:t>generic class</a:t>
            </a:r>
            <a:r>
              <a:rPr lang="en-US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:</a:t>
            </a:r>
            <a:endParaRPr lang="id-ID" sz="2800" kern="1200" dirty="0" smtClean="0">
              <a:solidFill>
                <a:srgbClr val="000000"/>
              </a:solidFill>
              <a:ea typeface="ＭＳ Ｐゴシック" pitchFamily="-107" charset="-128"/>
            </a:endParaRPr>
          </a:p>
          <a:p>
            <a:pPr lvl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sz="2400" kern="1200" dirty="0" err="1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ArrayList</a:t>
            </a:r>
            <a:r>
              <a:rPr lang="en-US" sz="2400" kern="1200" dirty="0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&lt;T&gt;</a:t>
            </a:r>
            <a:r>
              <a:rPr lang="id-ID" sz="24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mengumpulkan </a:t>
            </a:r>
            <a:r>
              <a:rPr lang="id-ID" sz="2800" kern="1200" dirty="0" err="1" smtClean="0">
                <a:solidFill>
                  <a:srgbClr val="000000"/>
                </a:solidFill>
                <a:ea typeface="ＭＳ Ｐゴシック" pitchFamily="-107" charset="-128"/>
              </a:rPr>
              <a:t>object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 yang bertipe </a:t>
            </a:r>
            <a:r>
              <a:rPr lang="en-US" sz="2400" kern="1200" dirty="0" smtClean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T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Courier New" pitchFamily="49" charset="0"/>
              </a:rPr>
              <a:t>: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None/>
            </a:pPr>
            <a:r>
              <a:rPr lang="en-US" sz="2000" kern="1200" dirty="0" err="1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ArrayList</a:t>
            </a:r>
            <a:r>
              <a:rPr lang="en-US" sz="20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&lt;String&gt; names = new </a:t>
            </a:r>
            <a:r>
              <a:rPr lang="en-US" sz="2000" kern="1200" dirty="0" err="1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ArrayList</a:t>
            </a:r>
            <a:r>
              <a:rPr lang="en-US" sz="20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&lt;String&gt;();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kern="1200" dirty="0" err="1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names.add</a:t>
            </a:r>
            <a:r>
              <a:rPr lang="en-US" sz="20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("Emily");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kern="1200" dirty="0" err="1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names.add</a:t>
            </a:r>
            <a:r>
              <a:rPr lang="en-US" sz="20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("Bob");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kern="1200" dirty="0" err="1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names.add</a:t>
            </a:r>
            <a:r>
              <a:rPr lang="en-US" sz="20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("Cindy"); </a:t>
            </a:r>
          </a:p>
          <a:p>
            <a:pPr lvl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en-US" sz="2400" kern="1200" dirty="0">
                <a:solidFill>
                  <a:srgbClr val="6E7069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size</a:t>
            </a:r>
            <a:r>
              <a:rPr lang="en-US" sz="2400" kern="1200" dirty="0">
                <a:solidFill>
                  <a:srgbClr val="000000"/>
                </a:solidFill>
                <a:latin typeface="Courier New" pitchFamily="49" charset="0"/>
                <a:ea typeface="ＭＳ Ｐゴシック" pitchFamily="-107" charset="-128"/>
                <a:cs typeface="Courier New" pitchFamily="49" charset="0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ea typeface="ＭＳ Ｐゴシック" pitchFamily="-107" charset="-128"/>
              </a:rPr>
              <a:t>method </a:t>
            </a:r>
            <a:r>
              <a:rPr lang="id-ID" sz="2800" kern="1200" dirty="0" smtClean="0">
                <a:solidFill>
                  <a:srgbClr val="000000"/>
                </a:solidFill>
                <a:ea typeface="ＭＳ Ｐゴシック" pitchFamily="-107" charset="-128"/>
              </a:rPr>
              <a:t>untuk menghitung jumlah elemen</a:t>
            </a:r>
            <a:endParaRPr lang="en-US" sz="2800" kern="1200" dirty="0">
              <a:solidFill>
                <a:srgbClr val="000000"/>
              </a:solidFill>
              <a:ea typeface="ＭＳ Ｐゴシック" pitchFamily="-107" charset="-128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643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ArrayList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array_li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524000"/>
            <a:ext cx="88376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2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Menambahkan Elemen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menambahkan sebuah elemen pada bagian akhir dari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id-ID" dirty="0" smtClean="0"/>
              <a:t>, gunakan </a:t>
            </a:r>
            <a:r>
              <a:rPr lang="id-ID" dirty="0" err="1" smtClean="0"/>
              <a:t>method</a:t>
            </a:r>
            <a:r>
              <a:rPr lang="id-ID" dirty="0" smtClean="0"/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id-ID" dirty="0" smtClean="0"/>
              <a:t> di bawah:</a:t>
            </a:r>
            <a:endParaRPr lang="en-US" dirty="0"/>
          </a:p>
          <a:p>
            <a:pPr marL="0" indent="0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("Emily");</a:t>
            </a:r>
          </a:p>
          <a:p>
            <a:pPr marL="0" indent="0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("Bob");</a:t>
            </a:r>
          </a:p>
          <a:p>
            <a:pPr marL="0" indent="0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("Cindy");</a:t>
            </a:r>
          </a:p>
          <a:p>
            <a:endParaRPr lang="id-ID" dirty="0"/>
          </a:p>
        </p:txBody>
      </p:sp>
      <p:pic>
        <p:nvPicPr>
          <p:cNvPr id="4" name="Picture 7" descr="add-elem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 bwMode="auto">
          <a:xfrm>
            <a:off x="76200" y="4051300"/>
            <a:ext cx="894883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15" y="296512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w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6392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0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Menghapus Elemen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Untuk menghapus elemen pada </a:t>
            </a:r>
            <a:r>
              <a:rPr lang="id-ID" sz="3200" dirty="0" err="1" smtClean="0"/>
              <a:t>suatu</a:t>
            </a:r>
            <a:r>
              <a:rPr lang="id-ID" sz="3200" dirty="0" smtClean="0"/>
              <a:t> indeks, menggunakan </a:t>
            </a:r>
            <a:r>
              <a:rPr lang="id-ID" sz="3200" dirty="0" err="1" smtClean="0"/>
              <a:t>method</a:t>
            </a:r>
            <a:r>
              <a:rPr lang="id-ID" sz="3200" dirty="0" smtClean="0"/>
              <a:t> </a:t>
            </a:r>
            <a:r>
              <a:rPr lang="id-ID" sz="2800" dirty="0" err="1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id-ID" sz="2800" dirty="0" smtClean="0"/>
              <a:t>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names.remove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(1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id-ID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lowercase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</a:t>
            </a:r>
            <a:r>
              <a:rPr lang="en-US" sz="3200" dirty="0" smtClean="0"/>
              <a:t> yang  </a:t>
            </a:r>
            <a:r>
              <a:rPr lang="fi-FI" sz="3200" dirty="0" smtClean="0"/>
              <a:t>terdiri dari satu kata atau kata pertama</a:t>
            </a:r>
          </a:p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kapital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karakter</a:t>
            </a:r>
            <a:r>
              <a:rPr lang="en-US" sz="3200" dirty="0" smtClean="0"/>
              <a:t> </a:t>
            </a:r>
            <a:r>
              <a:rPr lang="en-US" sz="3200" dirty="0" err="1" smtClean="0"/>
              <a:t>pertama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kata</a:t>
            </a:r>
            <a:r>
              <a:rPr lang="en-US" sz="3200" dirty="0" smtClean="0"/>
              <a:t> </a:t>
            </a:r>
            <a:r>
              <a:rPr lang="en-US" sz="3200" dirty="0" err="1" smtClean="0"/>
              <a:t>kedua</a:t>
            </a:r>
            <a:r>
              <a:rPr lang="en-US" sz="3200" dirty="0" smtClean="0"/>
              <a:t>, </a:t>
            </a:r>
            <a:r>
              <a:rPr lang="en-US" sz="3200" dirty="0" err="1" smtClean="0"/>
              <a:t>ketiga</a:t>
            </a:r>
            <a:r>
              <a:rPr lang="en-US" sz="3200" dirty="0" smtClean="0"/>
              <a:t>, </a:t>
            </a:r>
            <a:r>
              <a:rPr lang="en-US" sz="3200" dirty="0" err="1" smtClean="0"/>
              <a:t>dst</a:t>
            </a:r>
            <a:endParaRPr lang="en-US" sz="3200" dirty="0" smtClean="0"/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int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hasil</a:t>
            </a:r>
            <a:r>
              <a:rPr lang="en-US" sz="3200" dirty="0" smtClean="0"/>
              <a:t>;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boolean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</a:t>
            </a:r>
            <a:r>
              <a:rPr lang="en-US" sz="3200" dirty="0" err="1" smtClean="0"/>
              <a:t>tatus</a:t>
            </a:r>
            <a:r>
              <a:rPr lang="en-US" sz="3200" dirty="0" err="1" smtClean="0">
                <a:solidFill>
                  <a:srgbClr val="C00000"/>
                </a:solidFill>
              </a:rPr>
              <a:t>M</a:t>
            </a:r>
            <a:r>
              <a:rPr lang="en-US" sz="3200" dirty="0" err="1" smtClean="0"/>
              <a:t>esin</a:t>
            </a:r>
            <a:r>
              <a:rPr lang="en-US" sz="3200" dirty="0" err="1" smtClean="0">
                <a:solidFill>
                  <a:srgbClr val="C00000"/>
                </a:solidFill>
              </a:rPr>
              <a:t>M</a:t>
            </a:r>
            <a:r>
              <a:rPr lang="en-US" sz="3200" dirty="0" err="1" smtClean="0"/>
              <a:t>obil</a:t>
            </a:r>
            <a:r>
              <a:rPr lang="en-US" sz="3200" dirty="0" smtClean="0"/>
              <a:t>;</a:t>
            </a:r>
          </a:p>
          <a:p>
            <a:pPr>
              <a:buNone/>
            </a:pPr>
            <a:r>
              <a:rPr lang="en-US" sz="3200" dirty="0" smtClean="0"/>
              <a:t>	Button </a:t>
            </a:r>
            <a:r>
              <a:rPr lang="en-US" sz="3200" dirty="0" err="1" smtClean="0">
                <a:solidFill>
                  <a:srgbClr val="C00000"/>
                </a:solidFill>
              </a:rPr>
              <a:t>o</a:t>
            </a:r>
            <a:r>
              <a:rPr lang="en-US" sz="3200" dirty="0" err="1" smtClean="0"/>
              <a:t>pen</a:t>
            </a:r>
            <a:r>
              <a:rPr lang="en-US" sz="3200" dirty="0" err="1" smtClean="0">
                <a:solidFill>
                  <a:srgbClr val="C00000"/>
                </a:solidFill>
              </a:rPr>
              <a:t>F</a:t>
            </a:r>
            <a:r>
              <a:rPr lang="en-US" sz="3200" dirty="0" err="1" smtClean="0"/>
              <a:t>ile</a:t>
            </a:r>
            <a:r>
              <a:rPr lang="en-US" sz="3200" dirty="0" smtClean="0"/>
              <a:t>;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713788" cy="647700"/>
          </a:xfrm>
        </p:spPr>
        <p:txBody>
          <a:bodyPr/>
          <a:lstStyle/>
          <a:p>
            <a:r>
              <a:rPr lang="id-ID" dirty="0" smtClean="0"/>
              <a:t>Mendapatkan Nilai Elemen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id-ID" sz="2800" dirty="0"/>
              <a:t>Untuk mendapatkan nilai elemen pada indeks, menggunakan metode </a:t>
            </a:r>
            <a:r>
              <a:rPr lang="id-ID" sz="2800" dirty="0" err="1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id-ID" sz="2800" dirty="0" smtClean="0"/>
              <a:t>, </a:t>
            </a:r>
            <a:r>
              <a:rPr lang="id-ID" sz="2800" dirty="0" err="1" smtClean="0"/>
              <a:t>dimana</a:t>
            </a:r>
            <a:r>
              <a:rPr lang="id-ID" sz="2800" dirty="0" smtClean="0"/>
              <a:t> indeks </a:t>
            </a:r>
            <a:r>
              <a:rPr lang="id-ID" sz="2800" dirty="0"/>
              <a:t>dimulai dari 0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en-US" sz="22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String name = </a:t>
            </a:r>
            <a:r>
              <a:rPr lang="en-US" sz="22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names.get</a:t>
            </a:r>
            <a:r>
              <a:rPr lang="en-US" sz="22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(2);</a:t>
            </a:r>
          </a:p>
          <a:p>
            <a:pPr marL="0" indent="0">
              <a:buNone/>
            </a:pPr>
            <a:r>
              <a:rPr lang="id-ID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2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 //dapatkan elemen ketiga dari </a:t>
            </a:r>
            <a:r>
              <a:rPr lang="id-ID" sz="22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ArrayList</a:t>
            </a:r>
            <a:endParaRPr lang="id-ID" sz="2800" dirty="0" smtClean="0"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endParaRPr lang="id-ID" sz="2800" dirty="0" smtClean="0"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id-ID" sz="2800" dirty="0" smtClean="0">
                <a:cs typeface="Courier New" pitchFamily="49" charset="0"/>
              </a:rPr>
              <a:t>Bila indeks keluar dari jangkauan, </a:t>
            </a:r>
            <a:r>
              <a:rPr lang="id-ID" sz="2800" dirty="0" err="1" smtClean="0">
                <a:cs typeface="Courier New" pitchFamily="49" charset="0"/>
              </a:rPr>
              <a:t>error</a:t>
            </a:r>
            <a:r>
              <a:rPr lang="id-ID" sz="2800" dirty="0" smtClean="0">
                <a:cs typeface="Courier New" pitchFamily="49" charset="0"/>
              </a:rPr>
              <a:t> akan keluar:</a:t>
            </a:r>
            <a:endParaRPr lang="en-US" sz="2800" dirty="0">
              <a:cs typeface="Courier New" pitchFamily="49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200" dirty="0" err="1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err="1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200" dirty="0" err="1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names.size</a:t>
            </a: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name = </a:t>
            </a:r>
            <a:r>
              <a:rPr lang="en-US" sz="2200" dirty="0" err="1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names.get</a:t>
            </a: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); // Error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// legal index values are 0 ... i-1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666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Menambah Nilai Baru ke Elemen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Untuk </a:t>
            </a:r>
            <a:r>
              <a:rPr lang="id-ID" sz="3200" dirty="0" smtClean="0"/>
              <a:t>menambahkan nilai baru ke elemen, digunakan </a:t>
            </a:r>
            <a:r>
              <a:rPr lang="id-ID" sz="3200" dirty="0" err="1" smtClean="0"/>
              <a:t>method</a:t>
            </a:r>
            <a:r>
              <a:rPr lang="id-ID" sz="3200" dirty="0" smtClean="0"/>
              <a:t> </a:t>
            </a:r>
            <a:r>
              <a:rPr lang="id-ID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id-ID" dirty="0" smtClean="0"/>
              <a:t>:</a:t>
            </a:r>
            <a:r>
              <a:rPr lang="id-ID" dirty="0"/>
              <a:t/>
            </a:r>
            <a:br>
              <a:rPr lang="id-ID" dirty="0"/>
            </a:br>
            <a:r>
              <a:rPr lang="id-ID" sz="2400" dirty="0" err="1">
                <a:latin typeface="Courier New" pitchFamily="49" charset="0"/>
                <a:cs typeface="Courier New" pitchFamily="49" charset="0"/>
              </a:rPr>
              <a:t>names.set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(2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id-ID" sz="2400" dirty="0" err="1">
                <a:latin typeface="Courier New" pitchFamily="49" charset="0"/>
                <a:cs typeface="Courier New" pitchFamily="49" charset="0"/>
              </a:rPr>
              <a:t>Carolyn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endParaRPr lang="id-ID" sz="2800" dirty="0" smtClean="0"/>
          </a:p>
          <a:p>
            <a:endParaRPr lang="id-ID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9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Menambah dan Menghapus Elemen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("Emily");</a:t>
            </a:r>
          </a:p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("Bob");</a:t>
            </a:r>
          </a:p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("Cindy");</a:t>
            </a:r>
          </a:p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names.set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(2</a:t>
            </a:r>
            <a:r>
              <a:rPr lang="id-ID" sz="1600" dirty="0" smtClean="0">
                <a:latin typeface="Courier New" pitchFamily="49" charset="0"/>
                <a:cs typeface="Courier New" pitchFamily="49" charset="0"/>
              </a:rPr>
              <a:t>,"</a:t>
            </a: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Carolyn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names.add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(1</a:t>
            </a:r>
            <a:r>
              <a:rPr lang="id-ID" sz="1600" dirty="0" smtClean="0">
                <a:latin typeface="Courier New" pitchFamily="49" charset="0"/>
                <a:cs typeface="Courier New" pitchFamily="49" charset="0"/>
              </a:rPr>
              <a:t>,"</a:t>
            </a: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Ann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id-ID" sz="1600" dirty="0" err="1">
                <a:latin typeface="Courier New" pitchFamily="49" charset="0"/>
                <a:cs typeface="Courier New" pitchFamily="49" charset="0"/>
              </a:rPr>
              <a:t>names.remove</a:t>
            </a:r>
            <a:r>
              <a:rPr lang="id-ID" sz="1600" dirty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pPr marL="0" indent="0">
              <a:buNone/>
            </a:pPr>
            <a:endParaRPr lang="id-ID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9" descr="add_remov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r="4453" b="5319"/>
          <a:stretch/>
        </p:blipFill>
        <p:spPr bwMode="auto">
          <a:xfrm>
            <a:off x="3276600" y="914400"/>
            <a:ext cx="5867400" cy="59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00019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tw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6" y="2378731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hr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84462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53505"/>
              </p:ext>
            </p:extLst>
          </p:nvPr>
        </p:nvGraphicFramePr>
        <p:xfrm>
          <a:off x="0" y="21018"/>
          <a:ext cx="9144000" cy="6836981"/>
        </p:xfrm>
        <a:graphic>
          <a:graphicData uri="http://schemas.openxmlformats.org/drawingml/2006/table">
            <a:tbl>
              <a:tblPr bandCol="1">
                <a:tableStyleId>{775DCB02-9BB8-47FD-8907-85C794F793BA}</a:tableStyleId>
              </a:tblPr>
              <a:tblGrid>
                <a:gridCol w="4816929"/>
                <a:gridCol w="4327071"/>
              </a:tblGrid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&lt;String&gt; names =  new</a:t>
                      </a:r>
                      <a:r>
                        <a:rPr kumimoji="0" lang="id-ID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ArrayList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&lt;String&gt;();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Constructs an empty array list that can hold strings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names.add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("Ann");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names.add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("Cindy");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Adds elements to the end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0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System.out.println(names);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Prints [Ann, Cindy]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names.add(1, "Bob");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Inserts an element at index 1. names is now [Ann, Bob, Cindy]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names.remove(0);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Removes the element at index 0. names is now [Bob, Cindy]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names.set(0, "Bill");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Replaces an element with a different value. names is now [Bill, Cindy]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7" charset="-128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60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String name =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names.get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);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Gets an element</a:t>
                      </a:r>
                    </a:p>
                  </a:txBody>
                  <a:tcPr horzOverflow="overflow"/>
                </a:tc>
              </a:tr>
              <a:tr h="647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String last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names.get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names.size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() - 1);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Gets the last element</a:t>
                      </a:r>
                    </a:p>
                  </a:txBody>
                  <a:tcPr horzOverflow="overflow"/>
                </a:tc>
              </a:tr>
              <a:tr h="1738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ArrayList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&lt;Integer&gt; squares =new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ArrayList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&lt;Integer&gt;();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for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int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= 0;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&lt; 10;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++){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squares.add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 *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}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7" charset="-128"/>
                          <a:cs typeface="Calibri" pitchFamily="34" charset="0"/>
                        </a:rPr>
                        <a:t>Constructs an array list holding the first ten squares.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3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class ArtisBeraksi</a:t>
            </a:r>
          </a:p>
          <a:p>
            <a:r>
              <a:rPr lang="id-ID" dirty="0" smtClean="0"/>
              <a:t>Kemudian jalankan beberapa perintah di bawah dengan menggunakan method di ArrayList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sz="2400" dirty="0" smtClean="0"/>
              <a:t>Buat ArrayList </a:t>
            </a:r>
            <a:r>
              <a:rPr lang="id-ID" sz="2400" dirty="0" smtClean="0">
                <a:solidFill>
                  <a:srgbClr val="C00000"/>
                </a:solidFill>
              </a:rPr>
              <a:t>artis</a:t>
            </a:r>
            <a:r>
              <a:rPr lang="id-ID" sz="2400" dirty="0" smtClean="0"/>
              <a:t>, tambahkan nama 5 </a:t>
            </a:r>
            <a:r>
              <a:rPr lang="id-ID" sz="2400" dirty="0"/>
              <a:t>artis top </a:t>
            </a:r>
            <a:r>
              <a:rPr lang="id-ID" sz="2400" dirty="0" smtClean="0"/>
              <a:t>Indonesia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>
                <a:solidFill>
                  <a:srgbClr val="0070C0"/>
                </a:solidFill>
              </a:rPr>
              <a:t>Tampilka</a:t>
            </a:r>
            <a:r>
              <a:rPr lang="id-ID" sz="2400" dirty="0" smtClean="0"/>
              <a:t>n </a:t>
            </a:r>
            <a:r>
              <a:rPr lang="id-ID" sz="2400" dirty="0"/>
              <a:t>seluruh isi dari ArrayList artis 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sz="2400" dirty="0" smtClean="0"/>
              <a:t>Tambahkan </a:t>
            </a:r>
            <a:r>
              <a:rPr lang="id-ID" sz="2400" dirty="0" smtClean="0">
                <a:solidFill>
                  <a:srgbClr val="C00000"/>
                </a:solidFill>
              </a:rPr>
              <a:t>1 artis di ke akhir elemen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>
                <a:solidFill>
                  <a:srgbClr val="0070C0"/>
                </a:solidFill>
              </a:rPr>
              <a:t>Tampilkan</a:t>
            </a:r>
            <a:r>
              <a:rPr lang="id-ID" sz="2400" dirty="0" smtClean="0"/>
              <a:t> </a:t>
            </a:r>
            <a:r>
              <a:rPr lang="id-ID" sz="2400" dirty="0"/>
              <a:t>seluruh isi dari ArrayList artis </a:t>
            </a:r>
            <a:endParaRPr lang="id-ID" sz="2400" dirty="0" smtClean="0"/>
          </a:p>
          <a:p>
            <a:pPr marL="976312" lvl="1" indent="-514350">
              <a:buFont typeface="+mj-lt"/>
              <a:buAutoNum type="arabicPeriod"/>
            </a:pPr>
            <a:r>
              <a:rPr lang="id-ID" sz="2400" dirty="0" smtClean="0"/>
              <a:t>Sisipkan </a:t>
            </a:r>
            <a:r>
              <a:rPr lang="id-ID" sz="2400" dirty="0" smtClean="0">
                <a:solidFill>
                  <a:srgbClr val="C00000"/>
                </a:solidFill>
              </a:rPr>
              <a:t>2 artis pada indeks 2 dan 3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id-ID" sz="2400" dirty="0" smtClean="0">
                <a:solidFill>
                  <a:srgbClr val="0070C0"/>
                </a:solidFill>
              </a:rPr>
              <a:t>Tampilkan</a:t>
            </a:r>
            <a:r>
              <a:rPr lang="id-ID" sz="2400" dirty="0" smtClean="0"/>
              <a:t> </a:t>
            </a:r>
            <a:r>
              <a:rPr lang="id-ID" sz="2400" dirty="0"/>
              <a:t>seluruh isi </a:t>
            </a:r>
            <a:r>
              <a:rPr lang="id-ID" sz="2400" dirty="0" smtClean="0"/>
              <a:t>dari ArrayList artis</a:t>
            </a:r>
          </a:p>
          <a:p>
            <a:pPr marL="976312" lvl="1" indent="-514350">
              <a:buFont typeface="+mj-lt"/>
              <a:buAutoNum type="arabicPeriod"/>
            </a:pPr>
            <a:r>
              <a:rPr lang="id-ID" sz="2400" dirty="0" smtClean="0"/>
              <a:t>Ganti </a:t>
            </a:r>
            <a:r>
              <a:rPr lang="id-ID" sz="2400" dirty="0" smtClean="0">
                <a:solidFill>
                  <a:srgbClr val="C00000"/>
                </a:solidFill>
              </a:rPr>
              <a:t>indeks 4 dengan artis lain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id-ID" sz="2400" dirty="0" smtClean="0">
                <a:solidFill>
                  <a:srgbClr val="0070C0"/>
                </a:solidFill>
              </a:rPr>
              <a:t>Tampilkan</a:t>
            </a:r>
            <a:r>
              <a:rPr lang="id-ID" sz="2400" dirty="0" smtClean="0"/>
              <a:t> </a:t>
            </a:r>
            <a:r>
              <a:rPr lang="id-ID" sz="2400" dirty="0"/>
              <a:t>seluruh isi dari ArrayList artis </a:t>
            </a: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7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BankAccount.java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0" y="838200"/>
            <a:ext cx="4572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5000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22338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09675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97013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9542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14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86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58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>
                <a:effectLst/>
              </a:rPr>
              <a:t>public class </a:t>
            </a:r>
            <a:r>
              <a:rPr lang="en-US" sz="1800" dirty="0" err="1">
                <a:effectLst/>
              </a:rPr>
              <a:t>BankAccount</a:t>
            </a:r>
            <a:r>
              <a:rPr lang="en-US" sz="1800" dirty="0">
                <a:effectLst/>
              </a:rPr>
              <a:t> {</a:t>
            </a:r>
          </a:p>
          <a:p>
            <a:pPr>
              <a:buNone/>
            </a:pPr>
            <a:r>
              <a:rPr lang="en-US" sz="1800" dirty="0">
                <a:effectLst/>
              </a:rPr>
              <a:t>    </a:t>
            </a:r>
            <a:r>
              <a:rPr lang="id-ID" sz="1800" dirty="0" smtClean="0">
                <a:effectLst/>
              </a:rPr>
              <a:t>	</a:t>
            </a:r>
            <a:r>
              <a:rPr lang="en-US" sz="1800" dirty="0" smtClean="0">
                <a:effectLst/>
              </a:rPr>
              <a:t>private </a:t>
            </a:r>
            <a:r>
              <a:rPr lang="en-US" sz="1800" dirty="0">
                <a:effectLst/>
              </a:rPr>
              <a:t>double balance; </a:t>
            </a:r>
            <a:endParaRPr lang="id-ID" sz="1800" dirty="0" smtClean="0">
              <a:effectLst/>
            </a:endParaRPr>
          </a:p>
          <a:p>
            <a:pPr>
              <a:buNone/>
            </a:pPr>
            <a:r>
              <a:rPr lang="id-ID" sz="1800" dirty="0">
                <a:effectLst/>
              </a:rPr>
              <a:t>	</a:t>
            </a:r>
            <a:r>
              <a:rPr lang="en-US" sz="1800" dirty="0" smtClean="0">
                <a:effectLst/>
              </a:rPr>
              <a:t>private </a:t>
            </a:r>
            <a:r>
              <a:rPr lang="en-US" sz="1800" dirty="0" err="1">
                <a:effectLst/>
              </a:rPr>
              <a:t>int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accountNumber</a:t>
            </a:r>
            <a:r>
              <a:rPr lang="en-US" sz="1800" dirty="0">
                <a:effectLst/>
              </a:rPr>
              <a:t>;</a:t>
            </a:r>
          </a:p>
          <a:p>
            <a:pPr>
              <a:buNone/>
            </a:pP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</a:rPr>
              <a:t>    </a:t>
            </a:r>
            <a:r>
              <a:rPr lang="id-ID" sz="1800" dirty="0" smtClean="0">
                <a:effectLst/>
              </a:rPr>
              <a:t>	</a:t>
            </a:r>
            <a:r>
              <a:rPr lang="en-US" sz="1800" dirty="0" smtClean="0">
                <a:effectLst/>
              </a:rPr>
              <a:t>public </a:t>
            </a:r>
            <a:r>
              <a:rPr lang="en-US" sz="1800" dirty="0" err="1">
                <a:effectLst/>
              </a:rPr>
              <a:t>BankAccount</a:t>
            </a:r>
            <a:r>
              <a:rPr lang="en-US" sz="1800" dirty="0">
                <a:effectLst/>
              </a:rPr>
              <a:t>(</a:t>
            </a:r>
            <a:r>
              <a:rPr lang="en-US" sz="1800" dirty="0" err="1">
                <a:effectLst/>
              </a:rPr>
              <a:t>int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accountNumber</a:t>
            </a:r>
            <a:r>
              <a:rPr lang="en-US" sz="1800" dirty="0">
                <a:effectLst/>
              </a:rPr>
              <a:t>){</a:t>
            </a:r>
          </a:p>
          <a:p>
            <a:pPr>
              <a:buNone/>
            </a:pPr>
            <a:r>
              <a:rPr lang="en-US" sz="1800" dirty="0">
                <a:effectLst/>
              </a:rPr>
              <a:t>      </a:t>
            </a:r>
            <a:r>
              <a:rPr lang="id-ID" sz="1800" dirty="0" smtClean="0">
                <a:effectLst/>
              </a:rPr>
              <a:t>	   </a:t>
            </a:r>
            <a:r>
              <a:rPr lang="en-US" sz="1800" dirty="0" smtClean="0">
                <a:effectLst/>
              </a:rPr>
              <a:t>balance </a:t>
            </a:r>
            <a:r>
              <a:rPr lang="en-US" sz="1800" dirty="0">
                <a:effectLst/>
              </a:rPr>
              <a:t>= 0;</a:t>
            </a:r>
          </a:p>
          <a:p>
            <a:pPr>
              <a:buNone/>
            </a:pPr>
            <a:r>
              <a:rPr lang="en-US" sz="1800" dirty="0">
                <a:effectLst/>
              </a:rPr>
              <a:t>      </a:t>
            </a:r>
            <a:r>
              <a:rPr lang="id-ID" sz="1800" dirty="0" smtClean="0">
                <a:effectLst/>
              </a:rPr>
              <a:t>	   </a:t>
            </a:r>
            <a:r>
              <a:rPr lang="en-US" sz="1800" dirty="0" err="1" smtClean="0">
                <a:effectLst/>
              </a:rPr>
              <a:t>this.accountNumber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>
                <a:effectLst/>
              </a:rPr>
              <a:t>= </a:t>
            </a:r>
            <a:r>
              <a:rPr lang="en-US" sz="1800" dirty="0" err="1">
                <a:effectLst/>
              </a:rPr>
              <a:t>accountNumber</a:t>
            </a:r>
            <a:r>
              <a:rPr lang="en-US" sz="1800" dirty="0">
                <a:effectLst/>
              </a:rPr>
              <a:t>;</a:t>
            </a:r>
          </a:p>
          <a:p>
            <a:pPr>
              <a:buNone/>
            </a:pPr>
            <a:r>
              <a:rPr lang="en-US" sz="1800" dirty="0">
                <a:effectLst/>
              </a:rPr>
              <a:t>    </a:t>
            </a:r>
            <a:r>
              <a:rPr lang="id-ID" sz="1800" dirty="0" smtClean="0">
                <a:effectLst/>
              </a:rPr>
              <a:t>  </a:t>
            </a:r>
            <a:r>
              <a:rPr lang="en-US" sz="1800" dirty="0" smtClean="0">
                <a:effectLst/>
              </a:rPr>
              <a:t>}</a:t>
            </a:r>
            <a:endParaRPr lang="en-US" sz="1800" dirty="0">
              <a:effectLst/>
            </a:endParaRPr>
          </a:p>
          <a:p>
            <a:pPr>
              <a:buNone/>
            </a:pP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</a:rPr>
              <a:t>   </a:t>
            </a:r>
            <a:r>
              <a:rPr lang="id-ID" sz="1800" dirty="0">
                <a:effectLst/>
              </a:rPr>
              <a:t>	</a:t>
            </a:r>
            <a:r>
              <a:rPr lang="en-US" sz="1800" dirty="0" smtClean="0">
                <a:effectLst/>
              </a:rPr>
              <a:t>public </a:t>
            </a:r>
            <a:r>
              <a:rPr lang="en-US" sz="1800" dirty="0">
                <a:effectLst/>
              </a:rPr>
              <a:t>void deposit(double amount){</a:t>
            </a:r>
          </a:p>
          <a:p>
            <a:pPr>
              <a:buNone/>
            </a:pPr>
            <a:r>
              <a:rPr lang="en-US" sz="1800" dirty="0">
                <a:effectLst/>
              </a:rPr>
              <a:t>      </a:t>
            </a:r>
            <a:r>
              <a:rPr lang="id-ID" sz="1800" dirty="0" smtClean="0">
                <a:effectLst/>
              </a:rPr>
              <a:t>    </a:t>
            </a:r>
            <a:r>
              <a:rPr lang="en-US" sz="1800" dirty="0" smtClean="0">
                <a:effectLst/>
              </a:rPr>
              <a:t>balance </a:t>
            </a:r>
            <a:r>
              <a:rPr lang="en-US" sz="1800" dirty="0">
                <a:effectLst/>
              </a:rPr>
              <a:t>= balance + amount;</a:t>
            </a:r>
          </a:p>
          <a:p>
            <a:pPr>
              <a:buNone/>
            </a:pPr>
            <a:r>
              <a:rPr lang="en-US" sz="1800" dirty="0">
                <a:effectLst/>
              </a:rPr>
              <a:t>   </a:t>
            </a:r>
            <a:r>
              <a:rPr lang="id-ID" sz="1800" dirty="0" smtClean="0">
                <a:effectLst/>
              </a:rPr>
              <a:t>   </a:t>
            </a:r>
            <a:r>
              <a:rPr lang="en-US" sz="1800" dirty="0" smtClean="0">
                <a:effectLst/>
              </a:rPr>
              <a:t>}</a:t>
            </a:r>
            <a:endParaRPr lang="en-US" sz="1800" dirty="0">
              <a:effectLst/>
            </a:endParaRPr>
          </a:p>
          <a:p>
            <a:pPr>
              <a:buNone/>
            </a:pP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</a:rPr>
              <a:t>  </a:t>
            </a:r>
            <a:r>
              <a:rPr lang="id-ID" sz="1800" dirty="0" smtClean="0">
                <a:effectLst/>
              </a:rPr>
              <a:t>	</a:t>
            </a:r>
            <a:r>
              <a:rPr lang="en-US" sz="1800" dirty="0" smtClean="0">
                <a:effectLst/>
              </a:rPr>
              <a:t>public </a:t>
            </a:r>
            <a:r>
              <a:rPr lang="en-US" sz="1800" dirty="0">
                <a:effectLst/>
              </a:rPr>
              <a:t>void withdraw(double amount){</a:t>
            </a:r>
          </a:p>
          <a:p>
            <a:pPr>
              <a:buNone/>
            </a:pPr>
            <a:r>
              <a:rPr lang="id-ID" sz="1800" dirty="0">
                <a:effectLst/>
              </a:rPr>
              <a:t>	</a:t>
            </a:r>
            <a:r>
              <a:rPr lang="id-ID" sz="1800" dirty="0" smtClean="0">
                <a:effectLst/>
              </a:rPr>
              <a:t>    </a:t>
            </a:r>
            <a:r>
              <a:rPr lang="en-US" sz="1800" dirty="0" smtClean="0">
                <a:effectLst/>
              </a:rPr>
              <a:t>balance </a:t>
            </a:r>
            <a:r>
              <a:rPr lang="en-US" sz="1800" dirty="0">
                <a:effectLst/>
              </a:rPr>
              <a:t>= balance - amount;</a:t>
            </a:r>
          </a:p>
          <a:p>
            <a:pPr>
              <a:buNone/>
            </a:pPr>
            <a:r>
              <a:rPr lang="id-ID" sz="1800" dirty="0" smtClean="0">
                <a:effectLst/>
              </a:rPr>
              <a:t>      </a:t>
            </a:r>
            <a:r>
              <a:rPr lang="en-US" sz="1800" dirty="0" smtClean="0">
                <a:effectLst/>
              </a:rPr>
              <a:t>}</a:t>
            </a:r>
            <a:endParaRPr lang="en-US" sz="1800" dirty="0">
              <a:effectLst/>
            </a:endParaRPr>
          </a:p>
          <a:p>
            <a:pPr>
              <a:buNone/>
            </a:pP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</a:rPr>
              <a:t>  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838200"/>
            <a:ext cx="45720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None/>
            </a:pPr>
            <a:r>
              <a:rPr lang="id-ID" sz="1800" dirty="0">
                <a:effectLst/>
              </a:rPr>
              <a:t> </a:t>
            </a:r>
            <a:r>
              <a:rPr lang="id-ID" sz="1800" dirty="0" smtClean="0">
                <a:effectLst/>
              </a:rPr>
              <a:t>  </a:t>
            </a:r>
            <a:r>
              <a:rPr lang="en-US" sz="1800" dirty="0" smtClean="0">
                <a:effectLst/>
              </a:rPr>
              <a:t>public </a:t>
            </a:r>
            <a:r>
              <a:rPr lang="en-US" sz="1800" dirty="0" err="1">
                <a:effectLst/>
              </a:rPr>
              <a:t>int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getAccountNumber</a:t>
            </a:r>
            <a:r>
              <a:rPr lang="en-US" sz="1800" dirty="0">
                <a:effectLst/>
              </a:rPr>
              <a:t>(){   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        return </a:t>
            </a:r>
            <a:r>
              <a:rPr lang="en-US" sz="1800" dirty="0" err="1">
                <a:effectLst/>
              </a:rPr>
              <a:t>accountNumber</a:t>
            </a:r>
            <a:r>
              <a:rPr lang="en-US" sz="1800" dirty="0">
                <a:effectLst/>
              </a:rPr>
              <a:t>;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    }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   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   public double </a:t>
            </a:r>
            <a:r>
              <a:rPr lang="en-US" sz="1800" dirty="0" err="1">
                <a:effectLst/>
              </a:rPr>
              <a:t>getBalance</a:t>
            </a:r>
            <a:r>
              <a:rPr lang="en-US" sz="1800" dirty="0" smtClean="0">
                <a:effectLst/>
              </a:rPr>
              <a:t>(){</a:t>
            </a:r>
            <a:endParaRPr lang="en-US" sz="1800" dirty="0">
              <a:effectLst/>
            </a:endParaRPr>
          </a:p>
          <a:p>
            <a:pPr algn="l">
              <a:buNone/>
            </a:pPr>
            <a:r>
              <a:rPr lang="en-US" sz="1800" dirty="0">
                <a:effectLst/>
              </a:rPr>
              <a:t>      return balance;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   }</a:t>
            </a:r>
          </a:p>
          <a:p>
            <a:pPr algn="l">
              <a:buNone/>
            </a:pPr>
            <a:r>
              <a:rPr lang="en-US" sz="1800" dirty="0"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2683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BankAccountArrayBeraksi.java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600" dirty="0"/>
              <a:t>public class </a:t>
            </a:r>
            <a:r>
              <a:rPr lang="id-ID" sz="1600" dirty="0" err="1" smtClean="0"/>
              <a:t>BankAccountArrayBeraksi</a:t>
            </a:r>
            <a:r>
              <a:rPr lang="en-US" sz="1600" dirty="0" smtClean="0"/>
              <a:t>{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    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ArrayList</a:t>
            </a:r>
            <a:r>
              <a:rPr lang="en-US" sz="1600" dirty="0"/>
              <a:t>&lt;</a:t>
            </a:r>
            <a:r>
              <a:rPr lang="en-US" sz="1600" dirty="0" err="1"/>
              <a:t>BankAccount</a:t>
            </a:r>
            <a:r>
              <a:rPr lang="en-US" sz="1600" dirty="0"/>
              <a:t>&gt; accounts = new </a:t>
            </a:r>
            <a:r>
              <a:rPr lang="en-US" sz="1600" dirty="0" err="1"/>
              <a:t>ArrayList</a:t>
            </a:r>
            <a:r>
              <a:rPr lang="en-US" sz="1600" dirty="0"/>
              <a:t>&lt;</a:t>
            </a:r>
            <a:r>
              <a:rPr lang="en-US" sz="1600" dirty="0" err="1"/>
              <a:t>BankAccount</a:t>
            </a:r>
            <a:r>
              <a:rPr lang="en-US" sz="1600" dirty="0"/>
              <a:t>&gt;();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accounts.add</a:t>
            </a:r>
            <a:r>
              <a:rPr lang="en-US" sz="1600" dirty="0"/>
              <a:t>(new </a:t>
            </a:r>
            <a:r>
              <a:rPr lang="en-US" sz="1600" dirty="0" err="1"/>
              <a:t>BankAccount</a:t>
            </a:r>
            <a:r>
              <a:rPr lang="en-US" sz="1600" dirty="0"/>
              <a:t>(1001));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accounts.add</a:t>
            </a:r>
            <a:r>
              <a:rPr lang="en-US" sz="1600" dirty="0"/>
              <a:t>(new </a:t>
            </a:r>
            <a:r>
              <a:rPr lang="en-US" sz="1600" dirty="0" err="1"/>
              <a:t>BankAccount</a:t>
            </a:r>
            <a:r>
              <a:rPr lang="en-US" sz="1600" dirty="0"/>
              <a:t>(1015));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accounts.add</a:t>
            </a:r>
            <a:r>
              <a:rPr lang="en-US" sz="1600" dirty="0"/>
              <a:t>(new </a:t>
            </a:r>
            <a:r>
              <a:rPr lang="en-US" sz="1600" dirty="0" err="1"/>
              <a:t>BankAccount</a:t>
            </a:r>
            <a:r>
              <a:rPr lang="en-US" sz="1600" dirty="0"/>
              <a:t>(1729));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accounts.add</a:t>
            </a:r>
            <a:r>
              <a:rPr lang="en-US" sz="1600" dirty="0"/>
              <a:t>(1, new </a:t>
            </a:r>
            <a:r>
              <a:rPr lang="en-US" sz="1600" dirty="0" err="1"/>
              <a:t>BankAccount</a:t>
            </a:r>
            <a:r>
              <a:rPr lang="en-US" sz="1600" dirty="0"/>
              <a:t>(1008));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accounts.remove</a:t>
            </a:r>
            <a:r>
              <a:rPr lang="en-US" sz="1600" dirty="0"/>
              <a:t>(0);</a:t>
            </a:r>
          </a:p>
          <a:p>
            <a:pPr lvl="1">
              <a:buNone/>
            </a:pPr>
            <a:r>
              <a:rPr lang="en-US" sz="1600" dirty="0"/>
              <a:t> 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("Size: " + </a:t>
            </a:r>
            <a:r>
              <a:rPr lang="en-US" sz="1600" dirty="0" err="1"/>
              <a:t>accounts.size</a:t>
            </a:r>
            <a:r>
              <a:rPr lang="en-US" sz="1600" dirty="0"/>
              <a:t>());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("Expected: 3");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BankAccount</a:t>
            </a:r>
            <a:r>
              <a:rPr lang="en-US" sz="1600" dirty="0"/>
              <a:t> first = </a:t>
            </a:r>
            <a:r>
              <a:rPr lang="en-US" sz="1600" dirty="0" err="1"/>
              <a:t>accounts.get</a:t>
            </a:r>
            <a:r>
              <a:rPr lang="en-US" sz="1600" dirty="0"/>
              <a:t>(0);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("First account number: " + </a:t>
            </a:r>
            <a:r>
              <a:rPr lang="en-US" sz="1600" dirty="0" err="1"/>
              <a:t>first.getAccountNumber</a:t>
            </a:r>
            <a:r>
              <a:rPr lang="en-US" sz="1600" dirty="0"/>
              <a:t>());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("Expected: 1008");                  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BankAccount</a:t>
            </a:r>
            <a:r>
              <a:rPr lang="en-US" sz="1600" dirty="0"/>
              <a:t> last = </a:t>
            </a:r>
            <a:r>
              <a:rPr lang="en-US" sz="1600" dirty="0" err="1"/>
              <a:t>accounts.get</a:t>
            </a:r>
            <a:r>
              <a:rPr lang="en-US" sz="1600" dirty="0"/>
              <a:t>(</a:t>
            </a:r>
            <a:r>
              <a:rPr lang="en-US" sz="1600" dirty="0" err="1"/>
              <a:t>accounts.size</a:t>
            </a:r>
            <a:r>
              <a:rPr lang="en-US" sz="1600" dirty="0"/>
              <a:t>() - 1);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("Last account number: " + </a:t>
            </a:r>
            <a:r>
              <a:rPr lang="en-US" sz="1600" dirty="0" err="1"/>
              <a:t>last.getAccountNumber</a:t>
            </a:r>
            <a:r>
              <a:rPr lang="en-US" sz="1600" dirty="0"/>
              <a:t>());</a:t>
            </a:r>
          </a:p>
          <a:p>
            <a:pPr lvl="1">
              <a:buNone/>
            </a:pPr>
            <a:r>
              <a:rPr lang="en-US" sz="1600" dirty="0"/>
              <a:t>        </a:t>
            </a:r>
            <a:r>
              <a:rPr lang="en-US" sz="1600" dirty="0" err="1"/>
              <a:t>System.out.println</a:t>
            </a:r>
            <a:r>
              <a:rPr lang="en-US" sz="1600" dirty="0"/>
              <a:t>("Expected: 1729"); </a:t>
            </a:r>
          </a:p>
          <a:p>
            <a:pPr>
              <a:buNone/>
            </a:pPr>
            <a:r>
              <a:rPr lang="en-US" sz="1600" dirty="0"/>
              <a:t>    }</a:t>
            </a:r>
          </a:p>
          <a:p>
            <a:pPr>
              <a:buNone/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586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Looping</a:t>
            </a:r>
            <a:r>
              <a:rPr lang="id-ID" dirty="0" smtClean="0"/>
              <a:t> untuk </a:t>
            </a:r>
            <a:r>
              <a:rPr lang="id-ID" dirty="0" err="1" smtClean="0"/>
              <a:t>Array</a:t>
            </a:r>
            <a:r>
              <a:rPr lang="id-ID" dirty="0" smtClean="0"/>
              <a:t> dan </a:t>
            </a:r>
            <a:r>
              <a:rPr lang="id-ID" dirty="0" err="1" smtClean="0"/>
              <a:t>ArrayList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for_ea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05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2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slide Java Basics</a:t>
            </a:r>
          </a:p>
          <a:p>
            <a:r>
              <a:rPr lang="en-US" sz="3200" dirty="0" err="1" smtClean="0"/>
              <a:t>Kirimkan</a:t>
            </a:r>
            <a:r>
              <a:rPr lang="en-US" sz="3200" dirty="0" smtClean="0"/>
              <a:t> </a:t>
            </a:r>
            <a:r>
              <a:rPr lang="en-US" sz="3200" dirty="0" err="1" smtClean="0"/>
              <a:t>netbeans</a:t>
            </a:r>
            <a:r>
              <a:rPr lang="en-US" sz="3200" dirty="0" smtClean="0"/>
              <a:t> project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 di zip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romi@brainmatics.com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subyek</a:t>
            </a:r>
            <a:r>
              <a:rPr lang="en-US" sz="3200" dirty="0" smtClean="0"/>
              <a:t>:  [OOP</a:t>
            </a:r>
            <a:r>
              <a:rPr lang="id-ID" sz="3200" dirty="0" smtClean="0"/>
              <a:t>2</a:t>
            </a:r>
            <a:r>
              <a:rPr lang="en-US" sz="3200" dirty="0" smtClean="0"/>
              <a:t>-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] </a:t>
            </a:r>
            <a:r>
              <a:rPr lang="en-US" sz="3200" dirty="0" err="1" smtClean="0"/>
              <a:t>Nama</a:t>
            </a:r>
            <a:r>
              <a:rPr lang="en-US" sz="3200" dirty="0" smtClean="0"/>
              <a:t>–NIM</a:t>
            </a:r>
          </a:p>
          <a:p>
            <a:r>
              <a:rPr lang="en-US" sz="3200" dirty="0" smtClean="0"/>
              <a:t>Deadline: </a:t>
            </a:r>
            <a:r>
              <a:rPr lang="id-ID" sz="3200" dirty="0"/>
              <a:t>2</a:t>
            </a:r>
            <a:r>
              <a:rPr lang="en-US" sz="3200" dirty="0" smtClean="0"/>
              <a:t> </a:t>
            </a:r>
            <a:r>
              <a:rPr lang="en-US" sz="3200" dirty="0" err="1" smtClean="0"/>
              <a:t>minggu</a:t>
            </a:r>
            <a:endParaRPr lang="en-US" sz="3200" dirty="0" smtClean="0"/>
          </a:p>
          <a:p>
            <a:r>
              <a:rPr lang="en-US" sz="3200" dirty="0" err="1" smtClean="0"/>
              <a:t>Meng</a:t>
            </a:r>
            <a:r>
              <a:rPr lang="en-US" sz="3200" dirty="0" smtClean="0"/>
              <a:t>-copy file orang lain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18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534399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Sharon Zakhour  et al,  </a:t>
            </a:r>
            <a:r>
              <a:rPr lang="id-ID" sz="2200" dirty="0" smtClean="0">
                <a:solidFill>
                  <a:srgbClr val="C00000"/>
                </a:solidFill>
              </a:rPr>
              <a:t>The Java Tutorial Fourth Edition</a:t>
            </a:r>
            <a:r>
              <a:rPr lang="id-ID" sz="2200" dirty="0" smtClean="0"/>
              <a:t>, </a:t>
            </a:r>
            <a:r>
              <a:rPr lang="id-ID" sz="2200" i="1" dirty="0" smtClean="0"/>
              <a:t>http://java.sun.com/docs/books/tutorial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 smtClean="0"/>
              <a:t>Cay </a:t>
            </a:r>
            <a:r>
              <a:rPr lang="en-US" sz="2200" dirty="0" err="1" smtClean="0"/>
              <a:t>Horstmann</a:t>
            </a:r>
            <a:r>
              <a:rPr lang="en-US" sz="2200" dirty="0" smtClean="0"/>
              <a:t>, </a:t>
            </a:r>
            <a:r>
              <a:rPr lang="en-US" sz="2200" dirty="0">
                <a:solidFill>
                  <a:srgbClr val="C00000"/>
                </a:solidFill>
              </a:rPr>
              <a:t>Big </a:t>
            </a:r>
            <a:r>
              <a:rPr lang="en-US" sz="2200" dirty="0" smtClean="0">
                <a:solidFill>
                  <a:srgbClr val="C00000"/>
                </a:solidFill>
              </a:rPr>
              <a:t>Java: Earl Objects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John </a:t>
            </a:r>
            <a:r>
              <a:rPr lang="en-US" sz="2200" i="1" dirty="0"/>
              <a:t>Wiley &amp; </a:t>
            </a:r>
            <a:r>
              <a:rPr lang="en-US" sz="2200" i="1" dirty="0" smtClean="0"/>
              <a:t>Sons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Deitel</a:t>
            </a:r>
            <a:r>
              <a:rPr lang="en-US" sz="2200" dirty="0"/>
              <a:t> &amp; </a:t>
            </a:r>
            <a:r>
              <a:rPr lang="en-US" sz="2200" dirty="0" err="1"/>
              <a:t>Deitel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Java </a:t>
            </a:r>
            <a:r>
              <a:rPr lang="en-US" sz="2200" dirty="0" err="1">
                <a:solidFill>
                  <a:srgbClr val="C00000"/>
                </a:solidFill>
              </a:rPr>
              <a:t>Howto</a:t>
            </a:r>
            <a:r>
              <a:rPr lang="en-US" sz="2200" dirty="0">
                <a:solidFill>
                  <a:srgbClr val="C00000"/>
                </a:solidFill>
              </a:rPr>
              <a:t> Program 9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 Edition,</a:t>
            </a:r>
            <a:r>
              <a:rPr lang="en-US" sz="2200" dirty="0"/>
              <a:t> </a:t>
            </a:r>
            <a:r>
              <a:rPr lang="en-US" sz="2200" i="1" dirty="0"/>
              <a:t>Prentice Hall</a:t>
            </a:r>
            <a:r>
              <a:rPr lang="en-US" sz="2200" dirty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Richard </a:t>
            </a:r>
            <a:r>
              <a:rPr lang="id-ID" sz="2200" dirty="0"/>
              <a:t>M. </a:t>
            </a:r>
            <a:r>
              <a:rPr lang="id-ID" sz="2200" dirty="0" smtClean="0"/>
              <a:t>Reese</a:t>
            </a:r>
            <a:r>
              <a:rPr lang="en-US" sz="2200" dirty="0" smtClean="0"/>
              <a:t>, </a:t>
            </a:r>
            <a:r>
              <a:rPr lang="id-ID" sz="2200" dirty="0" smtClean="0">
                <a:solidFill>
                  <a:srgbClr val="C00000"/>
                </a:solidFill>
              </a:rPr>
              <a:t>Oracle </a:t>
            </a:r>
            <a:r>
              <a:rPr lang="id-ID" sz="2200" dirty="0">
                <a:solidFill>
                  <a:srgbClr val="C00000"/>
                </a:solidFill>
              </a:rPr>
              <a:t>Certified </a:t>
            </a:r>
            <a:r>
              <a:rPr lang="id-ID" sz="2200" dirty="0" smtClean="0">
                <a:solidFill>
                  <a:srgbClr val="C00000"/>
                </a:solidFill>
              </a:rPr>
              <a:t>Associate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Java </a:t>
            </a:r>
            <a:r>
              <a:rPr lang="id-ID" sz="2200" dirty="0">
                <a:solidFill>
                  <a:srgbClr val="C00000"/>
                </a:solidFill>
              </a:rPr>
              <a:t>SE 7 </a:t>
            </a:r>
            <a:r>
              <a:rPr lang="id-ID" sz="2200" dirty="0" smtClean="0">
                <a:solidFill>
                  <a:srgbClr val="C00000"/>
                </a:solidFill>
              </a:rPr>
              <a:t>Programmer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Study Guide</a:t>
            </a:r>
            <a:r>
              <a:rPr lang="en-US" sz="2200" dirty="0"/>
              <a:t>, </a:t>
            </a:r>
            <a:r>
              <a:rPr lang="en-US" sz="2200" i="1" dirty="0" err="1"/>
              <a:t>Packt</a:t>
            </a:r>
            <a:r>
              <a:rPr lang="en-US" sz="2200" i="1" dirty="0"/>
              <a:t> </a:t>
            </a:r>
            <a:r>
              <a:rPr lang="en-US" sz="2200" i="1" dirty="0" smtClean="0"/>
              <a:t>Publishing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Walter </a:t>
            </a:r>
            <a:r>
              <a:rPr lang="en-US" sz="2200" dirty="0" err="1" smtClean="0"/>
              <a:t>Savitch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Absolute Java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Pearson Education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Mark Allen </a:t>
            </a:r>
            <a:r>
              <a:rPr lang="en-US" sz="2200" dirty="0"/>
              <a:t>Weiss, </a:t>
            </a:r>
            <a:r>
              <a:rPr lang="en-US" sz="2200" dirty="0" smtClean="0">
                <a:solidFill>
                  <a:srgbClr val="C00000"/>
                </a:solidFill>
              </a:rPr>
              <a:t>Data Structures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Algorithm Analysis </a:t>
            </a:r>
            <a:r>
              <a:rPr lang="en-US" sz="2200" dirty="0">
                <a:solidFill>
                  <a:srgbClr val="C00000"/>
                </a:solidFill>
              </a:rPr>
              <a:t>in </a:t>
            </a:r>
            <a:r>
              <a:rPr lang="en-US" sz="2200" dirty="0" smtClean="0">
                <a:solidFill>
                  <a:srgbClr val="C00000"/>
                </a:solidFill>
              </a:rPr>
              <a:t>Java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/>
              <a:t>Pearson Education</a:t>
            </a:r>
            <a:r>
              <a:rPr lang="en-US" sz="2200" dirty="0"/>
              <a:t>, </a:t>
            </a:r>
            <a:r>
              <a:rPr lang="en-US" sz="2200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Anany</a:t>
            </a:r>
            <a:r>
              <a:rPr lang="en-US" sz="2200" dirty="0" smtClean="0"/>
              <a:t> </a:t>
            </a:r>
            <a:r>
              <a:rPr lang="en-US" sz="2200" dirty="0" err="1" smtClean="0"/>
              <a:t>Levitin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Introduction to the Design and Analysis of Algorithms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>
                <a:solidFill>
                  <a:srgbClr val="C00000"/>
                </a:solidFill>
              </a:rPr>
              <a:t> Edition</a:t>
            </a:r>
            <a:r>
              <a:rPr lang="en-US" sz="2200" dirty="0"/>
              <a:t>, </a:t>
            </a:r>
            <a:r>
              <a:rPr lang="en-US" sz="2200" i="1" dirty="0"/>
              <a:t>Pearson </a:t>
            </a:r>
            <a:r>
              <a:rPr lang="en-US" sz="2200" i="1" dirty="0" smtClean="0"/>
              <a:t>Education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Ying </a:t>
            </a:r>
            <a:r>
              <a:rPr lang="en-US" sz="2200" dirty="0" err="1"/>
              <a:t>Bai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Practical Database Programming with Java</a:t>
            </a:r>
            <a:r>
              <a:rPr lang="en-US" sz="2200" dirty="0"/>
              <a:t>, </a:t>
            </a:r>
            <a:r>
              <a:rPr lang="en-US" sz="2200" i="1" dirty="0"/>
              <a:t>John Wiley &amp; Sons</a:t>
            </a:r>
            <a:r>
              <a:rPr lang="en-US" sz="2200" dirty="0"/>
              <a:t>, 2011</a:t>
            </a:r>
            <a:endParaRPr lang="id-ID" sz="2200" dirty="0"/>
          </a:p>
          <a:p>
            <a:pPr marL="457200" indent="-457200">
              <a:buFont typeface="+mj-lt"/>
              <a:buAutoNum type="arabicPeriod"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212044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Konvesi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Java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29" t="32352" r="9053" b="22059"/>
          <a:stretch/>
        </p:blipFill>
        <p:spPr>
          <a:xfrm>
            <a:off x="287337" y="1143000"/>
            <a:ext cx="8549149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112603"/>
            <a:ext cx="79982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effectLst/>
              </a:rPr>
              <a:t>* </a:t>
            </a:r>
            <a:r>
              <a:rPr lang="en-US" sz="2400" dirty="0" err="1" smtClean="0">
                <a:effectLst/>
              </a:rPr>
              <a:t>Konvesi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lengkapnya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ada</a:t>
            </a:r>
            <a:r>
              <a:rPr lang="en-US" sz="2400" dirty="0" smtClean="0">
                <a:effectLst/>
              </a:rPr>
              <a:t> di: </a:t>
            </a:r>
            <a:r>
              <a:rPr lang="en-US" sz="2000" i="1" dirty="0" smtClean="0">
                <a:effectLst/>
              </a:rPr>
              <a:t>http</a:t>
            </a:r>
            <a:r>
              <a:rPr lang="en-US" sz="2000" i="1" dirty="0">
                <a:effectLst/>
              </a:rPr>
              <a:t>://www.oracle.com/technetwork/java/codeconv-138413.html</a:t>
            </a:r>
          </a:p>
        </p:txBody>
      </p:sp>
    </p:spTree>
    <p:extLst>
      <p:ext uri="{BB962C8B-B14F-4D97-AF65-F5344CB8AC3E}">
        <p14:creationId xmlns:p14="http://schemas.microsoft.com/office/powerpoint/2010/main" val="378651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229600" cy="5173663"/>
          </a:xfrm>
        </p:spPr>
        <p:txBody>
          <a:bodyPr/>
          <a:lstStyle/>
          <a:p>
            <a:r>
              <a:rPr lang="en-US" sz="2800" dirty="0" smtClean="0"/>
              <a:t>Modifier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keyword yang </a:t>
            </a:r>
            <a:r>
              <a:rPr lang="en-US" sz="2800" dirty="0" err="1" smtClean="0">
                <a:solidFill>
                  <a:srgbClr val="C00000"/>
                </a:solidFill>
              </a:rPr>
              <a:t>diletakkan</a:t>
            </a:r>
            <a:r>
              <a:rPr lang="en-US" sz="2800" dirty="0" smtClean="0">
                <a:solidFill>
                  <a:srgbClr val="C00000"/>
                </a:solidFill>
              </a:rPr>
              <a:t> di </a:t>
            </a:r>
            <a:r>
              <a:rPr lang="en-US" sz="2800" dirty="0" err="1" smtClean="0">
                <a:solidFill>
                  <a:srgbClr val="C00000"/>
                </a:solidFill>
              </a:rPr>
              <a:t>depan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class, interface, variable (field) </a:t>
            </a:r>
            <a:r>
              <a:rPr lang="en-US" sz="2800" dirty="0" err="1" smtClean="0"/>
              <a:t>atau</a:t>
            </a:r>
            <a:r>
              <a:rPr lang="en-US" sz="2800" dirty="0" smtClean="0"/>
              <a:t> method</a:t>
            </a:r>
          </a:p>
          <a:p>
            <a:r>
              <a:rPr lang="en-US" sz="2800" dirty="0" err="1" smtClean="0"/>
              <a:t>Jenis</a:t>
            </a:r>
            <a:r>
              <a:rPr lang="en-US" sz="2800" dirty="0" smtClean="0"/>
              <a:t> Modifier:</a:t>
            </a:r>
          </a:p>
          <a:p>
            <a:pPr marL="97631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Access Modifier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/>
              <a:t>P</a:t>
            </a:r>
            <a:r>
              <a:rPr lang="en-US" dirty="0" err="1" smtClean="0"/>
              <a:t>engaturan</a:t>
            </a:r>
            <a:r>
              <a:rPr lang="en-US" dirty="0" smtClean="0"/>
              <a:t> </a:t>
            </a:r>
            <a:r>
              <a:rPr lang="en-US" dirty="0" err="1" smtClean="0"/>
              <a:t>pengaksesan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dan</a:t>
            </a:r>
            <a:r>
              <a:rPr lang="en-US" dirty="0" smtClean="0"/>
              <a:t> method</a:t>
            </a:r>
          </a:p>
          <a:p>
            <a:pPr marL="97631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Static Modifier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Membuat</a:t>
            </a:r>
            <a:r>
              <a:rPr lang="en-US" dirty="0" smtClean="0"/>
              <a:t> method </a:t>
            </a:r>
            <a:r>
              <a:rPr lang="en-US" dirty="0" err="1" smtClean="0"/>
              <a:t>dan</a:t>
            </a:r>
            <a:r>
              <a:rPr lang="en-US" dirty="0" smtClean="0"/>
              <a:t> variable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class, </a:t>
            </a:r>
            <a:r>
              <a:rPr lang="en-US" dirty="0" err="1" smtClean="0"/>
              <a:t>bukan</a:t>
            </a:r>
            <a:r>
              <a:rPr lang="en-US" dirty="0" smtClean="0"/>
              <a:t> object</a:t>
            </a:r>
          </a:p>
          <a:p>
            <a:pPr lvl="2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object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variable (field) </a:t>
            </a:r>
            <a:r>
              <a:rPr lang="en-US" dirty="0" err="1" smtClean="0"/>
              <a:t>dan</a:t>
            </a:r>
            <a:r>
              <a:rPr lang="en-US" dirty="0" smtClean="0"/>
              <a:t> method</a:t>
            </a:r>
          </a:p>
          <a:p>
            <a:pPr marL="976312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Final Modifier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(class, method, variable) </a:t>
            </a:r>
            <a:r>
              <a:rPr lang="en-US" dirty="0" err="1" smtClean="0"/>
              <a:t>sudah</a:t>
            </a:r>
            <a:r>
              <a:rPr lang="en-US" dirty="0" smtClean="0"/>
              <a:t> final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adapat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2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914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8258175" cy="4648200"/>
          </a:xfrm>
        </p:spPr>
        <p:txBody>
          <a:bodyPr/>
          <a:lstStyle/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SD Sompok </a:t>
            </a:r>
            <a:r>
              <a:rPr lang="id-ID" sz="2600" dirty="0" smtClean="0"/>
              <a:t>Semarang (1987)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SMPN 8</a:t>
            </a:r>
            <a:r>
              <a:rPr lang="id-ID" sz="2600" dirty="0" smtClean="0"/>
              <a:t> Semarang (1990)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SMA Taruna Nusantara</a:t>
            </a:r>
            <a:r>
              <a:rPr lang="id-ID" sz="2600" dirty="0" smtClean="0"/>
              <a:t>, Magelang (1993)</a:t>
            </a:r>
          </a:p>
          <a:p>
            <a:pPr eaLnBrk="1" hangingPunct="1"/>
            <a:r>
              <a:rPr lang="id-ID" sz="2600" dirty="0" smtClean="0"/>
              <a:t>S1, S2 dan S3 (on-leave)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Department of Computer Sciences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CC0000"/>
                </a:solidFill>
              </a:rPr>
              <a:t>Saitama University</a:t>
            </a:r>
            <a:r>
              <a:rPr lang="en-US" sz="2600" dirty="0" smtClean="0"/>
              <a:t>, Japan (1994-2004)</a:t>
            </a:r>
          </a:p>
          <a:p>
            <a:pPr eaLnBrk="1" hangingPunct="1"/>
            <a:r>
              <a:rPr lang="id-ID" sz="2600" dirty="0" smtClean="0"/>
              <a:t>Research Interests: </a:t>
            </a:r>
            <a:r>
              <a:rPr lang="en-US" sz="2600" dirty="0" smtClean="0">
                <a:solidFill>
                  <a:srgbClr val="C00000"/>
                </a:solidFill>
              </a:rPr>
              <a:t>Software Engineering</a:t>
            </a:r>
            <a:r>
              <a:rPr lang="en-US" sz="2600" dirty="0" smtClean="0"/>
              <a:t>,</a:t>
            </a:r>
            <a:r>
              <a:rPr lang="id-ID" sz="2600" dirty="0" smtClean="0"/>
              <a:t/>
            </a:r>
            <a:br>
              <a:rPr lang="id-ID" sz="2600" dirty="0" smtClean="0"/>
            </a:br>
            <a:r>
              <a:rPr lang="id-ID" sz="2600" dirty="0" smtClean="0"/>
              <a:t>Intelligent Systems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Founder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Koordinator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C0000"/>
                </a:solidFill>
              </a:rPr>
              <a:t>IlmuKomputer.Com</a:t>
            </a:r>
            <a:endParaRPr lang="id-ID" sz="26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id-ID" sz="2600" dirty="0" smtClean="0"/>
              <a:t>Peneliti LIPI </a:t>
            </a:r>
            <a:r>
              <a:rPr lang="id-ID" sz="2600" smtClean="0"/>
              <a:t>(2004-2007)</a:t>
            </a:r>
            <a:endParaRPr lang="id-ID" sz="2600" dirty="0" smtClean="0"/>
          </a:p>
          <a:p>
            <a:pPr eaLnBrk="1" hangingPunct="1"/>
            <a:r>
              <a:rPr lang="id-ID" sz="2600" dirty="0" smtClean="0"/>
              <a:t>Founder dan CEO </a:t>
            </a:r>
            <a:r>
              <a:rPr lang="id-ID" sz="2600" dirty="0" smtClean="0">
                <a:solidFill>
                  <a:srgbClr val="CC0000"/>
                </a:solidFill>
              </a:rPr>
              <a:t>PT Brainmatics Cipta Informatika</a:t>
            </a:r>
            <a:endParaRPr lang="en-US" sz="2600" dirty="0" smtClean="0">
              <a:solidFill>
                <a:srgbClr val="CC0000"/>
              </a:solidFill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alibri" pitchFamily="34" charset="0"/>
                <a:cs typeface="Calibri" pitchFamily="34" charset="0"/>
              </a:rPr>
              <a:t>Romi Satria Wahono</a:t>
            </a:r>
          </a:p>
        </p:txBody>
      </p:sp>
    </p:spTree>
    <p:extLst>
      <p:ext uri="{BB962C8B-B14F-4D97-AF65-F5344CB8AC3E}">
        <p14:creationId xmlns:p14="http://schemas.microsoft.com/office/powerpoint/2010/main" val="2258402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Modifier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Private</a:t>
            </a:r>
            <a:r>
              <a:rPr lang="en-US" sz="2800" dirty="0" smtClean="0"/>
              <a:t>: </a:t>
            </a:r>
            <a:r>
              <a:rPr lang="en-US" sz="2800" dirty="0" err="1" smtClean="0"/>
              <a:t>pengaksesan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instance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method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dalam</a:t>
            </a:r>
            <a:r>
              <a:rPr lang="en-US" sz="2800" dirty="0" smtClean="0">
                <a:solidFill>
                  <a:srgbClr val="0070C0"/>
                </a:solidFill>
              </a:rPr>
              <a:t> class </a:t>
            </a:r>
            <a:r>
              <a:rPr lang="en-US" sz="2800" dirty="0" smtClean="0"/>
              <a:t>(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class)</a:t>
            </a:r>
          </a:p>
          <a:p>
            <a:r>
              <a:rPr lang="sv-SE" sz="2800" dirty="0" smtClean="0">
                <a:solidFill>
                  <a:srgbClr val="C00000"/>
                </a:solidFill>
              </a:rPr>
              <a:t>Tanpa Tanda</a:t>
            </a:r>
            <a:r>
              <a:rPr lang="sv-SE" sz="2800" dirty="0" smtClean="0"/>
              <a:t>: pengaksesan suatu instance </a:t>
            </a:r>
            <a:r>
              <a:rPr lang="nl-NL" sz="2800" dirty="0" smtClean="0"/>
              <a:t>variabel dan method dapat dilakukan di </a:t>
            </a:r>
            <a:r>
              <a:rPr lang="fi-FI" sz="2800" dirty="0" smtClean="0">
                <a:solidFill>
                  <a:srgbClr val="0070C0"/>
                </a:solidFill>
              </a:rPr>
              <a:t>dalam kelas dan kelas lain dalam satu paket</a:t>
            </a:r>
            <a:endParaRPr lang="id-ID" sz="2800" dirty="0" smtClean="0">
              <a:solidFill>
                <a:srgbClr val="0070C0"/>
              </a:solidFill>
            </a:endParaRPr>
          </a:p>
          <a:p>
            <a:r>
              <a:rPr lang="id-ID" sz="2800" dirty="0" err="1" smtClean="0">
                <a:solidFill>
                  <a:srgbClr val="C00000"/>
                </a:solidFill>
              </a:rPr>
              <a:t>Protected</a:t>
            </a:r>
            <a:r>
              <a:rPr lang="sv-SE" sz="2800" dirty="0" smtClean="0"/>
              <a:t>: </a:t>
            </a:r>
            <a:r>
              <a:rPr lang="sv-SE" sz="2800" dirty="0"/>
              <a:t>pengaksesan suatu instance </a:t>
            </a:r>
            <a:r>
              <a:rPr lang="nl-NL" sz="2800" dirty="0"/>
              <a:t>variabel dan method dapat dilakukan di </a:t>
            </a:r>
            <a:r>
              <a:rPr lang="fi-FI" sz="2800" dirty="0">
                <a:solidFill>
                  <a:srgbClr val="0070C0"/>
                </a:solidFill>
              </a:rPr>
              <a:t>dalam </a:t>
            </a:r>
            <a:r>
              <a:rPr lang="fi-FI" sz="2800" dirty="0" smtClean="0">
                <a:solidFill>
                  <a:srgbClr val="0070C0"/>
                </a:solidFill>
              </a:rPr>
              <a:t>kelas</a:t>
            </a:r>
            <a:r>
              <a:rPr lang="id-ID" sz="2800" dirty="0" smtClean="0">
                <a:solidFill>
                  <a:srgbClr val="0070C0"/>
                </a:solidFill>
              </a:rPr>
              <a:t>, </a:t>
            </a:r>
            <a:r>
              <a:rPr lang="fi-FI" sz="2800" dirty="0" smtClean="0">
                <a:solidFill>
                  <a:srgbClr val="0070C0"/>
                </a:solidFill>
              </a:rPr>
              <a:t>kelas </a:t>
            </a:r>
            <a:r>
              <a:rPr lang="fi-FI" sz="2800" dirty="0">
                <a:solidFill>
                  <a:srgbClr val="0070C0"/>
                </a:solidFill>
              </a:rPr>
              <a:t>lain dalam satu </a:t>
            </a:r>
            <a:r>
              <a:rPr lang="fi-FI" sz="2800" dirty="0" smtClean="0">
                <a:solidFill>
                  <a:srgbClr val="0070C0"/>
                </a:solidFill>
              </a:rPr>
              <a:t>paket</a:t>
            </a:r>
            <a:r>
              <a:rPr lang="id-ID" sz="2800" dirty="0" smtClean="0">
                <a:solidFill>
                  <a:srgbClr val="0070C0"/>
                </a:solidFill>
              </a:rPr>
              <a:t>, dan </a:t>
            </a:r>
            <a:r>
              <a:rPr lang="id-ID" sz="2800" dirty="0" err="1" smtClean="0">
                <a:solidFill>
                  <a:srgbClr val="0070C0"/>
                </a:solidFill>
              </a:rPr>
              <a:t>sub</a:t>
            </a:r>
            <a:r>
              <a:rPr lang="id-ID" sz="2800" dirty="0" smtClean="0">
                <a:solidFill>
                  <a:srgbClr val="0070C0"/>
                </a:solidFill>
              </a:rPr>
              <a:t> </a:t>
            </a:r>
            <a:r>
              <a:rPr lang="id-ID" sz="2800" dirty="0" err="1" smtClean="0">
                <a:solidFill>
                  <a:srgbClr val="0070C0"/>
                </a:solidFill>
              </a:rPr>
              <a:t>class</a:t>
            </a:r>
            <a:endParaRPr lang="id-ID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Public</a:t>
            </a:r>
            <a:r>
              <a:rPr lang="en-US" sz="2800" dirty="0" smtClean="0"/>
              <a:t>: </a:t>
            </a:r>
            <a:r>
              <a:rPr lang="en-US" sz="2800" dirty="0" err="1" smtClean="0"/>
              <a:t>pengaksesan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instance variable </a:t>
            </a:r>
            <a:r>
              <a:rPr lang="nl-NL" sz="2800" dirty="0" smtClean="0"/>
              <a:t>dan method dapat dilakukan dari luar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sembarang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</a:rPr>
              <a:t>kelas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Modifier</a:t>
            </a:r>
            <a:endParaRPr lang="en-US" altLang="ja-JP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7047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27682"/>
              </p:ext>
            </p:extLst>
          </p:nvPr>
        </p:nvGraphicFramePr>
        <p:xfrm>
          <a:off x="304801" y="1066799"/>
          <a:ext cx="8686801" cy="5181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4970"/>
                <a:gridCol w="1737360"/>
                <a:gridCol w="2026920"/>
                <a:gridCol w="1303020"/>
                <a:gridCol w="1954531"/>
              </a:tblGrid>
              <a:tr h="1210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Modifier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Class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SubClass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Lain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tanpa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tanda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protected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  <a:tr h="99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public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Static</a:t>
            </a:r>
            <a:r>
              <a:rPr lang="id-ID" dirty="0" smtClean="0"/>
              <a:t> </a:t>
            </a:r>
            <a:r>
              <a:rPr lang="id-ID" dirty="0" err="1" smtClean="0"/>
              <a:t>Modifier</a:t>
            </a:r>
            <a:r>
              <a:rPr lang="id-ID" dirty="0" smtClean="0"/>
              <a:t> (</a:t>
            </a:r>
            <a:r>
              <a:rPr lang="id-ID" dirty="0" err="1" smtClean="0"/>
              <a:t>Method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Sama seperti </a:t>
            </a:r>
            <a:r>
              <a:rPr lang="id-ID" sz="2800" dirty="0" err="1" smtClean="0"/>
              <a:t>static</a:t>
            </a:r>
            <a:r>
              <a:rPr lang="id-ID" sz="2800" dirty="0" smtClean="0"/>
              <a:t> variabel, ketika </a:t>
            </a:r>
            <a:r>
              <a:rPr lang="id-ID" sz="2800" dirty="0" err="1" smtClean="0"/>
              <a:t>method</a:t>
            </a:r>
            <a:r>
              <a:rPr lang="id-ID" sz="2800" dirty="0" smtClean="0"/>
              <a:t> ditambahkan </a:t>
            </a:r>
            <a:r>
              <a:rPr lang="id-ID" sz="2800" dirty="0" err="1" smtClean="0"/>
              <a:t>static</a:t>
            </a:r>
            <a:r>
              <a:rPr lang="id-ID" sz="2800" dirty="0" smtClean="0"/>
              <a:t> </a:t>
            </a:r>
            <a:r>
              <a:rPr lang="id-ID" sz="2800" dirty="0" err="1" smtClean="0"/>
              <a:t>modifier</a:t>
            </a:r>
            <a:r>
              <a:rPr lang="id-ID" sz="2800" dirty="0" smtClean="0"/>
              <a:t>, maka </a:t>
            </a:r>
            <a:r>
              <a:rPr lang="id-ID" sz="2800" dirty="0" err="1" smtClean="0">
                <a:solidFill>
                  <a:srgbClr val="C00000"/>
                </a:solidFill>
              </a:rPr>
              <a:t>method</a:t>
            </a:r>
            <a:r>
              <a:rPr lang="id-ID" sz="2800" dirty="0" smtClean="0">
                <a:solidFill>
                  <a:srgbClr val="C00000"/>
                </a:solidFill>
              </a:rPr>
              <a:t> tersebut dikontrol oleh </a:t>
            </a:r>
            <a:r>
              <a:rPr lang="id-ID" sz="2800" dirty="0" err="1" smtClean="0">
                <a:solidFill>
                  <a:srgbClr val="C00000"/>
                </a:solidFill>
              </a:rPr>
              <a:t>class</a:t>
            </a:r>
            <a:r>
              <a:rPr lang="id-ID" sz="2800" dirty="0" smtClean="0"/>
              <a:t>, dan bukan oleh </a:t>
            </a:r>
            <a:r>
              <a:rPr lang="id-ID" sz="2800" dirty="0" err="1" smtClean="0"/>
              <a:t>object</a:t>
            </a:r>
            <a:r>
              <a:rPr lang="id-ID" sz="2800" dirty="0" smtClean="0"/>
              <a:t> lagi</a:t>
            </a:r>
          </a:p>
          <a:p>
            <a:r>
              <a:rPr lang="id-ID" sz="2800" dirty="0" smtClean="0"/>
              <a:t>Pemanggilan </a:t>
            </a:r>
            <a:r>
              <a:rPr lang="id-ID" sz="2800" dirty="0" err="1" smtClean="0"/>
              <a:t>method</a:t>
            </a:r>
            <a:r>
              <a:rPr lang="id-ID" sz="2800" dirty="0"/>
              <a:t> </a:t>
            </a:r>
            <a:r>
              <a:rPr lang="id-ID" sz="2800" dirty="0" smtClean="0"/>
              <a:t>dapat dilakukan </a:t>
            </a:r>
            <a:r>
              <a:rPr lang="id-ID" sz="2800" dirty="0" smtClean="0">
                <a:solidFill>
                  <a:srgbClr val="C00000"/>
                </a:solidFill>
              </a:rPr>
              <a:t>tanpa membuat </a:t>
            </a:r>
            <a:r>
              <a:rPr lang="id-ID" sz="2800" dirty="0" err="1" smtClean="0">
                <a:solidFill>
                  <a:srgbClr val="C00000"/>
                </a:solidFill>
              </a:rPr>
              <a:t>object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id-ID" sz="2800" dirty="0" err="1" smtClean="0"/>
              <a:t>Static</a:t>
            </a:r>
            <a:r>
              <a:rPr lang="id-ID" sz="2800" dirty="0" smtClean="0"/>
              <a:t> </a:t>
            </a:r>
            <a:r>
              <a:rPr lang="id-ID" sz="2800" dirty="0" err="1" smtClean="0"/>
              <a:t>method</a:t>
            </a:r>
            <a:r>
              <a:rPr lang="id-ID" sz="2800" dirty="0" smtClean="0"/>
              <a:t> biasanya digunakan pada </a:t>
            </a:r>
            <a:r>
              <a:rPr lang="id-ID" sz="2800" dirty="0" err="1" smtClean="0"/>
              <a:t>method</a:t>
            </a:r>
            <a:r>
              <a:rPr lang="id-ID" sz="2800" dirty="0" smtClean="0"/>
              <a:t> yang </a:t>
            </a:r>
            <a:r>
              <a:rPr lang="id-ID" sz="2800" dirty="0" smtClean="0">
                <a:solidFill>
                  <a:srgbClr val="C00000"/>
                </a:solidFill>
              </a:rPr>
              <a:t>hanya melakukan perhitungan matematika</a:t>
            </a:r>
            <a:endParaRPr lang="id-ID" sz="2800" dirty="0">
              <a:solidFill>
                <a:srgbClr val="C00000"/>
              </a:solidFill>
            </a:endParaRPr>
          </a:p>
        </p:txBody>
      </p:sp>
      <p:pic>
        <p:nvPicPr>
          <p:cNvPr id="4" name="Picture 5" descr="syntax_static_method_c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4670327"/>
            <a:ext cx="8926513" cy="211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78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713788" cy="647700"/>
          </a:xfrm>
        </p:spPr>
        <p:txBody>
          <a:bodyPr/>
          <a:lstStyle/>
          <a:p>
            <a:r>
              <a:rPr lang="id-ID" sz="3800" dirty="0" smtClean="0"/>
              <a:t>Latihan: </a:t>
            </a:r>
            <a:r>
              <a:rPr lang="id-ID" sz="3800" dirty="0" err="1" smtClean="0"/>
              <a:t>Static</a:t>
            </a:r>
            <a:r>
              <a:rPr lang="id-ID" sz="3800" dirty="0" smtClean="0"/>
              <a:t> </a:t>
            </a:r>
            <a:r>
              <a:rPr lang="id-ID" sz="3800" dirty="0" err="1" smtClean="0"/>
              <a:t>Method</a:t>
            </a:r>
            <a:r>
              <a:rPr lang="id-ID" sz="3800" dirty="0" smtClean="0"/>
              <a:t> pada Matematika</a:t>
            </a:r>
            <a:endParaRPr lang="id-ID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37"/>
            <a:ext cx="8458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smtClean="0"/>
              <a:t>Buat class MatematikaBaru dan MatematikaBaruBeraksi (gunakan refactor </a:t>
            </a:r>
            <a:r>
              <a:rPr lang="id-ID" sz="2800" smtClean="0">
                <a:sym typeface="Wingdings" pitchFamily="2" charset="2"/>
              </a:rPr>
              <a:t> </a:t>
            </a:r>
            <a:r>
              <a:rPr lang="id-ID" sz="2800" smtClean="0"/>
              <a:t>copy), yang berisi sama persis dengan class </a:t>
            </a:r>
            <a:r>
              <a:rPr lang="id-ID" sz="2800" dirty="0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/>
              <a:t> </a:t>
            </a:r>
            <a:r>
              <a:rPr lang="id-ID" sz="2800" dirty="0" err="1" smtClean="0"/>
              <a:t>dan</a:t>
            </a:r>
            <a:r>
              <a:rPr lang="id-ID" sz="2800" dirty="0" err="1" smtClean="0">
                <a:solidFill>
                  <a:srgbClr val="C00000"/>
                </a:solidFill>
              </a:rPr>
              <a:t>MatematikaBeraksi</a:t>
            </a:r>
            <a:endParaRPr lang="id-ID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Tambahkan </a:t>
            </a:r>
            <a:r>
              <a:rPr lang="id-ID" sz="2800" dirty="0" err="1" smtClean="0">
                <a:solidFill>
                  <a:srgbClr val="C00000"/>
                </a:solidFill>
              </a:rPr>
              <a:t>static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err="1" smtClean="0">
                <a:solidFill>
                  <a:srgbClr val="C00000"/>
                </a:solidFill>
              </a:rPr>
              <a:t>modifier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untuk semua </a:t>
            </a:r>
            <a:r>
              <a:rPr lang="id-ID" sz="2800" dirty="0" err="1" smtClean="0"/>
              <a:t>method</a:t>
            </a:r>
            <a:r>
              <a:rPr lang="id-ID" sz="2800" dirty="0" smtClean="0"/>
              <a:t>, dan panggil </a:t>
            </a:r>
            <a:r>
              <a:rPr lang="id-ID" sz="2800" dirty="0" err="1" smtClean="0"/>
              <a:t>method</a:t>
            </a:r>
            <a:r>
              <a:rPr lang="id-ID" sz="2800" dirty="0" smtClean="0"/>
              <a:t> dari </a:t>
            </a:r>
            <a:r>
              <a:rPr lang="id-ID" sz="2800" err="1" smtClean="0"/>
              <a:t>class</a:t>
            </a:r>
            <a:r>
              <a:rPr lang="id-ID" sz="2800" smtClean="0"/>
              <a:t> MatematikaBaruBeraksi </a:t>
            </a:r>
            <a:r>
              <a:rPr lang="id-ID" sz="2800" dirty="0" smtClean="0"/>
              <a:t>dengan tanpa membuat </a:t>
            </a:r>
            <a:r>
              <a:rPr lang="id-ID" sz="2800" dirty="0" err="1" smtClean="0"/>
              <a:t>object</a:t>
            </a:r>
            <a:r>
              <a:rPr lang="id-ID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2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5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Tipe</a:t>
            </a:r>
            <a:r>
              <a:rPr lang="en-US" sz="3200" dirty="0" smtClean="0"/>
              <a:t> Data </a:t>
            </a:r>
            <a:r>
              <a:rPr lang="en-US" sz="3200" dirty="0" err="1" smtClean="0">
                <a:solidFill>
                  <a:srgbClr val="C00000"/>
                </a:solidFill>
              </a:rPr>
              <a:t>Primitif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863600" lvl="1" indent="-514350"/>
            <a:r>
              <a:rPr lang="id-ID" dirty="0" smtClean="0"/>
              <a:t>Tipe data yang merupakan </a:t>
            </a:r>
            <a:r>
              <a:rPr lang="en-US" dirty="0" smtClean="0">
                <a:solidFill>
                  <a:srgbClr val="0070C0"/>
                </a:solidFill>
              </a:rPr>
              <a:t>kata </a:t>
            </a:r>
            <a:r>
              <a:rPr lang="en-US" dirty="0" err="1" smtClean="0">
                <a:solidFill>
                  <a:srgbClr val="0070C0"/>
                </a:solidFill>
              </a:rPr>
              <a:t>kunci</a:t>
            </a:r>
            <a:r>
              <a:rPr lang="en-US" dirty="0" smtClean="0"/>
              <a:t> di</a:t>
            </a:r>
            <a:r>
              <a:rPr lang="id-ID" dirty="0" smtClean="0"/>
              <a:t> Java (tertanam di </a:t>
            </a:r>
            <a:r>
              <a:rPr lang="en-US" dirty="0" smtClean="0"/>
              <a:t>compiler Java</a:t>
            </a:r>
            <a:r>
              <a:rPr lang="id-ID" dirty="0" smtClean="0"/>
              <a:t>), sehingga p</a:t>
            </a:r>
            <a:r>
              <a:rPr lang="en-US" dirty="0" err="1" smtClean="0"/>
              <a:t>emrosesan</a:t>
            </a:r>
            <a:r>
              <a:rPr lang="en-US" dirty="0" smtClean="0"/>
              <a:t> </a:t>
            </a:r>
            <a:r>
              <a:rPr lang="id-ID" dirty="0" smtClean="0"/>
              <a:t>jauh </a:t>
            </a:r>
            <a:r>
              <a:rPr lang="id-ID" dirty="0" smtClean="0">
                <a:solidFill>
                  <a:srgbClr val="0070C0"/>
                </a:solidFill>
              </a:rPr>
              <a:t>lebih </a:t>
            </a:r>
            <a:r>
              <a:rPr lang="en-US" dirty="0" err="1" smtClean="0">
                <a:solidFill>
                  <a:srgbClr val="0070C0"/>
                </a:solidFill>
              </a:rPr>
              <a:t>cepat</a:t>
            </a:r>
            <a:endParaRPr lang="id-ID" dirty="0" smtClean="0">
              <a:solidFill>
                <a:srgbClr val="0070C0"/>
              </a:solidFill>
            </a:endParaRPr>
          </a:p>
          <a:p>
            <a:pPr marL="863600" lvl="1" indent="-514350"/>
            <a:r>
              <a:rPr lang="id-ID" dirty="0" smtClean="0"/>
              <a:t>Menggunakan huruf kecil (</a:t>
            </a:r>
            <a:r>
              <a:rPr lang="id-ID" dirty="0" err="1" smtClean="0">
                <a:solidFill>
                  <a:srgbClr val="0070C0"/>
                </a:solidFill>
              </a:rPr>
              <a:t>lowercase</a:t>
            </a:r>
            <a:r>
              <a:rPr lang="id-ID" dirty="0" smtClean="0"/>
              <a:t>)</a:t>
            </a:r>
            <a:endParaRPr lang="en-US" dirty="0" smtClean="0"/>
          </a:p>
          <a:p>
            <a:pPr marL="863600" lvl="1" indent="-514350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double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Tipe</a:t>
            </a:r>
            <a:r>
              <a:rPr lang="en-US" sz="3200" dirty="0" smtClean="0"/>
              <a:t> Data </a:t>
            </a:r>
            <a:r>
              <a:rPr lang="en-US" sz="3200" dirty="0" smtClean="0">
                <a:solidFill>
                  <a:srgbClr val="C00000"/>
                </a:solidFill>
              </a:rPr>
              <a:t>Reference</a:t>
            </a:r>
            <a:r>
              <a:rPr lang="id-ID" sz="3200" dirty="0" smtClean="0">
                <a:solidFill>
                  <a:srgbClr val="C00000"/>
                </a:solidFill>
              </a:rPr>
              <a:t> (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>
                <a:solidFill>
                  <a:srgbClr val="C00000"/>
                </a:solidFill>
              </a:rPr>
              <a:t>)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863600" lvl="1" indent="-514350"/>
            <a:r>
              <a:rPr lang="id-ID" dirty="0" smtClean="0"/>
              <a:t>Tipe data berupa </a:t>
            </a:r>
            <a:r>
              <a:rPr lang="id-ID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lass yang </a:t>
            </a:r>
            <a:r>
              <a:rPr lang="en-US" dirty="0" err="1" smtClean="0">
                <a:solidFill>
                  <a:srgbClr val="0070C0"/>
                </a:solidFill>
              </a:rPr>
              <a:t>ada</a:t>
            </a:r>
            <a:r>
              <a:rPr lang="en-US" dirty="0" smtClean="0">
                <a:solidFill>
                  <a:srgbClr val="0070C0"/>
                </a:solidFill>
              </a:rPr>
              <a:t> di library </a:t>
            </a:r>
            <a:r>
              <a:rPr lang="en-US" dirty="0" smtClean="0"/>
              <a:t>Java (</a:t>
            </a:r>
            <a:r>
              <a:rPr lang="en-US" dirty="0" err="1" smtClean="0"/>
              <a:t>java.lang</a:t>
            </a:r>
            <a:r>
              <a:rPr lang="en-US" dirty="0" smtClean="0"/>
              <a:t>)</a:t>
            </a:r>
          </a:p>
          <a:p>
            <a:pPr marL="863600" lvl="1" indent="-514350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capital</a:t>
            </a:r>
          </a:p>
          <a:p>
            <a:pPr marL="863600" lvl="1" indent="-514350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String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Integer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Double</a:t>
            </a:r>
          </a:p>
          <a:p>
            <a:pPr marL="863600" lvl="1" indent="-514350"/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Primitif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038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short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err="1" smtClean="0">
                <a:solidFill>
                  <a:srgbClr val="C00000"/>
                </a:solidFill>
              </a:rPr>
              <a:t>i</a:t>
            </a:r>
            <a:r>
              <a:rPr lang="en-US" sz="3200" dirty="0" err="1" smtClean="0">
                <a:solidFill>
                  <a:srgbClr val="C00000"/>
                </a:solidFill>
              </a:rPr>
              <a:t>nt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long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float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double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char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FFC000"/>
                </a:solidFill>
              </a:rPr>
              <a:t>b</a:t>
            </a:r>
            <a:r>
              <a:rPr lang="en-US" sz="3200" dirty="0" err="1" smtClean="0">
                <a:solidFill>
                  <a:srgbClr val="FFC000"/>
                </a:solidFill>
              </a:rPr>
              <a:t>oolean</a:t>
            </a:r>
            <a:endParaRPr lang="en-US" sz="3200" b="0" dirty="0" smtClean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0250" y="1362074"/>
            <a:ext cx="4102100" cy="4810125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Tipe Data Primitif</a:t>
            </a:r>
            <a:r>
              <a:rPr lang="en-US" dirty="0" smtClean="0"/>
              <a:t>:</a:t>
            </a:r>
          </a:p>
          <a:p>
            <a:r>
              <a:rPr lang="pt-BR" sz="2600" dirty="0" smtClean="0"/>
              <a:t>Secara umum jenis tipe data:</a:t>
            </a:r>
            <a:endParaRPr lang="id-ID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300" dirty="0" err="1" smtClean="0">
                <a:solidFill>
                  <a:srgbClr val="C00000"/>
                </a:solidFill>
              </a:rPr>
              <a:t>bilangan</a:t>
            </a:r>
            <a:r>
              <a:rPr lang="en-US" sz="2300" dirty="0" smtClean="0">
                <a:solidFill>
                  <a:srgbClr val="C00000"/>
                </a:solidFill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</a:rPr>
              <a:t>bulat</a:t>
            </a:r>
            <a:endParaRPr lang="id-ID" sz="2300" dirty="0"/>
          </a:p>
          <a:p>
            <a:pPr marL="919162" lvl="1" indent="-457200">
              <a:buFont typeface="+mj-lt"/>
              <a:buAutoNum type="arabicPeriod"/>
            </a:pPr>
            <a:r>
              <a:rPr lang="id-ID" sz="2300" dirty="0" err="1">
                <a:solidFill>
                  <a:srgbClr val="0070C0"/>
                </a:solidFill>
              </a:rPr>
              <a:t>p</a:t>
            </a:r>
            <a:r>
              <a:rPr lang="en-US" sz="2300" dirty="0" err="1" smtClean="0">
                <a:solidFill>
                  <a:srgbClr val="0070C0"/>
                </a:solidFill>
              </a:rPr>
              <a:t>ecahan</a:t>
            </a:r>
            <a:endParaRPr lang="id-ID" sz="2300" dirty="0"/>
          </a:p>
          <a:p>
            <a:pPr marL="919162" lvl="1" indent="-457200">
              <a:buFont typeface="+mj-lt"/>
              <a:buAutoNum type="arabicPeriod"/>
            </a:pPr>
            <a:r>
              <a:rPr lang="id-ID" sz="2300" dirty="0" err="1">
                <a:solidFill>
                  <a:srgbClr val="00B050"/>
                </a:solidFill>
              </a:rPr>
              <a:t>k</a:t>
            </a:r>
            <a:r>
              <a:rPr lang="en-US" sz="2300" dirty="0" err="1" smtClean="0">
                <a:solidFill>
                  <a:srgbClr val="00B050"/>
                </a:solidFill>
              </a:rPr>
              <a:t>arakter</a:t>
            </a:r>
            <a:endParaRPr lang="id-ID" sz="2300" dirty="0"/>
          </a:p>
          <a:p>
            <a:pPr marL="919162" lvl="1" indent="-457200">
              <a:buFont typeface="+mj-lt"/>
              <a:buAutoNum type="arabicPeriod"/>
            </a:pPr>
            <a:r>
              <a:rPr lang="en-US" sz="2300" dirty="0" err="1" smtClean="0">
                <a:solidFill>
                  <a:srgbClr val="FFC000"/>
                </a:solidFill>
              </a:rPr>
              <a:t>boolean</a:t>
            </a:r>
            <a:endParaRPr lang="en-US" sz="2300" dirty="0" smtClean="0">
              <a:solidFill>
                <a:srgbClr val="FFC000"/>
              </a:solidFill>
            </a:endParaRPr>
          </a:p>
          <a:p>
            <a:r>
              <a:rPr lang="id-ID" sz="2600" dirty="0" smtClean="0"/>
              <a:t>Tipe data h</a:t>
            </a:r>
            <a:r>
              <a:rPr lang="en-US" sz="2600" dirty="0" err="1" smtClean="0"/>
              <a:t>asil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r>
              <a:rPr lang="en-US" sz="2600" dirty="0" smtClean="0"/>
              <a:t> </a:t>
            </a:r>
            <a:r>
              <a:rPr lang="en-US" sz="2600" dirty="0" err="1" smtClean="0"/>
              <a:t>matematika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akan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mengikuti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tipe</a:t>
            </a:r>
            <a:r>
              <a:rPr lang="en-US" sz="2600" dirty="0" smtClean="0">
                <a:solidFill>
                  <a:srgbClr val="C00000"/>
                </a:solidFill>
              </a:rPr>
              <a:t> data </a:t>
            </a:r>
            <a:r>
              <a:rPr lang="en-US" sz="2600" dirty="0" err="1" smtClean="0">
                <a:solidFill>
                  <a:srgbClr val="C00000"/>
                </a:solidFill>
              </a:rPr>
              <a:t>dari</a:t>
            </a:r>
            <a:r>
              <a:rPr lang="en-US" sz="2600" dirty="0" smtClean="0">
                <a:solidFill>
                  <a:srgbClr val="C00000"/>
                </a:solidFill>
              </a:rPr>
              <a:t> operand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931587101"/>
              </p:ext>
            </p:extLst>
          </p:nvPr>
        </p:nvGraphicFramePr>
        <p:xfrm>
          <a:off x="0" y="0"/>
          <a:ext cx="9144000" cy="6889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2438400"/>
                <a:gridCol w="2209800"/>
                <a:gridCol w="3200400"/>
              </a:tblGrid>
              <a:tr h="742310"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Tipe</a:t>
                      </a:r>
                      <a:r>
                        <a:rPr lang="en-US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Data</a:t>
                      </a:r>
                    </a:p>
                    <a:p>
                      <a:r>
                        <a:rPr lang="en-US" sz="2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Primitif</a:t>
                      </a:r>
                      <a:endParaRPr lang="en-US" sz="22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Keterangan</a:t>
                      </a:r>
                      <a:endParaRPr lang="en-US" sz="22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Ukuran</a:t>
                      </a:r>
                      <a:endParaRPr lang="en-US" sz="22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Jangkauan</a:t>
                      </a:r>
                      <a:endParaRPr lang="en-US" sz="22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609599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byte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bulat</a:t>
                      </a:r>
                      <a:endParaRPr lang="en-US" sz="2200" b="0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bit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-128 </a:t>
                      </a: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127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short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bulat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 bit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-32.768</a:t>
                      </a: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32.767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742310"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bulat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 bit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-2.147.483.648</a:t>
                      </a: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endParaRPr lang="en-US" sz="2200" b="0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2.147.483.647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886110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bulat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 bit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-9.223.372.036.854.775,808</a:t>
                      </a:r>
                      <a:r>
                        <a:rPr lang="id-ID" sz="18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/>
                      </a:r>
                      <a:br>
                        <a:rPr lang="id-ID" sz="18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id-ID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9.223...807</a:t>
                      </a:r>
                      <a:endParaRPr lang="en-US" sz="2200" b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876411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float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pecahan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 bit 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/>
                      </a:r>
                      <a:b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</a:t>
                      </a:r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presisi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6-7 bit)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-3.4E38 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3.4E38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875818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double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Bilangan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pecahan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 bit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/>
                      </a:r>
                      <a:b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</a:t>
                      </a:r>
                      <a:r>
                        <a:rPr lang="en-US" sz="2200" b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presisi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14-15 bit)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-1.7E308 </a:t>
                      </a:r>
                      <a:r>
                        <a:rPr lang="id-ID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1.7E308</a:t>
                      </a:r>
                      <a:endParaRPr lang="en-US" sz="2200" b="0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653125"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char</a:t>
                      </a:r>
                      <a:endParaRPr lang="en-US" sz="2200" b="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Karakter</a:t>
                      </a:r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2200" b="0" kern="1200" baseline="0" dirty="0" err="1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unicode</a:t>
                      </a:r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2200" b="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 bit</a:t>
                      </a:r>
                      <a:endParaRPr lang="en-US" sz="2200" b="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\u0000 </a:t>
                      </a:r>
                      <a:r>
                        <a:rPr lang="id-ID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\</a:t>
                      </a:r>
                      <a:r>
                        <a:rPr lang="en-US" sz="2200" b="0" kern="1200" baseline="0" dirty="0" err="1" smtClean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uffff</a:t>
                      </a:r>
                      <a:endParaRPr lang="en-US" sz="2200" b="0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  <a:tr h="854338"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boolean</a:t>
                      </a:r>
                      <a:endParaRPr lang="en-US" sz="2200" b="0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err="1" smtClean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Logika</a:t>
                      </a:r>
                      <a:r>
                        <a:rPr lang="en-US" sz="2200" b="0" kern="1200" baseline="0" dirty="0" smtClean="0"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(true/false)</a:t>
                      </a:r>
                      <a:endParaRPr lang="en-US" sz="2200" b="0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endParaRPr lang="en-US" sz="22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0960" marR="6096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Karakter.java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" y="838200"/>
            <a:ext cx="9107214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800" dirty="0" smtClean="0"/>
          </a:p>
          <a:p>
            <a:pPr>
              <a:buNone/>
            </a:pPr>
            <a:r>
              <a:rPr lang="en-US" sz="2800" dirty="0" smtClean="0"/>
              <a:t>public class 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{</a:t>
            </a:r>
          </a:p>
          <a:p>
            <a:pPr>
              <a:buNone/>
            </a:pPr>
            <a:r>
              <a:rPr lang="en-US" sz="2800" dirty="0" smtClean="0"/>
              <a:t>	public static void main(String[] </a:t>
            </a:r>
            <a:r>
              <a:rPr lang="en-US" sz="2800" dirty="0" err="1" smtClean="0"/>
              <a:t>args</a:t>
            </a:r>
            <a:r>
              <a:rPr lang="en-US" sz="2800" dirty="0" smtClean="0"/>
              <a:t>){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id-ID" sz="2800" dirty="0" smtClean="0"/>
              <a:t>		</a:t>
            </a:r>
            <a:r>
              <a:rPr lang="en-US" sz="2800" dirty="0" smtClean="0"/>
              <a:t>char karakter1=88, karakter2='X', karakter3='Y';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id-ID" sz="2800" dirty="0" smtClean="0"/>
              <a:t>	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1: " + karakter1);</a:t>
            </a:r>
          </a:p>
          <a:p>
            <a:pPr>
              <a:buNone/>
            </a:pPr>
            <a:r>
              <a:rPr lang="id-ID" sz="2800" dirty="0" smtClean="0"/>
              <a:t>	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2: " + karakter2);</a:t>
            </a:r>
          </a:p>
          <a:p>
            <a:pPr>
              <a:buNone/>
            </a:pPr>
            <a:r>
              <a:rPr lang="id-ID" sz="2800" dirty="0" smtClean="0"/>
              <a:t>	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("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3: " + karakter3);</a:t>
            </a:r>
          </a:p>
          <a:p>
            <a:pPr>
              <a:buNone/>
            </a:pPr>
            <a:r>
              <a:rPr lang="en-US" sz="2800" dirty="0" smtClean="0"/>
              <a:t>	}</a:t>
            </a:r>
          </a:p>
          <a:p>
            <a:pPr>
              <a:buNone/>
            </a:pPr>
            <a:r>
              <a:rPr lang="en-US" sz="2800" dirty="0" smtClean="0"/>
              <a:t>}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Wrapper</a:t>
            </a:r>
            <a:r>
              <a:rPr lang="id-ID" dirty="0"/>
              <a:t> </a:t>
            </a:r>
            <a:r>
              <a:rPr lang="id-ID" dirty="0" err="1" smtClean="0"/>
              <a:t>Classes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 smtClean="0"/>
              <a:t>Wrapper</a:t>
            </a:r>
            <a:r>
              <a:rPr lang="id-ID" dirty="0" smtClean="0"/>
              <a:t> </a:t>
            </a:r>
            <a:r>
              <a:rPr lang="id-ID" dirty="0" err="1" smtClean="0"/>
              <a:t>class</a:t>
            </a:r>
            <a:r>
              <a:rPr lang="id-ID" dirty="0" smtClean="0"/>
              <a:t> adalah </a:t>
            </a:r>
            <a:r>
              <a:rPr lang="id-ID" dirty="0" err="1" smtClean="0"/>
              <a:t>class-class</a:t>
            </a:r>
            <a:r>
              <a:rPr lang="id-ID" dirty="0" smtClean="0"/>
              <a:t> yang digunakan untuk mendukung penyimpanan nilai dari </a:t>
            </a:r>
            <a:r>
              <a:rPr lang="id-ID" dirty="0" err="1" smtClean="0"/>
              <a:t>suatu</a:t>
            </a:r>
            <a:r>
              <a:rPr lang="id-ID" dirty="0" smtClean="0"/>
              <a:t> variabel yang dideklarasikan dengan tipe data primitif</a:t>
            </a:r>
            <a:r>
              <a:rPr lang="en-US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d = new Double(29.95);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" name="Picture 7" descr="wrapp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3"/>
          <a:stretch/>
        </p:blipFill>
        <p:spPr bwMode="auto">
          <a:xfrm>
            <a:off x="609600" y="3429000"/>
            <a:ext cx="74975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5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Wrapper</a:t>
            </a:r>
            <a:r>
              <a:rPr lang="id-ID" dirty="0"/>
              <a:t> </a:t>
            </a:r>
            <a:r>
              <a:rPr lang="id-ID" dirty="0" err="1"/>
              <a:t>Classes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7" descr="wra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1469"/>
            <a:ext cx="44132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92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8537"/>
            <a:ext cx="8458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OOP Concepts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Konsep dan Paradigma Object-Oriented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Basics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Memahami Sintaks dan Grammar </a:t>
            </a:r>
            <a:r>
              <a:rPr lang="en-US" sz="2400" i="1" dirty="0" err="1" smtClean="0"/>
              <a:t>Bahasa</a:t>
            </a:r>
            <a:r>
              <a:rPr lang="en-US" sz="2400" i="1" dirty="0" smtClean="0"/>
              <a:t> </a:t>
            </a:r>
            <a:r>
              <a:rPr lang="id-ID" sz="2400" i="1" dirty="0" smtClean="0"/>
              <a:t>Java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GUI</a:t>
            </a:r>
            <a:r>
              <a:rPr lang="id-ID" sz="2800" dirty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2400" i="1" dirty="0"/>
              <a:t>Swing, GUI Component, Event Handling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GUI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Algorithms</a:t>
            </a:r>
            <a:r>
              <a:rPr lang="id-ID" sz="2800" dirty="0" smtClean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2400" i="1" dirty="0" err="1" smtClean="0"/>
              <a:t>Pengantar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Algoritma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Struktur</a:t>
            </a:r>
            <a:r>
              <a:rPr lang="en-US" sz="2400" i="1" dirty="0" smtClean="0"/>
              <a:t> Data, Algorithm Analysis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Advanced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Eksepsi, Thread, Java API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en-US" sz="2400" i="1" dirty="0" err="1" smtClean="0"/>
              <a:t>Koneksi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Database,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Database</a:t>
            </a:r>
            <a:endParaRPr lang="id-ID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2031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Auto-boxing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Auto-boxing</a:t>
            </a:r>
            <a:r>
              <a:rPr lang="en-US" sz="2800" dirty="0"/>
              <a:t>: </a:t>
            </a:r>
            <a:r>
              <a:rPr lang="id-ID" sz="2800" dirty="0" smtClean="0">
                <a:solidFill>
                  <a:srgbClr val="0070C0"/>
                </a:solidFill>
              </a:rPr>
              <a:t>konversi otomatis </a:t>
            </a:r>
            <a:r>
              <a:rPr lang="id-ID" sz="2800" dirty="0" smtClean="0"/>
              <a:t>antara tipe data primitif dan </a:t>
            </a:r>
            <a:r>
              <a:rPr lang="en-US" sz="2800" dirty="0" smtClean="0"/>
              <a:t>wrapper classes</a:t>
            </a:r>
            <a:r>
              <a:rPr lang="id-ID" sz="2800" dirty="0" smtClean="0"/>
              <a:t> yang sesuai</a:t>
            </a:r>
            <a:r>
              <a:rPr lang="en-US" sz="2800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 = 29.95; 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auto-boxing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same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id-ID" sz="1800" dirty="0" smtClean="0">
                <a:latin typeface="Courier New" pitchFamily="49" charset="0"/>
                <a:cs typeface="Courier New" pitchFamily="49" charset="0"/>
              </a:rPr>
            </a:b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	 		</a:t>
            </a:r>
            <a:r>
              <a:rPr lang="id-ID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/Double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 = new Double(29.95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id-ID" sz="1800" dirty="0" smtClean="0">
                <a:latin typeface="Courier New" pitchFamily="49" charset="0"/>
                <a:cs typeface="Courier New" pitchFamily="49" charset="0"/>
              </a:rPr>
            </a:b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id-ID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x = d; 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//auto-unboxing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same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as</a:t>
            </a: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id-ID" sz="1800" dirty="0" smtClean="0">
                <a:latin typeface="Courier New" pitchFamily="49" charset="0"/>
                <a:cs typeface="Courier New" pitchFamily="49" charset="0"/>
              </a:rPr>
            </a:b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		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//double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d.doubleValue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(); </a:t>
            </a:r>
          </a:p>
          <a:p>
            <a:r>
              <a:rPr lang="en-US" sz="2800" dirty="0"/>
              <a:t>Auto-boxing </a:t>
            </a:r>
            <a:r>
              <a:rPr lang="id-ID" sz="2800" dirty="0" smtClean="0"/>
              <a:t>juga bekerja dalam ekspresi </a:t>
            </a:r>
            <a:r>
              <a:rPr lang="id-ID" sz="2800" dirty="0" err="1" smtClean="0"/>
              <a:t>aritmatika</a:t>
            </a:r>
            <a:r>
              <a:rPr lang="en-US" sz="2800" dirty="0" smtClean="0"/>
              <a:t>: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= d + 1;</a:t>
            </a:r>
          </a:p>
          <a:p>
            <a:pPr marL="0" indent="0">
              <a:buNone/>
            </a:pPr>
            <a:r>
              <a:rPr lang="id-ID" sz="2800" dirty="0"/>
              <a:t> </a:t>
            </a:r>
            <a:r>
              <a:rPr lang="id-ID" sz="2800" dirty="0" smtClean="0"/>
              <a:t>   Artinya</a:t>
            </a:r>
            <a:r>
              <a:rPr lang="en-US" sz="2800" dirty="0" smtClean="0"/>
              <a:t>: </a:t>
            </a:r>
            <a:endParaRPr lang="id-ID" sz="2800" dirty="0" smtClean="0"/>
          </a:p>
          <a:p>
            <a:pPr lvl="1"/>
            <a:r>
              <a:rPr lang="en-US" sz="2400" dirty="0" smtClean="0"/>
              <a:t>auto-unbox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/>
              <a:t> </a:t>
            </a:r>
            <a:r>
              <a:rPr lang="id-ID" sz="2400" dirty="0" smtClean="0"/>
              <a:t>ke 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double </a:t>
            </a:r>
          </a:p>
          <a:p>
            <a:pPr lvl="1"/>
            <a:r>
              <a:rPr lang="id-ID" sz="2400" dirty="0"/>
              <a:t>t</a:t>
            </a:r>
            <a:r>
              <a:rPr lang="id-ID" sz="2400" dirty="0" smtClean="0"/>
              <a:t>ambahkan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auto-box </a:t>
            </a:r>
            <a:r>
              <a:rPr lang="id-ID" sz="2400" dirty="0" smtClean="0"/>
              <a:t>hasilnya ke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Double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id-ID" sz="2400" dirty="0" smtClean="0"/>
              <a:t>Simpan </a:t>
            </a:r>
            <a:r>
              <a:rPr lang="id-ID" sz="2400" dirty="0" err="1" smtClean="0"/>
              <a:t>reference</a:t>
            </a:r>
            <a:r>
              <a:rPr lang="id-ID" sz="2400" dirty="0" smtClean="0"/>
              <a:t> ke </a:t>
            </a:r>
            <a:r>
              <a:rPr lang="id-ID" sz="2400" dirty="0" err="1" smtClean="0"/>
              <a:t>object</a:t>
            </a:r>
            <a:r>
              <a:rPr lang="id-ID" sz="2400" dirty="0" smtClean="0"/>
              <a:t> </a:t>
            </a:r>
            <a:r>
              <a:rPr lang="id-ID" sz="2400" dirty="0" err="1" smtClean="0"/>
              <a:t>wrapper</a:t>
            </a:r>
            <a:r>
              <a:rPr lang="id-ID" sz="2400" dirty="0" smtClean="0"/>
              <a:t> yang baru dibuat di 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9703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Variable (</a:t>
            </a:r>
            <a:r>
              <a:rPr lang="en-US" dirty="0" err="1" smtClean="0"/>
              <a:t>Konstanta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7"/>
            <a:ext cx="8229600" cy="47926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Constant </a:t>
            </a:r>
            <a:r>
              <a:rPr lang="id-ID" sz="2800" dirty="0" smtClean="0">
                <a:solidFill>
                  <a:srgbClr val="C00000"/>
                </a:solidFill>
              </a:rPr>
              <a:t>V</a:t>
            </a:r>
            <a:r>
              <a:rPr lang="en-US" sz="2800" dirty="0" err="1" smtClean="0">
                <a:solidFill>
                  <a:srgbClr val="C00000"/>
                </a:solidFill>
              </a:rPr>
              <a:t>ariable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variable </a:t>
            </a:r>
            <a:r>
              <a:rPr lang="en-US" sz="2800" dirty="0" err="1" smtClean="0">
                <a:solidFill>
                  <a:srgbClr val="C00000"/>
                </a:solidFill>
              </a:rPr>
              <a:t>tidak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berubah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tetap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Constant variable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keyword </a:t>
            </a:r>
            <a:r>
              <a:rPr lang="en-US" sz="2800" dirty="0" smtClean="0">
                <a:solidFill>
                  <a:srgbClr val="C00000"/>
                </a:solidFill>
              </a:rPr>
              <a:t>final</a:t>
            </a:r>
            <a:r>
              <a:rPr lang="en-US" sz="2800" dirty="0" smtClean="0"/>
              <a:t> </a:t>
            </a:r>
            <a:r>
              <a:rPr lang="nn-NO" sz="2800" dirty="0" smtClean="0"/>
              <a:t>di depan tipe data</a:t>
            </a:r>
            <a:endParaRPr lang="id-ID" sz="2800" dirty="0" smtClean="0"/>
          </a:p>
          <a:p>
            <a:r>
              <a:rPr lang="id-ID" sz="2800" dirty="0" smtClean="0"/>
              <a:t>Biasanya </a:t>
            </a:r>
            <a:r>
              <a:rPr lang="en-US" sz="2800" dirty="0" err="1" smtClean="0"/>
              <a:t>digabungkan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keyword </a:t>
            </a:r>
            <a:r>
              <a:rPr lang="en-US" sz="2800" dirty="0" smtClean="0">
                <a:solidFill>
                  <a:srgbClr val="C00000"/>
                </a:solidFill>
              </a:rPr>
              <a:t>static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bila dideklarasikan pada </a:t>
            </a:r>
            <a:r>
              <a:rPr lang="id-ID" sz="2800" dirty="0" err="1" smtClean="0"/>
              <a:t>class</a:t>
            </a:r>
            <a:endParaRPr lang="id-ID" sz="2800" dirty="0"/>
          </a:p>
          <a:p>
            <a:r>
              <a:rPr lang="en-US" sz="2800" dirty="0" err="1" smtClean="0"/>
              <a:t>Nama</a:t>
            </a:r>
            <a:r>
              <a:rPr lang="en-US" sz="2800" dirty="0" smtClean="0"/>
              <a:t> constant variable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kapital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final float </a:t>
            </a:r>
            <a:r>
              <a:rPr lang="en-US" sz="2400" dirty="0" smtClean="0">
                <a:solidFill>
                  <a:srgbClr val="C00000"/>
                </a:solidFill>
              </a:rPr>
              <a:t>PI</a:t>
            </a:r>
            <a:r>
              <a:rPr lang="en-US" sz="2400" dirty="0" smtClean="0"/>
              <a:t> = 3.141592;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static final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DEBUG</a:t>
            </a:r>
            <a:r>
              <a:rPr lang="en-US" sz="2400" dirty="0" smtClean="0"/>
              <a:t> = false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Variable (</a:t>
            </a:r>
            <a:r>
              <a:rPr lang="en-US" dirty="0" err="1"/>
              <a:t>Konstanta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const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</a:t>
            </a:r>
            <a:r>
              <a:rPr lang="en-US" dirty="0" err="1" smtClean="0"/>
              <a:t>bilangan</a:t>
            </a:r>
            <a:r>
              <a:rPr lang="en-US" dirty="0" smtClean="0"/>
              <a:t>, </a:t>
            </a:r>
            <a:r>
              <a:rPr lang="en-US" dirty="0" err="1" smtClean="0"/>
              <a:t>karakter</a:t>
            </a:r>
            <a:r>
              <a:rPr lang="en-US" dirty="0" smtClean="0"/>
              <a:t>, string, </a:t>
            </a:r>
            <a:r>
              <a:rPr lang="fi-FI" dirty="0" smtClean="0"/>
              <a:t>boolean ) yang </a:t>
            </a:r>
            <a:r>
              <a:rPr lang="fi-FI" dirty="0" smtClean="0">
                <a:solidFill>
                  <a:srgbClr val="C00000"/>
                </a:solidFill>
              </a:rPr>
              <a:t>merepresentasikan suatu nilai</a:t>
            </a:r>
          </a:p>
          <a:p>
            <a:r>
              <a:rPr lang="en-US" dirty="0" smtClean="0"/>
              <a:t>Literal </a:t>
            </a:r>
            <a:r>
              <a:rPr lang="en-US" dirty="0" err="1" smtClean="0">
                <a:solidFill>
                  <a:srgbClr val="C00000"/>
                </a:solidFill>
              </a:rPr>
              <a:t>Bilangan</a:t>
            </a:r>
            <a:r>
              <a:rPr lang="en-US" dirty="0" smtClean="0"/>
              <a:t> (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pecahan</a:t>
            </a:r>
            <a:r>
              <a:rPr lang="en-US" dirty="0" smtClean="0"/>
              <a:t>):</a:t>
            </a:r>
          </a:p>
          <a:p>
            <a:pPr lvl="1"/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= 2008; long </a:t>
            </a:r>
            <a:r>
              <a:rPr lang="en-US" sz="2400" dirty="0" err="1" smtClean="0"/>
              <a:t>nilai</a:t>
            </a:r>
            <a:r>
              <a:rPr lang="en-US" sz="2400" dirty="0" smtClean="0"/>
              <a:t> = 4L</a:t>
            </a:r>
          </a:p>
          <a:p>
            <a:pPr lvl="1"/>
            <a:r>
              <a:rPr lang="en-US" sz="2400" dirty="0" smtClean="0"/>
              <a:t>double </a:t>
            </a:r>
            <a:r>
              <a:rPr lang="en-US" sz="2400" dirty="0" err="1" smtClean="0"/>
              <a:t>myScore</a:t>
            </a:r>
            <a:r>
              <a:rPr lang="en-US" sz="2400" dirty="0" smtClean="0"/>
              <a:t> = 2.25; float </a:t>
            </a:r>
            <a:r>
              <a:rPr lang="en-US" sz="2400" dirty="0" err="1" smtClean="0"/>
              <a:t>piValue</a:t>
            </a:r>
            <a:r>
              <a:rPr lang="en-US" sz="2400" dirty="0" smtClean="0"/>
              <a:t> = 3.1415927F;</a:t>
            </a:r>
          </a:p>
          <a:p>
            <a:pPr lvl="1"/>
            <a:r>
              <a:rPr lang="fr-FR" sz="2400" dirty="0" smtClean="0"/>
              <a:t>double x = 12e22; double y = 19E-95;</a:t>
            </a:r>
          </a:p>
          <a:p>
            <a:r>
              <a:rPr lang="en-US" dirty="0" smtClean="0"/>
              <a:t>Literal </a:t>
            </a:r>
            <a:r>
              <a:rPr lang="en-US" dirty="0" smtClean="0">
                <a:solidFill>
                  <a:srgbClr val="C00000"/>
                </a:solidFill>
              </a:rPr>
              <a:t>Boolean</a:t>
            </a:r>
            <a:r>
              <a:rPr lang="en-US" dirty="0" smtClean="0"/>
              <a:t> (true </a:t>
            </a:r>
            <a:r>
              <a:rPr lang="en-US" dirty="0" err="1" smtClean="0"/>
              <a:t>dan</a:t>
            </a:r>
            <a:r>
              <a:rPr lang="en-US" dirty="0" smtClean="0"/>
              <a:t> false):</a:t>
            </a:r>
          </a:p>
          <a:p>
            <a:pPr lvl="1"/>
            <a:r>
              <a:rPr lang="en-US" sz="2400" dirty="0" err="1" smtClean="0"/>
              <a:t>boolean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= true;</a:t>
            </a:r>
          </a:p>
          <a:p>
            <a:r>
              <a:rPr lang="en-US" dirty="0" smtClean="0"/>
              <a:t>Literal </a:t>
            </a:r>
            <a:r>
              <a:rPr lang="en-US" dirty="0" smtClean="0">
                <a:solidFill>
                  <a:srgbClr val="C00000"/>
                </a:solidFill>
              </a:rPr>
              <a:t>String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String </a:t>
            </a:r>
            <a:r>
              <a:rPr lang="en-US" sz="2400" dirty="0" err="1" smtClean="0"/>
              <a:t>quitMsg</a:t>
            </a:r>
            <a:r>
              <a:rPr lang="en-US" sz="2400" dirty="0" smtClean="0"/>
              <a:t> = “Yakin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?”;</a:t>
            </a:r>
          </a:p>
          <a:p>
            <a:r>
              <a:rPr lang="en-US" dirty="0" smtClean="0"/>
              <a:t>Literal </a:t>
            </a:r>
            <a:r>
              <a:rPr lang="en-US" dirty="0" err="1" smtClean="0">
                <a:solidFill>
                  <a:srgbClr val="C00000"/>
                </a:solidFill>
              </a:rPr>
              <a:t>Karakter</a:t>
            </a:r>
            <a:r>
              <a:rPr lang="en-US" dirty="0" smtClean="0"/>
              <a:t> (</a:t>
            </a:r>
            <a:r>
              <a:rPr lang="en-US" dirty="0" err="1" smtClean="0"/>
              <a:t>unicode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Escape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69935"/>
              </p:ext>
            </p:extLst>
          </p:nvPr>
        </p:nvGraphicFramePr>
        <p:xfrm>
          <a:off x="1066800" y="1066800"/>
          <a:ext cx="7168702" cy="5410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6400"/>
                <a:gridCol w="5492302"/>
              </a:tblGrid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Escape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Meaning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\n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New line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\t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Tab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\b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Backspace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\r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Carriage return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\f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Formfeed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\\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Backslash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\'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Single quotation mark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\"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Double quotation mark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\d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Octal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\xd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Hexadecimal</a:t>
                      </a:r>
                    </a:p>
                  </a:txBody>
                  <a:tcPr marL="40285" marR="40285" marT="40285" marB="40285"/>
                </a:tc>
              </a:tr>
              <a:tr h="45085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Calibri" pitchFamily="34" charset="0"/>
                          <a:cs typeface="Calibri" pitchFamily="34" charset="0"/>
                        </a:rPr>
                        <a:t>\ud</a:t>
                      </a:r>
                    </a:p>
                  </a:txBody>
                  <a:tcPr marL="40285" marR="40285" marT="40285" marB="402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Unicode character</a:t>
                      </a:r>
                    </a:p>
                  </a:txBody>
                  <a:tcPr marL="40285" marR="40285" marT="40285" marB="4028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Escape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6" t="26940" r="21846" b="36530"/>
          <a:stretch/>
        </p:blipFill>
        <p:spPr bwMode="auto">
          <a:xfrm>
            <a:off x="228600" y="1447800"/>
            <a:ext cx="872052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7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(Type-Casting)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819399"/>
          </a:xfrm>
        </p:spPr>
        <p:txBody>
          <a:bodyPr/>
          <a:lstStyle/>
          <a:p>
            <a:r>
              <a:rPr lang="en-US" sz="2600" dirty="0" err="1" smtClean="0"/>
              <a:t>Pengarah</a:t>
            </a:r>
            <a:r>
              <a:rPr lang="en-US" sz="2600" dirty="0" smtClean="0"/>
              <a:t> </a:t>
            </a:r>
            <a:r>
              <a:rPr lang="en-US" sz="2600" dirty="0" err="1" smtClean="0"/>
              <a:t>Tipe</a:t>
            </a:r>
            <a:r>
              <a:rPr lang="en-US" sz="2600" dirty="0" smtClean="0"/>
              <a:t> (Type-Casting)</a:t>
            </a:r>
          </a:p>
          <a:p>
            <a:r>
              <a:rPr lang="en-US" sz="2600" dirty="0" err="1" smtClean="0"/>
              <a:t>Contoh</a:t>
            </a:r>
            <a:r>
              <a:rPr lang="en-US" sz="2600" dirty="0" smtClean="0"/>
              <a:t>:</a:t>
            </a:r>
          </a:p>
          <a:p>
            <a:pPr>
              <a:buNone/>
            </a:pPr>
            <a:r>
              <a:rPr lang="en-US" sz="2200" dirty="0" smtClean="0"/>
              <a:t>	double i = 10.56;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int</a:t>
            </a:r>
            <a:r>
              <a:rPr lang="en-US" sz="2200" dirty="0" smtClean="0"/>
              <a:t> </a:t>
            </a:r>
            <a:r>
              <a:rPr lang="en-US" sz="2200" dirty="0" err="1" smtClean="0"/>
              <a:t>paksa</a:t>
            </a:r>
            <a:r>
              <a:rPr lang="en-US" sz="2200" dirty="0" smtClean="0"/>
              <a:t> = </a:t>
            </a:r>
            <a:r>
              <a:rPr lang="en-US" sz="2200" dirty="0" smtClean="0">
                <a:solidFill>
                  <a:srgbClr val="C00000"/>
                </a:solidFill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</a:rPr>
              <a:t>int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r>
              <a:rPr lang="en-US" sz="2200" dirty="0" smtClean="0"/>
              <a:t> i;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paksa</a:t>
            </a:r>
            <a:r>
              <a:rPr lang="en-US" sz="2200" dirty="0" smtClean="0"/>
              <a:t> = 10</a:t>
            </a:r>
          </a:p>
          <a:p>
            <a:r>
              <a:rPr lang="en-US" sz="2600" dirty="0" smtClean="0"/>
              <a:t>Casting </a:t>
            </a:r>
            <a:r>
              <a:rPr lang="en-US" sz="2600" dirty="0" err="1" smtClean="0"/>
              <a:t>tanpa</a:t>
            </a:r>
            <a:r>
              <a:rPr lang="en-US" sz="2600" dirty="0" smtClean="0"/>
              <a:t> </a:t>
            </a:r>
            <a:r>
              <a:rPr lang="en-US" sz="2600" dirty="0" err="1" smtClean="0"/>
              <a:t>menghilangkan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85010"/>
              </p:ext>
            </p:extLst>
          </p:nvPr>
        </p:nvGraphicFramePr>
        <p:xfrm>
          <a:off x="914400" y="3779520"/>
          <a:ext cx="7391400" cy="277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9101"/>
                <a:gridCol w="5342299"/>
              </a:tblGrid>
              <a:tr h="391886">
                <a:tc>
                  <a:txBody>
                    <a:bodyPr/>
                    <a:lstStyle/>
                    <a:p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Tipe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Sumber</a:t>
                      </a:r>
                      <a:endParaRPr lang="en-US" sz="20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Tipe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Tujuan</a:t>
                      </a:r>
                      <a:endParaRPr lang="en-US" sz="20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byte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short, char, </a:t>
                      </a: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long, float, 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short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long, float, 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char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long, float, 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long, float, 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long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float, 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float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double</a:t>
                      </a:r>
                      <a:endParaRPr lang="en-US" sz="20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Pembulatan (</a:t>
            </a:r>
            <a:r>
              <a:rPr lang="id-ID" dirty="0" err="1" smtClean="0"/>
              <a:t>Math.round</a:t>
            </a:r>
            <a:r>
              <a:rPr lang="id-ID" dirty="0" smtClean="0"/>
              <a:t>())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Math.round</a:t>
            </a:r>
            <a:r>
              <a:rPr lang="id-ID" sz="3200" dirty="0" smtClean="0">
                <a:solidFill>
                  <a:srgbClr val="C00000"/>
                </a:solidFill>
              </a:rPr>
              <a:t>()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err="1" smtClean="0"/>
              <a:t>mengkonversi</a:t>
            </a:r>
            <a:r>
              <a:rPr lang="id-ID" sz="3200" dirty="0" smtClean="0"/>
              <a:t> bilangan pecahan ke </a:t>
            </a:r>
            <a:r>
              <a:rPr lang="id-ID" sz="3200" dirty="0" smtClean="0">
                <a:solidFill>
                  <a:srgbClr val="C00000"/>
                </a:solidFill>
              </a:rPr>
              <a:t>bilangan bulat terdekat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id-ID" sz="3200" dirty="0" smtClean="0"/>
              <a:t>Contoh:</a:t>
            </a:r>
          </a:p>
          <a:p>
            <a:pPr marL="461962" lvl="1" indent="0">
              <a:buNone/>
            </a:pPr>
            <a:r>
              <a:rPr lang="id-ID" dirty="0" err="1"/>
              <a:t>i</a:t>
            </a:r>
            <a:r>
              <a:rPr lang="id-ID" dirty="0" err="1" smtClean="0"/>
              <a:t>nt</a:t>
            </a:r>
            <a:r>
              <a:rPr lang="id-ID" dirty="0" smtClean="0"/>
              <a:t> </a:t>
            </a:r>
            <a:r>
              <a:rPr lang="en-US" dirty="0" smtClean="0"/>
              <a:t>rounded </a:t>
            </a:r>
            <a:r>
              <a:rPr lang="en-US" dirty="0"/>
              <a:t>= </a:t>
            </a:r>
            <a:r>
              <a:rPr lang="en-US" dirty="0" err="1"/>
              <a:t>Math.round</a:t>
            </a:r>
            <a:r>
              <a:rPr lang="en-US" dirty="0"/>
              <a:t>(balance);</a:t>
            </a:r>
          </a:p>
          <a:p>
            <a:pPr marL="461962" lvl="1" indent="0">
              <a:buNone/>
            </a:pPr>
            <a:r>
              <a:rPr lang="en-US" dirty="0"/>
              <a:t>// if balance is 13.75, then rounded is set to 14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505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LuasSegitiga.java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sz="2400" dirty="0" smtClean="0"/>
          </a:p>
          <a:p>
            <a:pPr>
              <a:buNone/>
            </a:pPr>
            <a:r>
              <a:rPr lang="id-ID" sz="2400" dirty="0"/>
              <a:t>	</a:t>
            </a:r>
            <a:r>
              <a:rPr lang="en-US" sz="2400" dirty="0" smtClean="0"/>
              <a:t>public class </a:t>
            </a:r>
            <a:r>
              <a:rPr lang="en-US" sz="2400" dirty="0" err="1" smtClean="0"/>
              <a:t>LuasSegitiga</a:t>
            </a:r>
            <a:r>
              <a:rPr lang="en-US" sz="2400" dirty="0" smtClean="0"/>
              <a:t> {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public static void main(String[] </a:t>
            </a:r>
            <a:r>
              <a:rPr lang="en-US" sz="2400" dirty="0" err="1" smtClean="0"/>
              <a:t>args</a:t>
            </a:r>
            <a:r>
              <a:rPr lang="en-US" sz="2400" dirty="0" smtClean="0"/>
              <a:t>) {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id-ID" sz="2400" dirty="0" smtClean="0"/>
              <a:t>alas</a:t>
            </a:r>
            <a:r>
              <a:rPr lang="en-US" sz="2400" dirty="0" smtClean="0"/>
              <a:t>= </a:t>
            </a:r>
            <a:r>
              <a:rPr lang="id-ID" sz="2400" dirty="0"/>
              <a:t>3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= </a:t>
            </a:r>
            <a:r>
              <a:rPr lang="id-ID" sz="2400" dirty="0" smtClean="0"/>
              <a:t>7</a:t>
            </a:r>
            <a:r>
              <a:rPr lang="en-US" sz="2400" dirty="0" smtClean="0"/>
              <a:t>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en-US" sz="2400" dirty="0" smtClean="0"/>
              <a:t>    </a:t>
            </a:r>
            <a:r>
              <a:rPr lang="id-ID" sz="2400" dirty="0" smtClean="0"/>
              <a:t>	</a:t>
            </a:r>
            <a:r>
              <a:rPr lang="id-ID" sz="2400" dirty="0" smtClean="0">
                <a:solidFill>
                  <a:srgbClr val="0070C0"/>
                </a:solidFill>
              </a:rPr>
              <a:t>double</a:t>
            </a:r>
            <a:r>
              <a:rPr lang="id-ID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>
                <a:solidFill>
                  <a:srgbClr val="C00000"/>
                </a:solidFill>
              </a:rPr>
              <a:t>(double) </a:t>
            </a:r>
            <a:r>
              <a:rPr lang="id-ID" sz="2400" dirty="0" smtClean="0"/>
              <a:t>(alas</a:t>
            </a:r>
            <a:r>
              <a:rPr lang="en-US" sz="2400" dirty="0" smtClean="0"/>
              <a:t>*</a:t>
            </a:r>
            <a:r>
              <a:rPr lang="en-US" sz="2400" dirty="0" err="1" smtClean="0"/>
              <a:t>tinggi</a:t>
            </a:r>
            <a:r>
              <a:rPr lang="en-US" sz="2400" dirty="0" smtClean="0"/>
              <a:t>)/2;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("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Segitiga</a:t>
            </a:r>
            <a:r>
              <a:rPr lang="en-US" sz="2400" dirty="0" smtClean="0"/>
              <a:t> : " + </a:t>
            </a:r>
            <a:r>
              <a:rPr lang="en-US" sz="2400" dirty="0" err="1" smtClean="0"/>
              <a:t>luas</a:t>
            </a:r>
            <a:r>
              <a:rPr lang="en-US" sz="2400" dirty="0" smtClean="0"/>
              <a:t>);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en-US" sz="3200" dirty="0" err="1" smtClean="0">
                <a:solidFill>
                  <a:srgbClr val="C00000"/>
                </a:solidFill>
              </a:rPr>
              <a:t>Lingkaran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method </a:t>
            </a:r>
            <a:r>
              <a:rPr lang="en-US" sz="3200" dirty="0" err="1" smtClean="0"/>
              <a:t>menghitung</a:t>
            </a:r>
            <a:r>
              <a:rPr lang="en-US" sz="3200" dirty="0" smtClean="0"/>
              <a:t> </a:t>
            </a:r>
            <a:r>
              <a:rPr lang="en-US" sz="3200" dirty="0" err="1" smtClean="0"/>
              <a:t>luas</a:t>
            </a:r>
            <a:r>
              <a:rPr lang="en-US" sz="3200" dirty="0" smtClean="0"/>
              <a:t> </a:t>
            </a:r>
            <a:r>
              <a:rPr lang="en-US" sz="3200" dirty="0" err="1" smtClean="0"/>
              <a:t>lingkaran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void </a:t>
            </a:r>
            <a:r>
              <a:rPr lang="en-US" sz="3200" dirty="0" err="1" smtClean="0">
                <a:solidFill>
                  <a:srgbClr val="0070C0"/>
                </a:solidFill>
              </a:rPr>
              <a:t>hitungLuas</a:t>
            </a:r>
            <a:r>
              <a:rPr lang="en-US" sz="3200" dirty="0" smtClean="0">
                <a:solidFill>
                  <a:srgbClr val="0070C0"/>
                </a:solidFill>
              </a:rPr>
              <a:t>(double r){ ... }</a:t>
            </a:r>
          </a:p>
          <a:p>
            <a:pPr lvl="1"/>
            <a:r>
              <a:rPr lang="en-US" sz="2800" dirty="0" err="1" smtClean="0"/>
              <a:t>Rumus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lingkaran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C00000"/>
                </a:solidFill>
              </a:rPr>
              <a:t>PI</a:t>
            </a:r>
            <a:r>
              <a:rPr lang="id-ID" sz="2800" dirty="0" smtClean="0">
                <a:solidFill>
                  <a:srgbClr val="C00000"/>
                </a:solidFill>
              </a:rPr>
              <a:t>* r * r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sv-SE" sz="2800" dirty="0" smtClean="0">
                <a:solidFill>
                  <a:srgbClr val="C00000"/>
                </a:solidFill>
              </a:rPr>
              <a:t>PI</a:t>
            </a:r>
            <a:r>
              <a:rPr lang="sv-SE" sz="2800" dirty="0" smtClean="0"/>
              <a:t> adalah konstanta dengan nilai 3. 141592</a:t>
            </a:r>
          </a:p>
          <a:p>
            <a:pPr lvl="1"/>
            <a:r>
              <a:rPr lang="id-ID" sz="2800" dirty="0" smtClean="0">
                <a:solidFill>
                  <a:srgbClr val="C00000"/>
                </a:solidFill>
              </a:rPr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jari-jari</a:t>
            </a:r>
            <a:r>
              <a:rPr lang="en-US" sz="2800" dirty="0" smtClean="0"/>
              <a:t> </a:t>
            </a:r>
            <a:r>
              <a:rPr lang="en-US" sz="2800" dirty="0" err="1" smtClean="0"/>
              <a:t>lingkaran</a:t>
            </a:r>
            <a:endParaRPr lang="en-US" sz="2800" dirty="0" smtClean="0"/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en-US" sz="3200" dirty="0" err="1" smtClean="0">
                <a:solidFill>
                  <a:srgbClr val="C00000"/>
                </a:solidFill>
              </a:rPr>
              <a:t>LingkaranBeraksi</a:t>
            </a:r>
            <a:r>
              <a:rPr lang="en-US" sz="3200" dirty="0" smtClean="0"/>
              <a:t>, yang </a:t>
            </a:r>
            <a:r>
              <a:rPr lang="en-US" sz="3200" dirty="0" err="1" smtClean="0"/>
              <a:t>menampilkan</a:t>
            </a:r>
            <a:r>
              <a:rPr lang="en-US" sz="3200" dirty="0" smtClean="0"/>
              <a:t> </a:t>
            </a:r>
            <a:r>
              <a:rPr lang="sv-SE" sz="3200" dirty="0" smtClean="0"/>
              <a:t>hasil perhitungan luas lingkaran dalam </a:t>
            </a:r>
            <a:r>
              <a:rPr lang="id-ID" sz="3200" dirty="0" smtClean="0"/>
              <a:t>tiga </a:t>
            </a:r>
            <a:r>
              <a:rPr lang="nl-NL" sz="3200" dirty="0" smtClean="0"/>
              <a:t>bentuk</a:t>
            </a:r>
            <a:r>
              <a:rPr lang="id-ID" sz="3200" dirty="0" smtClean="0"/>
              <a:t> bilangan</a:t>
            </a:r>
            <a:r>
              <a:rPr lang="nl-NL" sz="3200" dirty="0" smtClean="0"/>
              <a:t>: </a:t>
            </a:r>
            <a:r>
              <a:rPr lang="id-ID" sz="3200" dirty="0" smtClean="0">
                <a:solidFill>
                  <a:srgbClr val="C00000"/>
                </a:solidFill>
              </a:rPr>
              <a:t>bilangan p</a:t>
            </a:r>
            <a:r>
              <a:rPr lang="nl-NL" sz="3200" dirty="0" smtClean="0">
                <a:solidFill>
                  <a:srgbClr val="C00000"/>
                </a:solidFill>
              </a:rPr>
              <a:t>ecahan</a:t>
            </a:r>
            <a:r>
              <a:rPr lang="id-ID" sz="3200" dirty="0" smtClean="0"/>
              <a:t>, </a:t>
            </a:r>
            <a:r>
              <a:rPr lang="nl-NL" sz="3200" dirty="0" smtClean="0">
                <a:solidFill>
                  <a:srgbClr val="C00000"/>
                </a:solidFill>
              </a:rPr>
              <a:t>b</a:t>
            </a:r>
            <a:r>
              <a:rPr lang="id-ID" sz="3200" dirty="0" err="1" smtClean="0">
                <a:solidFill>
                  <a:srgbClr val="C00000"/>
                </a:solidFill>
              </a:rPr>
              <a:t>ilangan</a:t>
            </a:r>
            <a:r>
              <a:rPr lang="id-ID" sz="3200" dirty="0" smtClean="0">
                <a:solidFill>
                  <a:srgbClr val="C00000"/>
                </a:solidFill>
              </a:rPr>
              <a:t> b</a:t>
            </a:r>
            <a:r>
              <a:rPr lang="nl-NL" sz="3200" dirty="0" smtClean="0">
                <a:solidFill>
                  <a:srgbClr val="C00000"/>
                </a:solidFill>
              </a:rPr>
              <a:t>ulat</a:t>
            </a:r>
            <a:r>
              <a:rPr lang="nl-NL" sz="3200" dirty="0" smtClean="0"/>
              <a:t> (</a:t>
            </a:r>
            <a:r>
              <a:rPr lang="nl-NL" sz="3200" dirty="0" smtClean="0">
                <a:solidFill>
                  <a:srgbClr val="0070C0"/>
                </a:solidFill>
              </a:rPr>
              <a:t>type-casting</a:t>
            </a:r>
            <a:r>
              <a:rPr lang="nl-NL" sz="3200" dirty="0" smtClean="0"/>
              <a:t>)</a:t>
            </a:r>
            <a:r>
              <a:rPr lang="id-ID" sz="3200" dirty="0" smtClean="0"/>
              <a:t> dan </a:t>
            </a:r>
            <a:r>
              <a:rPr lang="id-ID" sz="3200" dirty="0" smtClean="0">
                <a:solidFill>
                  <a:srgbClr val="C00000"/>
                </a:solidFill>
              </a:rPr>
              <a:t>pembulatan</a:t>
            </a:r>
            <a:r>
              <a:rPr lang="id-ID" sz="3200" dirty="0" smtClean="0"/>
              <a:t> (</a:t>
            </a:r>
            <a:r>
              <a:rPr lang="id-ID" sz="3200" dirty="0" err="1" smtClean="0">
                <a:solidFill>
                  <a:srgbClr val="0070C0"/>
                </a:solidFill>
              </a:rPr>
              <a:t>rounding</a:t>
            </a:r>
            <a:r>
              <a:rPr lang="id-ID" sz="3200" dirty="0" smtClean="0"/>
              <a:t>)</a:t>
            </a:r>
            <a:r>
              <a:rPr lang="nl-NL" sz="3200" dirty="0" smtClean="0"/>
              <a:t>. Beri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id-ID" sz="3200" dirty="0" smtClean="0"/>
              <a:t>r</a:t>
            </a:r>
            <a:r>
              <a:rPr lang="en-US" sz="3200" dirty="0" smtClean="0"/>
              <a:t> = 11.78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2</a:t>
            </a:r>
            <a:r>
              <a:rPr lang="en-US" sz="7200" dirty="0" smtClean="0"/>
              <a:t>. Java Basics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431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352675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.3 Operator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Operator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simbol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karakter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khusus</a:t>
            </a:r>
            <a:r>
              <a:rPr lang="en-US" sz="3600" dirty="0" smtClean="0"/>
              <a:t> (</a:t>
            </a:r>
            <a:r>
              <a:rPr lang="en-US" sz="3600" dirty="0" err="1" smtClean="0"/>
              <a:t>matematika</a:t>
            </a:r>
            <a:r>
              <a:rPr lang="en-US" sz="3600" dirty="0" smtClean="0"/>
              <a:t>) yang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ekspresi</a:t>
            </a:r>
            <a:endParaRPr lang="en-US" sz="3600" dirty="0" smtClean="0"/>
          </a:p>
          <a:p>
            <a:r>
              <a:rPr lang="en-US" sz="3600" dirty="0" err="1" smtClean="0"/>
              <a:t>Contoh</a:t>
            </a:r>
            <a:r>
              <a:rPr lang="en-US" sz="3600" dirty="0" smtClean="0"/>
              <a:t>:</a:t>
            </a:r>
          </a:p>
          <a:p>
            <a:pPr lvl="1"/>
            <a:r>
              <a:rPr lang="en-US" sz="2800" dirty="0" err="1" smtClean="0"/>
              <a:t>int</a:t>
            </a:r>
            <a:r>
              <a:rPr lang="en-US" sz="2800" dirty="0" smtClean="0"/>
              <a:t> x = 3;</a:t>
            </a:r>
          </a:p>
          <a:p>
            <a:pPr lvl="1"/>
            <a:r>
              <a:rPr lang="en-US" sz="2800" dirty="0" err="1" smtClean="0"/>
              <a:t>int</a:t>
            </a:r>
            <a:r>
              <a:rPr lang="en-US" sz="2800" dirty="0" smtClean="0"/>
              <a:t> y = x;</a:t>
            </a:r>
          </a:p>
          <a:p>
            <a:pPr lvl="1"/>
            <a:r>
              <a:rPr lang="en-US" sz="2800" dirty="0" err="1" smtClean="0"/>
              <a:t>int</a:t>
            </a:r>
            <a:r>
              <a:rPr lang="en-US" sz="2800" dirty="0" smtClean="0"/>
              <a:t> z = x * y;</a:t>
            </a:r>
          </a:p>
          <a:p>
            <a:pPr lvl="1"/>
            <a:r>
              <a:rPr lang="en-US" sz="2800" dirty="0" err="1" smtClean="0"/>
              <a:t>boolean</a:t>
            </a:r>
            <a:r>
              <a:rPr lang="en-US" sz="2800" dirty="0" smtClean="0"/>
              <a:t> status = true;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43000" r="48750" b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762000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Operator </a:t>
            </a:r>
            <a:r>
              <a:rPr lang="en-US" dirty="0" err="1" smtClean="0"/>
              <a:t>Berdasar</a:t>
            </a:r>
            <a:r>
              <a:rPr lang="en-US" dirty="0" smtClean="0"/>
              <a:t> Operand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Operator Unary</a:t>
            </a:r>
            <a:r>
              <a:rPr lang="en-US" sz="3600" dirty="0" smtClean="0"/>
              <a:t>: operator yang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Operator Binary</a:t>
            </a:r>
            <a:r>
              <a:rPr lang="en-US" sz="3600" dirty="0" smtClean="0"/>
              <a:t>: operator yang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dua</a:t>
            </a:r>
            <a:r>
              <a:rPr lang="en-US" sz="3600" dirty="0" smtClean="0"/>
              <a:t>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Operator Ternary</a:t>
            </a:r>
            <a:r>
              <a:rPr lang="en-US" sz="3600" dirty="0" smtClean="0"/>
              <a:t>: operator yang </a:t>
            </a:r>
            <a:r>
              <a:rPr lang="en-US" sz="3600" dirty="0" err="1" smtClean="0"/>
              <a:t>melibatkan</a:t>
            </a:r>
            <a:r>
              <a:rPr lang="en-US" sz="3600" dirty="0" smtClean="0"/>
              <a:t> </a:t>
            </a:r>
            <a:r>
              <a:rPr lang="en-US" sz="3600" dirty="0" err="1" smtClean="0"/>
              <a:t>tiga</a:t>
            </a:r>
            <a:r>
              <a:rPr lang="en-US" sz="3600" dirty="0" smtClean="0"/>
              <a:t> operand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err="1" smtClean="0">
                <a:solidFill>
                  <a:srgbClr val="C00000"/>
                </a:solidFill>
              </a:rPr>
              <a:t>Aritmatika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err="1" smtClean="0">
                <a:solidFill>
                  <a:srgbClr val="C00000"/>
                </a:solidFill>
              </a:rPr>
              <a:t>Penugasan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err="1" smtClean="0">
                <a:solidFill>
                  <a:srgbClr val="C00000"/>
                </a:solidFill>
              </a:rPr>
              <a:t>Penggabungan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id-ID" sz="3400" dirty="0" err="1" smtClean="0">
                <a:solidFill>
                  <a:srgbClr val="C00000"/>
                </a:solidFill>
              </a:rPr>
              <a:t>Increment</a:t>
            </a:r>
            <a:r>
              <a:rPr lang="id-ID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id-ID" sz="3400" dirty="0" err="1" smtClean="0">
                <a:solidFill>
                  <a:srgbClr val="C00000"/>
                </a:solidFill>
              </a:rPr>
              <a:t>Decrement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smtClean="0">
                <a:solidFill>
                  <a:srgbClr val="C00000"/>
                </a:solidFill>
              </a:rPr>
              <a:t>Bit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err="1" smtClean="0">
                <a:solidFill>
                  <a:srgbClr val="C00000"/>
                </a:solidFill>
              </a:rPr>
              <a:t>Pembanding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Operator </a:t>
            </a:r>
            <a:r>
              <a:rPr lang="en-US" sz="3400" dirty="0" err="1" smtClean="0">
                <a:solidFill>
                  <a:srgbClr val="C00000"/>
                </a:solidFill>
              </a:rPr>
              <a:t>Logika</a:t>
            </a:r>
            <a:endParaRPr 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Aritmatika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63663"/>
          </a:xfrm>
        </p:spPr>
        <p:txBody>
          <a:bodyPr/>
          <a:lstStyle/>
          <a:p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matematika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mengikuti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tipe</a:t>
            </a:r>
            <a:r>
              <a:rPr lang="en-US" sz="2800" dirty="0" smtClean="0">
                <a:solidFill>
                  <a:srgbClr val="C00000"/>
                </a:solidFill>
              </a:rPr>
              <a:t> data  operand</a:t>
            </a:r>
          </a:p>
          <a:p>
            <a:r>
              <a:rPr lang="en-US" sz="2800" dirty="0" smtClean="0"/>
              <a:t> Operand </a:t>
            </a:r>
            <a:r>
              <a:rPr lang="en-US" sz="2800" dirty="0" err="1" smtClean="0"/>
              <a:t>bertipe</a:t>
            </a:r>
            <a:r>
              <a:rPr lang="en-US" sz="2800" dirty="0" smtClean="0"/>
              <a:t> 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int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50688"/>
              </p:ext>
            </p:extLst>
          </p:nvPr>
        </p:nvGraphicFramePr>
        <p:xfrm>
          <a:off x="609600" y="1295400"/>
          <a:ext cx="7391399" cy="3131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8641"/>
                <a:gridCol w="3023754"/>
                <a:gridCol w="241900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Operator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Meaning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Example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Addition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3 + 4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Subtraction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5 - 7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Multiplication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5 * 5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Division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14 / 7</a:t>
                      </a: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Modulus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20 % 7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Ekspresi </a:t>
            </a:r>
            <a:r>
              <a:rPr lang="id-ID" dirty="0" err="1" smtClean="0"/>
              <a:t>Aritmatika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arithmetic_expres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3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id-ID" dirty="0" err="1" smtClean="0"/>
              <a:t>Math</a:t>
            </a:r>
            <a:r>
              <a:rPr lang="id-ID" dirty="0" smtClean="0"/>
              <a:t> dan </a:t>
            </a:r>
            <a:r>
              <a:rPr lang="id-ID" dirty="0" err="1" smtClean="0"/>
              <a:t>Methodnya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6428"/>
              </p:ext>
            </p:extLst>
          </p:nvPr>
        </p:nvGraphicFramePr>
        <p:xfrm>
          <a:off x="304800" y="1371600"/>
          <a:ext cx="8534400" cy="3206802"/>
        </p:xfrm>
        <a:graphic>
          <a:graphicData uri="http://schemas.openxmlformats.org/drawingml/2006/table">
            <a:tbl>
              <a:tblPr firstRow="1" bandCol="1">
                <a:tableStyleId>{1E171933-4619-4E11-9A3F-F7608DF75F80}</a:tableStyleId>
              </a:tblPr>
              <a:tblGrid>
                <a:gridCol w="4267200"/>
                <a:gridCol w="4267200"/>
              </a:tblGrid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Returns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Math.sqrt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(x)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square root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Math.pow(x, y)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power x</a:t>
                      </a:r>
                      <a:r>
                        <a:rPr kumimoji="0" lang="en-U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Math.exp(x)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Math.log(x)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natural log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Math.sin(x), Math.cos(x), Math.tan(x)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sine, cosine, tangent </a:t>
                      </a:r>
                      <a:b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(x in radians)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Math.round(x)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closest integer to x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Math.min(x, y), Math.max(x, y)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minimum, maximum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5" marB="4571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05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Penugasan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Operator </a:t>
            </a:r>
            <a:r>
              <a:rPr lang="en-US" sz="3600" dirty="0" err="1" smtClean="0"/>
              <a:t>penugasan</a:t>
            </a:r>
            <a:r>
              <a:rPr lang="en-US" sz="3600" dirty="0" smtClean="0"/>
              <a:t> </a:t>
            </a:r>
            <a:r>
              <a:rPr lang="en-US" sz="3600" dirty="0" err="1" smtClean="0"/>
              <a:t>berguna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nilai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suatu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variabel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Operator </a:t>
            </a:r>
            <a:r>
              <a:rPr lang="en-US" sz="3600" dirty="0" err="1" smtClean="0"/>
              <a:t>penugasan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tanda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sama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dengan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( </a:t>
            </a:r>
            <a:r>
              <a:rPr lang="en-US" sz="3600" dirty="0" smtClean="0">
                <a:solidFill>
                  <a:srgbClr val="C00000"/>
                </a:solidFill>
              </a:rPr>
              <a:t>=</a:t>
            </a:r>
            <a:r>
              <a:rPr lang="en-US" sz="3600" dirty="0" smtClean="0"/>
              <a:t> )</a:t>
            </a:r>
          </a:p>
          <a:p>
            <a:r>
              <a:rPr lang="en-US" sz="3600" dirty="0" smtClean="0"/>
              <a:t>Operator </a:t>
            </a:r>
            <a:r>
              <a:rPr lang="en-US" sz="3600" dirty="0" err="1" smtClean="0"/>
              <a:t>penugasan</a:t>
            </a:r>
            <a:r>
              <a:rPr lang="en-US" sz="3600" dirty="0" smtClean="0"/>
              <a:t> </a:t>
            </a:r>
            <a:r>
              <a:rPr lang="en-US" sz="3600" dirty="0" err="1" smtClean="0"/>
              <a:t>digabungkan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operator </a:t>
            </a:r>
            <a:r>
              <a:rPr lang="en-US" sz="3600" dirty="0" err="1" smtClean="0"/>
              <a:t>aritmatika</a:t>
            </a:r>
            <a:r>
              <a:rPr lang="en-US" sz="3600" dirty="0" smtClean="0"/>
              <a:t> </a:t>
            </a:r>
            <a:r>
              <a:rPr lang="en-US" sz="3600" dirty="0" err="1" smtClean="0"/>
              <a:t>membentuk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operator </a:t>
            </a:r>
            <a:r>
              <a:rPr lang="en-US" sz="3600" dirty="0" err="1" smtClean="0">
                <a:solidFill>
                  <a:srgbClr val="C00000"/>
                </a:solidFill>
              </a:rPr>
              <a:t>penugasan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gabungan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/>
              <a:t>(compound assignment)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Penugasan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08918"/>
              </p:ext>
            </p:extLst>
          </p:nvPr>
        </p:nvGraphicFramePr>
        <p:xfrm>
          <a:off x="990600" y="1524000"/>
          <a:ext cx="685800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3429000"/>
              </a:tblGrid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Expression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Meaning</a:t>
                      </a:r>
                    </a:p>
                  </a:txBody>
                  <a:tcPr marL="47625" marR="47625" marT="47625" marB="47625"/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x += 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= x + y</a:t>
                      </a:r>
                    </a:p>
                  </a:txBody>
                  <a:tcPr marL="47625" marR="47625" marT="47625" marB="47625"/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-= 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= x - y</a:t>
                      </a:r>
                    </a:p>
                  </a:txBody>
                  <a:tcPr marL="47625" marR="47625" marT="47625" marB="47625"/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*= 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= x * y</a:t>
                      </a:r>
                    </a:p>
                  </a:txBody>
                  <a:tcPr marL="47625" marR="47625" marT="47625" marB="47625"/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latin typeface="Calibri" pitchFamily="34" charset="0"/>
                          <a:cs typeface="Calibri" pitchFamily="34" charset="0"/>
                        </a:rPr>
                        <a:t>x /= 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Calibri" pitchFamily="34" charset="0"/>
                          <a:cs typeface="Calibri" pitchFamily="34" charset="0"/>
                        </a:rPr>
                        <a:t>x = x / y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Basics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926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Ekspresi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Variabel</a:t>
            </a:r>
            <a:r>
              <a:rPr lang="id-ID" sz="2800" dirty="0"/>
              <a:t> </a:t>
            </a:r>
            <a:r>
              <a:rPr lang="id-ID" sz="2800" dirty="0" smtClean="0"/>
              <a:t>dan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Tipe</a:t>
            </a:r>
            <a:r>
              <a:rPr lang="en-US" sz="2800" dirty="0" smtClean="0">
                <a:solidFill>
                  <a:srgbClr val="C00000"/>
                </a:solidFill>
              </a:rPr>
              <a:t> Data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Operator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I/O Stream </a:t>
            </a:r>
            <a:r>
              <a:rPr lang="en-US" sz="2800" dirty="0" err="1" smtClean="0"/>
              <a:t>Sederhana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Pengaturan</a:t>
            </a:r>
            <a:r>
              <a:rPr lang="en-US" sz="2800" dirty="0" smtClean="0">
                <a:solidFill>
                  <a:srgbClr val="C00000"/>
                </a:solidFill>
              </a:rPr>
              <a:t> Format  </a:t>
            </a:r>
            <a:r>
              <a:rPr lang="en-US" sz="2800" dirty="0" smtClean="0"/>
              <a:t>Output </a:t>
            </a:r>
            <a:r>
              <a:rPr lang="en-US" sz="2800" dirty="0" err="1" smtClean="0"/>
              <a:t>Numerik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Konversi</a:t>
            </a:r>
            <a:r>
              <a:rPr lang="en-US" sz="2800" dirty="0" smtClean="0">
                <a:solidFill>
                  <a:srgbClr val="C00000"/>
                </a:solidFill>
              </a:rPr>
              <a:t> String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Bilangan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(Number)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Penentu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Keputusan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/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Pengulangan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Proses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/>
              <a:t>Pernyataan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Pemindah</a:t>
            </a:r>
            <a:r>
              <a:rPr lang="en-US" sz="2800" dirty="0" smtClean="0">
                <a:solidFill>
                  <a:srgbClr val="C00000"/>
                </a:solidFill>
              </a:rPr>
              <a:t> Proses</a:t>
            </a:r>
            <a:endParaRPr lang="id-ID" sz="2800" dirty="0" smtClean="0">
              <a:solidFill>
                <a:srgbClr val="C00000"/>
              </a:solidFill>
            </a:endParaRP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Array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dan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err="1" smtClean="0">
                <a:solidFill>
                  <a:srgbClr val="C00000"/>
                </a:solidFill>
              </a:rPr>
              <a:t>ArrayList</a:t>
            </a:r>
            <a:endParaRPr lang="en-US" sz="28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Penggabungan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Operator </a:t>
            </a:r>
            <a:r>
              <a:rPr lang="en-US" sz="3200" dirty="0" smtClean="0">
                <a:solidFill>
                  <a:srgbClr val="C00000"/>
                </a:solidFill>
              </a:rPr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penggabungan</a:t>
            </a:r>
            <a:r>
              <a:rPr lang="en-US" sz="3200" dirty="0" smtClean="0"/>
              <a:t> String </a:t>
            </a:r>
            <a:r>
              <a:rPr lang="en-US" sz="3200" dirty="0" err="1" smtClean="0"/>
              <a:t>dan</a:t>
            </a:r>
            <a:r>
              <a:rPr lang="en-US" sz="3200" dirty="0" smtClean="0"/>
              <a:t> String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String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Bilangan</a:t>
            </a:r>
            <a:endParaRPr lang="id-ID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(“</a:t>
            </a:r>
            <a:r>
              <a:rPr lang="en-US" sz="2800" dirty="0" err="1" smtClean="0"/>
              <a:t>Saya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” </a:t>
            </a:r>
            <a:r>
              <a:rPr lang="en-US" sz="28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/>
              <a:t> “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”);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= 30;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(“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” </a:t>
            </a:r>
            <a:r>
              <a:rPr lang="en-US" sz="28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</a:t>
            </a:r>
            <a:r>
              <a:rPr lang="en-US" dirty="0" err="1" smtClean="0"/>
              <a:t>dan</a:t>
            </a:r>
            <a:r>
              <a:rPr lang="en-US" dirty="0" smtClean="0"/>
              <a:t> Decrement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Increment</a:t>
            </a:r>
            <a:r>
              <a:rPr lang="en-US" sz="2800" dirty="0" smtClean="0"/>
              <a:t>: </a:t>
            </a:r>
            <a:r>
              <a:rPr lang="en-US" sz="2800" dirty="0" err="1" smtClean="0"/>
              <a:t>menambahkan</a:t>
            </a:r>
            <a:r>
              <a:rPr lang="en-US" sz="2800" dirty="0" smtClean="0"/>
              <a:t> 1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>(operator = </a:t>
            </a:r>
            <a:r>
              <a:rPr lang="en-US" sz="2800" dirty="0" smtClean="0">
                <a:solidFill>
                  <a:srgbClr val="C00000"/>
                </a:solidFill>
              </a:rPr>
              <a:t>++</a:t>
            </a:r>
            <a:r>
              <a:rPr lang="en-US" sz="2800" dirty="0" smtClean="0"/>
              <a:t>, prefix </a:t>
            </a:r>
            <a:r>
              <a:rPr lang="en-US" sz="2800" dirty="0" err="1" smtClean="0"/>
              <a:t>atau</a:t>
            </a:r>
            <a:r>
              <a:rPr lang="en-US" sz="2800" dirty="0" smtClean="0"/>
              <a:t> postfix)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int</a:t>
            </a:r>
            <a:r>
              <a:rPr lang="en-US" sz="2600" dirty="0" smtClean="0">
                <a:solidFill>
                  <a:srgbClr val="C00000"/>
                </a:solidFill>
              </a:rPr>
              <a:t> x=5;				</a:t>
            </a:r>
            <a:r>
              <a:rPr lang="en-US" sz="2600" dirty="0" err="1" smtClean="0">
                <a:solidFill>
                  <a:srgbClr val="C00000"/>
                </a:solidFill>
              </a:rPr>
              <a:t>int</a:t>
            </a:r>
            <a:r>
              <a:rPr lang="en-US" sz="2600" dirty="0" smtClean="0">
                <a:solidFill>
                  <a:srgbClr val="C00000"/>
                </a:solidFill>
              </a:rPr>
              <a:t> x=5;</a:t>
            </a:r>
          </a:p>
          <a:p>
            <a:pPr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	y = x++;				y = ++x;</a:t>
            </a:r>
          </a:p>
          <a:p>
            <a:pPr>
              <a:buNone/>
            </a:pPr>
            <a:r>
              <a:rPr lang="fi-FI" sz="2600" dirty="0" smtClean="0"/>
              <a:t>	(nilai saat ini : y = 5, x=6)</a:t>
            </a:r>
            <a:r>
              <a:rPr lang="id-ID" sz="2600" dirty="0" smtClean="0"/>
              <a:t>	</a:t>
            </a:r>
            <a:r>
              <a:rPr lang="fi-FI" sz="2600" dirty="0" smtClean="0"/>
              <a:t>	(nilai saat ini: y = 6, x=6)</a:t>
            </a:r>
          </a:p>
          <a:p>
            <a:endParaRPr lang="id-ID" sz="26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Decrement</a:t>
            </a:r>
            <a:r>
              <a:rPr lang="en-US" sz="2800" dirty="0" smtClean="0"/>
              <a:t>: </a:t>
            </a:r>
            <a:r>
              <a:rPr lang="en-US" sz="2800" dirty="0" err="1" smtClean="0"/>
              <a:t>mengurangkan</a:t>
            </a:r>
            <a:r>
              <a:rPr lang="en-US" sz="2800" dirty="0" smtClean="0"/>
              <a:t> 1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>(operator = </a:t>
            </a:r>
            <a:r>
              <a:rPr lang="en-US" sz="2800" dirty="0" smtClean="0">
                <a:solidFill>
                  <a:srgbClr val="C00000"/>
                </a:solidFill>
              </a:rPr>
              <a:t>--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id-ID" sz="2600" dirty="0" smtClean="0">
                <a:solidFill>
                  <a:srgbClr val="C00000"/>
                </a:solidFill>
              </a:rPr>
              <a:t>	int </a:t>
            </a:r>
            <a:r>
              <a:rPr lang="en-US" sz="2600" dirty="0" smtClean="0">
                <a:solidFill>
                  <a:srgbClr val="C00000"/>
                </a:solidFill>
              </a:rPr>
              <a:t> x=5;				</a:t>
            </a:r>
            <a:r>
              <a:rPr lang="en-US" sz="2600" dirty="0" err="1" smtClean="0">
                <a:solidFill>
                  <a:srgbClr val="C00000"/>
                </a:solidFill>
              </a:rPr>
              <a:t>int</a:t>
            </a:r>
            <a:r>
              <a:rPr lang="en-US" sz="2600" dirty="0" smtClean="0">
                <a:solidFill>
                  <a:srgbClr val="C00000"/>
                </a:solidFill>
              </a:rPr>
              <a:t> x=5;</a:t>
            </a:r>
          </a:p>
          <a:p>
            <a:pPr>
              <a:buNone/>
            </a:pPr>
            <a:r>
              <a:rPr lang="id-ID" sz="2600" dirty="0" smtClean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y = x--;				y = --x;</a:t>
            </a:r>
          </a:p>
          <a:p>
            <a:pPr>
              <a:buNone/>
            </a:pPr>
            <a:r>
              <a:rPr lang="id-ID" sz="2600" dirty="0" smtClean="0"/>
              <a:t>	</a:t>
            </a:r>
            <a:r>
              <a:rPr lang="fi-FI" sz="2600" dirty="0" smtClean="0"/>
              <a:t>(nilai saat ini: y = 5, x=4)	</a:t>
            </a:r>
            <a:r>
              <a:rPr lang="id-ID" sz="2600" dirty="0" smtClean="0"/>
              <a:t>	</a:t>
            </a:r>
            <a:r>
              <a:rPr lang="fi-FI" sz="2600" dirty="0" smtClean="0"/>
              <a:t>(nilai saat ini: y = 4, x=4)</a:t>
            </a:r>
          </a:p>
          <a:p>
            <a:pPr>
              <a:buNone/>
            </a:pP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381000"/>
          </a:xfrm>
        </p:spPr>
        <p:txBody>
          <a:bodyPr/>
          <a:lstStyle/>
          <a:p>
            <a:r>
              <a:rPr lang="fi-FI" dirty="0" smtClean="0"/>
              <a:t>Latihan: Tampilkan Nilai x, y dan 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9746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Penambahan.java</a:t>
            </a:r>
            <a:endParaRPr lang="id-ID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x, y, z;</a:t>
            </a:r>
            <a:endParaRPr lang="id-ID" dirty="0" smtClean="0"/>
          </a:p>
          <a:p>
            <a:pPr>
              <a:buNone/>
            </a:pPr>
            <a:r>
              <a:rPr lang="en-US" dirty="0" smtClean="0"/>
              <a:t>x = 42;</a:t>
            </a:r>
          </a:p>
          <a:p>
            <a:pPr>
              <a:buNone/>
            </a:pPr>
            <a:r>
              <a:rPr lang="en-US" dirty="0" smtClean="0"/>
              <a:t>y = x++;</a:t>
            </a:r>
          </a:p>
          <a:p>
            <a:pPr>
              <a:buNone/>
            </a:pPr>
            <a:r>
              <a:rPr lang="fi-FI" dirty="0" smtClean="0">
                <a:solidFill>
                  <a:srgbClr val="C00000"/>
                </a:solidFill>
              </a:rPr>
              <a:t> //tampilkan x, y saat ini</a:t>
            </a:r>
          </a:p>
          <a:p>
            <a:pPr>
              <a:buNone/>
            </a:pPr>
            <a:r>
              <a:rPr lang="en-US" dirty="0" smtClean="0"/>
              <a:t>z = ++x;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//</a:t>
            </a:r>
            <a:r>
              <a:rPr lang="en-US" dirty="0" err="1" smtClean="0">
                <a:solidFill>
                  <a:srgbClr val="00B050"/>
                </a:solidFill>
              </a:rPr>
              <a:t>tampilkan</a:t>
            </a:r>
            <a:r>
              <a:rPr lang="en-US" dirty="0" smtClean="0">
                <a:solidFill>
                  <a:srgbClr val="00B050"/>
                </a:solidFill>
              </a:rPr>
              <a:t> x, z </a:t>
            </a:r>
            <a:r>
              <a:rPr lang="en-US" dirty="0" err="1" smtClean="0">
                <a:solidFill>
                  <a:srgbClr val="00B050"/>
                </a:solidFill>
              </a:rPr>
              <a:t>saat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97463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Pengurangan.java</a:t>
            </a:r>
            <a:endParaRPr lang="id-ID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x, y, z;</a:t>
            </a:r>
          </a:p>
          <a:p>
            <a:pPr>
              <a:buNone/>
            </a:pPr>
            <a:r>
              <a:rPr lang="en-US" dirty="0" smtClean="0"/>
              <a:t>x = 42;</a:t>
            </a:r>
          </a:p>
          <a:p>
            <a:pPr>
              <a:buNone/>
            </a:pPr>
            <a:r>
              <a:rPr lang="en-US" dirty="0" smtClean="0"/>
              <a:t>y = x--;</a:t>
            </a:r>
          </a:p>
          <a:p>
            <a:pPr>
              <a:buNone/>
            </a:pPr>
            <a:r>
              <a:rPr lang="fi-FI" dirty="0" smtClean="0">
                <a:solidFill>
                  <a:srgbClr val="FFC000"/>
                </a:solidFill>
              </a:rPr>
              <a:t>//tampilkan x, y saat ini</a:t>
            </a:r>
          </a:p>
          <a:p>
            <a:pPr>
              <a:buNone/>
            </a:pPr>
            <a:r>
              <a:rPr lang="en-US" dirty="0" smtClean="0"/>
              <a:t>z = --x;</a:t>
            </a:r>
          </a:p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</a:rPr>
              <a:t>//</a:t>
            </a:r>
            <a:r>
              <a:rPr lang="en-US" dirty="0" err="1" smtClean="0">
                <a:solidFill>
                  <a:srgbClr val="000099"/>
                </a:solidFill>
              </a:rPr>
              <a:t>tampilkan</a:t>
            </a:r>
            <a:r>
              <a:rPr lang="en-US" dirty="0" smtClean="0">
                <a:solidFill>
                  <a:srgbClr val="000099"/>
                </a:solidFill>
              </a:rPr>
              <a:t> x, z </a:t>
            </a:r>
            <a:r>
              <a:rPr lang="en-US" dirty="0" err="1" smtClean="0">
                <a:solidFill>
                  <a:srgbClr val="000099"/>
                </a:solidFill>
              </a:rPr>
              <a:t>saat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ini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686800" cy="762000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x, </a:t>
            </a:r>
            <a:r>
              <a:rPr lang="en-US" dirty="0" err="1" smtClean="0"/>
              <a:t>y,w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z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Penambahan2.java</a:t>
            </a:r>
            <a:endParaRPr lang="id-ID" sz="3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pl-PL" sz="3600" dirty="0" smtClean="0"/>
              <a:t>int </a:t>
            </a:r>
            <a:r>
              <a:rPr lang="id-ID" sz="3600" dirty="0" smtClean="0"/>
              <a:t> </a:t>
            </a:r>
            <a:r>
              <a:rPr lang="pl-PL" sz="3600" dirty="0" smtClean="0"/>
              <a:t>w, x, y, z;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x = 5; w =5 ;</a:t>
            </a:r>
          </a:p>
          <a:p>
            <a:pPr>
              <a:buNone/>
            </a:pPr>
            <a:r>
              <a:rPr lang="en-US" sz="3600" dirty="0" smtClean="0"/>
              <a:t>y = 8 - x++;</a:t>
            </a:r>
          </a:p>
          <a:p>
            <a:pPr>
              <a:buNone/>
            </a:pPr>
            <a:r>
              <a:rPr lang="en-US" sz="3600" dirty="0" smtClean="0"/>
              <a:t>z = 8 - ++w;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Pengurangan2.java</a:t>
            </a: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en-US" sz="3600" dirty="0" err="1" smtClean="0"/>
              <a:t>int</a:t>
            </a:r>
            <a:r>
              <a:rPr lang="en-US" sz="3600" dirty="0" smtClean="0"/>
              <a:t> </a:t>
            </a:r>
            <a:r>
              <a:rPr lang="id-ID" sz="3600" dirty="0" smtClean="0"/>
              <a:t> </a:t>
            </a:r>
            <a:r>
              <a:rPr lang="en-US" sz="3600" dirty="0" err="1" smtClean="0"/>
              <a:t>w,x</a:t>
            </a:r>
            <a:r>
              <a:rPr lang="en-US" sz="3600" dirty="0" smtClean="0"/>
              <a:t>, y, z;</a:t>
            </a:r>
          </a:p>
          <a:p>
            <a:pPr>
              <a:buNone/>
            </a:pPr>
            <a:r>
              <a:rPr lang="en-US" sz="3600" dirty="0" smtClean="0"/>
              <a:t>x = 5; w =5 ;</a:t>
            </a:r>
          </a:p>
          <a:p>
            <a:pPr>
              <a:buNone/>
            </a:pPr>
            <a:r>
              <a:rPr lang="en-US" sz="3600" dirty="0" smtClean="0"/>
              <a:t>y = 8 – x--;</a:t>
            </a:r>
          </a:p>
          <a:p>
            <a:pPr>
              <a:buNone/>
            </a:pPr>
            <a:r>
              <a:rPr lang="en-US" sz="3600" dirty="0" smtClean="0"/>
              <a:t>z = 8 - --w;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Bit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603475"/>
              </p:ext>
            </p:extLst>
          </p:nvPr>
        </p:nvGraphicFramePr>
        <p:xfrm>
          <a:off x="838200" y="960120"/>
          <a:ext cx="7315200" cy="5516880"/>
        </p:xfrm>
        <a:graphic>
          <a:graphicData uri="http://schemas.openxmlformats.org/drawingml/2006/table">
            <a:tbl>
              <a:tblPr bandCol="1">
                <a:tableStyleId>{00A15C55-8517-42AA-B614-E9B94910E393}</a:tableStyleId>
              </a:tblPr>
              <a:tblGrid>
                <a:gridCol w="1885361"/>
                <a:gridCol w="5429839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&amp;</a:t>
                      </a:r>
                      <a:endParaRPr lang="en-US" sz="2400" b="0" kern="1200" baseline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AND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bit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|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OR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bit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^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Ex OR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bit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~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operasi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NOT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bit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&lt;&lt;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geser kiri (geser 1 bit = *2)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&gt;&gt;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geser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kanan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geser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 bit = /2)</a:t>
                      </a:r>
                    </a:p>
                    <a:p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&gt;&gt;&gt;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geser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kanan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tak</a:t>
                      </a:r>
                      <a:r>
                        <a:rPr lang="en-US" sz="2400" b="0" kern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bertanda</a:t>
                      </a:r>
                      <a:endParaRPr lang="en-US" sz="2400" b="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533400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Program Kali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r>
              <a:rPr lang="en-US" sz="4000" dirty="0" err="1" smtClean="0"/>
              <a:t>Buat</a:t>
            </a:r>
            <a:r>
              <a:rPr lang="en-US" sz="4000" dirty="0" smtClean="0"/>
              <a:t> program yang </a:t>
            </a:r>
            <a:r>
              <a:rPr lang="en-US" sz="4000" dirty="0" err="1" smtClean="0"/>
              <a:t>menghitung</a:t>
            </a:r>
            <a:r>
              <a:rPr lang="en-US" sz="4000" dirty="0" smtClean="0"/>
              <a:t> </a:t>
            </a:r>
            <a:r>
              <a:rPr lang="en-US" sz="4000" dirty="0" err="1" smtClean="0"/>
              <a:t>perkalian</a:t>
            </a:r>
            <a:r>
              <a:rPr lang="en-US" sz="4000" dirty="0" smtClean="0"/>
              <a:t> (*)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pembagian</a:t>
            </a:r>
            <a:r>
              <a:rPr lang="en-US" sz="4000" dirty="0" smtClean="0"/>
              <a:t> (/) </a:t>
            </a:r>
            <a:r>
              <a:rPr lang="sv-SE" sz="4000" dirty="0" smtClean="0"/>
              <a:t>dengan bilangan dua (2) </a:t>
            </a:r>
            <a:r>
              <a:rPr lang="sv-SE" sz="4000" dirty="0" smtClean="0">
                <a:solidFill>
                  <a:srgbClr val="C00000"/>
                </a:solidFill>
              </a:rPr>
              <a:t>tanpa </a:t>
            </a:r>
            <a:r>
              <a:rPr lang="en-US" sz="4000" dirty="0" smtClean="0">
                <a:solidFill>
                  <a:srgbClr val="C00000"/>
                </a:solidFill>
              </a:rPr>
              <a:t>operator </a:t>
            </a:r>
            <a:r>
              <a:rPr lang="en-US" sz="4000" dirty="0" err="1" smtClean="0">
                <a:solidFill>
                  <a:srgbClr val="C00000"/>
                </a:solidFill>
              </a:rPr>
              <a:t>matematika</a:t>
            </a:r>
            <a:endParaRPr lang="en-US" sz="4000" dirty="0" smtClean="0">
              <a:solidFill>
                <a:srgbClr val="C00000"/>
              </a:solidFill>
            </a:endParaRPr>
          </a:p>
          <a:p>
            <a:endParaRPr lang="id-ID" sz="4000" dirty="0" smtClean="0"/>
          </a:p>
          <a:p>
            <a:r>
              <a:rPr lang="en-US" sz="4000" dirty="0" err="1" smtClean="0"/>
              <a:t>Catatan</a:t>
            </a:r>
            <a:r>
              <a:rPr lang="en-US" sz="4000" dirty="0" smtClean="0"/>
              <a:t> = x &gt;&gt; n = x/2n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Operator Pembanding (Relasional)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341937"/>
            <a:ext cx="8229600" cy="9064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Operator </a:t>
            </a:r>
            <a:r>
              <a:rPr lang="en-US" sz="2800" dirty="0" err="1" smtClean="0"/>
              <a:t>pembanding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ekspresi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balik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boolean</a:t>
            </a:r>
            <a:r>
              <a:rPr lang="en-US" sz="2800" dirty="0" smtClean="0"/>
              <a:t> (true or false)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32066"/>
              </p:ext>
            </p:extLst>
          </p:nvPr>
        </p:nvGraphicFramePr>
        <p:xfrm>
          <a:off x="609600" y="1143000"/>
          <a:ext cx="7543800" cy="40584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6675"/>
                <a:gridCol w="4036925"/>
                <a:gridCol w="1600200"/>
              </a:tblGrid>
              <a:tr h="472283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Operator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Meaning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Example</a:t>
                      </a:r>
                    </a:p>
                  </a:txBody>
                  <a:tcPr marL="47625" marR="47625" marT="47625" marB="47625"/>
                </a:tc>
              </a:tr>
              <a:tr h="47228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==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Equal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x == 3</a:t>
                      </a:r>
                    </a:p>
                  </a:txBody>
                  <a:tcPr marL="47625" marR="47625" marT="47625" marB="47625"/>
                </a:tc>
              </a:tr>
              <a:tr h="47228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!=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Not equal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x != 3</a:t>
                      </a:r>
                    </a:p>
                  </a:txBody>
                  <a:tcPr marL="47625" marR="47625" marT="47625" marB="47625"/>
                </a:tc>
              </a:tr>
              <a:tr h="47228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&lt;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Less than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x &lt; 3</a:t>
                      </a:r>
                    </a:p>
                  </a:txBody>
                  <a:tcPr marL="47625" marR="47625" marT="47625" marB="47625"/>
                </a:tc>
              </a:tr>
              <a:tr h="47228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Greater than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x &gt; 3</a:t>
                      </a:r>
                    </a:p>
                  </a:txBody>
                  <a:tcPr marL="47625" marR="47625" marT="47625" marB="47625"/>
                </a:tc>
              </a:tr>
              <a:tr h="724292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Calibri" pitchFamily="34" charset="0"/>
                          <a:cs typeface="Calibri" pitchFamily="34" charset="0"/>
                        </a:rPr>
                        <a:t>&lt;=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Less than or equal to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x &lt;= 3</a:t>
                      </a:r>
                    </a:p>
                  </a:txBody>
                  <a:tcPr marL="47625" marR="47625" marT="47625" marB="47625"/>
                </a:tc>
              </a:tr>
              <a:tr h="72429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&gt;=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Greater than or equal to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itchFamily="34" charset="0"/>
                          <a:cs typeface="Calibri" pitchFamily="34" charset="0"/>
                        </a:rPr>
                        <a:t>x &gt;= 3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Operator Pembanding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relational_exam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6005"/>
            <a:ext cx="657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148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Membandingkan Bilangan Bulat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== denotes equality testing: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= 5; // Assign 5 to a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dirty="0">
                <a:solidFill>
                  <a:srgbClr val="C00000"/>
                </a:solidFill>
              </a:rPr>
              <a:t>(a == 5) ... // Test whether a equals 5</a:t>
            </a:r>
          </a:p>
          <a:p>
            <a:endParaRPr lang="en-US" dirty="0"/>
          </a:p>
          <a:p>
            <a:r>
              <a:rPr lang="en-US" dirty="0"/>
              <a:t>Relational operators have lower precedence than arithmetic operators: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amount </a:t>
            </a:r>
            <a:r>
              <a:rPr lang="en-US" dirty="0">
                <a:solidFill>
                  <a:srgbClr val="C00000"/>
                </a:solidFill>
              </a:rPr>
              <a:t>+ fee &lt;= balance</a:t>
            </a: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2005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Latihan: Tampilkan hasilBanding1 dan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r">
              <a:buNone/>
            </a:pPr>
            <a:r>
              <a:rPr lang="en-US" dirty="0" smtClean="0"/>
              <a:t>					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Pembanding.java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err="1" smtClean="0"/>
              <a:t>int</a:t>
            </a:r>
            <a:r>
              <a:rPr lang="en-US" sz="3600" dirty="0" smtClean="0"/>
              <a:t> age = 36;</a:t>
            </a:r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err="1" smtClean="0"/>
              <a:t>boolean</a:t>
            </a:r>
            <a:r>
              <a:rPr lang="en-US" sz="3600" dirty="0" smtClean="0"/>
              <a:t> hasilBanding1 = age &lt; 25;</a:t>
            </a:r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err="1" smtClean="0"/>
              <a:t>boolean</a:t>
            </a:r>
            <a:r>
              <a:rPr lang="en-US" sz="3600" dirty="0" smtClean="0"/>
              <a:t> hasilBanding2 = age != 26;</a:t>
            </a: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d-ID" sz="3200" dirty="0" smtClean="0">
                <a:solidFill>
                  <a:srgbClr val="0070C0"/>
                </a:solidFill>
              </a:rPr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//</a:t>
            </a:r>
            <a:r>
              <a:rPr lang="en-US" sz="3200" dirty="0" err="1" smtClean="0">
                <a:solidFill>
                  <a:srgbClr val="0070C0"/>
                </a:solidFill>
              </a:rPr>
              <a:t>Tampilkan</a:t>
            </a:r>
            <a:r>
              <a:rPr lang="en-US" sz="3200" dirty="0" smtClean="0">
                <a:solidFill>
                  <a:srgbClr val="0070C0"/>
                </a:solidFill>
              </a:rPr>
              <a:t> hasilBanding1 </a:t>
            </a:r>
            <a:r>
              <a:rPr lang="en-US" sz="3200" dirty="0" err="1" smtClean="0">
                <a:solidFill>
                  <a:srgbClr val="0070C0"/>
                </a:solidFill>
              </a:rPr>
              <a:t>dan</a:t>
            </a:r>
            <a:r>
              <a:rPr lang="en-US" sz="3200" dirty="0" smtClean="0">
                <a:solidFill>
                  <a:srgbClr val="0070C0"/>
                </a:solidFill>
              </a:rPr>
              <a:t> hasilBanding2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420689"/>
            <a:ext cx="8229600" cy="2246312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.1 </a:t>
            </a:r>
            <a:r>
              <a:rPr lang="en-US" sz="4400" dirty="0" err="1" smtClean="0"/>
              <a:t>Pernyataan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Ekspresi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Membandingkan Bilangan </a:t>
            </a:r>
            <a:r>
              <a:rPr lang="id-ID" dirty="0" smtClean="0"/>
              <a:t>Pecahan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menghindari </a:t>
            </a:r>
            <a:r>
              <a:rPr lang="id-ID" dirty="0" err="1" smtClean="0"/>
              <a:t>error</a:t>
            </a:r>
            <a:r>
              <a:rPr lang="id-ID" dirty="0" smtClean="0"/>
              <a:t> </a:t>
            </a:r>
            <a:r>
              <a:rPr lang="en-US" dirty="0" err="1" smtClean="0"/>
              <a:t>roundoff</a:t>
            </a:r>
            <a:r>
              <a:rPr lang="en-US" dirty="0" smtClean="0"/>
              <a:t>, </a:t>
            </a:r>
            <a:r>
              <a:rPr lang="id-ID" dirty="0" smtClean="0"/>
              <a:t>jangan menggunakan </a:t>
            </a:r>
            <a:r>
              <a:rPr lang="id-ID" dirty="0" smtClean="0">
                <a:solidFill>
                  <a:srgbClr val="C00000"/>
                </a:solidFill>
              </a:rPr>
              <a:t>==</a:t>
            </a:r>
            <a:r>
              <a:rPr lang="id-ID" dirty="0" smtClean="0"/>
              <a:t> untuk membandingkan bilangan pecahan</a:t>
            </a:r>
            <a:endParaRPr lang="en-US" dirty="0"/>
          </a:p>
          <a:p>
            <a:r>
              <a:rPr lang="id-ID" dirty="0" smtClean="0"/>
              <a:t>Untuk membandingkan bilangan pecahan dengan nilai yang dekat, gunakan: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|x - y| ≤ ε</a:t>
            </a:r>
          </a:p>
          <a:p>
            <a:pPr marL="0" indent="0"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final </a:t>
            </a:r>
            <a:r>
              <a:rPr lang="en-US" sz="2800" dirty="0">
                <a:solidFill>
                  <a:srgbClr val="C00000"/>
                </a:solidFill>
              </a:rPr>
              <a:t>double EPSILON = 1E-14;</a:t>
            </a:r>
          </a:p>
          <a:p>
            <a:pPr marL="0" indent="0"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Math.abs</a:t>
            </a:r>
            <a:r>
              <a:rPr lang="en-US" sz="2800" dirty="0">
                <a:solidFill>
                  <a:srgbClr val="C00000"/>
                </a:solidFill>
              </a:rPr>
              <a:t>(x - y) &lt;= EPSILON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id-ID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// </a:t>
            </a:r>
            <a:r>
              <a:rPr lang="en-US" sz="2800" dirty="0">
                <a:solidFill>
                  <a:srgbClr val="C00000"/>
                </a:solidFill>
              </a:rPr>
              <a:t>x is approximately equal to y </a:t>
            </a:r>
          </a:p>
          <a:p>
            <a:r>
              <a:rPr lang="en-US" dirty="0"/>
              <a:t>ε is a small number such as 10-14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219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Membandingkan </a:t>
            </a:r>
            <a:r>
              <a:rPr lang="id-ID" dirty="0" err="1" smtClean="0"/>
              <a:t>String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membandingkan dua </a:t>
            </a:r>
            <a:r>
              <a:rPr lang="id-ID" dirty="0" err="1" smtClean="0"/>
              <a:t>string</a:t>
            </a:r>
            <a:r>
              <a:rPr lang="id-ID" dirty="0" smtClean="0"/>
              <a:t>, gunakan </a:t>
            </a:r>
            <a:r>
              <a:rPr lang="id-ID" dirty="0" err="1" smtClean="0"/>
              <a:t>method</a:t>
            </a:r>
            <a:r>
              <a:rPr lang="id-ID" dirty="0" smtClean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equals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r>
              <a:rPr lang="id-ID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if </a:t>
            </a:r>
            <a:r>
              <a:rPr lang="en-US" sz="2600" dirty="0">
                <a:solidFill>
                  <a:srgbClr val="C00000"/>
                </a:solidFill>
              </a:rPr>
              <a:t>(string1.equals(string2)) </a:t>
            </a:r>
            <a:r>
              <a:rPr lang="id-ID" sz="2600" dirty="0" smtClean="0">
                <a:solidFill>
                  <a:srgbClr val="C00000"/>
                </a:solidFill>
              </a:rPr>
              <a:t>//</a:t>
            </a:r>
            <a:r>
              <a:rPr lang="en-US" sz="2600" dirty="0" smtClean="0">
                <a:solidFill>
                  <a:srgbClr val="C00000"/>
                </a:solidFill>
              </a:rPr>
              <a:t>Don’t </a:t>
            </a:r>
            <a:r>
              <a:rPr lang="en-US" sz="2600" dirty="0">
                <a:solidFill>
                  <a:srgbClr val="C00000"/>
                </a:solidFill>
              </a:rPr>
              <a:t>use == for </a:t>
            </a:r>
            <a:r>
              <a:rPr lang="en-US" sz="2600" dirty="0" smtClean="0">
                <a:solidFill>
                  <a:srgbClr val="C00000"/>
                </a:solidFill>
              </a:rPr>
              <a:t>strings!</a:t>
            </a:r>
            <a:endParaRPr lang="id-ID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d-ID" sz="2600" dirty="0">
                <a:solidFill>
                  <a:srgbClr val="C00000"/>
                </a:solidFill>
              </a:rPr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if </a:t>
            </a:r>
            <a:r>
              <a:rPr lang="en-US" sz="2600" dirty="0">
                <a:solidFill>
                  <a:srgbClr val="C00000"/>
                </a:solidFill>
              </a:rPr>
              <a:t>(string1 == string2) // Not useful </a:t>
            </a:r>
          </a:p>
          <a:p>
            <a:r>
              <a:rPr lang="en-US" dirty="0"/>
              <a:t>== </a:t>
            </a:r>
            <a:r>
              <a:rPr lang="id-ID" dirty="0" smtClean="0"/>
              <a:t>membandingkan </a:t>
            </a:r>
            <a:r>
              <a:rPr lang="id-ID" dirty="0" smtClean="0">
                <a:solidFill>
                  <a:srgbClr val="C00000"/>
                </a:solidFill>
              </a:rPr>
              <a:t>identitas</a:t>
            </a:r>
            <a:endParaRPr lang="id-ID" dirty="0"/>
          </a:p>
          <a:p>
            <a:r>
              <a:rPr lang="id-ID" dirty="0" err="1" smtClean="0"/>
              <a:t>equals</a:t>
            </a:r>
            <a:r>
              <a:rPr lang="id-ID" dirty="0" smtClean="0"/>
              <a:t>() membandingkan kesamaan </a:t>
            </a:r>
            <a:r>
              <a:rPr lang="id-ID" dirty="0" err="1" smtClean="0">
                <a:solidFill>
                  <a:srgbClr val="C00000"/>
                </a:solidFill>
              </a:rPr>
              <a:t>content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id-ID" dirty="0" smtClean="0"/>
              <a:t>Untuk membandingkan secara </a:t>
            </a:r>
            <a:r>
              <a:rPr lang="en-US" dirty="0" smtClean="0"/>
              <a:t>Case insensitive</a:t>
            </a:r>
            <a:r>
              <a:rPr lang="id-ID" dirty="0" smtClean="0"/>
              <a:t>: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dirty="0">
                <a:solidFill>
                  <a:srgbClr val="C00000"/>
                </a:solidFill>
              </a:rPr>
              <a:t>(string1.equalsIgnoreCase(string2))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3689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Membandingkan </a:t>
            </a:r>
            <a:r>
              <a:rPr lang="id-ID" dirty="0" err="1"/>
              <a:t>String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string1.compareTo(string2</a:t>
            </a:r>
            <a:r>
              <a:rPr lang="en-US" dirty="0">
                <a:solidFill>
                  <a:srgbClr val="C00000"/>
                </a:solidFill>
              </a:rPr>
              <a:t>) &lt; 0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mengandung arti: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string1 </a:t>
            </a:r>
            <a:r>
              <a:rPr lang="en-US" dirty="0"/>
              <a:t>comes before string2 in the dictionary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string1.compareTo(string2</a:t>
            </a:r>
            <a:r>
              <a:rPr lang="en-US" dirty="0">
                <a:solidFill>
                  <a:srgbClr val="C00000"/>
                </a:solidFill>
              </a:rPr>
              <a:t>) &gt; 0 </a:t>
            </a:r>
            <a:r>
              <a:rPr lang="en-US" dirty="0" smtClean="0"/>
              <a:t> </a:t>
            </a:r>
            <a:r>
              <a:rPr lang="id-ID" dirty="0" smtClean="0"/>
              <a:t>mengandung arti:</a:t>
            </a:r>
            <a:r>
              <a:rPr lang="id-ID" dirty="0"/>
              <a:t> </a:t>
            </a:r>
            <a:r>
              <a:rPr lang="en-US" dirty="0" smtClean="0"/>
              <a:t>string1 </a:t>
            </a:r>
            <a:r>
              <a:rPr lang="en-US" dirty="0"/>
              <a:t>comes after </a:t>
            </a:r>
            <a:r>
              <a:rPr lang="en-US" dirty="0" smtClean="0"/>
              <a:t>string2</a:t>
            </a:r>
            <a:endParaRPr lang="id-ID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string1.compareTo(string2</a:t>
            </a:r>
            <a:r>
              <a:rPr lang="en-US" dirty="0">
                <a:solidFill>
                  <a:srgbClr val="C00000"/>
                </a:solidFill>
              </a:rPr>
              <a:t>) == 0 </a:t>
            </a:r>
            <a:r>
              <a:rPr lang="en-US" dirty="0" smtClean="0"/>
              <a:t> </a:t>
            </a:r>
            <a:r>
              <a:rPr lang="id-ID" dirty="0" smtClean="0"/>
              <a:t>mengandung arti: </a:t>
            </a:r>
            <a:r>
              <a:rPr lang="en-US" dirty="0" smtClean="0"/>
              <a:t>string1 </a:t>
            </a:r>
            <a:r>
              <a:rPr lang="en-US" dirty="0"/>
              <a:t>equals string2</a:t>
            </a:r>
          </a:p>
          <a:p>
            <a:r>
              <a:rPr lang="en-US" dirty="0"/>
              <a:t>"car" comes before "cargo" </a:t>
            </a:r>
          </a:p>
          <a:p>
            <a:r>
              <a:rPr lang="en-US" dirty="0"/>
              <a:t> All uppercase letters come </a:t>
            </a:r>
            <a:r>
              <a:rPr lang="en-US" dirty="0" smtClean="0"/>
              <a:t>before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 </a:t>
            </a:r>
            <a:r>
              <a:rPr lang="en-US" dirty="0"/>
              <a:t>lowercase: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"</a:t>
            </a:r>
            <a:r>
              <a:rPr lang="en-US" dirty="0">
                <a:solidFill>
                  <a:srgbClr val="C00000"/>
                </a:solidFill>
              </a:rPr>
              <a:t>Hello" comes before "car"</a:t>
            </a:r>
          </a:p>
          <a:p>
            <a:endParaRPr lang="id-ID" dirty="0"/>
          </a:p>
        </p:txBody>
      </p:sp>
      <p:pic>
        <p:nvPicPr>
          <p:cNvPr id="4" name="Picture 5" descr="lexicographi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3"/>
          <a:stretch/>
        </p:blipFill>
        <p:spPr bwMode="auto">
          <a:xfrm>
            <a:off x="6048703" y="4572000"/>
            <a:ext cx="29732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3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Rangkuman Operator Pembanding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syntax_comparis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2512"/>
            <a:ext cx="7315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&amp;&amp;</a:t>
            </a:r>
            <a:r>
              <a:rPr lang="en-US" sz="3600" dirty="0" smtClean="0"/>
              <a:t>		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logika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AND</a:t>
            </a:r>
          </a:p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| |</a:t>
            </a:r>
            <a:r>
              <a:rPr lang="en-US" sz="3600" dirty="0" smtClean="0"/>
              <a:t>			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logika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OR</a:t>
            </a:r>
          </a:p>
          <a:p>
            <a:pPr>
              <a:buNone/>
            </a:pPr>
            <a:r>
              <a:rPr lang="id-ID" sz="3600" dirty="0" smtClean="0"/>
              <a:t>	</a:t>
            </a:r>
            <a:r>
              <a:rPr lang="en-US" sz="3600" dirty="0" smtClean="0">
                <a:solidFill>
                  <a:srgbClr val="C00000"/>
                </a:solidFill>
              </a:rPr>
              <a:t>!</a:t>
            </a:r>
            <a:r>
              <a:rPr lang="en-US" sz="3600" dirty="0" smtClean="0"/>
              <a:t>			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logika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NOT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Operator </a:t>
            </a:r>
            <a:r>
              <a:rPr lang="en-US" sz="3200" dirty="0" err="1" smtClean="0"/>
              <a:t>logika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ekspresi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r>
              <a:rPr lang="en-US" sz="3200" dirty="0" smtClean="0"/>
              <a:t> Boolean (true or false)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04428"/>
              </p:ext>
            </p:extLst>
          </p:nvPr>
        </p:nvGraphicFramePr>
        <p:xfrm>
          <a:off x="285750" y="1066800"/>
          <a:ext cx="855345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0690"/>
                <a:gridCol w="1710690"/>
                <a:gridCol w="1710690"/>
                <a:gridCol w="1710690"/>
                <a:gridCol w="17106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OR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AND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!X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34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Penggunaan </a:t>
            </a:r>
            <a:r>
              <a:rPr lang="id-ID" dirty="0" err="1" smtClean="0"/>
              <a:t>&amp;&amp;</a:t>
            </a:r>
            <a:r>
              <a:rPr lang="id-ID" dirty="0" smtClean="0"/>
              <a:t> dan ||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flow-and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 bwMode="auto">
          <a:xfrm>
            <a:off x="283243" y="1143000"/>
            <a:ext cx="863215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7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Penggunaan Operator Logika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boolean_opera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20000" cy="55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53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20689"/>
            <a:ext cx="8229600" cy="2246312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dirty="0" smtClean="0"/>
              <a:t>.4 I/O Stream</a:t>
            </a:r>
            <a:r>
              <a:rPr lang="id-ID" sz="4400" dirty="0" smtClean="0"/>
              <a:t> </a:t>
            </a:r>
            <a:r>
              <a:rPr lang="en-US" sz="4400" dirty="0" err="1" smtClean="0"/>
              <a:t>Sederhana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95400"/>
            <a:ext cx="855345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C00000"/>
                </a:solidFill>
              </a:rPr>
              <a:t>System.in</a:t>
            </a:r>
            <a:r>
              <a:rPr lang="en-US" sz="3600" dirty="0" smtClean="0"/>
              <a:t>: </a:t>
            </a:r>
            <a:r>
              <a:rPr lang="en-US" sz="3600" dirty="0" err="1" smtClean="0"/>
              <a:t>menangani</a:t>
            </a:r>
            <a:r>
              <a:rPr lang="en-US" sz="3600" dirty="0" smtClean="0"/>
              <a:t> </a:t>
            </a:r>
            <a:r>
              <a:rPr lang="en-US" sz="3600" dirty="0" err="1" smtClean="0"/>
              <a:t>pembacaan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keyboard (</a:t>
            </a:r>
            <a:r>
              <a:rPr lang="en-US" sz="3600" dirty="0" smtClean="0">
                <a:solidFill>
                  <a:srgbClr val="0070C0"/>
                </a:solidFill>
              </a:rPr>
              <a:t>standard input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C00000"/>
                </a:solidFill>
              </a:rPr>
              <a:t>System.out</a:t>
            </a:r>
            <a:r>
              <a:rPr lang="en-US" sz="3600" dirty="0" smtClean="0"/>
              <a:t>: </a:t>
            </a:r>
            <a:r>
              <a:rPr lang="en-US" sz="3600" dirty="0" err="1" smtClean="0"/>
              <a:t>mengirimkan</a:t>
            </a:r>
            <a:r>
              <a:rPr lang="en-US" sz="3600" dirty="0" smtClean="0"/>
              <a:t> </a:t>
            </a:r>
            <a:r>
              <a:rPr lang="en-US" sz="3600" dirty="0" err="1" smtClean="0"/>
              <a:t>keluaran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layar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0070C0"/>
                </a:solidFill>
              </a:rPr>
              <a:t>standard output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00000"/>
                </a:solidFill>
              </a:rPr>
              <a:t>System.err</a:t>
            </a:r>
            <a:r>
              <a:rPr lang="en-US" sz="3600" dirty="0" smtClean="0"/>
              <a:t>: </a:t>
            </a:r>
            <a:r>
              <a:rPr lang="en-US" sz="3600" dirty="0" err="1" smtClean="0"/>
              <a:t>mengirimkan</a:t>
            </a:r>
            <a:r>
              <a:rPr lang="en-US" sz="3600" dirty="0" smtClean="0"/>
              <a:t> </a:t>
            </a:r>
            <a:r>
              <a:rPr lang="en-US" sz="3600" dirty="0" err="1" smtClean="0"/>
              <a:t>kesalahan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0070C0"/>
                </a:solidFill>
              </a:rPr>
              <a:t>standard error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Pernyataan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937"/>
            <a:ext cx="8229600" cy="4792663"/>
          </a:xfrm>
        </p:spPr>
        <p:txBody>
          <a:bodyPr/>
          <a:lstStyle/>
          <a:p>
            <a:r>
              <a:rPr lang="en-US" sz="3200" dirty="0" err="1" smtClean="0"/>
              <a:t>Perintah</a:t>
            </a:r>
            <a:r>
              <a:rPr lang="en-US" sz="3200" dirty="0" smtClean="0"/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menyebabkan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terjadi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nn-NO" sz="3200" dirty="0" smtClean="0"/>
              <a:t>dan merepresentasikan</a:t>
            </a:r>
            <a:r>
              <a:rPr lang="id-ID" sz="3200" dirty="0" smtClean="0"/>
              <a:t> </a:t>
            </a:r>
            <a:r>
              <a:rPr lang="id-ID" sz="3200" dirty="0" err="1" smtClean="0"/>
              <a:t>suatu</a:t>
            </a:r>
            <a:r>
              <a:rPr lang="nn-NO" sz="3200" dirty="0" smtClean="0"/>
              <a:t> </a:t>
            </a:r>
            <a:r>
              <a:rPr lang="nn-NO" sz="3200" dirty="0" smtClean="0">
                <a:solidFill>
                  <a:srgbClr val="C00000"/>
                </a:solidFill>
              </a:rPr>
              <a:t>aksi tunggal </a:t>
            </a:r>
            <a:r>
              <a:rPr lang="nn-NO" sz="3200" dirty="0" smtClean="0"/>
              <a:t>dalam </a:t>
            </a:r>
            <a:r>
              <a:rPr lang="en-US" sz="3200" dirty="0" smtClean="0"/>
              <a:t>program Java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Contoh</a:t>
            </a:r>
            <a:r>
              <a:rPr lang="en-US" sz="3200" dirty="0" smtClean="0"/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int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tahunProduksi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sv-SE" sz="3200" dirty="0" smtClean="0"/>
              <a:t>Setiap pernyataan ditutup oleh karakter </a:t>
            </a:r>
            <a:r>
              <a:rPr lang="en-US" sz="3200" dirty="0" smtClean="0">
                <a:solidFill>
                  <a:srgbClr val="C00000"/>
                </a:solidFill>
              </a:rPr>
              <a:t>semicolon</a:t>
            </a:r>
            <a:r>
              <a:rPr lang="en-US" sz="3200" dirty="0" smtClean="0"/>
              <a:t> (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Pernyataan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dikelompokkan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tanda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nl-NL" sz="3200" dirty="0" smtClean="0">
                <a:solidFill>
                  <a:srgbClr val="C00000"/>
                </a:solidFill>
              </a:rPr>
              <a:t>pembuka</a:t>
            </a:r>
            <a:r>
              <a:rPr lang="nl-NL" sz="3200" dirty="0" smtClean="0"/>
              <a:t> (</a:t>
            </a:r>
            <a:r>
              <a:rPr lang="nl-NL" sz="3200" dirty="0" smtClean="0">
                <a:solidFill>
                  <a:srgbClr val="C00000"/>
                </a:solidFill>
              </a:rPr>
              <a:t>{</a:t>
            </a:r>
            <a:r>
              <a:rPr lang="nl-NL" sz="3200" dirty="0" smtClean="0"/>
              <a:t>) dan </a:t>
            </a:r>
            <a:r>
              <a:rPr lang="nl-NL" sz="3200" dirty="0" smtClean="0">
                <a:solidFill>
                  <a:srgbClr val="C00000"/>
                </a:solidFill>
              </a:rPr>
              <a:t>penutup</a:t>
            </a:r>
            <a:r>
              <a:rPr lang="nl-NL" sz="3200" dirty="0" smtClean="0"/>
              <a:t> (</a:t>
            </a:r>
            <a:r>
              <a:rPr lang="nl-NL" sz="3200" dirty="0" smtClean="0">
                <a:solidFill>
                  <a:srgbClr val="C00000"/>
                </a:solidFill>
              </a:rPr>
              <a:t>}</a:t>
            </a:r>
            <a:r>
              <a:rPr lang="nl-NL" sz="3200" dirty="0" smtClean="0"/>
              <a:t>). Kelompok ini </a:t>
            </a:r>
            <a:r>
              <a:rPr lang="en-US" sz="3200" dirty="0" err="1" smtClean="0"/>
              <a:t>disebut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blok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blok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pernyataan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Membaca</a:t>
            </a:r>
            <a:r>
              <a:rPr lang="en-US" dirty="0" smtClean="0"/>
              <a:t> Input </a:t>
            </a:r>
            <a:r>
              <a:rPr lang="en-US" dirty="0" err="1" smtClean="0"/>
              <a:t>dari</a:t>
            </a:r>
            <a:r>
              <a:rPr lang="en-US" dirty="0" smtClean="0"/>
              <a:t>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763000" cy="47926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class </a:t>
            </a:r>
            <a:r>
              <a:rPr lang="en-US" sz="3200" dirty="0" smtClean="0">
                <a:solidFill>
                  <a:srgbClr val="C00000"/>
                </a:solidFill>
              </a:rPr>
              <a:t>Scanner </a:t>
            </a:r>
            <a:r>
              <a:rPr lang="en-US" sz="3200" dirty="0" smtClean="0"/>
              <a:t>(</a:t>
            </a:r>
            <a:r>
              <a:rPr lang="en-US" sz="3200" dirty="0" err="1" smtClean="0"/>
              <a:t>java.util.Scanner</a:t>
            </a:r>
            <a:r>
              <a:rPr lang="en-US" sz="3200" dirty="0" smtClean="0"/>
              <a:t>)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method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nextInt</a:t>
            </a:r>
            <a:r>
              <a:rPr lang="en-US" sz="2800" dirty="0" smtClean="0">
                <a:solidFill>
                  <a:srgbClr val="C00000"/>
                </a:solidFill>
              </a:rPr>
              <a:t>():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integer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nextShort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short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nextLong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long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nextDouble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double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nextFloat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float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nextLine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data string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C00000"/>
                </a:solidFill>
              </a:rPr>
              <a:t>nextBoolean</a:t>
            </a:r>
            <a:r>
              <a:rPr lang="en-US" sz="2800" dirty="0" smtClean="0">
                <a:solidFill>
                  <a:srgbClr val="C00000"/>
                </a:solidFill>
              </a:rPr>
              <a:t>()</a:t>
            </a:r>
            <a:r>
              <a:rPr lang="en-US" sz="2800" dirty="0" smtClean="0"/>
              <a:t>: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data </a:t>
            </a:r>
            <a:r>
              <a:rPr lang="en-US" sz="2800" dirty="0" err="1" smtClean="0"/>
              <a:t>boolean</a:t>
            </a:r>
            <a:endParaRPr lang="en-US" sz="2800" dirty="0" smtClean="0"/>
          </a:p>
          <a:p>
            <a:pPr marL="858837" lvl="1" indent="-514350">
              <a:buFont typeface="+mj-lt"/>
              <a:buAutoNum type="arabicPeriod"/>
            </a:pPr>
            <a:endParaRPr lang="en-US" dirty="0" smtClean="0"/>
          </a:p>
          <a:p>
            <a:pPr marL="858837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SalamKenal.java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import </a:t>
            </a:r>
            <a:r>
              <a:rPr lang="en-US" sz="2400" dirty="0" err="1" smtClean="0"/>
              <a:t>java.util.Scanner</a:t>
            </a:r>
            <a:r>
              <a:rPr lang="en-US" sz="2400" dirty="0" smtClean="0"/>
              <a:t>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public class </a:t>
            </a:r>
            <a:r>
              <a:rPr lang="en-US" sz="2400" dirty="0" err="1" smtClean="0"/>
              <a:t>SalamKenal</a:t>
            </a:r>
            <a:r>
              <a:rPr lang="en-US" sz="2400" dirty="0" smtClean="0"/>
              <a:t> {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id-ID" sz="2400" dirty="0" smtClean="0"/>
              <a:t>		</a:t>
            </a:r>
            <a:r>
              <a:rPr lang="en-US" sz="2400" dirty="0" smtClean="0"/>
              <a:t>public static void main( String[] </a:t>
            </a:r>
            <a:r>
              <a:rPr lang="en-US" sz="2400" dirty="0" err="1" smtClean="0"/>
              <a:t>args</a:t>
            </a:r>
            <a:r>
              <a:rPr lang="en-US" sz="2400" dirty="0" smtClean="0"/>
              <a:t> ){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	   </a:t>
            </a:r>
            <a:r>
              <a:rPr lang="id-ID" sz="2400" dirty="0" smtClean="0">
                <a:solidFill>
                  <a:srgbClr val="0070C0"/>
                </a:solidFill>
              </a:rPr>
              <a:t>		</a:t>
            </a:r>
            <a:r>
              <a:rPr lang="en-US" sz="2400" dirty="0" smtClean="0">
                <a:solidFill>
                  <a:srgbClr val="0070C0"/>
                </a:solidFill>
              </a:rPr>
              <a:t> Scanner </a:t>
            </a:r>
            <a:r>
              <a:rPr lang="en-US" sz="2400" dirty="0" err="1" smtClean="0">
                <a:solidFill>
                  <a:srgbClr val="FF0000"/>
                </a:solidFill>
              </a:rPr>
              <a:t>masukan</a:t>
            </a:r>
            <a:r>
              <a:rPr lang="en-US" sz="2400" dirty="0" smtClean="0">
                <a:solidFill>
                  <a:srgbClr val="0070C0"/>
                </a:solidFill>
              </a:rPr>
              <a:t> = new Scanner(System.in);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</a:t>
            </a:r>
            <a:r>
              <a:rPr lang="en-US" sz="2400" dirty="0" smtClean="0"/>
              <a:t>("</a:t>
            </a:r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: ");</a:t>
            </a:r>
          </a:p>
          <a:p>
            <a:pPr>
              <a:buNone/>
            </a:pPr>
            <a:r>
              <a:rPr lang="en-US" sz="2400" dirty="0" smtClean="0"/>
              <a:t>	   </a:t>
            </a:r>
            <a:r>
              <a:rPr lang="id-ID" sz="2400" dirty="0" smtClean="0"/>
              <a:t>		</a:t>
            </a:r>
            <a:r>
              <a:rPr lang="en-US" sz="2400" dirty="0" smtClean="0"/>
              <a:t>String </a:t>
            </a:r>
            <a:r>
              <a:rPr lang="en-US" sz="2400" dirty="0" err="1" smtClean="0"/>
              <a:t>nama</a:t>
            </a:r>
            <a:r>
              <a:rPr lang="en-US" sz="2400" dirty="0" smtClean="0"/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masukan</a:t>
            </a:r>
            <a:r>
              <a:rPr lang="en-US" sz="2400" dirty="0" err="1" smtClean="0">
                <a:solidFill>
                  <a:srgbClr val="0070C0"/>
                </a:solidFill>
              </a:rPr>
              <a:t>.nextLine</a:t>
            </a:r>
            <a:r>
              <a:rPr lang="en-US" sz="2400" dirty="0" smtClean="0">
                <a:solidFill>
                  <a:srgbClr val="0070C0"/>
                </a:solidFill>
              </a:rPr>
              <a:t>();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dirty="0" smtClean="0"/>
              <a:t>	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("Halo, Salam </a:t>
            </a:r>
            <a:r>
              <a:rPr lang="en-US" sz="2400" dirty="0" err="1" smtClean="0"/>
              <a:t>Kenal</a:t>
            </a:r>
            <a:r>
              <a:rPr lang="en-US" sz="2400" dirty="0" smtClean="0"/>
              <a:t> </a:t>
            </a:r>
            <a:r>
              <a:rPr lang="en-US" sz="2400" dirty="0" err="1" smtClean="0"/>
              <a:t>sdr</a:t>
            </a:r>
            <a:r>
              <a:rPr lang="en-US" sz="2400" dirty="0" smtClean="0"/>
              <a:t> " + </a:t>
            </a:r>
            <a:r>
              <a:rPr lang="en-US" sz="2400" dirty="0" err="1" smtClean="0"/>
              <a:t>nama</a:t>
            </a:r>
            <a:r>
              <a:rPr lang="en-US" sz="2400" dirty="0" smtClean="0"/>
              <a:t> +"!");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id-ID" sz="2400" dirty="0" smtClean="0"/>
              <a:t>		</a:t>
            </a:r>
            <a:r>
              <a:rPr lang="en-US" sz="2400" dirty="0" smtClean="0"/>
              <a:t> }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}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Perkalian.java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public  class  </a:t>
            </a:r>
            <a:r>
              <a:rPr lang="en-US" sz="2400" dirty="0" err="1" smtClean="0"/>
              <a:t>Perkalian</a:t>
            </a: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	</a:t>
            </a:r>
            <a:r>
              <a:rPr lang="en-US" sz="2400" dirty="0" smtClean="0"/>
              <a:t>public static void main(String[] </a:t>
            </a:r>
            <a:r>
              <a:rPr lang="en-US" sz="2400" dirty="0" err="1" smtClean="0"/>
              <a:t>args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	</a:t>
            </a:r>
            <a:r>
              <a:rPr lang="id-ID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Scanner input = new Scanner(System.in);  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		</a:t>
            </a:r>
            <a:r>
              <a:rPr lang="id-ID" sz="2400" dirty="0" smtClean="0"/>
              <a:t>	</a:t>
            </a:r>
            <a:r>
              <a:rPr lang="en-US" sz="2400" dirty="0" err="1" smtClean="0"/>
              <a:t>System.out.print</a:t>
            </a:r>
            <a:r>
              <a:rPr lang="en-US" sz="2400" dirty="0" smtClean="0"/>
              <a:t>("</a:t>
            </a:r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: ");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	</a:t>
            </a:r>
            <a:r>
              <a:rPr lang="id-ID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int</a:t>
            </a:r>
            <a:r>
              <a:rPr lang="en-US" sz="2400" dirty="0" smtClean="0">
                <a:solidFill>
                  <a:srgbClr val="FF0000"/>
                </a:solidFill>
              </a:rPr>
              <a:t> bilangan1 = </a:t>
            </a:r>
            <a:r>
              <a:rPr lang="en-US" sz="2400" dirty="0" err="1" smtClean="0">
                <a:solidFill>
                  <a:srgbClr val="FF0000"/>
                </a:solidFill>
              </a:rPr>
              <a:t>input.nextInt</a:t>
            </a:r>
            <a:r>
              <a:rPr lang="en-US" sz="24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r>
              <a:rPr lang="en-US" sz="2400" dirty="0" smtClean="0"/>
              <a:t>        </a:t>
            </a:r>
          </a:p>
          <a:p>
            <a:pPr>
              <a:buNone/>
            </a:pPr>
            <a:r>
              <a:rPr lang="en-US" sz="2400" dirty="0" smtClean="0"/>
              <a:t>        	</a:t>
            </a:r>
            <a:r>
              <a:rPr lang="id-ID" sz="2400" dirty="0" smtClean="0"/>
              <a:t>	</a:t>
            </a:r>
            <a:r>
              <a:rPr lang="en-US" sz="2400" dirty="0" err="1" smtClean="0"/>
              <a:t>System.out.print</a:t>
            </a:r>
            <a:r>
              <a:rPr lang="en-US" sz="2400" dirty="0" smtClean="0"/>
              <a:t>("</a:t>
            </a:r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: ");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	</a:t>
            </a:r>
            <a:r>
              <a:rPr lang="id-ID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int</a:t>
            </a:r>
            <a:r>
              <a:rPr lang="en-US" sz="2400" dirty="0" smtClean="0">
                <a:solidFill>
                  <a:srgbClr val="FF0000"/>
                </a:solidFill>
              </a:rPr>
              <a:t> bilangan2 = </a:t>
            </a:r>
            <a:r>
              <a:rPr lang="en-US" sz="2400" dirty="0" err="1" smtClean="0">
                <a:solidFill>
                  <a:srgbClr val="FF0000"/>
                </a:solidFill>
              </a:rPr>
              <a:t>input.nextInt</a:t>
            </a:r>
            <a:r>
              <a:rPr lang="en-US" sz="2400" dirty="0" smtClean="0">
                <a:solidFill>
                  <a:srgbClr val="FF0000"/>
                </a:solidFill>
              </a:rPr>
              <a:t>();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id-ID" sz="2400" dirty="0" smtClean="0"/>
              <a:t>		</a:t>
            </a:r>
            <a:r>
              <a:rPr lang="en-US" sz="2400" dirty="0" err="1" smtClean="0"/>
              <a:t>System.out.print</a:t>
            </a:r>
            <a:r>
              <a:rPr lang="en-US" sz="2400" dirty="0" smtClean="0"/>
              <a:t>("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perkalian</a:t>
            </a:r>
            <a:r>
              <a:rPr lang="en-US" sz="2400" dirty="0" smtClean="0"/>
              <a:t>: " +</a:t>
            </a:r>
          </a:p>
          <a:p>
            <a:pPr>
              <a:buNone/>
            </a:pPr>
            <a:r>
              <a:rPr lang="en-US" sz="2400" dirty="0" smtClean="0"/>
              <a:t>				(bilangan1 * bilangan2));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id-ID" sz="2400" dirty="0" smtClean="0"/>
              <a:t>		</a:t>
            </a: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8763000" cy="1524000"/>
          </a:xfrm>
        </p:spPr>
        <p:txBody>
          <a:bodyPr/>
          <a:lstStyle/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en-US" dirty="0" err="1" smtClean="0"/>
              <a:t>Ubah</a:t>
            </a:r>
            <a:r>
              <a:rPr lang="en-US" dirty="0" smtClean="0"/>
              <a:t> class </a:t>
            </a:r>
            <a:r>
              <a:rPr lang="en-US" dirty="0" err="1" smtClean="0"/>
              <a:t>LuasSegitiga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id-ID" dirty="0" smtClean="0"/>
              <a:t>alas </a:t>
            </a:r>
            <a:r>
              <a:rPr lang="fi-FI" dirty="0" smtClean="0"/>
              <a:t>dan tinggi dimasukkan oleh </a:t>
            </a:r>
            <a:r>
              <a:rPr lang="en-US" dirty="0" smtClean="0"/>
              <a:t>user </a:t>
            </a:r>
            <a:r>
              <a:rPr lang="en-US" dirty="0" err="1" smtClean="0"/>
              <a:t>lewat</a:t>
            </a:r>
            <a:r>
              <a:rPr lang="en-US" dirty="0" smtClean="0"/>
              <a:t> prompt</a:t>
            </a:r>
            <a:r>
              <a:rPr lang="id-ID" dirty="0" smtClean="0"/>
              <a:t> (gunakan class </a:t>
            </a:r>
            <a:r>
              <a:rPr lang="en-US" dirty="0" smtClean="0"/>
              <a:t>Scanner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2667000"/>
            <a:ext cx="8077200" cy="3581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LuasSegitiga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{</a:t>
            </a:r>
            <a:endParaRPr kumimoji="0" lang="id-ID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400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static void main(String[]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double alas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= 17;</a:t>
            </a: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id-ID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= 11;</a:t>
            </a: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=</a:t>
            </a:r>
            <a:r>
              <a:rPr kumimoji="0" lang="id-ID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alas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*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)/2;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("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Segitiga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" +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Program Penghitung Luas Segitiga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Masukkan Alas = </a:t>
            </a:r>
            <a:r>
              <a:rPr lang="id-ID" dirty="0" smtClean="0">
                <a:solidFill>
                  <a:srgbClr val="C00000"/>
                </a:solidFill>
              </a:rPr>
              <a:t>13</a:t>
            </a:r>
          </a:p>
          <a:p>
            <a:pPr>
              <a:buNone/>
            </a:pPr>
            <a:r>
              <a:rPr lang="id-ID" dirty="0" smtClean="0"/>
              <a:t>Masukkan Tinggi = </a:t>
            </a:r>
            <a:r>
              <a:rPr lang="id-ID" dirty="0" smtClean="0">
                <a:solidFill>
                  <a:srgbClr val="C00000"/>
                </a:solidFill>
              </a:rPr>
              <a:t>24</a:t>
            </a:r>
          </a:p>
          <a:p>
            <a:pPr>
              <a:buNone/>
            </a:pPr>
            <a:r>
              <a:rPr lang="id-ID" dirty="0" smtClean="0"/>
              <a:t>Jadi, Luas Segitiga adalah =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Argument untuk Menerima Input</a:t>
            </a:r>
            <a:endParaRPr lang="id-ID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class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LuasSegitigaArgs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static void main(String[] 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 {</a:t>
            </a:r>
            <a:endParaRPr kumimoji="0" lang="id-ID" sz="22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       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alas= </a:t>
            </a:r>
            <a:r>
              <a:rPr kumimoji="0" lang="en-US" sz="2200" kern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Double.parseDouble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[0]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 </a:t>
            </a:r>
            <a:r>
              <a:rPr kumimoji="0" lang="en-US" sz="2200" kern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Double.parseDouble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[1]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double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 (alas*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)/2;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("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Segitiga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: " +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450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%java </a:t>
            </a:r>
            <a:r>
              <a:rPr lang="en-US" dirty="0" err="1" smtClean="0"/>
              <a:t>LuasSegitigaArgs</a:t>
            </a:r>
            <a:r>
              <a:rPr lang="en-US" dirty="0" smtClean="0"/>
              <a:t> 2 18</a:t>
            </a:r>
          </a:p>
          <a:p>
            <a:pPr>
              <a:buNone/>
            </a:pP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: 18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875" t="33333" r="48480" b="44433"/>
          <a:stretch>
            <a:fillRect/>
          </a:stretch>
        </p:blipFill>
        <p:spPr bwMode="auto">
          <a:xfrm>
            <a:off x="2667000" y="28956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86800" cy="762000"/>
          </a:xfrm>
        </p:spPr>
        <p:txBody>
          <a:bodyPr/>
          <a:lstStyle/>
          <a:p>
            <a:r>
              <a:rPr lang="id-ID" sz="3600" dirty="0" smtClean="0"/>
              <a:t>Argument untuk Menerima Input (Rev)</a:t>
            </a:r>
            <a:endParaRPr lang="id-ID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class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LuasSegitigaArgs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public static void main(String[] 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       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   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if 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args.length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== 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alas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=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Double.parseDouble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[0]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Double.parseDouble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[1]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double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 (alas*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tinggi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)/2;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("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Segitiga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: " +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   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}else{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("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Penggunaan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Argument 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Salah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!");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("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Contoh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: java </a:t>
            </a:r>
            <a:r>
              <a:rPr kumimoji="0" lang="en-US" sz="22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LuasSegitigaArgs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30 20");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}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Tampilan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12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%java </a:t>
            </a:r>
            <a:r>
              <a:rPr lang="en-US" dirty="0" err="1" smtClean="0">
                <a:solidFill>
                  <a:srgbClr val="C00000"/>
                </a:solidFill>
              </a:rPr>
              <a:t>LuasSegitigaArgs</a:t>
            </a:r>
            <a:r>
              <a:rPr lang="en-US" dirty="0" smtClean="0">
                <a:solidFill>
                  <a:srgbClr val="C00000"/>
                </a:solidFill>
              </a:rPr>
              <a:t> 2 18 67</a:t>
            </a:r>
          </a:p>
          <a:p>
            <a:pPr>
              <a:buNone/>
            </a:pPr>
            <a:r>
              <a:rPr lang="en-US" dirty="0" err="1" smtClean="0"/>
              <a:t>Penggunaan</a:t>
            </a:r>
            <a:r>
              <a:rPr lang="en-US" dirty="0" smtClean="0"/>
              <a:t> Argument </a:t>
            </a:r>
            <a:r>
              <a:rPr lang="en-US" dirty="0" err="1" smtClean="0"/>
              <a:t>Salah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java </a:t>
            </a:r>
            <a:r>
              <a:rPr lang="en-US" dirty="0" err="1" smtClean="0"/>
              <a:t>LuasSegitigaArgs</a:t>
            </a:r>
            <a:r>
              <a:rPr lang="en-US" dirty="0" smtClean="0"/>
              <a:t> 30 20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33333" r="43021" b="41667"/>
          <a:stretch>
            <a:fillRect/>
          </a:stretch>
        </p:blipFill>
        <p:spPr bwMode="auto">
          <a:xfrm>
            <a:off x="2438400" y="3124200"/>
            <a:ext cx="641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2352675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Konversi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Bilangan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(Number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5699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7"/>
            <a:ext cx="8305800" cy="4792663"/>
          </a:xfrm>
        </p:spPr>
        <p:txBody>
          <a:bodyPr/>
          <a:lstStyle/>
          <a:p>
            <a:r>
              <a:rPr lang="en-US" sz="3200" dirty="0" err="1" smtClean="0"/>
              <a:t>Pernyataan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menghasilkan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fi-FI" sz="3200" dirty="0" smtClean="0">
                <a:solidFill>
                  <a:srgbClr val="C00000"/>
                </a:solidFill>
              </a:rPr>
              <a:t>nilai</a:t>
            </a:r>
            <a:r>
              <a:rPr lang="fi-FI" sz="3200" dirty="0" smtClean="0"/>
              <a:t>. Nilai yang dihasilkan oleh pernyataa</a:t>
            </a:r>
            <a:r>
              <a:rPr lang="id-ID" sz="3200" dirty="0" smtClean="0"/>
              <a:t>n </a:t>
            </a:r>
            <a:r>
              <a:rPr lang="en-US" sz="3200" dirty="0" err="1" smtClean="0"/>
              <a:t>ini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disebut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balik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(return</a:t>
            </a:r>
            <a:r>
              <a:rPr lang="id-ID" sz="3200" dirty="0" smtClean="0"/>
              <a:t> va</a:t>
            </a:r>
            <a:r>
              <a:rPr lang="en-US" sz="3200" dirty="0" err="1" smtClean="0"/>
              <a:t>lue</a:t>
            </a:r>
            <a:r>
              <a:rPr lang="en-US" sz="3200" dirty="0" smtClean="0"/>
              <a:t>)</a:t>
            </a:r>
          </a:p>
          <a:p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balik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berupa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bilangan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boolean</a:t>
            </a:r>
            <a:r>
              <a:rPr lang="en-US" sz="3200" dirty="0" smtClean="0"/>
              <a:t>,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objek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Method </a:t>
            </a:r>
            <a:r>
              <a:rPr lang="en-US" sz="3200" dirty="0" err="1" smtClean="0">
                <a:solidFill>
                  <a:srgbClr val="C00000"/>
                </a:solidFill>
              </a:rPr>
              <a:t>tanpa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balik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biasanya</a:t>
            </a:r>
            <a:r>
              <a:rPr lang="en-US" sz="3200" dirty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keyword </a:t>
            </a:r>
            <a:r>
              <a:rPr lang="en-US" sz="3200" dirty="0" smtClean="0">
                <a:solidFill>
                  <a:srgbClr val="C00000"/>
                </a:solidFill>
              </a:rPr>
              <a:t>void</a:t>
            </a:r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:	 </a:t>
            </a:r>
            <a:r>
              <a:rPr lang="en-US" sz="3200" dirty="0" err="1" smtClean="0">
                <a:solidFill>
                  <a:srgbClr val="C00000"/>
                </a:solidFill>
              </a:rPr>
              <a:t>hasilBagi</a:t>
            </a:r>
            <a:r>
              <a:rPr lang="en-US" sz="3200" dirty="0" smtClean="0">
                <a:solidFill>
                  <a:srgbClr val="C00000"/>
                </a:solidFill>
              </a:rPr>
              <a:t> = a / b;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String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String </a:t>
            </a:r>
            <a:r>
              <a:rPr lang="en-US" dirty="0" err="1" smtClean="0"/>
              <a:t>myString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double </a:t>
            </a:r>
            <a:r>
              <a:rPr lang="en-US" dirty="0" err="1" smtClean="0">
                <a:solidFill>
                  <a:srgbClr val="C00000"/>
                </a:solidFill>
              </a:rPr>
              <a:t>myDbl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dirty="0" err="1" smtClean="0">
                <a:solidFill>
                  <a:srgbClr val="C00000"/>
                </a:solidFill>
              </a:rPr>
              <a:t>Double.parseDouble</a:t>
            </a:r>
            <a:r>
              <a:rPr lang="en-US" dirty="0" smtClean="0"/>
              <a:t>(</a:t>
            </a:r>
            <a:r>
              <a:rPr lang="en-US" dirty="0" err="1" smtClean="0"/>
              <a:t>myString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Integer.parseInt</a:t>
            </a:r>
            <a:r>
              <a:rPr lang="en-US" dirty="0" smtClean="0"/>
              <a:t>(</a:t>
            </a:r>
            <a:r>
              <a:rPr lang="en-US" dirty="0" err="1"/>
              <a:t>myString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Float.parseFloat</a:t>
            </a:r>
            <a:r>
              <a:rPr lang="en-US" dirty="0"/>
              <a:t>(</a:t>
            </a:r>
            <a:r>
              <a:rPr lang="en-US" dirty="0" err="1"/>
              <a:t>myString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6817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Argument untuk Menerima Input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+mn-lt"/>
              <a:ea typeface="+mn-ea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public class 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LuasSegitigaArgs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public static void main(String[] 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+mn-lt"/>
                <a:ea typeface="+mn-ea"/>
              </a:rPr>
              <a:t>args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) {</a:t>
            </a:r>
            <a:endParaRPr kumimoji="0" lang="id-ID" sz="2200" kern="0" dirty="0" smtClean="0">
              <a:effectLst/>
              <a:latin typeface="+mn-lt"/>
              <a:ea typeface="+mn-ea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200" kern="0" dirty="0" smtClean="0">
                <a:effectLst/>
                <a:latin typeface="+mn-lt"/>
                <a:ea typeface="+mn-ea"/>
              </a:rPr>
              <a:t>          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	</a:t>
            </a:r>
            <a:r>
              <a:rPr kumimoji="0" lang="id-ID" sz="2200" kern="0" dirty="0" smtClean="0">
                <a:effectLst/>
                <a:latin typeface="+mn-lt"/>
                <a:ea typeface="+mn-ea"/>
              </a:rPr>
              <a:t>double 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alas= </a:t>
            </a:r>
            <a:r>
              <a:rPr kumimoji="0" lang="en-US" sz="2200" kern="0" dirty="0" err="1" smtClean="0">
                <a:solidFill>
                  <a:srgbClr val="C00000"/>
                </a:solidFill>
                <a:effectLst/>
                <a:latin typeface="+mn-lt"/>
                <a:ea typeface="+mn-ea"/>
              </a:rPr>
              <a:t>Double.parseDouble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+mn-lt"/>
                <a:ea typeface="+mn-ea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+mn-lt"/>
                <a:ea typeface="+mn-ea"/>
              </a:rPr>
              <a:t>[0]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	</a:t>
            </a:r>
            <a:r>
              <a:rPr kumimoji="0" lang="id-ID" sz="2200" kern="0" dirty="0" smtClean="0">
                <a:effectLst/>
                <a:latin typeface="+mn-lt"/>
                <a:ea typeface="+mn-ea"/>
              </a:rPr>
              <a:t>double 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tinggi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 = </a:t>
            </a:r>
            <a:r>
              <a:rPr kumimoji="0" lang="en-US" sz="2200" kern="0" dirty="0" err="1" smtClean="0">
                <a:solidFill>
                  <a:srgbClr val="C00000"/>
                </a:solidFill>
                <a:effectLst/>
                <a:latin typeface="+mn-lt"/>
                <a:ea typeface="+mn-ea"/>
              </a:rPr>
              <a:t>Double.parseDouble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(</a:t>
            </a:r>
            <a:r>
              <a:rPr kumimoji="0" lang="en-US" sz="2200" kern="0" dirty="0" err="1" smtClean="0">
                <a:solidFill>
                  <a:srgbClr val="0070C0"/>
                </a:solidFill>
                <a:effectLst/>
                <a:latin typeface="+mn-lt"/>
                <a:ea typeface="+mn-ea"/>
              </a:rPr>
              <a:t>args</a:t>
            </a:r>
            <a:r>
              <a:rPr kumimoji="0" lang="en-US" sz="2200" kern="0" dirty="0" smtClean="0">
                <a:solidFill>
                  <a:srgbClr val="0070C0"/>
                </a:solidFill>
                <a:effectLst/>
                <a:latin typeface="+mn-lt"/>
                <a:ea typeface="+mn-ea"/>
              </a:rPr>
              <a:t>[1]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);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+mn-lt"/>
              <a:ea typeface="+mn-ea"/>
            </a:endParaRP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	double 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luas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 = (alas*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tinggi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)/2;</a:t>
            </a: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+mn-lt"/>
              <a:ea typeface="+mn-ea"/>
            </a:endParaRPr>
          </a:p>
          <a:p>
            <a:pPr marL="1257300" lvl="2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	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System.out.println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("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Luas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 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Segitiga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 : " + </a:t>
            </a:r>
            <a:r>
              <a:rPr kumimoji="0" lang="en-US" sz="2200" kern="0" dirty="0" err="1" smtClean="0">
                <a:effectLst/>
                <a:latin typeface="+mn-lt"/>
                <a:ea typeface="+mn-ea"/>
              </a:rPr>
              <a:t>luas</a:t>
            </a:r>
            <a:r>
              <a:rPr kumimoji="0" lang="en-US" sz="2200" kern="0" dirty="0" smtClean="0">
                <a:effectLst/>
                <a:latin typeface="+mn-lt"/>
                <a:ea typeface="+mn-ea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2200" kern="0" dirty="0" smtClean="0">
              <a:effectLst/>
              <a:latin typeface="+mn-lt"/>
              <a:ea typeface="+mn-ea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	}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200" kern="0" dirty="0" smtClean="0">
                <a:effectLst/>
                <a:latin typeface="+mn-lt"/>
                <a:ea typeface="+mn-ea"/>
              </a:rPr>
              <a:t>}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140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double </a:t>
            </a:r>
            <a:r>
              <a:rPr lang="en-US" dirty="0" err="1" smtClean="0"/>
              <a:t>myDouble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myInteger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float </a:t>
            </a:r>
            <a:r>
              <a:rPr lang="en-US" dirty="0" err="1" smtClean="0"/>
              <a:t>myFloat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String </a:t>
            </a:r>
            <a:r>
              <a:rPr lang="en-US" dirty="0" err="1" smtClean="0">
                <a:solidFill>
                  <a:srgbClr val="C00000"/>
                </a:solidFill>
              </a:rPr>
              <a:t>myString</a:t>
            </a:r>
            <a:r>
              <a:rPr lang="en-US" dirty="0" smtClean="0">
                <a:solidFill>
                  <a:srgbClr val="C00000"/>
                </a:solidFill>
              </a:rPr>
              <a:t> = </a:t>
            </a:r>
            <a:r>
              <a:rPr lang="en-US" dirty="0" err="1" smtClean="0">
                <a:solidFill>
                  <a:srgbClr val="C00000"/>
                </a:solidFill>
              </a:rPr>
              <a:t>Double.toString</a:t>
            </a:r>
            <a:r>
              <a:rPr lang="en-US" dirty="0" smtClean="0"/>
              <a:t>(</a:t>
            </a:r>
            <a:r>
              <a:rPr lang="en-US" dirty="0" err="1" smtClean="0"/>
              <a:t>myDouble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Integer.toString</a:t>
            </a:r>
            <a:r>
              <a:rPr lang="en-US" dirty="0" smtClean="0"/>
              <a:t>(</a:t>
            </a:r>
            <a:r>
              <a:rPr lang="en-US" dirty="0" err="1" smtClean="0"/>
              <a:t>myInteger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Float.toString</a:t>
            </a:r>
            <a:r>
              <a:rPr lang="en-US" dirty="0" smtClean="0"/>
              <a:t>(</a:t>
            </a:r>
            <a:r>
              <a:rPr lang="en-US" dirty="0" err="1" smtClean="0"/>
              <a:t>myFloat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37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Substring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7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String </a:t>
            </a:r>
            <a:r>
              <a:rPr lang="en-US" sz="2400" dirty="0">
                <a:solidFill>
                  <a:srgbClr val="C00000"/>
                </a:solidFill>
              </a:rPr>
              <a:t>greeting = "Hello, World!";</a:t>
            </a:r>
          </a:p>
          <a:p>
            <a:pPr marL="287337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String </a:t>
            </a:r>
            <a:r>
              <a:rPr lang="en-US" sz="2400" dirty="0">
                <a:solidFill>
                  <a:srgbClr val="C00000"/>
                </a:solidFill>
              </a:rPr>
              <a:t>sub = </a:t>
            </a:r>
            <a:r>
              <a:rPr lang="en-US" sz="2400" dirty="0" err="1">
                <a:solidFill>
                  <a:srgbClr val="C00000"/>
                </a:solidFill>
              </a:rPr>
              <a:t>greeting.substring</a:t>
            </a:r>
            <a:r>
              <a:rPr lang="en-US" sz="2400" dirty="0">
                <a:solidFill>
                  <a:srgbClr val="C00000"/>
                </a:solidFill>
              </a:rPr>
              <a:t>(0, 5); // sub is "Hello" </a:t>
            </a:r>
          </a:p>
          <a:p>
            <a:r>
              <a:rPr lang="en-US" dirty="0"/>
              <a:t>Supply start and “past the end” position </a:t>
            </a:r>
          </a:p>
          <a:p>
            <a:r>
              <a:rPr lang="en-US" dirty="0"/>
              <a:t>First position is at 0</a:t>
            </a:r>
          </a:p>
          <a:p>
            <a:endParaRPr lang="id-ID" dirty="0"/>
          </a:p>
        </p:txBody>
      </p:sp>
      <p:pic>
        <p:nvPicPr>
          <p:cNvPr id="4" name="Picture 8" descr="posi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8"/>
          <a:stretch/>
        </p:blipFill>
        <p:spPr bwMode="auto">
          <a:xfrm>
            <a:off x="762000" y="3276601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osi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1" b="30321"/>
          <a:stretch/>
        </p:blipFill>
        <p:spPr bwMode="auto">
          <a:xfrm>
            <a:off x="533400" y="3962401"/>
            <a:ext cx="7467600" cy="6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16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Substring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7" lvl="1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String sub2 = </a:t>
            </a:r>
            <a:r>
              <a:rPr lang="en-US" sz="2400" dirty="0" err="1">
                <a:solidFill>
                  <a:srgbClr val="C00000"/>
                </a:solidFill>
              </a:rPr>
              <a:t>greeting.substring</a:t>
            </a:r>
            <a:r>
              <a:rPr lang="en-US" sz="2400" dirty="0">
                <a:solidFill>
                  <a:srgbClr val="C00000"/>
                </a:solidFill>
              </a:rPr>
              <a:t>(7, 12); // sub2 is "World"</a:t>
            </a:r>
          </a:p>
          <a:p>
            <a:r>
              <a:rPr lang="en-US" dirty="0"/>
              <a:t>Substring length is “past the end” - start</a:t>
            </a:r>
          </a:p>
          <a:p>
            <a:endParaRPr lang="id-ID" dirty="0"/>
          </a:p>
        </p:txBody>
      </p:sp>
      <p:pic>
        <p:nvPicPr>
          <p:cNvPr id="4" name="Picture 6" descr="substr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5"/>
          <a:stretch/>
        </p:blipFill>
        <p:spPr bwMode="auto">
          <a:xfrm>
            <a:off x="698937" y="2209800"/>
            <a:ext cx="5627079" cy="17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1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class </a:t>
            </a:r>
            <a:r>
              <a:rPr lang="en-US" dirty="0" err="1" smtClean="0"/>
              <a:t>InputNama</a:t>
            </a:r>
            <a:r>
              <a:rPr lang="en-US" dirty="0" smtClean="0"/>
              <a:t> yang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class </a:t>
            </a:r>
            <a:r>
              <a:rPr lang="en-US" dirty="0" err="1" smtClean="0"/>
              <a:t>InputNama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method substring() </a:t>
            </a:r>
            <a:r>
              <a:rPr lang="en-US" dirty="0" err="1" smtClean="0"/>
              <a:t>untuk</a:t>
            </a:r>
            <a:r>
              <a:rPr lang="en-US" dirty="0" smtClean="0"/>
              <a:t> class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74675" lvl="2" indent="0">
              <a:buNone/>
            </a:pPr>
            <a:r>
              <a:rPr lang="en-US" sz="2800" dirty="0" err="1" smtClean="0"/>
              <a:t>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Romi Satria Wahono</a:t>
            </a:r>
          </a:p>
          <a:p>
            <a:pPr marL="574675" lvl="2" indent="0">
              <a:buNone/>
            </a:pP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6</a:t>
            </a:r>
          </a:p>
          <a:p>
            <a:pPr marL="574675" lvl="2" indent="0">
              <a:buNone/>
            </a:pPr>
            <a:r>
              <a:rPr lang="en-US" sz="2800" dirty="0" err="1" smtClean="0"/>
              <a:t>Jadi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Wahono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896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4325"/>
            <a:ext cx="8305800" cy="2352675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.6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Pengaturan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Numerik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60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System.out.</a:t>
            </a:r>
            <a:r>
              <a:rPr lang="en-US" dirty="0" err="1" smtClean="0">
                <a:solidFill>
                  <a:srgbClr val="C00000"/>
                </a:solidFill>
              </a:rPr>
              <a:t>format</a:t>
            </a:r>
            <a:r>
              <a:rPr lang="en-US" dirty="0" smtClean="0">
                <a:solidFill>
                  <a:srgbClr val="C00000"/>
                </a:solidFill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C00000"/>
                </a:solidFill>
              </a:rPr>
              <a:t>DecimalFormat</a:t>
            </a:r>
            <a:r>
              <a:rPr lang="en-US" dirty="0"/>
              <a:t> Class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1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Method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System.out.format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effectLst/>
                <a:latin typeface="Tekton Pro Cond" pitchFamily="34" charset="0"/>
              </a:rPr>
              <a:t>public </a:t>
            </a:r>
            <a:r>
              <a:rPr lang="en-US" sz="2200" dirty="0">
                <a:effectLst/>
                <a:latin typeface="Tekton Pro Cond" pitchFamily="34" charset="0"/>
              </a:rPr>
              <a:t>class </a:t>
            </a:r>
            <a:r>
              <a:rPr lang="en-US" sz="2200" dirty="0" err="1">
                <a:effectLst/>
                <a:latin typeface="Tekton Pro Cond" pitchFamily="34" charset="0"/>
              </a:rPr>
              <a:t>TestFormat</a:t>
            </a: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{</a:t>
            </a:r>
          </a:p>
          <a:p>
            <a:pPr marL="0" indent="0">
              <a:buNone/>
            </a:pPr>
            <a:r>
              <a:rPr lang="en-US" sz="2200" dirty="0" smtClean="0">
                <a:effectLst/>
                <a:latin typeface="Tekton Pro Cond" pitchFamily="34" charset="0"/>
              </a:rPr>
              <a:t>  public </a:t>
            </a:r>
            <a:r>
              <a:rPr lang="en-US" sz="2200" dirty="0">
                <a:effectLst/>
                <a:latin typeface="Tekton Pro Cond" pitchFamily="34" charset="0"/>
              </a:rPr>
              <a:t>static void main(String[] </a:t>
            </a:r>
            <a:r>
              <a:rPr lang="en-US" sz="2200" dirty="0" err="1">
                <a:effectLst/>
                <a:latin typeface="Tekton Pro Cond" pitchFamily="34" charset="0"/>
              </a:rPr>
              <a:t>args</a:t>
            </a:r>
            <a:r>
              <a:rPr lang="en-US" sz="2200" dirty="0">
                <a:effectLst/>
                <a:latin typeface="Tekton Pro Cond" pitchFamily="34" charset="0"/>
              </a:rPr>
              <a:t>) </a:t>
            </a:r>
            <a:r>
              <a:rPr lang="en-US" sz="2200" dirty="0" smtClean="0">
                <a:effectLst/>
                <a:latin typeface="Tekton Pro Cond" pitchFamily="34" charset="0"/>
              </a:rPr>
              <a:t>{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 long </a:t>
            </a:r>
            <a:r>
              <a:rPr lang="en-US" sz="2200" dirty="0">
                <a:effectLst/>
                <a:latin typeface="Tekton Pro Cond" pitchFamily="34" charset="0"/>
              </a:rPr>
              <a:t>n = 461012; </a:t>
            </a:r>
            <a:endParaRPr lang="en-US" sz="2200" dirty="0" smtClean="0">
              <a:effectLst/>
              <a:latin typeface="Tekton Pro Cond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effectLst/>
                <a:latin typeface="Tekton Pro Cond" pitchFamily="34" charset="0"/>
              </a:rPr>
              <a:t> 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</a:t>
            </a:r>
            <a:r>
              <a:rPr lang="en-US" sz="2200" dirty="0" err="1">
                <a:effectLst/>
                <a:latin typeface="Tekton Pro Cond" pitchFamily="34" charset="0"/>
              </a:rPr>
              <a:t>d%n</a:t>
            </a:r>
            <a:r>
              <a:rPr lang="en-US" sz="2200" dirty="0">
                <a:effectLst/>
                <a:latin typeface="Tekton Pro Cond" pitchFamily="34" charset="0"/>
              </a:rPr>
              <a:t>", n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 smtClean="0">
                <a:effectLst/>
                <a:latin typeface="Tekton Pro Cond" pitchFamily="34" charset="0"/>
              </a:rPr>
              <a:t> 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("%08d%n", n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("%+8d%n", n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("%,8d%n", n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("%+,8d%n%n", n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double </a:t>
            </a:r>
            <a:r>
              <a:rPr lang="en-US" sz="2200" dirty="0">
                <a:effectLst/>
                <a:latin typeface="Tekton Pro Cond" pitchFamily="34" charset="0"/>
              </a:rPr>
              <a:t>pi = </a:t>
            </a:r>
            <a:r>
              <a:rPr lang="en-US" sz="2200" dirty="0" err="1" smtClean="0">
                <a:effectLst/>
                <a:latin typeface="Tekton Pro Cond" pitchFamily="34" charset="0"/>
              </a:rPr>
              <a:t>Math.PI</a:t>
            </a:r>
            <a:r>
              <a:rPr lang="en-US" sz="2200" dirty="0" smtClean="0">
                <a:effectLst/>
                <a:latin typeface="Tekton Pro Cond" pitchFamily="34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</a:t>
            </a:r>
            <a:r>
              <a:rPr lang="en-US" sz="2200" dirty="0" err="1">
                <a:effectLst/>
                <a:latin typeface="Tekton Pro Cond" pitchFamily="34" charset="0"/>
              </a:rPr>
              <a:t>f%n</a:t>
            </a:r>
            <a:r>
              <a:rPr lang="en-US" sz="2200" dirty="0">
                <a:effectLst/>
                <a:latin typeface="Tekton Pro Cond" pitchFamily="34" charset="0"/>
              </a:rPr>
              <a:t>", pi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("%.3f%n", pi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("%10.3f%n", pi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Tekton Pro Cond" pitchFamily="34" charset="0"/>
              </a:rPr>
              <a:t> </a:t>
            </a:r>
            <a:r>
              <a:rPr lang="en-US" sz="2200" dirty="0" smtClean="0">
                <a:effectLst/>
                <a:latin typeface="Tekton Pro Cond" pitchFamily="34" charset="0"/>
              </a:rPr>
              <a:t>   </a:t>
            </a:r>
            <a:r>
              <a:rPr lang="en-US" sz="220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200" dirty="0">
                <a:effectLst/>
                <a:latin typeface="Tekton Pro Cond" pitchFamily="34" charset="0"/>
              </a:rPr>
              <a:t>("%-10.3f%n", pi</a:t>
            </a:r>
            <a:r>
              <a:rPr lang="en-US" sz="2200" dirty="0" smtClean="0">
                <a:effectLst/>
                <a:latin typeface="Tekton Pro Cond" pitchFamily="34" charset="0"/>
              </a:rPr>
              <a:t>);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838200"/>
            <a:ext cx="4495800" cy="3276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100" b="0" dirty="0" smtClean="0">
                <a:effectLst/>
                <a:latin typeface="Tekton Pro Cond" pitchFamily="34" charset="0"/>
              </a:rPr>
              <a:t>    Calendar c = 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Calendar.getInstance</a:t>
            </a:r>
            <a:r>
              <a:rPr lang="en-US" sz="2100" b="0" dirty="0" smtClean="0">
                <a:effectLst/>
                <a:latin typeface="Tekton Pro Cond" pitchFamily="34" charset="0"/>
              </a:rPr>
              <a:t>();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b="0" dirty="0">
                <a:effectLst/>
                <a:latin typeface="Tekton Pro Cond" pitchFamily="34" charset="0"/>
              </a:rPr>
              <a:t> </a:t>
            </a:r>
            <a:r>
              <a:rPr lang="en-US" sz="2100" b="0" dirty="0" smtClean="0">
                <a:effectLst/>
                <a:latin typeface="Tekton Pro Cond" pitchFamily="34" charset="0"/>
              </a:rPr>
              <a:t>   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100" b="0" dirty="0" smtClean="0">
                <a:effectLst/>
                <a:latin typeface="Tekton Pro Cond" pitchFamily="34" charset="0"/>
              </a:rPr>
              <a:t>("%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tB</a:t>
            </a:r>
            <a:r>
              <a:rPr lang="en-US" sz="2100" b="0" dirty="0" smtClean="0">
                <a:effectLst/>
                <a:latin typeface="Tekton Pro Cond" pitchFamily="34" charset="0"/>
              </a:rPr>
              <a:t> 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te</a:t>
            </a:r>
            <a:r>
              <a:rPr lang="en-US" sz="2100" b="0" dirty="0" smtClean="0">
                <a:effectLst/>
                <a:latin typeface="Tekton Pro Cond" pitchFamily="34" charset="0"/>
              </a:rPr>
              <a:t>, 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tY%n</a:t>
            </a:r>
            <a:r>
              <a:rPr lang="en-US" sz="2100" b="0" dirty="0" smtClean="0">
                <a:effectLst/>
                <a:latin typeface="Tekton Pro Cond" pitchFamily="34" charset="0"/>
              </a:rPr>
              <a:t>", c, c, c);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b="0" dirty="0">
                <a:effectLst/>
                <a:latin typeface="Tekton Pro Cond" pitchFamily="34" charset="0"/>
              </a:rPr>
              <a:t> </a:t>
            </a:r>
            <a:r>
              <a:rPr lang="en-US" sz="2100" b="0" dirty="0" smtClean="0">
                <a:effectLst/>
                <a:latin typeface="Tekton Pro Cond" pitchFamily="34" charset="0"/>
              </a:rPr>
              <a:t>   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100" b="0" dirty="0" smtClean="0">
                <a:effectLst/>
                <a:latin typeface="Tekton Pro Cond" pitchFamily="34" charset="0"/>
              </a:rPr>
              <a:t>("%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tl</a:t>
            </a:r>
            <a:r>
              <a:rPr lang="en-US" sz="2100" b="0" dirty="0" smtClean="0">
                <a:effectLst/>
                <a:latin typeface="Tekton Pro Cond" pitchFamily="34" charset="0"/>
              </a:rPr>
              <a:t>:%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tM</a:t>
            </a:r>
            <a:r>
              <a:rPr lang="en-US" sz="2100" b="0" dirty="0" smtClean="0">
                <a:effectLst/>
                <a:latin typeface="Tekton Pro Cond" pitchFamily="34" charset="0"/>
              </a:rPr>
              <a:t> 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tp%n</a:t>
            </a:r>
            <a:r>
              <a:rPr lang="en-US" sz="2100" b="0" dirty="0" smtClean="0">
                <a:effectLst/>
                <a:latin typeface="Tekton Pro Cond" pitchFamily="34" charset="0"/>
              </a:rPr>
              <a:t>", c, c, c);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b="0" dirty="0">
                <a:effectLst/>
                <a:latin typeface="Tekton Pro Cond" pitchFamily="34" charset="0"/>
              </a:rPr>
              <a:t> </a:t>
            </a:r>
            <a:r>
              <a:rPr lang="en-US" sz="2100" b="0" dirty="0" smtClean="0">
                <a:effectLst/>
                <a:latin typeface="Tekton Pro Cond" pitchFamily="34" charset="0"/>
              </a:rPr>
              <a:t>   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System.out.format</a:t>
            </a:r>
            <a:r>
              <a:rPr lang="en-US" sz="2100" b="0" dirty="0" smtClean="0">
                <a:effectLst/>
                <a:latin typeface="Tekton Pro Cond" pitchFamily="34" charset="0"/>
              </a:rPr>
              <a:t>("%</a:t>
            </a:r>
            <a:r>
              <a:rPr lang="en-US" sz="2100" b="0" dirty="0" err="1" smtClean="0">
                <a:effectLst/>
                <a:latin typeface="Tekton Pro Cond" pitchFamily="34" charset="0"/>
              </a:rPr>
              <a:t>tD%n</a:t>
            </a:r>
            <a:r>
              <a:rPr lang="en-US" sz="2100" b="0" dirty="0" smtClean="0">
                <a:effectLst/>
                <a:latin typeface="Tekton Pro Cond" pitchFamily="34" charset="0"/>
              </a:rPr>
              <a:t>", c); 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b="0" dirty="0" smtClean="0">
                <a:effectLst/>
                <a:latin typeface="Tekton Pro Cond" pitchFamily="34" charset="0"/>
              </a:rPr>
              <a:t>    } 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b="0" dirty="0" smtClean="0">
                <a:effectLst/>
                <a:latin typeface="Tekton Pro Cond" pitchFamily="34" charset="0"/>
              </a:rPr>
              <a:t>} </a:t>
            </a:r>
            <a:endParaRPr lang="en-US" sz="2100" b="0" dirty="0"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461012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00461012 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   +</a:t>
            </a:r>
            <a:r>
              <a:rPr lang="en-US" sz="2000" dirty="0">
                <a:effectLst/>
              </a:rPr>
              <a:t>461012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   461,012 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+</a:t>
            </a:r>
            <a:r>
              <a:rPr lang="en-US" sz="2000" dirty="0">
                <a:effectLst/>
              </a:rPr>
              <a:t>461,012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3.141593 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3.142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	</a:t>
            </a:r>
            <a:r>
              <a:rPr lang="en-US" sz="2000" dirty="0" smtClean="0">
                <a:effectLst/>
              </a:rPr>
              <a:t>3.142 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3.142</a:t>
            </a:r>
          </a:p>
          <a:p>
            <a:pPr marL="0" indent="0">
              <a:buNone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May </a:t>
            </a:r>
            <a:r>
              <a:rPr lang="en-US" sz="2000" dirty="0">
                <a:effectLst/>
              </a:rPr>
              <a:t>29, 2006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2:34 am</a:t>
            </a: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05/29/06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09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90523"/>
              </p:ext>
            </p:extLst>
          </p:nvPr>
        </p:nvGraphicFramePr>
        <p:xfrm>
          <a:off x="457200" y="914400"/>
          <a:ext cx="8534400" cy="548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6533"/>
                <a:gridCol w="2370667"/>
                <a:gridCol w="2133600"/>
                <a:gridCol w="2133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abstract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interface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continue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this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enum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static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break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instanceof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void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new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double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return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class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switch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implements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transient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finally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assert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protected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catch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default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throw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extends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strictfp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package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byte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volatile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synchronized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else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short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float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boolean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import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native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public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char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super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throws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while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Converters and Flags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51398"/>
              </p:ext>
            </p:extLst>
          </p:nvPr>
        </p:nvGraphicFramePr>
        <p:xfrm>
          <a:off x="152400" y="762000"/>
          <a:ext cx="8839200" cy="5951354"/>
        </p:xfrm>
        <a:graphic>
          <a:graphicData uri="http://schemas.openxmlformats.org/drawingml/2006/table">
            <a:tbl>
              <a:tblPr firstRow="1" bandCol="1">
                <a:tableStyleId>{00A15C55-8517-42AA-B614-E9B94910E393}</a:tableStyleId>
              </a:tblPr>
              <a:tblGrid>
                <a:gridCol w="914400"/>
                <a:gridCol w="762000"/>
                <a:gridCol w="7162800"/>
              </a:tblGrid>
              <a:tr h="279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Converter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Flag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Explanation </a:t>
                      </a:r>
                    </a:p>
                  </a:txBody>
                  <a:tcPr marL="17068" marR="17068" marT="17068" marB="17068" anchor="ctr"/>
                </a:tc>
              </a:tr>
              <a:tr h="157025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d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ekton Pro Cond" pitchFamily="34" charset="0"/>
                        </a:rPr>
                        <a:t>A decimal integer. </a:t>
                      </a:r>
                    </a:p>
                  </a:txBody>
                  <a:tcPr marL="17068" marR="17068" marT="17068" marB="17068" anchor="ctr"/>
                </a:tc>
              </a:tr>
              <a:tr h="157025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f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float. </a:t>
                      </a:r>
                    </a:p>
                  </a:txBody>
                  <a:tcPr marL="17068" marR="17068" marT="17068" marB="17068" anchor="ctr"/>
                </a:tc>
              </a:tr>
              <a:tr h="402802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n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new line character appropriate to the platform running the application. You should always use %n, rather than \n.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tB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conversion—locale-specific full name of month. </a:t>
                      </a:r>
                    </a:p>
                  </a:txBody>
                  <a:tcPr marL="17068" marR="17068" marT="17068" marB="17068" anchor="ctr"/>
                </a:tc>
              </a:tr>
              <a:tr h="402802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td, te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conversion—2-digit day of month. td has leading zeroes as needed, te does not.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ty, tY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conversion—ty = 2-digit year, tY = 4-digit year.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tl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conversion—hour in 12-hour clock.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tM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conversion—minutes in 2 digits, with leading zeroes as necessary.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tp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conversion—locale-specific am/pm (lower case).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tm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conversion—months in 2 digits, with leading zeroes as necessary.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tD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A date &amp; time conversion—date as %tm%td%ty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08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Eight characters in width, with leading zeroes as necessary.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+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Includes sign, whether positive or negative.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,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Includes locale-specific grouping characters. </a:t>
                      </a:r>
                    </a:p>
                  </a:txBody>
                  <a:tcPr marL="17068" marR="17068" marT="17068" marB="17068" anchor="ctr"/>
                </a:tc>
              </a:tr>
              <a:tr h="157025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-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Left-justified.. </a:t>
                      </a:r>
                    </a:p>
                  </a:txBody>
                  <a:tcPr marL="17068" marR="17068" marT="17068" marB="17068" anchor="ctr"/>
                </a:tc>
              </a:tr>
              <a:tr h="157025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.3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Three places after decimal point. </a:t>
                      </a:r>
                    </a:p>
                  </a:txBody>
                  <a:tcPr marL="17068" marR="17068" marT="17068" marB="17068" anchor="ctr"/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 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ekton Pro Cond" pitchFamily="34" charset="0"/>
                        </a:rPr>
                        <a:t>10.3 </a:t>
                      </a:r>
                    </a:p>
                  </a:txBody>
                  <a:tcPr marL="17068" marR="17068" marT="17068" marB="1706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ekton Pro Cond" pitchFamily="34" charset="0"/>
                        </a:rPr>
                        <a:t>Ten characters in width, right justified, with three places after decimal point. </a:t>
                      </a:r>
                    </a:p>
                  </a:txBody>
                  <a:tcPr marL="17068" marR="17068" marT="17068" marB="1706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04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DecimalFormat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endParaRPr kumimoji="0" lang="id-ID" sz="24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class </a:t>
            </a:r>
            <a:r>
              <a:rPr kumimoji="0" lang="en-US" sz="24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DecimalFormatDemo</a:t>
            </a: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{</a:t>
            </a: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endParaRPr kumimoji="0" lang="en-US" sz="24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 public static void main(String[] </a:t>
            </a:r>
            <a:r>
              <a:rPr kumimoji="0" lang="en-US" sz="24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endParaRPr kumimoji="0" lang="en-US" sz="24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 	</a:t>
            </a:r>
            <a:r>
              <a:rPr kumimoji="0" lang="en-US" sz="24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DecimalFormat</a:t>
            </a: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400" kern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formatku</a:t>
            </a: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= new </a:t>
            </a:r>
            <a:r>
              <a:rPr kumimoji="0" lang="en-US" sz="24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DecimalFormat</a:t>
            </a: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("###.##");</a:t>
            </a:r>
          </a:p>
          <a:p>
            <a:pPr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sz="2400" kern="0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formatku</a:t>
            </a:r>
            <a:r>
              <a:rPr kumimoji="0" lang="en-US" sz="2400" kern="0" dirty="0" err="1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.format</a:t>
            </a:r>
            <a:r>
              <a:rPr kumimoji="0" lang="en-US" sz="2400" kern="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(45.8398767));</a:t>
            </a:r>
            <a:endParaRPr kumimoji="0" lang="en-US" sz="2400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 }</a:t>
            </a:r>
          </a:p>
          <a:p>
            <a:pPr lvl="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69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DecimalFormatDemoLengkap</a:t>
            </a:r>
            <a:r>
              <a:rPr lang="id-ID" dirty="0" smtClean="0">
                <a:effectLst/>
              </a:rPr>
              <a:t>.</a:t>
            </a:r>
            <a:r>
              <a:rPr lang="id-ID" dirty="0" err="1" smtClean="0">
                <a:effectLst/>
              </a:rPr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public class 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DecimalFormatDemoLengkap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  static public void 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customFormat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(String pattern, double value ) {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DecimalFormat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myFormatter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= new 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DecimalFormat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(pattern);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String output = </a:t>
            </a:r>
            <a:r>
              <a:rPr lang="en-US" sz="2200" b="0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myFormatter.format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(value);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(value + " " + pattern + " " + output); 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buFont typeface="Wingdings" pitchFamily="2" charset="2"/>
              <a:buNone/>
            </a:pPr>
            <a:endParaRPr lang="en-US" sz="2200" b="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  static public void main(String[] 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args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) {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customFormat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("###,###.###", 123456.789);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customFormat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("###.##", 123456.789);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customFormat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("000000.000", 123.78);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b="0" dirty="0" err="1" smtClean="0">
                <a:effectLst/>
                <a:latin typeface="Calibri" pitchFamily="34" charset="0"/>
                <a:cs typeface="Calibri" pitchFamily="34" charset="0"/>
              </a:rPr>
              <a:t>customFormat</a:t>
            </a: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("$###,###.###", 12345.67); 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buFont typeface="Wingdings" pitchFamily="2" charset="2"/>
              <a:buNone/>
            </a:pPr>
            <a:r>
              <a:rPr lang="en-US" sz="2200" b="0" dirty="0" smtClean="0">
                <a:effectLst/>
                <a:latin typeface="Calibri" pitchFamily="34" charset="0"/>
                <a:cs typeface="Calibri" pitchFamily="34" charset="0"/>
              </a:rPr>
              <a:t>} </a:t>
            </a:r>
            <a:endParaRPr lang="en-US" sz="22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123456.789 ###,###.### 123,456.789 123456.789 ###.## 123456.79 123.78 000000.000 000123.780 12345.67 $###,###.### $12,345.67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6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DecimalFormat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90729"/>
              </p:ext>
            </p:extLst>
          </p:nvPr>
        </p:nvGraphicFramePr>
        <p:xfrm>
          <a:off x="152400" y="914400"/>
          <a:ext cx="8839200" cy="5700754"/>
        </p:xfrm>
        <a:graphic>
          <a:graphicData uri="http://schemas.openxmlformats.org/drawingml/2006/table">
            <a:tbl>
              <a:tblPr firstRow="1" bandCol="1">
                <a:tableStyleId>{00A15C55-8517-42AA-B614-E9B94910E393}</a:tableStyleId>
              </a:tblPr>
              <a:tblGrid>
                <a:gridCol w="1447800"/>
                <a:gridCol w="1790784"/>
                <a:gridCol w="1638216"/>
                <a:gridCol w="3962400"/>
              </a:tblGrid>
              <a:tr h="1951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Value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Pattern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Output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Explanation </a:t>
                      </a:r>
                    </a:p>
                  </a:txBody>
                  <a:tcPr marL="21206" marR="21206" marT="21206" marB="21206" anchor="ctr"/>
                </a:tc>
              </a:tr>
              <a:tr h="126390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123456.789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###,###.###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123,456.789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The pound sign (#) denotes a digit, the comma is a placeholder for the grouping separator, and the period is a placeholder for the decimal separator. </a:t>
                      </a:r>
                      <a:endParaRPr lang="en-US" sz="2000" dirty="0" smtClean="0">
                        <a:latin typeface="Tekton Pro Cond" pitchFamily="34" charset="0"/>
                      </a:endParaRPr>
                    </a:p>
                    <a:p>
                      <a:endParaRPr lang="en-US" sz="2000" dirty="0">
                        <a:latin typeface="Tekton Pro Cond" pitchFamily="34" charset="0"/>
                      </a:endParaRPr>
                    </a:p>
                  </a:txBody>
                  <a:tcPr marL="21206" marR="21206" marT="21206" marB="21206" anchor="ctr"/>
                </a:tc>
              </a:tr>
              <a:tr h="1263906"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123456.789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###.##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123456.79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The value has three digits to the right of the decimal point, but the pattern has only two. The format method handles this by rounding up. </a:t>
                      </a:r>
                    </a:p>
                  </a:txBody>
                  <a:tcPr marL="21206" marR="21206" marT="21206" marB="21206" anchor="ctr"/>
                </a:tc>
              </a:tr>
              <a:tr h="958533"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123.78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000000.000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000123.780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The pattern specifies leading and trailing zeros, because the 0 character is used instead of the pound sign (#). </a:t>
                      </a:r>
                      <a:endParaRPr lang="en-US" sz="2000" dirty="0" smtClean="0">
                        <a:latin typeface="Tekton Pro Cond" pitchFamily="34" charset="0"/>
                      </a:endParaRPr>
                    </a:p>
                    <a:p>
                      <a:endParaRPr lang="en-US" sz="2000" dirty="0">
                        <a:latin typeface="Tekton Pro Cond" pitchFamily="34" charset="0"/>
                      </a:endParaRPr>
                    </a:p>
                  </a:txBody>
                  <a:tcPr marL="21206" marR="21206" marT="21206" marB="21206" anchor="ctr"/>
                </a:tc>
              </a:tr>
              <a:tr h="1111219"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12345.67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$###,###.###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ekton Pro Cond" pitchFamily="34" charset="0"/>
                        </a:rPr>
                        <a:t>$12,345.67 </a:t>
                      </a:r>
                    </a:p>
                  </a:txBody>
                  <a:tcPr marL="21206" marR="21206" marT="21206" marB="2120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ekton Pro Cond" pitchFamily="34" charset="0"/>
                        </a:rPr>
                        <a:t>The first character in the pattern is the dollar sign ($). Note that it immediately precedes the leftmost digit in the formatted output. </a:t>
                      </a:r>
                      <a:endParaRPr lang="en-US" sz="2000" dirty="0" smtClean="0">
                        <a:latin typeface="Tekton Pro Cond" pitchFamily="34" charset="0"/>
                      </a:endParaRPr>
                    </a:p>
                    <a:p>
                      <a:endParaRPr lang="en-US" sz="2000" dirty="0">
                        <a:latin typeface="Tekton Pro Cond" pitchFamily="34" charset="0"/>
                      </a:endParaRPr>
                    </a:p>
                  </a:txBody>
                  <a:tcPr marL="21206" marR="21206" marT="21206" marB="2120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83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sz="2800" dirty="0" err="1" smtClean="0"/>
              <a:t>Buat</a:t>
            </a:r>
            <a:r>
              <a:rPr lang="en-US" sz="2800" dirty="0" smtClean="0"/>
              <a:t> class </a:t>
            </a:r>
            <a:r>
              <a:rPr lang="en-US" sz="2800" dirty="0" err="1" smtClean="0">
                <a:solidFill>
                  <a:srgbClr val="C00000"/>
                </a:solidFill>
              </a:rPr>
              <a:t>Lingkaran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method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lingkaran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void </a:t>
            </a:r>
            <a:r>
              <a:rPr lang="en-US" sz="2800" dirty="0" err="1" smtClean="0">
                <a:solidFill>
                  <a:srgbClr val="0070C0"/>
                </a:solidFill>
              </a:rPr>
              <a:t>hitungLuas</a:t>
            </a:r>
            <a:r>
              <a:rPr lang="en-US" sz="2800" dirty="0" smtClean="0">
                <a:solidFill>
                  <a:srgbClr val="0070C0"/>
                </a:solidFill>
              </a:rPr>
              <a:t>(double r){ ... }</a:t>
            </a:r>
          </a:p>
          <a:p>
            <a:pPr lvl="1"/>
            <a:r>
              <a:rPr lang="en-US" sz="2000" dirty="0" err="1" smtClean="0"/>
              <a:t>Rumus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 </a:t>
            </a:r>
            <a:r>
              <a:rPr lang="en-US" sz="2000" dirty="0" err="1" smtClean="0"/>
              <a:t>lingkaran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C00000"/>
                </a:solidFill>
              </a:rPr>
              <a:t>PI</a:t>
            </a:r>
            <a:r>
              <a:rPr lang="id-ID" sz="2000" dirty="0" smtClean="0">
                <a:solidFill>
                  <a:srgbClr val="C00000"/>
                </a:solidFill>
              </a:rPr>
              <a:t>* r * r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sv-SE" sz="2000" dirty="0" smtClean="0">
                <a:solidFill>
                  <a:srgbClr val="C00000"/>
                </a:solidFill>
              </a:rPr>
              <a:t>PI</a:t>
            </a:r>
            <a:r>
              <a:rPr lang="sv-SE" sz="2000" dirty="0" smtClean="0"/>
              <a:t> adalah konstanta dengan nilai 3. 141592</a:t>
            </a:r>
          </a:p>
          <a:p>
            <a:pPr lvl="1"/>
            <a:r>
              <a:rPr lang="id-ID" sz="2000" dirty="0" smtClean="0">
                <a:solidFill>
                  <a:srgbClr val="C00000"/>
                </a:solidFill>
              </a:rPr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jari-jari</a:t>
            </a:r>
            <a:r>
              <a:rPr lang="en-US" sz="2000" dirty="0" smtClean="0"/>
              <a:t> </a:t>
            </a:r>
            <a:r>
              <a:rPr lang="en-US" sz="2000" dirty="0" err="1" smtClean="0"/>
              <a:t>lingkaran</a:t>
            </a:r>
            <a:endParaRPr lang="en-US" sz="2000" dirty="0" smtClean="0"/>
          </a:p>
          <a:p>
            <a:r>
              <a:rPr lang="en-US" sz="2800" dirty="0" err="1" smtClean="0"/>
              <a:t>Buat</a:t>
            </a:r>
            <a:r>
              <a:rPr lang="en-US" sz="2800" dirty="0" smtClean="0"/>
              <a:t> class </a:t>
            </a:r>
            <a:r>
              <a:rPr lang="en-US" sz="2800" dirty="0" err="1" smtClean="0">
                <a:solidFill>
                  <a:srgbClr val="C00000"/>
                </a:solidFill>
              </a:rPr>
              <a:t>LingkaranBeraksi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menampilkan</a:t>
            </a:r>
            <a:r>
              <a:rPr lang="en-US" sz="2800" dirty="0" smtClean="0"/>
              <a:t> </a:t>
            </a:r>
            <a:r>
              <a:rPr lang="sv-SE" sz="2800" dirty="0" smtClean="0"/>
              <a:t>hasil perhitungan luas lingkaran dalam </a:t>
            </a:r>
            <a:r>
              <a:rPr lang="id-ID" sz="2800" dirty="0" smtClean="0"/>
              <a:t>tiga </a:t>
            </a:r>
            <a:r>
              <a:rPr lang="nl-NL" sz="2800" dirty="0" smtClean="0"/>
              <a:t>bentuk</a:t>
            </a:r>
            <a:r>
              <a:rPr lang="id-ID" sz="2800" dirty="0" smtClean="0"/>
              <a:t> bilangan</a:t>
            </a:r>
            <a:r>
              <a:rPr lang="nl-NL" sz="2800" dirty="0" smtClean="0"/>
              <a:t>: </a:t>
            </a:r>
            <a:r>
              <a:rPr lang="id-ID" sz="2800" dirty="0" smtClean="0">
                <a:solidFill>
                  <a:srgbClr val="C00000"/>
                </a:solidFill>
              </a:rPr>
              <a:t>bilangan p</a:t>
            </a:r>
            <a:r>
              <a:rPr lang="nl-NL" sz="2800" dirty="0" smtClean="0">
                <a:solidFill>
                  <a:srgbClr val="C00000"/>
                </a:solidFill>
              </a:rPr>
              <a:t>ecahan</a:t>
            </a:r>
            <a:r>
              <a:rPr lang="id-ID" sz="2800" dirty="0" smtClean="0"/>
              <a:t>, </a:t>
            </a:r>
            <a:r>
              <a:rPr lang="nl-NL" sz="2800" dirty="0" smtClean="0">
                <a:solidFill>
                  <a:srgbClr val="C00000"/>
                </a:solidFill>
              </a:rPr>
              <a:t>b</a:t>
            </a:r>
            <a:r>
              <a:rPr lang="id-ID" sz="2800" dirty="0" err="1" smtClean="0">
                <a:solidFill>
                  <a:srgbClr val="C00000"/>
                </a:solidFill>
              </a:rPr>
              <a:t>ilangan</a:t>
            </a:r>
            <a:r>
              <a:rPr lang="id-ID" sz="2800" dirty="0" smtClean="0">
                <a:solidFill>
                  <a:srgbClr val="C00000"/>
                </a:solidFill>
              </a:rPr>
              <a:t> b</a:t>
            </a:r>
            <a:r>
              <a:rPr lang="nl-NL" sz="2800" dirty="0" smtClean="0">
                <a:solidFill>
                  <a:srgbClr val="C00000"/>
                </a:solidFill>
              </a:rPr>
              <a:t>ulat</a:t>
            </a:r>
            <a:r>
              <a:rPr lang="nl-NL" sz="2800" dirty="0" smtClean="0"/>
              <a:t> (</a:t>
            </a:r>
            <a:r>
              <a:rPr lang="nl-NL" sz="2800" dirty="0" smtClean="0">
                <a:solidFill>
                  <a:srgbClr val="0070C0"/>
                </a:solidFill>
              </a:rPr>
              <a:t>type-casting</a:t>
            </a:r>
            <a:r>
              <a:rPr lang="nl-NL" sz="2800" dirty="0" smtClean="0"/>
              <a:t>)</a:t>
            </a:r>
            <a:r>
              <a:rPr lang="id-ID" sz="2800" dirty="0" smtClean="0"/>
              <a:t> dan </a:t>
            </a:r>
            <a:r>
              <a:rPr lang="id-ID" sz="2800" dirty="0" smtClean="0">
                <a:solidFill>
                  <a:srgbClr val="C00000"/>
                </a:solidFill>
              </a:rPr>
              <a:t>pembulatan</a:t>
            </a:r>
            <a:r>
              <a:rPr lang="id-ID" sz="2800" dirty="0" smtClean="0"/>
              <a:t> (</a:t>
            </a:r>
            <a:r>
              <a:rPr lang="id-ID" sz="2800" dirty="0" err="1" smtClean="0">
                <a:solidFill>
                  <a:srgbClr val="0070C0"/>
                </a:solidFill>
              </a:rPr>
              <a:t>rounding</a:t>
            </a:r>
            <a:r>
              <a:rPr lang="id-ID" sz="2800" dirty="0" smtClean="0"/>
              <a:t>)</a:t>
            </a:r>
            <a:r>
              <a:rPr lang="nl-NL" sz="2800" dirty="0" smtClean="0"/>
              <a:t>. Beri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id-ID" sz="2800" dirty="0" smtClean="0"/>
              <a:t>r</a:t>
            </a:r>
            <a:r>
              <a:rPr lang="en-US" sz="2800" dirty="0" smtClean="0"/>
              <a:t> = 11.78</a:t>
            </a:r>
          </a:p>
          <a:p>
            <a:r>
              <a:rPr lang="en-US" sz="2800" dirty="0" err="1" smtClean="0"/>
              <a:t>Bilangan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pecahan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decimal di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koma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menggunakan</a:t>
            </a:r>
            <a:r>
              <a:rPr lang="en-US" sz="2800" dirty="0" smtClean="0">
                <a:solidFill>
                  <a:srgbClr val="00B050"/>
                </a:solidFill>
              </a:rPr>
              <a:t> class </a:t>
            </a:r>
            <a:r>
              <a:rPr lang="en-US" sz="2800" dirty="0" err="1" smtClean="0">
                <a:solidFill>
                  <a:srgbClr val="00B050"/>
                </a:solidFill>
              </a:rPr>
              <a:t>DecimalFormat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1971675"/>
          </a:xfrm>
        </p:spPr>
        <p:txBody>
          <a:bodyPr/>
          <a:lstStyle/>
          <a:p>
            <a:r>
              <a:rPr lang="en-US" sz="4400" dirty="0" smtClean="0"/>
              <a:t>2.7 </a:t>
            </a:r>
            <a:r>
              <a:rPr lang="en-US" sz="4400" dirty="0" err="1" smtClean="0"/>
              <a:t>Pernyataan</a:t>
            </a:r>
            <a:r>
              <a:rPr lang="en-US" sz="4400" dirty="0" smtClean="0"/>
              <a:t> </a:t>
            </a:r>
            <a:r>
              <a:rPr lang="en-US" sz="4400" dirty="0" err="1" smtClean="0"/>
              <a:t>Penentu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Keputusan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if, </a:t>
            </a:r>
            <a:r>
              <a:rPr lang="en-US" sz="4000" dirty="0" smtClean="0">
                <a:solidFill>
                  <a:srgbClr val="C00000"/>
                </a:solidFill>
              </a:rPr>
              <a:t>if-else</a:t>
            </a:r>
            <a:r>
              <a:rPr lang="en-US" sz="4000" dirty="0" smtClean="0"/>
              <a:t>, if-else if – 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C00000"/>
                </a:solidFill>
              </a:rPr>
              <a:t>switch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r>
              <a:rPr lang="id-ID" sz="3200" dirty="0" smtClean="0"/>
              <a:t>P</a:t>
            </a:r>
            <a:r>
              <a:rPr lang="en-US" sz="3200" dirty="0" err="1" smtClean="0"/>
              <a:t>ernyataan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pengambilan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keputusan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terhadap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dua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buah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kemungkinan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it-IT" sz="3200" dirty="0" smtClean="0">
                <a:solidFill>
                  <a:srgbClr val="C00000"/>
                </a:solidFill>
              </a:rPr>
              <a:t>if</a:t>
            </a:r>
            <a:r>
              <a:rPr lang="it-IT" sz="3200" dirty="0" smtClean="0"/>
              <a:t> bisa berdiri sendiri atau dengan </a:t>
            </a:r>
            <a:r>
              <a:rPr lang="id-ID" sz="3200" dirty="0" smtClean="0"/>
              <a:t>m</a:t>
            </a:r>
            <a:r>
              <a:rPr lang="en-US" sz="3200" dirty="0" err="1" smtClean="0"/>
              <a:t>enggunakan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else</a:t>
            </a:r>
          </a:p>
          <a:p>
            <a:r>
              <a:rPr lang="en-US" sz="3200" dirty="0" err="1" smtClean="0"/>
              <a:t>Bentuk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if(</a:t>
            </a:r>
            <a:r>
              <a:rPr lang="en-US" sz="3200" dirty="0" err="1" smtClean="0">
                <a:solidFill>
                  <a:srgbClr val="C00000"/>
                </a:solidFill>
              </a:rPr>
              <a:t>kondisi</a:t>
            </a:r>
            <a:r>
              <a:rPr lang="en-US" sz="3200" dirty="0" smtClean="0">
                <a:solidFill>
                  <a:srgbClr val="C00000"/>
                </a:solidFill>
              </a:rPr>
              <a:t>){ </a:t>
            </a:r>
            <a:endParaRPr lang="id-ID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id-ID" sz="2400" dirty="0" smtClean="0">
                <a:solidFill>
                  <a:srgbClr val="C00000"/>
                </a:solidFill>
              </a:rPr>
              <a:t>		</a:t>
            </a:r>
            <a:r>
              <a:rPr lang="en-US" sz="2400" dirty="0" smtClean="0">
                <a:solidFill>
                  <a:srgbClr val="0070C0"/>
                </a:solidFill>
              </a:rPr>
              <a:t>// </a:t>
            </a:r>
            <a:r>
              <a:rPr lang="en-US" sz="2400" dirty="0" err="1" smtClean="0">
                <a:solidFill>
                  <a:srgbClr val="0070C0"/>
                </a:solidFill>
              </a:rPr>
              <a:t>blok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pernyataan</a:t>
            </a:r>
            <a:r>
              <a:rPr lang="en-US" sz="2400" dirty="0" smtClean="0">
                <a:solidFill>
                  <a:srgbClr val="0070C0"/>
                </a:solidFill>
              </a:rPr>
              <a:t> yang </a:t>
            </a:r>
            <a:r>
              <a:rPr lang="en-US" sz="2400" dirty="0" err="1" smtClean="0">
                <a:solidFill>
                  <a:srgbClr val="0070C0"/>
                </a:solidFill>
              </a:rPr>
              <a:t>dijalankan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bila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kondisi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benar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}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dirty="0" err="1" smtClean="0"/>
              <a:t>if</a:t>
            </a:r>
            <a:endParaRPr lang="id-ID" dirty="0"/>
          </a:p>
        </p:txBody>
      </p:sp>
      <p:pic>
        <p:nvPicPr>
          <p:cNvPr id="5" name="Picture 7" descr="flow-i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2362200" y="1797269"/>
            <a:ext cx="3657600" cy="43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f </a:t>
            </a:r>
            <a:r>
              <a:rPr lang="en-US" sz="2800" dirty="0">
                <a:solidFill>
                  <a:srgbClr val="C00000"/>
                </a:solidFill>
              </a:rPr>
              <a:t>(amount &lt;= </a:t>
            </a:r>
            <a:r>
              <a:rPr lang="en-US" sz="2800" dirty="0" smtClean="0">
                <a:solidFill>
                  <a:srgbClr val="C00000"/>
                </a:solidFill>
              </a:rPr>
              <a:t>balance)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balance </a:t>
            </a:r>
            <a:r>
              <a:rPr lang="en-US" sz="2800" dirty="0">
                <a:solidFill>
                  <a:srgbClr val="C00000"/>
                </a:solidFill>
              </a:rPr>
              <a:t>= balance – amount;</a:t>
            </a:r>
          </a:p>
          <a:p>
            <a:endParaRPr lang="id-ID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cc9c6e36ef1e7bc839215134af4e8fca1cbb225"/>
</p:tagLst>
</file>

<file path=ppt/theme/theme1.xml><?xml version="1.0" encoding="utf-8"?>
<a:theme xmlns:a="http://schemas.openxmlformats.org/drawingml/2006/main" name="Romi Satria Wahono's Presentation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33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59578</TotalTime>
  <Words>4464</Words>
  <Application>Microsoft Office PowerPoint</Application>
  <PresentationFormat>On-screen Show (4:3)</PresentationFormat>
  <Paragraphs>1619</Paragraphs>
  <Slides>179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179</vt:i4>
      </vt:variant>
    </vt:vector>
  </HeadingPairs>
  <TitlesOfParts>
    <vt:vector size="191" baseType="lpstr">
      <vt:lpstr>Arial Unicode MS</vt:lpstr>
      <vt:lpstr>ＭＳ Ｐゴシック</vt:lpstr>
      <vt:lpstr>ＭＳ Ｐ明朝</vt:lpstr>
      <vt:lpstr>Arial</vt:lpstr>
      <vt:lpstr>Calibri</vt:lpstr>
      <vt:lpstr>Courier New</vt:lpstr>
      <vt:lpstr>Tahoma</vt:lpstr>
      <vt:lpstr>Tekton Pro Cond</vt:lpstr>
      <vt:lpstr>Times</vt:lpstr>
      <vt:lpstr>Times New Roman</vt:lpstr>
      <vt:lpstr>Wingdings</vt:lpstr>
      <vt:lpstr>Romi Satria Wahono's Presentation</vt:lpstr>
      <vt:lpstr>Java Fundamentals: 2. Java Basics</vt:lpstr>
      <vt:lpstr>Romi Satria Wahono</vt:lpstr>
      <vt:lpstr>Course Outline</vt:lpstr>
      <vt:lpstr>2. Java Basics</vt:lpstr>
      <vt:lpstr>Java Basics</vt:lpstr>
      <vt:lpstr>2.1 Pernyataan dan Ekspresi</vt:lpstr>
      <vt:lpstr>Pernyataan</vt:lpstr>
      <vt:lpstr>Ekspresi</vt:lpstr>
      <vt:lpstr>Kata Kunci</vt:lpstr>
      <vt:lpstr>2.2 Variabel dan Tipe Data</vt:lpstr>
      <vt:lpstr>Variabel</vt:lpstr>
      <vt:lpstr>Deklarasi Variabel</vt:lpstr>
      <vt:lpstr>Lingkup Variabel</vt:lpstr>
      <vt:lpstr>Bilangan.java   BilanganBeraksi.java</vt:lpstr>
      <vt:lpstr>Hasil Eksekusi: static vs non-static static    non-static</vt:lpstr>
      <vt:lpstr>Memberi Nilai Variabel</vt:lpstr>
      <vt:lpstr>Memberi Nama Variabel</vt:lpstr>
      <vt:lpstr>Konvesi Pemrograman Java</vt:lpstr>
      <vt:lpstr>Modifier</vt:lpstr>
      <vt:lpstr>Access Modifier</vt:lpstr>
      <vt:lpstr>Access Modifier</vt:lpstr>
      <vt:lpstr>Static Modifier (Method)</vt:lpstr>
      <vt:lpstr>Latihan: Static Method pada Matematika</vt:lpstr>
      <vt:lpstr>Tipe Data</vt:lpstr>
      <vt:lpstr>Tipe Data Primitif</vt:lpstr>
      <vt:lpstr>PowerPoint Presentation</vt:lpstr>
      <vt:lpstr>Karakter.java</vt:lpstr>
      <vt:lpstr>Wrapper Classes</vt:lpstr>
      <vt:lpstr>Wrapper Classes</vt:lpstr>
      <vt:lpstr>Auto-boxing</vt:lpstr>
      <vt:lpstr>Constant Variable (Konstanta)</vt:lpstr>
      <vt:lpstr>Constant Variable (Konstanta)</vt:lpstr>
      <vt:lpstr>Literal</vt:lpstr>
      <vt:lpstr>Character Escape</vt:lpstr>
      <vt:lpstr>Character Escape</vt:lpstr>
      <vt:lpstr>Pengarah Tipe (Type-Casting)</vt:lpstr>
      <vt:lpstr>Pembulatan (Math.round())</vt:lpstr>
      <vt:lpstr>LuasSegitiga.java</vt:lpstr>
      <vt:lpstr>Latihan: Hitung Luas Lingkaran</vt:lpstr>
      <vt:lpstr>2.3 Operator</vt:lpstr>
      <vt:lpstr>Operator</vt:lpstr>
      <vt:lpstr>PowerPoint Presentation</vt:lpstr>
      <vt:lpstr>Jenis Operator Berdasar Operand</vt:lpstr>
      <vt:lpstr>Jenis Operator</vt:lpstr>
      <vt:lpstr>Operator Aritmatika</vt:lpstr>
      <vt:lpstr>Ekspresi Aritmatika</vt:lpstr>
      <vt:lpstr>Class Math dan Methodnya</vt:lpstr>
      <vt:lpstr>Operator Penugasan</vt:lpstr>
      <vt:lpstr>Operator Penugasan Gabungan</vt:lpstr>
      <vt:lpstr>Operator Penggabungan</vt:lpstr>
      <vt:lpstr>Increment dan Decrement</vt:lpstr>
      <vt:lpstr>Latihan: Tampilkan Nilai x, y dan z</vt:lpstr>
      <vt:lpstr>Latihan: Tampilkan Nilai x, y,w dan z</vt:lpstr>
      <vt:lpstr>Operator Bit</vt:lpstr>
      <vt:lpstr>Latihan: Program Kali dan Bagi 2</vt:lpstr>
      <vt:lpstr>Operator Pembanding (Relasional)</vt:lpstr>
      <vt:lpstr>Contoh Operator Pembanding</vt:lpstr>
      <vt:lpstr>Membandingkan Bilangan Bulat</vt:lpstr>
      <vt:lpstr>Latihan: Tampilkan hasilBanding1 dan 2</vt:lpstr>
      <vt:lpstr>Membandingkan Bilangan Pecahan</vt:lpstr>
      <vt:lpstr>Membandingkan String</vt:lpstr>
      <vt:lpstr>Membandingkan String</vt:lpstr>
      <vt:lpstr>Rangkuman Operator Pembanding</vt:lpstr>
      <vt:lpstr>Operator Logika</vt:lpstr>
      <vt:lpstr>PowerPoint Presentation</vt:lpstr>
      <vt:lpstr>Contoh Penggunaan &amp;&amp; dan ||</vt:lpstr>
      <vt:lpstr>Contoh Penggunaan Operator Logika</vt:lpstr>
      <vt:lpstr>2.4 I/O Stream Sederhana</vt:lpstr>
      <vt:lpstr>Stream Standard</vt:lpstr>
      <vt:lpstr>Membaca Input dari Keyboard</vt:lpstr>
      <vt:lpstr>SalamKenal.java</vt:lpstr>
      <vt:lpstr>Perkalian.java</vt:lpstr>
      <vt:lpstr>Latihan</vt:lpstr>
      <vt:lpstr>Tampilan Program</vt:lpstr>
      <vt:lpstr>Argument untuk Menerima Input</vt:lpstr>
      <vt:lpstr>Tampilan Program</vt:lpstr>
      <vt:lpstr>Argument untuk Menerima Input (Rev)</vt:lpstr>
      <vt:lpstr>Tampilan Program</vt:lpstr>
      <vt:lpstr>2.5 Konversi String dan Bilangan (Number)</vt:lpstr>
      <vt:lpstr>Konversi String ke Bilangan</vt:lpstr>
      <vt:lpstr>Argument untuk Menerima Input</vt:lpstr>
      <vt:lpstr>Konversi Bilangan ke String</vt:lpstr>
      <vt:lpstr>Substring</vt:lpstr>
      <vt:lpstr>Substring</vt:lpstr>
      <vt:lpstr>Latihan</vt:lpstr>
      <vt:lpstr>2.6 Pengaturan Format Output Numerik</vt:lpstr>
      <vt:lpstr>Metode Pengaturan Format</vt:lpstr>
      <vt:lpstr>1. Method System.out.format()</vt:lpstr>
      <vt:lpstr>Hasil Eksekusi</vt:lpstr>
      <vt:lpstr>Converters and Flags </vt:lpstr>
      <vt:lpstr>2. DecimalFormat Class </vt:lpstr>
      <vt:lpstr>DecimalFormatDemoLengkap.java</vt:lpstr>
      <vt:lpstr>Hasil Eksekusi</vt:lpstr>
      <vt:lpstr>DecimalFormat Class </vt:lpstr>
      <vt:lpstr>Latihan: Hitung Luas Lingkaran</vt:lpstr>
      <vt:lpstr>2.7 Pernyataan Penentu Keputusan</vt:lpstr>
      <vt:lpstr>Pernyataan Penentu Keputusan</vt:lpstr>
      <vt:lpstr>if</vt:lpstr>
      <vt:lpstr>Contoh if</vt:lpstr>
      <vt:lpstr>PernyataanIF.java</vt:lpstr>
      <vt:lpstr>if-else</vt:lpstr>
      <vt:lpstr>Contoh if-else</vt:lpstr>
      <vt:lpstr>PernyataanIFELSE.java</vt:lpstr>
      <vt:lpstr>Pernyataan if dan if-else</vt:lpstr>
      <vt:lpstr>Latihan</vt:lpstr>
      <vt:lpstr>if-else if-else</vt:lpstr>
      <vt:lpstr>PernyataanIFELSEIF.java</vt:lpstr>
      <vt:lpstr>Latihan: Input Data pada Bank</vt:lpstr>
      <vt:lpstr>Latihan: Tampilan Bank</vt:lpstr>
      <vt:lpstr>Latihan: Input Data pada Matematika</vt:lpstr>
      <vt:lpstr>Latihan: Tampilan Matematika</vt:lpstr>
      <vt:lpstr>Operator Ternary (Kondisi)</vt:lpstr>
      <vt:lpstr>OperatorTernary.java</vt:lpstr>
      <vt:lpstr>switch</vt:lpstr>
      <vt:lpstr>PernyataanSWITCH1.java</vt:lpstr>
      <vt:lpstr>PernyataanSWITCH2.java</vt:lpstr>
      <vt:lpstr>Latihan: Menentukan Jumlah Hari</vt:lpstr>
      <vt:lpstr>Syarat Tahun Kabisat</vt:lpstr>
      <vt:lpstr>PowerPoint Presentation</vt:lpstr>
      <vt:lpstr>Latihan: Menentukan Jumlah Hari (Rev)</vt:lpstr>
      <vt:lpstr>2.8 Pernyataan Pengulangan Proses (Loop)</vt:lpstr>
      <vt:lpstr>Pernyataan Pengulangan Proses</vt:lpstr>
      <vt:lpstr>for</vt:lpstr>
      <vt:lpstr>for</vt:lpstr>
      <vt:lpstr>PernyataanFOR.java</vt:lpstr>
      <vt:lpstr>PernyataanFORArray.java</vt:lpstr>
      <vt:lpstr>Nested Loop  -  Program Pembuat Segitiga</vt:lpstr>
      <vt:lpstr>Latihan</vt:lpstr>
      <vt:lpstr>while</vt:lpstr>
      <vt:lpstr>PernyataanWHILE.java</vt:lpstr>
      <vt:lpstr>Latihan: Tampilkan Bilangan Genap</vt:lpstr>
      <vt:lpstr>do...while</vt:lpstr>
      <vt:lpstr>PernyataanDOWHILE.java</vt:lpstr>
      <vt:lpstr>2.9 Pernyataan Pemindah Proses (Jump)</vt:lpstr>
      <vt:lpstr>Pernyataan Pemindah Proses</vt:lpstr>
      <vt:lpstr>return</vt:lpstr>
      <vt:lpstr>break</vt:lpstr>
      <vt:lpstr>PernyataanBREAK.java</vt:lpstr>
      <vt:lpstr>PernyataanBREAKLABEL.java</vt:lpstr>
      <vt:lpstr>continue</vt:lpstr>
      <vt:lpstr>Latihan: Looping pada Bank</vt:lpstr>
      <vt:lpstr>Tampilan BankBeraksi</vt:lpstr>
      <vt:lpstr>Latihan: Looping pada Matematika</vt:lpstr>
      <vt:lpstr>Latihan: Tampilan</vt:lpstr>
      <vt:lpstr>2.10 Array (Larik)</vt:lpstr>
      <vt:lpstr>Konsep Array (Larik)</vt:lpstr>
      <vt:lpstr>Deklarasi Variabel Array</vt:lpstr>
      <vt:lpstr>Menciptakan Objek Array</vt:lpstr>
      <vt:lpstr>Deklarasi Array</vt:lpstr>
      <vt:lpstr>Mengakses Elemen Array</vt:lpstr>
      <vt:lpstr>ArrayKota.java</vt:lpstr>
      <vt:lpstr>Pemberian Nilai Array Langsung</vt:lpstr>
      <vt:lpstr>Mengetahui Jumlah Elemen Array</vt:lpstr>
      <vt:lpstr>Deklarasi dan Pemberian Nilai Array</vt:lpstr>
      <vt:lpstr>Deklarasi dan Pemberian Nilai Array</vt:lpstr>
      <vt:lpstr>Tugas</vt:lpstr>
      <vt:lpstr>Tugas: Algoritma Sorting BubbleSort</vt:lpstr>
      <vt:lpstr>Alur Algoritma Bubble Sort  (34 86 15)</vt:lpstr>
      <vt:lpstr>Alur Algoritma Bubble Sort  (34 86 15)</vt:lpstr>
      <vt:lpstr>Tugas</vt:lpstr>
      <vt:lpstr>Tugas</vt:lpstr>
      <vt:lpstr>Menukar Nilai dari Dua Elemen Array?</vt:lpstr>
      <vt:lpstr>Array Multidimensi</vt:lpstr>
      <vt:lpstr>Latihan: Buat Array Multidimensi</vt:lpstr>
      <vt:lpstr>2.11 ArrayList</vt:lpstr>
      <vt:lpstr>ArrayList</vt:lpstr>
      <vt:lpstr>ArrayList</vt:lpstr>
      <vt:lpstr>Menambahkan Elemen</vt:lpstr>
      <vt:lpstr>Menghapus Elemen</vt:lpstr>
      <vt:lpstr>Mendapatkan Nilai Elemen</vt:lpstr>
      <vt:lpstr>Menambah Nilai Baru ke Elemen</vt:lpstr>
      <vt:lpstr>Menambah dan Menghapus Elemen</vt:lpstr>
      <vt:lpstr>PowerPoint Presentation</vt:lpstr>
      <vt:lpstr>Latihan</vt:lpstr>
      <vt:lpstr>BankAccount.java</vt:lpstr>
      <vt:lpstr>BankAccountArrayBeraksi.java</vt:lpstr>
      <vt:lpstr>Looping untuk Array dan ArrayList</vt:lpstr>
      <vt:lpstr>Tugas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5224</cp:revision>
  <cp:lastPrinted>1601-01-01T00:00:00Z</cp:lastPrinted>
  <dcterms:created xsi:type="dcterms:W3CDTF">1601-01-01T00:00:00Z</dcterms:created>
  <dcterms:modified xsi:type="dcterms:W3CDTF">2014-04-11T09:51:25Z</dcterms:modified>
</cp:coreProperties>
</file>