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1"/>
  </p:notesMasterIdLst>
  <p:sldIdLst>
    <p:sldId id="325" r:id="rId2"/>
    <p:sldId id="1003" r:id="rId3"/>
    <p:sldId id="261" r:id="rId4"/>
    <p:sldId id="314" r:id="rId5"/>
    <p:sldId id="996" r:id="rId6"/>
    <p:sldId id="977" r:id="rId7"/>
    <p:sldId id="978" r:id="rId8"/>
    <p:sldId id="979" r:id="rId9"/>
    <p:sldId id="960" r:id="rId10"/>
    <p:sldId id="961" r:id="rId11"/>
    <p:sldId id="962" r:id="rId12"/>
    <p:sldId id="963" r:id="rId13"/>
    <p:sldId id="964" r:id="rId14"/>
    <p:sldId id="965" r:id="rId15"/>
    <p:sldId id="966" r:id="rId16"/>
    <p:sldId id="969" r:id="rId17"/>
    <p:sldId id="973" r:id="rId18"/>
    <p:sldId id="952" r:id="rId19"/>
    <p:sldId id="997" r:id="rId20"/>
    <p:sldId id="954" r:id="rId21"/>
    <p:sldId id="955" r:id="rId22"/>
    <p:sldId id="956" r:id="rId23"/>
    <p:sldId id="957" r:id="rId24"/>
    <p:sldId id="958" r:id="rId25"/>
    <p:sldId id="959" r:id="rId26"/>
    <p:sldId id="848" r:id="rId27"/>
    <p:sldId id="998" r:id="rId28"/>
    <p:sldId id="849" r:id="rId29"/>
    <p:sldId id="711" r:id="rId30"/>
    <p:sldId id="712" r:id="rId31"/>
    <p:sldId id="850" r:id="rId32"/>
    <p:sldId id="714" r:id="rId33"/>
    <p:sldId id="715" r:id="rId34"/>
    <p:sldId id="717" r:id="rId35"/>
    <p:sldId id="719" r:id="rId36"/>
    <p:sldId id="895" r:id="rId37"/>
    <p:sldId id="904" r:id="rId38"/>
    <p:sldId id="905" r:id="rId39"/>
    <p:sldId id="720" r:id="rId40"/>
    <p:sldId id="721" r:id="rId41"/>
    <p:sldId id="899" r:id="rId42"/>
    <p:sldId id="993" r:id="rId43"/>
    <p:sldId id="992" r:id="rId44"/>
    <p:sldId id="851" r:id="rId45"/>
    <p:sldId id="723" r:id="rId46"/>
    <p:sldId id="724" r:id="rId47"/>
    <p:sldId id="725" r:id="rId48"/>
    <p:sldId id="728" r:id="rId49"/>
    <p:sldId id="737" r:id="rId50"/>
    <p:sldId id="740" r:id="rId51"/>
    <p:sldId id="741" r:id="rId52"/>
    <p:sldId id="742" r:id="rId53"/>
    <p:sldId id="743" r:id="rId54"/>
    <p:sldId id="744" r:id="rId55"/>
    <p:sldId id="746" r:id="rId56"/>
    <p:sldId id="940" r:id="rId57"/>
    <p:sldId id="747" r:id="rId58"/>
    <p:sldId id="748" r:id="rId59"/>
    <p:sldId id="749" r:id="rId60"/>
    <p:sldId id="894" r:id="rId61"/>
    <p:sldId id="852" r:id="rId62"/>
    <p:sldId id="751" r:id="rId63"/>
    <p:sldId id="752" r:id="rId64"/>
    <p:sldId id="753" r:id="rId65"/>
    <p:sldId id="754" r:id="rId66"/>
    <p:sldId id="886" r:id="rId67"/>
    <p:sldId id="756" r:id="rId68"/>
    <p:sldId id="757" r:id="rId69"/>
    <p:sldId id="758" r:id="rId70"/>
    <p:sldId id="901" r:id="rId71"/>
    <p:sldId id="974" r:id="rId72"/>
    <p:sldId id="987" r:id="rId73"/>
    <p:sldId id="988" r:id="rId74"/>
    <p:sldId id="759" r:id="rId75"/>
    <p:sldId id="760" r:id="rId76"/>
    <p:sldId id="941" r:id="rId77"/>
    <p:sldId id="853" r:id="rId78"/>
    <p:sldId id="999" r:id="rId79"/>
    <p:sldId id="763" r:id="rId80"/>
    <p:sldId id="855" r:id="rId81"/>
    <p:sldId id="765" r:id="rId82"/>
    <p:sldId id="766" r:id="rId83"/>
    <p:sldId id="767" r:id="rId84"/>
    <p:sldId id="770" r:id="rId85"/>
    <p:sldId id="771" r:id="rId86"/>
    <p:sldId id="772" r:id="rId87"/>
    <p:sldId id="773" r:id="rId88"/>
    <p:sldId id="938" r:id="rId89"/>
    <p:sldId id="869" r:id="rId90"/>
    <p:sldId id="942" r:id="rId91"/>
    <p:sldId id="911" r:id="rId92"/>
    <p:sldId id="912" r:id="rId93"/>
    <p:sldId id="950" r:id="rId94"/>
    <p:sldId id="949" r:id="rId95"/>
    <p:sldId id="915" r:id="rId96"/>
    <p:sldId id="916" r:id="rId97"/>
    <p:sldId id="926" r:id="rId98"/>
    <p:sldId id="917" r:id="rId99"/>
    <p:sldId id="918" r:id="rId100"/>
    <p:sldId id="774" r:id="rId101"/>
    <p:sldId id="994" r:id="rId102"/>
    <p:sldId id="995" r:id="rId103"/>
    <p:sldId id="856" r:id="rId104"/>
    <p:sldId id="776" r:id="rId105"/>
    <p:sldId id="778" r:id="rId106"/>
    <p:sldId id="777" r:id="rId107"/>
    <p:sldId id="788" r:id="rId108"/>
    <p:sldId id="865" r:id="rId109"/>
    <p:sldId id="866" r:id="rId110"/>
    <p:sldId id="867" r:id="rId111"/>
    <p:sldId id="789" r:id="rId112"/>
    <p:sldId id="970" r:id="rId113"/>
    <p:sldId id="975" r:id="rId114"/>
    <p:sldId id="989" r:id="rId115"/>
    <p:sldId id="790" r:id="rId116"/>
    <p:sldId id="791" r:id="rId117"/>
    <p:sldId id="792" r:id="rId118"/>
    <p:sldId id="883" r:id="rId119"/>
    <p:sldId id="976" r:id="rId120"/>
    <p:sldId id="944" r:id="rId121"/>
    <p:sldId id="945" r:id="rId122"/>
    <p:sldId id="946" r:id="rId123"/>
    <p:sldId id="947" r:id="rId124"/>
    <p:sldId id="875" r:id="rId125"/>
    <p:sldId id="924" r:id="rId126"/>
    <p:sldId id="927" r:id="rId127"/>
    <p:sldId id="922" r:id="rId128"/>
    <p:sldId id="925" r:id="rId129"/>
    <p:sldId id="878" r:id="rId130"/>
    <p:sldId id="884" r:id="rId131"/>
    <p:sldId id="857" r:id="rId132"/>
    <p:sldId id="1001" r:id="rId133"/>
    <p:sldId id="797" r:id="rId134"/>
    <p:sldId id="798" r:id="rId135"/>
    <p:sldId id="799" r:id="rId136"/>
    <p:sldId id="805" r:id="rId137"/>
    <p:sldId id="806" r:id="rId138"/>
    <p:sldId id="948" r:id="rId139"/>
    <p:sldId id="983" r:id="rId140"/>
    <p:sldId id="906" r:id="rId141"/>
    <p:sldId id="984" r:id="rId142"/>
    <p:sldId id="991" r:id="rId143"/>
    <p:sldId id="816" r:id="rId144"/>
    <p:sldId id="818" r:id="rId145"/>
    <p:sldId id="985" r:id="rId146"/>
    <p:sldId id="820" r:id="rId147"/>
    <p:sldId id="928" r:id="rId148"/>
    <p:sldId id="929" r:id="rId149"/>
    <p:sldId id="932" r:id="rId150"/>
    <p:sldId id="935" r:id="rId151"/>
    <p:sldId id="936" r:id="rId152"/>
    <p:sldId id="986" r:id="rId153"/>
    <p:sldId id="897" r:id="rId154"/>
    <p:sldId id="896" r:id="rId155"/>
    <p:sldId id="902" r:id="rId156"/>
    <p:sldId id="903" r:id="rId157"/>
    <p:sldId id="885" r:id="rId158"/>
    <p:sldId id="990" r:id="rId159"/>
    <p:sldId id="863" r:id="rId160"/>
    <p:sldId id="1000" r:id="rId161"/>
    <p:sldId id="842" r:id="rId162"/>
    <p:sldId id="843" r:id="rId163"/>
    <p:sldId id="844" r:id="rId164"/>
    <p:sldId id="845" r:id="rId165"/>
    <p:sldId id="846" r:id="rId166"/>
    <p:sldId id="943" r:id="rId167"/>
    <p:sldId id="910" r:id="rId168"/>
    <p:sldId id="847" r:id="rId169"/>
    <p:sldId id="707" r:id="rId170"/>
  </p:sldIdLst>
  <p:sldSz cx="9144000" cy="6858000" type="screen4x3"/>
  <p:notesSz cx="6858000" cy="9144000"/>
  <p:custDataLst>
    <p:tags r:id="rId1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4" autoAdjust="0"/>
    <p:restoredTop sz="87554" autoAdjust="0"/>
  </p:normalViewPr>
  <p:slideViewPr>
    <p:cSldViewPr snapToGrid="0">
      <p:cViewPr varScale="1">
        <p:scale>
          <a:sx n="81" d="100"/>
          <a:sy n="81" d="100"/>
        </p:scale>
        <p:origin x="915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gs" Target="tags/tag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6B85C-4451-4375-826B-F2BD8EFBAA88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1F1D331-7C71-4039-8EA1-6F26B233CBAC}">
      <dgm:prSet phldrT="[Text]" custT="1"/>
      <dgm:spPr/>
      <dgm:t>
        <a:bodyPr/>
        <a:lstStyle/>
        <a:p>
          <a:r>
            <a:rPr lang="en-US" sz="2800" b="1" dirty="0" smtClean="0"/>
            <a:t>Flow Objects</a:t>
          </a:r>
          <a:endParaRPr lang="en-US" sz="2800" b="1" dirty="0"/>
        </a:p>
      </dgm:t>
    </dgm:pt>
    <dgm:pt modelId="{0804BC01-A4C5-4654-A715-0D4DB5B2E4CC}" type="parTrans" cxnId="{F2E8CD48-7EBE-47CE-A712-E692FFF84B37}">
      <dgm:prSet/>
      <dgm:spPr/>
      <dgm:t>
        <a:bodyPr/>
        <a:lstStyle/>
        <a:p>
          <a:endParaRPr lang="en-US" sz="2400" b="1"/>
        </a:p>
      </dgm:t>
    </dgm:pt>
    <dgm:pt modelId="{5FA34B02-F285-4836-8AD8-85BDC0D79371}" type="sibTrans" cxnId="{F2E8CD48-7EBE-47CE-A712-E692FFF84B37}">
      <dgm:prSet/>
      <dgm:spPr/>
      <dgm:t>
        <a:bodyPr/>
        <a:lstStyle/>
        <a:p>
          <a:endParaRPr lang="en-US" sz="2400" b="1"/>
        </a:p>
      </dgm:t>
    </dgm:pt>
    <dgm:pt modelId="{EF94F8F1-2723-4C1E-8F9A-A65604F4724C}">
      <dgm:prSet custT="1"/>
      <dgm:spPr/>
      <dgm:t>
        <a:bodyPr/>
        <a:lstStyle/>
        <a:p>
          <a:r>
            <a:rPr lang="en-US" sz="2800" b="1" smtClean="0"/>
            <a:t>Connecting Objects</a:t>
          </a:r>
          <a:endParaRPr lang="en-US" sz="2800" b="1"/>
        </a:p>
      </dgm:t>
    </dgm:pt>
    <dgm:pt modelId="{37DC6F24-21FF-4210-8F68-2903371EDB43}" type="parTrans" cxnId="{3357D472-DE02-4B78-A48F-3280D4B0C98E}">
      <dgm:prSet/>
      <dgm:spPr/>
      <dgm:t>
        <a:bodyPr/>
        <a:lstStyle/>
        <a:p>
          <a:endParaRPr lang="en-US" sz="2400" b="1"/>
        </a:p>
      </dgm:t>
    </dgm:pt>
    <dgm:pt modelId="{7F85F8C8-5E6E-4A46-8D38-BD30CCF29D62}" type="sibTrans" cxnId="{3357D472-DE02-4B78-A48F-3280D4B0C98E}">
      <dgm:prSet/>
      <dgm:spPr/>
      <dgm:t>
        <a:bodyPr/>
        <a:lstStyle/>
        <a:p>
          <a:endParaRPr lang="en-US" sz="2400" b="1"/>
        </a:p>
      </dgm:t>
    </dgm:pt>
    <dgm:pt modelId="{467BAA91-CE64-4289-AC45-289E995C07B3}">
      <dgm:prSet custT="1"/>
      <dgm:spPr/>
      <dgm:t>
        <a:bodyPr/>
        <a:lstStyle/>
        <a:p>
          <a:r>
            <a:rPr lang="en-US" sz="2800" b="1" smtClean="0"/>
            <a:t>Swimlanes</a:t>
          </a:r>
          <a:endParaRPr lang="en-US" sz="2800" b="1"/>
        </a:p>
      </dgm:t>
    </dgm:pt>
    <dgm:pt modelId="{075BA34A-DD50-43AE-B10E-3BABB0A0D031}" type="parTrans" cxnId="{150D8308-1EDE-4E51-AF13-03E9E8F5596A}">
      <dgm:prSet/>
      <dgm:spPr/>
      <dgm:t>
        <a:bodyPr/>
        <a:lstStyle/>
        <a:p>
          <a:endParaRPr lang="en-US" sz="2400" b="1"/>
        </a:p>
      </dgm:t>
    </dgm:pt>
    <dgm:pt modelId="{6089A008-B9BE-4233-9330-651E239E0EBF}" type="sibTrans" cxnId="{150D8308-1EDE-4E51-AF13-03E9E8F5596A}">
      <dgm:prSet/>
      <dgm:spPr/>
      <dgm:t>
        <a:bodyPr/>
        <a:lstStyle/>
        <a:p>
          <a:endParaRPr lang="en-US" sz="2400" b="1"/>
        </a:p>
      </dgm:t>
    </dgm:pt>
    <dgm:pt modelId="{32A17770-AD34-4A94-BC17-DD95266A0A74}">
      <dgm:prSet custT="1"/>
      <dgm:spPr/>
      <dgm:t>
        <a:bodyPr/>
        <a:lstStyle/>
        <a:p>
          <a:r>
            <a:rPr lang="en-US" sz="2800" b="1" smtClean="0"/>
            <a:t>Artifact</a:t>
          </a:r>
          <a:endParaRPr lang="en-US" sz="2800" b="1"/>
        </a:p>
      </dgm:t>
    </dgm:pt>
    <dgm:pt modelId="{26A6F0DA-BAEB-441A-88DE-EFBC5548137A}" type="parTrans" cxnId="{F50E28F3-A719-41B2-87BA-DF4CD6FB6740}">
      <dgm:prSet/>
      <dgm:spPr/>
      <dgm:t>
        <a:bodyPr/>
        <a:lstStyle/>
        <a:p>
          <a:endParaRPr lang="en-US" sz="2400" b="1"/>
        </a:p>
      </dgm:t>
    </dgm:pt>
    <dgm:pt modelId="{29DDFCAF-6AF5-4C10-96DD-59358A8FA1FD}" type="sibTrans" cxnId="{F50E28F3-A719-41B2-87BA-DF4CD6FB6740}">
      <dgm:prSet/>
      <dgm:spPr/>
      <dgm:t>
        <a:bodyPr/>
        <a:lstStyle/>
        <a:p>
          <a:endParaRPr lang="en-US" sz="2400" b="1"/>
        </a:p>
      </dgm:t>
    </dgm:pt>
    <dgm:pt modelId="{5AF6AA05-14F9-4087-AAA0-95C7D1E09A64}" type="pres">
      <dgm:prSet presAssocID="{5266B85C-4451-4375-826B-F2BD8EFBAA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69F6B0-0CE5-43CA-BB80-B60C2986769F}" type="pres">
      <dgm:prSet presAssocID="{81F1D331-7C71-4039-8EA1-6F26B233CBAC}" presName="node" presStyleLbl="node1" presStyleIdx="0" presStyleCnt="4" custScaleX="15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CB7F8-D184-41A3-BC51-8120B8F07D90}" type="pres">
      <dgm:prSet presAssocID="{81F1D331-7C71-4039-8EA1-6F26B233CBAC}" presName="spNode" presStyleCnt="0"/>
      <dgm:spPr/>
      <dgm:t>
        <a:bodyPr/>
        <a:lstStyle/>
        <a:p>
          <a:endParaRPr lang="en-US"/>
        </a:p>
      </dgm:t>
    </dgm:pt>
    <dgm:pt modelId="{215078BC-0A2E-4E10-BAD9-E4F0F2368018}" type="pres">
      <dgm:prSet presAssocID="{5FA34B02-F285-4836-8AD8-85BDC0D7937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81A43E5-12A0-467B-86B6-12B62064D4FF}" type="pres">
      <dgm:prSet presAssocID="{EF94F8F1-2723-4C1E-8F9A-A65604F4724C}" presName="node" presStyleLbl="node1" presStyleIdx="1" presStyleCnt="4" custScaleX="15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77E46-2522-4016-94FC-A614F3282177}" type="pres">
      <dgm:prSet presAssocID="{EF94F8F1-2723-4C1E-8F9A-A65604F4724C}" presName="spNode" presStyleCnt="0"/>
      <dgm:spPr/>
      <dgm:t>
        <a:bodyPr/>
        <a:lstStyle/>
        <a:p>
          <a:endParaRPr lang="en-US"/>
        </a:p>
      </dgm:t>
    </dgm:pt>
    <dgm:pt modelId="{A9E3520B-F87E-42DC-9B42-39C963F55C93}" type="pres">
      <dgm:prSet presAssocID="{7F85F8C8-5E6E-4A46-8D38-BD30CCF29D6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9394DDB-D05A-440C-B978-6906BFC142A7}" type="pres">
      <dgm:prSet presAssocID="{467BAA91-CE64-4289-AC45-289E995C07B3}" presName="node" presStyleLbl="node1" presStyleIdx="2" presStyleCnt="4" custScaleX="15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86ED2-CBC5-4E08-8574-AA0BEEF59CE2}" type="pres">
      <dgm:prSet presAssocID="{467BAA91-CE64-4289-AC45-289E995C07B3}" presName="spNode" presStyleCnt="0"/>
      <dgm:spPr/>
      <dgm:t>
        <a:bodyPr/>
        <a:lstStyle/>
        <a:p>
          <a:endParaRPr lang="en-US"/>
        </a:p>
      </dgm:t>
    </dgm:pt>
    <dgm:pt modelId="{8440F987-0570-45D2-BA08-571364D719BD}" type="pres">
      <dgm:prSet presAssocID="{6089A008-B9BE-4233-9330-651E239E0EB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236895C-489B-4552-8C74-220D814013CB}" type="pres">
      <dgm:prSet presAssocID="{32A17770-AD34-4A94-BC17-DD95266A0A74}" presName="node" presStyleLbl="node1" presStyleIdx="3" presStyleCnt="4" custScaleX="150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179A0-4AEF-48B5-A708-64BB80984E09}" type="pres">
      <dgm:prSet presAssocID="{32A17770-AD34-4A94-BC17-DD95266A0A74}" presName="spNode" presStyleCnt="0"/>
      <dgm:spPr/>
      <dgm:t>
        <a:bodyPr/>
        <a:lstStyle/>
        <a:p>
          <a:endParaRPr lang="en-US"/>
        </a:p>
      </dgm:t>
    </dgm:pt>
    <dgm:pt modelId="{9440C33E-AB35-4CAF-8AC0-50D1CFBBE18D}" type="pres">
      <dgm:prSet presAssocID="{29DDFCAF-6AF5-4C10-96DD-59358A8FA1F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286F1DE-3CE1-4A6F-A425-77360F3FBD9F}" type="presOf" srcId="{6089A008-B9BE-4233-9330-651E239E0EBF}" destId="{8440F987-0570-45D2-BA08-571364D719BD}" srcOrd="0" destOrd="0" presId="urn:microsoft.com/office/officeart/2005/8/layout/cycle6"/>
    <dgm:cxn modelId="{E8C36BB0-7BEE-4AB7-98BA-CC9877A381EA}" type="presOf" srcId="{32A17770-AD34-4A94-BC17-DD95266A0A74}" destId="{4236895C-489B-4552-8C74-220D814013CB}" srcOrd="0" destOrd="0" presId="urn:microsoft.com/office/officeart/2005/8/layout/cycle6"/>
    <dgm:cxn modelId="{D265725A-F6AC-4B82-9545-8EF8849AAAD1}" type="presOf" srcId="{EF94F8F1-2723-4C1E-8F9A-A65604F4724C}" destId="{981A43E5-12A0-467B-86B6-12B62064D4FF}" srcOrd="0" destOrd="0" presId="urn:microsoft.com/office/officeart/2005/8/layout/cycle6"/>
    <dgm:cxn modelId="{FBDFBCAC-BE5D-40D8-8E90-014984A14E91}" type="presOf" srcId="{467BAA91-CE64-4289-AC45-289E995C07B3}" destId="{D9394DDB-D05A-440C-B978-6906BFC142A7}" srcOrd="0" destOrd="0" presId="urn:microsoft.com/office/officeart/2005/8/layout/cycle6"/>
    <dgm:cxn modelId="{30E61D8B-62EC-4E9A-A9E6-5AFE20289EA0}" type="presOf" srcId="{29DDFCAF-6AF5-4C10-96DD-59358A8FA1FD}" destId="{9440C33E-AB35-4CAF-8AC0-50D1CFBBE18D}" srcOrd="0" destOrd="0" presId="urn:microsoft.com/office/officeart/2005/8/layout/cycle6"/>
    <dgm:cxn modelId="{150D8308-1EDE-4E51-AF13-03E9E8F5596A}" srcId="{5266B85C-4451-4375-826B-F2BD8EFBAA88}" destId="{467BAA91-CE64-4289-AC45-289E995C07B3}" srcOrd="2" destOrd="0" parTransId="{075BA34A-DD50-43AE-B10E-3BABB0A0D031}" sibTransId="{6089A008-B9BE-4233-9330-651E239E0EBF}"/>
    <dgm:cxn modelId="{3357D472-DE02-4B78-A48F-3280D4B0C98E}" srcId="{5266B85C-4451-4375-826B-F2BD8EFBAA88}" destId="{EF94F8F1-2723-4C1E-8F9A-A65604F4724C}" srcOrd="1" destOrd="0" parTransId="{37DC6F24-21FF-4210-8F68-2903371EDB43}" sibTransId="{7F85F8C8-5E6E-4A46-8D38-BD30CCF29D62}"/>
    <dgm:cxn modelId="{F50E28F3-A719-41B2-87BA-DF4CD6FB6740}" srcId="{5266B85C-4451-4375-826B-F2BD8EFBAA88}" destId="{32A17770-AD34-4A94-BC17-DD95266A0A74}" srcOrd="3" destOrd="0" parTransId="{26A6F0DA-BAEB-441A-88DE-EFBC5548137A}" sibTransId="{29DDFCAF-6AF5-4C10-96DD-59358A8FA1FD}"/>
    <dgm:cxn modelId="{879636E1-D0D6-4C39-A8DF-8D786DBE8DAA}" type="presOf" srcId="{81F1D331-7C71-4039-8EA1-6F26B233CBAC}" destId="{4069F6B0-0CE5-43CA-BB80-B60C2986769F}" srcOrd="0" destOrd="0" presId="urn:microsoft.com/office/officeart/2005/8/layout/cycle6"/>
    <dgm:cxn modelId="{E6BD8E15-C2F8-4727-A458-25E6641208AA}" type="presOf" srcId="{7F85F8C8-5E6E-4A46-8D38-BD30CCF29D62}" destId="{A9E3520B-F87E-42DC-9B42-39C963F55C93}" srcOrd="0" destOrd="0" presId="urn:microsoft.com/office/officeart/2005/8/layout/cycle6"/>
    <dgm:cxn modelId="{F2E8CD48-7EBE-47CE-A712-E692FFF84B37}" srcId="{5266B85C-4451-4375-826B-F2BD8EFBAA88}" destId="{81F1D331-7C71-4039-8EA1-6F26B233CBAC}" srcOrd="0" destOrd="0" parTransId="{0804BC01-A4C5-4654-A715-0D4DB5B2E4CC}" sibTransId="{5FA34B02-F285-4836-8AD8-85BDC0D79371}"/>
    <dgm:cxn modelId="{7264D5C6-051D-419D-8736-EDF5CDD0974B}" type="presOf" srcId="{5FA34B02-F285-4836-8AD8-85BDC0D79371}" destId="{215078BC-0A2E-4E10-BAD9-E4F0F2368018}" srcOrd="0" destOrd="0" presId="urn:microsoft.com/office/officeart/2005/8/layout/cycle6"/>
    <dgm:cxn modelId="{547CF8C2-B30D-4144-BE5C-3A4A845E6FC4}" type="presOf" srcId="{5266B85C-4451-4375-826B-F2BD8EFBAA88}" destId="{5AF6AA05-14F9-4087-AAA0-95C7D1E09A64}" srcOrd="0" destOrd="0" presId="urn:microsoft.com/office/officeart/2005/8/layout/cycle6"/>
    <dgm:cxn modelId="{E933FE55-4010-473E-B140-16974D06EB03}" type="presParOf" srcId="{5AF6AA05-14F9-4087-AAA0-95C7D1E09A64}" destId="{4069F6B0-0CE5-43CA-BB80-B60C2986769F}" srcOrd="0" destOrd="0" presId="urn:microsoft.com/office/officeart/2005/8/layout/cycle6"/>
    <dgm:cxn modelId="{333EC168-62F2-46E6-9E5E-11FA309FDC1A}" type="presParOf" srcId="{5AF6AA05-14F9-4087-AAA0-95C7D1E09A64}" destId="{41BCB7F8-D184-41A3-BC51-8120B8F07D90}" srcOrd="1" destOrd="0" presId="urn:microsoft.com/office/officeart/2005/8/layout/cycle6"/>
    <dgm:cxn modelId="{F467A6C5-2FEE-4299-B537-4B831F193D07}" type="presParOf" srcId="{5AF6AA05-14F9-4087-AAA0-95C7D1E09A64}" destId="{215078BC-0A2E-4E10-BAD9-E4F0F2368018}" srcOrd="2" destOrd="0" presId="urn:microsoft.com/office/officeart/2005/8/layout/cycle6"/>
    <dgm:cxn modelId="{56BE4C99-5636-4626-9153-8C609E397B4E}" type="presParOf" srcId="{5AF6AA05-14F9-4087-AAA0-95C7D1E09A64}" destId="{981A43E5-12A0-467B-86B6-12B62064D4FF}" srcOrd="3" destOrd="0" presId="urn:microsoft.com/office/officeart/2005/8/layout/cycle6"/>
    <dgm:cxn modelId="{265264BA-F154-4912-B82B-EB0B5210271C}" type="presParOf" srcId="{5AF6AA05-14F9-4087-AAA0-95C7D1E09A64}" destId="{24677E46-2522-4016-94FC-A614F3282177}" srcOrd="4" destOrd="0" presId="urn:microsoft.com/office/officeart/2005/8/layout/cycle6"/>
    <dgm:cxn modelId="{50C249E1-902D-40AF-88E8-58AE472BBBBF}" type="presParOf" srcId="{5AF6AA05-14F9-4087-AAA0-95C7D1E09A64}" destId="{A9E3520B-F87E-42DC-9B42-39C963F55C93}" srcOrd="5" destOrd="0" presId="urn:microsoft.com/office/officeart/2005/8/layout/cycle6"/>
    <dgm:cxn modelId="{989F15AA-ABC7-41B8-B291-ED1E4764F0BF}" type="presParOf" srcId="{5AF6AA05-14F9-4087-AAA0-95C7D1E09A64}" destId="{D9394DDB-D05A-440C-B978-6906BFC142A7}" srcOrd="6" destOrd="0" presId="urn:microsoft.com/office/officeart/2005/8/layout/cycle6"/>
    <dgm:cxn modelId="{3BE595C1-CF9D-46B1-AE66-FD1E629C0139}" type="presParOf" srcId="{5AF6AA05-14F9-4087-AAA0-95C7D1E09A64}" destId="{E0886ED2-CBC5-4E08-8574-AA0BEEF59CE2}" srcOrd="7" destOrd="0" presId="urn:microsoft.com/office/officeart/2005/8/layout/cycle6"/>
    <dgm:cxn modelId="{0F7B3DC9-4DE4-4F80-8B28-7099005D4859}" type="presParOf" srcId="{5AF6AA05-14F9-4087-AAA0-95C7D1E09A64}" destId="{8440F987-0570-45D2-BA08-571364D719BD}" srcOrd="8" destOrd="0" presId="urn:microsoft.com/office/officeart/2005/8/layout/cycle6"/>
    <dgm:cxn modelId="{896A42BA-8276-4F6D-88B0-E0890975B34E}" type="presParOf" srcId="{5AF6AA05-14F9-4087-AAA0-95C7D1E09A64}" destId="{4236895C-489B-4552-8C74-220D814013CB}" srcOrd="9" destOrd="0" presId="urn:microsoft.com/office/officeart/2005/8/layout/cycle6"/>
    <dgm:cxn modelId="{B4A5EF06-1F1C-4C0F-A8FB-7117FFA7D829}" type="presParOf" srcId="{5AF6AA05-14F9-4087-AAA0-95C7D1E09A64}" destId="{ABD179A0-4AEF-48B5-A708-64BB80984E09}" srcOrd="10" destOrd="0" presId="urn:microsoft.com/office/officeart/2005/8/layout/cycle6"/>
    <dgm:cxn modelId="{A2A44815-EDD6-4242-B7B5-00DC403F93D0}" type="presParOf" srcId="{5AF6AA05-14F9-4087-AAA0-95C7D1E09A64}" destId="{9440C33E-AB35-4CAF-8AC0-50D1CFBBE18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28-Mar-2016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3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33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3886200" cy="53335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3000"/>
            <a:ext cx="3886200" cy="533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66800"/>
            <a:ext cx="3868340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4512"/>
            <a:ext cx="3868340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66800"/>
            <a:ext cx="3887391" cy="747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4512"/>
            <a:ext cx="3887391" cy="4662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237817"/>
            <a:ext cx="628650" cy="524183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097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097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8501495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33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6639955"/>
            <a:ext cx="850100" cy="201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680740"/>
            <a:ext cx="1019247" cy="17726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2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%20BPMN%20Basic/2%20Basic%20Concepts/09%20What%20is%20an%20event.mp4" TargetMode="External"/><Relationship Id="rId7" Type="http://schemas.openxmlformats.org/officeDocument/2006/relationships/hyperlink" Target="1%20BPMN%20Basic/2%20Basic%20Concepts/05%20What%20is%20a%20pool%20and%20a%20lane.mp4" TargetMode="External"/><Relationship Id="rId2" Type="http://schemas.openxmlformats.org/officeDocument/2006/relationships/hyperlink" Target="1%20BPMN%20Basic/2%20Basic%20Concepts/04%20What%20is%20proces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%20BPMN%20Basic/2%20Basic%20Concepts/07%20What%20is%20sequence%20and%20message%20flow.mp4" TargetMode="External"/><Relationship Id="rId5" Type="http://schemas.openxmlformats.org/officeDocument/2006/relationships/hyperlink" Target="1%20BPMN%20Basic/2%20Basic%20Concepts/08%20What%20is%20a%20gateways.mp4" TargetMode="External"/><Relationship Id="rId4" Type="http://schemas.openxmlformats.org/officeDocument/2006/relationships/hyperlink" Target="1%20BPMN%20Basic/2%20Basic%20Concepts/06%20What%20is%20an%20activity.mp4" TargetMode="Externa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hyperlink" Target="1%20BPMN%20Basic/3%20Activities/11%20What%20is%20a%20multiple%20sub-process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1%20BPMN%20Basic/5%20Events/26%20What%20is%20a%20transaction.mp4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1%20BPMN%20Basic/2%20Basic%20Concepts/09%20What%20is%20an%20event.mp4" TargetMode="External"/><Relationship Id="rId7" Type="http://schemas.openxmlformats.org/officeDocument/2006/relationships/hyperlink" Target="1%20BPMN%20Basic/2%20Basic%20Concepts/05%20What%20is%20a%20pool%20and%20a%20lane.mp4" TargetMode="External"/><Relationship Id="rId2" Type="http://schemas.openxmlformats.org/officeDocument/2006/relationships/hyperlink" Target="1%20BPMN%20Basic/2%20Basic%20Concepts/04%20What%20is%20proces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%20BPMN%20Basic/2%20Basic%20Concepts/07%20What%20is%20sequence%20and%20message%20flow.mp4" TargetMode="External"/><Relationship Id="rId5" Type="http://schemas.openxmlformats.org/officeDocument/2006/relationships/hyperlink" Target="1%20BPMN%20Basic/2%20Basic%20Concepts/08%20What%20is%20a%20gateways.mp4" TargetMode="External"/><Relationship Id="rId4" Type="http://schemas.openxmlformats.org/officeDocument/2006/relationships/hyperlink" Target="1%20BPMN%20Basic/2%20Basic%20Concepts/06%20What%20is%20an%20activity.mp4" TargetMode="Externa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hyperlink" Target="1%20BPMN%20Basic/4%20Gateways/15%20What%20is%20an%20inclusive%20gateway.mp4" TargetMode="Externa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hyperlink" Target="1%20BPMN%20Basic/4%20Gateways/16%20What%20is%20a%20complex%20gateway.mp4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1%20BPMN%20Basic/2%20Basic%20Concepts/09%20What%20is%20an%20event.mp4" TargetMode="External"/><Relationship Id="rId7" Type="http://schemas.openxmlformats.org/officeDocument/2006/relationships/hyperlink" Target="1%20BPMN%20Basic/2%20Basic%20Concepts/05%20What%20is%20a%20pool%20and%20a%20lane.mp4" TargetMode="External"/><Relationship Id="rId2" Type="http://schemas.openxmlformats.org/officeDocument/2006/relationships/hyperlink" Target="1%20BPMN%20Basic/2%20Basic%20Concepts/04%20What%20is%20proces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%20BPMN%20Basic/2%20Basic%20Concepts/07%20What%20is%20sequence%20and%20message%20flow.mp4" TargetMode="External"/><Relationship Id="rId5" Type="http://schemas.openxmlformats.org/officeDocument/2006/relationships/hyperlink" Target="1%20BPMN%20Basic/2%20Basic%20Concepts/08%20What%20is%20a%20gateways.mp4" TargetMode="External"/><Relationship Id="rId4" Type="http://schemas.openxmlformats.org/officeDocument/2006/relationships/hyperlink" Target="1%20BPMN%20Basic/2%20Basic%20Concepts/06%20What%20is%20an%20activity.mp4" TargetMode="Externa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1%20BPMN%20Basic/2%20Basic%20Concepts/09%20What%20is%20an%20event.mp4" TargetMode="External"/><Relationship Id="rId7" Type="http://schemas.openxmlformats.org/officeDocument/2006/relationships/hyperlink" Target="1%20BPMN%20Basic/2%20Basic%20Concepts/05%20What%20is%20a%20pool%20and%20a%20lane.mp4" TargetMode="External"/><Relationship Id="rId2" Type="http://schemas.openxmlformats.org/officeDocument/2006/relationships/hyperlink" Target="1%20BPMN%20Basic/2%20Basic%20Concepts/04%20What%20is%20proces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%20BPMN%20Basic/2%20Basic%20Concepts/07%20What%20is%20sequence%20and%20message%20flow.mp4" TargetMode="External"/><Relationship Id="rId5" Type="http://schemas.openxmlformats.org/officeDocument/2006/relationships/hyperlink" Target="1%20BPMN%20Basic/2%20Basic%20Concepts/08%20What%20is%20a%20gateways.mp4" TargetMode="External"/><Relationship Id="rId4" Type="http://schemas.openxmlformats.org/officeDocument/2006/relationships/hyperlink" Target="1%20BPMN%20Basic/2%20Basic%20Concepts/06%20What%20is%20an%20activity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1%20BPMN%20Basic/2%20Basic%20Concepts/09%20What%20is%20an%20event.mp4" TargetMode="External"/><Relationship Id="rId7" Type="http://schemas.openxmlformats.org/officeDocument/2006/relationships/hyperlink" Target="1%20BPMN%20Basic/2%20Basic%20Concepts/05%20What%20is%20a%20pool%20and%20a%20lane.mp4" TargetMode="External"/><Relationship Id="rId2" Type="http://schemas.openxmlformats.org/officeDocument/2006/relationships/hyperlink" Target="1%20BPMN%20Basic/2%20Basic%20Concepts/04%20What%20is%20proces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%20BPMN%20Basic/2%20Basic%20Concepts/07%20What%20is%20sequence%20and%20message%20flow.mp4" TargetMode="External"/><Relationship Id="rId5" Type="http://schemas.openxmlformats.org/officeDocument/2006/relationships/hyperlink" Target="1%20BPMN%20Basic/2%20Basic%20Concepts/08%20What%20is%20a%20gateways.mp4" TargetMode="External"/><Relationship Id="rId4" Type="http://schemas.openxmlformats.org/officeDocument/2006/relationships/hyperlink" Target="1%20BPMN%20Basic/2%20Basic%20Concepts/06%20What%20is%20an%20activity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1%20BPMN%20Basic/5%20Events/25%20What%20is%20a%20signal%20event.mp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1%20BPMN%20Basic/5%20Events/25%20What%20is%20a%20signal%20event.mp4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1%20BPMN%20Basic/5%20Events/25%20What%20is%20a%20signal%20event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1%20BPMN%20Basic/2%20Basic%20Concepts/09%20What%20is%20an%20event.mp4" TargetMode="External"/><Relationship Id="rId7" Type="http://schemas.openxmlformats.org/officeDocument/2006/relationships/hyperlink" Target="1%20BPMN%20Basic/2%20Basic%20Concepts/05%20What%20is%20a%20pool%20and%20a%20lane.mp4" TargetMode="External"/><Relationship Id="rId2" Type="http://schemas.openxmlformats.org/officeDocument/2006/relationships/hyperlink" Target="1%20BPMN%20Basic/2%20Basic%20Concepts/04%20What%20is%20process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%20BPMN%20Basic/2%20Basic%20Concepts/07%20What%20is%20sequence%20and%20message%20flow.mp4" TargetMode="External"/><Relationship Id="rId5" Type="http://schemas.openxmlformats.org/officeDocument/2006/relationships/hyperlink" Target="1%20BPMN%20Basic/2%20Basic%20Concepts/08%20What%20is%20a%20gateways.mp4" TargetMode="External"/><Relationship Id="rId4" Type="http://schemas.openxmlformats.org/officeDocument/2006/relationships/hyperlink" Target="1%20BPMN%20Basic/2%20Basic%20Concepts/06%20What%20is%20an%20activity.mp4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1%20BPMN%20Basic/5%20Events/20%20What%20is%20a%20timer%20boundary%20event.mp4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BPMN Fundamentals: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2. BPMN Elements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42690"/>
            <a:ext cx="6858000" cy="1306599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4400" dirty="0"/>
              <a:t>Romi Satria </a:t>
            </a:r>
            <a:r>
              <a:rPr lang="id-ID" sz="4400" dirty="0" err="1"/>
              <a:t>Wahon</a:t>
            </a:r>
            <a:r>
              <a:rPr lang="en-US" sz="4400" dirty="0"/>
              <a:t>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http://romisatriawahono.net/bpmn</a:t>
            </a:r>
            <a:b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</a:t>
            </a:r>
            <a:r>
              <a:rPr lang="id-ID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049496"/>
              </p:ext>
            </p:extLst>
          </p:nvPr>
        </p:nvGraphicFramePr>
        <p:xfrm>
          <a:off x="153326" y="884896"/>
          <a:ext cx="8839200" cy="57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55"/>
                <a:gridCol w="4734545"/>
                <a:gridCol w="2133600"/>
              </a:tblGrid>
              <a:tr h="517180"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effectLst/>
                        </a:rPr>
                        <a:t>E</a:t>
                      </a:r>
                      <a:r>
                        <a:rPr lang="en-US" sz="2000" dirty="0" smtClean="0">
                          <a:effectLst/>
                        </a:rPr>
                        <a:t>LEMENT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BPMN NAME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35402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Flow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the main graphic elements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define the behavior </a:t>
                      </a:r>
                      <a:r>
                        <a:rPr lang="en-US" sz="2000" dirty="0">
                          <a:effectLst/>
                        </a:rPr>
                        <a:t>of the </a:t>
                      </a:r>
                      <a:r>
                        <a:rPr lang="en-US" sz="2000" dirty="0" smtClean="0">
                          <a:effectLst/>
                          <a:hlinkClick r:id="rId2" action="ppaction://hlinkfile"/>
                        </a:rPr>
                        <a:t>processes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3" action="ppaction://hlinkfile"/>
                        </a:rPr>
                        <a:t>Events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4" action="ppaction://hlinkfile"/>
                        </a:rPr>
                        <a:t>Activities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5" action="ppaction://hlinkfile"/>
                        </a:rPr>
                        <a:t>Gateways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0250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Connecting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Flow objects are connected to each other by means of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connectors to create the basic framework </a:t>
                      </a:r>
                      <a:r>
                        <a:rPr lang="en-US" sz="2000" dirty="0" smtClean="0">
                          <a:effectLst/>
                        </a:rPr>
                        <a:t>of the business process structure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Sequence </a:t>
                      </a:r>
                      <a:r>
                        <a:rPr lang="en-US" sz="2000" b="1" dirty="0">
                          <a:effectLst/>
                          <a:hlinkClick r:id="rId6" action="ppaction://hlinkfile"/>
                        </a:rPr>
                        <a:t>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Message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Association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24821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effectLst/>
                        </a:rPr>
                        <a:t>Swimlane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effectLst/>
                        </a:rPr>
                        <a:t>Swimlanes</a:t>
                      </a:r>
                      <a:r>
                        <a:rPr lang="en-US" sz="2000" dirty="0" smtClean="0">
                          <a:effectLst/>
                        </a:rPr>
                        <a:t> are mechanisms to arrange activities in separate display categories to illustrate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the different functional areas or persons in charge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7" action="ppaction://hlinkfile"/>
                        </a:rPr>
                        <a:t>Pools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807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Lanes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440594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Artifacts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Artifacts are used to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provide additional information about the process</a:t>
                      </a:r>
                      <a:r>
                        <a:rPr lang="en-US" sz="2000" dirty="0" smtClean="0">
                          <a:effectLst/>
                        </a:rPr>
                        <a:t>. They provide the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</a:rPr>
                        <a:t>notation with flexibility to express different contexts </a:t>
                      </a:r>
                      <a:r>
                        <a:rPr lang="en-US" sz="2000" dirty="0" smtClean="0">
                          <a:effectLst/>
                        </a:rPr>
                        <a:t>properly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</a:rPr>
                        <a:t>Annotation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Group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Data Object</a:t>
                      </a:r>
                      <a:endParaRPr lang="en-US" sz="2000" b="1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55376">
                <a:tc vMerge="1">
                  <a:txBody>
                    <a:bodyPr/>
                    <a:lstStyle/>
                    <a:p>
                      <a:pPr algn="l"/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effectLst/>
                        </a:rPr>
                        <a:t>Data</a:t>
                      </a:r>
                      <a:r>
                        <a:rPr lang="id-ID" sz="2000" b="1" baseline="0" dirty="0" smtClean="0">
                          <a:effectLst/>
                        </a:rPr>
                        <a:t> Store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886700" cy="549004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Kembangkan</a:t>
            </a:r>
            <a:r>
              <a:rPr lang="en-US" sz="3200" dirty="0" smtClean="0"/>
              <a:t> BPMN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proses </a:t>
            </a:r>
            <a:r>
              <a:rPr lang="en-US" sz="3200" dirty="0" err="1" smtClean="0">
                <a:solidFill>
                  <a:srgbClr val="C00000"/>
                </a:solidFill>
              </a:rPr>
              <a:t>penentuan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beasiswa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Universitas</a:t>
            </a:r>
            <a:r>
              <a:rPr lang="en-US" sz="3200" dirty="0" smtClean="0"/>
              <a:t> </a:t>
            </a:r>
            <a:r>
              <a:rPr lang="en-US" sz="3200" dirty="0" err="1" smtClean="0"/>
              <a:t>Suka</a:t>
            </a:r>
            <a:r>
              <a:rPr lang="en-US" sz="3200" dirty="0" smtClean="0"/>
              <a:t> </a:t>
            </a:r>
            <a:r>
              <a:rPr lang="en-US" sz="3200" dirty="0" err="1" smtClean="0"/>
              <a:t>Belajar</a:t>
            </a:r>
            <a:endParaRPr lang="en-US" sz="3200" dirty="0" smtClean="0"/>
          </a:p>
          <a:p>
            <a:pPr lvl="1"/>
            <a:r>
              <a:rPr lang="en-US" sz="2800" dirty="0" err="1" smtClean="0"/>
              <a:t>Pada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Mengumumkan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,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revisi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Komite</a:t>
            </a:r>
            <a:r>
              <a:rPr lang="en-US" sz="2800" dirty="0" smtClean="0"/>
              <a:t>, </a:t>
            </a:r>
            <a:r>
              <a:rPr lang="en-US" sz="2800" dirty="0" err="1" smtClean="0"/>
              <a:t>administrasi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mengubah</a:t>
            </a:r>
            <a:r>
              <a:rPr lang="en-US" sz="2800" dirty="0" smtClean="0"/>
              <a:t> </a:t>
            </a: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beasiswa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beasiswa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direvisi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media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dimuat</a:t>
            </a:r>
            <a:endParaRPr lang="en-US" sz="2800" dirty="0" smtClean="0"/>
          </a:p>
          <a:p>
            <a:r>
              <a:rPr lang="en-US" sz="3200" dirty="0" err="1" smtClean="0"/>
              <a:t>Terapkan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Message Boundary Event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/>
              <a:t>Proses </a:t>
            </a:r>
            <a:r>
              <a:rPr lang="en-US" sz="3200" dirty="0" err="1"/>
              <a:t>Mengumumkan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 smtClean="0"/>
              <a:t>tersebut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6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6446"/>
            <a:ext cx="7886700" cy="5419705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Kembangkan</a:t>
            </a:r>
            <a:r>
              <a:rPr lang="en-US" sz="3200" dirty="0" smtClean="0"/>
              <a:t> BPMN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proses </a:t>
            </a:r>
            <a:r>
              <a:rPr lang="en-US" sz="3200" dirty="0" err="1" smtClean="0">
                <a:solidFill>
                  <a:srgbClr val="C00000"/>
                </a:solidFill>
              </a:rPr>
              <a:t>penentuan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beasiswa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Universitas</a:t>
            </a:r>
            <a:r>
              <a:rPr lang="en-US" sz="3200" dirty="0" smtClean="0"/>
              <a:t> </a:t>
            </a:r>
            <a:r>
              <a:rPr lang="en-US" sz="3200" dirty="0" err="1" smtClean="0"/>
              <a:t>Suka</a:t>
            </a:r>
            <a:r>
              <a:rPr lang="en-US" sz="3200" dirty="0" smtClean="0"/>
              <a:t> </a:t>
            </a:r>
            <a:r>
              <a:rPr lang="en-US" sz="3200" dirty="0" err="1" smtClean="0"/>
              <a:t>Belajar</a:t>
            </a:r>
            <a:endParaRPr lang="en-US" sz="3200" dirty="0" smtClean="0"/>
          </a:p>
          <a:p>
            <a:pPr lvl="1"/>
            <a:r>
              <a:rPr lang="en-US" sz="2800" dirty="0" err="1" smtClean="0"/>
              <a:t>Beasiswa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dicairkan</a:t>
            </a:r>
            <a:r>
              <a:rPr lang="en-US" sz="2800" dirty="0" smtClean="0"/>
              <a:t>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beasiswa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diterima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Administrasi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1.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beasiswa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dikurangi</a:t>
            </a:r>
            <a:r>
              <a:rPr lang="en-US" sz="2800" dirty="0" smtClean="0"/>
              <a:t> </a:t>
            </a:r>
            <a:r>
              <a:rPr lang="en-US" sz="2800" dirty="0" err="1" smtClean="0"/>
              <a:t>pinalti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10%,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dikirimkan</a:t>
            </a:r>
            <a:r>
              <a:rPr lang="en-US" sz="2800" dirty="0" smtClean="0"/>
              <a:t> di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berikutnya</a:t>
            </a:r>
            <a:endParaRPr lang="en-US" sz="2800" dirty="0" smtClean="0"/>
          </a:p>
          <a:p>
            <a:r>
              <a:rPr lang="en-US" sz="3200" dirty="0" err="1" smtClean="0"/>
              <a:t>Terapkan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Timer Boundary Event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/>
              <a:t>Proses </a:t>
            </a:r>
            <a:r>
              <a:rPr lang="en-US" sz="3200" dirty="0" err="1"/>
              <a:t>Mengumumkan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48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4031"/>
            <a:ext cx="7886700" cy="540212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Kembangkan</a:t>
            </a:r>
            <a:r>
              <a:rPr lang="en-US" sz="3200" dirty="0" smtClean="0"/>
              <a:t> BPMN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proses </a:t>
            </a:r>
            <a:r>
              <a:rPr lang="en-US" sz="3200" dirty="0" err="1" smtClean="0">
                <a:solidFill>
                  <a:srgbClr val="C00000"/>
                </a:solidFill>
              </a:rPr>
              <a:t>penentuan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beasiswa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Universitas</a:t>
            </a:r>
            <a:r>
              <a:rPr lang="en-US" sz="3200" dirty="0" smtClean="0"/>
              <a:t> </a:t>
            </a:r>
            <a:r>
              <a:rPr lang="en-US" sz="3200" dirty="0" err="1" smtClean="0"/>
              <a:t>Suka</a:t>
            </a:r>
            <a:r>
              <a:rPr lang="en-US" sz="3200" dirty="0" smtClean="0"/>
              <a:t> </a:t>
            </a:r>
            <a:r>
              <a:rPr lang="en-US" sz="3200" dirty="0" err="1" smtClean="0"/>
              <a:t>Belajar</a:t>
            </a:r>
            <a:endParaRPr lang="en-US" sz="3200" dirty="0" smtClean="0"/>
          </a:p>
          <a:p>
            <a:pPr lvl="1"/>
            <a:r>
              <a:rPr lang="en-US" sz="2800" dirty="0" err="1" smtClean="0"/>
              <a:t>Beasiswa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transfer bank,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error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cash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beasiswa</a:t>
            </a:r>
            <a:endParaRPr lang="en-US" sz="2800" dirty="0" smtClean="0"/>
          </a:p>
          <a:p>
            <a:r>
              <a:rPr lang="en-US" sz="3200" dirty="0" err="1" smtClean="0"/>
              <a:t>Terapkan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Error Boundary Event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/>
              <a:t>Proses </a:t>
            </a:r>
            <a:r>
              <a:rPr lang="en-US" sz="3200" dirty="0" err="1"/>
              <a:t>Mengumumkan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54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.3.2.2 </a:t>
            </a:r>
            <a:r>
              <a:rPr lang="en-US" sz="4400" dirty="0" err="1" smtClean="0"/>
              <a:t>Subproses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5769"/>
            <a:ext cx="7886700" cy="574573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</a:t>
            </a:r>
            <a:r>
              <a:rPr lang="en-US" sz="2800" dirty="0" err="1"/>
              <a:t>SubProcess</a:t>
            </a:r>
            <a:r>
              <a:rPr lang="en-US" sz="2800" dirty="0"/>
              <a:t> is a </a:t>
            </a:r>
            <a:r>
              <a:rPr lang="en-US" sz="2800" dirty="0">
                <a:solidFill>
                  <a:srgbClr val="C00000"/>
                </a:solidFill>
              </a:rPr>
              <a:t>set of activities </a:t>
            </a:r>
            <a:r>
              <a:rPr lang="en-US" sz="2800" dirty="0"/>
              <a:t>that have a logical sequence that meet a clear </a:t>
            </a:r>
            <a:r>
              <a:rPr lang="en-US" sz="2800" dirty="0" smtClean="0"/>
              <a:t>purpose</a:t>
            </a:r>
            <a:endParaRPr lang="id-ID" sz="2800" dirty="0" smtClean="0"/>
          </a:p>
          <a:p>
            <a:r>
              <a:rPr lang="en-US" sz="2800" dirty="0" smtClean="0"/>
              <a:t>A </a:t>
            </a:r>
            <a:r>
              <a:rPr lang="en-US" sz="2800" dirty="0" err="1"/>
              <a:t>SubProcess</a:t>
            </a:r>
            <a:r>
              <a:rPr lang="en-US" sz="2800" dirty="0"/>
              <a:t> is a process in itself, whose </a:t>
            </a:r>
            <a:r>
              <a:rPr lang="en-US" sz="2800" dirty="0">
                <a:solidFill>
                  <a:srgbClr val="C00000"/>
                </a:solidFill>
              </a:rPr>
              <a:t>functionality is part of a larger </a:t>
            </a:r>
            <a:r>
              <a:rPr lang="en-US" sz="2800" dirty="0" smtClean="0">
                <a:solidFill>
                  <a:srgbClr val="C00000"/>
                </a:solidFill>
              </a:rPr>
              <a:t>process</a:t>
            </a:r>
            <a:endParaRPr lang="id-ID" sz="2800" dirty="0" smtClean="0">
              <a:solidFill>
                <a:srgbClr val="C00000"/>
              </a:solidFill>
            </a:endParaRPr>
          </a:p>
          <a:p>
            <a:r>
              <a:rPr lang="en-US" sz="2800" dirty="0"/>
              <a:t>When the sub-process is </a:t>
            </a:r>
            <a:r>
              <a:rPr lang="en-US" sz="2800" dirty="0">
                <a:solidFill>
                  <a:srgbClr val="C00000"/>
                </a:solidFill>
              </a:rPr>
              <a:t>collapsed</a:t>
            </a:r>
            <a:r>
              <a:rPr lang="en-US" sz="2800" dirty="0"/>
              <a:t>, the details of the sub-process cannot be </a:t>
            </a:r>
            <a:r>
              <a:rPr lang="en-US" sz="2800" dirty="0" smtClean="0"/>
              <a:t>viewed (plus </a:t>
            </a:r>
            <a:r>
              <a:rPr lang="en-US" sz="2800" dirty="0"/>
              <a:t>sign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/>
              <a:t>))</a:t>
            </a:r>
            <a:endParaRPr lang="id-ID" sz="2800" dirty="0" smtClean="0"/>
          </a:p>
          <a:p>
            <a:r>
              <a:rPr lang="en-US" sz="2800" dirty="0"/>
              <a:t>When the sub-process is </a:t>
            </a:r>
            <a:r>
              <a:rPr lang="en-US" sz="2800" dirty="0">
                <a:solidFill>
                  <a:srgbClr val="C00000"/>
                </a:solidFill>
              </a:rPr>
              <a:t>expanded</a:t>
            </a:r>
            <a:r>
              <a:rPr lang="en-US" sz="2800" dirty="0"/>
              <a:t>, the details of the sub-process can be seen within the </a:t>
            </a:r>
            <a:r>
              <a:rPr lang="en-US" sz="2800" dirty="0" smtClean="0"/>
              <a:t>limits</a:t>
            </a:r>
            <a:endParaRPr lang="id-ID" sz="2800" dirty="0"/>
          </a:p>
          <a:p>
            <a:r>
              <a:rPr lang="en-US" sz="2800" dirty="0" smtClean="0"/>
              <a:t>A </a:t>
            </a:r>
            <a:r>
              <a:rPr lang="en-US" sz="2800" dirty="0" err="1"/>
              <a:t>SubProcess</a:t>
            </a:r>
            <a:r>
              <a:rPr lang="en-US" sz="2800" dirty="0"/>
              <a:t> can be defined </a:t>
            </a:r>
            <a:r>
              <a:rPr lang="en-US" sz="2800" dirty="0" smtClean="0"/>
              <a:t>as: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Embedded</a:t>
            </a:r>
            <a:endParaRPr lang="en-US" dirty="0"/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Reusable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Adhoc</a:t>
            </a:r>
            <a:endParaRPr lang="en-US" dirty="0"/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Multiple</a:t>
            </a:r>
            <a:endParaRPr lang="en-US" dirty="0"/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Transactional</a:t>
            </a:r>
            <a:endParaRPr lang="en-US" sz="2400" dirty="0"/>
          </a:p>
          <a:p>
            <a:endParaRPr lang="id-ID" sz="2800" dirty="0"/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Subprocess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Subprocess</a:t>
            </a: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7"/>
          <a:stretch/>
        </p:blipFill>
        <p:spPr bwMode="auto">
          <a:xfrm>
            <a:off x="1" y="1260393"/>
            <a:ext cx="9144000" cy="3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275764"/>
              </p:ext>
            </p:extLst>
          </p:nvPr>
        </p:nvGraphicFramePr>
        <p:xfrm>
          <a:off x="0" y="0"/>
          <a:ext cx="9172753" cy="6857999"/>
        </p:xfrm>
        <a:graphic>
          <a:graphicData uri="http://schemas.openxmlformats.org/drawingml/2006/table">
            <a:tbl>
              <a:tblPr/>
              <a:tblGrid>
                <a:gridCol w="1263316"/>
                <a:gridCol w="6204284"/>
                <a:gridCol w="1705153"/>
              </a:tblGrid>
              <a:tr h="314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dirty="0">
                          <a:effectLst/>
                        </a:rPr>
                        <a:t>ELEMENT</a:t>
                      </a:r>
                      <a:endParaRPr lang="en-US" sz="1700" dirty="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dirty="0">
                          <a:effectLst/>
                        </a:rPr>
                        <a:t>DESCRIPTION</a:t>
                      </a:r>
                      <a:endParaRPr lang="en-US" sz="1700" dirty="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dirty="0">
                          <a:effectLst/>
                        </a:rPr>
                        <a:t>NOTATION</a:t>
                      </a:r>
                      <a:endParaRPr lang="en-US" sz="1700" dirty="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>
                          <a:effectLst/>
                        </a:rPr>
                        <a:t> Sub-process</a:t>
                      </a: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Is an Activity which internal details have been modeled using activities, gateways, Events, and sequence flows. The elements has a thin </a:t>
                      </a:r>
                      <a:r>
                        <a:rPr lang="en-US" sz="1700" dirty="0" smtClean="0">
                          <a:effectLst/>
                        </a:rPr>
                        <a:t>border</a:t>
                      </a:r>
                      <a:endParaRPr lang="id-ID" sz="1700" dirty="0" smtClean="0">
                        <a:effectLst/>
                      </a:endParaRPr>
                    </a:p>
                  </a:txBody>
                  <a:tcPr marL="20549" marR="20549" marT="20549" marB="2054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>
                          <a:effectLst/>
                        </a:rPr>
                        <a:t> Reusable Sub-process</a:t>
                      </a: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Identifies a point in the </a:t>
                      </a:r>
                      <a:r>
                        <a:rPr lang="id-ID" sz="1700" dirty="0" smtClean="0">
                          <a:effectLst/>
                        </a:rPr>
                        <a:t>p</a:t>
                      </a:r>
                      <a:r>
                        <a:rPr lang="en-US" sz="1700" dirty="0" err="1" smtClean="0">
                          <a:effectLst/>
                        </a:rPr>
                        <a:t>rocess</a:t>
                      </a:r>
                      <a:r>
                        <a:rPr lang="en-US" sz="1700" dirty="0" smtClean="0">
                          <a:effectLst/>
                        </a:rPr>
                        <a:t> </a:t>
                      </a:r>
                      <a:r>
                        <a:rPr lang="en-US" sz="1700" dirty="0">
                          <a:effectLst/>
                        </a:rPr>
                        <a:t>where a predefined </a:t>
                      </a:r>
                      <a:r>
                        <a:rPr lang="id-ID" sz="1700" dirty="0" smtClean="0">
                          <a:effectLst/>
                        </a:rPr>
                        <a:t>p</a:t>
                      </a:r>
                      <a:r>
                        <a:rPr lang="en-US" sz="1700" dirty="0" err="1" smtClean="0">
                          <a:effectLst/>
                        </a:rPr>
                        <a:t>rocess</a:t>
                      </a:r>
                      <a:r>
                        <a:rPr lang="en-US" sz="1700" dirty="0" smtClean="0">
                          <a:effectLst/>
                        </a:rPr>
                        <a:t> </a:t>
                      </a:r>
                      <a:r>
                        <a:rPr lang="en-US" sz="1700" dirty="0">
                          <a:effectLst/>
                        </a:rPr>
                        <a:t>is used. A reusable Sub-process is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called a Call Activity in BPMN</a:t>
                      </a:r>
                      <a:r>
                        <a:rPr lang="en-US" sz="1700" dirty="0">
                          <a:effectLst/>
                        </a:rPr>
                        <a:t>.  The element has a thick </a:t>
                      </a:r>
                      <a:r>
                        <a:rPr lang="en-US" sz="1700" dirty="0" smtClean="0">
                          <a:effectLst/>
                        </a:rPr>
                        <a:t>border</a:t>
                      </a:r>
                      <a:endParaRPr lang="en-US" sz="1700" dirty="0">
                        <a:effectLst/>
                      </a:endParaRPr>
                    </a:p>
                  </a:txBody>
                  <a:tcPr marL="20549" marR="20549" marT="20549" marB="2054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>
                          <a:effectLst/>
                        </a:rPr>
                        <a:t> Event Sub-process</a:t>
                      </a: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A Sub-process is defined as an Event Sub-process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when it is triggered by an Event</a:t>
                      </a:r>
                      <a:r>
                        <a:rPr lang="en-US" sz="1700" dirty="0">
                          <a:effectLst/>
                        </a:rPr>
                        <a:t>. An Event Sub-Process is not part of the normal flow of its parent Process - there are no incoming or outgoing Sequence Flows.</a:t>
                      </a:r>
                    </a:p>
                  </a:txBody>
                  <a:tcPr marL="20549" marR="20549" marT="20549" marB="2054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128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>
                          <a:effectLst/>
                        </a:rPr>
                        <a:t> Transaction</a:t>
                      </a: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Is a Sub-process whose behavior is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controlled through a transaction protocol</a:t>
                      </a:r>
                      <a:r>
                        <a:rPr lang="en-US" sz="1700" dirty="0">
                          <a:effectLst/>
                        </a:rPr>
                        <a:t>. It includes the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three basic outcomes of a transaction</a:t>
                      </a:r>
                      <a:r>
                        <a:rPr lang="en-US" sz="1700" dirty="0">
                          <a:effectLst/>
                        </a:rPr>
                        <a:t>: 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  <a:effectLst/>
                        </a:rPr>
                        <a:t>Successful Completion</a:t>
                      </a:r>
                      <a:r>
                        <a:rPr lang="en-US" sz="1700" dirty="0">
                          <a:effectLst/>
                        </a:rPr>
                        <a:t>, 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  <a:effectLst/>
                        </a:rPr>
                        <a:t>Failed Completion </a:t>
                      </a:r>
                      <a:r>
                        <a:rPr lang="en-US" sz="1700" dirty="0">
                          <a:effectLst/>
                        </a:rPr>
                        <a:t>and 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  <a:effectLst/>
                        </a:rPr>
                        <a:t>Cancel Intermediate </a:t>
                      </a:r>
                      <a:r>
                        <a:rPr lang="en-US" sz="1700" dirty="0" smtClean="0">
                          <a:solidFill>
                            <a:srgbClr val="0070C0"/>
                          </a:solidFill>
                          <a:effectLst/>
                        </a:rPr>
                        <a:t>Event</a:t>
                      </a:r>
                      <a:endParaRPr lang="en-US" sz="17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0549" marR="20549" marT="20549" marB="2054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128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>
                          <a:effectLst/>
                        </a:rPr>
                        <a:t> Ad-Hoc Sub-process</a:t>
                      </a: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Is  a group of activities that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has no REQUIRED sequence relationships</a:t>
                      </a:r>
                      <a:r>
                        <a:rPr lang="en-US" sz="1700" dirty="0">
                          <a:effectLst/>
                        </a:rPr>
                        <a:t>. A set of activities can be defined, but the sequence and number of performances for the activities is determined by the performers of the </a:t>
                      </a:r>
                      <a:r>
                        <a:rPr lang="en-US" sz="1700" dirty="0" smtClean="0">
                          <a:effectLst/>
                        </a:rPr>
                        <a:t>activities</a:t>
                      </a:r>
                      <a:endParaRPr lang="en-US" sz="1700" dirty="0">
                        <a:effectLst/>
                      </a:endParaRPr>
                    </a:p>
                  </a:txBody>
                  <a:tcPr marL="20549" marR="20549" marT="20549" marB="2054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>
                          <a:effectLst/>
                        </a:rPr>
                        <a:t> Standard loop</a:t>
                      </a: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Sub-processes may be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repeated sequentially</a:t>
                      </a:r>
                      <a:r>
                        <a:rPr lang="en-US" sz="1700" dirty="0">
                          <a:effectLst/>
                        </a:rPr>
                        <a:t>, behaving like a </a:t>
                      </a:r>
                      <a:r>
                        <a:rPr lang="en-US" sz="1700" dirty="0" smtClean="0">
                          <a:solidFill>
                            <a:srgbClr val="C00000"/>
                          </a:solidFill>
                          <a:effectLst/>
                        </a:rPr>
                        <a:t>loop</a:t>
                      </a:r>
                      <a:r>
                        <a:rPr lang="en-US" sz="1700" dirty="0" smtClean="0">
                          <a:effectLst/>
                        </a:rPr>
                        <a:t>. This </a:t>
                      </a:r>
                      <a:r>
                        <a:rPr lang="en-US" sz="1700" dirty="0">
                          <a:effectLst/>
                        </a:rPr>
                        <a:t>feature defines a looping behavior based on a </a:t>
                      </a:r>
                      <a:r>
                        <a:rPr lang="en-US" sz="1700" dirty="0" err="1">
                          <a:effectLst/>
                        </a:rPr>
                        <a:t>boolean</a:t>
                      </a:r>
                      <a:r>
                        <a:rPr lang="en-US" sz="1700" dirty="0">
                          <a:effectLst/>
                        </a:rPr>
                        <a:t> condition. The activity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will loop as long as the </a:t>
                      </a:r>
                      <a:r>
                        <a:rPr lang="en-US" sz="1700" dirty="0" err="1">
                          <a:solidFill>
                            <a:srgbClr val="C00000"/>
                          </a:solidFill>
                          <a:effectLst/>
                        </a:rPr>
                        <a:t>boolean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 condition is </a:t>
                      </a:r>
                      <a:r>
                        <a:rPr lang="en-US" sz="1700" dirty="0" smtClean="0">
                          <a:solidFill>
                            <a:srgbClr val="C00000"/>
                          </a:solidFill>
                          <a:effectLst/>
                        </a:rPr>
                        <a:t>true</a:t>
                      </a:r>
                      <a:endParaRPr lang="en-US" sz="1700" dirty="0">
                        <a:effectLst/>
                      </a:endParaRPr>
                    </a:p>
                  </a:txBody>
                  <a:tcPr marL="20549" marR="20549" marT="20549" marB="2054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>
                          <a:effectLst/>
                        </a:rPr>
                        <a:t> Multi-Instance loop</a:t>
                      </a: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Sub-processes may be repeated sequentially, behaving like a </a:t>
                      </a:r>
                      <a:r>
                        <a:rPr lang="en-US" sz="1700" dirty="0" smtClean="0">
                          <a:solidFill>
                            <a:srgbClr val="C00000"/>
                          </a:solidFill>
                          <a:effectLst/>
                        </a:rPr>
                        <a:t>loop</a:t>
                      </a:r>
                      <a:r>
                        <a:rPr lang="en-US" sz="1700" dirty="0" smtClean="0">
                          <a:effectLst/>
                        </a:rPr>
                        <a:t>. The </a:t>
                      </a:r>
                      <a:r>
                        <a:rPr lang="en-US" sz="1700" dirty="0">
                          <a:effectLst/>
                        </a:rPr>
                        <a:t>Multi-instance Loop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</a:rPr>
                        <a:t>iterates a predetermined number of times</a:t>
                      </a:r>
                      <a:r>
                        <a:rPr lang="en-US" sz="1700" dirty="0">
                          <a:effectLst/>
                        </a:rPr>
                        <a:t>.  The iterations occur 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  <a:effectLst/>
                        </a:rPr>
                        <a:t>sequentially</a:t>
                      </a:r>
                      <a:r>
                        <a:rPr lang="en-US" sz="1700" dirty="0">
                          <a:effectLst/>
                        </a:rPr>
                        <a:t> or in 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  <a:effectLst/>
                        </a:rPr>
                        <a:t>parallel</a:t>
                      </a:r>
                      <a:r>
                        <a:rPr lang="en-US" sz="1700" dirty="0">
                          <a:effectLst/>
                        </a:rPr>
                        <a:t> (simultaneously</a:t>
                      </a:r>
                      <a:r>
                        <a:rPr lang="en-US" sz="1700" dirty="0" smtClean="0">
                          <a:effectLst/>
                        </a:rPr>
                        <a:t>)</a:t>
                      </a:r>
                    </a:p>
                  </a:txBody>
                  <a:tcPr marL="20549" marR="20549" marT="20549" marB="2054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 dirty="0">
                        <a:effectLst/>
                      </a:endParaRPr>
                    </a:p>
                  </a:txBody>
                  <a:tcPr marL="20549" marR="20549" marT="20549" marB="2054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Type of Subprocess</a:t>
            </a:r>
            <a:endParaRPr lang="en-US" dirty="0"/>
          </a:p>
        </p:txBody>
      </p:sp>
      <p:pic>
        <p:nvPicPr>
          <p:cNvPr id="30721" name="Picture 1" descr="Sub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4425"/>
            <a:ext cx="714909" cy="5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Reusable sub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75" y="1321771"/>
            <a:ext cx="807155" cy="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Event sub pro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72" y="2182536"/>
            <a:ext cx="707222" cy="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Trans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78" y="3102445"/>
            <a:ext cx="753345" cy="6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Ad Hoc sub pro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49" y="4293573"/>
            <a:ext cx="791781" cy="6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Standard loop sub-proc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32" y="5324945"/>
            <a:ext cx="799468" cy="6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Multi Instance loop sub-proc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35404"/>
            <a:ext cx="722596" cy="7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Multi Instance parallel loop sub-proc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35404"/>
            <a:ext cx="730283" cy="7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0939"/>
            <a:ext cx="7886700" cy="4934706"/>
          </a:xfrm>
        </p:spPr>
        <p:txBody>
          <a:bodyPr>
            <a:normAutofit/>
          </a:bodyPr>
          <a:lstStyle/>
          <a:p>
            <a:r>
              <a:rPr lang="id-ID" dirty="0" smtClean="0"/>
              <a:t>E</a:t>
            </a:r>
            <a:r>
              <a:rPr lang="en-US" dirty="0" err="1" smtClean="0"/>
              <a:t>mbedded</a:t>
            </a:r>
            <a:r>
              <a:rPr lang="en-US" dirty="0" smtClean="0"/>
              <a:t> </a:t>
            </a:r>
            <a:r>
              <a:rPr lang="en-US" dirty="0" err="1"/>
              <a:t>SubProcesses</a:t>
            </a:r>
            <a:r>
              <a:rPr lang="en-US" dirty="0"/>
              <a:t> contain a set of </a:t>
            </a:r>
            <a:r>
              <a:rPr lang="en-US" dirty="0">
                <a:solidFill>
                  <a:srgbClr val="C00000"/>
                </a:solidFill>
              </a:rPr>
              <a:t>activities that are not independent of the Parent </a:t>
            </a:r>
            <a:r>
              <a:rPr lang="en-US" dirty="0" smtClean="0">
                <a:solidFill>
                  <a:srgbClr val="C00000"/>
                </a:solidFill>
              </a:rPr>
              <a:t>process</a:t>
            </a:r>
            <a:endParaRPr lang="id-ID" dirty="0"/>
          </a:p>
          <a:p>
            <a:r>
              <a:rPr lang="id-ID" dirty="0"/>
              <a:t>T</a:t>
            </a:r>
            <a:r>
              <a:rPr lang="en-US" dirty="0" smtClean="0"/>
              <a:t>hey </a:t>
            </a:r>
            <a:r>
              <a:rPr lang="en-US" dirty="0"/>
              <a:t>share the same information or data. They are usually a section or module of a same process but have a </a:t>
            </a:r>
            <a:r>
              <a:rPr lang="en-US" dirty="0">
                <a:solidFill>
                  <a:srgbClr val="C00000"/>
                </a:solidFill>
              </a:rPr>
              <a:t>clear objective </a:t>
            </a:r>
            <a:r>
              <a:rPr lang="en-US" dirty="0"/>
              <a:t>and so, can be defined with a beginning and an </a:t>
            </a:r>
            <a:r>
              <a:rPr lang="en-US" dirty="0" smtClean="0"/>
              <a:t>end</a:t>
            </a:r>
            <a:endParaRPr lang="id-ID" dirty="0" smtClean="0"/>
          </a:p>
          <a:p>
            <a:r>
              <a:rPr lang="en-US" dirty="0" smtClean="0"/>
              <a:t>They </a:t>
            </a:r>
            <a:r>
              <a:rPr lang="en-US" dirty="0"/>
              <a:t>do not need mapping data and </a:t>
            </a:r>
            <a:r>
              <a:rPr lang="en-US" dirty="0">
                <a:solidFill>
                  <a:srgbClr val="C00000"/>
                </a:solidFill>
              </a:rPr>
              <a:t>cannot be configured as multiple </a:t>
            </a:r>
            <a:r>
              <a:rPr lang="en-US" dirty="0" err="1" smtClean="0">
                <a:solidFill>
                  <a:srgbClr val="C00000"/>
                </a:solidFill>
              </a:rPr>
              <a:t>SubProcesses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 SubProcess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4697402"/>
            <a:ext cx="2133600" cy="1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 Application</a:t>
            </a:r>
            <a:r>
              <a:rPr lang="id-ID" smtClean="0"/>
              <a:t> with Subprocess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31510" r="14482" b="34245"/>
          <a:stretch/>
        </p:blipFill>
        <p:spPr bwMode="auto">
          <a:xfrm>
            <a:off x="0" y="2209800"/>
            <a:ext cx="8991600" cy="26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9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Checking</a:t>
            </a:r>
            <a:r>
              <a:rPr lang="id-ID"/>
              <a:t> Subprocess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9303" r="13586" b="23004"/>
          <a:stretch/>
        </p:blipFill>
        <p:spPr bwMode="auto">
          <a:xfrm>
            <a:off x="76200" y="1828800"/>
            <a:ext cx="8991600" cy="374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9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At certain times, it happens that an </a:t>
            </a:r>
            <a:r>
              <a:rPr lang="en-US" dirty="0">
                <a:solidFill>
                  <a:srgbClr val="C00000"/>
                </a:solidFill>
              </a:rPr>
              <a:t>activity diagram expands along more than one entity or </a:t>
            </a:r>
            <a:r>
              <a:rPr lang="en-US" dirty="0" smtClean="0">
                <a:solidFill>
                  <a:srgbClr val="C00000"/>
                </a:solidFill>
              </a:rPr>
              <a:t>player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this takes place, the </a:t>
            </a:r>
            <a:r>
              <a:rPr lang="en-US" dirty="0">
                <a:solidFill>
                  <a:srgbClr val="0070C0"/>
                </a:solidFill>
              </a:rPr>
              <a:t>activity diagram is broken down into </a:t>
            </a:r>
            <a:r>
              <a:rPr lang="en-US" dirty="0" err="1">
                <a:solidFill>
                  <a:srgbClr val="0070C0"/>
                </a:solidFill>
              </a:rPr>
              <a:t>swimlanes</a:t>
            </a:r>
            <a:r>
              <a:rPr lang="en-US" dirty="0"/>
              <a:t>, where each lane represents the </a:t>
            </a:r>
            <a:r>
              <a:rPr lang="en-US" dirty="0">
                <a:solidFill>
                  <a:srgbClr val="0070C0"/>
                </a:solidFill>
              </a:rPr>
              <a:t>entity </a:t>
            </a:r>
            <a:r>
              <a:rPr lang="en-US" dirty="0"/>
              <a:t>or player carrying out the </a:t>
            </a:r>
            <a:r>
              <a:rPr lang="en-US" dirty="0" smtClean="0"/>
              <a:t>activity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lanes are used as a </a:t>
            </a:r>
            <a:r>
              <a:rPr lang="en-US" dirty="0">
                <a:solidFill>
                  <a:srgbClr val="C00000"/>
                </a:solidFill>
              </a:rPr>
              <a:t>mechanism to arrange the activities in separate display categories to illustrate the different people in </a:t>
            </a:r>
            <a:r>
              <a:rPr lang="en-US" dirty="0" smtClean="0">
                <a:solidFill>
                  <a:srgbClr val="C00000"/>
                </a:solidFill>
              </a:rPr>
              <a:t>charge</a:t>
            </a:r>
            <a:endParaRPr lang="en-US" dirty="0"/>
          </a:p>
          <a:p>
            <a:r>
              <a:rPr lang="id-ID" dirty="0" smtClean="0"/>
              <a:t>Three </a:t>
            </a:r>
            <a:r>
              <a:rPr lang="en-US" dirty="0" smtClean="0"/>
              <a:t>types </a:t>
            </a:r>
            <a:r>
              <a:rPr lang="en-US" dirty="0"/>
              <a:t>are used in </a:t>
            </a:r>
            <a:r>
              <a:rPr lang="en-US" dirty="0" smtClean="0"/>
              <a:t>BPM</a:t>
            </a:r>
            <a:r>
              <a:rPr lang="id-ID" dirty="0" smtClean="0"/>
              <a:t>N</a:t>
            </a:r>
            <a:r>
              <a:rPr lang="en-US" dirty="0" smtClean="0"/>
              <a:t>: </a:t>
            </a:r>
            <a:r>
              <a:rPr lang="id-ID" dirty="0" smtClean="0">
                <a:solidFill>
                  <a:srgbClr val="C00000"/>
                </a:solidFill>
              </a:rPr>
              <a:t>Pool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C00000"/>
                </a:solidFill>
              </a:rPr>
              <a:t>Lane</a:t>
            </a:r>
            <a:r>
              <a:rPr lang="id-ID" dirty="0" smtClean="0"/>
              <a:t>, and </a:t>
            </a:r>
            <a:r>
              <a:rPr lang="id-ID" dirty="0" smtClean="0">
                <a:solidFill>
                  <a:srgbClr val="C00000"/>
                </a:solidFill>
              </a:rPr>
              <a:t>Milestone (Bizagi)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Swimlane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721"/>
            <a:ext cx="8866188" cy="647700"/>
          </a:xfrm>
        </p:spPr>
        <p:txBody>
          <a:bodyPr/>
          <a:lstStyle/>
          <a:p>
            <a:r>
              <a:rPr lang="en-US" sz="3600" dirty="0"/>
              <a:t>Credit Application</a:t>
            </a:r>
            <a:r>
              <a:rPr lang="id-ID" sz="3600" dirty="0"/>
              <a:t> with </a:t>
            </a:r>
            <a:r>
              <a:rPr lang="id-ID" sz="3600" dirty="0" smtClean="0"/>
              <a:t>Expanded Subprocess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39234" r="14483" b="29256"/>
          <a:stretch/>
        </p:blipFill>
        <p:spPr bwMode="auto">
          <a:xfrm>
            <a:off x="0" y="2209801"/>
            <a:ext cx="9144000" cy="24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Reusable </a:t>
            </a:r>
            <a:r>
              <a:rPr lang="en-US" sz="2800" dirty="0"/>
              <a:t>Sub Processes contain a set of </a:t>
            </a:r>
            <a:r>
              <a:rPr lang="en-US" sz="2800" dirty="0">
                <a:solidFill>
                  <a:srgbClr val="C00000"/>
                </a:solidFill>
              </a:rPr>
              <a:t>activities that are independent from the Parent process</a:t>
            </a:r>
            <a:r>
              <a:rPr lang="en-US" sz="2800" dirty="0"/>
              <a:t>, which is the process that calls upon </a:t>
            </a:r>
            <a:r>
              <a:rPr lang="en-US" sz="2800" dirty="0" smtClean="0"/>
              <a:t>them</a:t>
            </a:r>
            <a:endParaRPr lang="id-ID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purpose of a reusable Sub Process is </a:t>
            </a:r>
            <a:r>
              <a:rPr lang="en-US" sz="2800" dirty="0">
                <a:solidFill>
                  <a:srgbClr val="C00000"/>
                </a:solidFill>
              </a:rPr>
              <a:t>different from the Parent process</a:t>
            </a:r>
            <a:r>
              <a:rPr lang="en-US" sz="2800" dirty="0"/>
              <a:t> and can be considered as a black </a:t>
            </a:r>
            <a:r>
              <a:rPr lang="en-US" sz="2800" dirty="0" smtClean="0"/>
              <a:t>box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id-ID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Reusable </a:t>
            </a:r>
            <a:r>
              <a:rPr lang="en-US" smtClean="0"/>
              <a:t>SubProcess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18" y="4329545"/>
            <a:ext cx="1741764" cy="11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59555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Task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SubProcess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Embedded, </a:t>
            </a:r>
            <a:r>
              <a:rPr lang="en-US" dirty="0" smtClean="0">
                <a:solidFill>
                  <a:srgbClr val="C00000"/>
                </a:solidFill>
              </a:rPr>
              <a:t>Reusable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Isi </a:t>
            </a:r>
            <a:r>
              <a:rPr lang="en-US" dirty="0" smtClean="0"/>
              <a:t>Sub </a:t>
            </a:r>
            <a:r>
              <a:rPr lang="en-US" dirty="0"/>
              <a:t>Process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flow </a:t>
            </a:r>
            <a:r>
              <a:rPr lang="en-US" dirty="0" err="1">
                <a:solidFill>
                  <a:srgbClr val="C00000"/>
                </a:solidFill>
              </a:rPr>
              <a:t>baru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7073"/>
            <a:ext cx="7886700" cy="49474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Pada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pengumuman</a:t>
            </a:r>
            <a:r>
              <a:rPr lang="en-US" dirty="0" smtClean="0"/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yang </a:t>
            </a:r>
            <a:r>
              <a:rPr lang="en-US" dirty="0" err="1" smtClean="0">
                <a:solidFill>
                  <a:srgbClr val="C00000"/>
                </a:solidFill>
              </a:rPr>
              <a:t>lebih</a:t>
            </a:r>
            <a:r>
              <a:rPr lang="en-US" dirty="0" smtClean="0">
                <a:solidFill>
                  <a:srgbClr val="C00000"/>
                </a:solidFill>
              </a:rPr>
              <a:t> detail </a:t>
            </a:r>
            <a:r>
              <a:rPr lang="en-US" dirty="0" smtClean="0"/>
              <a:t>yang </a:t>
            </a:r>
            <a:r>
              <a:rPr lang="en-US" dirty="0" err="1" smtClean="0"/>
              <a:t>berisi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desain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iklan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 smtClean="0"/>
          </a:p>
          <a:p>
            <a:pPr lvl="1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media </a:t>
            </a:r>
            <a:r>
              <a:rPr lang="en-US" dirty="0" err="1" smtClean="0">
                <a:solidFill>
                  <a:srgbClr val="0070C0"/>
                </a:solidFill>
              </a:rPr>
              <a:t>massa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waktu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penayangan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Mengirimkan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desain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iklan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pembayaran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biaya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iklan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subproses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dari</a:t>
            </a:r>
            <a:r>
              <a:rPr lang="en-US" dirty="0" smtClean="0">
                <a:solidFill>
                  <a:srgbClr val="C00000"/>
                </a:solidFill>
              </a:rPr>
              <a:t> task </a:t>
            </a:r>
            <a:r>
              <a:rPr lang="en-US" dirty="0" err="1" smtClean="0">
                <a:solidFill>
                  <a:srgbClr val="C00000"/>
                </a:solidFill>
              </a:rPr>
              <a:t>pengumuman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lowongan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task type </a:t>
            </a:r>
            <a:r>
              <a:rPr lang="en-US" dirty="0" smtClean="0"/>
              <a:t>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task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Tugas</a:t>
            </a:r>
            <a:r>
              <a:rPr lang="en-US" dirty="0"/>
              <a:t>: Proses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Beasiswa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63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Lowonan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3404"/>
          <a:stretch/>
        </p:blipFill>
        <p:spPr>
          <a:xfrm>
            <a:off x="628649" y="2252764"/>
            <a:ext cx="8126827" cy="15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6603"/>
            <a:ext cx="7886700" cy="4958193"/>
          </a:xfrm>
        </p:spPr>
        <p:txBody>
          <a:bodyPr>
            <a:normAutofit/>
          </a:bodyPr>
          <a:lstStyle/>
          <a:p>
            <a:r>
              <a:rPr lang="en-US" sz="3200" dirty="0"/>
              <a:t>It is fairly common that businesses need to manage </a:t>
            </a:r>
            <a:r>
              <a:rPr lang="en-US" sz="3200" dirty="0">
                <a:solidFill>
                  <a:srgbClr val="C00000"/>
                </a:solidFill>
              </a:rPr>
              <a:t>unstructured processes </a:t>
            </a:r>
            <a:r>
              <a:rPr lang="en-US" sz="3200" dirty="0"/>
              <a:t>(ad hoc) rather than well predefined business </a:t>
            </a:r>
            <a:r>
              <a:rPr lang="en-US" sz="3200" dirty="0" smtClean="0"/>
              <a:t>processes</a:t>
            </a:r>
            <a:endParaRPr lang="en-US" sz="3200" dirty="0"/>
          </a:p>
          <a:p>
            <a:r>
              <a:rPr lang="en-US" sz="3200" dirty="0"/>
              <a:t>An ad hoc </a:t>
            </a:r>
            <a:r>
              <a:rPr lang="en-US" sz="3200" dirty="0" err="1"/>
              <a:t>subprocess</a:t>
            </a:r>
            <a:r>
              <a:rPr lang="en-US" sz="3200" dirty="0"/>
              <a:t> is one in which the </a:t>
            </a:r>
            <a:r>
              <a:rPr lang="en-US" sz="3200" dirty="0">
                <a:solidFill>
                  <a:srgbClr val="C00000"/>
                </a:solidFill>
              </a:rPr>
              <a:t>specified steps </a:t>
            </a:r>
            <a:r>
              <a:rPr lang="en-US" sz="3200" dirty="0"/>
              <a:t>are defined, but </a:t>
            </a:r>
            <a:r>
              <a:rPr lang="en-US" sz="3200" dirty="0">
                <a:solidFill>
                  <a:srgbClr val="C00000"/>
                </a:solidFill>
              </a:rPr>
              <a:t>the order of operations is </a:t>
            </a:r>
            <a:r>
              <a:rPr lang="en-US" sz="3200" dirty="0" smtClean="0">
                <a:solidFill>
                  <a:srgbClr val="C00000"/>
                </a:solidFill>
              </a:rPr>
              <a:t>not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/>
              <a:t>Ad </a:t>
            </a:r>
            <a:r>
              <a:rPr lang="en-US" sz="3200" dirty="0"/>
              <a:t>hoc processes consist of a </a:t>
            </a:r>
            <a:r>
              <a:rPr lang="en-US" sz="3200" dirty="0">
                <a:solidFill>
                  <a:srgbClr val="C00000"/>
                </a:solidFill>
              </a:rPr>
              <a:t>series of activities which cannot be </a:t>
            </a:r>
            <a:r>
              <a:rPr lang="en-US" sz="3200" dirty="0" smtClean="0">
                <a:solidFill>
                  <a:srgbClr val="C00000"/>
                </a:solidFill>
              </a:rPr>
              <a:t>predefined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Sub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05" y="1066800"/>
            <a:ext cx="5257800" cy="556632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Sub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Hoc Sub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00" t="16222" r="27000" b="13555"/>
          <a:stretch/>
        </p:blipFill>
        <p:spPr>
          <a:xfrm>
            <a:off x="2133600" y="1070264"/>
            <a:ext cx="5036302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4794"/>
            <a:ext cx="7886700" cy="53906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Task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SubProcess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: </a:t>
            </a:r>
            <a:r>
              <a:rPr lang="en-US" dirty="0" err="1">
                <a:solidFill>
                  <a:srgbClr val="C00000"/>
                </a:solidFill>
              </a:rPr>
              <a:t>Adhoc</a:t>
            </a:r>
            <a:r>
              <a:rPr lang="en-US" dirty="0">
                <a:solidFill>
                  <a:srgbClr val="C00000"/>
                </a:solidFill>
              </a:rPr>
              <a:t>, Embedded, </a:t>
            </a:r>
            <a:r>
              <a:rPr lang="en-US" dirty="0" smtClean="0">
                <a:solidFill>
                  <a:srgbClr val="C00000"/>
                </a:solidFill>
              </a:rPr>
              <a:t>Reusable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Isi </a:t>
            </a:r>
            <a:r>
              <a:rPr lang="en-US" dirty="0" smtClean="0"/>
              <a:t>Sub </a:t>
            </a:r>
            <a:r>
              <a:rPr lang="en-US" dirty="0"/>
              <a:t>Process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flow </a:t>
            </a:r>
            <a:r>
              <a:rPr lang="en-US" dirty="0" err="1">
                <a:solidFill>
                  <a:srgbClr val="C00000"/>
                </a:solidFill>
              </a:rPr>
              <a:t>baru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938"/>
          <a:stretch/>
        </p:blipFill>
        <p:spPr>
          <a:xfrm>
            <a:off x="0" y="26157"/>
            <a:ext cx="6343764" cy="4201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2573" b="24222"/>
          <a:stretch/>
        </p:blipFill>
        <p:spPr>
          <a:xfrm>
            <a:off x="5806587" y="4404067"/>
            <a:ext cx="3211244" cy="236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4909625" y="3671668"/>
            <a:ext cx="1570363" cy="88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4962" y="4193413"/>
            <a:ext cx="189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Adhoc</a:t>
            </a:r>
            <a:r>
              <a:rPr lang="en-US" dirty="0" smtClean="0"/>
              <a:t> </a:t>
            </a:r>
            <a:r>
              <a:rPr lang="en-US" dirty="0" err="1" smtClean="0"/>
              <a:t>Subprocess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71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" y="1120239"/>
          <a:ext cx="9067801" cy="5683475"/>
        </p:xfrm>
        <a:graphic>
          <a:graphicData uri="http://schemas.openxmlformats.org/drawingml/2006/table">
            <a:tbl>
              <a:tblPr/>
              <a:tblGrid>
                <a:gridCol w="1816444"/>
                <a:gridCol w="5276335"/>
                <a:gridCol w="1975022"/>
              </a:tblGrid>
              <a:tr h="417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ELEMENT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DESCRIPTION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NOTATION</a:t>
                      </a:r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2032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Pool</a:t>
                      </a: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A Pool is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 container of a single Process 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(contains the sequence flows between activities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A Process is fully contained within the Pool. There is always at least one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Pool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890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Lane</a:t>
                      </a: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Is a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sub-partition within the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Process</a:t>
                      </a: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342900" indent="-3429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Lanes 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are used to differentiate elements as internal roles, position, department, etc. They represent functional areas that may be responsible for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tasks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42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Milestone</a:t>
                      </a: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Is a sub-partition within the Process. It can indicate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different stages during the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Process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2058" marR="42058" marT="42058" marB="4205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Type of Swimlane</a:t>
            </a:r>
            <a:endParaRPr lang="en-US"/>
          </a:p>
        </p:txBody>
      </p:sp>
      <p:pic>
        <p:nvPicPr>
          <p:cNvPr id="45057" name="Picture 1" descr="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65" y="2088864"/>
            <a:ext cx="147196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65" y="4064285"/>
            <a:ext cx="144378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Mile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01" y="5552302"/>
            <a:ext cx="1100888" cy="10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1233"/>
            <a:ext cx="7886700" cy="5245959"/>
          </a:xfrm>
        </p:spPr>
        <p:txBody>
          <a:bodyPr>
            <a:normAutofit/>
          </a:bodyPr>
          <a:lstStyle/>
          <a:p>
            <a:r>
              <a:rPr lang="en-US" dirty="0"/>
              <a:t>Sub-processes may be repeated sequentially, </a:t>
            </a:r>
            <a:r>
              <a:rPr lang="en-US" dirty="0">
                <a:solidFill>
                  <a:srgbClr val="C00000"/>
                </a:solidFill>
              </a:rPr>
              <a:t>behaving like a </a:t>
            </a:r>
            <a:r>
              <a:rPr lang="en-US" dirty="0" smtClean="0">
                <a:solidFill>
                  <a:srgbClr val="C00000"/>
                </a:solidFill>
              </a:rPr>
              <a:t>loop</a:t>
            </a:r>
          </a:p>
          <a:p>
            <a:r>
              <a:rPr lang="en-US" dirty="0" smtClean="0"/>
              <a:t>The </a:t>
            </a:r>
            <a:r>
              <a:rPr lang="en-US" dirty="0"/>
              <a:t>Multi-instance Loop iterates a </a:t>
            </a:r>
            <a:r>
              <a:rPr lang="en-US" dirty="0">
                <a:solidFill>
                  <a:srgbClr val="C00000"/>
                </a:solidFill>
              </a:rPr>
              <a:t>predetermined number of </a:t>
            </a:r>
            <a:r>
              <a:rPr lang="en-US" dirty="0" smtClean="0">
                <a:solidFill>
                  <a:srgbClr val="C00000"/>
                </a:solidFill>
              </a:rPr>
              <a:t>times</a:t>
            </a:r>
          </a:p>
          <a:p>
            <a:r>
              <a:rPr lang="en-US" dirty="0" smtClean="0"/>
              <a:t>The </a:t>
            </a:r>
            <a:r>
              <a:rPr lang="en-US" dirty="0"/>
              <a:t>iterations occur </a:t>
            </a:r>
            <a:r>
              <a:rPr lang="en-US" dirty="0">
                <a:solidFill>
                  <a:srgbClr val="C00000"/>
                </a:solidFill>
              </a:rPr>
              <a:t>sequentially</a:t>
            </a:r>
            <a:r>
              <a:rPr lang="en-US" dirty="0"/>
              <a:t> or in parallel (simultaneously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id-ID" sz="2400" dirty="0" smtClean="0"/>
              <a:t>	</a:t>
            </a:r>
            <a:r>
              <a:rPr lang="en-US" dirty="0" smtClean="0"/>
              <a:t>Parallel </a:t>
            </a:r>
            <a:r>
              <a:rPr lang="id-ID" dirty="0"/>
              <a:t>	</a:t>
            </a:r>
            <a:r>
              <a:rPr lang="id-ID" dirty="0" smtClean="0"/>
              <a:t>		</a:t>
            </a:r>
            <a:r>
              <a:rPr lang="en-US" dirty="0" smtClean="0"/>
              <a:t>Sequential 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err="1"/>
              <a:t>SubProcess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89" y="4762925"/>
            <a:ext cx="13716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4775284"/>
            <a:ext cx="1371601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Multiple</a:t>
            </a:r>
            <a:r>
              <a:rPr lang="en-US" dirty="0"/>
              <a:t> </a:t>
            </a:r>
            <a:r>
              <a:rPr lang="en-US" dirty="0" err="1"/>
              <a:t>SubProcess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33" t="28306" r="42053" b="38108"/>
          <a:stretch/>
        </p:blipFill>
        <p:spPr>
          <a:xfrm>
            <a:off x="0" y="1018916"/>
            <a:ext cx="7475838" cy="279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108" t="17928" r="57054" b="34072"/>
          <a:stretch/>
        </p:blipFill>
        <p:spPr>
          <a:xfrm>
            <a:off x="4522572" y="3376246"/>
            <a:ext cx="4621427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err="1" smtClean="0"/>
              <a:t>SubProcess</a:t>
            </a:r>
            <a:r>
              <a:rPr lang="en-US" dirty="0" smtClean="0"/>
              <a:t> - Parallel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62" t="23693" r="23568" b="12595"/>
          <a:stretch/>
        </p:blipFill>
        <p:spPr>
          <a:xfrm>
            <a:off x="469556" y="1166965"/>
            <a:ext cx="7858898" cy="50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1631"/>
            <a:ext cx="7886700" cy="555452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SubProcess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Multiple </a:t>
            </a:r>
            <a:r>
              <a:rPr lang="en-US" dirty="0" err="1" smtClean="0">
                <a:solidFill>
                  <a:srgbClr val="C00000"/>
                </a:solidFill>
              </a:rPr>
              <a:t>SubProcess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4046"/>
            <a:ext cx="7886700" cy="58439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transaction </a:t>
            </a:r>
            <a:r>
              <a:rPr lang="en-US" sz="2800" dirty="0" smtClean="0"/>
              <a:t>is: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series of tasks that are closely related to each </a:t>
            </a:r>
            <a:r>
              <a:rPr lang="en-US" dirty="0" smtClean="0">
                <a:solidFill>
                  <a:srgbClr val="C00000"/>
                </a:solidFill>
              </a:rPr>
              <a:t>other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series of tasks that are </a:t>
            </a:r>
            <a:r>
              <a:rPr lang="en-US" dirty="0">
                <a:solidFill>
                  <a:srgbClr val="C00000"/>
                </a:solidFill>
              </a:rPr>
              <a:t>meaningful only when all of the tasks are completed </a:t>
            </a:r>
            <a:r>
              <a:rPr lang="en-US" dirty="0"/>
              <a:t>appropriately</a:t>
            </a:r>
          </a:p>
          <a:p>
            <a:r>
              <a:rPr lang="en-US" sz="2500" dirty="0" smtClean="0"/>
              <a:t>The </a:t>
            </a:r>
            <a:r>
              <a:rPr lang="en-US" sz="2500" dirty="0"/>
              <a:t>execution result of a transaction </a:t>
            </a:r>
            <a:r>
              <a:rPr lang="en-US" sz="2500" dirty="0" smtClean="0"/>
              <a:t>is: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Successful</a:t>
            </a:r>
            <a:r>
              <a:rPr lang="en-US" dirty="0" smtClean="0"/>
              <a:t> Completion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Unsuccessful</a:t>
            </a:r>
            <a:r>
              <a:rPr lang="en-US" dirty="0" smtClean="0"/>
              <a:t> </a:t>
            </a:r>
            <a:r>
              <a:rPr lang="en-US" dirty="0"/>
              <a:t>Completion (</a:t>
            </a:r>
            <a:r>
              <a:rPr lang="en-US" dirty="0" smtClean="0">
                <a:solidFill>
                  <a:srgbClr val="0070C0"/>
                </a:solidFill>
              </a:rPr>
              <a:t>Cancel</a:t>
            </a:r>
            <a:r>
              <a:rPr lang="en-US" dirty="0" smtClean="0"/>
              <a:t>)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Hazard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Exception</a:t>
            </a:r>
            <a:r>
              <a:rPr lang="en-US" dirty="0" smtClean="0"/>
              <a:t>)</a:t>
            </a:r>
          </a:p>
          <a:p>
            <a:r>
              <a:rPr lang="en-US" sz="2500" dirty="0"/>
              <a:t>A transaction or </a:t>
            </a:r>
            <a:r>
              <a:rPr lang="en-US" sz="2500" dirty="0">
                <a:hlinkClick r:id="rId2" action="ppaction://hlinkfile"/>
              </a:rPr>
              <a:t>transactional sub process </a:t>
            </a:r>
            <a:r>
              <a:rPr lang="en-US" sz="2500" dirty="0"/>
              <a:t>is </a:t>
            </a:r>
            <a:r>
              <a:rPr lang="en-US" sz="2500" dirty="0">
                <a:solidFill>
                  <a:srgbClr val="C00000"/>
                </a:solidFill>
              </a:rPr>
              <a:t>performed successfully</a:t>
            </a:r>
            <a:r>
              <a:rPr lang="en-US" sz="2500" dirty="0"/>
              <a:t> when the </a:t>
            </a:r>
            <a:r>
              <a:rPr lang="en-US" sz="2500" dirty="0">
                <a:solidFill>
                  <a:srgbClr val="C00000"/>
                </a:solidFill>
              </a:rPr>
              <a:t>changes to be implemented </a:t>
            </a:r>
            <a:r>
              <a:rPr lang="en-US" sz="2500" dirty="0"/>
              <a:t>(update, addition or deletion of records) are saved in the database, </a:t>
            </a:r>
            <a:r>
              <a:rPr lang="en-US" sz="2500" dirty="0">
                <a:solidFill>
                  <a:srgbClr val="0070C0"/>
                </a:solidFill>
              </a:rPr>
              <a:t>the commit of the changes </a:t>
            </a:r>
            <a:r>
              <a:rPr lang="en-US" sz="2500" dirty="0"/>
              <a:t>is performed once the </a:t>
            </a:r>
            <a:r>
              <a:rPr lang="en-US" sz="2500" dirty="0">
                <a:solidFill>
                  <a:srgbClr val="0070C0"/>
                </a:solidFill>
              </a:rPr>
              <a:t>transaction has </a:t>
            </a:r>
            <a:r>
              <a:rPr lang="en-US" sz="2500" dirty="0" smtClean="0">
                <a:solidFill>
                  <a:srgbClr val="0070C0"/>
                </a:solidFill>
              </a:rPr>
              <a:t>ended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Transactional SubProcess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20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029279"/>
            <a:ext cx="6082504" cy="36951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Trip Arrangement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</a:rPr>
              <a:t>If the train and hotel reservations are </a:t>
            </a:r>
            <a:r>
              <a:rPr lang="en-US" sz="1900" dirty="0">
                <a:solidFill>
                  <a:srgbClr val="0070C0"/>
                </a:solidFill>
                <a:effectLst/>
              </a:rPr>
              <a:t>completed</a:t>
            </a:r>
            <a:r>
              <a:rPr lang="en-US" sz="1900" dirty="0">
                <a:effectLst/>
              </a:rPr>
              <a:t> (</a:t>
            </a:r>
            <a:r>
              <a:rPr lang="en-US" sz="1900" dirty="0" smtClean="0">
                <a:solidFill>
                  <a:srgbClr val="C00000"/>
                </a:solidFill>
                <a:effectLst/>
              </a:rPr>
              <a:t>Successful completion</a:t>
            </a:r>
            <a:r>
              <a:rPr lang="en-US" sz="1900" dirty="0" smtClean="0">
                <a:effectLst/>
              </a:rPr>
              <a:t>)</a:t>
            </a:r>
            <a:endParaRPr lang="en-US" sz="190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 smtClean="0">
                <a:effectLst/>
              </a:rPr>
              <a:t>If </a:t>
            </a:r>
            <a:r>
              <a:rPr lang="en-US" sz="1900" dirty="0">
                <a:effectLst/>
              </a:rPr>
              <a:t>the train </a:t>
            </a:r>
            <a:r>
              <a:rPr lang="en-US" sz="1900" dirty="0">
                <a:solidFill>
                  <a:srgbClr val="0070C0"/>
                </a:solidFill>
                <a:effectLst/>
              </a:rPr>
              <a:t>can not be reserved</a:t>
            </a:r>
            <a:r>
              <a:rPr lang="en-US" sz="1900" dirty="0">
                <a:effectLst/>
              </a:rPr>
              <a:t>, the result is set to be successful if the airline reservation is </a:t>
            </a:r>
            <a:r>
              <a:rPr lang="en-US" sz="1900" dirty="0" smtClean="0">
                <a:effectLst/>
              </a:rPr>
              <a:t>done (</a:t>
            </a:r>
            <a:r>
              <a:rPr lang="en-US" sz="1900" dirty="0" smtClean="0">
                <a:solidFill>
                  <a:srgbClr val="C00000"/>
                </a:solidFill>
                <a:effectLst/>
              </a:rPr>
              <a:t>Compensation</a:t>
            </a:r>
            <a:r>
              <a:rPr lang="en-US" sz="1900" dirty="0" smtClean="0">
                <a:effectLst/>
              </a:rPr>
              <a:t>) </a:t>
            </a:r>
            <a:endParaRPr lang="en-US" sz="190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 smtClean="0">
                <a:effectLst/>
              </a:rPr>
              <a:t>If </a:t>
            </a:r>
            <a:r>
              <a:rPr lang="en-US" sz="1900" dirty="0">
                <a:effectLst/>
              </a:rPr>
              <a:t>the reservations can not be made </a:t>
            </a:r>
            <a:r>
              <a:rPr lang="en-US" sz="1900" dirty="0" smtClean="0">
                <a:effectLst/>
              </a:rPr>
              <a:t>business </a:t>
            </a:r>
            <a:r>
              <a:rPr lang="en-US" sz="1900" dirty="0">
                <a:effectLst/>
              </a:rPr>
              <a:t>process proceeds to "Date Change," which is an abnormal flow (</a:t>
            </a:r>
            <a:r>
              <a:rPr lang="en-US" sz="1900" dirty="0">
                <a:solidFill>
                  <a:srgbClr val="C00000"/>
                </a:solidFill>
                <a:effectLst/>
              </a:rPr>
              <a:t>Unsuccessful </a:t>
            </a:r>
            <a:r>
              <a:rPr lang="en-US" sz="1900" dirty="0" smtClean="0">
                <a:solidFill>
                  <a:srgbClr val="C00000"/>
                </a:solidFill>
                <a:effectLst/>
              </a:rPr>
              <a:t>completion</a:t>
            </a:r>
            <a:r>
              <a:rPr lang="en-US" sz="1900" dirty="0" smtClean="0">
                <a:effectLst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</a:rPr>
              <a:t>If any </a:t>
            </a:r>
            <a:r>
              <a:rPr lang="en-US" sz="1900" dirty="0">
                <a:solidFill>
                  <a:srgbClr val="0070C0"/>
                </a:solidFill>
                <a:effectLst/>
              </a:rPr>
              <a:t>kind of problem happens </a:t>
            </a:r>
            <a:r>
              <a:rPr lang="en-US" sz="1900" dirty="0">
                <a:effectLst/>
              </a:rPr>
              <a:t>Business process is </a:t>
            </a:r>
            <a:r>
              <a:rPr lang="en-US" sz="1900" dirty="0" smtClean="0">
                <a:effectLst/>
              </a:rPr>
              <a:t>aborted (</a:t>
            </a:r>
            <a:r>
              <a:rPr lang="en-US" sz="1900" dirty="0" smtClean="0">
                <a:solidFill>
                  <a:srgbClr val="C00000"/>
                </a:solidFill>
                <a:effectLst/>
              </a:rPr>
              <a:t>Exception</a:t>
            </a:r>
            <a:r>
              <a:rPr lang="en-US" sz="1900" dirty="0">
                <a:effectLst/>
              </a:rPr>
              <a:t>)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44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type of intermediate event is </a:t>
            </a:r>
            <a:r>
              <a:rPr lang="en-US" sz="3200" dirty="0">
                <a:solidFill>
                  <a:srgbClr val="C00000"/>
                </a:solidFill>
              </a:rPr>
              <a:t>used in transactional </a:t>
            </a:r>
            <a:r>
              <a:rPr lang="en-US" sz="3200" dirty="0" smtClean="0">
                <a:solidFill>
                  <a:srgbClr val="C00000"/>
                </a:solidFill>
              </a:rPr>
              <a:t>sub-processes</a:t>
            </a:r>
            <a:endParaRPr lang="id-ID" sz="3200" dirty="0"/>
          </a:p>
          <a:p>
            <a:r>
              <a:rPr lang="en-US" sz="3200" dirty="0" smtClean="0"/>
              <a:t>It </a:t>
            </a:r>
            <a:r>
              <a:rPr lang="en-US" sz="3200" dirty="0"/>
              <a:t>must always be </a:t>
            </a:r>
            <a:r>
              <a:rPr lang="en-US" sz="3200" dirty="0">
                <a:solidFill>
                  <a:srgbClr val="C00000"/>
                </a:solidFill>
              </a:rPr>
              <a:t>attached (diagramed) to the ends of the sub-process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should be launched if a cancellation exception is reached </a:t>
            </a:r>
            <a:r>
              <a:rPr lang="en-US" sz="3200" dirty="0"/>
              <a:t>while the sub-process is being carried </a:t>
            </a:r>
            <a:r>
              <a:rPr lang="en-US" sz="3200" dirty="0" smtClean="0"/>
              <a:t>out</a:t>
            </a:r>
            <a:endParaRPr lang="id-ID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Cancelation Intermediate </a:t>
            </a:r>
            <a:r>
              <a:rPr lang="id-ID"/>
              <a:t>Event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3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type of intermediate event is </a:t>
            </a:r>
            <a:r>
              <a:rPr lang="en-US" sz="3200" dirty="0">
                <a:solidFill>
                  <a:srgbClr val="C00000"/>
                </a:solidFill>
              </a:rPr>
              <a:t>used in transactional </a:t>
            </a:r>
            <a:r>
              <a:rPr lang="en-US" sz="3200" dirty="0" smtClean="0">
                <a:solidFill>
                  <a:srgbClr val="C00000"/>
                </a:solidFill>
              </a:rPr>
              <a:t>sub-processes</a:t>
            </a:r>
            <a:endParaRPr lang="id-ID" sz="3200" dirty="0"/>
          </a:p>
          <a:p>
            <a:r>
              <a:rPr lang="en-US" sz="3200" dirty="0" smtClean="0"/>
              <a:t>They </a:t>
            </a:r>
            <a:r>
              <a:rPr lang="en-US" sz="3200" dirty="0"/>
              <a:t>are also </a:t>
            </a:r>
            <a:r>
              <a:rPr lang="en-US" sz="3200" dirty="0">
                <a:solidFill>
                  <a:srgbClr val="C00000"/>
                </a:solidFill>
              </a:rPr>
              <a:t>used to handle compensations</a:t>
            </a:r>
            <a:r>
              <a:rPr lang="en-US" sz="3200" dirty="0"/>
              <a:t>. It is used reactively when drawn at the ends of an </a:t>
            </a:r>
            <a:r>
              <a:rPr lang="en-US" sz="3200" dirty="0" smtClean="0"/>
              <a:t>activity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Compensation Intermediate </a:t>
            </a:r>
            <a:r>
              <a:rPr lang="id-ID"/>
              <a:t>Event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8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84385"/>
            <a:ext cx="7984009" cy="569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Transferring </a:t>
            </a:r>
            <a:r>
              <a:rPr lang="en-US" sz="3200" dirty="0">
                <a:solidFill>
                  <a:srgbClr val="C00000"/>
                </a:solidFill>
              </a:rPr>
              <a:t>money </a:t>
            </a:r>
            <a:r>
              <a:rPr lang="en-US" sz="3200" dirty="0"/>
              <a:t>between accounts is a typical transaction </a:t>
            </a:r>
            <a:r>
              <a:rPr lang="en-US" sz="3200" dirty="0" smtClean="0"/>
              <a:t>sample</a:t>
            </a:r>
            <a:endParaRPr lang="en-US" sz="32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execution of two different web services can be required by the </a:t>
            </a:r>
            <a:r>
              <a:rPr lang="en-US" dirty="0">
                <a:solidFill>
                  <a:srgbClr val="C00000"/>
                </a:solidFill>
              </a:rPr>
              <a:t>transaction of transferring money </a:t>
            </a:r>
            <a:r>
              <a:rPr lang="en-US" dirty="0"/>
              <a:t>such as </a:t>
            </a:r>
            <a:r>
              <a:rPr lang="en-US" dirty="0">
                <a:solidFill>
                  <a:srgbClr val="0070C0"/>
                </a:solidFill>
              </a:rPr>
              <a:t>debiting from one account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crediting to another </a:t>
            </a:r>
            <a:r>
              <a:rPr lang="en-US" dirty="0" smtClean="0">
                <a:solidFill>
                  <a:srgbClr val="00B050"/>
                </a:solidFill>
              </a:rPr>
              <a:t>account</a:t>
            </a:r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rgbClr val="C00000"/>
                </a:solidFill>
              </a:rPr>
              <a:t>debit must be reversed when the second web service has a problem </a:t>
            </a:r>
            <a:r>
              <a:rPr lang="en-US" dirty="0"/>
              <a:t>(wrong account number, inactive client, and so 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the </a:t>
            </a:r>
            <a:r>
              <a:rPr lang="en-US" dirty="0">
                <a:solidFill>
                  <a:srgbClr val="C00000"/>
                </a:solidFill>
              </a:rPr>
              <a:t>execution of a new web service </a:t>
            </a:r>
            <a:r>
              <a:rPr lang="en-US" dirty="0"/>
              <a:t>can be required </a:t>
            </a:r>
            <a:r>
              <a:rPr lang="en-US" dirty="0">
                <a:solidFill>
                  <a:srgbClr val="0070C0"/>
                </a:solidFill>
              </a:rPr>
              <a:t>to reverse or compensate the </a:t>
            </a:r>
            <a:r>
              <a:rPr lang="en-US" dirty="0" smtClean="0">
                <a:solidFill>
                  <a:srgbClr val="0070C0"/>
                </a:solidFill>
              </a:rPr>
              <a:t>transaction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external system will be notified </a:t>
            </a:r>
            <a:r>
              <a:rPr lang="en-US" dirty="0"/>
              <a:t>by the new web service, so that the </a:t>
            </a:r>
            <a:r>
              <a:rPr lang="en-US" dirty="0">
                <a:solidFill>
                  <a:srgbClr val="0070C0"/>
                </a:solidFill>
              </a:rPr>
              <a:t>amount debited from one account can be </a:t>
            </a:r>
            <a:r>
              <a:rPr lang="en-US" dirty="0" smtClean="0">
                <a:solidFill>
                  <a:srgbClr val="0070C0"/>
                </a:solidFill>
              </a:rPr>
              <a:t>reversed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1"/>
            <a:ext cx="7272705" cy="644768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Transferring M</a:t>
            </a:r>
            <a:r>
              <a:rPr lang="en-US" dirty="0" smtClean="0"/>
              <a:t>oney </a:t>
            </a:r>
            <a:r>
              <a:rPr lang="en-US" dirty="0"/>
              <a:t>between </a:t>
            </a:r>
            <a:r>
              <a:rPr lang="en-US" dirty="0" smtClean="0"/>
              <a:t>Accounts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87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988541"/>
            <a:ext cx="6324600" cy="40923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Transferring </a:t>
            </a:r>
            <a:r>
              <a:rPr lang="en-US" sz="3600" dirty="0" smtClean="0"/>
              <a:t>Funds </a:t>
            </a:r>
            <a:r>
              <a:rPr lang="en-US" sz="3600" dirty="0"/>
              <a:t>for </a:t>
            </a:r>
            <a:r>
              <a:rPr lang="en-US" sz="3600" dirty="0" smtClean="0"/>
              <a:t>Disbursement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4977714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The </a:t>
            </a:r>
            <a:r>
              <a:rPr lang="en-US" sz="2000" dirty="0">
                <a:solidFill>
                  <a:srgbClr val="C00000"/>
                </a:solidFill>
                <a:effectLst/>
              </a:rPr>
              <a:t>debit from the merchant account </a:t>
            </a:r>
            <a:r>
              <a:rPr lang="en-US" sz="2000" dirty="0">
                <a:effectLst/>
              </a:rPr>
              <a:t>and the corresponding </a:t>
            </a:r>
            <a:r>
              <a:rPr lang="en-US" sz="2000" dirty="0">
                <a:solidFill>
                  <a:srgbClr val="C00000"/>
                </a:solidFill>
                <a:effectLst/>
              </a:rPr>
              <a:t>credit in the client’s account</a:t>
            </a:r>
            <a:r>
              <a:rPr lang="en-US" sz="2000" dirty="0">
                <a:effectLst/>
              </a:rPr>
              <a:t> are performed after the credit is approved and the authorization of the bank is </a:t>
            </a:r>
            <a:r>
              <a:rPr lang="en-US" sz="2000" dirty="0" smtClean="0">
                <a:effectLst/>
              </a:rPr>
              <a:t>issued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effectLst/>
              </a:rPr>
              <a:t>These </a:t>
            </a:r>
            <a:r>
              <a:rPr lang="en-US" sz="2000" dirty="0">
                <a:effectLst/>
              </a:rPr>
              <a:t>processes of interface with the bank are </a:t>
            </a:r>
            <a:r>
              <a:rPr lang="en-US" sz="2000" dirty="0">
                <a:solidFill>
                  <a:srgbClr val="C00000"/>
                </a:solidFill>
                <a:effectLst/>
              </a:rPr>
              <a:t>performed through Web Services</a:t>
            </a:r>
            <a:r>
              <a:rPr lang="en-US" sz="2000" dirty="0">
                <a:effectLst/>
              </a:rPr>
              <a:t> that executes the transactions </a:t>
            </a:r>
            <a:r>
              <a:rPr lang="en-US" sz="2000" dirty="0" smtClean="0">
                <a:effectLst/>
              </a:rPr>
              <a:t>independently</a:t>
            </a:r>
            <a:endParaRPr lang="en-US" sz="2000" dirty="0"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39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08185"/>
            <a:ext cx="8076811" cy="4899319"/>
          </a:xfrm>
        </p:spPr>
        <p:txBody>
          <a:bodyPr/>
          <a:lstStyle/>
          <a:p>
            <a:r>
              <a:rPr lang="en-US" sz="2600" dirty="0" smtClean="0"/>
              <a:t>Represents a </a:t>
            </a:r>
            <a:r>
              <a:rPr lang="en-US" sz="2600" dirty="0" smtClean="0">
                <a:solidFill>
                  <a:srgbClr val="C00000"/>
                </a:solidFill>
              </a:rPr>
              <a:t>participant in a process</a:t>
            </a:r>
            <a:endParaRPr lang="id-ID" sz="2600" dirty="0"/>
          </a:p>
          <a:p>
            <a:r>
              <a:rPr lang="en-US" sz="2600" dirty="0" smtClean="0"/>
              <a:t>A </a:t>
            </a:r>
            <a:r>
              <a:rPr lang="en-US" sz="2600" dirty="0"/>
              <a:t>Participant </a:t>
            </a:r>
            <a:r>
              <a:rPr lang="en-US" sz="2600" dirty="0" smtClean="0"/>
              <a:t>can be:</a:t>
            </a:r>
          </a:p>
          <a:p>
            <a:pPr lvl="1"/>
            <a:r>
              <a:rPr lang="en-US" sz="2200" dirty="0" smtClean="0"/>
              <a:t>a</a:t>
            </a:r>
            <a:r>
              <a:rPr lang="id-ID" sz="2200" dirty="0" smtClean="0"/>
              <a:t> </a:t>
            </a:r>
            <a:r>
              <a:rPr lang="en-US" sz="2200" dirty="0" smtClean="0"/>
              <a:t>specific </a:t>
            </a:r>
            <a:r>
              <a:rPr lang="en-US" sz="2200" dirty="0" smtClean="0">
                <a:solidFill>
                  <a:srgbClr val="C00000"/>
                </a:solidFill>
              </a:rPr>
              <a:t>Partner</a:t>
            </a:r>
            <a:r>
              <a:rPr lang="id-ID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Entity </a:t>
            </a:r>
            <a:r>
              <a:rPr lang="en-US" sz="2200" dirty="0"/>
              <a:t>(e.g., a </a:t>
            </a:r>
            <a:r>
              <a:rPr lang="en-US" sz="2200" dirty="0" smtClean="0"/>
              <a:t>company)</a:t>
            </a:r>
          </a:p>
          <a:p>
            <a:pPr lvl="1"/>
            <a:r>
              <a:rPr lang="en-US" sz="2200" dirty="0" smtClean="0"/>
              <a:t>A general </a:t>
            </a:r>
            <a:r>
              <a:rPr lang="en-US" sz="2200" dirty="0" smtClean="0">
                <a:solidFill>
                  <a:srgbClr val="C00000"/>
                </a:solidFill>
              </a:rPr>
              <a:t>Partner</a:t>
            </a:r>
            <a:r>
              <a:rPr lang="id-ID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Role </a:t>
            </a:r>
            <a:r>
              <a:rPr lang="en-US" sz="2200" dirty="0"/>
              <a:t>(e.g., a buyer, seller, </a:t>
            </a:r>
            <a:r>
              <a:rPr lang="en-US" sz="2200" dirty="0" smtClean="0"/>
              <a:t>or</a:t>
            </a:r>
            <a:r>
              <a:rPr lang="id-ID" sz="2200" dirty="0" smtClean="0"/>
              <a:t> </a:t>
            </a:r>
            <a:r>
              <a:rPr lang="en-US" sz="2200" dirty="0" smtClean="0"/>
              <a:t>manufacturer)</a:t>
            </a:r>
            <a:endParaRPr lang="id-ID" sz="2200" dirty="0" smtClean="0"/>
          </a:p>
          <a:p>
            <a:r>
              <a:rPr lang="en-US" sz="2600" dirty="0"/>
              <a:t>A </a:t>
            </a:r>
            <a:r>
              <a:rPr lang="id-ID" sz="2600" dirty="0" smtClean="0"/>
              <a:t>p</a:t>
            </a:r>
            <a:r>
              <a:rPr lang="en-US" sz="2600" dirty="0" err="1" smtClean="0"/>
              <a:t>ool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id-ID" sz="2600" dirty="0" smtClean="0"/>
              <a:t>s also can be defined as </a:t>
            </a:r>
            <a:r>
              <a:rPr lang="en-US" sz="2600" dirty="0" smtClean="0"/>
              <a:t>a </a:t>
            </a:r>
            <a:r>
              <a:rPr lang="en-US" sz="2600" dirty="0">
                <a:solidFill>
                  <a:srgbClr val="C00000"/>
                </a:solidFill>
              </a:rPr>
              <a:t>container of a single Process</a:t>
            </a:r>
            <a:r>
              <a:rPr lang="en-US" sz="2600" dirty="0"/>
              <a:t> (contains the sequence flows between activities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Pool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2436" r="1315" b="22796"/>
          <a:stretch/>
        </p:blipFill>
        <p:spPr bwMode="auto">
          <a:xfrm>
            <a:off x="1450614" y="3657149"/>
            <a:ext cx="598000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08186"/>
            <a:ext cx="8119934" cy="57794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mengumumkan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lowongan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melakukan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pendaftaran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mengirimkan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dokumen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persyaratan</a:t>
            </a:r>
            <a:endParaRPr lang="en-US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Komite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melakukan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seleksi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seleksi</a:t>
            </a:r>
            <a:r>
              <a:rPr lang="en-US" dirty="0" smtClean="0"/>
              <a:t> profile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Pengumuman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penerima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disebarkan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email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papan</a:t>
            </a:r>
            <a:r>
              <a:rPr lang="en-US" dirty="0" smtClean="0"/>
              <a:t> </a:t>
            </a:r>
            <a:r>
              <a:rPr lang="en-US" dirty="0" err="1" smtClean="0"/>
              <a:t>pengumuman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Kembangkan</a:t>
            </a:r>
            <a:r>
              <a:rPr lang="en-US" dirty="0" smtClean="0"/>
              <a:t> Task </a:t>
            </a:r>
            <a:r>
              <a:rPr lang="en-US" dirty="0" err="1" smtClean="0">
                <a:solidFill>
                  <a:srgbClr val="0070C0"/>
                </a:solidFill>
              </a:rPr>
              <a:t>Mengirimkan</a:t>
            </a:r>
            <a:r>
              <a:rPr lang="en-US" dirty="0" smtClean="0">
                <a:solidFill>
                  <a:srgbClr val="0070C0"/>
                </a:solidFill>
              </a:rPr>
              <a:t> Dana </a:t>
            </a:r>
            <a:r>
              <a:rPr lang="en-US" dirty="0" err="1" smtClean="0">
                <a:solidFill>
                  <a:srgbClr val="0070C0"/>
                </a:solidFill>
              </a:rPr>
              <a:t>Beasiswa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Transaction </a:t>
            </a:r>
            <a:r>
              <a:rPr lang="en-US" dirty="0" err="1" smtClean="0"/>
              <a:t>Subprocess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: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 err="1" smtClean="0">
                <a:solidFill>
                  <a:srgbClr val="00B050"/>
                </a:solidFill>
              </a:rPr>
              <a:t>Sukses</a:t>
            </a:r>
            <a:r>
              <a:rPr lang="en-US" dirty="0" smtClean="0"/>
              <a:t>: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Internet Banking </a:t>
            </a:r>
            <a:r>
              <a:rPr lang="en-US" dirty="0" err="1" smtClean="0"/>
              <a:t>dilakukan</a:t>
            </a:r>
            <a:r>
              <a:rPr lang="en-US" dirty="0" smtClean="0"/>
              <a:t>, </a:t>
            </a:r>
            <a:r>
              <a:rPr lang="en-US" dirty="0" err="1" smtClean="0"/>
              <a:t>kompensasinya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ATM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>
                <a:solidFill>
                  <a:srgbClr val="00B050"/>
                </a:solidFill>
              </a:rPr>
              <a:t>Cancel</a:t>
            </a:r>
            <a:r>
              <a:rPr lang="en-US" dirty="0" smtClean="0"/>
              <a:t>: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dana </a:t>
            </a:r>
            <a:r>
              <a:rPr lang="en-US" dirty="0" err="1" smtClean="0"/>
              <a:t>beasiswa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>
                <a:solidFill>
                  <a:srgbClr val="00B050"/>
                </a:solidFill>
              </a:rPr>
              <a:t>Error</a:t>
            </a:r>
            <a:r>
              <a:rPr lang="en-US" dirty="0" smtClean="0"/>
              <a:t>: </a:t>
            </a:r>
            <a:r>
              <a:rPr lang="en-US" dirty="0" err="1" smtClean="0"/>
              <a:t>Memberi</a:t>
            </a:r>
            <a:r>
              <a:rPr lang="en-US" dirty="0" smtClean="0"/>
              <a:t> dana </a:t>
            </a: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cash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Transaction </a:t>
            </a:r>
            <a:r>
              <a:rPr lang="en-US" dirty="0">
                <a:solidFill>
                  <a:srgbClr val="C00000"/>
                </a:solidFill>
              </a:rPr>
              <a:t>Sub Process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requirement </a:t>
            </a:r>
            <a:r>
              <a:rPr lang="en-US" dirty="0" err="1"/>
              <a:t>ke</a:t>
            </a:r>
            <a:r>
              <a:rPr lang="en-US" dirty="0"/>
              <a:t>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74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.3.3 Gateway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77009"/>
              </p:ext>
            </p:extLst>
          </p:nvPr>
        </p:nvGraphicFramePr>
        <p:xfrm>
          <a:off x="188495" y="884896"/>
          <a:ext cx="8839200" cy="57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55"/>
                <a:gridCol w="4734545"/>
                <a:gridCol w="2133600"/>
              </a:tblGrid>
              <a:tr h="517180"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effectLst/>
                        </a:rPr>
                        <a:t>E</a:t>
                      </a:r>
                      <a:r>
                        <a:rPr lang="en-US" sz="2000" dirty="0" smtClean="0">
                          <a:effectLst/>
                        </a:rPr>
                        <a:t>LEMENT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BPMN NAME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35402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Flow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the main graphic elements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define the behavior </a:t>
                      </a:r>
                      <a:r>
                        <a:rPr lang="en-US" sz="2000" dirty="0">
                          <a:effectLst/>
                        </a:rPr>
                        <a:t>of the </a:t>
                      </a:r>
                      <a:r>
                        <a:rPr lang="en-US" sz="2000" dirty="0" smtClean="0">
                          <a:effectLst/>
                          <a:hlinkClick r:id="rId2" action="ppaction://hlinkfile"/>
                        </a:rPr>
                        <a:t>processes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3" action="ppaction://hlinkfile"/>
                        </a:rPr>
                        <a:t>Events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4" action="ppaction://hlinkfile"/>
                        </a:rPr>
                        <a:t>Activities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5" action="ppaction://hlinkfile"/>
                        </a:rPr>
                        <a:t>Gateways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0250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Connecting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Flow objects are connected to each other by means of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connectors to create the basic framework </a:t>
                      </a:r>
                      <a:r>
                        <a:rPr lang="en-US" sz="2000" dirty="0" smtClean="0">
                          <a:effectLst/>
                        </a:rPr>
                        <a:t>of the business process structure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Sequence </a:t>
                      </a:r>
                      <a:r>
                        <a:rPr lang="en-US" sz="2000" b="1" dirty="0">
                          <a:effectLst/>
                          <a:hlinkClick r:id="rId6" action="ppaction://hlinkfile"/>
                        </a:rPr>
                        <a:t>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Message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Association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24821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effectLst/>
                        </a:rPr>
                        <a:t>Swimlane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effectLst/>
                        </a:rPr>
                        <a:t>Swimlanes</a:t>
                      </a:r>
                      <a:r>
                        <a:rPr lang="en-US" sz="2000" dirty="0" smtClean="0">
                          <a:effectLst/>
                        </a:rPr>
                        <a:t> are mechanisms to arrange activities in separate display categories to illustrate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the different functional areas or persons in charge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7" action="ppaction://hlinkfile"/>
                        </a:rPr>
                        <a:t>Pools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807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Lanes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440594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Artifacts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Artifacts are used to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provide additional information about the process</a:t>
                      </a:r>
                      <a:r>
                        <a:rPr lang="en-US" sz="2000" dirty="0" smtClean="0">
                          <a:effectLst/>
                        </a:rPr>
                        <a:t>. They provide the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</a:rPr>
                        <a:t>notation with flexibility to express different contexts </a:t>
                      </a:r>
                      <a:r>
                        <a:rPr lang="en-US" sz="2000" dirty="0" smtClean="0">
                          <a:effectLst/>
                        </a:rPr>
                        <a:t>properly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</a:rPr>
                        <a:t>Annotation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Group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Data Object</a:t>
                      </a:r>
                      <a:endParaRPr lang="en-US" sz="2000" b="1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55376">
                <a:tc vMerge="1">
                  <a:txBody>
                    <a:bodyPr/>
                    <a:lstStyle/>
                    <a:p>
                      <a:pPr algn="l"/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effectLst/>
                        </a:rPr>
                        <a:t>Data</a:t>
                      </a:r>
                      <a:r>
                        <a:rPr lang="id-ID" sz="2000" b="1" baseline="0" dirty="0" smtClean="0">
                          <a:effectLst/>
                        </a:rPr>
                        <a:t> Store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Gateways </a:t>
            </a:r>
            <a:r>
              <a:rPr lang="en-US" dirty="0"/>
              <a:t>are used to </a:t>
            </a:r>
            <a:r>
              <a:rPr lang="en-US" dirty="0">
                <a:solidFill>
                  <a:srgbClr val="C00000"/>
                </a:solidFill>
              </a:rPr>
              <a:t>control the divergence and convergence</a:t>
            </a:r>
            <a:r>
              <a:rPr lang="en-US" dirty="0"/>
              <a:t> of the flow.  They determine ramifications, bifurcations, combinations and merges in the process. </a:t>
            </a:r>
          </a:p>
          <a:p>
            <a:r>
              <a:rPr lang="en-US" dirty="0" smtClean="0"/>
              <a:t>They </a:t>
            </a:r>
            <a:r>
              <a:rPr lang="en-US" dirty="0"/>
              <a:t>are represented by a diamond shape.  </a:t>
            </a:r>
            <a:r>
              <a:rPr lang="en-US" dirty="0">
                <a:solidFill>
                  <a:srgbClr val="C00000"/>
                </a:solidFill>
              </a:rPr>
              <a:t>Internal markers </a:t>
            </a:r>
            <a:r>
              <a:rPr lang="en-US" dirty="0"/>
              <a:t>will show the </a:t>
            </a:r>
            <a:r>
              <a:rPr lang="en-US" dirty="0" smtClean="0"/>
              <a:t>type </a:t>
            </a:r>
            <a:r>
              <a:rPr lang="en-US" dirty="0"/>
              <a:t>of control being </a:t>
            </a:r>
            <a:r>
              <a:rPr lang="en-US" dirty="0" smtClean="0"/>
              <a:t>used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Icons </a:t>
            </a:r>
            <a:r>
              <a:rPr lang="en-US" dirty="0"/>
              <a:t>in the diamond shape  indicate the </a:t>
            </a:r>
            <a:r>
              <a:rPr lang="en-US" dirty="0">
                <a:solidFill>
                  <a:srgbClr val="C00000"/>
                </a:solidFill>
              </a:rPr>
              <a:t>type of behavior </a:t>
            </a:r>
            <a:r>
              <a:rPr lang="en-US" dirty="0"/>
              <a:t>of the flow </a:t>
            </a:r>
            <a:r>
              <a:rPr lang="en-US" dirty="0" smtClean="0"/>
              <a:t>control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Gateway</a:t>
            </a:r>
            <a:endParaRPr lang="en-US"/>
          </a:p>
        </p:txBody>
      </p:sp>
      <p:pic>
        <p:nvPicPr>
          <p:cNvPr id="4" name="Picture 1" descr="mhtml:file://C:\RSWLecture\Business%20Process%20Model%20and%20Notation%20(BPMN)\2%20Basic%20Concepts\Basic%20BPMN%20modeling%20elements.mht!http://wiki.bizagi.com/en/images/e/e9/Modeling_the_Process3_Image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3809774"/>
            <a:ext cx="5524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341266"/>
              </p:ext>
            </p:extLst>
          </p:nvPr>
        </p:nvGraphicFramePr>
        <p:xfrm>
          <a:off x="0" y="685797"/>
          <a:ext cx="9144000" cy="6141031"/>
        </p:xfrm>
        <a:graphic>
          <a:graphicData uri="http://schemas.openxmlformats.org/drawingml/2006/table">
            <a:tbl>
              <a:tblPr/>
              <a:tblGrid>
                <a:gridCol w="1295400"/>
                <a:gridCol w="6553200"/>
                <a:gridCol w="1295400"/>
              </a:tblGrid>
              <a:tr h="27704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dirty="0" smtClean="0">
                          <a:effectLst/>
                          <a:latin typeface="Arial Narrow" pitchFamily="34" charset="0"/>
                        </a:rPr>
                        <a:t>ELE</a:t>
                      </a:r>
                      <a:r>
                        <a:rPr lang="en-US" sz="1600" b="1" dirty="0" smtClean="0">
                          <a:effectLst/>
                          <a:latin typeface="Arial Narrow" pitchFamily="34" charset="0"/>
                        </a:rPr>
                        <a:t>MENT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DESCRIPTION</a:t>
                      </a:r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NOTATION</a:t>
                      </a:r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774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Exclusive Gateway</a:t>
                      </a: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As Divergence: It is used to create alternative paths within the Process, but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only one is chosen</a:t>
                      </a:r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.</a:t>
                      </a:r>
                    </a:p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As </a:t>
                      </a:r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Convergence: It is used to merge alternative paths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44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Event Based Gateway</a:t>
                      </a: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Represents a branching point in the Process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where the alternative paths that follow the Gateway are based on Events that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occur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lang="id-ID" sz="1600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When </a:t>
                      </a:r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the first Event is triggered, the path that follows that Event will  be used. All the remaining paths will no longer be valid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74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Arial Narrow" pitchFamily="34" charset="0"/>
                        </a:rPr>
                        <a:t>Exclusive Event Based Gateway</a:t>
                      </a: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Is a variation of the Event based gateway and it is used to instantiate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Processes</a:t>
                      </a:r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.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One the Events of the Gateway configuration must be triggered</a:t>
                      </a:r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 in order to create a Process instance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2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Parallel Event Based Gateway</a:t>
                      </a: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Unlike the </a:t>
                      </a:r>
                      <a:r>
                        <a:rPr lang="en-US" sz="1600" dirty="0" err="1">
                          <a:effectLst/>
                          <a:latin typeface="Arial Narrow" pitchFamily="34" charset="0"/>
                        </a:rPr>
                        <a:t>the</a:t>
                      </a:r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 exclusive Event based Gateway,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ALL the Events of the Gateway configuration must be triggered</a:t>
                      </a:r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 in order to create a Process 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instance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774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Parallel Gateway</a:t>
                      </a: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As Divergence: is used to create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alternative paths without checking any conditions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As Convergence: is used to merge alternative paths, the gateways waits for all incoming flows before it continues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081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Complex Gateway</a:t>
                      </a: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As Divergence: is used to control complex decision points in the Process. It creates alternative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paths within the Process using expressions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As Convergence: Allow continuing to the next point of the Process when a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business condition becomes true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088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Arial Narrow" pitchFamily="34" charset="0"/>
                        </a:rPr>
                        <a:t>Inclusive Gateway</a:t>
                      </a: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As Divergence: represents a branching point where alternatives are based on conditional expressions. The TRUE evaluation of one condition does not exclude the evaluation of the other conditions.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All evaluations of a TRUE condition will be traversed by a token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  <a:p>
                      <a:pPr algn="l" fontAlgn="t"/>
                      <a:r>
                        <a:rPr lang="en-US" sz="1600" dirty="0">
                          <a:effectLst/>
                          <a:latin typeface="Arial Narrow" pitchFamily="34" charset="0"/>
                        </a:rPr>
                        <a:t>As Convergence: is used to merge a combination of alternative and parallel paths</a:t>
                      </a:r>
                      <a:r>
                        <a:rPr lang="en-US" sz="16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3887" marR="13887" marT="13887" marB="1388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6" y="190500"/>
            <a:ext cx="8181473" cy="495300"/>
          </a:xfrm>
        </p:spPr>
        <p:txBody>
          <a:bodyPr>
            <a:normAutofit fontScale="90000"/>
          </a:bodyPr>
          <a:lstStyle/>
          <a:p>
            <a:r>
              <a:rPr lang="id-ID" dirty="0" err="1" smtClean="0"/>
              <a:t>Type</a:t>
            </a:r>
            <a:r>
              <a:rPr lang="id-ID" dirty="0" smtClean="0"/>
              <a:t> of </a:t>
            </a:r>
            <a:r>
              <a:rPr lang="id-ID" dirty="0" err="1" smtClean="0"/>
              <a:t>Gateway</a:t>
            </a:r>
            <a:endParaRPr lang="en-US" dirty="0"/>
          </a:p>
        </p:txBody>
      </p:sp>
      <p:pic>
        <p:nvPicPr>
          <p:cNvPr id="44033" name="Picture 1" descr="Exclusive gate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55" y="1050100"/>
            <a:ext cx="814945" cy="6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Event based gate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87" y="1842283"/>
            <a:ext cx="513113" cy="5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Exclusive event based gat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626921"/>
            <a:ext cx="558387" cy="57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Parallel event based gatew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92" y="3381375"/>
            <a:ext cx="611208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Parallel gatew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70" y="4152900"/>
            <a:ext cx="46873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Complex gatew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962525"/>
            <a:ext cx="5524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Inclusive gatew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As a divergence shape, the Exclusive Gateway is used when </a:t>
            </a:r>
            <a:r>
              <a:rPr lang="en-US" sz="2800" dirty="0">
                <a:solidFill>
                  <a:srgbClr val="C00000"/>
                </a:solidFill>
              </a:rPr>
              <a:t>two or more alternative paths appear at one point in the process</a:t>
            </a:r>
            <a:r>
              <a:rPr lang="en-US" sz="2800" dirty="0"/>
              <a:t>, and just one of them is valid at a given time. Data-based decision of the system.</a:t>
            </a:r>
          </a:p>
          <a:p>
            <a:pPr marL="0" indent="0">
              <a:buNone/>
            </a:pPr>
            <a:endParaRPr lang="id-ID" sz="2800" dirty="0" smtClean="0"/>
          </a:p>
          <a:p>
            <a:endParaRPr lang="id-ID" sz="2800" dirty="0"/>
          </a:p>
          <a:p>
            <a:endParaRPr lang="id-ID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Exclusive Gateway (Divergence)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45" y="3529914"/>
            <a:ext cx="419411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5967"/>
            <a:ext cx="6172200" cy="380361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Exclusive Gateway (Convergence)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4769584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id-ID" sz="2000" smtClean="0">
                <a:effectLst/>
              </a:rPr>
              <a:t>T</a:t>
            </a:r>
            <a:r>
              <a:rPr lang="en-US" sz="2000" smtClean="0">
                <a:effectLst/>
              </a:rPr>
              <a:t>hree </a:t>
            </a:r>
            <a:r>
              <a:rPr lang="en-US" sz="2000">
                <a:effectLst/>
              </a:rPr>
              <a:t>paths exit the </a:t>
            </a:r>
            <a:r>
              <a:rPr lang="id-ID" sz="2000" smtClean="0">
                <a:effectLst/>
              </a:rPr>
              <a:t>p</a:t>
            </a:r>
            <a:r>
              <a:rPr lang="en-US" sz="2000" smtClean="0">
                <a:effectLst/>
              </a:rPr>
              <a:t>arallel </a:t>
            </a:r>
            <a:r>
              <a:rPr lang="en-US" sz="2000">
                <a:effectLst/>
              </a:rPr>
              <a:t>gateway (divergence element) and </a:t>
            </a:r>
            <a:r>
              <a:rPr lang="en-US" sz="2000">
                <a:solidFill>
                  <a:srgbClr val="C00000"/>
                </a:solidFill>
                <a:effectLst/>
              </a:rPr>
              <a:t>three paths are subsequently </a:t>
            </a:r>
            <a:r>
              <a:rPr lang="en-US" sz="2000" smtClean="0">
                <a:solidFill>
                  <a:srgbClr val="C00000"/>
                </a:solidFill>
                <a:effectLst/>
              </a:rPr>
              <a:t>synchronized</a:t>
            </a:r>
            <a:endParaRPr lang="id-ID" sz="2000" smtClean="0">
              <a:solidFill>
                <a:srgbClr val="C00000"/>
              </a:solidFill>
              <a:effectLst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smtClean="0">
                <a:solidFill>
                  <a:srgbClr val="C00000"/>
                </a:solidFill>
                <a:effectLst/>
              </a:rPr>
              <a:t>If </a:t>
            </a:r>
            <a:r>
              <a:rPr lang="en-US" sz="2000">
                <a:solidFill>
                  <a:srgbClr val="C00000"/>
                </a:solidFill>
                <a:effectLst/>
              </a:rPr>
              <a:t>the exclusive gateway were not synchronized, four transitions would enter the </a:t>
            </a:r>
            <a:r>
              <a:rPr lang="id-ID" sz="2000" smtClean="0">
                <a:solidFill>
                  <a:srgbClr val="C00000"/>
                </a:solidFill>
                <a:effectLst/>
              </a:rPr>
              <a:t>p</a:t>
            </a:r>
            <a:r>
              <a:rPr lang="en-US" sz="2000" smtClean="0">
                <a:solidFill>
                  <a:srgbClr val="C00000"/>
                </a:solidFill>
                <a:effectLst/>
              </a:rPr>
              <a:t>arallel </a:t>
            </a:r>
            <a:r>
              <a:rPr lang="en-US" sz="2000">
                <a:solidFill>
                  <a:srgbClr val="C00000"/>
                </a:solidFill>
                <a:effectLst/>
              </a:rPr>
              <a:t>gateway</a:t>
            </a:r>
            <a:r>
              <a:rPr lang="en-US" sz="2000">
                <a:effectLst/>
              </a:rPr>
              <a:t> (convergence element) which would be wrong, given the fact that the process would be waiting for 4 paths that would never be completed</a:t>
            </a:r>
          </a:p>
        </p:txBody>
      </p:sp>
    </p:spTree>
    <p:extLst>
      <p:ext uri="{BB962C8B-B14F-4D97-AF65-F5344CB8AC3E}">
        <p14:creationId xmlns:p14="http://schemas.microsoft.com/office/powerpoint/2010/main" val="31160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9554"/>
            <a:ext cx="8070182" cy="5491312"/>
          </a:xfrm>
        </p:spPr>
        <p:txBody>
          <a:bodyPr>
            <a:noAutofit/>
          </a:bodyPr>
          <a:lstStyle/>
          <a:p>
            <a:r>
              <a:rPr lang="en-US" dirty="0"/>
              <a:t>Indicates points of the process in </a:t>
            </a:r>
            <a:r>
              <a:rPr lang="en-US" dirty="0">
                <a:solidFill>
                  <a:srgbClr val="C00000"/>
                </a:solidFill>
              </a:rPr>
              <a:t>which the Exclusive Gateway is not based on process data</a:t>
            </a:r>
            <a:r>
              <a:rPr lang="en-US" dirty="0"/>
              <a:t>, but rather on external messages or events. </a:t>
            </a:r>
            <a:r>
              <a:rPr lang="en-US" dirty="0" smtClean="0"/>
              <a:t>This </a:t>
            </a:r>
            <a:r>
              <a:rPr lang="en-US" dirty="0"/>
              <a:t>shape is used to exercise control over the execution of certain activities to the extent that </a:t>
            </a:r>
            <a:r>
              <a:rPr lang="en-US" dirty="0">
                <a:solidFill>
                  <a:srgbClr val="C00000"/>
                </a:solidFill>
              </a:rPr>
              <a:t>it enables keeping them available until one of them is </a:t>
            </a:r>
            <a:r>
              <a:rPr lang="en-US" dirty="0" smtClean="0">
                <a:solidFill>
                  <a:srgbClr val="C00000"/>
                </a:solidFill>
              </a:rPr>
              <a:t>executed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Unlike </a:t>
            </a:r>
            <a:r>
              <a:rPr lang="en-US" dirty="0"/>
              <a:t>the Exclusive </a:t>
            </a:r>
            <a:r>
              <a:rPr lang="en-US" dirty="0" smtClean="0"/>
              <a:t>Gateway, </a:t>
            </a: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activities that come from this shape will always be triggered</a:t>
            </a:r>
            <a:r>
              <a:rPr lang="en-US" dirty="0"/>
              <a:t>, that is to say, their activation does not depend on system </a:t>
            </a:r>
            <a:r>
              <a:rPr lang="en-US" dirty="0" smtClean="0"/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Event Based Gateway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515350" cy="662354"/>
          </a:xfrm>
        </p:spPr>
        <p:txBody>
          <a:bodyPr>
            <a:normAutofit/>
          </a:bodyPr>
          <a:lstStyle/>
          <a:p>
            <a:r>
              <a:rPr lang="en-US" sz="3600" dirty="0"/>
              <a:t>Credit Application</a:t>
            </a:r>
            <a:r>
              <a:rPr lang="id-ID" sz="3600" dirty="0"/>
              <a:t> </a:t>
            </a:r>
            <a:r>
              <a:rPr lang="id-ID" sz="3600" dirty="0" smtClean="0"/>
              <a:t>with Event-Based Gateway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95" r="1044" b="14308"/>
          <a:stretch/>
        </p:blipFill>
        <p:spPr>
          <a:xfrm>
            <a:off x="0" y="972366"/>
            <a:ext cx="9067948" cy="58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33" y="1060939"/>
            <a:ext cx="8119934" cy="580207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kesediaan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1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pengumuman</a:t>
            </a:r>
            <a:r>
              <a:rPr lang="en-US" dirty="0" smtClean="0"/>
              <a:t>,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dicairkan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letakkan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Subprocess“Melakukan</a:t>
            </a:r>
            <a:r>
              <a:rPr lang="en-US" dirty="0" smtClean="0"/>
              <a:t> </a:t>
            </a:r>
            <a:r>
              <a:rPr lang="en-US" dirty="0" err="1" smtClean="0"/>
              <a:t>Pencairan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”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Event based Gateway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requirement </a:t>
            </a:r>
            <a:r>
              <a:rPr lang="en-US" dirty="0" err="1" smtClean="0"/>
              <a:t>ke</a:t>
            </a:r>
            <a:r>
              <a:rPr lang="en-US" dirty="0" smtClean="0"/>
              <a:t>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8185"/>
            <a:ext cx="7886700" cy="4815099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rgbClr val="C00000"/>
                </a:solidFill>
              </a:rPr>
              <a:t>sub-partition within a pool</a:t>
            </a:r>
            <a:r>
              <a:rPr lang="en-US" sz="2800" dirty="0"/>
              <a:t>, which will be extended over of the pool </a:t>
            </a:r>
            <a:r>
              <a:rPr lang="en-US" sz="2800" dirty="0">
                <a:solidFill>
                  <a:srgbClr val="C00000"/>
                </a:solidFill>
              </a:rPr>
              <a:t>horizontally or </a:t>
            </a:r>
            <a:r>
              <a:rPr lang="en-US" sz="2800" dirty="0" smtClean="0">
                <a:solidFill>
                  <a:srgbClr val="C00000"/>
                </a:solidFill>
              </a:rPr>
              <a:t>vertically</a:t>
            </a:r>
            <a:endParaRPr lang="id-ID" sz="2800" dirty="0"/>
          </a:p>
          <a:p>
            <a:r>
              <a:rPr lang="en-US" sz="2800" dirty="0" smtClean="0"/>
              <a:t>In </a:t>
            </a:r>
            <a:r>
              <a:rPr lang="en-US" sz="2800" dirty="0" err="1"/>
              <a:t>Bizagi</a:t>
            </a:r>
            <a:r>
              <a:rPr lang="en-US" sz="2800" dirty="0"/>
              <a:t>, there are </a:t>
            </a:r>
            <a:r>
              <a:rPr lang="en-US" sz="2800" dirty="0">
                <a:solidFill>
                  <a:srgbClr val="C00000"/>
                </a:solidFill>
              </a:rPr>
              <a:t>vertical lanes, also known as phases</a:t>
            </a:r>
            <a:r>
              <a:rPr lang="en-US" sz="2800" dirty="0"/>
              <a:t>.  The lanes are used to arrange and categorize </a:t>
            </a:r>
            <a:r>
              <a:rPr lang="en-US" sz="2800" dirty="0" smtClean="0"/>
              <a:t>activities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Vertical </a:t>
            </a:r>
            <a:r>
              <a:rPr lang="en-US" sz="2800" dirty="0">
                <a:solidFill>
                  <a:srgbClr val="C00000"/>
                </a:solidFill>
              </a:rPr>
              <a:t>line separating </a:t>
            </a:r>
            <a:r>
              <a:rPr lang="en-US" sz="2800" dirty="0"/>
              <a:t>the different states within the </a:t>
            </a:r>
            <a:r>
              <a:rPr lang="en-US" sz="2800" dirty="0" smtClean="0"/>
              <a:t>process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Lane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33" y="4180061"/>
            <a:ext cx="58704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48196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the Events of the Gateway configuration must be triggered in order to create a Process instance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Paralell</a:t>
            </a:r>
            <a:r>
              <a:rPr lang="en-US" dirty="0" smtClean="0"/>
              <a:t> Event Based Gateway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36" t="2875" b="26370"/>
          <a:stretch/>
        </p:blipFill>
        <p:spPr>
          <a:xfrm>
            <a:off x="258505" y="2360656"/>
            <a:ext cx="8626989" cy="429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0938"/>
            <a:ext cx="8119934" cy="568229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narkoba</a:t>
            </a:r>
            <a:r>
              <a:rPr lang="en-US" dirty="0" smtClean="0"/>
              <a:t>,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kelakukan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. </a:t>
            </a:r>
            <a:r>
              <a:rPr lang="en-US" dirty="0" err="1" smtClean="0"/>
              <a:t>Dokumen-dokumen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.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subprocess</a:t>
            </a:r>
            <a:r>
              <a:rPr lang="en-US" dirty="0" smtClean="0"/>
              <a:t> di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endParaRPr lang="en-US" dirty="0" smtClean="0"/>
          </a:p>
          <a:p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Paralel</a:t>
            </a:r>
            <a:r>
              <a:rPr lang="en-US" dirty="0" smtClean="0">
                <a:solidFill>
                  <a:srgbClr val="C00000"/>
                </a:solidFill>
              </a:rPr>
              <a:t> Event based Gateway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requirement </a:t>
            </a:r>
            <a:r>
              <a:rPr lang="en-US" dirty="0" err="1"/>
              <a:t>ke</a:t>
            </a:r>
            <a:r>
              <a:rPr lang="en-US" dirty="0"/>
              <a:t>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Tugas</a:t>
            </a:r>
            <a:r>
              <a:rPr lang="en-US" dirty="0"/>
              <a:t>: Proses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Beasiswa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2799"/>
          <a:stretch/>
        </p:blipFill>
        <p:spPr>
          <a:xfrm>
            <a:off x="176869" y="1529104"/>
            <a:ext cx="8859172" cy="42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7026"/>
            <a:ext cx="7886700" cy="5409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</a:t>
            </a:r>
            <a:r>
              <a:rPr lang="en-US" sz="2800" dirty="0"/>
              <a:t>a divergence element, this shape is used when </a:t>
            </a:r>
            <a:r>
              <a:rPr lang="en-US" sz="2800" dirty="0">
                <a:solidFill>
                  <a:srgbClr val="C00000"/>
                </a:solidFill>
              </a:rPr>
              <a:t>many activities have to be carried out at the same time </a:t>
            </a:r>
            <a:r>
              <a:rPr lang="en-US" sz="2800" dirty="0"/>
              <a:t>and in any order, which indicates that all transitions or paths that exit this shape will always be </a:t>
            </a:r>
            <a:r>
              <a:rPr lang="en-US" sz="2800" dirty="0" smtClean="0"/>
              <a:t>enabled</a:t>
            </a:r>
            <a:endParaRPr lang="id-ID" sz="2800" dirty="0" smtClean="0"/>
          </a:p>
          <a:p>
            <a:endParaRPr lang="id-ID" sz="2800" dirty="0" smtClean="0"/>
          </a:p>
          <a:p>
            <a:endParaRPr lang="id-ID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Paral</a:t>
            </a:r>
            <a:r>
              <a:rPr lang="en-US" dirty="0" smtClean="0"/>
              <a:t>l</a:t>
            </a:r>
            <a:r>
              <a:rPr lang="id-ID" dirty="0" smtClean="0"/>
              <a:t>el Gateway (Divergence)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01" y="3734375"/>
            <a:ext cx="4619998" cy="25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31631"/>
            <a:ext cx="8310196" cy="5353485"/>
          </a:xfrm>
        </p:spPr>
        <p:txBody>
          <a:bodyPr>
            <a:normAutofit/>
          </a:bodyPr>
          <a:lstStyle/>
          <a:p>
            <a:r>
              <a:rPr lang="en-US" dirty="0"/>
              <a:t>As a point of convergence, this shape is used to </a:t>
            </a:r>
            <a:r>
              <a:rPr lang="en-US" dirty="0">
                <a:solidFill>
                  <a:srgbClr val="C00000"/>
                </a:solidFill>
              </a:rPr>
              <a:t>synchronize paths that exit a Parallel Gate </a:t>
            </a:r>
            <a:r>
              <a:rPr lang="en-US" dirty="0"/>
              <a:t>(convergence element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Parallel gateway (divergence element) enables the flow to carry on, only until all the transitions indicated have reached the </a:t>
            </a:r>
            <a:r>
              <a:rPr lang="en-US" dirty="0" smtClean="0"/>
              <a:t>shape</a:t>
            </a:r>
            <a:endParaRPr lang="id-ID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Paral</a:t>
            </a:r>
            <a:r>
              <a:rPr lang="en-US" dirty="0"/>
              <a:t>l</a:t>
            </a:r>
            <a:r>
              <a:rPr lang="id-ID" dirty="0"/>
              <a:t>el Gateway </a:t>
            </a:r>
            <a:r>
              <a:rPr lang="id-ID" dirty="0" smtClean="0"/>
              <a:t>(C</a:t>
            </a:r>
            <a:r>
              <a:rPr lang="en-US" dirty="0" err="1" smtClean="0"/>
              <a:t>onvergence</a:t>
            </a:r>
            <a:r>
              <a:rPr lang="en-US" dirty="0" smtClean="0"/>
              <a:t> </a:t>
            </a:r>
            <a:r>
              <a:rPr lang="id-ID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17" y="3828132"/>
            <a:ext cx="5147565" cy="27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80" y="1040894"/>
            <a:ext cx="8119934" cy="566470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Komite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Seleksi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rofile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, non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Paralel</a:t>
            </a:r>
            <a:r>
              <a:rPr lang="en-US" dirty="0" smtClean="0">
                <a:solidFill>
                  <a:srgbClr val="C00000"/>
                </a:solidFill>
              </a:rPr>
              <a:t> Gateway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requirement </a:t>
            </a:r>
            <a:r>
              <a:rPr lang="en-US" dirty="0" err="1"/>
              <a:t>ke</a:t>
            </a:r>
            <a:r>
              <a:rPr lang="en-US" dirty="0"/>
              <a:t>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Paral</a:t>
            </a:r>
            <a:r>
              <a:rPr lang="en-US" dirty="0"/>
              <a:t>l</a:t>
            </a:r>
            <a:r>
              <a:rPr lang="id-ID" dirty="0" err="1"/>
              <a:t>el</a:t>
            </a:r>
            <a:r>
              <a:rPr lang="id-ID" dirty="0"/>
              <a:t> </a:t>
            </a:r>
            <a:r>
              <a:rPr lang="id-ID" dirty="0" err="1" smtClean="0"/>
              <a:t>Gateway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0867"/>
          <a:stretch/>
        </p:blipFill>
        <p:spPr>
          <a:xfrm>
            <a:off x="0" y="1144001"/>
            <a:ext cx="8344192" cy="50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2040"/>
            <a:ext cx="8257442" cy="578284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penerimaan</a:t>
            </a:r>
            <a:r>
              <a:rPr lang="en-US" dirty="0"/>
              <a:t>, </a:t>
            </a:r>
            <a:r>
              <a:rPr lang="en-US" dirty="0" err="1">
                <a:solidFill>
                  <a:srgbClr val="00B050"/>
                </a:solidFill>
              </a:rPr>
              <a:t>uang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beasiswa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dikirimkan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mahasiswa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setiap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bulan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melalui</a:t>
            </a:r>
            <a:r>
              <a:rPr lang="en-US" dirty="0" smtClean="0">
                <a:solidFill>
                  <a:srgbClr val="00B050"/>
                </a:solidFill>
              </a:rPr>
              <a:t> ATM</a:t>
            </a:r>
          </a:p>
          <a:p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parallel gateway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parallel event based gateway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exclusive gateway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event based gateway </a:t>
            </a:r>
            <a:r>
              <a:rPr lang="en-US" dirty="0" smtClean="0"/>
              <a:t>pada </a:t>
            </a:r>
            <a:r>
              <a:rPr lang="en-US" dirty="0"/>
              <a:t>proses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0"/>
            <a:ext cx="8206431" cy="697523"/>
          </a:xfrm>
        </p:spPr>
        <p:txBody>
          <a:bodyPr>
            <a:no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54841"/>
            <a:ext cx="8144647" cy="446392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shape is used when </a:t>
            </a:r>
            <a:r>
              <a:rPr lang="en-US" sz="2400" dirty="0">
                <a:solidFill>
                  <a:srgbClr val="C00000"/>
                </a:solidFill>
              </a:rPr>
              <a:t>one or more paths are enabled based on an Exclusive Gateway </a:t>
            </a:r>
            <a:r>
              <a:rPr lang="en-US" sz="2400" dirty="0"/>
              <a:t>or work flow control </a:t>
            </a:r>
            <a:r>
              <a:rPr lang="en-US" sz="2400" dirty="0" smtClean="0"/>
              <a:t>data</a:t>
            </a:r>
            <a:endParaRPr lang="en-US" sz="2400" dirty="0"/>
          </a:p>
          <a:p>
            <a:r>
              <a:rPr lang="en-US" sz="2400" dirty="0" smtClean="0"/>
              <a:t>When </a:t>
            </a:r>
            <a:r>
              <a:rPr lang="en-US" sz="2400" dirty="0"/>
              <a:t>you use a </a:t>
            </a:r>
            <a:r>
              <a:rPr lang="en-US" sz="2400" dirty="0">
                <a:solidFill>
                  <a:srgbClr val="C00000"/>
                </a:solidFill>
              </a:rPr>
              <a:t>Inclusive Gateway </a:t>
            </a:r>
            <a:r>
              <a:rPr lang="en-US" sz="2400" dirty="0"/>
              <a:t>(divergence element), make sure there is </a:t>
            </a:r>
            <a:r>
              <a:rPr lang="en-US" sz="2400" dirty="0">
                <a:solidFill>
                  <a:srgbClr val="C00000"/>
                </a:solidFill>
              </a:rPr>
              <a:t>at least one valid path</a:t>
            </a:r>
            <a:r>
              <a:rPr lang="en-US" sz="2400" dirty="0"/>
              <a:t>. If not, add a transition with an Else condition associated to it in case none of the conditions associated to each Transition is </a:t>
            </a:r>
            <a:r>
              <a:rPr lang="en-US" sz="2400" dirty="0" smtClean="0"/>
              <a:t>fulfilled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Inclusive </a:t>
            </a:r>
            <a:r>
              <a:rPr lang="en-US" dirty="0"/>
              <a:t>Gateway </a:t>
            </a:r>
            <a:r>
              <a:rPr lang="en-US" dirty="0" smtClean="0"/>
              <a:t>(</a:t>
            </a:r>
            <a:r>
              <a:rPr lang="id-ID" dirty="0"/>
              <a:t>D</a:t>
            </a:r>
            <a:r>
              <a:rPr lang="en-US" dirty="0" err="1" smtClean="0"/>
              <a:t>ivergence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66" y="3421237"/>
            <a:ext cx="3743717" cy="30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9508"/>
            <a:ext cx="7886700" cy="4643095"/>
          </a:xfrm>
        </p:spPr>
        <p:txBody>
          <a:bodyPr/>
          <a:lstStyle/>
          <a:p>
            <a:r>
              <a:rPr lang="en-US" sz="2800" dirty="0"/>
              <a:t>Inclusive gateways </a:t>
            </a:r>
            <a:r>
              <a:rPr lang="en-US" sz="2800" dirty="0">
                <a:solidFill>
                  <a:srgbClr val="C00000"/>
                </a:solidFill>
              </a:rPr>
              <a:t>must be defined in pairs when is desired that all the previous activations of an Inclusive Gateway have been executed </a:t>
            </a:r>
            <a:r>
              <a:rPr lang="en-US" sz="2800" dirty="0"/>
              <a:t>in order to carry on with the </a:t>
            </a:r>
            <a:r>
              <a:rPr lang="en-US" sz="2800" dirty="0" smtClean="0"/>
              <a:t>process</a:t>
            </a:r>
            <a:endParaRPr lang="id-ID" sz="2800" dirty="0" smtClean="0"/>
          </a:p>
          <a:p>
            <a:r>
              <a:rPr lang="en-US" sz="2800" dirty="0" smtClean="0"/>
              <a:t>So</a:t>
            </a:r>
            <a:r>
              <a:rPr lang="en-US" sz="2800" dirty="0"/>
              <a:t>, it must be defined an inclusive gateway (</a:t>
            </a:r>
            <a:r>
              <a:rPr lang="en-US" sz="2800" dirty="0" smtClean="0"/>
              <a:t>dive</a:t>
            </a:r>
            <a:r>
              <a:rPr lang="id-ID" sz="2800" dirty="0" smtClean="0"/>
              <a:t>r</a:t>
            </a:r>
            <a:r>
              <a:rPr lang="en-US" sz="2800" dirty="0" smtClean="0"/>
              <a:t>gent </a:t>
            </a:r>
            <a:r>
              <a:rPr lang="en-US" sz="2800" dirty="0"/>
              <a:t>element) to </a:t>
            </a:r>
            <a:r>
              <a:rPr lang="en-US" sz="2800" dirty="0">
                <a:solidFill>
                  <a:srgbClr val="C00000"/>
                </a:solidFill>
              </a:rPr>
              <a:t>activate the paths and another one </a:t>
            </a:r>
            <a:r>
              <a:rPr lang="en-US" sz="2800" dirty="0"/>
              <a:t>(convergent element ) to synchronize </a:t>
            </a:r>
            <a:r>
              <a:rPr lang="en-US" sz="2800" dirty="0" smtClean="0"/>
              <a:t>them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Inclusive Gateway </a:t>
            </a:r>
            <a:r>
              <a:rPr lang="en-US" smtClean="0"/>
              <a:t>(</a:t>
            </a:r>
            <a:r>
              <a:rPr lang="id-ID" smtClean="0"/>
              <a:t>Con</a:t>
            </a:r>
            <a:r>
              <a:rPr lang="en-US" smtClean="0"/>
              <a:t>vergence</a:t>
            </a:r>
            <a:r>
              <a:rPr lang="en-US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50" y="4147593"/>
            <a:ext cx="2985899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78523"/>
            <a:ext cx="8310077" cy="4917121"/>
          </a:xfrm>
        </p:spPr>
        <p:txBody>
          <a:bodyPr>
            <a:normAutofit/>
          </a:bodyPr>
          <a:lstStyle/>
          <a:p>
            <a:r>
              <a:rPr lang="en-US" sz="2600" dirty="0"/>
              <a:t>A </a:t>
            </a:r>
            <a:r>
              <a:rPr lang="id-ID" sz="2600" dirty="0" err="1" smtClean="0"/>
              <a:t>milestone</a:t>
            </a:r>
            <a:r>
              <a:rPr lang="id-ID" sz="2600" dirty="0" smtClean="0"/>
              <a:t> </a:t>
            </a:r>
            <a:r>
              <a:rPr lang="en-US" sz="2600" dirty="0" smtClean="0"/>
              <a:t>is </a:t>
            </a:r>
            <a:r>
              <a:rPr lang="en-US" sz="2600" dirty="0"/>
              <a:t>a </a:t>
            </a:r>
            <a:r>
              <a:rPr lang="en-US" sz="2600" dirty="0">
                <a:solidFill>
                  <a:srgbClr val="C00000"/>
                </a:solidFill>
              </a:rPr>
              <a:t>sub-partition within a lane and it is extended over it </a:t>
            </a:r>
            <a:r>
              <a:rPr lang="en-US" sz="2600" dirty="0" smtClean="0">
                <a:solidFill>
                  <a:srgbClr val="C00000"/>
                </a:solidFill>
              </a:rPr>
              <a:t>vertically</a:t>
            </a:r>
            <a:endParaRPr lang="id-ID" sz="2600" dirty="0"/>
          </a:p>
          <a:p>
            <a:r>
              <a:rPr lang="id-ID" sz="2600" dirty="0" err="1" smtClean="0"/>
              <a:t>Milestone</a:t>
            </a:r>
            <a:r>
              <a:rPr lang="id-ID" sz="2600" dirty="0" smtClean="0"/>
              <a:t> </a:t>
            </a:r>
            <a:r>
              <a:rPr lang="en-US" sz="2600" dirty="0" smtClean="0"/>
              <a:t>are </a:t>
            </a:r>
            <a:r>
              <a:rPr lang="en-US" sz="2600" dirty="0"/>
              <a:t>used to </a:t>
            </a:r>
            <a:r>
              <a:rPr lang="en-US" sz="2600" dirty="0">
                <a:solidFill>
                  <a:srgbClr val="C00000"/>
                </a:solidFill>
              </a:rPr>
              <a:t>arrange and categorize activities </a:t>
            </a:r>
            <a:r>
              <a:rPr lang="en-US" sz="2600" dirty="0"/>
              <a:t>showing the possible statuses that a process can have during its life </a:t>
            </a:r>
            <a:r>
              <a:rPr lang="en-US" sz="2600" dirty="0" smtClean="0"/>
              <a:t>cycle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Milestone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6" b="18089"/>
          <a:stretch/>
        </p:blipFill>
        <p:spPr bwMode="auto">
          <a:xfrm>
            <a:off x="0" y="3323672"/>
            <a:ext cx="9144000" cy="35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1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31485" r="6302" b="14321"/>
          <a:stretch/>
        </p:blipFill>
        <p:spPr>
          <a:xfrm>
            <a:off x="179471" y="1813889"/>
            <a:ext cx="8883478" cy="33035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Gateway (</a:t>
            </a:r>
            <a:r>
              <a:rPr lang="id-ID" dirty="0"/>
              <a:t>Con</a:t>
            </a:r>
            <a:r>
              <a:rPr lang="en-US" dirty="0" err="1"/>
              <a:t>vergence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30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Gateway (</a:t>
            </a:r>
            <a:r>
              <a:rPr lang="id-ID" dirty="0"/>
              <a:t>Con</a:t>
            </a:r>
            <a:r>
              <a:rPr lang="en-US" dirty="0" err="1"/>
              <a:t>vergence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00" t="28000" r="46500" b="40223"/>
          <a:stretch/>
        </p:blipFill>
        <p:spPr>
          <a:xfrm>
            <a:off x="1138989" y="1070037"/>
            <a:ext cx="6559216" cy="2344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006" t="25733" r="3250" b="23687"/>
          <a:stretch/>
        </p:blipFill>
        <p:spPr>
          <a:xfrm>
            <a:off x="-3584" y="3304674"/>
            <a:ext cx="9147584" cy="3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6221"/>
            <a:ext cx="7886700" cy="53906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mengumumkan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lowongan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melakukan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pendaftaran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mengirimkan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dokumen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persyaratan</a:t>
            </a:r>
            <a:endParaRPr lang="en-US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Komite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melakukan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seleksi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seleksi</a:t>
            </a:r>
            <a:r>
              <a:rPr lang="en-US" dirty="0" smtClean="0"/>
              <a:t> profile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Pengumuman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penerima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disebarkan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email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papan</a:t>
            </a:r>
            <a:r>
              <a:rPr lang="en-US" dirty="0" smtClean="0"/>
              <a:t> </a:t>
            </a:r>
            <a:r>
              <a:rPr lang="en-US" dirty="0" err="1" smtClean="0"/>
              <a:t>pengumuman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Pada proses </a:t>
            </a:r>
            <a:r>
              <a:rPr lang="en-US" dirty="0" err="1" smtClean="0"/>
              <a:t>penentuan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tayang</a:t>
            </a:r>
            <a:r>
              <a:rPr lang="en-US" dirty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humas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diperbolehkan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memilih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beberapa</a:t>
            </a:r>
            <a:r>
              <a:rPr lang="en-US" dirty="0" smtClean="0">
                <a:solidFill>
                  <a:srgbClr val="0070C0"/>
                </a:solidFill>
              </a:rPr>
              <a:t> media </a:t>
            </a:r>
            <a:r>
              <a:rPr lang="en-US" dirty="0" err="1" smtClean="0">
                <a:solidFill>
                  <a:srgbClr val="0070C0"/>
                </a:solidFill>
              </a:rPr>
              <a:t>massa</a:t>
            </a:r>
            <a:r>
              <a:rPr lang="en-US" dirty="0" smtClean="0">
                <a:solidFill>
                  <a:srgbClr val="0070C0"/>
                </a:solidFill>
              </a:rPr>
              <a:t> yang </a:t>
            </a:r>
            <a:r>
              <a:rPr lang="en-US" dirty="0" err="1" smtClean="0">
                <a:solidFill>
                  <a:srgbClr val="0070C0"/>
                </a:solidFill>
              </a:rPr>
              <a:t>relevan</a:t>
            </a:r>
            <a:r>
              <a:rPr lang="en-US" dirty="0" smtClean="0"/>
              <a:t>.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subprocess</a:t>
            </a:r>
            <a:r>
              <a:rPr lang="en-US" dirty="0" smtClean="0"/>
              <a:t> </a:t>
            </a:r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Terapkan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inclusive gateway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requirement </a:t>
            </a:r>
            <a:r>
              <a:rPr lang="en-US" dirty="0" err="1"/>
              <a:t>ke</a:t>
            </a:r>
            <a:r>
              <a:rPr lang="en-US" dirty="0"/>
              <a:t>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0"/>
            <a:ext cx="8206431" cy="697523"/>
          </a:xfrm>
        </p:spPr>
        <p:txBody>
          <a:bodyPr>
            <a:no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Complex </a:t>
            </a:r>
            <a:r>
              <a:rPr lang="en-US" dirty="0" smtClean="0"/>
              <a:t>Gateway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25" t="25333" r="3000" b="3111"/>
          <a:stretch/>
        </p:blipFill>
        <p:spPr>
          <a:xfrm>
            <a:off x="628650" y="1656899"/>
            <a:ext cx="8186811" cy="36062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01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03" y="1196360"/>
            <a:ext cx="8299593" cy="464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Loan Request Process:</a:t>
            </a:r>
          </a:p>
          <a:p>
            <a:r>
              <a:rPr lang="en-US" sz="2000" dirty="0" smtClean="0"/>
              <a:t>An employee </a:t>
            </a:r>
            <a:r>
              <a:rPr lang="en-US" sz="2000" dirty="0" smtClean="0">
                <a:solidFill>
                  <a:srgbClr val="C00000"/>
                </a:solidFill>
              </a:rPr>
              <a:t>requests a loan </a:t>
            </a:r>
            <a:r>
              <a:rPr lang="en-US" sz="2000" dirty="0" smtClean="0"/>
              <a:t>from the company</a:t>
            </a:r>
          </a:p>
          <a:p>
            <a:r>
              <a:rPr lang="en-US" sz="2000" dirty="0" smtClean="0"/>
              <a:t>This </a:t>
            </a:r>
            <a:r>
              <a:rPr lang="en-US" sz="2000" dirty="0" smtClean="0">
                <a:solidFill>
                  <a:srgbClr val="C00000"/>
                </a:solidFill>
              </a:rPr>
              <a:t>must be approved by </a:t>
            </a:r>
            <a:r>
              <a:rPr lang="en-US" sz="2000" dirty="0" smtClean="0">
                <a:solidFill>
                  <a:srgbClr val="0070C0"/>
                </a:solidFill>
              </a:rPr>
              <a:t>his boss</a:t>
            </a:r>
            <a:r>
              <a:rPr lang="en-US" sz="2000" dirty="0" smtClean="0"/>
              <a:t>, the </a:t>
            </a:r>
            <a:r>
              <a:rPr lang="en-US" sz="2000" dirty="0" smtClean="0">
                <a:solidFill>
                  <a:srgbClr val="0070C0"/>
                </a:solidFill>
              </a:rPr>
              <a:t>financial area </a:t>
            </a:r>
            <a:r>
              <a:rPr lang="en-US" sz="2000" dirty="0" smtClean="0"/>
              <a:t>or the </a:t>
            </a:r>
            <a:r>
              <a:rPr lang="en-US" sz="2000" dirty="0" smtClean="0">
                <a:solidFill>
                  <a:srgbClr val="0070C0"/>
                </a:solidFill>
              </a:rPr>
              <a:t>vice-presidency</a:t>
            </a:r>
          </a:p>
          <a:p>
            <a:r>
              <a:rPr lang="en-US" sz="2000" dirty="0" smtClean="0"/>
              <a:t>When at </a:t>
            </a:r>
            <a:r>
              <a:rPr lang="en-US" sz="2000" dirty="0" smtClean="0">
                <a:solidFill>
                  <a:srgbClr val="C00000"/>
                </a:solidFill>
              </a:rPr>
              <a:t>least two of the three approve the request</a:t>
            </a:r>
            <a:r>
              <a:rPr lang="en-US" sz="2000" dirty="0" smtClean="0"/>
              <a:t>, the money is given to the employee (disburse loan)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Gateway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12" t="16411" r="20874" b="5333"/>
          <a:stretch/>
        </p:blipFill>
        <p:spPr>
          <a:xfrm>
            <a:off x="3729518" y="2825393"/>
            <a:ext cx="5486400" cy="405802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7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176462"/>
            <a:ext cx="7391400" cy="3267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Gateway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00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2681287"/>
            <a:ext cx="3914775" cy="2257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Gateway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25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08992"/>
            <a:ext cx="8275028" cy="566252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Pencairan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minimal approval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approvalnya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Rektor</a:t>
            </a:r>
            <a:r>
              <a:rPr lang="en-US" dirty="0" smtClean="0"/>
              <a:t>, </a:t>
            </a:r>
            <a:r>
              <a:rPr lang="en-US" dirty="0" err="1" smtClean="0"/>
              <a:t>Dekan</a:t>
            </a:r>
            <a:r>
              <a:rPr lang="en-US" dirty="0" smtClean="0"/>
              <a:t>, </a:t>
            </a:r>
            <a:r>
              <a:rPr lang="en-US" dirty="0" err="1" smtClean="0"/>
              <a:t>Kaprodi</a:t>
            </a:r>
            <a:r>
              <a:rPr lang="en-US" dirty="0" smtClean="0"/>
              <a:t>,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endParaRPr lang="en-US" dirty="0" smtClean="0"/>
          </a:p>
          <a:p>
            <a:r>
              <a:rPr lang="en-US" dirty="0" err="1" smtClean="0"/>
              <a:t>Terapkan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complex gateway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requirement </a:t>
            </a:r>
            <a:r>
              <a:rPr lang="en-US" dirty="0" err="1"/>
              <a:t>ke</a:t>
            </a:r>
            <a:r>
              <a:rPr lang="en-US" dirty="0"/>
              <a:t>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1"/>
            <a:ext cx="8206431" cy="679938"/>
          </a:xfrm>
        </p:spPr>
        <p:txBody>
          <a:bodyPr>
            <a:no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69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43355"/>
            <a:ext cx="8305285" cy="531880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 err="1" smtClean="0"/>
              <a:t>Buat</a:t>
            </a:r>
            <a:r>
              <a:rPr lang="en-US" sz="2800" dirty="0" smtClean="0"/>
              <a:t> BPMN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Proses </a:t>
            </a:r>
            <a:r>
              <a:rPr lang="en-US" sz="2800" dirty="0" err="1" smtClean="0">
                <a:solidFill>
                  <a:srgbClr val="C00000"/>
                </a:solidFill>
              </a:rPr>
              <a:t>Pengadaan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Barang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Unit </a:t>
            </a:r>
            <a:r>
              <a:rPr lang="en-US" sz="2800" dirty="0" err="1" smtClean="0"/>
              <a:t>kerja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Divisi</a:t>
            </a:r>
            <a:r>
              <a:rPr lang="en-US" sz="2800" dirty="0" smtClean="0"/>
              <a:t> </a:t>
            </a:r>
            <a:r>
              <a:rPr lang="en-US" sz="2800" dirty="0" err="1" smtClean="0"/>
              <a:t>Pemohon</a:t>
            </a:r>
            <a:r>
              <a:rPr lang="en-US" sz="2800" dirty="0" smtClean="0"/>
              <a:t>, </a:t>
            </a:r>
            <a:r>
              <a:rPr lang="en-US" sz="2800" dirty="0" err="1" smtClean="0"/>
              <a:t>Divisi</a:t>
            </a:r>
            <a:r>
              <a:rPr lang="en-US" sz="2800" dirty="0" smtClean="0"/>
              <a:t>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, </a:t>
            </a:r>
            <a:r>
              <a:rPr lang="en-US" sz="2800" dirty="0" err="1" smtClean="0"/>
              <a:t>Divisi</a:t>
            </a:r>
            <a:r>
              <a:rPr lang="en-US" sz="2800" dirty="0" smtClean="0"/>
              <a:t> </a:t>
            </a:r>
            <a:r>
              <a:rPr lang="en-US" sz="2800" dirty="0" err="1" smtClean="0"/>
              <a:t>Keuangan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Supplier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BPMN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dipahami</a:t>
            </a:r>
            <a:r>
              <a:rPr lang="en-US" sz="2800" dirty="0"/>
              <a:t> </a:t>
            </a:r>
            <a:r>
              <a:rPr lang="en-US" sz="2800" dirty="0" smtClean="0"/>
              <a:t>proses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milestone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subprocess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BPMN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>
                <a:solidFill>
                  <a:srgbClr val="C00000"/>
                </a:solidFill>
              </a:rPr>
              <a:t>wajib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memasukkan</a:t>
            </a:r>
            <a:r>
              <a:rPr lang="en-US" sz="2800" dirty="0"/>
              <a:t> </a:t>
            </a:r>
            <a:r>
              <a:rPr lang="en-US" sz="2800" dirty="0" err="1"/>
              <a:t>notasi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/>
              <a:t>Gateway</a:t>
            </a:r>
            <a:r>
              <a:rPr lang="en-US" sz="2200" dirty="0"/>
              <a:t>: Parallel</a:t>
            </a:r>
            <a:r>
              <a:rPr lang="en-US" sz="2200" dirty="0" smtClean="0"/>
              <a:t>, </a:t>
            </a:r>
            <a:r>
              <a:rPr lang="en-US" sz="2200" dirty="0"/>
              <a:t>Event-based, </a:t>
            </a:r>
            <a:r>
              <a:rPr lang="en-US" sz="2200" dirty="0" smtClean="0"/>
              <a:t>Inclusive, Complex</a:t>
            </a:r>
            <a:endParaRPr lang="en-US" sz="2200" dirty="0"/>
          </a:p>
          <a:p>
            <a:pPr marL="685800" lvl="2">
              <a:spcBef>
                <a:spcPts val="1000"/>
              </a:spcBef>
            </a:pPr>
            <a:r>
              <a:rPr lang="en-US" sz="2200" b="1" dirty="0"/>
              <a:t>Task</a:t>
            </a:r>
            <a:r>
              <a:rPr lang="en-US" sz="2200" dirty="0"/>
              <a:t>: User, Manual, Script, </a:t>
            </a:r>
            <a:r>
              <a:rPr lang="en-US" sz="2200" dirty="0" smtClean="0"/>
              <a:t>Service, Business Rule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 smtClean="0"/>
              <a:t>Sub process</a:t>
            </a:r>
            <a:r>
              <a:rPr lang="en-US" sz="2200" dirty="0" smtClean="0"/>
              <a:t>: Embedded, Reusable, Ad-hoc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 smtClean="0"/>
              <a:t>Event</a:t>
            </a:r>
            <a:r>
              <a:rPr lang="en-US" sz="2200" dirty="0"/>
              <a:t>: Timer, </a:t>
            </a:r>
            <a:r>
              <a:rPr lang="en-US" sz="2200" dirty="0" smtClean="0"/>
              <a:t>Message</a:t>
            </a:r>
            <a:endParaRPr lang="en-US" sz="2200" dirty="0"/>
          </a:p>
          <a:p>
            <a:pPr marL="685800" lvl="2">
              <a:spcBef>
                <a:spcPts val="1000"/>
              </a:spcBef>
            </a:pPr>
            <a:r>
              <a:rPr lang="en-US" sz="2200" b="1" dirty="0" err="1" smtClean="0"/>
              <a:t>Swimlane</a:t>
            </a:r>
            <a:r>
              <a:rPr lang="en-US" sz="2200" b="1" dirty="0" smtClean="0"/>
              <a:t>:</a:t>
            </a:r>
            <a:r>
              <a:rPr lang="en-US" sz="2200" dirty="0" smtClean="0"/>
              <a:t> Pool, Lane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.4 Artifacts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Perbaiki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Pengajuan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endParaRPr lang="en-US" sz="3200" dirty="0" smtClean="0"/>
          </a:p>
          <a:p>
            <a:r>
              <a:rPr lang="en-US" sz="3200" dirty="0" err="1" smtClean="0"/>
              <a:t>Masukan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lane:</a:t>
            </a:r>
          </a:p>
          <a:p>
            <a:pPr lvl="1"/>
            <a:r>
              <a:rPr lang="en-US" sz="2800" dirty="0" err="1" smtClean="0"/>
              <a:t>Pemohon</a:t>
            </a:r>
            <a:r>
              <a:rPr lang="en-US" sz="2800" dirty="0" smtClean="0"/>
              <a:t> </a:t>
            </a:r>
            <a:r>
              <a:rPr lang="en-US" sz="2800" dirty="0" err="1"/>
              <a:t>K</a:t>
            </a:r>
            <a:r>
              <a:rPr lang="en-US" sz="2800" dirty="0" err="1" smtClean="0"/>
              <a:t>redit</a:t>
            </a:r>
            <a:endParaRPr lang="en-US" sz="2800" dirty="0" smtClean="0"/>
          </a:p>
          <a:p>
            <a:pPr lvl="1"/>
            <a:r>
              <a:rPr lang="en-US" sz="2800" dirty="0" smtClean="0"/>
              <a:t>Bank</a:t>
            </a:r>
          </a:p>
          <a:p>
            <a:r>
              <a:rPr lang="en-US" sz="3200" dirty="0" err="1" smtClean="0"/>
              <a:t>Pindahkan</a:t>
            </a:r>
            <a:r>
              <a:rPr lang="en-US" sz="3200" dirty="0" smtClean="0"/>
              <a:t> </a:t>
            </a:r>
            <a:r>
              <a:rPr lang="en-US" sz="3200" dirty="0" err="1" smtClean="0"/>
              <a:t>notasi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dibuat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lane </a:t>
            </a:r>
            <a:r>
              <a:rPr lang="en-US" sz="3200" dirty="0" err="1" smtClean="0"/>
              <a:t>Pemohon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Bank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79040"/>
              </p:ext>
            </p:extLst>
          </p:nvPr>
        </p:nvGraphicFramePr>
        <p:xfrm>
          <a:off x="170910" y="884895"/>
          <a:ext cx="8839200" cy="57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55"/>
                <a:gridCol w="4734545"/>
                <a:gridCol w="2133600"/>
              </a:tblGrid>
              <a:tr h="517180"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effectLst/>
                        </a:rPr>
                        <a:t>E</a:t>
                      </a:r>
                      <a:r>
                        <a:rPr lang="en-US" sz="2000" dirty="0" smtClean="0">
                          <a:effectLst/>
                        </a:rPr>
                        <a:t>LEMENT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BPMN NAME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35402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Flow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the main graphic elements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define the behavior </a:t>
                      </a:r>
                      <a:r>
                        <a:rPr lang="en-US" sz="2000" dirty="0">
                          <a:effectLst/>
                        </a:rPr>
                        <a:t>of the </a:t>
                      </a:r>
                      <a:r>
                        <a:rPr lang="en-US" sz="2000" dirty="0" smtClean="0">
                          <a:effectLst/>
                          <a:hlinkClick r:id="rId2" action="ppaction://hlinkfile"/>
                        </a:rPr>
                        <a:t>processes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3" action="ppaction://hlinkfile"/>
                        </a:rPr>
                        <a:t>Events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4" action="ppaction://hlinkfile"/>
                        </a:rPr>
                        <a:t>Activities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5" action="ppaction://hlinkfile"/>
                        </a:rPr>
                        <a:t>Gateways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0250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Connecting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Flow objects are connected to each other by means of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connectors to create the basic framework </a:t>
                      </a:r>
                      <a:r>
                        <a:rPr lang="en-US" sz="2000" dirty="0" smtClean="0">
                          <a:effectLst/>
                        </a:rPr>
                        <a:t>of the business process structure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Sequence </a:t>
                      </a:r>
                      <a:r>
                        <a:rPr lang="en-US" sz="2000" b="1" dirty="0">
                          <a:effectLst/>
                          <a:hlinkClick r:id="rId6" action="ppaction://hlinkfile"/>
                        </a:rPr>
                        <a:t>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Message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Association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24821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effectLst/>
                        </a:rPr>
                        <a:t>Swimlane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effectLst/>
                        </a:rPr>
                        <a:t>Swimlanes</a:t>
                      </a:r>
                      <a:r>
                        <a:rPr lang="en-US" sz="2000" dirty="0" smtClean="0">
                          <a:effectLst/>
                        </a:rPr>
                        <a:t> are mechanisms to arrange activities in separate display categories to illustrate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the different functional areas or persons in charge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7" action="ppaction://hlinkfile"/>
                        </a:rPr>
                        <a:t>Pools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807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Lanes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440594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Artifacts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Artifacts are used to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provide additional information about the process</a:t>
                      </a:r>
                      <a:r>
                        <a:rPr lang="en-US" sz="2000" dirty="0" smtClean="0">
                          <a:effectLst/>
                        </a:rPr>
                        <a:t>. They provide the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</a:rPr>
                        <a:t>notation with flexibility to express different contexts </a:t>
                      </a:r>
                      <a:r>
                        <a:rPr lang="en-US" sz="2000" dirty="0" smtClean="0">
                          <a:effectLst/>
                        </a:rPr>
                        <a:t>properly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</a:rPr>
                        <a:t>Annotation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Group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Data Object</a:t>
                      </a:r>
                      <a:endParaRPr lang="en-US" sz="2000" b="1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55376">
                <a:tc vMerge="1">
                  <a:txBody>
                    <a:bodyPr/>
                    <a:lstStyle/>
                    <a:p>
                      <a:pPr algn="l"/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effectLst/>
                        </a:rPr>
                        <a:t>Data</a:t>
                      </a:r>
                      <a:r>
                        <a:rPr lang="id-ID" sz="2000" b="1" baseline="0" dirty="0" smtClean="0">
                          <a:effectLst/>
                        </a:rPr>
                        <a:t> Store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Artifacts </a:t>
            </a:r>
            <a:r>
              <a:rPr lang="en-US" sz="3200" dirty="0"/>
              <a:t>are graphical object that provides </a:t>
            </a:r>
            <a:r>
              <a:rPr lang="en-US" sz="3200" dirty="0">
                <a:solidFill>
                  <a:srgbClr val="C00000"/>
                </a:solidFill>
              </a:rPr>
              <a:t>supporting information about the Process or elements </a:t>
            </a:r>
            <a:r>
              <a:rPr lang="en-US" sz="3200" dirty="0"/>
              <a:t>within the </a:t>
            </a:r>
            <a:r>
              <a:rPr lang="en-US" sz="3200" dirty="0" smtClean="0"/>
              <a:t>Process</a:t>
            </a:r>
            <a:endParaRPr lang="id-ID" sz="3200" dirty="0" smtClean="0"/>
          </a:p>
          <a:p>
            <a:r>
              <a:rPr lang="en-US" sz="3200" dirty="0" smtClean="0"/>
              <a:t>However</a:t>
            </a:r>
            <a:r>
              <a:rPr lang="en-US" sz="3200" dirty="0"/>
              <a:t>, they </a:t>
            </a:r>
            <a:r>
              <a:rPr lang="en-US" sz="3200" dirty="0">
                <a:solidFill>
                  <a:srgbClr val="C00000"/>
                </a:solidFill>
              </a:rPr>
              <a:t>do not directly affect the flow </a:t>
            </a:r>
            <a:r>
              <a:rPr lang="en-US" sz="3200" dirty="0"/>
              <a:t>of the </a:t>
            </a:r>
            <a:r>
              <a:rPr lang="en-US" sz="3200" dirty="0" smtClean="0"/>
              <a:t>Process</a:t>
            </a:r>
            <a:endParaRPr lang="en-US" sz="3200" dirty="0"/>
          </a:p>
          <a:p>
            <a:r>
              <a:rPr lang="en-US" sz="3200" dirty="0" smtClean="0"/>
              <a:t>An </a:t>
            </a:r>
            <a:r>
              <a:rPr lang="en-US" sz="3200" dirty="0"/>
              <a:t>Artifact </a:t>
            </a:r>
            <a:r>
              <a:rPr lang="en-US" sz="3200" dirty="0">
                <a:solidFill>
                  <a:srgbClr val="C00000"/>
                </a:solidFill>
              </a:rPr>
              <a:t>MUST NOT be a target </a:t>
            </a:r>
            <a:r>
              <a:rPr lang="en-US" sz="3200" dirty="0"/>
              <a:t>for Sequence </a:t>
            </a:r>
            <a:r>
              <a:rPr lang="en-US" sz="3200" dirty="0" smtClean="0"/>
              <a:t>Flow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Artifacts</a:t>
            </a:r>
          </a:p>
        </p:txBody>
      </p:sp>
    </p:spTree>
    <p:extLst>
      <p:ext uri="{BB962C8B-B14F-4D97-AF65-F5344CB8AC3E}">
        <p14:creationId xmlns:p14="http://schemas.microsoft.com/office/powerpoint/2010/main" val="42665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8185"/>
            <a:ext cx="7886700" cy="4839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Used </a:t>
            </a:r>
            <a:r>
              <a:rPr lang="en-US" sz="3200" dirty="0"/>
              <a:t>to </a:t>
            </a:r>
            <a:r>
              <a:rPr lang="en-US" sz="3200" dirty="0">
                <a:solidFill>
                  <a:srgbClr val="C00000"/>
                </a:solidFill>
              </a:rPr>
              <a:t>group together a set of activities</a:t>
            </a:r>
            <a:r>
              <a:rPr lang="en-US" sz="3200" dirty="0"/>
              <a:t>, whether for the effects of documentation or analysis, however, it does not affect the flow </a:t>
            </a:r>
            <a:r>
              <a:rPr lang="en-US" sz="3200" dirty="0" smtClean="0"/>
              <a:t>sequence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77" y="2479431"/>
            <a:ext cx="3048000" cy="42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355"/>
            <a:ext cx="7886700" cy="4952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Mechanisms </a:t>
            </a:r>
            <a:r>
              <a:rPr lang="en-US" sz="3200" dirty="0"/>
              <a:t>for a modeler to be able to provide </a:t>
            </a:r>
            <a:r>
              <a:rPr lang="en-US" sz="3200" dirty="0">
                <a:solidFill>
                  <a:srgbClr val="C00000"/>
                </a:solidFill>
              </a:rPr>
              <a:t>additional information </a:t>
            </a:r>
            <a:r>
              <a:rPr lang="en-US" sz="3200" dirty="0"/>
              <a:t>in a BPMN </a:t>
            </a:r>
            <a:r>
              <a:rPr lang="en-US" sz="3200" dirty="0" smtClean="0"/>
              <a:t>diagram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3" y="2895599"/>
            <a:ext cx="78006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47949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 </a:t>
            </a:r>
            <a:r>
              <a:rPr lang="en-US" dirty="0"/>
              <a:t>information about </a:t>
            </a:r>
            <a:r>
              <a:rPr lang="en-US" dirty="0">
                <a:solidFill>
                  <a:srgbClr val="C00000"/>
                </a:solidFill>
              </a:rPr>
              <a:t>how documents, data and other objects are used and updated during the process</a:t>
            </a:r>
            <a:r>
              <a:rPr lang="en-US" dirty="0"/>
              <a:t>. Can be used to represent electronic and physical </a:t>
            </a:r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Object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18854" y="2915761"/>
            <a:ext cx="7106292" cy="3654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4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Provides a mechanism for activities to </a:t>
            </a:r>
            <a:r>
              <a:rPr lang="en-US" sz="3200" dirty="0">
                <a:solidFill>
                  <a:srgbClr val="C00000"/>
                </a:solidFill>
              </a:rPr>
              <a:t>retrieve or update stored information</a:t>
            </a:r>
            <a:r>
              <a:rPr lang="en-US" sz="3200" dirty="0"/>
              <a:t> that will exist beyond the scope of the </a:t>
            </a:r>
            <a:r>
              <a:rPr lang="id-ID" sz="3200" dirty="0"/>
              <a:t>p</a:t>
            </a:r>
            <a:r>
              <a:rPr lang="en-US" sz="3200" dirty="0" err="1" smtClean="0"/>
              <a:t>rocess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Data Store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7" b="56337"/>
          <a:stretch/>
        </p:blipFill>
        <p:spPr bwMode="auto">
          <a:xfrm>
            <a:off x="2775284" y="3162299"/>
            <a:ext cx="318882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73015"/>
            <a:ext cx="8327781" cy="561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penerimaan</a:t>
            </a:r>
            <a:r>
              <a:rPr lang="en-US" dirty="0"/>
              <a:t>, </a:t>
            </a:r>
            <a:r>
              <a:rPr lang="en-US" dirty="0" err="1">
                <a:solidFill>
                  <a:srgbClr val="00B050"/>
                </a:solidFill>
              </a:rPr>
              <a:t>uang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beasiswa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dikirimkan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mahasiswa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setiap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bulan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tanggal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</a:p>
          <a:p>
            <a:r>
              <a:rPr lang="en-US" dirty="0" err="1" smtClean="0"/>
              <a:t>Terapkan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milestone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artifacts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70C0"/>
                </a:solidFill>
              </a:rPr>
              <a:t>annotation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data object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data store</a:t>
            </a:r>
            <a:r>
              <a:rPr lang="en-US" dirty="0" smtClean="0"/>
              <a:t>) pada </a:t>
            </a:r>
            <a:r>
              <a:rPr lang="en-US" dirty="0"/>
              <a:t>proses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1"/>
            <a:ext cx="8206431" cy="679938"/>
          </a:xfrm>
        </p:spPr>
        <p:txBody>
          <a:bodyPr>
            <a:no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78523"/>
            <a:ext cx="8305285" cy="5398025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 err="1" smtClean="0"/>
              <a:t>Buat</a:t>
            </a:r>
            <a:r>
              <a:rPr lang="en-US" sz="2800" dirty="0" smtClean="0"/>
              <a:t> BPMN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Proses </a:t>
            </a:r>
            <a:r>
              <a:rPr lang="en-US" sz="2800" dirty="0" err="1" smtClean="0">
                <a:solidFill>
                  <a:srgbClr val="C00000"/>
                </a:solidFill>
              </a:rPr>
              <a:t>Pengadaan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Barang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Unit </a:t>
            </a:r>
            <a:r>
              <a:rPr lang="en-US" sz="2800" dirty="0" err="1" smtClean="0"/>
              <a:t>kerja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Divisi</a:t>
            </a:r>
            <a:r>
              <a:rPr lang="en-US" sz="2800" dirty="0" smtClean="0"/>
              <a:t> </a:t>
            </a:r>
            <a:r>
              <a:rPr lang="en-US" sz="2800" dirty="0" err="1" smtClean="0"/>
              <a:t>Pemohon</a:t>
            </a:r>
            <a:r>
              <a:rPr lang="en-US" sz="2800" dirty="0" smtClean="0"/>
              <a:t>, </a:t>
            </a:r>
            <a:r>
              <a:rPr lang="en-US" sz="2800" dirty="0" err="1" smtClean="0"/>
              <a:t>Divisi</a:t>
            </a:r>
            <a:r>
              <a:rPr lang="en-US" sz="2800" dirty="0" smtClean="0"/>
              <a:t> </a:t>
            </a:r>
            <a:r>
              <a:rPr lang="en-US" sz="2800" dirty="0" err="1" smtClean="0"/>
              <a:t>Pengadaan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, </a:t>
            </a:r>
            <a:r>
              <a:rPr lang="en-US" sz="2800" dirty="0" err="1" smtClean="0"/>
              <a:t>Divisi</a:t>
            </a:r>
            <a:r>
              <a:rPr lang="en-US" sz="2800" dirty="0" smtClean="0"/>
              <a:t> </a:t>
            </a:r>
            <a:r>
              <a:rPr lang="en-US" sz="2800" dirty="0" err="1" smtClean="0"/>
              <a:t>Keuangan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Supplier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BPMN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dipahami</a:t>
            </a:r>
            <a:r>
              <a:rPr lang="en-US" sz="2800" dirty="0"/>
              <a:t> </a:t>
            </a:r>
            <a:r>
              <a:rPr lang="en-US" sz="2800" dirty="0" smtClean="0"/>
              <a:t>proses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milestone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subprocess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BPMN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>
                <a:solidFill>
                  <a:srgbClr val="C00000"/>
                </a:solidFill>
              </a:rPr>
              <a:t>wajib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memasukkan</a:t>
            </a:r>
            <a:r>
              <a:rPr lang="en-US" sz="2800" dirty="0"/>
              <a:t> </a:t>
            </a:r>
            <a:r>
              <a:rPr lang="en-US" sz="2800" dirty="0" err="1"/>
              <a:t>notasi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/>
              <a:t>Gateway</a:t>
            </a:r>
            <a:r>
              <a:rPr lang="en-US" sz="2200" dirty="0"/>
              <a:t>: Parallel, Inclusive, Event-based, Complex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/>
              <a:t>Task</a:t>
            </a:r>
            <a:r>
              <a:rPr lang="en-US" sz="2200" dirty="0"/>
              <a:t>: User, Manual, Script, </a:t>
            </a:r>
            <a:r>
              <a:rPr lang="en-US" sz="2200" dirty="0" smtClean="0"/>
              <a:t>Service, Business Rule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 smtClean="0"/>
              <a:t>Sub process</a:t>
            </a:r>
            <a:r>
              <a:rPr lang="en-US" sz="2200" dirty="0" smtClean="0"/>
              <a:t>: Embedded, Reusable, Ad-hoc, Multiple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 smtClean="0"/>
              <a:t>Event</a:t>
            </a:r>
            <a:r>
              <a:rPr lang="en-US" sz="2200" dirty="0"/>
              <a:t>: Timer, </a:t>
            </a:r>
            <a:r>
              <a:rPr lang="en-US" sz="2200" dirty="0" smtClean="0"/>
              <a:t>Message, Conditional</a:t>
            </a:r>
            <a:endParaRPr lang="en-US" sz="2200" dirty="0"/>
          </a:p>
          <a:p>
            <a:pPr marL="685800" lvl="2">
              <a:spcBef>
                <a:spcPts val="1000"/>
              </a:spcBef>
            </a:pPr>
            <a:r>
              <a:rPr lang="en-US" sz="2200" b="1" dirty="0" err="1" smtClean="0"/>
              <a:t>Swimlane</a:t>
            </a:r>
            <a:r>
              <a:rPr lang="en-US" sz="2200" b="1" dirty="0" smtClean="0"/>
              <a:t>:</a:t>
            </a:r>
            <a:r>
              <a:rPr lang="en-US" sz="2200" dirty="0" smtClean="0"/>
              <a:t> Pool, Lane, Milestone</a:t>
            </a:r>
          </a:p>
          <a:p>
            <a:pPr marL="685800" lvl="2">
              <a:spcBef>
                <a:spcPts val="1000"/>
              </a:spcBef>
            </a:pPr>
            <a:r>
              <a:rPr lang="en-US" sz="2200" b="1" dirty="0" smtClean="0"/>
              <a:t>Artifacts</a:t>
            </a:r>
            <a:r>
              <a:rPr lang="en-US" sz="2200" dirty="0"/>
              <a:t>: Annotation, Data Store, Data </a:t>
            </a:r>
            <a:r>
              <a:rPr lang="en-US" sz="2200" dirty="0" smtClean="0"/>
              <a:t>Object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7846"/>
            <a:ext cx="8187104" cy="5843955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err="1"/>
              <a:t>Buat</a:t>
            </a:r>
            <a:r>
              <a:rPr lang="en-US" sz="3100" dirty="0"/>
              <a:t> BPMN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err="1">
                <a:solidFill>
                  <a:srgbClr val="C00000"/>
                </a:solidFill>
              </a:rPr>
              <a:t>salah</a:t>
            </a:r>
            <a:r>
              <a:rPr lang="en-US" sz="3100" dirty="0">
                <a:solidFill>
                  <a:srgbClr val="C00000"/>
                </a:solidFill>
              </a:rPr>
              <a:t> </a:t>
            </a:r>
            <a:r>
              <a:rPr lang="en-US" sz="3100" dirty="0" err="1">
                <a:solidFill>
                  <a:srgbClr val="C00000"/>
                </a:solidFill>
              </a:rPr>
              <a:t>satu</a:t>
            </a:r>
            <a:r>
              <a:rPr lang="en-US" sz="3100" dirty="0">
                <a:solidFill>
                  <a:srgbClr val="C00000"/>
                </a:solidFill>
              </a:rPr>
              <a:t> business process </a:t>
            </a:r>
            <a:r>
              <a:rPr lang="en-US" sz="3100" dirty="0"/>
              <a:t>di </a:t>
            </a:r>
            <a:r>
              <a:rPr lang="en-US" sz="3100" dirty="0" err="1"/>
              <a:t>bawah</a:t>
            </a:r>
            <a:r>
              <a:rPr lang="en-US" sz="3100" dirty="0"/>
              <a:t>: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sz="2600" dirty="0" smtClean="0"/>
              <a:t>Rekrutmen Pegawai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sz="2600" dirty="0" smtClean="0"/>
              <a:t>Help Desk Layanan Pelanggan</a:t>
            </a:r>
            <a:endParaRPr lang="en-US" sz="2600" dirty="0"/>
          </a:p>
          <a:p>
            <a:pPr marL="919162" lvl="1" indent="-457200">
              <a:buFont typeface="+mj-lt"/>
              <a:buAutoNum type="arabicPeriod"/>
            </a:pPr>
            <a:r>
              <a:rPr lang="id-ID" sz="2600" dirty="0" smtClean="0"/>
              <a:t>Perjalanan Dinas Pegawai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sz="2600" dirty="0"/>
              <a:t>Pengunduran Diri </a:t>
            </a:r>
            <a:r>
              <a:rPr lang="id-ID" sz="2600" dirty="0" smtClean="0"/>
              <a:t>Pegawai</a:t>
            </a:r>
            <a:endParaRPr lang="en-US" sz="26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600" dirty="0" err="1" smtClean="0"/>
              <a:t>Peminjaman</a:t>
            </a:r>
            <a:r>
              <a:rPr lang="en-US" sz="2600" dirty="0" smtClean="0"/>
              <a:t> </a:t>
            </a:r>
            <a:r>
              <a:rPr lang="en-US" sz="2600" dirty="0" err="1" smtClean="0"/>
              <a:t>Uang</a:t>
            </a:r>
            <a:r>
              <a:rPr lang="en-US" sz="2600" dirty="0" smtClean="0"/>
              <a:t> 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sz="2600" dirty="0" err="1" smtClean="0"/>
              <a:t>Pengajuan</a:t>
            </a:r>
            <a:r>
              <a:rPr lang="en-US" sz="2600" dirty="0" smtClean="0"/>
              <a:t> </a:t>
            </a:r>
            <a:r>
              <a:rPr lang="en-US" sz="2600" dirty="0" err="1" smtClean="0"/>
              <a:t>Cuti</a:t>
            </a:r>
            <a:r>
              <a:rPr lang="en-US" sz="2600" dirty="0" smtClean="0"/>
              <a:t> </a:t>
            </a:r>
            <a:r>
              <a:rPr lang="en-US" sz="2600" dirty="0" err="1" smtClean="0"/>
              <a:t>Pegawai</a:t>
            </a:r>
            <a:endParaRPr lang="en-US" sz="26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600" dirty="0" smtClean="0"/>
              <a:t>Punishment </a:t>
            </a:r>
            <a:r>
              <a:rPr lang="en-US" sz="2600" dirty="0" err="1" smtClean="0"/>
              <a:t>Pelanggaran</a:t>
            </a:r>
            <a:r>
              <a:rPr lang="en-US" sz="2600" dirty="0" smtClean="0"/>
              <a:t> </a:t>
            </a:r>
            <a:r>
              <a:rPr lang="en-US" sz="2600" dirty="0" err="1" smtClean="0"/>
              <a:t>Pegawai</a:t>
            </a:r>
            <a:endParaRPr lang="en-US" sz="26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600" dirty="0" err="1" smtClean="0"/>
              <a:t>Pengiriman</a:t>
            </a:r>
            <a:r>
              <a:rPr lang="en-US" sz="2600" dirty="0" smtClean="0"/>
              <a:t> </a:t>
            </a:r>
            <a:r>
              <a:rPr lang="en-US" sz="2600" dirty="0" err="1" smtClean="0"/>
              <a:t>Tugas</a:t>
            </a:r>
            <a:r>
              <a:rPr lang="en-US" sz="2600" dirty="0" smtClean="0"/>
              <a:t> </a:t>
            </a:r>
            <a:r>
              <a:rPr lang="en-US" sz="2600" dirty="0" err="1" smtClean="0"/>
              <a:t>Belajar</a:t>
            </a:r>
            <a:r>
              <a:rPr lang="en-US" sz="2600" dirty="0" smtClean="0"/>
              <a:t> </a:t>
            </a:r>
            <a:r>
              <a:rPr lang="en-US" sz="2600" dirty="0" err="1" smtClean="0"/>
              <a:t>Pegawai</a:t>
            </a:r>
            <a:endParaRPr lang="en-US" sz="2600" dirty="0"/>
          </a:p>
          <a:p>
            <a:pPr marL="919162" lvl="1" indent="-457200">
              <a:buFont typeface="+mj-lt"/>
              <a:buAutoNum type="arabicPeriod"/>
            </a:pPr>
            <a:r>
              <a:rPr lang="en-US" sz="2600" dirty="0" err="1" smtClean="0"/>
              <a:t>Permintaan</a:t>
            </a:r>
            <a:r>
              <a:rPr lang="en-US" sz="2600" dirty="0" smtClean="0"/>
              <a:t> </a:t>
            </a:r>
            <a:r>
              <a:rPr lang="en-US" sz="2600" dirty="0" err="1" smtClean="0"/>
              <a:t>Pengembangan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endParaRPr lang="en-US" sz="26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600" dirty="0" err="1" smtClean="0"/>
              <a:t>Pemrosesan</a:t>
            </a:r>
            <a:r>
              <a:rPr lang="en-US" sz="2600" dirty="0" smtClean="0"/>
              <a:t> Surat </a:t>
            </a:r>
            <a:r>
              <a:rPr lang="en-US" sz="2600" dirty="0" err="1" smtClean="0"/>
              <a:t>Masuk</a:t>
            </a:r>
            <a:endParaRPr lang="en-US" sz="2600" dirty="0" smtClean="0"/>
          </a:p>
          <a:p>
            <a:pPr marL="919162" lvl="1" indent="-457200">
              <a:buFont typeface="+mj-lt"/>
              <a:buAutoNum type="arabicPeriod"/>
            </a:pPr>
            <a:r>
              <a:rPr lang="en-US" sz="2600" dirty="0" smtClean="0"/>
              <a:t>Business process lain di unit </a:t>
            </a:r>
            <a:r>
              <a:rPr lang="en-US" sz="2600" dirty="0" err="1" smtClean="0"/>
              <a:t>kerja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</a:t>
            </a:r>
            <a:r>
              <a:rPr lang="en-US" sz="2600" dirty="0" err="1" smtClean="0"/>
              <a:t>kita</a:t>
            </a:r>
            <a:r>
              <a:rPr lang="en-US" sz="2600" dirty="0" smtClean="0"/>
              <a:t> yang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pahami</a:t>
            </a:r>
            <a:endParaRPr lang="en-US" sz="2600" dirty="0" smtClean="0"/>
          </a:p>
          <a:p>
            <a:pPr marL="461962" lvl="1" indent="0">
              <a:buNone/>
            </a:pPr>
            <a:endParaRPr lang="en-US" sz="2000" dirty="0" smtClean="0"/>
          </a:p>
          <a:p>
            <a:pPr marL="228600" lvl="1">
              <a:spcBef>
                <a:spcPts val="1000"/>
              </a:spcBef>
            </a:pPr>
            <a:r>
              <a:rPr lang="en-US" sz="3200" dirty="0" smtClean="0"/>
              <a:t>BPMN </a:t>
            </a:r>
            <a:r>
              <a:rPr lang="en-US" sz="3200" dirty="0" err="1" smtClean="0"/>
              <a:t>baru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C00000"/>
                </a:solidFill>
              </a:rPr>
              <a:t>wajib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memasukkan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notasi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di </a:t>
            </a:r>
            <a:r>
              <a:rPr lang="en-US" sz="3200" dirty="0" err="1"/>
              <a:t>bawah</a:t>
            </a:r>
            <a:r>
              <a:rPr lang="en-US" sz="3200" dirty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/>
              <a:t>Gateway</a:t>
            </a:r>
            <a:r>
              <a:rPr lang="en-US" sz="2600" dirty="0"/>
              <a:t>: </a:t>
            </a:r>
            <a:r>
              <a:rPr lang="en-US" sz="2600" dirty="0" smtClean="0"/>
              <a:t>Exclusive, Parallel</a:t>
            </a:r>
            <a:r>
              <a:rPr lang="en-US" sz="2600" dirty="0"/>
              <a:t>, Inclusive, </a:t>
            </a:r>
            <a:r>
              <a:rPr lang="en-US" sz="2600" dirty="0">
                <a:solidFill>
                  <a:srgbClr val="0070C0"/>
                </a:solidFill>
              </a:rPr>
              <a:t>Event-based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70C0"/>
                </a:solidFill>
              </a:rPr>
              <a:t>Complex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/>
              <a:t>Task</a:t>
            </a:r>
            <a:r>
              <a:rPr lang="en-US" sz="2600" dirty="0"/>
              <a:t>: User, Manual, Script, </a:t>
            </a:r>
            <a:r>
              <a:rPr lang="en-US" sz="2600" dirty="0" smtClean="0">
                <a:solidFill>
                  <a:srgbClr val="0070C0"/>
                </a:solidFill>
              </a:rPr>
              <a:t>Service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70C0"/>
                </a:solidFill>
              </a:rPr>
              <a:t>Timer/Message Boundary Event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 smtClean="0"/>
              <a:t>Sub </a:t>
            </a:r>
            <a:r>
              <a:rPr lang="en-US" sz="2600" b="1" dirty="0"/>
              <a:t>process</a:t>
            </a:r>
            <a:r>
              <a:rPr lang="en-US" sz="2600" dirty="0"/>
              <a:t>: Embedded, Reusable, Ad-hoc, Multiple, </a:t>
            </a:r>
            <a:r>
              <a:rPr lang="en-US" sz="2600" dirty="0">
                <a:solidFill>
                  <a:srgbClr val="0070C0"/>
                </a:solidFill>
              </a:rPr>
              <a:t>Transaction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/>
              <a:t>Event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0070C0"/>
                </a:solidFill>
              </a:rPr>
              <a:t>Timer</a:t>
            </a:r>
            <a:r>
              <a:rPr lang="en-US" sz="2600" dirty="0"/>
              <a:t>, Message, Conditional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 err="1"/>
              <a:t>Swimlane</a:t>
            </a:r>
            <a:r>
              <a:rPr lang="en-US" sz="2600" dirty="0"/>
              <a:t>: Pool, Lane, </a:t>
            </a:r>
            <a:r>
              <a:rPr lang="en-US" sz="2600" dirty="0">
                <a:solidFill>
                  <a:srgbClr val="0070C0"/>
                </a:solidFill>
              </a:rPr>
              <a:t>Milestone</a:t>
            </a:r>
          </a:p>
          <a:p>
            <a:pPr marL="685800" lvl="2">
              <a:spcBef>
                <a:spcPts val="1000"/>
              </a:spcBef>
            </a:pPr>
            <a:r>
              <a:rPr lang="en-US" sz="2600" b="1" dirty="0"/>
              <a:t>Artifacts</a:t>
            </a:r>
            <a:r>
              <a:rPr lang="en-US" sz="2600" dirty="0"/>
              <a:t>: Annotation, Data Store, Data </a:t>
            </a:r>
            <a:r>
              <a:rPr lang="en-US" sz="2600" dirty="0" smtClean="0"/>
              <a:t>Object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8176683" cy="5867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Object Management Group, </a:t>
            </a:r>
            <a:r>
              <a:rPr lang="en-US" sz="2200" dirty="0">
                <a:solidFill>
                  <a:srgbClr val="C00000"/>
                </a:solidFill>
              </a:rPr>
              <a:t>Business Process Model and Notation </a:t>
            </a:r>
            <a:r>
              <a:rPr lang="en-US" sz="2200" dirty="0" smtClean="0">
                <a:solidFill>
                  <a:srgbClr val="C00000"/>
                </a:solidFill>
              </a:rPr>
              <a:t>(BPMN</a:t>
            </a:r>
            <a:r>
              <a:rPr lang="id-ID" sz="2200" dirty="0" smtClean="0">
                <a:solidFill>
                  <a:srgbClr val="C00000"/>
                </a:solidFill>
              </a:rPr>
              <a:t>)</a:t>
            </a:r>
            <a:r>
              <a:rPr lang="id-ID" sz="2200" dirty="0" smtClean="0"/>
              <a:t>, </a:t>
            </a:r>
            <a:r>
              <a:rPr lang="id-ID" sz="2200" i="1" dirty="0"/>
              <a:t>OMG Document Number: </a:t>
            </a:r>
            <a:r>
              <a:rPr lang="id-ID" sz="2200" i="1" dirty="0" smtClean="0"/>
              <a:t>formal/2011-01-04</a:t>
            </a:r>
            <a:r>
              <a:rPr lang="id-ID" sz="2200" dirty="0" smtClean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/>
              <a:t>Object Management Group, </a:t>
            </a:r>
            <a:r>
              <a:rPr lang="id-ID" sz="2200" dirty="0">
                <a:solidFill>
                  <a:srgbClr val="C00000"/>
                </a:solidFill>
              </a:rPr>
              <a:t>BPMN 2.0 by Example</a:t>
            </a:r>
            <a:r>
              <a:rPr lang="id-ID" sz="2200" dirty="0"/>
              <a:t>, </a:t>
            </a:r>
            <a:r>
              <a:rPr lang="id-ID" sz="2200" i="1" dirty="0"/>
              <a:t>OMG Document Number: dtc/2010-06-02</a:t>
            </a:r>
            <a:r>
              <a:rPr lang="id-ID" sz="2200" dirty="0"/>
              <a:t>, </a:t>
            </a:r>
            <a:r>
              <a:rPr lang="id-ID" sz="2200" dirty="0" smtClean="0"/>
              <a:t>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Bruce Silver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Method and </a:t>
            </a:r>
            <a:r>
              <a:rPr lang="en-US" sz="2200" dirty="0" smtClean="0">
                <a:solidFill>
                  <a:srgbClr val="C00000"/>
                </a:solidFill>
              </a:rPr>
              <a:t>Style </a:t>
            </a:r>
            <a:r>
              <a:rPr lang="id-ID" sz="2200" dirty="0" smtClean="0">
                <a:solidFill>
                  <a:srgbClr val="C00000"/>
                </a:solidFill>
              </a:rPr>
              <a:t>Seco</a:t>
            </a:r>
            <a:r>
              <a:rPr lang="en-US" sz="2200" dirty="0" err="1" smtClean="0">
                <a:solidFill>
                  <a:srgbClr val="C00000"/>
                </a:solidFill>
              </a:rPr>
              <a:t>nd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id-ID" sz="2200" dirty="0" smtClean="0"/>
              <a:t>, </a:t>
            </a:r>
            <a:r>
              <a:rPr lang="en-US" sz="2200" i="1" dirty="0"/>
              <a:t>Cody-Cassidy </a:t>
            </a:r>
            <a:r>
              <a:rPr lang="en-US" sz="2200" i="1" dirty="0" smtClean="0"/>
              <a:t>Press</a:t>
            </a:r>
            <a:r>
              <a:rPr lang="id-ID" sz="2200" dirty="0" smtClean="0"/>
              <a:t>, </a:t>
            </a:r>
            <a:r>
              <a:rPr lang="en-US" sz="2200" dirty="0" smtClean="0"/>
              <a:t>2011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Layna</a:t>
            </a:r>
            <a:r>
              <a:rPr lang="en-US" sz="2200" dirty="0"/>
              <a:t> </a:t>
            </a:r>
            <a:r>
              <a:rPr lang="en-US" sz="2200" dirty="0" smtClean="0"/>
              <a:t>Fischer</a:t>
            </a:r>
            <a:r>
              <a:rPr lang="id-ID" sz="2200" dirty="0" smtClean="0"/>
              <a:t> (edt.), </a:t>
            </a:r>
            <a:r>
              <a:rPr lang="en-US" sz="2200" dirty="0" smtClean="0">
                <a:solidFill>
                  <a:srgbClr val="C00000"/>
                </a:solidFill>
              </a:rPr>
              <a:t>BPMN </a:t>
            </a:r>
            <a:r>
              <a:rPr lang="en-US" sz="2200" dirty="0">
                <a:solidFill>
                  <a:srgbClr val="C00000"/>
                </a:solidFill>
              </a:rPr>
              <a:t>2.0 Handbook Second </a:t>
            </a:r>
            <a:r>
              <a:rPr lang="en-US" sz="2200" dirty="0" smtClean="0">
                <a:solidFill>
                  <a:srgbClr val="C00000"/>
                </a:solidFill>
              </a:rPr>
              <a:t>Edition</a:t>
            </a:r>
            <a:r>
              <a:rPr lang="id-ID" sz="2200" dirty="0"/>
              <a:t>, </a:t>
            </a:r>
            <a:r>
              <a:rPr lang="id-ID" sz="2200" i="1" dirty="0" smtClean="0"/>
              <a:t>Future Strategies</a:t>
            </a:r>
            <a:r>
              <a:rPr lang="id-ID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Tom </a:t>
            </a:r>
            <a:r>
              <a:rPr lang="en-US" sz="2200" dirty="0" err="1" smtClean="0"/>
              <a:t>Debevoise</a:t>
            </a:r>
            <a:r>
              <a:rPr lang="en-US" sz="2200" dirty="0" smtClean="0"/>
              <a:t>, </a:t>
            </a:r>
            <a:r>
              <a:rPr lang="en-US" sz="2200" dirty="0"/>
              <a:t>Rick </a:t>
            </a:r>
            <a:r>
              <a:rPr lang="en-US" sz="2200" dirty="0" smtClean="0"/>
              <a:t>Geneva, </a:t>
            </a:r>
            <a:r>
              <a:rPr lang="id-ID" sz="2200" dirty="0" smtClean="0"/>
              <a:t>and </a:t>
            </a:r>
            <a:r>
              <a:rPr lang="en-US" sz="2200" dirty="0" smtClean="0"/>
              <a:t>Richard </a:t>
            </a:r>
            <a:r>
              <a:rPr lang="en-US" sz="2200" dirty="0" err="1" smtClean="0"/>
              <a:t>Welke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The </a:t>
            </a:r>
            <a:r>
              <a:rPr lang="en-US" sz="2200" dirty="0" err="1">
                <a:solidFill>
                  <a:srgbClr val="C00000"/>
                </a:solidFill>
              </a:rPr>
              <a:t>Microguide</a:t>
            </a:r>
            <a:r>
              <a:rPr lang="en-US" sz="2200" dirty="0">
                <a:solidFill>
                  <a:srgbClr val="C00000"/>
                </a:solidFill>
              </a:rPr>
              <a:t> to Process </a:t>
            </a:r>
            <a:r>
              <a:rPr lang="en-US" sz="2200" dirty="0" smtClean="0">
                <a:solidFill>
                  <a:srgbClr val="C00000"/>
                </a:solidFill>
              </a:rPr>
              <a:t>Modeling </a:t>
            </a:r>
            <a:r>
              <a:rPr lang="en-US" sz="2200" dirty="0">
                <a:solidFill>
                  <a:srgbClr val="C00000"/>
                </a:solidFill>
              </a:rPr>
              <a:t>in BPMN </a:t>
            </a:r>
            <a:r>
              <a:rPr lang="en-US" sz="2200" dirty="0" smtClean="0">
                <a:solidFill>
                  <a:srgbClr val="C00000"/>
                </a:solidFill>
              </a:rPr>
              <a:t>2.0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Second Edition</a:t>
            </a:r>
            <a:r>
              <a:rPr lang="id-ID" sz="2200" dirty="0" smtClean="0"/>
              <a:t>, </a:t>
            </a:r>
            <a:r>
              <a:rPr lang="en-US" sz="2200" i="1" dirty="0" err="1" smtClean="0"/>
              <a:t>CreateSpace</a:t>
            </a:r>
            <a:r>
              <a:rPr lang="id-ID" sz="2200" dirty="0" smtClean="0"/>
              <a:t>, </a:t>
            </a:r>
            <a:r>
              <a:rPr lang="en-US" sz="2200" dirty="0" smtClean="0"/>
              <a:t>2011 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solidFill>
                  <a:srgbClr val="C00000"/>
                </a:solidFill>
              </a:rPr>
              <a:t>Bizagi Proses Modeler User Guide</a:t>
            </a:r>
            <a:r>
              <a:rPr lang="id-ID" sz="2200" dirty="0" smtClean="0"/>
              <a:t>, </a:t>
            </a:r>
            <a:r>
              <a:rPr lang="id-ID" sz="2200" i="1" dirty="0" smtClean="0"/>
              <a:t>Bizagi</a:t>
            </a:r>
            <a:r>
              <a:rPr lang="id-ID" sz="2200" dirty="0" smtClean="0"/>
              <a:t>, 2012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id-ID" sz="2200" dirty="0">
                <a:solidFill>
                  <a:srgbClr val="C00000"/>
                </a:solidFill>
              </a:rPr>
              <a:t>Bizagi BPM </a:t>
            </a:r>
            <a:r>
              <a:rPr lang="id-ID" sz="2200" dirty="0" smtClean="0">
                <a:solidFill>
                  <a:srgbClr val="C00000"/>
                </a:solidFill>
              </a:rPr>
              <a:t>Suite</a:t>
            </a:r>
            <a:r>
              <a:rPr lang="en-US" sz="2200" dirty="0" smtClean="0">
                <a:solidFill>
                  <a:srgbClr val="C00000"/>
                </a:solidFill>
              </a:rPr>
              <a:t> User Guide</a:t>
            </a:r>
            <a:r>
              <a:rPr lang="en-US" sz="2200" dirty="0" smtClean="0"/>
              <a:t>, </a:t>
            </a:r>
            <a:r>
              <a:rPr lang="en-US" sz="2200" i="1" dirty="0" err="1" smtClean="0"/>
              <a:t>Bizagi</a:t>
            </a:r>
            <a:r>
              <a:rPr lang="en-US" sz="2200" dirty="0" smtClean="0"/>
              <a:t>, 2013</a:t>
            </a:r>
            <a:endParaRPr lang="id-ID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Thomas </a:t>
            </a:r>
            <a:r>
              <a:rPr lang="en-US" sz="2200" dirty="0" err="1" smtClean="0"/>
              <a:t>Allweyer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BPMN 2.0</a:t>
            </a:r>
            <a:r>
              <a:rPr lang="id-ID" sz="2200" dirty="0" smtClean="0"/>
              <a:t>, </a:t>
            </a:r>
            <a:r>
              <a:rPr lang="id-ID" sz="2200" i="1" dirty="0" smtClean="0"/>
              <a:t>BoD</a:t>
            </a:r>
            <a:r>
              <a:rPr lang="id-ID" sz="2200" dirty="0" smtClean="0"/>
              <a:t>, 2010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51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4678"/>
          <a:stretch/>
        </p:blipFill>
        <p:spPr>
          <a:xfrm>
            <a:off x="255757" y="1143000"/>
            <a:ext cx="8632485" cy="49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.2 Connecting Objects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816859"/>
              </p:ext>
            </p:extLst>
          </p:nvPr>
        </p:nvGraphicFramePr>
        <p:xfrm>
          <a:off x="188495" y="902480"/>
          <a:ext cx="8839200" cy="57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55"/>
                <a:gridCol w="4734545"/>
                <a:gridCol w="2133600"/>
              </a:tblGrid>
              <a:tr h="517180"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effectLst/>
                        </a:rPr>
                        <a:t>E</a:t>
                      </a:r>
                      <a:r>
                        <a:rPr lang="en-US" sz="2000" dirty="0" smtClean="0">
                          <a:effectLst/>
                        </a:rPr>
                        <a:t>LEMENT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BPMN NAME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35402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Flow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the main graphic elements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define the behavior </a:t>
                      </a:r>
                      <a:r>
                        <a:rPr lang="en-US" sz="2000" dirty="0">
                          <a:effectLst/>
                        </a:rPr>
                        <a:t>of the </a:t>
                      </a:r>
                      <a:r>
                        <a:rPr lang="en-US" sz="2000" dirty="0" smtClean="0">
                          <a:effectLst/>
                          <a:hlinkClick r:id="rId2" action="ppaction://hlinkfile"/>
                        </a:rPr>
                        <a:t>processes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3" action="ppaction://hlinkfile"/>
                        </a:rPr>
                        <a:t>Events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4" action="ppaction://hlinkfile"/>
                        </a:rPr>
                        <a:t>Activities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5" action="ppaction://hlinkfile"/>
                        </a:rPr>
                        <a:t>Gateways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0250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Connecting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Flow objects are connected to each other by means of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connectors to create the basic framework </a:t>
                      </a:r>
                      <a:r>
                        <a:rPr lang="en-US" sz="2000" dirty="0" smtClean="0">
                          <a:effectLst/>
                        </a:rPr>
                        <a:t>of the business process structure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Sequence </a:t>
                      </a:r>
                      <a:r>
                        <a:rPr lang="en-US" sz="2000" b="1" dirty="0">
                          <a:effectLst/>
                          <a:hlinkClick r:id="rId6" action="ppaction://hlinkfile"/>
                        </a:rPr>
                        <a:t>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Message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Association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24821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effectLst/>
                        </a:rPr>
                        <a:t>Swimlane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effectLst/>
                        </a:rPr>
                        <a:t>Swimlanes</a:t>
                      </a:r>
                      <a:r>
                        <a:rPr lang="en-US" sz="2000" dirty="0" smtClean="0">
                          <a:effectLst/>
                        </a:rPr>
                        <a:t> are mechanisms to arrange activities in separate display categories to illustrate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the different functional areas or persons in charge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7" action="ppaction://hlinkfile"/>
                        </a:rPr>
                        <a:t>Pools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807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Lanes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440594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Artifacts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Artifacts are used to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provide additional information about the process</a:t>
                      </a:r>
                      <a:r>
                        <a:rPr lang="en-US" sz="2000" dirty="0" smtClean="0">
                          <a:effectLst/>
                        </a:rPr>
                        <a:t>. They provide the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</a:rPr>
                        <a:t>notation with flexibility to express different contexts </a:t>
                      </a:r>
                      <a:r>
                        <a:rPr lang="en-US" sz="2000" dirty="0" smtClean="0">
                          <a:effectLst/>
                        </a:rPr>
                        <a:t>properly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</a:rPr>
                        <a:t>Annotation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Group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Data Object</a:t>
                      </a:r>
                      <a:endParaRPr lang="en-US" sz="2000" b="1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55376">
                <a:tc vMerge="1">
                  <a:txBody>
                    <a:bodyPr/>
                    <a:lstStyle/>
                    <a:p>
                      <a:pPr algn="l"/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effectLst/>
                        </a:rPr>
                        <a:t>Data</a:t>
                      </a:r>
                      <a:r>
                        <a:rPr lang="id-ID" sz="2000" b="1" baseline="0" dirty="0" smtClean="0">
                          <a:effectLst/>
                        </a:rPr>
                        <a:t> Store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96272" y="-1"/>
            <a:ext cx="3684654" cy="49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6236"/>
            <a:ext cx="7886700" cy="5264563"/>
          </a:xfrm>
        </p:spPr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8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Sequence </a:t>
            </a:r>
            <a:r>
              <a:rPr lang="en-US" sz="3200" dirty="0"/>
              <a:t>lines are used to </a:t>
            </a:r>
            <a:r>
              <a:rPr lang="en-US" sz="3200" dirty="0">
                <a:solidFill>
                  <a:srgbClr val="C00000"/>
                </a:solidFill>
              </a:rPr>
              <a:t>show the order</a:t>
            </a:r>
            <a:r>
              <a:rPr lang="en-US" sz="3200" dirty="0"/>
              <a:t> in which activities will be carried out in the </a:t>
            </a:r>
            <a:r>
              <a:rPr lang="en-US" sz="3200" dirty="0" smtClean="0"/>
              <a:t>process</a:t>
            </a:r>
            <a:endParaRPr lang="en-US" sz="3200" dirty="0"/>
          </a:p>
          <a:p>
            <a:r>
              <a:rPr lang="en-US" sz="3200" dirty="0" smtClean="0"/>
              <a:t>They </a:t>
            </a:r>
            <a:r>
              <a:rPr lang="en-US" sz="3200" dirty="0"/>
              <a:t>are represented by </a:t>
            </a:r>
            <a:r>
              <a:rPr lang="en-US" sz="3200" dirty="0">
                <a:solidFill>
                  <a:srgbClr val="C00000"/>
                </a:solidFill>
              </a:rPr>
              <a:t>an arrow </a:t>
            </a:r>
            <a:r>
              <a:rPr lang="en-US" sz="3200" dirty="0"/>
              <a:t>indicating “from” and “to</a:t>
            </a:r>
            <a:r>
              <a:rPr lang="en-US" sz="3200" dirty="0" smtClean="0"/>
              <a:t>”</a:t>
            </a:r>
            <a:endParaRPr lang="en-US" sz="3200" dirty="0"/>
          </a:p>
          <a:p>
            <a:r>
              <a:rPr lang="en-US" sz="3200" dirty="0" smtClean="0"/>
              <a:t>Types </a:t>
            </a:r>
            <a:r>
              <a:rPr lang="en-US" sz="3200" dirty="0"/>
              <a:t>of sequence flow </a:t>
            </a:r>
            <a:r>
              <a:rPr lang="en-US" sz="3200" dirty="0" smtClean="0"/>
              <a:t>include</a:t>
            </a:r>
            <a:r>
              <a:rPr lang="id-ID" sz="3200" dirty="0" smtClean="0"/>
              <a:t> </a:t>
            </a:r>
            <a:r>
              <a:rPr lang="id-ID" sz="3200" dirty="0" smtClean="0">
                <a:solidFill>
                  <a:srgbClr val="C00000"/>
                </a:solidFill>
              </a:rPr>
              <a:t>Normal</a:t>
            </a:r>
            <a:r>
              <a:rPr lang="id-ID" sz="3200" dirty="0" smtClean="0"/>
              <a:t>, </a:t>
            </a:r>
            <a:r>
              <a:rPr lang="id-ID" sz="3200" dirty="0" smtClean="0">
                <a:solidFill>
                  <a:srgbClr val="C00000"/>
                </a:solidFill>
              </a:rPr>
              <a:t>Original</a:t>
            </a:r>
            <a:r>
              <a:rPr lang="id-ID" sz="3200" dirty="0" smtClean="0"/>
              <a:t>, </a:t>
            </a:r>
            <a:r>
              <a:rPr lang="id-ID" sz="3200" dirty="0" smtClean="0">
                <a:solidFill>
                  <a:srgbClr val="C00000"/>
                </a:solidFill>
              </a:rPr>
              <a:t>Default</a:t>
            </a:r>
            <a:r>
              <a:rPr lang="id-ID" sz="3200" dirty="0" smtClean="0"/>
              <a:t> Flow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Flow </a:t>
            </a:r>
          </a:p>
        </p:txBody>
      </p:sp>
    </p:spTree>
    <p:extLst>
      <p:ext uri="{BB962C8B-B14F-4D97-AF65-F5344CB8AC3E}">
        <p14:creationId xmlns:p14="http://schemas.microsoft.com/office/powerpoint/2010/main" val="5559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24307"/>
              </p:ext>
            </p:extLst>
          </p:nvPr>
        </p:nvGraphicFramePr>
        <p:xfrm>
          <a:off x="304800" y="978870"/>
          <a:ext cx="8610600" cy="56100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5029200"/>
                <a:gridCol w="1600200"/>
              </a:tblGrid>
              <a:tr h="3109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</a:t>
                      </a:r>
                      <a:r>
                        <a:rPr lang="id-ID" sz="2000" dirty="0" smtClean="0"/>
                        <a:t>LEMENT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DEFINITION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NOTATION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1563175">
                <a:tc>
                  <a:txBody>
                    <a:bodyPr/>
                    <a:lstStyle/>
                    <a:p>
                      <a:r>
                        <a:rPr lang="en-US" sz="2000" b="1" dirty="0"/>
                        <a:t>Normal Flow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normal line refers to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the path of the flow between two shapes</a:t>
                      </a:r>
                      <a:r>
                        <a:rPr lang="en-US" sz="2000" dirty="0"/>
                        <a:t>, and is not affected by conditions. The simplest use of this shape is a sequence between two activities. 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  <a:p>
                      <a:r>
                        <a:rPr lang="en-US" sz="2000"/>
                        <a:t/>
                      </a:r>
                      <a:br>
                        <a:rPr lang="en-US" sz="2000"/>
                      </a:br>
                      <a:endParaRPr lang="en-US" sz="200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1781800">
                <a:tc>
                  <a:txBody>
                    <a:bodyPr/>
                    <a:lstStyle/>
                    <a:p>
                      <a:r>
                        <a:rPr lang="en-US" sz="2000" b="1" dirty="0"/>
                        <a:t>Conditional Flow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This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flow has a condition assigned that defines whether or not the flow is used</a:t>
                      </a:r>
                      <a:r>
                        <a:rPr lang="en-US" sz="2000" dirty="0"/>
                        <a:t>. It can be assigned to any shape in the process that requires to evaluate a condition in order to follow a certain </a:t>
                      </a:r>
                      <a:r>
                        <a:rPr lang="en-US" sz="2000" dirty="0" smtClean="0"/>
                        <a:t>path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  <a:p>
                      <a:r>
                        <a:rPr lang="en-US" sz="2000"/>
                        <a:t/>
                      </a:r>
                      <a:br>
                        <a:rPr lang="en-US" sz="2000"/>
                      </a:br>
                      <a:endParaRPr lang="en-US" sz="200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1954113">
                <a:tc>
                  <a:txBody>
                    <a:bodyPr/>
                    <a:lstStyle/>
                    <a:p>
                      <a:r>
                        <a:rPr lang="en-US" sz="2000" b="1" dirty="0"/>
                        <a:t>Default Flow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For decisions bases on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inclusive decisions </a:t>
                      </a:r>
                      <a:r>
                        <a:rPr lang="en-US" sz="2000" dirty="0"/>
                        <a:t>or data, a type of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path of the flow is that of “default” conditions</a:t>
                      </a:r>
                      <a:r>
                        <a:rPr lang="en-US" sz="2000" dirty="0"/>
                        <a:t>. This type of transitions takes place only if all the other conditions are false at the same time.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Type of </a:t>
            </a:r>
            <a:r>
              <a:rPr lang="en-US"/>
              <a:t>Sequence Flow </a:t>
            </a:r>
          </a:p>
        </p:txBody>
      </p:sp>
      <p:pic>
        <p:nvPicPr>
          <p:cNvPr id="11265" name="Picture 1" descr="Image:Modeling_the_Process3_Imag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828800"/>
            <a:ext cx="6762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:Modeling the Process4 Image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580498"/>
            <a:ext cx="762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mage:Modeling_the_Process3_Image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2" y="5451390"/>
            <a:ext cx="6762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this process, there are </a:t>
            </a:r>
            <a:r>
              <a:rPr lang="en-US" sz="3200" dirty="0">
                <a:solidFill>
                  <a:srgbClr val="C00000"/>
                </a:solidFill>
              </a:rPr>
              <a:t>normal sequence flows </a:t>
            </a:r>
            <a:r>
              <a:rPr lang="en-US" sz="3200" dirty="0"/>
              <a:t>and two sequence flow conditioned by an Exclusive </a:t>
            </a:r>
            <a:r>
              <a:rPr lang="en-US" sz="3200" dirty="0" smtClean="0"/>
              <a:t>Gateway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Example of </a:t>
            </a:r>
            <a:r>
              <a:rPr lang="en-US"/>
              <a:t>Sequence Flow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6" t="1621" r="963" b="22834"/>
          <a:stretch/>
        </p:blipFill>
        <p:spPr>
          <a:xfrm>
            <a:off x="29777" y="2892552"/>
            <a:ext cx="9114223" cy="3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this process, there is a </a:t>
            </a:r>
            <a:r>
              <a:rPr lang="en-US" sz="3200" dirty="0">
                <a:solidFill>
                  <a:srgbClr val="C00000"/>
                </a:solidFill>
              </a:rPr>
              <a:t>Conditional Flow</a:t>
            </a:r>
            <a:r>
              <a:rPr lang="en-US" sz="3200" dirty="0"/>
              <a:t> and a </a:t>
            </a:r>
            <a:r>
              <a:rPr lang="en-US" sz="3200" dirty="0">
                <a:solidFill>
                  <a:srgbClr val="C00000"/>
                </a:solidFill>
              </a:rPr>
              <a:t>Default Flow </a:t>
            </a:r>
            <a:r>
              <a:rPr lang="en-US" sz="3200" dirty="0"/>
              <a:t>that evaluate if a Legalization was successful or </a:t>
            </a:r>
            <a:r>
              <a:rPr lang="en-US" sz="3200" dirty="0" smtClean="0"/>
              <a:t>not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Example of </a:t>
            </a:r>
            <a:r>
              <a:rPr lang="en-US"/>
              <a:t>Sequence Flow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43200"/>
            <a:ext cx="556104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Message Flow is used to show the </a:t>
            </a:r>
            <a:r>
              <a:rPr lang="en-US" sz="3200" dirty="0">
                <a:solidFill>
                  <a:srgbClr val="C00000"/>
                </a:solidFill>
              </a:rPr>
              <a:t>flow of messages between two entities that are prepared to send and receive them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Flow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8" t="22214" r="32061" b="2555"/>
          <a:stretch/>
        </p:blipFill>
        <p:spPr bwMode="auto">
          <a:xfrm>
            <a:off x="2399640" y="3078890"/>
            <a:ext cx="3865236" cy="336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 Association is used to </a:t>
            </a:r>
            <a:r>
              <a:rPr lang="en-US" sz="3200" dirty="0" smtClean="0">
                <a:solidFill>
                  <a:srgbClr val="C00000"/>
                </a:solidFill>
              </a:rPr>
              <a:t>associate information and artifacts with flow objects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8" t="22214" r="1214" b="2555"/>
          <a:stretch/>
        </p:blipFill>
        <p:spPr bwMode="auto">
          <a:xfrm>
            <a:off x="2520777" y="2837749"/>
            <a:ext cx="3632887" cy="363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 Flow Objects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8495" y="1131080"/>
          <a:ext cx="8839200" cy="57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55"/>
                <a:gridCol w="4734545"/>
                <a:gridCol w="2133600"/>
              </a:tblGrid>
              <a:tr h="517180"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effectLst/>
                        </a:rPr>
                        <a:t>E</a:t>
                      </a:r>
                      <a:r>
                        <a:rPr lang="en-US" sz="2000" dirty="0" smtClean="0">
                          <a:effectLst/>
                        </a:rPr>
                        <a:t>LEMENT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BPMN NAME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35402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Flow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the main graphic elements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define the behavior </a:t>
                      </a:r>
                      <a:r>
                        <a:rPr lang="en-US" sz="2000" dirty="0">
                          <a:effectLst/>
                        </a:rPr>
                        <a:t>of the </a:t>
                      </a:r>
                      <a:r>
                        <a:rPr lang="en-US" sz="2000" dirty="0" smtClean="0">
                          <a:effectLst/>
                          <a:hlinkClick r:id="rId2" action="ppaction://hlinkfile"/>
                        </a:rPr>
                        <a:t>processes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3" action="ppaction://hlinkfile"/>
                        </a:rPr>
                        <a:t>Events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4" action="ppaction://hlinkfile"/>
                        </a:rPr>
                        <a:t>Activities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5" action="ppaction://hlinkfile"/>
                        </a:rPr>
                        <a:t>Gateways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0250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Connecting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Flow objects are connected to each other by means of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connectors to create the basic framework </a:t>
                      </a:r>
                      <a:r>
                        <a:rPr lang="en-US" sz="2000" dirty="0" smtClean="0">
                          <a:effectLst/>
                        </a:rPr>
                        <a:t>of the business process structure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Sequence </a:t>
                      </a:r>
                      <a:r>
                        <a:rPr lang="en-US" sz="2000" b="1" dirty="0">
                          <a:effectLst/>
                          <a:hlinkClick r:id="rId6" action="ppaction://hlinkfile"/>
                        </a:rPr>
                        <a:t>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Message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Association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24821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effectLst/>
                        </a:rPr>
                        <a:t>Swimlane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effectLst/>
                        </a:rPr>
                        <a:t>Swimlanes</a:t>
                      </a:r>
                      <a:r>
                        <a:rPr lang="en-US" sz="2000" dirty="0" smtClean="0">
                          <a:effectLst/>
                        </a:rPr>
                        <a:t> are mechanisms to arrange activities in separate display categories to illustrate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the different functional areas or persons in charge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7" action="ppaction://hlinkfile"/>
                        </a:rPr>
                        <a:t>Pools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807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Lanes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440594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Artifacts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Artifacts are used to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provide additional information about the process</a:t>
                      </a:r>
                      <a:r>
                        <a:rPr lang="en-US" sz="2000" dirty="0" smtClean="0">
                          <a:effectLst/>
                        </a:rPr>
                        <a:t>. They provide the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</a:rPr>
                        <a:t>notation with flexibility to express different contexts </a:t>
                      </a:r>
                      <a:r>
                        <a:rPr lang="en-US" sz="2000" dirty="0" smtClean="0">
                          <a:effectLst/>
                        </a:rPr>
                        <a:t>properly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</a:rPr>
                        <a:t>Annotation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Group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Data Object</a:t>
                      </a:r>
                      <a:endParaRPr lang="en-US" sz="2000" b="1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55376">
                <a:tc vMerge="1">
                  <a:txBody>
                    <a:bodyPr/>
                    <a:lstStyle/>
                    <a:p>
                      <a:pPr algn="l"/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effectLst/>
                        </a:rPr>
                        <a:t>Data</a:t>
                      </a:r>
                      <a:r>
                        <a:rPr lang="id-ID" sz="2000" b="1" baseline="0" dirty="0" smtClean="0">
                          <a:effectLst/>
                        </a:rPr>
                        <a:t> Store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.3.1 Events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1277"/>
            <a:ext cx="7886700" cy="4825045"/>
          </a:xfrm>
        </p:spPr>
        <p:txBody>
          <a:bodyPr>
            <a:noAutofit/>
          </a:bodyPr>
          <a:lstStyle/>
          <a:p>
            <a:r>
              <a:rPr lang="id-ID" sz="3200" dirty="0" smtClean="0"/>
              <a:t>A</a:t>
            </a:r>
            <a:r>
              <a:rPr lang="en-US" sz="3200" dirty="0" smtClean="0"/>
              <a:t>n </a:t>
            </a:r>
            <a:r>
              <a:rPr lang="en-US" sz="3200" dirty="0"/>
              <a:t>event is </a:t>
            </a:r>
            <a:r>
              <a:rPr lang="en-US" sz="3200" dirty="0">
                <a:solidFill>
                  <a:srgbClr val="C00000"/>
                </a:solidFill>
              </a:rPr>
              <a:t>something that happens </a:t>
            </a:r>
            <a:r>
              <a:rPr lang="en-US" sz="3200" dirty="0"/>
              <a:t>during the course of the process, affecting the process flow and normally has a </a:t>
            </a:r>
            <a:r>
              <a:rPr lang="en-US" sz="3200" dirty="0">
                <a:solidFill>
                  <a:srgbClr val="C00000"/>
                </a:solidFill>
              </a:rPr>
              <a:t>trigger</a:t>
            </a:r>
            <a:r>
              <a:rPr lang="en-US" sz="3200" dirty="0"/>
              <a:t> or </a:t>
            </a:r>
            <a:r>
              <a:rPr lang="en-US" sz="3200" dirty="0" smtClean="0">
                <a:solidFill>
                  <a:srgbClr val="C00000"/>
                </a:solidFill>
              </a:rPr>
              <a:t>result</a:t>
            </a:r>
            <a:r>
              <a:rPr lang="en-US" sz="3200" dirty="0" smtClean="0"/>
              <a:t> </a:t>
            </a:r>
            <a:endParaRPr lang="id-ID" sz="3200" dirty="0" smtClean="0"/>
          </a:p>
          <a:p>
            <a:r>
              <a:rPr lang="id-ID" sz="3200" dirty="0" smtClean="0"/>
              <a:t>T</a:t>
            </a:r>
            <a:r>
              <a:rPr lang="en-US" sz="3200" dirty="0" err="1" smtClean="0"/>
              <a:t>ypes</a:t>
            </a:r>
            <a:r>
              <a:rPr lang="en-US" sz="3200" dirty="0" smtClean="0"/>
              <a:t> </a:t>
            </a:r>
            <a:r>
              <a:rPr lang="en-US" sz="3200" dirty="0"/>
              <a:t>of events are classified depending on </a:t>
            </a:r>
            <a:r>
              <a:rPr lang="en-US" sz="3200" dirty="0">
                <a:solidFill>
                  <a:srgbClr val="C00000"/>
                </a:solidFill>
              </a:rPr>
              <a:t>when they affect the </a:t>
            </a:r>
            <a:r>
              <a:rPr lang="en-US" sz="3200" dirty="0" smtClean="0">
                <a:solidFill>
                  <a:srgbClr val="C00000"/>
                </a:solidFill>
              </a:rPr>
              <a:t>flow</a:t>
            </a:r>
            <a:endParaRPr lang="en-US" sz="3200" dirty="0" smtClean="0"/>
          </a:p>
          <a:p>
            <a:r>
              <a:rPr lang="en-US" sz="3200" dirty="0" smtClean="0"/>
              <a:t>Within </a:t>
            </a:r>
            <a:r>
              <a:rPr lang="en-US" sz="3200" dirty="0"/>
              <a:t>each type of event, </a:t>
            </a:r>
            <a:r>
              <a:rPr lang="en-US" sz="3200" dirty="0" smtClean="0"/>
              <a:t>they are </a:t>
            </a:r>
            <a:r>
              <a:rPr lang="en-US" sz="3200" dirty="0"/>
              <a:t>classified as per the </a:t>
            </a:r>
            <a:r>
              <a:rPr lang="en-US" sz="3200" dirty="0">
                <a:solidFill>
                  <a:srgbClr val="C00000"/>
                </a:solidFill>
              </a:rPr>
              <a:t>impact on the process </a:t>
            </a:r>
            <a:r>
              <a:rPr lang="en-US" sz="3200" dirty="0" smtClean="0">
                <a:solidFill>
                  <a:srgbClr val="C00000"/>
                </a:solidFill>
              </a:rPr>
              <a:t>flow</a:t>
            </a:r>
            <a:endParaRPr lang="en-US" sz="3200" dirty="0"/>
          </a:p>
          <a:p>
            <a:pPr lvl="1"/>
            <a:r>
              <a:rPr lang="en-US" sz="2800" dirty="0" smtClean="0"/>
              <a:t>For </a:t>
            </a:r>
            <a:r>
              <a:rPr lang="en-US" sz="2800" dirty="0"/>
              <a:t>instance, some </a:t>
            </a:r>
            <a:r>
              <a:rPr lang="en-US" sz="2800" dirty="0">
                <a:solidFill>
                  <a:srgbClr val="C00000"/>
                </a:solidFill>
              </a:rPr>
              <a:t>subtypes</a:t>
            </a:r>
            <a:r>
              <a:rPr lang="en-US" sz="2800" dirty="0"/>
              <a:t> are: </a:t>
            </a:r>
            <a:r>
              <a:rPr lang="en-US" sz="2800" dirty="0">
                <a:solidFill>
                  <a:srgbClr val="00B050"/>
                </a:solidFill>
              </a:rPr>
              <a:t>messages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timer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cancellation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error</a:t>
            </a:r>
            <a:r>
              <a:rPr lang="en-US" sz="2800" dirty="0"/>
              <a:t>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1240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BPMN Elements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3.1 </a:t>
            </a:r>
            <a:r>
              <a:rPr lang="en-US" b="1" dirty="0" err="1">
                <a:solidFill>
                  <a:srgbClr val="C00000"/>
                </a:solidFill>
              </a:rPr>
              <a:t>Swimlane</a:t>
            </a:r>
            <a:endParaRPr lang="en-US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3.2 Connecting Objects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3.3 Flow Objects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3.4 Artifacts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</a:t>
            </a:r>
            <a:r>
              <a:rPr lang="en-US" dirty="0"/>
              <a:t>Simulation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BPMN Refactoring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BPMN </a:t>
            </a:r>
            <a:r>
              <a:rPr lang="en-US" dirty="0" smtClean="0"/>
              <a:t>Guide and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59157"/>
              </p:ext>
            </p:extLst>
          </p:nvPr>
        </p:nvGraphicFramePr>
        <p:xfrm>
          <a:off x="425115" y="1199147"/>
          <a:ext cx="8382000" cy="5165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4267200"/>
                <a:gridCol w="1828800"/>
              </a:tblGrid>
              <a:tr h="554525">
                <a:tc>
                  <a:txBody>
                    <a:bodyPr/>
                    <a:lstStyle/>
                    <a:p>
                      <a:r>
                        <a:rPr lang="en-US" sz="2400" dirty="0"/>
                        <a:t>TYPE OF EVENT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DEFINITION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NOTATION</a:t>
                      </a:r>
                      <a:endParaRPr lang="en-US" sz="240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1346703">
                <a:tc>
                  <a:txBody>
                    <a:bodyPr/>
                    <a:lstStyle/>
                    <a:p>
                      <a:r>
                        <a:rPr lang="en-US" sz="2400" b="1" dirty="0"/>
                        <a:t>Start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 its name suggests, it represents the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starting point of a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process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  <a:p>
                      <a:r>
                        <a:rPr lang="en-US" sz="2400"/>
                        <a:t/>
                      </a:r>
                      <a:br>
                        <a:rPr lang="en-US" sz="2400"/>
                      </a:br>
                      <a:endParaRPr lang="en-US" sz="240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365972">
                <a:tc>
                  <a:txBody>
                    <a:bodyPr/>
                    <a:lstStyle/>
                    <a:p>
                      <a:r>
                        <a:rPr lang="en-US" sz="2400" b="1" dirty="0"/>
                        <a:t>Intermediate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This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takes place between a start event and an end event</a:t>
                      </a:r>
                      <a:r>
                        <a:rPr lang="en-US" sz="2400" dirty="0"/>
                        <a:t>. It will affect the process, but it will not cause it to start or end </a:t>
                      </a:r>
                      <a:r>
                        <a:rPr lang="en-US" sz="2400" dirty="0" smtClean="0"/>
                        <a:t>directly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897802">
                <a:tc>
                  <a:txBody>
                    <a:bodyPr/>
                    <a:lstStyle/>
                    <a:p>
                      <a:r>
                        <a:rPr lang="en-US" sz="2400" b="1" dirty="0"/>
                        <a:t>End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Indicates when a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process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ends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Type of Event</a:t>
            </a:r>
            <a:endParaRPr lang="en-US"/>
          </a:p>
        </p:txBody>
      </p:sp>
      <p:pic>
        <p:nvPicPr>
          <p:cNvPr id="1025" name="Picture 1" descr="mhtml:file://C:\RSWLecture\Business%20Process%20Model%20and%20Notation%20(BPMN)\2%20Basic%20Concepts\Basic%20BPMN%20modeling%20elements.mht!http://wiki.bizagi.com/en/images/1/17/Modeling_the_Process3_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41" y="2008772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:Modeling_the_Process3_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28" y="3889959"/>
            <a:ext cx="738188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:Modeling_the_Process3_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22" y="554254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.3.1.1 Start Events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08186"/>
            <a:ext cx="8291416" cy="48872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All </a:t>
            </a:r>
            <a:r>
              <a:rPr lang="en-US" dirty="0">
                <a:solidFill>
                  <a:srgbClr val="C00000"/>
                </a:solidFill>
              </a:rPr>
              <a:t>flows should have a beginning</a:t>
            </a:r>
            <a:r>
              <a:rPr lang="en-US" dirty="0"/>
              <a:t>, regardless of whether they are referring to a </a:t>
            </a:r>
            <a:r>
              <a:rPr lang="en-US" dirty="0">
                <a:solidFill>
                  <a:srgbClr val="C00000"/>
                </a:solidFill>
              </a:rPr>
              <a:t>process</a:t>
            </a:r>
            <a:r>
              <a:rPr lang="en-US" dirty="0"/>
              <a:t> or a </a:t>
            </a:r>
            <a:r>
              <a:rPr lang="en-US" dirty="0" smtClean="0">
                <a:solidFill>
                  <a:srgbClr val="C00000"/>
                </a:solidFill>
              </a:rPr>
              <a:t>sub-process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Only </a:t>
            </a:r>
            <a:r>
              <a:rPr lang="en-US" dirty="0">
                <a:solidFill>
                  <a:srgbClr val="C00000"/>
                </a:solidFill>
              </a:rPr>
              <a:t>one sequence flow </a:t>
            </a:r>
            <a:r>
              <a:rPr lang="en-US" dirty="0"/>
              <a:t>can come out of this </a:t>
            </a:r>
            <a:r>
              <a:rPr lang="en-US" dirty="0" smtClean="0"/>
              <a:t>shape</a:t>
            </a:r>
            <a:r>
              <a:rPr lang="id-ID" dirty="0" smtClean="0"/>
              <a:t>, and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nothing </a:t>
            </a:r>
            <a:r>
              <a:rPr lang="en-US" dirty="0">
                <a:solidFill>
                  <a:srgbClr val="C00000"/>
                </a:solidFill>
              </a:rPr>
              <a:t>can come before </a:t>
            </a:r>
            <a:r>
              <a:rPr lang="en-US" dirty="0" smtClean="0">
                <a:solidFill>
                  <a:srgbClr val="C00000"/>
                </a:solidFill>
              </a:rPr>
              <a:t>it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shape should appear </a:t>
            </a:r>
            <a:r>
              <a:rPr lang="en-US" dirty="0">
                <a:solidFill>
                  <a:srgbClr val="C00000"/>
                </a:solidFill>
              </a:rPr>
              <a:t>just once per process</a:t>
            </a:r>
            <a:r>
              <a:rPr lang="en-US" dirty="0"/>
              <a:t>, although the process can be launched for multiple </a:t>
            </a:r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Start Event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24" y="4403556"/>
            <a:ext cx="4023132" cy="22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Type of Start Event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021171"/>
              </p:ext>
            </p:extLst>
          </p:nvPr>
        </p:nvGraphicFramePr>
        <p:xfrm>
          <a:off x="0" y="-12359"/>
          <a:ext cx="9144000" cy="6870358"/>
        </p:xfrm>
        <a:graphic>
          <a:graphicData uri="http://schemas.openxmlformats.org/drawingml/2006/table">
            <a:tbl>
              <a:tblPr/>
              <a:tblGrid>
                <a:gridCol w="1920368"/>
                <a:gridCol w="5539211"/>
                <a:gridCol w="1684421"/>
              </a:tblGrid>
              <a:tr h="33890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dirty="0" smtClean="0">
                          <a:effectLst/>
                          <a:latin typeface="Arial Narrow" pitchFamily="34" charset="0"/>
                        </a:rPr>
                        <a:t>E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LEMENT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DESCRIPTION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NOTATION</a:t>
                      </a:r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81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Start Event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Indicates where a particular Process starts. It does not have any particular 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behavior</a:t>
                      </a:r>
                      <a:endParaRPr lang="id-ID" sz="18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1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Message Start Event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Is used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when a message arrives from a participant and triggers the start of the Process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81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Timer Start Event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Is used when the start of a Process occurs on a specific date or cycle time (e.g.,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every Friday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id-ID" sz="18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1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Conditional Start Event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This type of Event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triggers the start of a Process when a condition becomes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true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190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Signal Start Event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The start of the Process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is triggered by the arrival of a signal that has been broadcast from another Process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Note that the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signal is not a message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; messages have specific targets, signals do 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not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190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Parallel Multiple Start Event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Indicates that there are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multiple triggers required to start the Process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. ALL triggers must be triggered before the Process is 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instantiated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90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Multiple Start Event</a:t>
                      </a: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This means that there are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multiple ways of triggering the Process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. Only one of them is 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required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26632" marR="26632" marT="26632" marB="2663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1745" name="Picture 1" descr="Start 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96803"/>
            <a:ext cx="571500" cy="5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Message start e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37" y="1343024"/>
            <a:ext cx="481263" cy="5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Timer st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44" y="2075447"/>
            <a:ext cx="421105" cy="5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onditional st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27" y="2885480"/>
            <a:ext cx="661737" cy="5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Signal start ev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44" y="3912676"/>
            <a:ext cx="441158" cy="5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Parallel multiple st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05" y="5067297"/>
            <a:ext cx="531395" cy="6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Multiple st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44" y="6134598"/>
            <a:ext cx="461211" cy="51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354"/>
            <a:ext cx="7886700" cy="4874231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active </a:t>
            </a:r>
            <a:r>
              <a:rPr lang="en-US" dirty="0">
                <a:solidFill>
                  <a:srgbClr val="C00000"/>
                </a:solidFill>
              </a:rPr>
              <a:t>process sends a message to another specific </a:t>
            </a:r>
            <a:r>
              <a:rPr lang="id-ID" dirty="0" smtClean="0">
                <a:solidFill>
                  <a:srgbClr val="C00000"/>
                </a:solidFill>
              </a:rPr>
              <a:t>p</a:t>
            </a:r>
            <a:r>
              <a:rPr lang="en-US" dirty="0" err="1" smtClean="0">
                <a:solidFill>
                  <a:srgbClr val="C00000"/>
                </a:solidFill>
              </a:rPr>
              <a:t>rocess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in order to </a:t>
            </a:r>
            <a:r>
              <a:rPr lang="en-US" dirty="0">
                <a:solidFill>
                  <a:srgbClr val="C00000"/>
                </a:solidFill>
              </a:rPr>
              <a:t>trigger its </a:t>
            </a:r>
            <a:r>
              <a:rPr lang="en-US" dirty="0" smtClean="0">
                <a:solidFill>
                  <a:srgbClr val="C00000"/>
                </a:solidFill>
              </a:rPr>
              <a:t>start</a:t>
            </a:r>
            <a:endParaRPr lang="en-US" dirty="0"/>
          </a:p>
          <a:p>
            <a:r>
              <a:rPr lang="en-US" dirty="0" smtClean="0"/>
              <a:t>Message </a:t>
            </a:r>
            <a:r>
              <a:rPr lang="en-US" dirty="0"/>
              <a:t>Start is </a:t>
            </a:r>
            <a:r>
              <a:rPr lang="en-US" dirty="0">
                <a:solidFill>
                  <a:srgbClr val="C00000"/>
                </a:solidFill>
              </a:rPr>
              <a:t>always a catch shape</a:t>
            </a:r>
            <a:r>
              <a:rPr lang="en-US" dirty="0"/>
              <a:t>. That is, in order to use a Message Start, </a:t>
            </a:r>
            <a:r>
              <a:rPr lang="en-US" dirty="0">
                <a:solidFill>
                  <a:srgbClr val="0070C0"/>
                </a:solidFill>
              </a:rPr>
              <a:t>there has to be a Message Event that throws the </a:t>
            </a:r>
            <a:r>
              <a:rPr lang="en-US" dirty="0" smtClean="0">
                <a:solidFill>
                  <a:srgbClr val="0070C0"/>
                </a:solidFill>
              </a:rPr>
              <a:t>message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Message Start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8" y="4086224"/>
            <a:ext cx="312420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78" y="4314824"/>
            <a:ext cx="4762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5769"/>
            <a:ext cx="8070507" cy="48360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specific time-date (e.g. every Monday at 9am) can be set in order to </a:t>
            </a:r>
            <a:r>
              <a:rPr lang="en-US" dirty="0">
                <a:solidFill>
                  <a:srgbClr val="C00000"/>
                </a:solidFill>
              </a:rPr>
              <a:t>trigger the start of the </a:t>
            </a:r>
            <a:r>
              <a:rPr lang="id-ID" dirty="0" smtClean="0">
                <a:solidFill>
                  <a:srgbClr val="C00000"/>
                </a:solidFill>
              </a:rPr>
              <a:t>p</a:t>
            </a:r>
            <a:r>
              <a:rPr lang="en-US" dirty="0" err="1" smtClean="0">
                <a:solidFill>
                  <a:srgbClr val="C00000"/>
                </a:solidFill>
              </a:rPr>
              <a:t>rocess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aut</a:t>
            </a:r>
            <a:r>
              <a:rPr lang="id-ID" dirty="0" smtClean="0">
                <a:solidFill>
                  <a:srgbClr val="C0000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matically</a:t>
            </a:r>
            <a:r>
              <a:rPr lang="en-US" dirty="0" smtClean="0"/>
              <a:t>:</a:t>
            </a:r>
            <a:endParaRPr lang="en-US" dirty="0"/>
          </a:p>
          <a:p>
            <a:r>
              <a:rPr lang="id-ID" sz="2400" dirty="0" smtClean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inventory process must be started </a:t>
            </a:r>
            <a:r>
              <a:rPr lang="en-US" sz="2400" dirty="0">
                <a:solidFill>
                  <a:srgbClr val="C00000"/>
                </a:solidFill>
              </a:rPr>
              <a:t>every two months on the 25th</a:t>
            </a:r>
            <a:endParaRPr lang="en-US" sz="2400" dirty="0"/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Timer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"/>
          <a:stretch/>
        </p:blipFill>
        <p:spPr>
          <a:xfrm>
            <a:off x="3039762" y="3155361"/>
            <a:ext cx="6104238" cy="37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Timer Start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75" t="22222" r="30250" b="22222"/>
          <a:stretch/>
        </p:blipFill>
        <p:spPr>
          <a:xfrm>
            <a:off x="873369" y="1143000"/>
            <a:ext cx="69913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6786"/>
            <a:ext cx="4629150" cy="493541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rule might be “</a:t>
            </a:r>
            <a:r>
              <a:rPr lang="en-US" dirty="0">
                <a:solidFill>
                  <a:srgbClr val="C00000"/>
                </a:solidFill>
              </a:rPr>
              <a:t>If caller ID indicates a friend or family member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When </a:t>
            </a:r>
            <a:r>
              <a:rPr lang="en-US" dirty="0"/>
              <a:t>the rule evaluates to true, the process is </a:t>
            </a:r>
            <a:r>
              <a:rPr lang="en-US" dirty="0" smtClean="0"/>
              <a:t>started</a:t>
            </a:r>
          </a:p>
          <a:p>
            <a:r>
              <a:rPr lang="en-US" dirty="0" smtClean="0"/>
              <a:t>In </a:t>
            </a:r>
            <a:r>
              <a:rPr lang="en-US" dirty="0"/>
              <a:t>this process we answer the phone, talk, and then hang up the phone. </a:t>
            </a:r>
            <a:r>
              <a:rPr lang="en-US" dirty="0">
                <a:solidFill>
                  <a:srgbClr val="C00000"/>
                </a:solidFill>
              </a:rPr>
              <a:t>But we only do this if the call is from a friend or family </a:t>
            </a:r>
            <a:r>
              <a:rPr lang="en-US" dirty="0" smtClean="0">
                <a:solidFill>
                  <a:srgbClr val="C00000"/>
                </a:solidFill>
              </a:rPr>
              <a:t>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Start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631658"/>
            <a:ext cx="285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87" y="1130127"/>
            <a:ext cx="5976687" cy="529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television watching process (turn on </a:t>
            </a:r>
            <a:r>
              <a:rPr lang="en-US" dirty="0" err="1"/>
              <a:t>tv</a:t>
            </a:r>
            <a:r>
              <a:rPr lang="en-US" dirty="0"/>
              <a:t>, watch </a:t>
            </a:r>
            <a:r>
              <a:rPr lang="en-US" dirty="0" err="1"/>
              <a:t>tv</a:t>
            </a:r>
            <a:r>
              <a:rPr lang="en-US" dirty="0"/>
              <a:t>, turn off </a:t>
            </a:r>
            <a:r>
              <a:rPr lang="en-US" dirty="0" err="1"/>
              <a:t>tv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could be initiated </a:t>
            </a:r>
            <a:r>
              <a:rPr lang="en-US" dirty="0" smtClean="0">
                <a:solidFill>
                  <a:srgbClr val="C00000"/>
                </a:solidFill>
              </a:rPr>
              <a:t>because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want to be </a:t>
            </a:r>
            <a:r>
              <a:rPr lang="en-US" dirty="0" smtClean="0"/>
              <a:t>entertained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want to be </a:t>
            </a:r>
            <a:r>
              <a:rPr lang="en-US" dirty="0" smtClean="0"/>
              <a:t>educated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might be turning it on at a precise time, every morning, </a:t>
            </a:r>
            <a:r>
              <a:rPr lang="en-US" dirty="0">
                <a:solidFill>
                  <a:srgbClr val="C00000"/>
                </a:solidFill>
              </a:rPr>
              <a:t>to check for school </a:t>
            </a:r>
            <a:r>
              <a:rPr lang="en-US" dirty="0" smtClean="0">
                <a:solidFill>
                  <a:srgbClr val="C00000"/>
                </a:solidFill>
              </a:rPr>
              <a:t>closings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might just want the </a:t>
            </a:r>
            <a:r>
              <a:rPr lang="en-US" dirty="0" err="1"/>
              <a:t>tv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for background noise while we do something </a:t>
            </a:r>
            <a:r>
              <a:rPr lang="en-US" dirty="0" smtClean="0">
                <a:solidFill>
                  <a:srgbClr val="C00000"/>
                </a:solidFill>
              </a:rPr>
              <a:t>else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Since </a:t>
            </a:r>
            <a:r>
              <a:rPr lang="en-US" dirty="0">
                <a:solidFill>
                  <a:srgbClr val="C00000"/>
                </a:solidFill>
              </a:rPr>
              <a:t>we care about how the process is initiated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use the multiple start event </a:t>
            </a:r>
            <a:r>
              <a:rPr lang="en-US" dirty="0"/>
              <a:t>instead of the none start 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4" y="1130127"/>
            <a:ext cx="2578282" cy="51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 active process sends a </a:t>
            </a:r>
            <a:r>
              <a:rPr lang="id-ID" sz="2800" dirty="0" smtClean="0"/>
              <a:t>s</a:t>
            </a:r>
            <a:r>
              <a:rPr lang="en-US" sz="2800" dirty="0" err="1" smtClean="0"/>
              <a:t>ignal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triggers the start of another </a:t>
            </a:r>
            <a:r>
              <a:rPr lang="id-ID" sz="2800" dirty="0">
                <a:solidFill>
                  <a:srgbClr val="C00000"/>
                </a:solidFill>
              </a:rPr>
              <a:t>p</a:t>
            </a:r>
            <a:r>
              <a:rPr lang="en-US" sz="2800" dirty="0" err="1" smtClean="0">
                <a:solidFill>
                  <a:srgbClr val="C00000"/>
                </a:solidFill>
              </a:rPr>
              <a:t>rocess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/>
              <a:t>Signal </a:t>
            </a:r>
            <a:r>
              <a:rPr lang="id-ID" sz="2800" dirty="0" smtClean="0"/>
              <a:t>s</a:t>
            </a:r>
            <a:r>
              <a:rPr lang="en-US" sz="2800" dirty="0" smtClean="0"/>
              <a:t>tart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C00000"/>
                </a:solidFill>
              </a:rPr>
              <a:t>always a catch shape</a:t>
            </a:r>
            <a:r>
              <a:rPr lang="en-US" sz="2800" dirty="0"/>
              <a:t>. That is, in order to use a Signal Start, </a:t>
            </a:r>
            <a:r>
              <a:rPr lang="en-US" sz="2800" dirty="0">
                <a:solidFill>
                  <a:srgbClr val="0070C0"/>
                </a:solidFill>
              </a:rPr>
              <a:t>there has to be a Signal Event that throws the </a:t>
            </a:r>
            <a:r>
              <a:rPr lang="en-US" sz="2800" dirty="0" smtClean="0">
                <a:solidFill>
                  <a:srgbClr val="0070C0"/>
                </a:solidFill>
              </a:rPr>
              <a:t>message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/>
              <a:t>A </a:t>
            </a:r>
            <a:r>
              <a:rPr lang="en-US" sz="2800" dirty="0"/>
              <a:t>signal is sent to any </a:t>
            </a:r>
            <a:r>
              <a:rPr lang="id-ID" sz="2800" dirty="0" smtClean="0"/>
              <a:t>p</a:t>
            </a:r>
            <a:r>
              <a:rPr lang="en-US" sz="2800" dirty="0" err="1" smtClean="0"/>
              <a:t>rocess</a:t>
            </a:r>
            <a:r>
              <a:rPr lang="en-US" sz="2800" dirty="0" smtClean="0"/>
              <a:t> </a:t>
            </a:r>
            <a:r>
              <a:rPr lang="en-US" sz="2800" dirty="0"/>
              <a:t>that can receive it, but it </a:t>
            </a:r>
            <a:r>
              <a:rPr lang="en-US" sz="2800" dirty="0">
                <a:solidFill>
                  <a:srgbClr val="C00000"/>
                </a:solidFill>
              </a:rPr>
              <a:t>does not have a specific Source and Target</a:t>
            </a:r>
            <a:r>
              <a:rPr lang="en-US" sz="2800" dirty="0"/>
              <a:t>. Any </a:t>
            </a:r>
            <a:r>
              <a:rPr lang="en-US" sz="2800" dirty="0">
                <a:solidFill>
                  <a:srgbClr val="0070C0"/>
                </a:solidFill>
              </a:rPr>
              <a:t>catch shape with the same name </a:t>
            </a:r>
            <a:r>
              <a:rPr lang="en-US" sz="2800" dirty="0"/>
              <a:t>will be </a:t>
            </a:r>
            <a:r>
              <a:rPr lang="en-US" sz="2800" dirty="0" smtClean="0"/>
              <a:t>triggered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Signal Start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44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</a:t>
            </a:r>
            <a:r>
              <a:rPr lang="en-US" sz="5400" dirty="0" smtClean="0"/>
              <a:t>. BPMN Elements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5769"/>
            <a:ext cx="8134350" cy="512226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Credit Request process </a:t>
            </a:r>
            <a:r>
              <a:rPr lang="en-US" sz="2800" dirty="0">
                <a:solidFill>
                  <a:srgbClr val="C00000"/>
                </a:solidFill>
              </a:rPr>
              <a:t>throws a signal to start a Sales process </a:t>
            </a:r>
            <a:r>
              <a:rPr lang="en-US" sz="2800" dirty="0"/>
              <a:t>as soon as an offer is </a:t>
            </a:r>
            <a:r>
              <a:rPr lang="en-US" sz="2800" dirty="0" smtClean="0"/>
              <a:t>viable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Signal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133134"/>
            <a:ext cx="4762500" cy="45815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83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hlinkClick r:id="rId2" action="ppaction://hlinkfile"/>
              </a:rPr>
              <a:t>Signal Intermediate </a:t>
            </a:r>
            <a:r>
              <a:rPr lang="id-ID" dirty="0"/>
              <a:t>Event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50" t="20444" r="21625" b="5556"/>
          <a:stretch/>
        </p:blipFill>
        <p:spPr>
          <a:xfrm>
            <a:off x="804497" y="1066349"/>
            <a:ext cx="6953250" cy="50226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09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1"/>
            <a:ext cx="8344509" cy="7326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Credit Analysis and Committee Analysis</a:t>
            </a:r>
            <a:endParaRPr lang="id-ID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2" t="23169" r="862" b="15625"/>
          <a:stretch/>
        </p:blipFill>
        <p:spPr>
          <a:xfrm>
            <a:off x="336019" y="1604144"/>
            <a:ext cx="8637139" cy="40344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97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 smtClean="0"/>
              <a:t>Lihat</a:t>
            </a:r>
            <a:r>
              <a:rPr lang="en-US" sz="3200" dirty="0" smtClean="0"/>
              <a:t> </a:t>
            </a:r>
            <a:r>
              <a:rPr lang="en-US" sz="3200" dirty="0" err="1" smtClean="0"/>
              <a:t>kembali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C00000"/>
                </a:solidFill>
              </a:rPr>
              <a:t>P</a:t>
            </a:r>
            <a:r>
              <a:rPr lang="en-US" sz="3200" dirty="0" smtClean="0">
                <a:solidFill>
                  <a:srgbClr val="C00000"/>
                </a:solidFill>
              </a:rPr>
              <a:t>roses </a:t>
            </a:r>
            <a:r>
              <a:rPr lang="en-US" sz="3200" dirty="0" err="1">
                <a:solidFill>
                  <a:srgbClr val="C00000"/>
                </a:solidFill>
              </a:rPr>
              <a:t>P</a:t>
            </a:r>
            <a:r>
              <a:rPr lang="en-US" sz="3200" dirty="0" err="1" smtClean="0">
                <a:solidFill>
                  <a:srgbClr val="C00000"/>
                </a:solidFill>
              </a:rPr>
              <a:t>engajuan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</a:t>
            </a:r>
            <a:r>
              <a:rPr lang="en-US" sz="3200" dirty="0" err="1" smtClean="0">
                <a:solidFill>
                  <a:srgbClr val="C00000"/>
                </a:solidFill>
              </a:rPr>
              <a:t>redit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layak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,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kurang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dari</a:t>
            </a:r>
            <a:r>
              <a:rPr lang="en-US" sz="3200" dirty="0" smtClean="0">
                <a:solidFill>
                  <a:srgbClr val="C00000"/>
                </a:solidFill>
              </a:rPr>
              <a:t> 500 </a:t>
            </a:r>
            <a:r>
              <a:rPr lang="en-US" sz="3200" dirty="0" err="1" smtClean="0">
                <a:solidFill>
                  <a:srgbClr val="C00000"/>
                </a:solidFill>
              </a:rPr>
              <a:t>juta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maka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pencairan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 </a:t>
            </a:r>
            <a:r>
              <a:rPr lang="en-US" sz="3200" dirty="0" err="1" smtClean="0"/>
              <a:t>langsung</a:t>
            </a:r>
            <a:r>
              <a:rPr lang="en-US" sz="3200" dirty="0" smtClean="0"/>
              <a:t> </a:t>
            </a:r>
            <a:r>
              <a:rPr lang="en-US" sz="3200" dirty="0" err="1" smtClean="0"/>
              <a:t>dilakukan</a:t>
            </a:r>
            <a:endParaRPr lang="en-US" sz="3200" dirty="0" smtClean="0"/>
          </a:p>
          <a:p>
            <a:r>
              <a:rPr lang="en-US" sz="3200" dirty="0" smtClean="0"/>
              <a:t>Akan </a:t>
            </a:r>
            <a:r>
              <a:rPr lang="en-US" sz="3200" dirty="0" err="1" smtClean="0"/>
              <a:t>tetapi</a:t>
            </a:r>
            <a:r>
              <a:rPr lang="en-US" sz="3200" dirty="0" smtClean="0"/>
              <a:t>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melebihi</a:t>
            </a:r>
            <a:r>
              <a:rPr lang="en-US" sz="3200" dirty="0" smtClean="0">
                <a:solidFill>
                  <a:srgbClr val="C00000"/>
                </a:solidFill>
              </a:rPr>
              <a:t> 500 </a:t>
            </a:r>
            <a:r>
              <a:rPr lang="en-US" sz="3200" dirty="0" err="1" smtClean="0">
                <a:solidFill>
                  <a:srgbClr val="C00000"/>
                </a:solidFill>
              </a:rPr>
              <a:t>juta</a:t>
            </a:r>
            <a:r>
              <a:rPr lang="en-US" sz="3200" dirty="0" smtClean="0"/>
              <a:t>, </a:t>
            </a:r>
            <a:r>
              <a:rPr lang="en-US" sz="3200" dirty="0" err="1" smtClean="0"/>
              <a:t>maka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menunggu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 </a:t>
            </a:r>
            <a:r>
              <a:rPr lang="en-US" sz="3200" dirty="0" err="1" smtClean="0"/>
              <a:t>skala</a:t>
            </a:r>
            <a:r>
              <a:rPr lang="en-US" sz="3200" dirty="0" smtClean="0"/>
              <a:t> </a:t>
            </a:r>
            <a:r>
              <a:rPr lang="en-US" sz="3200" dirty="0" err="1" smtClean="0"/>
              <a:t>besar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i="1" dirty="0" smtClean="0"/>
              <a:t>board of director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Proses </a:t>
            </a:r>
            <a:r>
              <a:rPr lang="en-US" sz="3200" dirty="0" err="1" smtClean="0">
                <a:solidFill>
                  <a:srgbClr val="C00000"/>
                </a:solidFill>
              </a:rPr>
              <a:t>Analisis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Kredit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Skala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Besar</a:t>
            </a:r>
            <a:r>
              <a:rPr lang="en-US" sz="3200" dirty="0" smtClean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i="1" dirty="0"/>
              <a:t>board of </a:t>
            </a:r>
            <a:r>
              <a:rPr lang="en-US" sz="3200" i="1" dirty="0" smtClean="0"/>
              <a:t>director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setiap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tanggal</a:t>
            </a:r>
            <a:r>
              <a:rPr lang="en-US" sz="3200" dirty="0" smtClean="0">
                <a:solidFill>
                  <a:srgbClr val="C00000"/>
                </a:solidFill>
              </a:rPr>
              <a:t> 1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akan</a:t>
            </a:r>
            <a:r>
              <a:rPr lang="en-US" sz="3200" dirty="0" smtClean="0">
                <a:solidFill>
                  <a:srgbClr val="C00000"/>
                </a:solidFill>
              </a:rPr>
              <a:t> di-</a:t>
            </a:r>
            <a:r>
              <a:rPr lang="en-US" sz="3200" i="1" dirty="0" smtClean="0">
                <a:solidFill>
                  <a:srgbClr val="C00000"/>
                </a:solidFill>
              </a:rPr>
              <a:t>broadcast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seluruh</a:t>
            </a:r>
            <a:r>
              <a:rPr lang="en-US" sz="3200" dirty="0" smtClean="0">
                <a:solidFill>
                  <a:srgbClr val="C00000"/>
                </a:solidFill>
              </a:rPr>
              <a:t> unit </a:t>
            </a:r>
            <a:r>
              <a:rPr lang="en-US" sz="3200" dirty="0" err="1" smtClean="0">
                <a:solidFill>
                  <a:srgbClr val="C00000"/>
                </a:solidFill>
              </a:rPr>
              <a:t>kerja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hari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sama</a:t>
            </a:r>
            <a:endParaRPr lang="en-US" sz="3200" dirty="0" smtClean="0"/>
          </a:p>
          <a:p>
            <a:r>
              <a:rPr lang="en-US" sz="3200" dirty="0" err="1" smtClean="0"/>
              <a:t>Gunakan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Signal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memodelkan</a:t>
            </a:r>
            <a:r>
              <a:rPr lang="en-US" sz="3200" dirty="0" smtClean="0"/>
              <a:t> business process di </a:t>
            </a:r>
            <a:r>
              <a:rPr lang="en-US" sz="3200" dirty="0" err="1" smtClean="0"/>
              <a:t>atas</a:t>
            </a:r>
            <a:endParaRPr lang="en-US" sz="3200" dirty="0"/>
          </a:p>
          <a:p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08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.3.1.2 Intermediate Events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Intermediate Events are tasks that </a:t>
            </a:r>
            <a:r>
              <a:rPr lang="en-US" sz="3200" dirty="0">
                <a:solidFill>
                  <a:srgbClr val="C00000"/>
                </a:solidFill>
              </a:rPr>
              <a:t>affect the normal flow of the process</a:t>
            </a:r>
            <a:r>
              <a:rPr lang="en-US" sz="3200" dirty="0"/>
              <a:t> and can occur at any </a:t>
            </a:r>
            <a:r>
              <a:rPr lang="en-US" sz="3200" dirty="0" smtClean="0"/>
              <a:t>time</a:t>
            </a:r>
          </a:p>
          <a:p>
            <a:r>
              <a:rPr lang="en-US" sz="3200" dirty="0" smtClean="0"/>
              <a:t>Intermediate </a:t>
            </a:r>
            <a:r>
              <a:rPr lang="en-US" sz="3200" dirty="0"/>
              <a:t>Events </a:t>
            </a:r>
            <a:r>
              <a:rPr lang="en-US" sz="3200" dirty="0">
                <a:solidFill>
                  <a:srgbClr val="C00000"/>
                </a:solidFill>
              </a:rPr>
              <a:t>do not depend on the user but on an external </a:t>
            </a:r>
            <a:r>
              <a:rPr lang="en-US" sz="3200" dirty="0" smtClean="0">
                <a:solidFill>
                  <a:srgbClr val="C00000"/>
                </a:solidFill>
              </a:rPr>
              <a:t>event</a:t>
            </a:r>
            <a:endParaRPr lang="id-ID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/>
              <a:t>Intermediate </a:t>
            </a:r>
            <a:r>
              <a:rPr lang="en-US" sz="3200" dirty="0"/>
              <a:t>Events </a:t>
            </a:r>
            <a:r>
              <a:rPr lang="en-US" sz="3200" dirty="0">
                <a:solidFill>
                  <a:srgbClr val="C00000"/>
                </a:solidFill>
              </a:rPr>
              <a:t>may or may not occur within a </a:t>
            </a:r>
            <a:r>
              <a:rPr lang="en-US" sz="3200" dirty="0" smtClean="0">
                <a:solidFill>
                  <a:srgbClr val="C00000"/>
                </a:solidFill>
              </a:rPr>
              <a:t>process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/>
              <a:t>The Intermediate Event </a:t>
            </a:r>
            <a:r>
              <a:rPr lang="en-US" sz="3200" dirty="0">
                <a:solidFill>
                  <a:srgbClr val="C00000"/>
                </a:solidFill>
              </a:rPr>
              <a:t>can be triggered manually by the user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C00000"/>
                </a:solidFill>
              </a:rPr>
              <a:t>automatically by a business rule</a:t>
            </a:r>
            <a:r>
              <a:rPr lang="en-US" sz="3200" dirty="0"/>
              <a:t>, but it must be </a:t>
            </a:r>
            <a:r>
              <a:rPr lang="en-US" sz="3200" dirty="0" smtClean="0"/>
              <a:t>available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</a:t>
            </a:r>
            <a:r>
              <a:rPr lang="en-US" smtClean="0"/>
              <a:t>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Type of Intermediate Event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0641"/>
              </p:ext>
            </p:extLst>
          </p:nvPr>
        </p:nvGraphicFramePr>
        <p:xfrm>
          <a:off x="0" y="0"/>
          <a:ext cx="9144000" cy="6771950"/>
        </p:xfrm>
        <a:graphic>
          <a:graphicData uri="http://schemas.openxmlformats.org/drawingml/2006/table">
            <a:tbl>
              <a:tblPr/>
              <a:tblGrid>
                <a:gridCol w="1676401"/>
                <a:gridCol w="5867400"/>
                <a:gridCol w="1600199"/>
              </a:tblGrid>
              <a:tr h="353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ELEMENT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DESCRIPTION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NOTATION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1012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Intermediate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Indicates where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something happens somewhere between the start and end of a Process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. It will affect the flow of the Process, but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will not start or (directly) terminate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 the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Process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98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Message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Indicates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 message can be sent or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received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lang="id-ID" sz="20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If 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a Process is waiting for a message and it is caught the Process will continue its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flow.</a:t>
                      </a:r>
                      <a:r>
                        <a:rPr lang="id-ID" sz="2000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catch Message Event waits for a message to arrive and once the message has been received, the Process will continue. 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Timer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Indicates a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delay within the Process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. This type of Event can be used within the sequential flow indicating a waiting time between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activities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62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Escalation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The Event indicates an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escalation through the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Process</a:t>
                      </a:r>
                      <a:endParaRPr lang="en-US" sz="2000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Compensation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Enables the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handling of compensations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. When used within the sequential flow of a Process they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indicate that compensation is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necessary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79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Conditional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This Event is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triggered when a condition becomes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true</a:t>
                      </a:r>
                      <a:endParaRPr lang="id-ID" sz="20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2769" name="Picture 1" descr="Intermediate 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75" y="475925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Timer intermedi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21" y="3729567"/>
            <a:ext cx="4286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Escalation intermedi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4523834"/>
            <a:ext cx="5143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ompensate intermedi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1" y="5348201"/>
            <a:ext cx="647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onditional intermedi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00" y="6208349"/>
            <a:ext cx="6762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Message intermediate ev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47" y="1623128"/>
            <a:ext cx="5619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Type of Intermediate Event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179231"/>
              </p:ext>
            </p:extLst>
          </p:nvPr>
        </p:nvGraphicFramePr>
        <p:xfrm>
          <a:off x="0" y="0"/>
          <a:ext cx="9144000" cy="6749439"/>
        </p:xfrm>
        <a:graphic>
          <a:graphicData uri="http://schemas.openxmlformats.org/drawingml/2006/table">
            <a:tbl>
              <a:tblPr/>
              <a:tblGrid>
                <a:gridCol w="1524001"/>
                <a:gridCol w="5943600"/>
                <a:gridCol w="1676399"/>
              </a:tblGrid>
              <a:tr h="278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ELEMENT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DESCRIPTION</a:t>
                      </a:r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NOTATION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1402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dirty="0">
                          <a:effectLst/>
                          <a:latin typeface="Arial Narrow" pitchFamily="34" charset="0"/>
                        </a:rPr>
                        <a:t>Link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This Event is used to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connect two sections of the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Process</a:t>
                      </a:r>
                      <a:r>
                        <a:rPr lang="en-US" sz="22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lang="id-ID" sz="22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Arial Narrow" pitchFamily="34" charset="0"/>
                        </a:rPr>
                        <a:t>Link </a:t>
                      </a:r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Events can be used to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create looping situations or to avoid long Sequence Flow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lines</a:t>
                      </a:r>
                      <a:endParaRPr lang="en-US" sz="22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96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dirty="0">
                          <a:effectLst/>
                          <a:latin typeface="Arial Narrow" pitchFamily="34" charset="0"/>
                        </a:rPr>
                        <a:t>Signal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These Events are used to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send or receive signals within or across the Process</a:t>
                      </a:r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. A signal is similar to </a:t>
                      </a:r>
                      <a:r>
                        <a:rPr lang="en-US" sz="2200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a signal flare that is shot into the sky for anyone who might be interested to notice and then </a:t>
                      </a:r>
                      <a:r>
                        <a:rPr lang="en-US" sz="2200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react</a:t>
                      </a:r>
                      <a:endParaRPr lang="en-US" sz="2200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3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>
                          <a:effectLst/>
                          <a:latin typeface="Arial Narrow" pitchFamily="34" charset="0"/>
                        </a:rPr>
                        <a:t>Multiple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This means that there are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multiple triggers assigned to the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Event</a:t>
                      </a:r>
                      <a:r>
                        <a:rPr lang="en-US" sz="22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lang="id-ID" sz="2200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Arial Narrow" pitchFamily="34" charset="0"/>
                        </a:rPr>
                        <a:t>When </a:t>
                      </a:r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used to catch the trigger, only one of the assigned triggers is required and the Event marker will be unfilled</a:t>
                      </a:r>
                      <a:r>
                        <a:rPr lang="en-US" sz="22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2200" dirty="0">
                        <a:effectLst/>
                        <a:latin typeface="Arial Narrow" pitchFamily="34" charset="0"/>
                      </a:endParaRPr>
                    </a:p>
                    <a:p>
                      <a:pPr algn="l" fontAlgn="t"/>
                      <a:endParaRPr lang="en-US" sz="22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>
                          <a:effectLst/>
                          <a:latin typeface="Arial Narrow" pitchFamily="34" charset="0"/>
                        </a:rPr>
                        <a:t>Parallel multiple Event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This means that there are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multiple triggers assigned to the Event</a:t>
                      </a:r>
                      <a:r>
                        <a:rPr lang="en-US" sz="2200" dirty="0">
                          <a:effectLst/>
                          <a:latin typeface="Arial Narrow" pitchFamily="34" charset="0"/>
                        </a:rPr>
                        <a:t>. Unlike the normal Multiple Intermediate Event, ALL of the assigned triggers are required for the Event to be </a:t>
                      </a:r>
                      <a:r>
                        <a:rPr lang="en-US" sz="2200" dirty="0" smtClean="0">
                          <a:effectLst/>
                          <a:latin typeface="Arial Narrow" pitchFamily="34" charset="0"/>
                        </a:rPr>
                        <a:t>triggered</a:t>
                      </a: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  <a:latin typeface="Arial Narrow" pitchFamily="34" charset="0"/>
                      </a:endParaRPr>
                    </a:p>
                  </a:txBody>
                  <a:tcPr marL="10015" marR="10015" marT="10015" marB="1001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2775" name="Picture 7" descr="Link intermedi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478068"/>
            <a:ext cx="600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Signal intermedi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975311"/>
            <a:ext cx="476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Parallel intermedi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4" y="5741696"/>
            <a:ext cx="476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Multiple intermedi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840848"/>
            <a:ext cx="4953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354"/>
            <a:ext cx="7886700" cy="50176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following example contains the Intermediate Event </a:t>
            </a:r>
            <a:r>
              <a:rPr lang="en-US" dirty="0">
                <a:solidFill>
                  <a:srgbClr val="C00000"/>
                </a:solidFill>
              </a:rPr>
              <a:t>to wait for documents before carrying on</a:t>
            </a:r>
            <a:r>
              <a:rPr lang="en-US" dirty="0"/>
              <a:t> with the analysis of the loan </a:t>
            </a:r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2" y="2706129"/>
            <a:ext cx="7353916" cy="39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354"/>
            <a:ext cx="7886700" cy="4804009"/>
          </a:xfrm>
        </p:spPr>
        <p:txBody>
          <a:bodyPr/>
          <a:lstStyle/>
          <a:p>
            <a:r>
              <a:rPr lang="en-US" sz="2800" dirty="0"/>
              <a:t>This shape represents a </a:t>
            </a:r>
            <a:r>
              <a:rPr lang="en-US" sz="2800" dirty="0">
                <a:solidFill>
                  <a:srgbClr val="C00000"/>
                </a:solidFill>
              </a:rPr>
              <a:t>delay (period of time) within the </a:t>
            </a:r>
            <a:r>
              <a:rPr lang="en-US" sz="2800" dirty="0" smtClean="0">
                <a:solidFill>
                  <a:srgbClr val="C00000"/>
                </a:solidFill>
              </a:rPr>
              <a:t>process</a:t>
            </a:r>
            <a:endParaRPr lang="id-ID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time can be defined at design time or as part of the process data (Date or length in any unit of time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>
                <a:solidFill>
                  <a:srgbClr val="C00000"/>
                </a:solidFill>
              </a:rPr>
              <a:t>duration</a:t>
            </a:r>
            <a:r>
              <a:rPr lang="en-US" sz="2800" dirty="0"/>
              <a:t> is a Basic Property of the event. It is </a:t>
            </a:r>
            <a:r>
              <a:rPr lang="en-US" sz="2800" dirty="0" smtClean="0"/>
              <a:t>constant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Timer Intermediate </a:t>
            </a:r>
            <a:r>
              <a:rPr lang="id-ID"/>
              <a:t>Event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30" y="3728269"/>
            <a:ext cx="4114800" cy="29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BPMN </a:t>
            </a:r>
            <a:r>
              <a:rPr lang="id-ID" dirty="0" err="1" smtClean="0"/>
              <a:t>Elements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5993479"/>
              </p:ext>
            </p:extLst>
          </p:nvPr>
        </p:nvGraphicFramePr>
        <p:xfrm>
          <a:off x="735428" y="1207866"/>
          <a:ext cx="7428230" cy="491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7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0938"/>
            <a:ext cx="7886700" cy="1748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case shows a “Wait” period of </a:t>
            </a:r>
            <a:r>
              <a:rPr lang="en-US" sz="2800" dirty="0">
                <a:solidFill>
                  <a:srgbClr val="C00000"/>
                </a:solidFill>
              </a:rPr>
              <a:t>three days</a:t>
            </a:r>
            <a:r>
              <a:rPr lang="en-US" sz="2800" dirty="0"/>
              <a:t>. In the Intermediate Event that the </a:t>
            </a:r>
            <a:r>
              <a:rPr lang="en-US" sz="2800" dirty="0">
                <a:solidFill>
                  <a:srgbClr val="C00000"/>
                </a:solidFill>
              </a:rPr>
              <a:t>Document Delivery does not occur before the Wait time (3 day), the client should be </a:t>
            </a:r>
            <a:r>
              <a:rPr lang="en-US" sz="2800" dirty="0" smtClean="0">
                <a:solidFill>
                  <a:srgbClr val="C00000"/>
                </a:solidFill>
              </a:rPr>
              <a:t>contacted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Timer Intermediate Event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0" y="2673951"/>
            <a:ext cx="63229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8"/>
            <a:ext cx="7971652" cy="54380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>
                <a:solidFill>
                  <a:srgbClr val="C00000"/>
                </a:solidFill>
              </a:rPr>
              <a:t>length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C00000"/>
                </a:solidFill>
              </a:rPr>
              <a:t>the time assigned </a:t>
            </a:r>
            <a:r>
              <a:rPr lang="en-US" sz="3200" dirty="0"/>
              <a:t>to the Timer Intermediate Event can be fixed or variable and is defined in </a:t>
            </a:r>
            <a:r>
              <a:rPr lang="en-US" sz="3200" dirty="0" smtClean="0"/>
              <a:t>minutes</a:t>
            </a:r>
          </a:p>
          <a:p>
            <a:r>
              <a:rPr lang="en-US" sz="3200" dirty="0" smtClean="0"/>
              <a:t>For </a:t>
            </a:r>
            <a:r>
              <a:rPr lang="en-US" sz="3200" dirty="0"/>
              <a:t>instance, if the process flows arrives to an Event Timer which has defined </a:t>
            </a:r>
            <a:r>
              <a:rPr lang="en-US" sz="3200" dirty="0">
                <a:solidFill>
                  <a:srgbClr val="C00000"/>
                </a:solidFill>
              </a:rPr>
              <a:t>duration of 120 minutes at 17:00 (5:00 p.m.) on Friday </a:t>
            </a:r>
            <a:r>
              <a:rPr lang="en-US" sz="3200" dirty="0"/>
              <a:t>and the work shift has been defined from </a:t>
            </a:r>
            <a:r>
              <a:rPr lang="en-US" sz="3200" dirty="0">
                <a:solidFill>
                  <a:srgbClr val="C00000"/>
                </a:solidFill>
              </a:rPr>
              <a:t>Monday to Friday at 9:00 (9:00 a.m.)</a:t>
            </a:r>
            <a:r>
              <a:rPr lang="en-US" sz="3200" dirty="0"/>
              <a:t>, then the process will wait before continuing to the following </a:t>
            </a:r>
            <a:r>
              <a:rPr lang="en-US" sz="3200" dirty="0" smtClean="0"/>
              <a:t>activity</a:t>
            </a:r>
            <a:endParaRPr lang="id-ID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Timer Intermediate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43355"/>
            <a:ext cx="8169361" cy="4952290"/>
          </a:xfrm>
        </p:spPr>
        <p:txBody>
          <a:bodyPr>
            <a:noAutofit/>
          </a:bodyPr>
          <a:lstStyle/>
          <a:p>
            <a:r>
              <a:rPr lang="en-US" dirty="0"/>
              <a:t>This shape </a:t>
            </a:r>
            <a:r>
              <a:rPr lang="en-US" dirty="0">
                <a:solidFill>
                  <a:srgbClr val="C00000"/>
                </a:solidFill>
              </a:rPr>
              <a:t>has a throw and a catch </a:t>
            </a:r>
            <a:r>
              <a:rPr lang="en-US" dirty="0"/>
              <a:t>option, which is to send a Message or receive a </a:t>
            </a:r>
            <a:r>
              <a:rPr lang="en-US" dirty="0" smtClean="0"/>
              <a:t>Message</a:t>
            </a:r>
            <a:endParaRPr lang="id-ID" dirty="0" smtClean="0"/>
          </a:p>
          <a:p>
            <a:r>
              <a:rPr lang="en-US" dirty="0" smtClean="0"/>
              <a:t>If </a:t>
            </a:r>
            <a:r>
              <a:rPr lang="en-US" dirty="0"/>
              <a:t>a process is waiting for the message, it will be paused until the message arrives or it will change the flow for exception </a:t>
            </a:r>
            <a:r>
              <a:rPr lang="en-US" dirty="0" smtClean="0"/>
              <a:t>handling</a:t>
            </a:r>
            <a:endParaRPr lang="en-US" dirty="0"/>
          </a:p>
          <a:p>
            <a:r>
              <a:rPr lang="en-US" dirty="0" smtClean="0"/>
              <a:t>In order to use a throw Message, </a:t>
            </a:r>
            <a:r>
              <a:rPr lang="en-US" dirty="0" smtClean="0">
                <a:solidFill>
                  <a:srgbClr val="C00000"/>
                </a:solidFill>
              </a:rPr>
              <a:t>there has to be a catch Message Event that catches the message</a:t>
            </a:r>
            <a:r>
              <a:rPr lang="en-US" dirty="0" smtClean="0"/>
              <a:t>. It can be a Message Intermediate Event or a Message Star</a:t>
            </a:r>
            <a:r>
              <a:rPr lang="id-ID" dirty="0" smtClean="0"/>
              <a:t>t</a:t>
            </a:r>
          </a:p>
          <a:p>
            <a:r>
              <a:rPr lang="en-US" dirty="0" smtClean="0"/>
              <a:t>The catch and throw messages </a:t>
            </a:r>
            <a:r>
              <a:rPr lang="en-US" dirty="0" smtClean="0">
                <a:solidFill>
                  <a:srgbClr val="C00000"/>
                </a:solidFill>
              </a:rPr>
              <a:t>must have the exact same name</a:t>
            </a:r>
            <a:r>
              <a:rPr lang="en-US" dirty="0" smtClean="0"/>
              <a:t> and they </a:t>
            </a:r>
            <a:r>
              <a:rPr lang="en-US" dirty="0" smtClean="0">
                <a:solidFill>
                  <a:srgbClr val="C00000"/>
                </a:solidFill>
              </a:rPr>
              <a:t>must be in different Processes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Message Intermediate </a:t>
            </a:r>
            <a:r>
              <a:rPr lang="id-ID"/>
              <a:t>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91" y="1052855"/>
            <a:ext cx="8081002" cy="464309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Credit Request process </a:t>
            </a:r>
            <a:r>
              <a:rPr lang="en-US" dirty="0">
                <a:solidFill>
                  <a:srgbClr val="C00000"/>
                </a:solidFill>
              </a:rPr>
              <a:t>throws a message to start a Sales process</a:t>
            </a:r>
            <a:r>
              <a:rPr lang="en-US" dirty="0"/>
              <a:t> as soon as an offer is </a:t>
            </a:r>
            <a:r>
              <a:rPr lang="en-US" dirty="0" smtClean="0"/>
              <a:t>viable</a:t>
            </a:r>
          </a:p>
          <a:p>
            <a:r>
              <a:rPr lang="en-US" dirty="0" smtClean="0"/>
              <a:t>In </a:t>
            </a:r>
            <a:r>
              <a:rPr lang="en-US" dirty="0"/>
              <a:t>the Process Modeler configure the throw and the catch message so they </a:t>
            </a:r>
            <a:r>
              <a:rPr lang="en-US" dirty="0">
                <a:solidFill>
                  <a:srgbClr val="C00000"/>
                </a:solidFill>
              </a:rPr>
              <a:t>have the exact same </a:t>
            </a:r>
            <a:r>
              <a:rPr lang="en-US" dirty="0" smtClean="0">
                <a:solidFill>
                  <a:srgbClr val="C00000"/>
                </a:solidFill>
              </a:rPr>
              <a:t>name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Message Intermediate Event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" y="3021227"/>
            <a:ext cx="5177692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533900"/>
            <a:ext cx="476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72209"/>
            <a:ext cx="7886700" cy="4846982"/>
          </a:xfrm>
        </p:spPr>
        <p:txBody>
          <a:bodyPr>
            <a:noAutofit/>
          </a:bodyPr>
          <a:lstStyle/>
          <a:p>
            <a:r>
              <a:rPr lang="en-US" dirty="0"/>
              <a:t>A Link is a mechanism for </a:t>
            </a:r>
            <a:r>
              <a:rPr lang="en-US" dirty="0">
                <a:solidFill>
                  <a:srgbClr val="C00000"/>
                </a:solidFill>
              </a:rPr>
              <a:t>connecting two sections of a </a:t>
            </a:r>
            <a:r>
              <a:rPr lang="en-US" dirty="0" smtClean="0">
                <a:solidFill>
                  <a:srgbClr val="C00000"/>
                </a:solidFill>
              </a:rPr>
              <a:t>Process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Link </a:t>
            </a:r>
            <a:r>
              <a:rPr lang="en-US" dirty="0"/>
              <a:t>Events can be used to </a:t>
            </a:r>
            <a:r>
              <a:rPr lang="en-US" dirty="0">
                <a:solidFill>
                  <a:srgbClr val="C00000"/>
                </a:solidFill>
              </a:rPr>
              <a:t>create looping situations </a:t>
            </a:r>
            <a:r>
              <a:rPr lang="en-US" dirty="0"/>
              <a:t>or to avoid long Sequence Flow </a:t>
            </a:r>
            <a:r>
              <a:rPr lang="en-US" dirty="0" smtClean="0"/>
              <a:t>lines</a:t>
            </a:r>
            <a:endParaRPr lang="id-ID" dirty="0" smtClean="0"/>
          </a:p>
          <a:p>
            <a:r>
              <a:rPr lang="en-US" dirty="0" smtClean="0"/>
              <a:t>This </a:t>
            </a:r>
            <a:r>
              <a:rPr lang="en-US" dirty="0"/>
              <a:t>shape </a:t>
            </a:r>
            <a:r>
              <a:rPr lang="en-US" dirty="0">
                <a:solidFill>
                  <a:srgbClr val="C00000"/>
                </a:solidFill>
              </a:rPr>
              <a:t>has a throw and a catch option</a:t>
            </a:r>
            <a:r>
              <a:rPr lang="en-US" dirty="0"/>
              <a:t>, which is to throw a connecting point to a catch </a:t>
            </a:r>
            <a:r>
              <a:rPr lang="en-US" dirty="0" smtClean="0"/>
              <a:t>shape</a:t>
            </a:r>
          </a:p>
          <a:p>
            <a:r>
              <a:rPr lang="en-US" dirty="0"/>
              <a:t>Link Event uses are </a:t>
            </a:r>
            <a:r>
              <a:rPr lang="en-US" dirty="0">
                <a:solidFill>
                  <a:srgbClr val="C00000"/>
                </a:solidFill>
              </a:rPr>
              <a:t>limited to a single Process level</a:t>
            </a:r>
            <a:r>
              <a:rPr lang="en-US" dirty="0"/>
              <a:t>. That is, they are </a:t>
            </a:r>
            <a:r>
              <a:rPr lang="en-US" dirty="0">
                <a:solidFill>
                  <a:srgbClr val="0070C0"/>
                </a:solidFill>
              </a:rPr>
              <a:t>used only within the same process</a:t>
            </a:r>
          </a:p>
          <a:p>
            <a:r>
              <a:rPr lang="en-US" dirty="0" smtClean="0"/>
              <a:t>The </a:t>
            </a:r>
            <a:r>
              <a:rPr lang="en-US" dirty="0"/>
              <a:t>catch and throw links </a:t>
            </a:r>
            <a:r>
              <a:rPr lang="en-US" dirty="0">
                <a:solidFill>
                  <a:srgbClr val="C00000"/>
                </a:solidFill>
              </a:rPr>
              <a:t>must have the exact same </a:t>
            </a:r>
            <a:r>
              <a:rPr lang="en-US" dirty="0" smtClean="0">
                <a:solidFill>
                  <a:srgbClr val="C00000"/>
                </a:solidFill>
              </a:rPr>
              <a:t>name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Link Intermediate </a:t>
            </a:r>
            <a:r>
              <a:rPr lang="id-ID"/>
              <a:t>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1195223"/>
            <a:ext cx="5410200" cy="37515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Link Intermediate Event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39" y="1015715"/>
            <a:ext cx="2590800" cy="3927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627" y="4943702"/>
            <a:ext cx="8279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Imagine </a:t>
            </a:r>
            <a:r>
              <a:rPr lang="en-US" sz="2400" dirty="0">
                <a:effectLst/>
              </a:rPr>
              <a:t>the Complaint Handling </a:t>
            </a:r>
            <a:r>
              <a:rPr lang="en-US" sz="2400" dirty="0">
                <a:solidFill>
                  <a:srgbClr val="C00000"/>
                </a:solidFill>
                <a:effectLst/>
              </a:rPr>
              <a:t>process is very large</a:t>
            </a:r>
            <a:r>
              <a:rPr lang="en-US" sz="2400" dirty="0">
                <a:effectLst/>
              </a:rPr>
              <a:t>, and the File activity is far right in the </a:t>
            </a:r>
            <a:r>
              <a:rPr lang="en-US" sz="2400" dirty="0" smtClean="0">
                <a:effectLst/>
              </a:rPr>
              <a:t>diagram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solidFill>
                  <a:srgbClr val="C00000"/>
                </a:solidFill>
                <a:effectLst/>
              </a:rPr>
              <a:t>To link the flow together </a:t>
            </a:r>
            <a:r>
              <a:rPr lang="en-US" sz="2400" dirty="0">
                <a:effectLst/>
              </a:rPr>
              <a:t>without using a very long Sequence Flow, </a:t>
            </a:r>
            <a:r>
              <a:rPr lang="en-US" sz="2400" dirty="0">
                <a:solidFill>
                  <a:srgbClr val="C00000"/>
                </a:solidFill>
                <a:effectLst/>
              </a:rPr>
              <a:t>use a Link Event</a:t>
            </a:r>
          </a:p>
        </p:txBody>
      </p:sp>
    </p:spTree>
    <p:extLst>
      <p:ext uri="{BB962C8B-B14F-4D97-AF65-F5344CB8AC3E}">
        <p14:creationId xmlns:p14="http://schemas.microsoft.com/office/powerpoint/2010/main" val="28132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1404"/>
            <a:ext cx="8058150" cy="5233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mahasiswa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Proses </a:t>
            </a:r>
            <a:r>
              <a:rPr lang="en-US" sz="2600" dirty="0" err="1" smtClean="0"/>
              <a:t>dimulai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Administrasi</a:t>
            </a:r>
            <a:r>
              <a:rPr lang="en-US" sz="2600" dirty="0" smtClean="0"/>
              <a:t> </a:t>
            </a:r>
            <a:r>
              <a:rPr lang="en-US" sz="2600" dirty="0" err="1" smtClean="0"/>
              <a:t>universitas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mengumumkan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lowongan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beasiswa</a:t>
            </a:r>
            <a:r>
              <a:rPr lang="en-US" sz="2600" dirty="0" smtClean="0"/>
              <a:t> 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/>
              <a:t>Mahasiswa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menerima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informasi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lowongan</a:t>
            </a:r>
            <a:r>
              <a:rPr lang="en-US" sz="2600" dirty="0" smtClean="0"/>
              <a:t> </a:t>
            </a:r>
            <a:r>
              <a:rPr lang="en-US" sz="2600" dirty="0" err="1" smtClean="0"/>
              <a:t>beasiswa</a:t>
            </a:r>
            <a:r>
              <a:rPr lang="en-US" sz="2600" dirty="0" smtClean="0"/>
              <a:t>,  </a:t>
            </a:r>
            <a:r>
              <a:rPr lang="en-US" sz="2600" dirty="0" err="1" smtClean="0">
                <a:solidFill>
                  <a:srgbClr val="0070C0"/>
                </a:solidFill>
              </a:rPr>
              <a:t>melakukan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pendaftaran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mengirimkan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dokumen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persyaratan</a:t>
            </a:r>
            <a:endParaRPr lang="en-US" sz="26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8863"/>
            <a:ext cx="7886700" cy="4846782"/>
          </a:xfrm>
        </p:spPr>
        <p:txBody>
          <a:bodyPr>
            <a:noAutofit/>
          </a:bodyPr>
          <a:lstStyle/>
          <a:p>
            <a:r>
              <a:rPr lang="en-US" dirty="0"/>
              <a:t>Signals are used for sending or receiving </a:t>
            </a:r>
            <a:r>
              <a:rPr lang="en-US" dirty="0" smtClean="0"/>
              <a:t>general</a:t>
            </a:r>
            <a:r>
              <a:rPr lang="id-ID" dirty="0" smtClean="0"/>
              <a:t> </a:t>
            </a:r>
            <a:r>
              <a:rPr lang="en-US" dirty="0" smtClean="0"/>
              <a:t>communication </a:t>
            </a:r>
            <a:r>
              <a:rPr lang="en-US" dirty="0">
                <a:solidFill>
                  <a:srgbClr val="C00000"/>
                </a:solidFill>
              </a:rPr>
              <a:t>within and across </a:t>
            </a:r>
            <a:r>
              <a:rPr lang="en-US" dirty="0" smtClean="0"/>
              <a:t>Processes</a:t>
            </a:r>
            <a:endParaRPr lang="id-ID" dirty="0"/>
          </a:p>
          <a:p>
            <a:r>
              <a:rPr lang="en-US" dirty="0" smtClean="0"/>
              <a:t>Signal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similar to a signal flare that shot into the sky for anyone who might be interested to notice and then react</a:t>
            </a:r>
            <a:r>
              <a:rPr lang="en-US" dirty="0"/>
              <a:t>. Thus, there is a source of the Signal, but </a:t>
            </a:r>
            <a:r>
              <a:rPr lang="en-US" dirty="0">
                <a:solidFill>
                  <a:srgbClr val="C00000"/>
                </a:solidFill>
              </a:rPr>
              <a:t>no specific intended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signal is sent to any shape that is configured to receive it, that is, </a:t>
            </a:r>
            <a:r>
              <a:rPr lang="en-US" dirty="0">
                <a:solidFill>
                  <a:srgbClr val="C00000"/>
                </a:solidFill>
              </a:rPr>
              <a:t>has the same Name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There is no specific target</a:t>
            </a:r>
            <a:r>
              <a:rPr lang="en-US" dirty="0"/>
              <a:t>, so any shape that is available will be </a:t>
            </a:r>
            <a:r>
              <a:rPr lang="en-US" dirty="0" smtClean="0"/>
              <a:t>triggered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shape </a:t>
            </a:r>
            <a:r>
              <a:rPr lang="en-US" dirty="0">
                <a:solidFill>
                  <a:srgbClr val="C00000"/>
                </a:solidFill>
              </a:rPr>
              <a:t>has a throw and a catch option</a:t>
            </a:r>
            <a:r>
              <a:rPr lang="en-US" dirty="0"/>
              <a:t>, which is to send a Signal or receive a </a:t>
            </a:r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Signal Intermediate </a:t>
            </a:r>
            <a:r>
              <a:rPr lang="id-ID"/>
              <a:t>Event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02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109"/>
            <a:ext cx="7886700" cy="48995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order to transform an event into a signal, right click the Event and select </a:t>
            </a:r>
            <a:r>
              <a:rPr lang="en-US" sz="2800" b="1" dirty="0"/>
              <a:t>Event Type </a:t>
            </a:r>
            <a:r>
              <a:rPr lang="en-US" sz="2800" dirty="0"/>
              <a:t>-&gt; </a:t>
            </a:r>
            <a:r>
              <a:rPr lang="en-US" sz="2800" b="1" dirty="0"/>
              <a:t>Signal</a:t>
            </a:r>
            <a:r>
              <a:rPr lang="en-US" sz="2800" dirty="0"/>
              <a:t> as shown in the image </a:t>
            </a:r>
            <a:r>
              <a:rPr lang="en-US" sz="2800" dirty="0" smtClean="0"/>
              <a:t>below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Signal Intermediate Event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51" y="2888186"/>
            <a:ext cx="4843697" cy="3581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5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3693"/>
            <a:ext cx="7886700" cy="488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Credit Request process </a:t>
            </a:r>
            <a:r>
              <a:rPr lang="en-US" sz="3200" dirty="0">
                <a:solidFill>
                  <a:srgbClr val="C00000"/>
                </a:solidFill>
              </a:rPr>
              <a:t>throws a signal to start a Sales process</a:t>
            </a:r>
            <a:r>
              <a:rPr lang="en-US" sz="3200" dirty="0"/>
              <a:t> as soon as an offer is </a:t>
            </a:r>
            <a:r>
              <a:rPr lang="en-US" sz="3200" dirty="0" smtClean="0"/>
              <a:t>viable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Signal Intermediate Event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19" y="2552698"/>
            <a:ext cx="4201585" cy="40419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95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13768" r="17463" b="4868"/>
          <a:stretch/>
        </p:blipFill>
        <p:spPr bwMode="auto">
          <a:xfrm>
            <a:off x="0" y="-1"/>
            <a:ext cx="9144000" cy="688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t="30119" r="37814" b="31059"/>
          <a:stretch/>
        </p:blipFill>
        <p:spPr bwMode="auto">
          <a:xfrm>
            <a:off x="6596291" y="4343400"/>
            <a:ext cx="231910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867400" y="-1"/>
            <a:ext cx="3352800" cy="2514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4807" r="57954" b="33063"/>
          <a:stretch/>
        </p:blipFill>
        <p:spPr bwMode="auto">
          <a:xfrm>
            <a:off x="6519325" y="1524000"/>
            <a:ext cx="239607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1" t="13768" r="17465" b="65152"/>
          <a:stretch/>
        </p:blipFill>
        <p:spPr bwMode="auto">
          <a:xfrm>
            <a:off x="6573621" y="12843"/>
            <a:ext cx="2429398" cy="13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hlinkClick r:id="rId2" action="ppaction://hlinkfile"/>
              </a:rPr>
              <a:t>Signal Intermediate </a:t>
            </a:r>
            <a:r>
              <a:rPr lang="id-ID" dirty="0"/>
              <a:t>Event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50" t="20444" r="21625" b="5556"/>
          <a:stretch/>
        </p:blipFill>
        <p:spPr>
          <a:xfrm>
            <a:off x="628650" y="1352549"/>
            <a:ext cx="6953250" cy="50226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5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.3.1.2 End Events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06" y="152400"/>
            <a:ext cx="7886700" cy="1200149"/>
          </a:xfrm>
        </p:spPr>
        <p:txBody>
          <a:bodyPr/>
          <a:lstStyle/>
          <a:p>
            <a:r>
              <a:rPr lang="id-ID" dirty="0"/>
              <a:t>Type of End Event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949284"/>
              </p:ext>
            </p:extLst>
          </p:nvPr>
        </p:nvGraphicFramePr>
        <p:xfrm>
          <a:off x="12035" y="12366"/>
          <a:ext cx="9067801" cy="6845634"/>
        </p:xfrm>
        <a:graphic>
          <a:graphicData uri="http://schemas.openxmlformats.org/drawingml/2006/table">
            <a:tbl>
              <a:tblPr/>
              <a:tblGrid>
                <a:gridCol w="1765413"/>
                <a:gridCol w="5930787"/>
                <a:gridCol w="1371601"/>
              </a:tblGrid>
              <a:tr h="3771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ELEMENT</a:t>
                      </a:r>
                      <a:endParaRPr lang="en-US" sz="2000" dirty="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DESCRIPTION</a:t>
                      </a:r>
                      <a:endParaRPr lang="en-US" sz="2000" dirty="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NOTATION</a:t>
                      </a:r>
                      <a:endParaRPr lang="en-US" sz="2000" dirty="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634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End Event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Indicates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when the Process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ends</a:t>
                      </a:r>
                      <a:endParaRPr lang="id-ID" sz="1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34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Message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Indicates that a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message is sent when the flow has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ended</a:t>
                      </a:r>
                      <a:endParaRPr lang="id-ID" sz="1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34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Escalation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Indicates that an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Escalation is necessary when the flow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ends</a:t>
                      </a:r>
                      <a:endParaRPr lang="id-ID" sz="1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24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Error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Indicates that a named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</a:rPr>
                        <a:t>Error should be generated</a:t>
                      </a:r>
                      <a:r>
                        <a:rPr lang="en-US" sz="1800">
                          <a:effectLst/>
                        </a:rPr>
                        <a:t>. All currently active threads of the Process are terminated. The Error will be caught by a Catch Error Intermediate Event</a:t>
                      </a:r>
                      <a:r>
                        <a:rPr lang="en-US" sz="1800" smtClean="0">
                          <a:effectLst/>
                        </a:rPr>
                        <a:t>.</a:t>
                      </a:r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924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Cancel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Is used within a Transaction Sub-Process. It indicates that the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Transaction should be canceled</a:t>
                      </a:r>
                      <a:r>
                        <a:rPr lang="en-US" sz="1800" dirty="0">
                          <a:effectLst/>
                        </a:rPr>
                        <a:t> and an alternative flow can be performed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242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Compensation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Handles compensations. If an activity is identified, and it was successfully completed,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</a:rPr>
                        <a:t>the activity will be compensated</a:t>
                      </a:r>
                      <a:r>
                        <a:rPr lang="en-US" sz="1800" smtClean="0">
                          <a:effectLst/>
                        </a:rPr>
                        <a:t>.</a:t>
                      </a:r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34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Signal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Indicates that a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signal is sent when the flow has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</a:rPr>
                        <a:t>ended</a:t>
                      </a:r>
                      <a:endParaRPr lang="id-ID" sz="18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90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Multiple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This means that there are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</a:rPr>
                        <a:t>multiple consequences of ending the flow</a:t>
                      </a:r>
                      <a:r>
                        <a:rPr lang="en-US" sz="1800">
                          <a:effectLst/>
                        </a:rPr>
                        <a:t>. All of them will </a:t>
                      </a:r>
                      <a:r>
                        <a:rPr lang="en-US" sz="1800" smtClean="0">
                          <a:effectLst/>
                        </a:rPr>
                        <a:t>occur</a:t>
                      </a:r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660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Terminate End</a:t>
                      </a: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Ends the Process and all its activities immediately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dirty="0">
                        <a:effectLst/>
                      </a:endParaRPr>
                    </a:p>
                  </a:txBody>
                  <a:tcPr marL="26096" marR="26096" marT="26096" marB="2609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4817" name="Picture 1" descr="End 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29" y="423713"/>
            <a:ext cx="3714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Message 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47" y="1036513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Escalation 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41" y="1731837"/>
            <a:ext cx="54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Error e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42" y="2582653"/>
            <a:ext cx="3905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Cancel e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105" y="3497180"/>
            <a:ext cx="381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ompensation e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22" y="4257592"/>
            <a:ext cx="7334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Signal e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68" y="4927266"/>
            <a:ext cx="3714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Multiple e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72" y="5506453"/>
            <a:ext cx="4953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Terminate e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16" y="6288047"/>
            <a:ext cx="5715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675944" y="103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This shape indicates a </a:t>
            </a:r>
            <a:r>
              <a:rPr lang="en-US" dirty="0">
                <a:solidFill>
                  <a:srgbClr val="C00000"/>
                </a:solidFill>
              </a:rPr>
              <a:t>temporary end in the </a:t>
            </a:r>
            <a:r>
              <a:rPr lang="en-US" dirty="0" smtClean="0">
                <a:solidFill>
                  <a:srgbClr val="C00000"/>
                </a:solidFill>
              </a:rPr>
              <a:t>process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is used when, after an activity, intermediate event or Exclusive Gateway (divergence element) </a:t>
            </a:r>
            <a:r>
              <a:rPr lang="en-US" dirty="0">
                <a:solidFill>
                  <a:srgbClr val="C00000"/>
                </a:solidFill>
              </a:rPr>
              <a:t>nothing else needs to be carried </a:t>
            </a:r>
            <a:r>
              <a:rPr lang="en-US" dirty="0" smtClean="0">
                <a:solidFill>
                  <a:srgbClr val="C00000"/>
                </a:solidFill>
              </a:rPr>
              <a:t>out</a:t>
            </a:r>
            <a:endParaRPr lang="id-ID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Unlike </a:t>
            </a:r>
            <a:r>
              <a:rPr lang="en-US" dirty="0"/>
              <a:t>the Terminate End Event, this shape </a:t>
            </a:r>
            <a:r>
              <a:rPr lang="en-US" dirty="0">
                <a:solidFill>
                  <a:srgbClr val="C00000"/>
                </a:solidFill>
              </a:rPr>
              <a:t>does not close the process directly</a:t>
            </a:r>
            <a:r>
              <a:rPr lang="en-US" dirty="0"/>
              <a:t> unless there are no pending tokens when it is </a:t>
            </a:r>
            <a:r>
              <a:rPr lang="en-US" dirty="0" smtClean="0"/>
              <a:t>reached</a:t>
            </a:r>
          </a:p>
          <a:p>
            <a:r>
              <a:rPr lang="en-US" dirty="0" smtClean="0"/>
              <a:t>There </a:t>
            </a:r>
            <a:r>
              <a:rPr lang="en-US" dirty="0"/>
              <a:t>are no more pending manual activities or points waiting for something else to be done (for instance, a Timer Intermediate Event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End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35" y="3959470"/>
            <a:ext cx="5057775" cy="27051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</a:t>
            </a:r>
            <a:r>
              <a:rPr lang="en-US" dirty="0" err="1" smtClean="0"/>
              <a:t>oan</a:t>
            </a:r>
            <a:r>
              <a:rPr lang="en-US" dirty="0" smtClean="0"/>
              <a:t> </a:t>
            </a:r>
            <a:r>
              <a:rPr lang="id-ID" dirty="0" smtClean="0"/>
              <a:t>R</a:t>
            </a:r>
            <a:r>
              <a:rPr lang="en-US" dirty="0" err="1" smtClean="0"/>
              <a:t>equest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5" y="4338994"/>
            <a:ext cx="3462359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065" y="912482"/>
            <a:ext cx="87238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dirty="0" err="1" smtClean="0">
                <a:effectLst/>
                <a:latin typeface="Calibri" pitchFamily="34" charset="0"/>
                <a:cs typeface="Calibri" pitchFamily="34" charset="0"/>
              </a:rPr>
              <a:t>uppose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/>
                <a:latin typeface="Calibri" pitchFamily="34" charset="0"/>
                <a:cs typeface="Calibri" pitchFamily="34" charset="0"/>
              </a:rPr>
              <a:t>that parallel to the disbursement and preparation of the credit cards, </a:t>
            </a:r>
            <a:r>
              <a:rPr lang="en-US" sz="24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documents that are still at the office are 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filed</a:t>
            </a:r>
            <a:endParaRPr lang="id-ID" sz="24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effectLst/>
                <a:latin typeface="Calibri" pitchFamily="34" charset="0"/>
                <a:cs typeface="Calibri" pitchFamily="34" charset="0"/>
              </a:rPr>
              <a:t>filing activity is not required and therefore, it may or may not be carried 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out</a:t>
            </a:r>
            <a:endParaRPr lang="id-ID" sz="24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Once </a:t>
            </a:r>
            <a:r>
              <a:rPr lang="en-US" sz="2400" dirty="0">
                <a:effectLst/>
                <a:latin typeface="Calibri" pitchFamily="34" charset="0"/>
                <a:cs typeface="Calibri" pitchFamily="34" charset="0"/>
              </a:rPr>
              <a:t>it is performed, the </a:t>
            </a:r>
            <a:r>
              <a:rPr lang="en-US" sz="24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process should not end until the request has been closed</a:t>
            </a:r>
            <a:r>
              <a:rPr lang="en-US" sz="2400" dirty="0">
                <a:effectLst/>
                <a:latin typeface="Calibri" pitchFamily="34" charset="0"/>
                <a:cs typeface="Calibri" pitchFamily="34" charset="0"/>
              </a:rPr>
              <a:t>. In this case, after the Filing activity, an “End Event” is included, indicating that </a:t>
            </a:r>
            <a:r>
              <a:rPr lang="en-US" sz="24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after this activity, there is nothing more to be done on this 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path</a:t>
            </a:r>
            <a:endParaRPr lang="en-US" sz="24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48863"/>
            <a:ext cx="8132291" cy="4846782"/>
          </a:xfrm>
        </p:spPr>
        <p:txBody>
          <a:bodyPr>
            <a:normAutofit/>
          </a:bodyPr>
          <a:lstStyle/>
          <a:p>
            <a:r>
              <a:rPr lang="en-US" sz="2800" dirty="0"/>
              <a:t>Event that constitutes the </a:t>
            </a:r>
            <a:r>
              <a:rPr lang="en-US" sz="2800" dirty="0">
                <a:solidFill>
                  <a:srgbClr val="C00000"/>
                </a:solidFill>
              </a:rPr>
              <a:t>end of the </a:t>
            </a:r>
            <a:r>
              <a:rPr lang="en-US" sz="2800" dirty="0" smtClean="0">
                <a:solidFill>
                  <a:srgbClr val="C00000"/>
                </a:solidFill>
              </a:rPr>
              <a:t>process</a:t>
            </a:r>
            <a:endParaRPr lang="id-ID" sz="2800" dirty="0" smtClean="0"/>
          </a:p>
          <a:p>
            <a:r>
              <a:rPr lang="en-US" sz="2800" dirty="0" smtClean="0"/>
              <a:t>There </a:t>
            </a:r>
            <a:r>
              <a:rPr lang="en-US" sz="2800" dirty="0">
                <a:solidFill>
                  <a:srgbClr val="C00000"/>
                </a:solidFill>
              </a:rPr>
              <a:t>can be more than one </a:t>
            </a:r>
            <a:r>
              <a:rPr lang="en-US" sz="2800" dirty="0"/>
              <a:t>in a flow. If a process reaches this event, it will be </a:t>
            </a:r>
            <a:r>
              <a:rPr lang="en-US" sz="2800" dirty="0" smtClean="0"/>
              <a:t>closed</a:t>
            </a:r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All </a:t>
            </a:r>
            <a:r>
              <a:rPr lang="en-US" sz="2800" dirty="0">
                <a:solidFill>
                  <a:srgbClr val="C00000"/>
                </a:solidFill>
              </a:rPr>
              <a:t>flows should have a Terminate End event</a:t>
            </a:r>
            <a:r>
              <a:rPr lang="en-US" sz="2800" dirty="0"/>
              <a:t>, regardless of whether they are referring to a process, a sub-process or a </a:t>
            </a:r>
            <a:r>
              <a:rPr lang="en-US" sz="2800" dirty="0" smtClean="0"/>
              <a:t>module</a:t>
            </a:r>
            <a:endParaRPr lang="en-US" sz="2800" dirty="0"/>
          </a:p>
          <a:p>
            <a:r>
              <a:rPr lang="en-US" sz="2800" b="1" dirty="0" smtClean="0"/>
              <a:t>Note</a:t>
            </a:r>
            <a:r>
              <a:rPr lang="en-US" sz="2800" dirty="0"/>
              <a:t>: The </a:t>
            </a:r>
            <a:r>
              <a:rPr lang="en-US" sz="2800" dirty="0">
                <a:solidFill>
                  <a:srgbClr val="C00000"/>
                </a:solidFill>
              </a:rPr>
              <a:t>Terminate End event is an optional shape </a:t>
            </a:r>
            <a:r>
              <a:rPr lang="en-US" sz="2800" dirty="0"/>
              <a:t>in diagramming the process. However, it is advisable to use it in the </a:t>
            </a:r>
            <a:r>
              <a:rPr lang="en-US" sz="2800" dirty="0" smtClean="0"/>
              <a:t>diagram</a:t>
            </a:r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dirty="0"/>
              <a:t>sequence flow goes into this shape (</a:t>
            </a:r>
            <a:r>
              <a:rPr lang="en-US" sz="2800" dirty="0">
                <a:solidFill>
                  <a:srgbClr val="C00000"/>
                </a:solidFill>
              </a:rPr>
              <a:t>nothing ever comes out of it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Terminate End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 End and Terminate End Event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080" r="477" b="16349"/>
          <a:stretch/>
        </p:blipFill>
        <p:spPr>
          <a:xfrm>
            <a:off x="120771" y="1731041"/>
            <a:ext cx="8828840" cy="34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2925"/>
            <a:ext cx="8045793" cy="4643095"/>
          </a:xfrm>
        </p:spPr>
        <p:txBody>
          <a:bodyPr>
            <a:noAutofit/>
          </a:bodyPr>
          <a:lstStyle/>
          <a:p>
            <a:r>
              <a:rPr lang="en-US" sz="3200" dirty="0"/>
              <a:t>This type of End indicates that a </a:t>
            </a:r>
            <a:r>
              <a:rPr lang="en-US" sz="3200" dirty="0">
                <a:solidFill>
                  <a:srgbClr val="C00000"/>
                </a:solidFill>
              </a:rPr>
              <a:t>Message is sent to a specific process or active case</a:t>
            </a:r>
            <a:r>
              <a:rPr lang="en-US" sz="3200" dirty="0"/>
              <a:t>, at the conclusion of the </a:t>
            </a:r>
            <a:r>
              <a:rPr lang="en-US" sz="3200" dirty="0" smtClean="0"/>
              <a:t>Process</a:t>
            </a:r>
            <a:endParaRPr lang="en-US" sz="3200" dirty="0"/>
          </a:p>
          <a:p>
            <a:r>
              <a:rPr lang="en-US" sz="3200" dirty="0" smtClean="0"/>
              <a:t>Message </a:t>
            </a:r>
            <a:r>
              <a:rPr lang="en-US" sz="3200" dirty="0"/>
              <a:t>End is always a </a:t>
            </a:r>
            <a:r>
              <a:rPr lang="en-US" sz="3200" dirty="0">
                <a:solidFill>
                  <a:srgbClr val="C00000"/>
                </a:solidFill>
              </a:rPr>
              <a:t>throw shape</a:t>
            </a:r>
            <a:r>
              <a:rPr lang="en-US" sz="3200" dirty="0"/>
              <a:t>. That is, in order to use a Message End, </a:t>
            </a:r>
            <a:r>
              <a:rPr lang="en-US" sz="3200" dirty="0">
                <a:solidFill>
                  <a:srgbClr val="0070C0"/>
                </a:solidFill>
              </a:rPr>
              <a:t>there has to be a Message Event, or Message Start that catches the </a:t>
            </a:r>
            <a:r>
              <a:rPr lang="en-US" sz="3200" dirty="0" smtClean="0">
                <a:solidFill>
                  <a:srgbClr val="0070C0"/>
                </a:solidFill>
              </a:rPr>
              <a:t>message</a:t>
            </a:r>
            <a:endParaRPr lang="id-ID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The </a:t>
            </a:r>
            <a:r>
              <a:rPr lang="en-US" sz="3200" dirty="0"/>
              <a:t>Message End should be </a:t>
            </a:r>
            <a:r>
              <a:rPr lang="en-US" sz="3200" dirty="0">
                <a:solidFill>
                  <a:srgbClr val="C00000"/>
                </a:solidFill>
              </a:rPr>
              <a:t>configured to identify the target Process</a:t>
            </a:r>
            <a:r>
              <a:rPr lang="en-US" sz="3200" dirty="0"/>
              <a:t> and the target </a:t>
            </a:r>
            <a:r>
              <a:rPr lang="en-US" sz="3200" dirty="0" smtClean="0"/>
              <a:t>Element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Message End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018442"/>
            <a:ext cx="5867400" cy="493435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Message End Event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1"/>
            <a:ext cx="8045793" cy="4856746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shape that catches the message and the Message End </a:t>
            </a:r>
            <a:r>
              <a:rPr lang="en-US" sz="2800" dirty="0">
                <a:solidFill>
                  <a:srgbClr val="C00000"/>
                </a:solidFill>
              </a:rPr>
              <a:t>should have the exact same </a:t>
            </a:r>
            <a:r>
              <a:rPr lang="en-US" sz="2800" dirty="0" smtClean="0">
                <a:solidFill>
                  <a:srgbClr val="C00000"/>
                </a:solidFill>
              </a:rPr>
              <a:t>name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b="1" dirty="0" smtClean="0"/>
              <a:t>Example:</a:t>
            </a:r>
            <a:r>
              <a:rPr lang="id-ID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Credit Request process </a:t>
            </a:r>
            <a:r>
              <a:rPr lang="en-US" sz="2800" dirty="0">
                <a:solidFill>
                  <a:srgbClr val="C00000"/>
                </a:solidFill>
              </a:rPr>
              <a:t>throws a message to start a Sales process</a:t>
            </a:r>
            <a:r>
              <a:rPr lang="en-US" sz="2800" dirty="0"/>
              <a:t> as soon as the process is </a:t>
            </a:r>
            <a:r>
              <a:rPr lang="en-US" sz="2800" dirty="0" smtClean="0"/>
              <a:t>finished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Message End Event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3262941"/>
            <a:ext cx="5498432" cy="34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4511" r="16070" b="4124"/>
          <a:stretch/>
        </p:blipFill>
        <p:spPr bwMode="auto">
          <a:xfrm>
            <a:off x="-8562" y="0"/>
            <a:ext cx="919139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748"/>
            <a:ext cx="8026619" cy="52336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Proses </a:t>
            </a:r>
            <a:r>
              <a:rPr lang="en-US" sz="2600" dirty="0" err="1" smtClean="0"/>
              <a:t>dimulai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Administrasi</a:t>
            </a:r>
            <a:r>
              <a:rPr lang="en-US" sz="2600" dirty="0" smtClean="0"/>
              <a:t> </a:t>
            </a:r>
            <a:r>
              <a:rPr lang="en-US" sz="2600" dirty="0" err="1" smtClean="0"/>
              <a:t>universitas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mengumumkan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lowongan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beasiswa</a:t>
            </a:r>
            <a:r>
              <a:rPr lang="en-US" sz="2600" dirty="0" smtClean="0"/>
              <a:t> 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/>
              <a:t>Mahasiswa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melakukan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pendaftaran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mengirimkan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dokumen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persyaratan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Administratif</a:t>
            </a:r>
            <a:r>
              <a:rPr lang="en-US" sz="2600" dirty="0" smtClean="0"/>
              <a:t>, yang </a:t>
            </a:r>
            <a:r>
              <a:rPr lang="en-US" sz="2600" dirty="0" err="1" smtClean="0"/>
              <a:t>kemudian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seleksi</a:t>
            </a:r>
            <a:r>
              <a:rPr lang="en-US" sz="2600" dirty="0" smtClean="0"/>
              <a:t> </a:t>
            </a:r>
            <a:r>
              <a:rPr lang="en-US" sz="2600" dirty="0" err="1" smtClean="0"/>
              <a:t>administratif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/>
              <a:t>Komite</a:t>
            </a:r>
            <a:r>
              <a:rPr lang="en-US" sz="2600" dirty="0" smtClean="0"/>
              <a:t> </a:t>
            </a:r>
            <a:r>
              <a:rPr lang="en-US" sz="2600" dirty="0" err="1" smtClean="0"/>
              <a:t>Universitas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melakukan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seleksi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seleksi</a:t>
            </a:r>
            <a:r>
              <a:rPr lang="en-US" sz="2600" dirty="0" smtClean="0"/>
              <a:t> profile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seleksi</a:t>
            </a:r>
            <a:r>
              <a:rPr lang="en-US" sz="2600" dirty="0" smtClean="0"/>
              <a:t> </a:t>
            </a:r>
            <a:r>
              <a:rPr lang="en-US" sz="2600" dirty="0" err="1" smtClean="0"/>
              <a:t>wawancara</a:t>
            </a:r>
            <a:r>
              <a:rPr lang="en-US" sz="260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>
                <a:solidFill>
                  <a:srgbClr val="0070C0"/>
                </a:solidFill>
              </a:rPr>
              <a:t>Pengumuman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hasil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penerimaan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beasiswa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disebarkan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Administrasi</a:t>
            </a:r>
            <a:r>
              <a:rPr lang="en-US" sz="2600" dirty="0" smtClean="0"/>
              <a:t> </a:t>
            </a:r>
            <a:r>
              <a:rPr lang="en-US" sz="2600" dirty="0" err="1" smtClean="0"/>
              <a:t>melalui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media </a:t>
            </a:r>
            <a:r>
              <a:rPr lang="en-US" sz="2600" dirty="0" err="1" smtClean="0"/>
              <a:t>massa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/>
              <a:t>Tugas</a:t>
            </a:r>
            <a:r>
              <a:rPr lang="en-US" sz="2600" dirty="0" smtClean="0"/>
              <a:t> </a:t>
            </a:r>
            <a:r>
              <a:rPr lang="en-US" sz="2600" dirty="0" err="1" smtClean="0"/>
              <a:t>terakhir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Administrasi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pencairan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beasiswa</a:t>
            </a:r>
            <a:endParaRPr lang="en-US" sz="26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Beasiswa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84" t="2269" r="1749" b="17058"/>
          <a:stretch/>
        </p:blipFill>
        <p:spPr>
          <a:xfrm>
            <a:off x="628650" y="1106905"/>
            <a:ext cx="8128681" cy="53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168"/>
          <a:stretch/>
        </p:blipFill>
        <p:spPr>
          <a:xfrm>
            <a:off x="0" y="1352549"/>
            <a:ext cx="9306701" cy="49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566"/>
          <a:stretch/>
        </p:blipFill>
        <p:spPr>
          <a:xfrm>
            <a:off x="466725" y="1506404"/>
            <a:ext cx="8210550" cy="49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4963"/>
            <a:ext cx="7886700" cy="4643095"/>
          </a:xfrm>
        </p:spPr>
        <p:txBody>
          <a:bodyPr>
            <a:noAutofit/>
          </a:bodyPr>
          <a:lstStyle/>
          <a:p>
            <a:r>
              <a:rPr lang="en-US" sz="3200" dirty="0"/>
              <a:t>This type of End indicates that a </a:t>
            </a:r>
            <a:r>
              <a:rPr lang="en-US" sz="3200" dirty="0">
                <a:solidFill>
                  <a:srgbClr val="C00000"/>
                </a:solidFill>
              </a:rPr>
              <a:t>Signal will be broadcasted when the End has been </a:t>
            </a:r>
            <a:r>
              <a:rPr lang="en-US" sz="3200" dirty="0" smtClean="0">
                <a:solidFill>
                  <a:srgbClr val="C00000"/>
                </a:solidFill>
              </a:rPr>
              <a:t>reached</a:t>
            </a:r>
            <a:endParaRPr lang="en-US" sz="3200" dirty="0"/>
          </a:p>
          <a:p>
            <a:r>
              <a:rPr lang="en-US" sz="3200" dirty="0" smtClean="0">
                <a:solidFill>
                  <a:srgbClr val="C00000"/>
                </a:solidFill>
              </a:rPr>
              <a:t>Signal </a:t>
            </a:r>
            <a:r>
              <a:rPr lang="en-US" sz="3200" dirty="0">
                <a:solidFill>
                  <a:srgbClr val="C00000"/>
                </a:solidFill>
              </a:rPr>
              <a:t>End is always a throw shape</a:t>
            </a:r>
            <a:r>
              <a:rPr lang="en-US" sz="3200" dirty="0"/>
              <a:t>. That is, in order to use a Signal End, </a:t>
            </a:r>
            <a:r>
              <a:rPr lang="en-US" sz="3200" dirty="0">
                <a:solidFill>
                  <a:srgbClr val="0070C0"/>
                </a:solidFill>
              </a:rPr>
              <a:t>there has to be a Signal Event that catches the </a:t>
            </a:r>
            <a:r>
              <a:rPr lang="en-US" sz="3200" dirty="0" smtClean="0">
                <a:solidFill>
                  <a:srgbClr val="0070C0"/>
                </a:solidFill>
              </a:rPr>
              <a:t>message</a:t>
            </a:r>
            <a:endParaRPr lang="id-ID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A signal is sent to any Process that can receive it, but it </a:t>
            </a:r>
            <a:r>
              <a:rPr lang="en-US" sz="3200" dirty="0" smtClean="0">
                <a:solidFill>
                  <a:srgbClr val="C00000"/>
                </a:solidFill>
              </a:rPr>
              <a:t>does not have a specific Source and Target</a:t>
            </a:r>
            <a:r>
              <a:rPr lang="en-US" sz="3200" dirty="0" smtClean="0"/>
              <a:t>. Any </a:t>
            </a:r>
            <a:r>
              <a:rPr lang="en-US" sz="3200" dirty="0" smtClean="0">
                <a:solidFill>
                  <a:srgbClr val="0070C0"/>
                </a:solidFill>
              </a:rPr>
              <a:t>catch shape with the same name will be triggered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hlinkClick r:id="rId3" action="ppaction://hlinkfile"/>
              </a:rPr>
              <a:t>Signal End </a:t>
            </a:r>
            <a:r>
              <a:rPr lang="id-ID" dirty="0" smtClean="0"/>
              <a:t>Event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87472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53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Signal End Event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5132" r="1140" b="1056"/>
          <a:stretch/>
        </p:blipFill>
        <p:spPr bwMode="auto">
          <a:xfrm>
            <a:off x="0" y="1352549"/>
            <a:ext cx="9144000" cy="44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20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31278"/>
            <a:ext cx="8387013" cy="5710396"/>
          </a:xfrm>
        </p:spPr>
        <p:txBody>
          <a:bodyPr>
            <a:normAutofit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Proses </a:t>
            </a:r>
            <a:r>
              <a:rPr lang="en-US" sz="2200" dirty="0" err="1"/>
              <a:t>dimulai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universitas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70C0"/>
                </a:solidFill>
              </a:rPr>
              <a:t>mengumumkan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lowongan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/>
              <a:t>beasiswa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/>
              <a:t>Mahasiswa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70C0"/>
                </a:solidFill>
              </a:rPr>
              <a:t>melakukan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pendaftaran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70C0"/>
                </a:solidFill>
              </a:rPr>
              <a:t>mengirimkan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dokumen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persyaratan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Administratif</a:t>
            </a:r>
            <a:r>
              <a:rPr lang="en-US" sz="2200" dirty="0"/>
              <a:t>, yang </a:t>
            </a:r>
            <a:r>
              <a:rPr lang="en-US" sz="2200" dirty="0" err="1"/>
              <a:t>kemudian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seleksi</a:t>
            </a:r>
            <a:r>
              <a:rPr lang="en-US" sz="2200" dirty="0"/>
              <a:t> </a:t>
            </a:r>
            <a:r>
              <a:rPr lang="en-US" sz="2200" dirty="0" err="1"/>
              <a:t>administratif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/>
              <a:t>Komite</a:t>
            </a:r>
            <a:r>
              <a:rPr lang="en-US" sz="2200" dirty="0"/>
              <a:t> </a:t>
            </a:r>
            <a:r>
              <a:rPr lang="en-US" sz="2200" dirty="0" err="1"/>
              <a:t>Universitas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70C0"/>
                </a:solidFill>
              </a:rPr>
              <a:t>melakukan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seleksi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dirty="0" err="1"/>
              <a:t>seleksi</a:t>
            </a:r>
            <a:r>
              <a:rPr lang="en-US" sz="2200" dirty="0"/>
              <a:t> profile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seleksi</a:t>
            </a:r>
            <a:r>
              <a:rPr lang="en-US" sz="2200" dirty="0"/>
              <a:t> </a:t>
            </a:r>
            <a:r>
              <a:rPr lang="en-US" sz="2200" dirty="0" err="1"/>
              <a:t>wawancara</a:t>
            </a:r>
            <a:r>
              <a:rPr lang="en-US" sz="2200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>
                <a:solidFill>
                  <a:srgbClr val="0070C0"/>
                </a:solidFill>
              </a:rPr>
              <a:t>Pengumuman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hasil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penerimaan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beasiswa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disebarkan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media </a:t>
            </a:r>
            <a:r>
              <a:rPr lang="en-US" sz="2200" dirty="0" err="1"/>
              <a:t>massa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/>
              <a:t>Tugas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70C0"/>
                </a:solidFill>
              </a:rPr>
              <a:t>pencairan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beasiswa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dirty="0" err="1" smtClean="0"/>
              <a:t>Terapkan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Signal Event </a:t>
            </a:r>
            <a:r>
              <a:rPr lang="en-US" dirty="0" smtClean="0"/>
              <a:t>pada business process </a:t>
            </a:r>
            <a:r>
              <a:rPr lang="en-US" dirty="0" err="1" smtClean="0"/>
              <a:t>tersebut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16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.3.2 Activities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276547"/>
              </p:ext>
            </p:extLst>
          </p:nvPr>
        </p:nvGraphicFramePr>
        <p:xfrm>
          <a:off x="188495" y="884895"/>
          <a:ext cx="8839200" cy="57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55"/>
                <a:gridCol w="4734545"/>
                <a:gridCol w="2133600"/>
              </a:tblGrid>
              <a:tr h="517180">
                <a:tc>
                  <a:txBody>
                    <a:bodyPr/>
                    <a:lstStyle/>
                    <a:p>
                      <a:pPr algn="l"/>
                      <a:r>
                        <a:rPr lang="id-ID" sz="2000" dirty="0" smtClean="0">
                          <a:effectLst/>
                        </a:rPr>
                        <a:t>E</a:t>
                      </a:r>
                      <a:r>
                        <a:rPr lang="en-US" sz="2000" dirty="0" smtClean="0">
                          <a:effectLst/>
                        </a:rPr>
                        <a:t>LEMENT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DEFINITION</a:t>
                      </a:r>
                      <a:endParaRPr lang="en-US" sz="2000" b="1" dirty="0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BPMN NAME</a:t>
                      </a:r>
                      <a:endParaRPr lang="en-US" sz="2000" b="1">
                        <a:solidFill>
                          <a:srgbClr val="707B9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35402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Flow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Flow objects are the main graphic elements that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define the behavior </a:t>
                      </a:r>
                      <a:r>
                        <a:rPr lang="en-US" sz="2000" dirty="0">
                          <a:effectLst/>
                        </a:rPr>
                        <a:t>of the </a:t>
                      </a:r>
                      <a:r>
                        <a:rPr lang="en-US" sz="2000" dirty="0" smtClean="0">
                          <a:effectLst/>
                          <a:hlinkClick r:id="rId2" action="ppaction://hlinkfile"/>
                        </a:rPr>
                        <a:t>processes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3" action="ppaction://hlinkfile"/>
                        </a:rPr>
                        <a:t>Events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4" action="ppaction://hlinkfile"/>
                        </a:rPr>
                        <a:t>Activities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5" action="ppaction://hlinkfile"/>
                        </a:rPr>
                        <a:t>Gateways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0250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Connecting Objects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Flow objects are connected to each other by means of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connectors to create the basic framework </a:t>
                      </a:r>
                      <a:r>
                        <a:rPr lang="en-US" sz="2000" dirty="0" smtClean="0">
                          <a:effectLst/>
                        </a:rPr>
                        <a:t>of the business process structure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Sequence </a:t>
                      </a:r>
                      <a:r>
                        <a:rPr lang="en-US" sz="2000" b="1" dirty="0">
                          <a:effectLst/>
                          <a:hlinkClick r:id="rId6" action="ppaction://hlinkfile"/>
                        </a:rPr>
                        <a:t>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Message Flow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Association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24821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err="1">
                          <a:effectLst/>
                        </a:rPr>
                        <a:t>Swimlane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effectLst/>
                        </a:rPr>
                        <a:t>Swimlanes</a:t>
                      </a:r>
                      <a:r>
                        <a:rPr lang="en-US" sz="2000" dirty="0" smtClean="0">
                          <a:effectLst/>
                        </a:rPr>
                        <a:t> are mechanisms to arrange activities in separate display categories to illustrate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the different functional areas or persons in charge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  <a:hlinkClick r:id="rId7" action="ppaction://hlinkfile"/>
                        </a:rPr>
                        <a:t>Pools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807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Lanes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/>
                </a:tc>
              </a:tr>
              <a:tr h="440594"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Artifacts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Artifacts are used to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provide additional information about the process</a:t>
                      </a:r>
                      <a:r>
                        <a:rPr lang="en-US" sz="2000" dirty="0" smtClean="0">
                          <a:effectLst/>
                        </a:rPr>
                        <a:t>. They provide the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</a:rPr>
                        <a:t>notation with flexibility to express different contexts </a:t>
                      </a:r>
                      <a:r>
                        <a:rPr lang="en-US" sz="2000" dirty="0" smtClean="0">
                          <a:effectLst/>
                        </a:rPr>
                        <a:t>properly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effectLst/>
                        </a:rPr>
                        <a:t>Annotation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Group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398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Data Object</a:t>
                      </a:r>
                      <a:endParaRPr lang="en-US" sz="2000" b="1" dirty="0" smtClean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  <a:tr h="455376">
                <a:tc vMerge="1">
                  <a:txBody>
                    <a:bodyPr/>
                    <a:lstStyle/>
                    <a:p>
                      <a:pPr algn="l"/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effectLst/>
                        </a:rPr>
                        <a:t>Data</a:t>
                      </a:r>
                      <a:r>
                        <a:rPr lang="id-ID" sz="2000" b="1" baseline="0" dirty="0" smtClean="0">
                          <a:effectLst/>
                        </a:rPr>
                        <a:t> Store</a:t>
                      </a:r>
                      <a:endParaRPr lang="en-US" sz="2000" b="1" dirty="0">
                        <a:effectLst/>
                        <a:latin typeface="Arial Narrow" pitchFamily="34" charset="0"/>
                      </a:endParaRPr>
                    </a:p>
                  </a:txBody>
                  <a:tcPr marL="45629" marR="45629" marT="31940" marB="3194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BPMN </a:t>
            </a:r>
            <a:r>
              <a:rPr lang="id-ID"/>
              <a:t>Modeling Elements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Activities </a:t>
            </a:r>
            <a:r>
              <a:rPr lang="en-US" sz="3200" dirty="0"/>
              <a:t>represent </a:t>
            </a:r>
            <a:r>
              <a:rPr lang="en-US" sz="3200" dirty="0">
                <a:solidFill>
                  <a:srgbClr val="C00000"/>
                </a:solidFill>
              </a:rPr>
              <a:t>work or tasks carried out by members</a:t>
            </a:r>
            <a:r>
              <a:rPr lang="en-US" sz="3200" dirty="0"/>
              <a:t> of the </a:t>
            </a:r>
            <a:r>
              <a:rPr lang="en-US" sz="3200" dirty="0" smtClean="0"/>
              <a:t>organization</a:t>
            </a:r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element stands for </a:t>
            </a:r>
            <a:r>
              <a:rPr lang="en-US" sz="3200" dirty="0">
                <a:solidFill>
                  <a:srgbClr val="C00000"/>
                </a:solidFill>
              </a:rPr>
              <a:t>manual or automatic tasks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performed by an external system or </a:t>
            </a:r>
            <a:r>
              <a:rPr lang="en-US" sz="3200" dirty="0" smtClean="0">
                <a:solidFill>
                  <a:srgbClr val="0070C0"/>
                </a:solidFill>
              </a:rPr>
              <a:t>user</a:t>
            </a:r>
          </a:p>
          <a:p>
            <a:r>
              <a:rPr lang="en-US" sz="3200" dirty="0" smtClean="0"/>
              <a:t>They </a:t>
            </a:r>
            <a:r>
              <a:rPr lang="en-US" sz="3200" dirty="0"/>
              <a:t>are classified into </a:t>
            </a:r>
            <a:r>
              <a:rPr lang="en-US" sz="3200" dirty="0">
                <a:solidFill>
                  <a:srgbClr val="C00000"/>
                </a:solidFill>
              </a:rPr>
              <a:t>tasks</a:t>
            </a:r>
            <a:r>
              <a:rPr lang="en-US" sz="3200" dirty="0"/>
              <a:t> and </a:t>
            </a:r>
            <a:r>
              <a:rPr lang="en-US" sz="3200" dirty="0" smtClean="0">
                <a:solidFill>
                  <a:srgbClr val="C00000"/>
                </a:solidFill>
              </a:rPr>
              <a:t>sub-processes</a:t>
            </a:r>
            <a:endParaRPr lang="id-ID" sz="3200" dirty="0"/>
          </a:p>
          <a:p>
            <a:r>
              <a:rPr lang="en-US" sz="3200" dirty="0" smtClean="0"/>
              <a:t>Sub-processes </a:t>
            </a:r>
            <a:r>
              <a:rPr lang="en-US" sz="3200" dirty="0"/>
              <a:t>are distinguished by a plus sign at the bottom center of the </a:t>
            </a:r>
            <a:r>
              <a:rPr lang="en-US" sz="3200" dirty="0" smtClean="0"/>
              <a:t>shape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Activities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28073" r="16070" b="4123"/>
          <a:stretch/>
        </p:blipFill>
        <p:spPr bwMode="auto">
          <a:xfrm>
            <a:off x="-8562" y="0"/>
            <a:ext cx="919139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14635" r="16279" b="10946"/>
          <a:stretch/>
        </p:blipFill>
        <p:spPr bwMode="auto">
          <a:xfrm>
            <a:off x="76200" y="1066800"/>
            <a:ext cx="9106629" cy="588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.3.2.1 Task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745692"/>
              </p:ext>
            </p:extLst>
          </p:nvPr>
        </p:nvGraphicFramePr>
        <p:xfrm>
          <a:off x="152400" y="955437"/>
          <a:ext cx="8839200" cy="5334002"/>
        </p:xfrm>
        <a:graphic>
          <a:graphicData uri="http://schemas.openxmlformats.org/drawingml/2006/table">
            <a:tbl>
              <a:tblPr/>
              <a:tblGrid>
                <a:gridCol w="1524000"/>
                <a:gridCol w="5764463"/>
                <a:gridCol w="1550737"/>
              </a:tblGrid>
              <a:tr h="82574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dirty="0" smtClean="0">
                          <a:effectLst/>
                          <a:latin typeface="Arial Narrow" pitchFamily="34" charset="0"/>
                        </a:rPr>
                        <a:t>ELEMENTS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DESCRIPTION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NOTATION</a:t>
                      </a:r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1038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 Task</a:t>
                      </a: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Is an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atomic Activity</a:t>
                      </a:r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 within a Process flow. It is used when the work in the Process cannot be broken down to a finer level of </a:t>
                      </a:r>
                      <a:r>
                        <a:rPr lang="en-US" sz="2000" dirty="0" smtClean="0">
                          <a:effectLst/>
                          <a:latin typeface="Arial Narrow" pitchFamily="34" charset="0"/>
                        </a:rPr>
                        <a:t>detail</a:t>
                      </a:r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6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 User Task</a:t>
                      </a: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Arial Narrow" pitchFamily="34" charset="0"/>
                        </a:rPr>
                        <a:t>Is a typical workflow Task where a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person performs the Task with the assistance of a software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application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86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 Service Task</a:t>
                      </a: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Arial Narrow" pitchFamily="34" charset="0"/>
                        </a:rPr>
                        <a:t>Is a Task that </a:t>
                      </a: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uses some sort of service that could be a Web service or an automated </a:t>
                      </a:r>
                      <a:r>
                        <a:rPr lang="en-US" sz="200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application</a:t>
                      </a:r>
                      <a:endParaRPr lang="en-US" sz="200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6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 Receive Task</a:t>
                      </a: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Arial Narrow" pitchFamily="34" charset="0"/>
                        </a:rPr>
                        <a:t>Is a Task designed </a:t>
                      </a: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to wait for a message to arrive from an external participant</a:t>
                      </a:r>
                      <a:r>
                        <a:rPr lang="en-US" sz="2000">
                          <a:effectLst/>
                          <a:latin typeface="Arial Narrow" pitchFamily="34" charset="0"/>
                        </a:rPr>
                        <a:t> (relative to the Process</a:t>
                      </a:r>
                      <a:r>
                        <a:rPr lang="en-US" sz="200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86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 Send Task</a:t>
                      </a: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  <a:latin typeface="Arial Narrow" pitchFamily="34" charset="0"/>
                        </a:rPr>
                        <a:t>Is a Task designed </a:t>
                      </a:r>
                      <a:r>
                        <a:rPr lang="en-US" sz="20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to send a message to an external participant </a:t>
                      </a:r>
                      <a:r>
                        <a:rPr lang="en-US" sz="2000">
                          <a:effectLst/>
                          <a:latin typeface="Arial Narrow" pitchFamily="34" charset="0"/>
                        </a:rPr>
                        <a:t>(relative to the Process</a:t>
                      </a:r>
                      <a:r>
                        <a:rPr lang="en-US" sz="200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en-US" sz="200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dirty="0">
                        <a:effectLst/>
                        <a:latin typeface="Arial Narrow" pitchFamily="34" charset="0"/>
                      </a:endParaRPr>
                    </a:p>
                  </a:txBody>
                  <a:tcPr marL="38394" marR="38394" marT="38394" marB="38394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Type of </a:t>
            </a:r>
            <a:r>
              <a:rPr lang="id-ID" smtClean="0"/>
              <a:t>Task</a:t>
            </a:r>
            <a:endParaRPr lang="en-US"/>
          </a:p>
        </p:txBody>
      </p:sp>
      <p:pic>
        <p:nvPicPr>
          <p:cNvPr id="24577" name="Picture 1" descr="T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1" y="1906440"/>
            <a:ext cx="82677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User t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1" y="2964124"/>
            <a:ext cx="843643" cy="5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Service t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1" y="3774838"/>
            <a:ext cx="843643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Receive t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03" y="4689238"/>
            <a:ext cx="818334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Send ta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30" y="5530007"/>
            <a:ext cx="835207" cy="5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947938"/>
              </p:ext>
            </p:extLst>
          </p:nvPr>
        </p:nvGraphicFramePr>
        <p:xfrm>
          <a:off x="322386" y="947452"/>
          <a:ext cx="8534400" cy="5605748"/>
        </p:xfrm>
        <a:graphic>
          <a:graphicData uri="http://schemas.openxmlformats.org/drawingml/2006/table">
            <a:tbl>
              <a:tblPr/>
              <a:tblGrid>
                <a:gridCol w="1410546"/>
                <a:gridCol w="5295053"/>
                <a:gridCol w="1828801"/>
              </a:tblGrid>
              <a:tr h="1066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 Script Task</a:t>
                      </a: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Is a Task that is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executed by a Business Process Engine</a:t>
                      </a:r>
                      <a:r>
                        <a:rPr lang="en-US" sz="1800">
                          <a:effectLst/>
                          <a:latin typeface="Arial Narrow" pitchFamily="34" charset="0"/>
                        </a:rPr>
                        <a:t>. The modeler defines a script in a language that the engine can </a:t>
                      </a:r>
                      <a:r>
                        <a:rPr lang="en-US" sz="1800" smtClean="0">
                          <a:effectLst/>
                          <a:latin typeface="Arial Narrow" pitchFamily="34" charset="0"/>
                        </a:rPr>
                        <a:t>interpret</a:t>
                      </a:r>
                      <a:r>
                        <a:rPr lang="id-ID" sz="1800" smtClean="0">
                          <a:effectLst/>
                          <a:latin typeface="Arial Narrow" pitchFamily="34" charset="0"/>
                        </a:rPr>
                        <a:t>. </a:t>
                      </a:r>
                      <a:r>
                        <a:rPr lang="id-ID" sz="180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Emails automatically sent </a:t>
                      </a:r>
                      <a:r>
                        <a:rPr lang="id-ID" sz="1800" smtClean="0">
                          <a:effectLst/>
                          <a:latin typeface="Arial Narrow" pitchFamily="34" charset="0"/>
                        </a:rPr>
                        <a:t>to</a:t>
                      </a:r>
                      <a:r>
                        <a:rPr lang="id-ID" sz="1800" baseline="0" smtClean="0">
                          <a:effectLst/>
                          <a:latin typeface="Arial Narrow" pitchFamily="34" charset="0"/>
                        </a:rPr>
                        <a:t> notify participant is an example of script task</a:t>
                      </a:r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 Manual Task</a:t>
                      </a: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Is a Task that is expected to be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performed without the aid of any business process execution or any application</a:t>
                      </a:r>
                      <a:r>
                        <a:rPr lang="en-US" sz="1800">
                          <a:effectLst/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 Business Rule Task</a:t>
                      </a: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Offers a mechanism for the </a:t>
                      </a:r>
                      <a:r>
                        <a:rPr lang="id-ID" sz="1800" dirty="0" smtClean="0">
                          <a:effectLst/>
                          <a:latin typeface="Arial Narrow" pitchFamily="34" charset="0"/>
                        </a:rPr>
                        <a:t>p</a:t>
                      </a:r>
                      <a:r>
                        <a:rPr lang="en-US" sz="1800" dirty="0" err="1" smtClean="0">
                          <a:effectLst/>
                          <a:latin typeface="Arial Narrow" pitchFamily="34" charset="0"/>
                        </a:rPr>
                        <a:t>rocess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to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provide input to a Business Rule Engine and get the output of calculations 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that the engine might 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provide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Multi-Instance Loop</a:t>
                      </a: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Tasks may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be repeated sequentially</a:t>
                      </a:r>
                      <a:r>
                        <a:rPr lang="en-US" sz="1800">
                          <a:effectLst/>
                          <a:latin typeface="Arial Narrow" pitchFamily="34" charset="0"/>
                        </a:rPr>
                        <a:t>,  behaving like a loop. The Multi-instance Loop iterates a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predetermined number of times</a:t>
                      </a:r>
                      <a:r>
                        <a:rPr lang="en-US" sz="1800">
                          <a:effectLst/>
                          <a:latin typeface="Arial Narrow" pitchFamily="34" charset="0"/>
                        </a:rPr>
                        <a:t>.  The iterations occur sequentially or in parallel (simultaneously</a:t>
                      </a:r>
                      <a:r>
                        <a:rPr lang="en-US" sz="180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Standard Loop</a:t>
                      </a: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Tasks may be repeated sequentially, behaving like a loop. This feature  defines a looping behavior based on a boolean condition. The Activity 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will loop as long as the boolean condition is </a:t>
                      </a:r>
                      <a:r>
                        <a:rPr lang="en-US" sz="180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true</a:t>
                      </a:r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33647" marR="33647" marT="33647" marB="3364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Type of </a:t>
            </a:r>
            <a:r>
              <a:rPr lang="id-ID" smtClean="0"/>
              <a:t>Task</a:t>
            </a:r>
            <a:endParaRPr lang="en-US"/>
          </a:p>
        </p:txBody>
      </p:sp>
      <p:pic>
        <p:nvPicPr>
          <p:cNvPr id="29697" name="Picture 1" descr="Script t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60" y="1157003"/>
            <a:ext cx="933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Manual t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60" y="2195228"/>
            <a:ext cx="9429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Business rule t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60" y="3214403"/>
            <a:ext cx="9620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ulti Instance lo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85" y="4395503"/>
            <a:ext cx="8763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Standard Lo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85" y="5757578"/>
            <a:ext cx="8858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0436"/>
            <a:ext cx="7886700" cy="4643095"/>
          </a:xfrm>
        </p:spPr>
        <p:txBody>
          <a:bodyPr/>
          <a:lstStyle/>
          <a:p>
            <a:r>
              <a:rPr lang="en-US" sz="2800" dirty="0"/>
              <a:t>Is a typical workflow Task where a </a:t>
            </a:r>
            <a:r>
              <a:rPr lang="en-US" sz="2800" dirty="0">
                <a:solidFill>
                  <a:srgbClr val="C00000"/>
                </a:solidFill>
              </a:rPr>
              <a:t>human performer performs the Task</a:t>
            </a:r>
            <a:r>
              <a:rPr lang="en-US" sz="2800" dirty="0"/>
              <a:t> </a:t>
            </a:r>
            <a:r>
              <a:rPr lang="id-ID" sz="2800" dirty="0" smtClean="0">
                <a:solidFill>
                  <a:srgbClr val="0070C0"/>
                </a:solidFill>
              </a:rPr>
              <a:t>with the assistance of </a:t>
            </a:r>
            <a:r>
              <a:rPr lang="en-US" sz="2800" dirty="0" smtClean="0">
                <a:solidFill>
                  <a:srgbClr val="0070C0"/>
                </a:solidFill>
              </a:rPr>
              <a:t>software application</a:t>
            </a:r>
            <a:r>
              <a:rPr lang="id-ID" sz="2800" dirty="0" smtClean="0"/>
              <a:t>, and </a:t>
            </a:r>
            <a:r>
              <a:rPr lang="en-US" sz="2800" dirty="0" smtClean="0"/>
              <a:t>to be completed in a certain amount of time</a:t>
            </a:r>
            <a:endParaRPr lang="id-ID" sz="2800" dirty="0" smtClean="0"/>
          </a:p>
          <a:p>
            <a:r>
              <a:rPr lang="en-US" sz="2800" b="1" dirty="0" smtClean="0"/>
              <a:t>Example</a:t>
            </a:r>
            <a:r>
              <a:rPr lang="en-US" sz="2800" b="1" dirty="0"/>
              <a:t>: </a:t>
            </a:r>
            <a:r>
              <a:rPr lang="en-US" sz="2800" dirty="0"/>
              <a:t>The following is the illustration of a Loan request process with just User Tasks performed by the commercial consultant in the </a:t>
            </a:r>
            <a:r>
              <a:rPr lang="en-US" sz="2800" dirty="0" smtClean="0"/>
              <a:t>office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User Task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4" y="4020419"/>
            <a:ext cx="686084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4884"/>
            <a:ext cx="7886700" cy="4643095"/>
          </a:xfrm>
        </p:spPr>
        <p:txBody>
          <a:bodyPr/>
          <a:lstStyle/>
          <a:p>
            <a:r>
              <a:rPr lang="en-US" sz="2800" dirty="0"/>
              <a:t>Service Task is a task carried out by the </a:t>
            </a:r>
            <a:r>
              <a:rPr lang="en-US" sz="2800" dirty="0">
                <a:solidFill>
                  <a:srgbClr val="C00000"/>
                </a:solidFill>
              </a:rPr>
              <a:t>system with no human intervention</a:t>
            </a:r>
            <a:r>
              <a:rPr lang="en-US" sz="2800" dirty="0"/>
              <a:t>. For instance, </a:t>
            </a:r>
            <a:r>
              <a:rPr lang="en-US" sz="2800" dirty="0">
                <a:solidFill>
                  <a:srgbClr val="0070C0"/>
                </a:solidFill>
              </a:rPr>
              <a:t>interfaces with other systems and computer activities, among </a:t>
            </a:r>
            <a:r>
              <a:rPr lang="en-US" sz="2800" dirty="0" smtClean="0">
                <a:solidFill>
                  <a:srgbClr val="0070C0"/>
                </a:solidFill>
              </a:rPr>
              <a:t>others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b="1" dirty="0" smtClean="0"/>
              <a:t>Example</a:t>
            </a:r>
            <a:r>
              <a:rPr lang="en-US" sz="2800" b="1" dirty="0"/>
              <a:t>: </a:t>
            </a:r>
            <a:r>
              <a:rPr lang="en-US" sz="2800" dirty="0"/>
              <a:t>The </a:t>
            </a:r>
            <a:r>
              <a:rPr lang="en-US" sz="2800" dirty="0" smtClean="0"/>
              <a:t>following </a:t>
            </a:r>
            <a:r>
              <a:rPr lang="en-US" sz="2800" dirty="0"/>
              <a:t>figure displays a simplified loan request process, in which there is an </a:t>
            </a:r>
            <a:r>
              <a:rPr lang="en-US" sz="2800" dirty="0">
                <a:solidFill>
                  <a:srgbClr val="C00000"/>
                </a:solidFill>
              </a:rPr>
              <a:t>automatic activity to verify whether or not the client has been reported on a blacklist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Service Task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16115"/>
            <a:ext cx="57538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18441"/>
            <a:ext cx="7886700" cy="4643095"/>
          </a:xfrm>
        </p:spPr>
        <p:txBody>
          <a:bodyPr>
            <a:noAutofit/>
          </a:bodyPr>
          <a:lstStyle/>
          <a:p>
            <a:r>
              <a:rPr lang="en-US" sz="2400" dirty="0"/>
              <a:t>Send and Receive tasks are </a:t>
            </a:r>
            <a:r>
              <a:rPr lang="en-US" sz="2400" dirty="0">
                <a:solidFill>
                  <a:srgbClr val="C00000"/>
                </a:solidFill>
              </a:rPr>
              <a:t>throw and catch options </a:t>
            </a:r>
            <a:r>
              <a:rPr lang="en-US" sz="2400" dirty="0"/>
              <a:t>used to send a Message or receive a </a:t>
            </a:r>
            <a:r>
              <a:rPr lang="en-US" sz="2400" dirty="0" smtClean="0"/>
              <a:t>Message</a:t>
            </a:r>
            <a:endParaRPr lang="id-ID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used to throw </a:t>
            </a:r>
            <a:r>
              <a:rPr lang="en-US" sz="2400" dirty="0">
                <a:solidFill>
                  <a:srgbClr val="C00000"/>
                </a:solidFill>
              </a:rPr>
              <a:t>(send) the message, the shape has an arrow pointing to the right</a:t>
            </a:r>
            <a:r>
              <a:rPr lang="en-US" sz="2400" dirty="0"/>
              <a:t>. When used to catch </a:t>
            </a:r>
            <a:r>
              <a:rPr lang="en-US" sz="2400" dirty="0">
                <a:solidFill>
                  <a:srgbClr val="C00000"/>
                </a:solidFill>
              </a:rPr>
              <a:t>(receive) the message, the shape has an arrow pointing to the </a:t>
            </a:r>
            <a:r>
              <a:rPr lang="en-US" sz="2400" dirty="0" smtClean="0">
                <a:solidFill>
                  <a:srgbClr val="C00000"/>
                </a:solidFill>
              </a:rPr>
              <a:t>left</a:t>
            </a:r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a process is waiting for a message, it will be paused until the message arrives or it will change the flow for exception </a:t>
            </a:r>
            <a:r>
              <a:rPr lang="en-US" sz="2400" dirty="0" smtClean="0"/>
              <a:t>handling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order to use a throw Message, </a:t>
            </a:r>
            <a:r>
              <a:rPr lang="en-US" sz="2400" dirty="0">
                <a:solidFill>
                  <a:srgbClr val="C00000"/>
                </a:solidFill>
              </a:rPr>
              <a:t>there has to be a catch Message Event that catches the message</a:t>
            </a:r>
            <a:r>
              <a:rPr lang="en-US" sz="2400" dirty="0"/>
              <a:t>. It can be a Message Intermediate Event, a Message Start or a receive </a:t>
            </a:r>
            <a:r>
              <a:rPr lang="en-US" sz="2400" dirty="0" smtClean="0"/>
              <a:t>Task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Send Task should be configured </a:t>
            </a:r>
            <a:r>
              <a:rPr lang="en-US" sz="2400" dirty="0">
                <a:solidFill>
                  <a:srgbClr val="C00000"/>
                </a:solidFill>
              </a:rPr>
              <a:t>to identify the target Process and the target </a:t>
            </a:r>
            <a:r>
              <a:rPr lang="en-US" sz="2400" dirty="0" smtClean="0">
                <a:solidFill>
                  <a:srgbClr val="C00000"/>
                </a:solidFill>
              </a:rPr>
              <a:t>Element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 and Receive tasks</a:t>
            </a:r>
          </a:p>
        </p:txBody>
      </p:sp>
    </p:spTree>
    <p:extLst>
      <p:ext uri="{BB962C8B-B14F-4D97-AF65-F5344CB8AC3E}">
        <p14:creationId xmlns:p14="http://schemas.microsoft.com/office/powerpoint/2010/main" val="16092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Script Task </a:t>
            </a:r>
            <a:r>
              <a:rPr lang="en-US" sz="2800" dirty="0" smtClean="0"/>
              <a:t>is </a:t>
            </a:r>
            <a:r>
              <a:rPr lang="en-US" sz="2800" dirty="0"/>
              <a:t>an automatic task in which a </a:t>
            </a:r>
            <a:r>
              <a:rPr lang="en-US" sz="2800" dirty="0">
                <a:solidFill>
                  <a:srgbClr val="C00000"/>
                </a:solidFill>
              </a:rPr>
              <a:t>script is executed by the </a:t>
            </a:r>
            <a:r>
              <a:rPr lang="en-US" sz="2800" dirty="0" smtClean="0">
                <a:solidFill>
                  <a:srgbClr val="C00000"/>
                </a:solidFill>
              </a:rPr>
              <a:t>server</a:t>
            </a:r>
            <a:endParaRPr lang="id-ID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It </a:t>
            </a:r>
            <a:r>
              <a:rPr lang="en-US" sz="2800" dirty="0"/>
              <a:t>has </a:t>
            </a:r>
            <a:r>
              <a:rPr lang="en-US" sz="2800" dirty="0">
                <a:solidFill>
                  <a:srgbClr val="C00000"/>
                </a:solidFill>
              </a:rPr>
              <a:t>no human intervention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70C0"/>
                </a:solidFill>
              </a:rPr>
              <a:t>does not connect to any external </a:t>
            </a:r>
            <a:r>
              <a:rPr lang="en-US" sz="2800" dirty="0" smtClean="0">
                <a:solidFill>
                  <a:srgbClr val="0070C0"/>
                </a:solidFill>
              </a:rPr>
              <a:t>service</a:t>
            </a:r>
            <a:endParaRPr lang="id-ID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In </a:t>
            </a:r>
            <a:r>
              <a:rPr lang="en-US" sz="2800" dirty="0" err="1"/>
              <a:t>Bizagi</a:t>
            </a:r>
            <a:r>
              <a:rPr lang="en-US" sz="2800" dirty="0"/>
              <a:t> this shape is recommended to </a:t>
            </a:r>
            <a:r>
              <a:rPr lang="en-US" sz="2800" dirty="0">
                <a:solidFill>
                  <a:srgbClr val="C00000"/>
                </a:solidFill>
              </a:rPr>
              <a:t>send e-Mail Messages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C00000"/>
                </a:solidFill>
              </a:rPr>
              <a:t>execute Scripting </a:t>
            </a:r>
            <a:r>
              <a:rPr lang="en-US" sz="2800" dirty="0" smtClean="0">
                <a:solidFill>
                  <a:srgbClr val="C00000"/>
                </a:solidFill>
              </a:rPr>
              <a:t>Expressions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Script Task</a:t>
            </a:r>
          </a:p>
        </p:txBody>
      </p:sp>
    </p:spTree>
    <p:extLst>
      <p:ext uri="{BB962C8B-B14F-4D97-AF65-F5344CB8AC3E}">
        <p14:creationId xmlns:p14="http://schemas.microsoft.com/office/powerpoint/2010/main" val="20640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This is a Task that is expected to be </a:t>
            </a:r>
            <a:r>
              <a:rPr lang="en-US" sz="2800">
                <a:solidFill>
                  <a:srgbClr val="C00000"/>
                </a:solidFill>
              </a:rPr>
              <a:t>performed without the aid of any business process execution engine or any </a:t>
            </a:r>
            <a:r>
              <a:rPr lang="en-US" sz="2800" smtClean="0">
                <a:solidFill>
                  <a:srgbClr val="C00000"/>
                </a:solidFill>
              </a:rPr>
              <a:t>application</a:t>
            </a:r>
            <a:endParaRPr lang="id-ID" sz="2800"/>
          </a:p>
          <a:p>
            <a:r>
              <a:rPr lang="en-US" sz="2800" smtClean="0"/>
              <a:t>An </a:t>
            </a:r>
            <a:r>
              <a:rPr lang="en-US" sz="2800"/>
              <a:t>example of this could be </a:t>
            </a:r>
            <a:r>
              <a:rPr lang="en-US" sz="2800">
                <a:solidFill>
                  <a:srgbClr val="C00000"/>
                </a:solidFill>
              </a:rPr>
              <a:t>secretary filing physical </a:t>
            </a:r>
            <a:r>
              <a:rPr lang="en-US" sz="2800" smtClean="0">
                <a:solidFill>
                  <a:srgbClr val="C00000"/>
                </a:solidFill>
              </a:rPr>
              <a:t>documents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Manual Task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60076"/>
            <a:ext cx="7886700" cy="46430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Offers a mechanism for the </a:t>
            </a:r>
            <a:r>
              <a:rPr lang="en-US" dirty="0">
                <a:solidFill>
                  <a:srgbClr val="C00000"/>
                </a:solidFill>
              </a:rPr>
              <a:t>process to provide input to a Business Rule Engine </a:t>
            </a:r>
            <a:r>
              <a:rPr lang="en-US" dirty="0"/>
              <a:t>and get the output of calculations that the engine might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 Task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933"/>
          <a:stretch/>
        </p:blipFill>
        <p:spPr>
          <a:xfrm>
            <a:off x="1767016" y="2329344"/>
            <a:ext cx="5635453" cy="2709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892" t="37675" r="28595" b="43009"/>
          <a:stretch/>
        </p:blipFill>
        <p:spPr>
          <a:xfrm>
            <a:off x="1767016" y="5358078"/>
            <a:ext cx="5387546" cy="13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8362950" cy="662354"/>
          </a:xfrm>
        </p:spPr>
        <p:txBody>
          <a:bodyPr>
            <a:normAutofit/>
          </a:bodyPr>
          <a:lstStyle/>
          <a:p>
            <a:r>
              <a:rPr lang="en-US" dirty="0"/>
              <a:t>Disbursement </a:t>
            </a:r>
            <a:r>
              <a:rPr lang="id-ID" dirty="0" smtClean="0"/>
              <a:t>with Some Type of Tasks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t="25747" r="14690" b="32322"/>
          <a:stretch/>
        </p:blipFill>
        <p:spPr bwMode="auto">
          <a:xfrm>
            <a:off x="0" y="1905000"/>
            <a:ext cx="8991600" cy="33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8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</a:t>
            </a:r>
            <a:r>
              <a:rPr lang="en-US" sz="4400" dirty="0" smtClean="0"/>
              <a:t>.1 </a:t>
            </a:r>
            <a:r>
              <a:rPr lang="en-US" sz="4400" dirty="0" err="1" smtClean="0"/>
              <a:t>Swimlane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78524"/>
            <a:ext cx="8222273" cy="576315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BPMN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proses </a:t>
            </a:r>
            <a:r>
              <a:rPr lang="en-US" dirty="0" err="1" smtClean="0">
                <a:solidFill>
                  <a:srgbClr val="C00000"/>
                </a:solidFill>
              </a:rPr>
              <a:t>penentuan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beasiswa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Proses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mengumumkan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lowongan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pendaftaran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mengirimkan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dokumen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persyaratan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seleksi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seleksi</a:t>
            </a:r>
            <a:r>
              <a:rPr lang="en-US" dirty="0"/>
              <a:t> profile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Pengumuman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hasil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penerimaan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pencairan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beasiswa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Task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User, Manual, Send, Receive, Script, Service, Business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: Proses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399"/>
            <a:ext cx="5848351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Intermediate Events Attached to an Activity Boundary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58" t="15588" r="2429" b="3397"/>
          <a:stretch/>
        </p:blipFill>
        <p:spPr>
          <a:xfrm>
            <a:off x="628650" y="1783530"/>
            <a:ext cx="8229600" cy="413424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0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Timer Boundary </a:t>
            </a:r>
            <a:r>
              <a:rPr lang="en-US" dirty="0"/>
              <a:t>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3" t="23752" r="1143" b="9999"/>
          <a:stretch/>
        </p:blipFill>
        <p:spPr>
          <a:xfrm>
            <a:off x="571383" y="1977569"/>
            <a:ext cx="8572617" cy="32693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2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Boundary 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40" t="23226" r="2599" b="18961"/>
          <a:stretch/>
        </p:blipFill>
        <p:spPr>
          <a:xfrm>
            <a:off x="0" y="1883664"/>
            <a:ext cx="9272016" cy="314876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93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Boundary 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706" b="10000"/>
          <a:stretch/>
        </p:blipFill>
        <p:spPr>
          <a:xfrm>
            <a:off x="-128016" y="1352549"/>
            <a:ext cx="9272016" cy="408339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Boundary Event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25" t="29556" r="10000" b="11778"/>
          <a:stretch/>
        </p:blipFill>
        <p:spPr>
          <a:xfrm>
            <a:off x="628650" y="1905000"/>
            <a:ext cx="8182769" cy="32194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68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Boundary Event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250" t="23111" r="27250" b="35333"/>
          <a:stretch/>
        </p:blipFill>
        <p:spPr>
          <a:xfrm>
            <a:off x="557139" y="2152650"/>
            <a:ext cx="8305393" cy="30099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26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829"/>
            <a:ext cx="7886700" cy="4643095"/>
          </a:xfrm>
        </p:spPr>
        <p:txBody>
          <a:bodyPr/>
          <a:lstStyle/>
          <a:p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Boundary Event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5861" b="6455"/>
          <a:stretch/>
        </p:blipFill>
        <p:spPr>
          <a:xfrm>
            <a:off x="1225790" y="1656052"/>
            <a:ext cx="5741938" cy="404001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70226" y="75748"/>
            <a:ext cx="1090248" cy="468924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90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838200"/>
          <a:ext cx="9144000" cy="6053236"/>
        </p:xfrm>
        <a:graphic>
          <a:graphicData uri="http://schemas.openxmlformats.org/drawingml/2006/table">
            <a:tbl>
              <a:tblPr/>
              <a:tblGrid>
                <a:gridCol w="1142999"/>
                <a:gridCol w="6629400"/>
                <a:gridCol w="1371601"/>
              </a:tblGrid>
              <a:tr h="31468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800" b="1" dirty="0" smtClean="0">
                          <a:effectLst/>
                          <a:latin typeface="Arial Narrow" pitchFamily="34" charset="0"/>
                        </a:rPr>
                        <a:t>ELEM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ENT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DESCRIPTION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NOTATION</a:t>
                      </a:r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1214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Message Event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If a message Event is attached to the boundary of an activity, it will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change the normal flow into an exception flow when a message is received</a:t>
                      </a:r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.</a:t>
                      </a:r>
                    </a:p>
                    <a:p>
                      <a:pPr algn="l" fontAlgn="t"/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If </a:t>
                      </a:r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the Event interrupts the activity to which it is attached, the boundary of the Event is solid, if not it is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dashed</a:t>
                      </a:r>
                      <a:endParaRPr lang="en-US" sz="17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201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Timer Event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If a Timer Event is attached to the boundary of an activity, it will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change the normal flow into an exception flow when a cycle time is completed or a specific time-date is reached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7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4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049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Escalation Event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If attached to the boundary of an Activity,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the Intermediate Event catches an Escalation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endParaRPr lang="en-US" sz="17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4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47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  <a:latin typeface="Arial Narrow" pitchFamily="34" charset="0"/>
                        </a:rPr>
                        <a:t>Error </a:t>
                      </a:r>
                      <a:r>
                        <a:rPr lang="en-US" sz="1800" b="1" smtClean="0">
                          <a:effectLst/>
                          <a:latin typeface="Arial Narrow" pitchFamily="34" charset="0"/>
                        </a:rPr>
                        <a:t>Event</a:t>
                      </a:r>
                      <a:endParaRPr lang="en-US" sz="1800" b="1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A catch Intermediate Error Event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can only be attached to the boundary of an </a:t>
                      </a:r>
                      <a:r>
                        <a:rPr lang="en-US" sz="17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Activity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lang="id-ID" sz="170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It </a:t>
                      </a:r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reacts to (catches) a named Error, or to any Error if a name is not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specified.</a:t>
                      </a:r>
                      <a:r>
                        <a:rPr lang="id-ID" sz="1700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An </a:t>
                      </a:r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Error Event always interrupts the Activity to which it is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attached</a:t>
                      </a:r>
                      <a:endParaRPr lang="en-US" sz="17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2919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  <a:latin typeface="Arial Narrow" pitchFamily="34" charset="0"/>
                        </a:rPr>
                        <a:t>Cancel </a:t>
                      </a:r>
                      <a:r>
                        <a:rPr lang="en-US" sz="1800" b="1" dirty="0" smtClean="0">
                          <a:effectLst/>
                          <a:latin typeface="Arial Narrow" pitchFamily="34" charset="0"/>
                        </a:rPr>
                        <a:t>Event</a:t>
                      </a:r>
                      <a:endParaRPr lang="en-US" sz="1800" b="1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This Event is used within a Transaction Sub-Process and must be attached to the boundary of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one.</a:t>
                      </a:r>
                      <a:r>
                        <a:rPr lang="id-ID" sz="1700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It </a:t>
                      </a:r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shall </a:t>
                      </a:r>
                      <a:r>
                        <a:rPr lang="en-US" sz="17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be triggered if a Cancel End Event is reached within the Transaction Sub-Process</a:t>
                      </a:r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. It also shall be triggered if a Transaction Protocol Cancel Message has been received while the transaction is being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performed.</a:t>
                      </a:r>
                      <a:r>
                        <a:rPr lang="id-ID" sz="1700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A </a:t>
                      </a:r>
                      <a:r>
                        <a:rPr lang="en-US" sz="1700" dirty="0">
                          <a:effectLst/>
                          <a:latin typeface="Arial Narrow" pitchFamily="34" charset="0"/>
                        </a:rPr>
                        <a:t>Cancel Event always interrupts the Activity to which it is </a:t>
                      </a:r>
                      <a:r>
                        <a:rPr lang="en-US" sz="1700" dirty="0" smtClean="0">
                          <a:effectLst/>
                          <a:latin typeface="Arial Narrow" pitchFamily="34" charset="0"/>
                        </a:rPr>
                        <a:t>attached</a:t>
                      </a:r>
                      <a:endParaRPr lang="en-US" sz="1700" dirty="0">
                        <a:effectLst/>
                        <a:latin typeface="Arial Narrow" pitchFamily="34" charset="0"/>
                      </a:endParaRP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4972" marR="14972" marT="14972" marB="14972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66" y="208276"/>
            <a:ext cx="8541834" cy="553717"/>
          </a:xfrm>
        </p:spPr>
        <p:txBody>
          <a:bodyPr/>
          <a:lstStyle/>
          <a:p>
            <a:r>
              <a:rPr lang="en-US" sz="3000" dirty="0"/>
              <a:t>Intermediate Events Attached to an Activity Boundary</a:t>
            </a:r>
          </a:p>
        </p:txBody>
      </p:sp>
      <p:pic>
        <p:nvPicPr>
          <p:cNvPr id="35841" name="Picture 1" descr="Attached Message intermediate 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68" y="1156913"/>
            <a:ext cx="775767" cy="1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Attached Timer intermedi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01" y="2499007"/>
            <a:ext cx="883299" cy="10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Attached Escalation intermedi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28" y="3657600"/>
            <a:ext cx="844895" cy="9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Error Intermedi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14" y="4800600"/>
            <a:ext cx="523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Cancel Intermedi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067425"/>
            <a:ext cx="6572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791323"/>
        </p:xfrm>
        <a:graphic>
          <a:graphicData uri="http://schemas.openxmlformats.org/drawingml/2006/table">
            <a:tbl>
              <a:tblPr/>
              <a:tblGrid>
                <a:gridCol w="1676400"/>
                <a:gridCol w="5791200"/>
                <a:gridCol w="1676400"/>
              </a:tblGrid>
              <a:tr h="1108112"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b="1" dirty="0" smtClean="0">
                          <a:effectLst/>
                          <a:latin typeface="Arial Narrow" pitchFamily="34" charset="0"/>
                        </a:rPr>
                        <a:t>C</a:t>
                      </a:r>
                      <a:r>
                        <a:rPr lang="en-US" sz="2000" b="1" dirty="0" err="1" smtClean="0">
                          <a:effectLst/>
                          <a:latin typeface="Arial Narrow" pitchFamily="34" charset="0"/>
                        </a:rPr>
                        <a:t>ompensation</a:t>
                      </a:r>
                      <a:r>
                        <a:rPr lang="en-US" sz="2000" b="1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Event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When attached to the boundary of an Activity, this Event is used to catch the Compensation Event. When it occurs,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the compensation activity will be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performed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65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Conditional Event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If a Conditional Event is attached to the boundary of an Activity, it will change the normal flow into an exception flow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when a business condition is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fulfilled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365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Signal Event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If a Signal Event is attached to the boundary of an Activity, it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will change the normal flow into an exception flow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 when a signal is </a:t>
                      </a:r>
                      <a:r>
                        <a:rPr lang="en-US" sz="1800" dirty="0" smtClean="0">
                          <a:effectLst/>
                          <a:latin typeface="Arial Narrow" pitchFamily="34" charset="0"/>
                        </a:rPr>
                        <a:t>received</a:t>
                      </a:r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>
                        <a:effectLst/>
                        <a:latin typeface="Arial Narrow" pitchFamily="34" charset="0"/>
                      </a:endParaRP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365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>
                          <a:effectLst/>
                          <a:latin typeface="Arial Narrow" pitchFamily="34" charset="0"/>
                        </a:rPr>
                        <a:t>Multiple Event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When attached to the boundary of an Activity, it will change the normal flow into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an exception flow when one of the assigned triggers is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caught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>
                          <a:effectLst/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586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dirty="0">
                          <a:effectLst/>
                          <a:latin typeface="Arial Narrow" pitchFamily="34" charset="0"/>
                        </a:rPr>
                        <a:t>Parallel multiple Event</a:t>
                      </a: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  <a:latin typeface="Arial Narrow" pitchFamily="34" charset="0"/>
                        </a:rPr>
                        <a:t>Unlike the Multiple Event, when attached to the boundary of an Activity, it will change the normal flow into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an exception flow when ALL of the assigned triggers are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caught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dirty="0">
                        <a:effectLst/>
                        <a:latin typeface="Arial Narrow" pitchFamily="34" charset="0"/>
                      </a:endParaRPr>
                    </a:p>
                  </a:txBody>
                  <a:tcPr marL="17388" marR="17388" marT="17388" marB="1738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36865" name="Picture 1" descr="Compensate intermedi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52" y="304800"/>
            <a:ext cx="647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Attached Conditional intermedi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169772"/>
            <a:ext cx="1047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Attached Signal intermedi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2516658"/>
            <a:ext cx="10382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Attached Multiple intermedi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890316"/>
            <a:ext cx="1000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Attached Parallel intermedi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71" y="5340179"/>
            <a:ext cx="10668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18a7fc53707b883db184ecf1c6f4a1dc33ad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F4E524-08CE-43E8-95C9-AD934404FD8E}"/>
  <p:tag name="GENSWF_ADVANCE_TIME" val="2.939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9139</TotalTime>
  <Words>9009</Words>
  <Application>Microsoft Office PowerPoint</Application>
  <PresentationFormat>On-screen Show (4:3)</PresentationFormat>
  <Paragraphs>1116</Paragraphs>
  <Slides>169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6" baseType="lpstr">
      <vt:lpstr>Arial</vt:lpstr>
      <vt:lpstr>Arial Narrow</vt:lpstr>
      <vt:lpstr>Calibri</vt:lpstr>
      <vt:lpstr>Calibri Light</vt:lpstr>
      <vt:lpstr>Constantia</vt:lpstr>
      <vt:lpstr>Wingdings</vt:lpstr>
      <vt:lpstr>2_Office Theme</vt:lpstr>
      <vt:lpstr>BPMN Fundamentals: 2. BPMN Elements</vt:lpstr>
      <vt:lpstr>Romi Satria Wahono</vt:lpstr>
      <vt:lpstr>Course Outline</vt:lpstr>
      <vt:lpstr>2. BPMN Elements</vt:lpstr>
      <vt:lpstr>BPMN Elements</vt:lpstr>
      <vt:lpstr>PowerPoint Presentation</vt:lpstr>
      <vt:lpstr>PowerPoint Presentation</vt:lpstr>
      <vt:lpstr>PowerPoint Presentation</vt:lpstr>
      <vt:lpstr>2.1 Swimlane</vt:lpstr>
      <vt:lpstr>BPMN Modeling Elements</vt:lpstr>
      <vt:lpstr>Swimlane</vt:lpstr>
      <vt:lpstr>Type of Swimlane</vt:lpstr>
      <vt:lpstr>Pool</vt:lpstr>
      <vt:lpstr>Lane</vt:lpstr>
      <vt:lpstr>Milestone</vt:lpstr>
      <vt:lpstr>Tugas </vt:lpstr>
      <vt:lpstr>Proses Pengajuan Kredit</vt:lpstr>
      <vt:lpstr>2.2 Connecting Objects</vt:lpstr>
      <vt:lpstr>BPMN Modeling Elements</vt:lpstr>
      <vt:lpstr>Sequence Flow </vt:lpstr>
      <vt:lpstr>Type of Sequence Flow </vt:lpstr>
      <vt:lpstr>Example of Sequence Flow </vt:lpstr>
      <vt:lpstr>Example of Sequence Flow </vt:lpstr>
      <vt:lpstr>Message Flow</vt:lpstr>
      <vt:lpstr>Association</vt:lpstr>
      <vt:lpstr>2.3 Flow Objects</vt:lpstr>
      <vt:lpstr>BPMN Modeling Elements</vt:lpstr>
      <vt:lpstr>2.3.1 Events</vt:lpstr>
      <vt:lpstr>Event</vt:lpstr>
      <vt:lpstr>Type of Event</vt:lpstr>
      <vt:lpstr>2.3.1.1 Start Events</vt:lpstr>
      <vt:lpstr>Start Event</vt:lpstr>
      <vt:lpstr>Type of Start Event</vt:lpstr>
      <vt:lpstr>Message Start</vt:lpstr>
      <vt:lpstr>Timer Start</vt:lpstr>
      <vt:lpstr>Timer Start</vt:lpstr>
      <vt:lpstr>Conditional Start</vt:lpstr>
      <vt:lpstr>Multiple Start</vt:lpstr>
      <vt:lpstr>Signal Start</vt:lpstr>
      <vt:lpstr>Signal Start</vt:lpstr>
      <vt:lpstr>Signal Intermediate Event</vt:lpstr>
      <vt:lpstr>Credit Analysis and Committee Analysis</vt:lpstr>
      <vt:lpstr>Latihan</vt:lpstr>
      <vt:lpstr>2.3.1.2 Intermediate Events</vt:lpstr>
      <vt:lpstr>Intermediate Event</vt:lpstr>
      <vt:lpstr>Type of Intermediate Event</vt:lpstr>
      <vt:lpstr>Type of Intermediate Event</vt:lpstr>
      <vt:lpstr>Intermediate Event</vt:lpstr>
      <vt:lpstr>Timer Intermediate Event</vt:lpstr>
      <vt:lpstr>Timer Intermediate Event</vt:lpstr>
      <vt:lpstr>Timer Intermediate Event</vt:lpstr>
      <vt:lpstr>Message Intermediate Event</vt:lpstr>
      <vt:lpstr>Message Intermediate Event</vt:lpstr>
      <vt:lpstr>Link Intermediate Event</vt:lpstr>
      <vt:lpstr>Link Intermediate Event</vt:lpstr>
      <vt:lpstr>Tugas: Proses Penentuan Beasiswa</vt:lpstr>
      <vt:lpstr>Signal Intermediate Event</vt:lpstr>
      <vt:lpstr>Signal Intermediate Event</vt:lpstr>
      <vt:lpstr>Signal Intermediate Event</vt:lpstr>
      <vt:lpstr>Signal Intermediate Event</vt:lpstr>
      <vt:lpstr>2.3.1.2 End Events</vt:lpstr>
      <vt:lpstr>Type of End Event</vt:lpstr>
      <vt:lpstr>End Event</vt:lpstr>
      <vt:lpstr>Loan Request</vt:lpstr>
      <vt:lpstr>Terminate End Event</vt:lpstr>
      <vt:lpstr>None End and Terminate End Event</vt:lpstr>
      <vt:lpstr>Message End Event</vt:lpstr>
      <vt:lpstr>Message End Event</vt:lpstr>
      <vt:lpstr>Message End Event</vt:lpstr>
      <vt:lpstr>Tugas: Proses Penentuan Beasiswa</vt:lpstr>
      <vt:lpstr>Proses Penentuan Beasiswa</vt:lpstr>
      <vt:lpstr>Proses Penentuan Beasiswa</vt:lpstr>
      <vt:lpstr>Mengumumkan Lowongan Beasiswa</vt:lpstr>
      <vt:lpstr>Signal End Event</vt:lpstr>
      <vt:lpstr>Signal End Event</vt:lpstr>
      <vt:lpstr>Tugas: Proses Penentuan Beasiswa</vt:lpstr>
      <vt:lpstr>2.3.2 Activities</vt:lpstr>
      <vt:lpstr>BPMN Modeling Elements</vt:lpstr>
      <vt:lpstr>Activities</vt:lpstr>
      <vt:lpstr>2.3.2.1 Task</vt:lpstr>
      <vt:lpstr>Type of Task</vt:lpstr>
      <vt:lpstr>Type of Task</vt:lpstr>
      <vt:lpstr>User Task</vt:lpstr>
      <vt:lpstr>Service Task</vt:lpstr>
      <vt:lpstr>Send and Receive tasks</vt:lpstr>
      <vt:lpstr>Script Task</vt:lpstr>
      <vt:lpstr>Manual Task</vt:lpstr>
      <vt:lpstr>Business Rule Task</vt:lpstr>
      <vt:lpstr>Disbursement with Some Type of Tasks</vt:lpstr>
      <vt:lpstr>Tugas: Proses Penentuan Beasiswa</vt:lpstr>
      <vt:lpstr>Intermediate Events Attached to an Activity Boundary</vt:lpstr>
      <vt:lpstr>Timer Boundary Event</vt:lpstr>
      <vt:lpstr>Timer Boundary Event</vt:lpstr>
      <vt:lpstr>Timer Boundary Event</vt:lpstr>
      <vt:lpstr>Error Boundary Event</vt:lpstr>
      <vt:lpstr>Error Boundary Event</vt:lpstr>
      <vt:lpstr>Error Boundary Event</vt:lpstr>
      <vt:lpstr>Intermediate Events Attached to an Activity Boundary</vt:lpstr>
      <vt:lpstr>PowerPoint Presentation</vt:lpstr>
      <vt:lpstr>Tugas: Proses Penentuan Beasiswa</vt:lpstr>
      <vt:lpstr>Tugas: Proses Penentuan Beasiswa</vt:lpstr>
      <vt:lpstr>Tugas: Proses Penentuan Beasiswa</vt:lpstr>
      <vt:lpstr>2.3.2.2 Subproses</vt:lpstr>
      <vt:lpstr>Subprocess</vt:lpstr>
      <vt:lpstr>Subprocess</vt:lpstr>
      <vt:lpstr>Type of Subprocess</vt:lpstr>
      <vt:lpstr>Embedded SubProcess </vt:lpstr>
      <vt:lpstr>Credit Application with Subprocess</vt:lpstr>
      <vt:lpstr>Information Checking Subprocess</vt:lpstr>
      <vt:lpstr>Credit Application with Expanded Subprocess</vt:lpstr>
      <vt:lpstr>Reusable SubProcess </vt:lpstr>
      <vt:lpstr>Tugas: Proses Penentuan Beasiswa</vt:lpstr>
      <vt:lpstr>Tugas: Proses Penentuan Beasiswa</vt:lpstr>
      <vt:lpstr>Proses Mengumumkan Lowonan Beasiswa</vt:lpstr>
      <vt:lpstr>Ad Hoc Sub Process</vt:lpstr>
      <vt:lpstr>Ad Hoc Sub Process</vt:lpstr>
      <vt:lpstr>Ad Hoc Sub Process</vt:lpstr>
      <vt:lpstr>Tugas: Proses Penentuan Beasiswa</vt:lpstr>
      <vt:lpstr>PowerPoint Presentation</vt:lpstr>
      <vt:lpstr>Multiple SubProcess </vt:lpstr>
      <vt:lpstr>Multiple SubProcess </vt:lpstr>
      <vt:lpstr>Multiple SubProcess - Parallel </vt:lpstr>
      <vt:lpstr>Tugas: Proses Penentuan Beasiswa</vt:lpstr>
      <vt:lpstr>Transactional SubProcess </vt:lpstr>
      <vt:lpstr>Business Trip Arrangement</vt:lpstr>
      <vt:lpstr>Cancelation Intermediate Event</vt:lpstr>
      <vt:lpstr>Compensation Intermediate Event</vt:lpstr>
      <vt:lpstr>Transferring Money between Accounts </vt:lpstr>
      <vt:lpstr>Transferring Funds for Disbursement</vt:lpstr>
      <vt:lpstr>Tugas: Proses Penentuan Beasiswa</vt:lpstr>
      <vt:lpstr>2.3.3 Gateway</vt:lpstr>
      <vt:lpstr>BPMN Modeling Elements</vt:lpstr>
      <vt:lpstr>Gateway</vt:lpstr>
      <vt:lpstr>Type of Gateway</vt:lpstr>
      <vt:lpstr>Exclusive Gateway (Divergence)</vt:lpstr>
      <vt:lpstr>Exclusive Gateway (Convergence)</vt:lpstr>
      <vt:lpstr>Event Based Gateway</vt:lpstr>
      <vt:lpstr>Credit Application with Event-Based Gateway</vt:lpstr>
      <vt:lpstr>Tugas: Proses Penentuan Beasiswa</vt:lpstr>
      <vt:lpstr>Paralell Event Based Gateway</vt:lpstr>
      <vt:lpstr>Tugas: Proses Penentuan Beasiswa</vt:lpstr>
      <vt:lpstr>Tugas: Proses Penentuan Beasiswa</vt:lpstr>
      <vt:lpstr>Parallel Gateway (Divergence)</vt:lpstr>
      <vt:lpstr>Parallel Gateway (Convergence )</vt:lpstr>
      <vt:lpstr>Tugas: Proses Penentuan Beasiswa</vt:lpstr>
      <vt:lpstr>Parallel Gateway</vt:lpstr>
      <vt:lpstr>Tugas: Proses Penentuan Beasiswa</vt:lpstr>
      <vt:lpstr>Inclusive Gateway (Divergence)</vt:lpstr>
      <vt:lpstr>Inclusive Gateway (Convergence)</vt:lpstr>
      <vt:lpstr>Inclusive Gateway (Convergence)</vt:lpstr>
      <vt:lpstr>Inclusive Gateway (Convergence)</vt:lpstr>
      <vt:lpstr>Tugas: Proses Penentuan Beasiswa</vt:lpstr>
      <vt:lpstr>Complex Gateway</vt:lpstr>
      <vt:lpstr>Complex Gateway</vt:lpstr>
      <vt:lpstr>Complex Gateway</vt:lpstr>
      <vt:lpstr>Complex Gateway</vt:lpstr>
      <vt:lpstr>Tugas: Proses Penentuan Beasiswa</vt:lpstr>
      <vt:lpstr>Tugas</vt:lpstr>
      <vt:lpstr>2.4 Artifacts</vt:lpstr>
      <vt:lpstr>BPMN Modeling Elements</vt:lpstr>
      <vt:lpstr>Artifacts</vt:lpstr>
      <vt:lpstr>Groups</vt:lpstr>
      <vt:lpstr>Annotations</vt:lpstr>
      <vt:lpstr>Data Object </vt:lpstr>
      <vt:lpstr>Data Store</vt:lpstr>
      <vt:lpstr>Tugas: Proses Penentuan Beasiswa</vt:lpstr>
      <vt:lpstr>Tugas</vt:lpstr>
      <vt:lpstr>Tugas  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1427</cp:revision>
  <dcterms:created xsi:type="dcterms:W3CDTF">2013-03-15T17:55:11Z</dcterms:created>
  <dcterms:modified xsi:type="dcterms:W3CDTF">2016-03-28T13:53:48Z</dcterms:modified>
</cp:coreProperties>
</file>