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58"/>
  </p:notesMasterIdLst>
  <p:handoutMasterIdLst>
    <p:handoutMasterId r:id="rId159"/>
  </p:handoutMasterIdLst>
  <p:sldIdLst>
    <p:sldId id="2075" r:id="rId2"/>
    <p:sldId id="2076" r:id="rId3"/>
    <p:sldId id="2017" r:id="rId4"/>
    <p:sldId id="2091" r:id="rId5"/>
    <p:sldId id="1654" r:id="rId6"/>
    <p:sldId id="1655" r:id="rId7"/>
    <p:sldId id="1625" r:id="rId8"/>
    <p:sldId id="1626" r:id="rId9"/>
    <p:sldId id="1815" r:id="rId10"/>
    <p:sldId id="1816" r:id="rId11"/>
    <p:sldId id="1638" r:id="rId12"/>
    <p:sldId id="1639" r:id="rId13"/>
    <p:sldId id="2021" r:id="rId14"/>
    <p:sldId id="1640" r:id="rId15"/>
    <p:sldId id="2095" r:id="rId16"/>
    <p:sldId id="2096" r:id="rId17"/>
    <p:sldId id="1642" r:id="rId18"/>
    <p:sldId id="1643" r:id="rId19"/>
    <p:sldId id="1123" r:id="rId20"/>
    <p:sldId id="1743" r:id="rId21"/>
    <p:sldId id="1819" r:id="rId22"/>
    <p:sldId id="1818" r:id="rId23"/>
    <p:sldId id="1817" r:id="rId24"/>
    <p:sldId id="1888" r:id="rId25"/>
    <p:sldId id="1887" r:id="rId26"/>
    <p:sldId id="1886" r:id="rId27"/>
    <p:sldId id="2179" r:id="rId28"/>
    <p:sldId id="1666" r:id="rId29"/>
    <p:sldId id="1658" r:id="rId30"/>
    <p:sldId id="1659" r:id="rId31"/>
    <p:sldId id="1745" r:id="rId32"/>
    <p:sldId id="2180" r:id="rId33"/>
    <p:sldId id="2211" r:id="rId34"/>
    <p:sldId id="2212" r:id="rId35"/>
    <p:sldId id="1831" r:id="rId36"/>
    <p:sldId id="2197" r:id="rId37"/>
    <p:sldId id="2198" r:id="rId38"/>
    <p:sldId id="2199" r:id="rId39"/>
    <p:sldId id="2200" r:id="rId40"/>
    <p:sldId id="2201" r:id="rId41"/>
    <p:sldId id="2202" r:id="rId42"/>
    <p:sldId id="2166" r:id="rId43"/>
    <p:sldId id="2167" r:id="rId44"/>
    <p:sldId id="2168" r:id="rId45"/>
    <p:sldId id="2169" r:id="rId46"/>
    <p:sldId id="2170" r:id="rId47"/>
    <p:sldId id="2171" r:id="rId48"/>
    <p:sldId id="2172" r:id="rId49"/>
    <p:sldId id="2173" r:id="rId50"/>
    <p:sldId id="2174" r:id="rId51"/>
    <p:sldId id="2175" r:id="rId52"/>
    <p:sldId id="2176" r:id="rId53"/>
    <p:sldId id="2177" r:id="rId54"/>
    <p:sldId id="2178" r:id="rId55"/>
    <p:sldId id="1756" r:id="rId56"/>
    <p:sldId id="1765" r:id="rId57"/>
    <p:sldId id="1667" r:id="rId58"/>
    <p:sldId id="1668" r:id="rId59"/>
    <p:sldId id="1669" r:id="rId60"/>
    <p:sldId id="1670" r:id="rId61"/>
    <p:sldId id="1671" r:id="rId62"/>
    <p:sldId id="1673" r:id="rId63"/>
    <p:sldId id="1675" r:id="rId64"/>
    <p:sldId id="1676" r:id="rId65"/>
    <p:sldId id="1677" r:id="rId66"/>
    <p:sldId id="1760" r:id="rId67"/>
    <p:sldId id="2204" r:id="rId68"/>
    <p:sldId id="2205" r:id="rId69"/>
    <p:sldId id="2206" r:id="rId70"/>
    <p:sldId id="2207" r:id="rId71"/>
    <p:sldId id="2208" r:id="rId72"/>
    <p:sldId id="1766" r:id="rId73"/>
    <p:sldId id="2103" r:id="rId74"/>
    <p:sldId id="1893" r:id="rId75"/>
    <p:sldId id="1762" r:id="rId76"/>
    <p:sldId id="1763" r:id="rId77"/>
    <p:sldId id="1833" r:id="rId78"/>
    <p:sldId id="1892" r:id="rId79"/>
    <p:sldId id="2093" r:id="rId80"/>
    <p:sldId id="1997" r:id="rId81"/>
    <p:sldId id="1757" r:id="rId82"/>
    <p:sldId id="1807" r:id="rId83"/>
    <p:sldId id="1758" r:id="rId84"/>
    <p:sldId id="2080" r:id="rId85"/>
    <p:sldId id="2104" r:id="rId86"/>
    <p:sldId id="2081" r:id="rId87"/>
    <p:sldId id="2082" r:id="rId88"/>
    <p:sldId id="2083" r:id="rId89"/>
    <p:sldId id="2084" r:id="rId90"/>
    <p:sldId id="2085" r:id="rId91"/>
    <p:sldId id="2086" r:id="rId92"/>
    <p:sldId id="2087" r:id="rId93"/>
    <p:sldId id="2088" r:id="rId94"/>
    <p:sldId id="2089" r:id="rId95"/>
    <p:sldId id="2090" r:id="rId96"/>
    <p:sldId id="2182" r:id="rId97"/>
    <p:sldId id="2181" r:id="rId98"/>
    <p:sldId id="1678" r:id="rId99"/>
    <p:sldId id="1680" r:id="rId100"/>
    <p:sldId id="1775" r:id="rId101"/>
    <p:sldId id="1682" r:id="rId102"/>
    <p:sldId id="1683" r:id="rId103"/>
    <p:sldId id="2213" r:id="rId104"/>
    <p:sldId id="2215" r:id="rId105"/>
    <p:sldId id="2214" r:id="rId106"/>
    <p:sldId id="1684" r:id="rId107"/>
    <p:sldId id="2019" r:id="rId108"/>
    <p:sldId id="1685" r:id="rId109"/>
    <p:sldId id="1686" r:id="rId110"/>
    <p:sldId id="1776" r:id="rId111"/>
    <p:sldId id="1777" r:id="rId112"/>
    <p:sldId id="2018" r:id="rId113"/>
    <p:sldId id="1687" r:id="rId114"/>
    <p:sldId id="1688" r:id="rId115"/>
    <p:sldId id="1689" r:id="rId116"/>
    <p:sldId id="1690" r:id="rId117"/>
    <p:sldId id="2184" r:id="rId118"/>
    <p:sldId id="2210" r:id="rId119"/>
    <p:sldId id="2185" r:id="rId120"/>
    <p:sldId id="2186" r:id="rId121"/>
    <p:sldId id="2187" r:id="rId122"/>
    <p:sldId id="2188" r:id="rId123"/>
    <p:sldId id="2189" r:id="rId124"/>
    <p:sldId id="2190" r:id="rId125"/>
    <p:sldId id="2191" r:id="rId126"/>
    <p:sldId id="2192" r:id="rId127"/>
    <p:sldId id="2193" r:id="rId128"/>
    <p:sldId id="2194" r:id="rId129"/>
    <p:sldId id="2195" r:id="rId130"/>
    <p:sldId id="2196" r:id="rId131"/>
    <p:sldId id="1983" r:id="rId132"/>
    <p:sldId id="1982" r:id="rId133"/>
    <p:sldId id="1984" r:id="rId134"/>
    <p:sldId id="1993" r:id="rId135"/>
    <p:sldId id="1985" r:id="rId136"/>
    <p:sldId id="1986" r:id="rId137"/>
    <p:sldId id="1987" r:id="rId138"/>
    <p:sldId id="1994" r:id="rId139"/>
    <p:sldId id="1988" r:id="rId140"/>
    <p:sldId id="1989" r:id="rId141"/>
    <p:sldId id="1990" r:id="rId142"/>
    <p:sldId id="1996" r:id="rId143"/>
    <p:sldId id="1995" r:id="rId144"/>
    <p:sldId id="1991" r:id="rId145"/>
    <p:sldId id="1992" r:id="rId146"/>
    <p:sldId id="1701" r:id="rId147"/>
    <p:sldId id="1702" r:id="rId148"/>
    <p:sldId id="1703" r:id="rId149"/>
    <p:sldId id="2061" r:id="rId150"/>
    <p:sldId id="2064" r:id="rId151"/>
    <p:sldId id="2062" r:id="rId152"/>
    <p:sldId id="2063" r:id="rId153"/>
    <p:sldId id="2065" r:id="rId154"/>
    <p:sldId id="2066" r:id="rId155"/>
    <p:sldId id="2067" r:id="rId156"/>
    <p:sldId id="1806" r:id="rId157"/>
  </p:sldIdLst>
  <p:sldSz cx="9144000" cy="6858000" type="screen4x3"/>
  <p:notesSz cx="7099300" cy="10234613"/>
  <p:custDataLst>
    <p:tags r:id="rId160"/>
  </p:custDataLst>
  <p:defaultTextStyle>
    <a:defPPr>
      <a:defRPr lang="ja-JP"/>
    </a:defPPr>
    <a:lvl1pPr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1pPr>
    <a:lvl2pPr marL="4572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2pPr>
    <a:lvl3pPr marL="9144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3pPr>
    <a:lvl4pPr marL="13716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4pPr>
    <a:lvl5pPr marL="18288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5pPr>
    <a:lvl6pPr marL="22860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6pPr>
    <a:lvl7pPr marL="27432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7pPr>
    <a:lvl8pPr marL="32004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8pPr>
    <a:lvl9pPr marL="36576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14663B"/>
    <a:srgbClr val="097542"/>
    <a:srgbClr val="000099"/>
    <a:srgbClr val="085823"/>
    <a:srgbClr val="333333"/>
    <a:srgbClr val="CC0000"/>
    <a:srgbClr val="1C1C1C"/>
    <a:srgbClr val="045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4610" autoAdjust="0"/>
  </p:normalViewPr>
  <p:slideViewPr>
    <p:cSldViewPr>
      <p:cViewPr>
        <p:scale>
          <a:sx n="81" d="100"/>
          <a:sy n="81" d="100"/>
        </p:scale>
        <p:origin x="-1500" y="-246"/>
      </p:cViewPr>
      <p:guideLst>
        <p:guide orient="horz" pos="2112"/>
        <p:guide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938"/>
    </p:cViewPr>
  </p:sorterViewPr>
  <p:notesViewPr>
    <p:cSldViewPr>
      <p:cViewPr>
        <p:scale>
          <a:sx n="150" d="100"/>
          <a:sy n="150" d="100"/>
        </p:scale>
        <p:origin x="-744" y="-7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95DC0-91E5-4954-8C7B-8335638B5D1F}" type="doc">
      <dgm:prSet loTypeId="urn:microsoft.com/office/officeart/2005/8/layout/process2" loCatId="process" qsTypeId="urn:microsoft.com/office/officeart/2005/8/quickstyle/simple3" qsCatId="simple" csTypeId="urn:microsoft.com/office/officeart/2005/8/colors/colorful5" csCatId="colorful" phldr="1"/>
      <dgm:spPr/>
    </dgm:pt>
    <dgm:pt modelId="{2BF6E295-4992-499C-8848-17E5DD1B4E20}">
      <dgm:prSet phldrT="[Text]" custT="1"/>
      <dgm:spPr/>
      <dgm:t>
        <a:bodyPr/>
        <a:lstStyle/>
        <a:p>
          <a:r>
            <a:rPr lang="id-ID" sz="2000" smtClean="0"/>
            <a:t>Lakukan </a:t>
          </a:r>
          <a:r>
            <a:rPr lang="id-ID" sz="2000" smtClean="0">
              <a:solidFill>
                <a:srgbClr val="C00000"/>
              </a:solidFill>
            </a:rPr>
            <a:t>Literature Review</a:t>
          </a:r>
          <a:endParaRPr lang="en-US" sz="2000">
            <a:solidFill>
              <a:srgbClr val="C00000"/>
            </a:solidFill>
          </a:endParaRPr>
        </a:p>
      </dgm:t>
    </dgm:pt>
    <dgm:pt modelId="{5DBFD289-511B-440B-BB64-C7352D38421C}" type="parTrans" cxnId="{184209ED-53ED-4B67-B9D5-55360E776095}">
      <dgm:prSet/>
      <dgm:spPr/>
      <dgm:t>
        <a:bodyPr/>
        <a:lstStyle/>
        <a:p>
          <a:endParaRPr lang="en-US"/>
        </a:p>
      </dgm:t>
    </dgm:pt>
    <dgm:pt modelId="{6D9F6640-3FC9-4945-914E-1DB19BA9FB6E}" type="sibTrans" cxnId="{184209ED-53ED-4B67-B9D5-55360E776095}">
      <dgm:prSet/>
      <dgm:spPr/>
      <dgm:t>
        <a:bodyPr/>
        <a:lstStyle/>
        <a:p>
          <a:endParaRPr lang="en-US"/>
        </a:p>
      </dgm:t>
    </dgm:pt>
    <dgm:pt modelId="{1FBA68C5-CA92-40D3-86A0-A48A98EFEB26}">
      <dgm:prSet phldrT="[Text]" custT="1"/>
      <dgm:spPr/>
      <dgm:t>
        <a:bodyPr/>
        <a:lstStyle/>
        <a:p>
          <a:r>
            <a:rPr lang="id-ID" sz="2000" smtClean="0"/>
            <a:t>Tentukan </a:t>
          </a:r>
          <a:r>
            <a:rPr lang="id-ID" sz="2000" smtClean="0">
              <a:solidFill>
                <a:srgbClr val="C00000"/>
              </a:solidFill>
            </a:rPr>
            <a:t>Problem Statement </a:t>
          </a:r>
          <a:r>
            <a:rPr lang="id-ID" sz="2000" smtClean="0"/>
            <a:t>dan </a:t>
          </a:r>
          <a:r>
            <a:rPr lang="id-ID" sz="2000" smtClean="0">
              <a:solidFill>
                <a:srgbClr val="C00000"/>
              </a:solidFill>
            </a:rPr>
            <a:t>Research Question</a:t>
          </a:r>
          <a:endParaRPr lang="en-US" sz="2000">
            <a:solidFill>
              <a:srgbClr val="C00000"/>
            </a:solidFill>
          </a:endParaRPr>
        </a:p>
      </dgm:t>
    </dgm:pt>
    <dgm:pt modelId="{53A27072-9AFC-44C8-A87F-ACEFD2C0CC67}" type="parTrans" cxnId="{75D00BAC-A0FC-48AE-B849-365799A9FC8A}">
      <dgm:prSet/>
      <dgm:spPr/>
      <dgm:t>
        <a:bodyPr/>
        <a:lstStyle/>
        <a:p>
          <a:endParaRPr lang="en-US"/>
        </a:p>
      </dgm:t>
    </dgm:pt>
    <dgm:pt modelId="{8ADEF98F-F566-4CB2-91CE-D6706CBB9D62}" type="sibTrans" cxnId="{75D00BAC-A0FC-48AE-B849-365799A9FC8A}">
      <dgm:prSet/>
      <dgm:spPr/>
      <dgm:t>
        <a:bodyPr/>
        <a:lstStyle/>
        <a:p>
          <a:endParaRPr lang="en-US"/>
        </a:p>
      </dgm:t>
    </dgm:pt>
    <dgm:pt modelId="{E838446E-E25D-4D0F-9959-B9403C5E2812}">
      <dgm:prSet phldrT="[Text]" custT="1"/>
      <dgm:spPr/>
      <dgm:t>
        <a:bodyPr/>
        <a:lstStyle/>
        <a:p>
          <a:r>
            <a:rPr lang="id-ID" sz="2000" smtClean="0"/>
            <a:t>Pahami </a:t>
          </a:r>
          <a:r>
            <a:rPr lang="id-ID" sz="2000" smtClean="0">
              <a:solidFill>
                <a:srgbClr val="C00000"/>
              </a:solidFill>
            </a:rPr>
            <a:t>Existing Method </a:t>
          </a:r>
          <a:r>
            <a:rPr lang="id-ID" sz="2000" smtClean="0"/>
            <a:t>(</a:t>
          </a:r>
          <a:r>
            <a:rPr lang="id-ID" sz="2000" smtClean="0">
              <a:solidFill>
                <a:srgbClr val="C00000"/>
              </a:solidFill>
            </a:rPr>
            <a:t>Related Research</a:t>
          </a:r>
          <a:r>
            <a:rPr lang="id-ID" sz="2000" smtClean="0"/>
            <a:t>)</a:t>
          </a:r>
          <a:endParaRPr lang="en-US" sz="2000"/>
        </a:p>
      </dgm:t>
    </dgm:pt>
    <dgm:pt modelId="{542153C2-EA1B-481C-857F-D09FCE0912FC}" type="parTrans" cxnId="{86EFCC12-11C6-46C1-9BA8-F71838BFA22B}">
      <dgm:prSet/>
      <dgm:spPr/>
      <dgm:t>
        <a:bodyPr/>
        <a:lstStyle/>
        <a:p>
          <a:endParaRPr lang="en-US"/>
        </a:p>
      </dgm:t>
    </dgm:pt>
    <dgm:pt modelId="{733DDFFC-9A16-4CD1-9AE5-C9D612AD122F}" type="sibTrans" cxnId="{86EFCC12-11C6-46C1-9BA8-F71838BFA22B}">
      <dgm:prSet/>
      <dgm:spPr/>
      <dgm:t>
        <a:bodyPr/>
        <a:lstStyle/>
        <a:p>
          <a:endParaRPr lang="en-US"/>
        </a:p>
      </dgm:t>
    </dgm:pt>
    <dgm:pt modelId="{5958AB8F-28B5-437E-873F-86F038561A4E}">
      <dgm:prSet phldrT="[Text]" custT="1"/>
      <dgm:spPr/>
      <dgm:t>
        <a:bodyPr/>
        <a:lstStyle/>
        <a:p>
          <a:r>
            <a:rPr lang="id-ID" sz="2000" smtClean="0"/>
            <a:t>Lakukan </a:t>
          </a:r>
          <a:r>
            <a:rPr lang="id-ID" sz="2000" smtClean="0">
              <a:solidFill>
                <a:srgbClr val="C00000"/>
              </a:solidFill>
            </a:rPr>
            <a:t>Method Comparation</a:t>
          </a:r>
          <a:endParaRPr lang="en-US" sz="2000">
            <a:solidFill>
              <a:srgbClr val="C00000"/>
            </a:solidFill>
          </a:endParaRPr>
        </a:p>
      </dgm:t>
    </dgm:pt>
    <dgm:pt modelId="{E0B57721-3737-4AD8-8B4A-3AEB4E63E2A5}" type="parTrans" cxnId="{15DF67B8-FD75-423F-82AB-00B254287D4B}">
      <dgm:prSet/>
      <dgm:spPr/>
      <dgm:t>
        <a:bodyPr/>
        <a:lstStyle/>
        <a:p>
          <a:endParaRPr lang="en-US"/>
        </a:p>
      </dgm:t>
    </dgm:pt>
    <dgm:pt modelId="{4E50E150-56E9-4187-BA8D-9D3EE95C6848}" type="sibTrans" cxnId="{15DF67B8-FD75-423F-82AB-00B254287D4B}">
      <dgm:prSet/>
      <dgm:spPr/>
      <dgm:t>
        <a:bodyPr/>
        <a:lstStyle/>
        <a:p>
          <a:endParaRPr lang="en-US"/>
        </a:p>
      </dgm:t>
    </dgm:pt>
    <dgm:pt modelId="{2758E9C8-827D-4A3F-A364-0E75DB1711AB}">
      <dgm:prSet phldrT="[Text]" custT="1"/>
      <dgm:spPr/>
      <dgm:t>
        <a:bodyPr/>
        <a:lstStyle/>
        <a:p>
          <a:r>
            <a:rPr lang="id-ID" sz="2000" smtClean="0"/>
            <a:t>Lakukan </a:t>
          </a:r>
          <a:r>
            <a:rPr lang="id-ID" sz="2000" smtClean="0">
              <a:solidFill>
                <a:srgbClr val="C00000"/>
              </a:solidFill>
            </a:rPr>
            <a:t>Method Improvement</a:t>
          </a:r>
          <a:endParaRPr lang="en-US" sz="2000">
            <a:solidFill>
              <a:srgbClr val="C00000"/>
            </a:solidFill>
          </a:endParaRPr>
        </a:p>
      </dgm:t>
    </dgm:pt>
    <dgm:pt modelId="{EDF5E13C-8C94-4480-808A-A3FC6C5ECC7A}" type="parTrans" cxnId="{B23F5D63-1B39-4E72-8175-C86E70D36AA3}">
      <dgm:prSet/>
      <dgm:spPr/>
      <dgm:t>
        <a:bodyPr/>
        <a:lstStyle/>
        <a:p>
          <a:endParaRPr lang="en-US"/>
        </a:p>
      </dgm:t>
    </dgm:pt>
    <dgm:pt modelId="{792D6546-60D8-452A-B6D5-BD83E78166A7}" type="sibTrans" cxnId="{B23F5D63-1B39-4E72-8175-C86E70D36AA3}">
      <dgm:prSet/>
      <dgm:spPr/>
      <dgm:t>
        <a:bodyPr/>
        <a:lstStyle/>
        <a:p>
          <a:endParaRPr lang="en-US"/>
        </a:p>
      </dgm:t>
    </dgm:pt>
    <dgm:pt modelId="{ABF3C288-4A42-436E-AECE-701DF40318A7}">
      <dgm:prSet phldrT="[Text]" custT="1"/>
      <dgm:spPr/>
      <dgm:t>
        <a:bodyPr/>
        <a:lstStyle/>
        <a:p>
          <a:r>
            <a:rPr lang="id-ID" sz="2000" smtClean="0"/>
            <a:t>Evaluasi </a:t>
          </a:r>
          <a:r>
            <a:rPr lang="id-ID" sz="2000" smtClean="0">
              <a:solidFill>
                <a:srgbClr val="C00000"/>
              </a:solidFill>
            </a:rPr>
            <a:t>Proposed Method</a:t>
          </a:r>
          <a:endParaRPr lang="en-US" sz="2000">
            <a:solidFill>
              <a:srgbClr val="C00000"/>
            </a:solidFill>
          </a:endParaRPr>
        </a:p>
      </dgm:t>
    </dgm:pt>
    <dgm:pt modelId="{7806AABA-EBB5-4F0A-BFA2-6DF53FA43B8D}" type="parTrans" cxnId="{1FB1B00E-205B-4F11-A297-B649CD31D2C9}">
      <dgm:prSet/>
      <dgm:spPr/>
      <dgm:t>
        <a:bodyPr/>
        <a:lstStyle/>
        <a:p>
          <a:endParaRPr lang="en-US"/>
        </a:p>
      </dgm:t>
    </dgm:pt>
    <dgm:pt modelId="{9A1947CF-7E4F-4A43-A435-B40EF4804302}" type="sibTrans" cxnId="{1FB1B00E-205B-4F11-A297-B649CD31D2C9}">
      <dgm:prSet/>
      <dgm:spPr/>
      <dgm:t>
        <a:bodyPr/>
        <a:lstStyle/>
        <a:p>
          <a:endParaRPr lang="en-US"/>
        </a:p>
      </dgm:t>
    </dgm:pt>
    <dgm:pt modelId="{F0550927-BDCB-4C50-B73C-62AC87FEF9F9}" type="pres">
      <dgm:prSet presAssocID="{40F95DC0-91E5-4954-8C7B-8335638B5D1F}" presName="linearFlow" presStyleCnt="0">
        <dgm:presLayoutVars>
          <dgm:resizeHandles val="exact"/>
        </dgm:presLayoutVars>
      </dgm:prSet>
      <dgm:spPr/>
    </dgm:pt>
    <dgm:pt modelId="{99CBE896-B728-4082-B705-31534B89A164}" type="pres">
      <dgm:prSet presAssocID="{2BF6E295-4992-499C-8848-17E5DD1B4E20}" presName="node" presStyleLbl="node1" presStyleIdx="0" presStyleCnt="6" custScaleX="257348">
        <dgm:presLayoutVars>
          <dgm:bulletEnabled val="1"/>
        </dgm:presLayoutVars>
      </dgm:prSet>
      <dgm:spPr/>
      <dgm:t>
        <a:bodyPr/>
        <a:lstStyle/>
        <a:p>
          <a:endParaRPr lang="en-US"/>
        </a:p>
      </dgm:t>
    </dgm:pt>
    <dgm:pt modelId="{BDF591A8-1704-4ECC-9CFE-F3F9064D9674}" type="pres">
      <dgm:prSet presAssocID="{6D9F6640-3FC9-4945-914E-1DB19BA9FB6E}" presName="sibTrans" presStyleLbl="sibTrans2D1" presStyleIdx="0" presStyleCnt="5"/>
      <dgm:spPr/>
      <dgm:t>
        <a:bodyPr/>
        <a:lstStyle/>
        <a:p>
          <a:endParaRPr lang="en-US"/>
        </a:p>
      </dgm:t>
    </dgm:pt>
    <dgm:pt modelId="{08FA3E03-F1E7-4279-8A0B-897B71E0A928}" type="pres">
      <dgm:prSet presAssocID="{6D9F6640-3FC9-4945-914E-1DB19BA9FB6E}" presName="connectorText" presStyleLbl="sibTrans2D1" presStyleIdx="0" presStyleCnt="5"/>
      <dgm:spPr/>
      <dgm:t>
        <a:bodyPr/>
        <a:lstStyle/>
        <a:p>
          <a:endParaRPr lang="en-US"/>
        </a:p>
      </dgm:t>
    </dgm:pt>
    <dgm:pt modelId="{111A853C-CEFF-4837-BADE-24CF1E2C3729}" type="pres">
      <dgm:prSet presAssocID="{1FBA68C5-CA92-40D3-86A0-A48A98EFEB26}" presName="node" presStyleLbl="node1" presStyleIdx="1" presStyleCnt="6" custScaleX="257348">
        <dgm:presLayoutVars>
          <dgm:bulletEnabled val="1"/>
        </dgm:presLayoutVars>
      </dgm:prSet>
      <dgm:spPr/>
      <dgm:t>
        <a:bodyPr/>
        <a:lstStyle/>
        <a:p>
          <a:endParaRPr lang="en-US"/>
        </a:p>
      </dgm:t>
    </dgm:pt>
    <dgm:pt modelId="{7CE19570-EA1C-4F11-ADD1-7F59E0C140CC}" type="pres">
      <dgm:prSet presAssocID="{8ADEF98F-F566-4CB2-91CE-D6706CBB9D62}" presName="sibTrans" presStyleLbl="sibTrans2D1" presStyleIdx="1" presStyleCnt="5"/>
      <dgm:spPr/>
      <dgm:t>
        <a:bodyPr/>
        <a:lstStyle/>
        <a:p>
          <a:endParaRPr lang="en-US"/>
        </a:p>
      </dgm:t>
    </dgm:pt>
    <dgm:pt modelId="{3A6A53D8-B661-444D-8BC6-A6B0C1F34CB7}" type="pres">
      <dgm:prSet presAssocID="{8ADEF98F-F566-4CB2-91CE-D6706CBB9D62}" presName="connectorText" presStyleLbl="sibTrans2D1" presStyleIdx="1" presStyleCnt="5"/>
      <dgm:spPr/>
      <dgm:t>
        <a:bodyPr/>
        <a:lstStyle/>
        <a:p>
          <a:endParaRPr lang="en-US"/>
        </a:p>
      </dgm:t>
    </dgm:pt>
    <dgm:pt modelId="{4BFBA2DF-5D1A-4692-9572-DD1DC778C2AE}" type="pres">
      <dgm:prSet presAssocID="{E838446E-E25D-4D0F-9959-B9403C5E2812}" presName="node" presStyleLbl="node1" presStyleIdx="2" presStyleCnt="6" custScaleX="257348">
        <dgm:presLayoutVars>
          <dgm:bulletEnabled val="1"/>
        </dgm:presLayoutVars>
      </dgm:prSet>
      <dgm:spPr/>
      <dgm:t>
        <a:bodyPr/>
        <a:lstStyle/>
        <a:p>
          <a:endParaRPr lang="en-US"/>
        </a:p>
      </dgm:t>
    </dgm:pt>
    <dgm:pt modelId="{32DD0A9B-C0B7-4A90-8634-CD4951ED9FF5}" type="pres">
      <dgm:prSet presAssocID="{733DDFFC-9A16-4CD1-9AE5-C9D612AD122F}" presName="sibTrans" presStyleLbl="sibTrans2D1" presStyleIdx="2" presStyleCnt="5"/>
      <dgm:spPr/>
      <dgm:t>
        <a:bodyPr/>
        <a:lstStyle/>
        <a:p>
          <a:endParaRPr lang="en-US"/>
        </a:p>
      </dgm:t>
    </dgm:pt>
    <dgm:pt modelId="{71381362-3ABF-4338-B71A-5407DDE2FB0A}" type="pres">
      <dgm:prSet presAssocID="{733DDFFC-9A16-4CD1-9AE5-C9D612AD122F}" presName="connectorText" presStyleLbl="sibTrans2D1" presStyleIdx="2" presStyleCnt="5"/>
      <dgm:spPr/>
      <dgm:t>
        <a:bodyPr/>
        <a:lstStyle/>
        <a:p>
          <a:endParaRPr lang="en-US"/>
        </a:p>
      </dgm:t>
    </dgm:pt>
    <dgm:pt modelId="{26412A0F-61FF-4A76-980F-ADC7C2042A0B}" type="pres">
      <dgm:prSet presAssocID="{5958AB8F-28B5-437E-873F-86F038561A4E}" presName="node" presStyleLbl="node1" presStyleIdx="3" presStyleCnt="6" custScaleX="257348">
        <dgm:presLayoutVars>
          <dgm:bulletEnabled val="1"/>
        </dgm:presLayoutVars>
      </dgm:prSet>
      <dgm:spPr/>
      <dgm:t>
        <a:bodyPr/>
        <a:lstStyle/>
        <a:p>
          <a:endParaRPr lang="en-US"/>
        </a:p>
      </dgm:t>
    </dgm:pt>
    <dgm:pt modelId="{EFB17ADE-A653-4572-A12B-C328E4FA8E3D}" type="pres">
      <dgm:prSet presAssocID="{4E50E150-56E9-4187-BA8D-9D3EE95C6848}" presName="sibTrans" presStyleLbl="sibTrans2D1" presStyleIdx="3" presStyleCnt="5"/>
      <dgm:spPr/>
      <dgm:t>
        <a:bodyPr/>
        <a:lstStyle/>
        <a:p>
          <a:endParaRPr lang="en-US"/>
        </a:p>
      </dgm:t>
    </dgm:pt>
    <dgm:pt modelId="{3ED03110-43B2-481B-9446-5ECD5DD1F2AE}" type="pres">
      <dgm:prSet presAssocID="{4E50E150-56E9-4187-BA8D-9D3EE95C6848}" presName="connectorText" presStyleLbl="sibTrans2D1" presStyleIdx="3" presStyleCnt="5"/>
      <dgm:spPr/>
      <dgm:t>
        <a:bodyPr/>
        <a:lstStyle/>
        <a:p>
          <a:endParaRPr lang="en-US"/>
        </a:p>
      </dgm:t>
    </dgm:pt>
    <dgm:pt modelId="{D891ADC6-E483-4227-8F79-3F250D8E716B}" type="pres">
      <dgm:prSet presAssocID="{2758E9C8-827D-4A3F-A364-0E75DB1711AB}" presName="node" presStyleLbl="node1" presStyleIdx="4" presStyleCnt="6" custScaleX="257348">
        <dgm:presLayoutVars>
          <dgm:bulletEnabled val="1"/>
        </dgm:presLayoutVars>
      </dgm:prSet>
      <dgm:spPr/>
      <dgm:t>
        <a:bodyPr/>
        <a:lstStyle/>
        <a:p>
          <a:endParaRPr lang="en-US"/>
        </a:p>
      </dgm:t>
    </dgm:pt>
    <dgm:pt modelId="{AB2ABB7E-BCA1-4E0A-BD11-16614DF579E3}" type="pres">
      <dgm:prSet presAssocID="{792D6546-60D8-452A-B6D5-BD83E78166A7}" presName="sibTrans" presStyleLbl="sibTrans2D1" presStyleIdx="4" presStyleCnt="5"/>
      <dgm:spPr/>
      <dgm:t>
        <a:bodyPr/>
        <a:lstStyle/>
        <a:p>
          <a:endParaRPr lang="en-US"/>
        </a:p>
      </dgm:t>
    </dgm:pt>
    <dgm:pt modelId="{BC933932-9D93-439A-AFC4-E9062AADD4A5}" type="pres">
      <dgm:prSet presAssocID="{792D6546-60D8-452A-B6D5-BD83E78166A7}" presName="connectorText" presStyleLbl="sibTrans2D1" presStyleIdx="4" presStyleCnt="5"/>
      <dgm:spPr/>
      <dgm:t>
        <a:bodyPr/>
        <a:lstStyle/>
        <a:p>
          <a:endParaRPr lang="en-US"/>
        </a:p>
      </dgm:t>
    </dgm:pt>
    <dgm:pt modelId="{93B0EC6C-1DC1-45F2-8198-71F1387135CD}" type="pres">
      <dgm:prSet presAssocID="{ABF3C288-4A42-436E-AECE-701DF40318A7}" presName="node" presStyleLbl="node1" presStyleIdx="5" presStyleCnt="6" custScaleX="257348">
        <dgm:presLayoutVars>
          <dgm:bulletEnabled val="1"/>
        </dgm:presLayoutVars>
      </dgm:prSet>
      <dgm:spPr/>
      <dgm:t>
        <a:bodyPr/>
        <a:lstStyle/>
        <a:p>
          <a:endParaRPr lang="en-US"/>
        </a:p>
      </dgm:t>
    </dgm:pt>
  </dgm:ptLst>
  <dgm:cxnLst>
    <dgm:cxn modelId="{7A2EFA03-21DD-4C02-9C46-794C5E3B8A50}" type="presOf" srcId="{733DDFFC-9A16-4CD1-9AE5-C9D612AD122F}" destId="{71381362-3ABF-4338-B71A-5407DDE2FB0A}" srcOrd="1" destOrd="0" presId="urn:microsoft.com/office/officeart/2005/8/layout/process2"/>
    <dgm:cxn modelId="{61EAC0E2-A18B-4C7A-9C58-58FB54682195}" type="presOf" srcId="{E838446E-E25D-4D0F-9959-B9403C5E2812}" destId="{4BFBA2DF-5D1A-4692-9572-DD1DC778C2AE}" srcOrd="0" destOrd="0" presId="urn:microsoft.com/office/officeart/2005/8/layout/process2"/>
    <dgm:cxn modelId="{75D00BAC-A0FC-48AE-B849-365799A9FC8A}" srcId="{40F95DC0-91E5-4954-8C7B-8335638B5D1F}" destId="{1FBA68C5-CA92-40D3-86A0-A48A98EFEB26}" srcOrd="1" destOrd="0" parTransId="{53A27072-9AFC-44C8-A87F-ACEFD2C0CC67}" sibTransId="{8ADEF98F-F566-4CB2-91CE-D6706CBB9D62}"/>
    <dgm:cxn modelId="{676A1235-8751-4F88-973C-F3630EB12067}" type="presOf" srcId="{4E50E150-56E9-4187-BA8D-9D3EE95C6848}" destId="{EFB17ADE-A653-4572-A12B-C328E4FA8E3D}" srcOrd="0" destOrd="0" presId="urn:microsoft.com/office/officeart/2005/8/layout/process2"/>
    <dgm:cxn modelId="{95F415B0-9D49-4C34-9DE9-22BAE0EC2C36}" type="presOf" srcId="{40F95DC0-91E5-4954-8C7B-8335638B5D1F}" destId="{F0550927-BDCB-4C50-B73C-62AC87FEF9F9}" srcOrd="0" destOrd="0" presId="urn:microsoft.com/office/officeart/2005/8/layout/process2"/>
    <dgm:cxn modelId="{A422D5BE-EA75-47DD-82DD-73C18314F966}" type="presOf" srcId="{8ADEF98F-F566-4CB2-91CE-D6706CBB9D62}" destId="{7CE19570-EA1C-4F11-ADD1-7F59E0C140CC}" srcOrd="0" destOrd="0" presId="urn:microsoft.com/office/officeart/2005/8/layout/process2"/>
    <dgm:cxn modelId="{3050E813-A334-431F-833A-6C0DFF725035}" type="presOf" srcId="{1FBA68C5-CA92-40D3-86A0-A48A98EFEB26}" destId="{111A853C-CEFF-4837-BADE-24CF1E2C3729}" srcOrd="0" destOrd="0" presId="urn:microsoft.com/office/officeart/2005/8/layout/process2"/>
    <dgm:cxn modelId="{175D7AEC-9884-4D81-8EA4-AEE51E51AEBA}" type="presOf" srcId="{2758E9C8-827D-4A3F-A364-0E75DB1711AB}" destId="{D891ADC6-E483-4227-8F79-3F250D8E716B}" srcOrd="0" destOrd="0" presId="urn:microsoft.com/office/officeart/2005/8/layout/process2"/>
    <dgm:cxn modelId="{CE638CFB-10C7-4F0C-8C3E-AA7AEE691497}" type="presOf" srcId="{6D9F6640-3FC9-4945-914E-1DB19BA9FB6E}" destId="{BDF591A8-1704-4ECC-9CFE-F3F9064D9674}" srcOrd="0" destOrd="0" presId="urn:microsoft.com/office/officeart/2005/8/layout/process2"/>
    <dgm:cxn modelId="{86EFCC12-11C6-46C1-9BA8-F71838BFA22B}" srcId="{40F95DC0-91E5-4954-8C7B-8335638B5D1F}" destId="{E838446E-E25D-4D0F-9959-B9403C5E2812}" srcOrd="2" destOrd="0" parTransId="{542153C2-EA1B-481C-857F-D09FCE0912FC}" sibTransId="{733DDFFC-9A16-4CD1-9AE5-C9D612AD122F}"/>
    <dgm:cxn modelId="{15DF67B8-FD75-423F-82AB-00B254287D4B}" srcId="{40F95DC0-91E5-4954-8C7B-8335638B5D1F}" destId="{5958AB8F-28B5-437E-873F-86F038561A4E}" srcOrd="3" destOrd="0" parTransId="{E0B57721-3737-4AD8-8B4A-3AEB4E63E2A5}" sibTransId="{4E50E150-56E9-4187-BA8D-9D3EE95C6848}"/>
    <dgm:cxn modelId="{3926AFC3-64DE-4C55-8A19-BB49D48300CA}" type="presOf" srcId="{4E50E150-56E9-4187-BA8D-9D3EE95C6848}" destId="{3ED03110-43B2-481B-9446-5ECD5DD1F2AE}" srcOrd="1" destOrd="0" presId="urn:microsoft.com/office/officeart/2005/8/layout/process2"/>
    <dgm:cxn modelId="{547AD214-DA87-4520-912B-B715F90962C4}" type="presOf" srcId="{792D6546-60D8-452A-B6D5-BD83E78166A7}" destId="{BC933932-9D93-439A-AFC4-E9062AADD4A5}" srcOrd="1" destOrd="0" presId="urn:microsoft.com/office/officeart/2005/8/layout/process2"/>
    <dgm:cxn modelId="{CE2CB403-A143-44A2-A982-DFECCB8325C0}" type="presOf" srcId="{ABF3C288-4A42-436E-AECE-701DF40318A7}" destId="{93B0EC6C-1DC1-45F2-8198-71F1387135CD}" srcOrd="0" destOrd="0" presId="urn:microsoft.com/office/officeart/2005/8/layout/process2"/>
    <dgm:cxn modelId="{3E39712B-34FB-4AAC-A962-E59F65FDAC85}" type="presOf" srcId="{5958AB8F-28B5-437E-873F-86F038561A4E}" destId="{26412A0F-61FF-4A76-980F-ADC7C2042A0B}" srcOrd="0" destOrd="0" presId="urn:microsoft.com/office/officeart/2005/8/layout/process2"/>
    <dgm:cxn modelId="{95389050-E4DE-4248-A5B1-A40EE32E7298}" type="presOf" srcId="{2BF6E295-4992-499C-8848-17E5DD1B4E20}" destId="{99CBE896-B728-4082-B705-31534B89A164}" srcOrd="0" destOrd="0" presId="urn:microsoft.com/office/officeart/2005/8/layout/process2"/>
    <dgm:cxn modelId="{E66702D7-A243-49A6-A877-7CCDCD6585CE}" type="presOf" srcId="{8ADEF98F-F566-4CB2-91CE-D6706CBB9D62}" destId="{3A6A53D8-B661-444D-8BC6-A6B0C1F34CB7}" srcOrd="1" destOrd="0" presId="urn:microsoft.com/office/officeart/2005/8/layout/process2"/>
    <dgm:cxn modelId="{B23F5D63-1B39-4E72-8175-C86E70D36AA3}" srcId="{40F95DC0-91E5-4954-8C7B-8335638B5D1F}" destId="{2758E9C8-827D-4A3F-A364-0E75DB1711AB}" srcOrd="4" destOrd="0" parTransId="{EDF5E13C-8C94-4480-808A-A3FC6C5ECC7A}" sibTransId="{792D6546-60D8-452A-B6D5-BD83E78166A7}"/>
    <dgm:cxn modelId="{65CE3F62-72D2-42A6-A67F-286A33C36643}" type="presOf" srcId="{733DDFFC-9A16-4CD1-9AE5-C9D612AD122F}" destId="{32DD0A9B-C0B7-4A90-8634-CD4951ED9FF5}" srcOrd="0" destOrd="0" presId="urn:microsoft.com/office/officeart/2005/8/layout/process2"/>
    <dgm:cxn modelId="{184209ED-53ED-4B67-B9D5-55360E776095}" srcId="{40F95DC0-91E5-4954-8C7B-8335638B5D1F}" destId="{2BF6E295-4992-499C-8848-17E5DD1B4E20}" srcOrd="0" destOrd="0" parTransId="{5DBFD289-511B-440B-BB64-C7352D38421C}" sibTransId="{6D9F6640-3FC9-4945-914E-1DB19BA9FB6E}"/>
    <dgm:cxn modelId="{B6E47858-BC9A-4627-850B-22C45EAB293B}" type="presOf" srcId="{6D9F6640-3FC9-4945-914E-1DB19BA9FB6E}" destId="{08FA3E03-F1E7-4279-8A0B-897B71E0A928}" srcOrd="1" destOrd="0" presId="urn:microsoft.com/office/officeart/2005/8/layout/process2"/>
    <dgm:cxn modelId="{1FB1B00E-205B-4F11-A297-B649CD31D2C9}" srcId="{40F95DC0-91E5-4954-8C7B-8335638B5D1F}" destId="{ABF3C288-4A42-436E-AECE-701DF40318A7}" srcOrd="5" destOrd="0" parTransId="{7806AABA-EBB5-4F0A-BFA2-6DF53FA43B8D}" sibTransId="{9A1947CF-7E4F-4A43-A435-B40EF4804302}"/>
    <dgm:cxn modelId="{A02CDCA1-61EA-4593-9EF8-9289C85D5729}" type="presOf" srcId="{792D6546-60D8-452A-B6D5-BD83E78166A7}" destId="{AB2ABB7E-BCA1-4E0A-BD11-16614DF579E3}" srcOrd="0" destOrd="0" presId="urn:microsoft.com/office/officeart/2005/8/layout/process2"/>
    <dgm:cxn modelId="{7B18EEFD-A76F-42E8-A525-BD044A187B29}" type="presParOf" srcId="{F0550927-BDCB-4C50-B73C-62AC87FEF9F9}" destId="{99CBE896-B728-4082-B705-31534B89A164}" srcOrd="0" destOrd="0" presId="urn:microsoft.com/office/officeart/2005/8/layout/process2"/>
    <dgm:cxn modelId="{F40AC608-A994-42A8-859A-E6E599ACBE8A}" type="presParOf" srcId="{F0550927-BDCB-4C50-B73C-62AC87FEF9F9}" destId="{BDF591A8-1704-4ECC-9CFE-F3F9064D9674}" srcOrd="1" destOrd="0" presId="urn:microsoft.com/office/officeart/2005/8/layout/process2"/>
    <dgm:cxn modelId="{F4BD2440-2C87-4393-A32A-A14CE8A806A5}" type="presParOf" srcId="{BDF591A8-1704-4ECC-9CFE-F3F9064D9674}" destId="{08FA3E03-F1E7-4279-8A0B-897B71E0A928}" srcOrd="0" destOrd="0" presId="urn:microsoft.com/office/officeart/2005/8/layout/process2"/>
    <dgm:cxn modelId="{2230813F-A4BF-4BB4-864B-5400F73D1277}" type="presParOf" srcId="{F0550927-BDCB-4C50-B73C-62AC87FEF9F9}" destId="{111A853C-CEFF-4837-BADE-24CF1E2C3729}" srcOrd="2" destOrd="0" presId="urn:microsoft.com/office/officeart/2005/8/layout/process2"/>
    <dgm:cxn modelId="{38B05E67-FC99-4D84-A0F5-F826907F3C82}" type="presParOf" srcId="{F0550927-BDCB-4C50-B73C-62AC87FEF9F9}" destId="{7CE19570-EA1C-4F11-ADD1-7F59E0C140CC}" srcOrd="3" destOrd="0" presId="urn:microsoft.com/office/officeart/2005/8/layout/process2"/>
    <dgm:cxn modelId="{8412EEFE-9BE8-418C-ADC3-F8A129A19F21}" type="presParOf" srcId="{7CE19570-EA1C-4F11-ADD1-7F59E0C140CC}" destId="{3A6A53D8-B661-444D-8BC6-A6B0C1F34CB7}" srcOrd="0" destOrd="0" presId="urn:microsoft.com/office/officeart/2005/8/layout/process2"/>
    <dgm:cxn modelId="{A33DA924-EBB3-4B2A-9007-99EB338DDD8B}" type="presParOf" srcId="{F0550927-BDCB-4C50-B73C-62AC87FEF9F9}" destId="{4BFBA2DF-5D1A-4692-9572-DD1DC778C2AE}" srcOrd="4" destOrd="0" presId="urn:microsoft.com/office/officeart/2005/8/layout/process2"/>
    <dgm:cxn modelId="{5A63CF2F-D905-4122-AB07-E6306BC22B50}" type="presParOf" srcId="{F0550927-BDCB-4C50-B73C-62AC87FEF9F9}" destId="{32DD0A9B-C0B7-4A90-8634-CD4951ED9FF5}" srcOrd="5" destOrd="0" presId="urn:microsoft.com/office/officeart/2005/8/layout/process2"/>
    <dgm:cxn modelId="{A580EEDF-81D9-43E4-BAB4-EB0C19206E5E}" type="presParOf" srcId="{32DD0A9B-C0B7-4A90-8634-CD4951ED9FF5}" destId="{71381362-3ABF-4338-B71A-5407DDE2FB0A}" srcOrd="0" destOrd="0" presId="urn:microsoft.com/office/officeart/2005/8/layout/process2"/>
    <dgm:cxn modelId="{5810134E-E04C-42EF-8514-FD81CA10ADA7}" type="presParOf" srcId="{F0550927-BDCB-4C50-B73C-62AC87FEF9F9}" destId="{26412A0F-61FF-4A76-980F-ADC7C2042A0B}" srcOrd="6" destOrd="0" presId="urn:microsoft.com/office/officeart/2005/8/layout/process2"/>
    <dgm:cxn modelId="{D42BFE5D-8B47-4921-A2F7-CE7F34B84760}" type="presParOf" srcId="{F0550927-BDCB-4C50-B73C-62AC87FEF9F9}" destId="{EFB17ADE-A653-4572-A12B-C328E4FA8E3D}" srcOrd="7" destOrd="0" presId="urn:microsoft.com/office/officeart/2005/8/layout/process2"/>
    <dgm:cxn modelId="{F10A6FFF-69DB-4737-949E-EEAA7056A0A1}" type="presParOf" srcId="{EFB17ADE-A653-4572-A12B-C328E4FA8E3D}" destId="{3ED03110-43B2-481B-9446-5ECD5DD1F2AE}" srcOrd="0" destOrd="0" presId="urn:microsoft.com/office/officeart/2005/8/layout/process2"/>
    <dgm:cxn modelId="{DB83A78E-69F8-4BE4-AF2C-983A5595D7C5}" type="presParOf" srcId="{F0550927-BDCB-4C50-B73C-62AC87FEF9F9}" destId="{D891ADC6-E483-4227-8F79-3F250D8E716B}" srcOrd="8" destOrd="0" presId="urn:microsoft.com/office/officeart/2005/8/layout/process2"/>
    <dgm:cxn modelId="{5BE1A368-6CE9-4DE0-968A-F1B61ADF866C}" type="presParOf" srcId="{F0550927-BDCB-4C50-B73C-62AC87FEF9F9}" destId="{AB2ABB7E-BCA1-4E0A-BD11-16614DF579E3}" srcOrd="9" destOrd="0" presId="urn:microsoft.com/office/officeart/2005/8/layout/process2"/>
    <dgm:cxn modelId="{7389022F-84A3-42BE-8F6B-AEAEF5B6B47A}" type="presParOf" srcId="{AB2ABB7E-BCA1-4E0A-BD11-16614DF579E3}" destId="{BC933932-9D93-439A-AFC4-E9062AADD4A5}" srcOrd="0" destOrd="0" presId="urn:microsoft.com/office/officeart/2005/8/layout/process2"/>
    <dgm:cxn modelId="{F93E4AC1-1D96-4593-A051-E528DEDC79FD}" type="presParOf" srcId="{F0550927-BDCB-4C50-B73C-62AC87FEF9F9}" destId="{93B0EC6C-1DC1-45F2-8198-71F1387135CD}"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95DC0-91E5-4954-8C7B-8335638B5D1F}" type="doc">
      <dgm:prSet loTypeId="urn:microsoft.com/office/officeart/2005/8/layout/process2" loCatId="process" qsTypeId="urn:microsoft.com/office/officeart/2005/8/quickstyle/simple3" qsCatId="simple" csTypeId="urn:microsoft.com/office/officeart/2005/8/colors/colorful5" csCatId="colorful" phldr="1"/>
      <dgm:spPr/>
    </dgm:pt>
    <dgm:pt modelId="{2BF6E295-4992-499C-8848-17E5DD1B4E20}">
      <dgm:prSet phldrT="[Text]" custT="1"/>
      <dgm:spPr/>
      <dgm:t>
        <a:bodyPr/>
        <a:lstStyle/>
        <a:p>
          <a:r>
            <a:rPr lang="id-ID" sz="2000" smtClean="0"/>
            <a:t>Lakukan </a:t>
          </a:r>
          <a:r>
            <a:rPr lang="id-ID" sz="2000" smtClean="0">
              <a:solidFill>
                <a:srgbClr val="C00000"/>
              </a:solidFill>
            </a:rPr>
            <a:t>Literature Review</a:t>
          </a:r>
          <a:endParaRPr lang="en-US" sz="2000">
            <a:solidFill>
              <a:srgbClr val="C00000"/>
            </a:solidFill>
          </a:endParaRPr>
        </a:p>
      </dgm:t>
    </dgm:pt>
    <dgm:pt modelId="{5DBFD289-511B-440B-BB64-C7352D38421C}" type="parTrans" cxnId="{184209ED-53ED-4B67-B9D5-55360E776095}">
      <dgm:prSet/>
      <dgm:spPr/>
      <dgm:t>
        <a:bodyPr/>
        <a:lstStyle/>
        <a:p>
          <a:endParaRPr lang="en-US"/>
        </a:p>
      </dgm:t>
    </dgm:pt>
    <dgm:pt modelId="{6D9F6640-3FC9-4945-914E-1DB19BA9FB6E}" type="sibTrans" cxnId="{184209ED-53ED-4B67-B9D5-55360E776095}">
      <dgm:prSet/>
      <dgm:spPr/>
      <dgm:t>
        <a:bodyPr/>
        <a:lstStyle/>
        <a:p>
          <a:endParaRPr lang="en-US"/>
        </a:p>
      </dgm:t>
    </dgm:pt>
    <dgm:pt modelId="{1FBA68C5-CA92-40D3-86A0-A48A98EFEB26}">
      <dgm:prSet phldrT="[Text]" custT="1"/>
      <dgm:spPr/>
      <dgm:t>
        <a:bodyPr/>
        <a:lstStyle/>
        <a:p>
          <a:r>
            <a:rPr lang="id-ID" sz="2000" smtClean="0"/>
            <a:t>Tentukan </a:t>
          </a:r>
          <a:r>
            <a:rPr lang="id-ID" sz="2000" smtClean="0">
              <a:solidFill>
                <a:srgbClr val="C00000"/>
              </a:solidFill>
            </a:rPr>
            <a:t>Problem Statement </a:t>
          </a:r>
          <a:r>
            <a:rPr lang="id-ID" sz="2000" smtClean="0"/>
            <a:t>dan </a:t>
          </a:r>
          <a:r>
            <a:rPr lang="id-ID" sz="2000" smtClean="0">
              <a:solidFill>
                <a:srgbClr val="C00000"/>
              </a:solidFill>
            </a:rPr>
            <a:t>Research Question</a:t>
          </a:r>
          <a:endParaRPr lang="en-US" sz="2000">
            <a:solidFill>
              <a:srgbClr val="C00000"/>
            </a:solidFill>
          </a:endParaRPr>
        </a:p>
      </dgm:t>
    </dgm:pt>
    <dgm:pt modelId="{53A27072-9AFC-44C8-A87F-ACEFD2C0CC67}" type="parTrans" cxnId="{75D00BAC-A0FC-48AE-B849-365799A9FC8A}">
      <dgm:prSet/>
      <dgm:spPr/>
      <dgm:t>
        <a:bodyPr/>
        <a:lstStyle/>
        <a:p>
          <a:endParaRPr lang="en-US"/>
        </a:p>
      </dgm:t>
    </dgm:pt>
    <dgm:pt modelId="{8ADEF98F-F566-4CB2-91CE-D6706CBB9D62}" type="sibTrans" cxnId="{75D00BAC-A0FC-48AE-B849-365799A9FC8A}">
      <dgm:prSet/>
      <dgm:spPr/>
      <dgm:t>
        <a:bodyPr/>
        <a:lstStyle/>
        <a:p>
          <a:endParaRPr lang="en-US"/>
        </a:p>
      </dgm:t>
    </dgm:pt>
    <dgm:pt modelId="{E838446E-E25D-4D0F-9959-B9403C5E2812}">
      <dgm:prSet phldrT="[Text]" custT="1"/>
      <dgm:spPr/>
      <dgm:t>
        <a:bodyPr/>
        <a:lstStyle/>
        <a:p>
          <a:r>
            <a:rPr lang="id-ID" sz="2000" smtClean="0"/>
            <a:t>Pahami </a:t>
          </a:r>
          <a:r>
            <a:rPr lang="id-ID" sz="2000" smtClean="0">
              <a:solidFill>
                <a:srgbClr val="C00000"/>
              </a:solidFill>
            </a:rPr>
            <a:t>Existing Method </a:t>
          </a:r>
          <a:r>
            <a:rPr lang="id-ID" sz="2000" smtClean="0"/>
            <a:t>(</a:t>
          </a:r>
          <a:r>
            <a:rPr lang="id-ID" sz="2000" smtClean="0">
              <a:solidFill>
                <a:srgbClr val="C00000"/>
              </a:solidFill>
            </a:rPr>
            <a:t>Related Research</a:t>
          </a:r>
          <a:r>
            <a:rPr lang="id-ID" sz="2000" smtClean="0"/>
            <a:t>)</a:t>
          </a:r>
          <a:endParaRPr lang="en-US" sz="2000"/>
        </a:p>
      </dgm:t>
    </dgm:pt>
    <dgm:pt modelId="{542153C2-EA1B-481C-857F-D09FCE0912FC}" type="parTrans" cxnId="{86EFCC12-11C6-46C1-9BA8-F71838BFA22B}">
      <dgm:prSet/>
      <dgm:spPr/>
      <dgm:t>
        <a:bodyPr/>
        <a:lstStyle/>
        <a:p>
          <a:endParaRPr lang="en-US"/>
        </a:p>
      </dgm:t>
    </dgm:pt>
    <dgm:pt modelId="{733DDFFC-9A16-4CD1-9AE5-C9D612AD122F}" type="sibTrans" cxnId="{86EFCC12-11C6-46C1-9BA8-F71838BFA22B}">
      <dgm:prSet/>
      <dgm:spPr/>
      <dgm:t>
        <a:bodyPr/>
        <a:lstStyle/>
        <a:p>
          <a:endParaRPr lang="en-US"/>
        </a:p>
      </dgm:t>
    </dgm:pt>
    <dgm:pt modelId="{5958AB8F-28B5-437E-873F-86F038561A4E}">
      <dgm:prSet phldrT="[Text]" custT="1"/>
      <dgm:spPr/>
      <dgm:t>
        <a:bodyPr/>
        <a:lstStyle/>
        <a:p>
          <a:r>
            <a:rPr lang="id-ID" sz="2000" smtClean="0"/>
            <a:t>Lakukan </a:t>
          </a:r>
          <a:r>
            <a:rPr lang="id-ID" sz="2000" smtClean="0">
              <a:solidFill>
                <a:srgbClr val="C00000"/>
              </a:solidFill>
            </a:rPr>
            <a:t>Method Comparation</a:t>
          </a:r>
          <a:endParaRPr lang="en-US" sz="2000">
            <a:solidFill>
              <a:srgbClr val="C00000"/>
            </a:solidFill>
          </a:endParaRPr>
        </a:p>
      </dgm:t>
    </dgm:pt>
    <dgm:pt modelId="{E0B57721-3737-4AD8-8B4A-3AEB4E63E2A5}" type="parTrans" cxnId="{15DF67B8-FD75-423F-82AB-00B254287D4B}">
      <dgm:prSet/>
      <dgm:spPr/>
      <dgm:t>
        <a:bodyPr/>
        <a:lstStyle/>
        <a:p>
          <a:endParaRPr lang="en-US"/>
        </a:p>
      </dgm:t>
    </dgm:pt>
    <dgm:pt modelId="{4E50E150-56E9-4187-BA8D-9D3EE95C6848}" type="sibTrans" cxnId="{15DF67B8-FD75-423F-82AB-00B254287D4B}">
      <dgm:prSet/>
      <dgm:spPr/>
      <dgm:t>
        <a:bodyPr/>
        <a:lstStyle/>
        <a:p>
          <a:endParaRPr lang="en-US"/>
        </a:p>
      </dgm:t>
    </dgm:pt>
    <dgm:pt modelId="{2758E9C8-827D-4A3F-A364-0E75DB1711AB}">
      <dgm:prSet phldrT="[Text]" custT="1"/>
      <dgm:spPr/>
      <dgm:t>
        <a:bodyPr/>
        <a:lstStyle/>
        <a:p>
          <a:r>
            <a:rPr lang="id-ID" sz="2000" smtClean="0"/>
            <a:t>Lakukan </a:t>
          </a:r>
          <a:r>
            <a:rPr lang="id-ID" sz="2000" smtClean="0">
              <a:solidFill>
                <a:srgbClr val="C00000"/>
              </a:solidFill>
            </a:rPr>
            <a:t>Method Improvement</a:t>
          </a:r>
          <a:endParaRPr lang="en-US" sz="2000">
            <a:solidFill>
              <a:srgbClr val="C00000"/>
            </a:solidFill>
          </a:endParaRPr>
        </a:p>
      </dgm:t>
    </dgm:pt>
    <dgm:pt modelId="{EDF5E13C-8C94-4480-808A-A3FC6C5ECC7A}" type="parTrans" cxnId="{B23F5D63-1B39-4E72-8175-C86E70D36AA3}">
      <dgm:prSet/>
      <dgm:spPr/>
      <dgm:t>
        <a:bodyPr/>
        <a:lstStyle/>
        <a:p>
          <a:endParaRPr lang="en-US"/>
        </a:p>
      </dgm:t>
    </dgm:pt>
    <dgm:pt modelId="{792D6546-60D8-452A-B6D5-BD83E78166A7}" type="sibTrans" cxnId="{B23F5D63-1B39-4E72-8175-C86E70D36AA3}">
      <dgm:prSet/>
      <dgm:spPr/>
      <dgm:t>
        <a:bodyPr/>
        <a:lstStyle/>
        <a:p>
          <a:endParaRPr lang="en-US"/>
        </a:p>
      </dgm:t>
    </dgm:pt>
    <dgm:pt modelId="{ABF3C288-4A42-436E-AECE-701DF40318A7}">
      <dgm:prSet phldrT="[Text]" custT="1"/>
      <dgm:spPr/>
      <dgm:t>
        <a:bodyPr/>
        <a:lstStyle/>
        <a:p>
          <a:r>
            <a:rPr lang="id-ID" sz="2000" smtClean="0"/>
            <a:t>Evaluasi </a:t>
          </a:r>
          <a:r>
            <a:rPr lang="id-ID" sz="2000" smtClean="0">
              <a:solidFill>
                <a:srgbClr val="C00000"/>
              </a:solidFill>
            </a:rPr>
            <a:t>Proposed Method</a:t>
          </a:r>
          <a:endParaRPr lang="en-US" sz="2000">
            <a:solidFill>
              <a:srgbClr val="C00000"/>
            </a:solidFill>
          </a:endParaRPr>
        </a:p>
      </dgm:t>
    </dgm:pt>
    <dgm:pt modelId="{7806AABA-EBB5-4F0A-BFA2-6DF53FA43B8D}" type="parTrans" cxnId="{1FB1B00E-205B-4F11-A297-B649CD31D2C9}">
      <dgm:prSet/>
      <dgm:spPr/>
      <dgm:t>
        <a:bodyPr/>
        <a:lstStyle/>
        <a:p>
          <a:endParaRPr lang="en-US"/>
        </a:p>
      </dgm:t>
    </dgm:pt>
    <dgm:pt modelId="{9A1947CF-7E4F-4A43-A435-B40EF4804302}" type="sibTrans" cxnId="{1FB1B00E-205B-4F11-A297-B649CD31D2C9}">
      <dgm:prSet/>
      <dgm:spPr/>
      <dgm:t>
        <a:bodyPr/>
        <a:lstStyle/>
        <a:p>
          <a:endParaRPr lang="en-US"/>
        </a:p>
      </dgm:t>
    </dgm:pt>
    <dgm:pt modelId="{F0550927-BDCB-4C50-B73C-62AC87FEF9F9}" type="pres">
      <dgm:prSet presAssocID="{40F95DC0-91E5-4954-8C7B-8335638B5D1F}" presName="linearFlow" presStyleCnt="0">
        <dgm:presLayoutVars>
          <dgm:resizeHandles val="exact"/>
        </dgm:presLayoutVars>
      </dgm:prSet>
      <dgm:spPr/>
    </dgm:pt>
    <dgm:pt modelId="{99CBE896-B728-4082-B705-31534B89A164}" type="pres">
      <dgm:prSet presAssocID="{2BF6E295-4992-499C-8848-17E5DD1B4E20}" presName="node" presStyleLbl="node1" presStyleIdx="0" presStyleCnt="6" custScaleX="257348">
        <dgm:presLayoutVars>
          <dgm:bulletEnabled val="1"/>
        </dgm:presLayoutVars>
      </dgm:prSet>
      <dgm:spPr/>
      <dgm:t>
        <a:bodyPr/>
        <a:lstStyle/>
        <a:p>
          <a:endParaRPr lang="en-US"/>
        </a:p>
      </dgm:t>
    </dgm:pt>
    <dgm:pt modelId="{BDF591A8-1704-4ECC-9CFE-F3F9064D9674}" type="pres">
      <dgm:prSet presAssocID="{6D9F6640-3FC9-4945-914E-1DB19BA9FB6E}" presName="sibTrans" presStyleLbl="sibTrans2D1" presStyleIdx="0" presStyleCnt="5"/>
      <dgm:spPr/>
      <dgm:t>
        <a:bodyPr/>
        <a:lstStyle/>
        <a:p>
          <a:endParaRPr lang="en-US"/>
        </a:p>
      </dgm:t>
    </dgm:pt>
    <dgm:pt modelId="{08FA3E03-F1E7-4279-8A0B-897B71E0A928}" type="pres">
      <dgm:prSet presAssocID="{6D9F6640-3FC9-4945-914E-1DB19BA9FB6E}" presName="connectorText" presStyleLbl="sibTrans2D1" presStyleIdx="0" presStyleCnt="5"/>
      <dgm:spPr/>
      <dgm:t>
        <a:bodyPr/>
        <a:lstStyle/>
        <a:p>
          <a:endParaRPr lang="en-US"/>
        </a:p>
      </dgm:t>
    </dgm:pt>
    <dgm:pt modelId="{111A853C-CEFF-4837-BADE-24CF1E2C3729}" type="pres">
      <dgm:prSet presAssocID="{1FBA68C5-CA92-40D3-86A0-A48A98EFEB26}" presName="node" presStyleLbl="node1" presStyleIdx="1" presStyleCnt="6" custScaleX="257348">
        <dgm:presLayoutVars>
          <dgm:bulletEnabled val="1"/>
        </dgm:presLayoutVars>
      </dgm:prSet>
      <dgm:spPr/>
      <dgm:t>
        <a:bodyPr/>
        <a:lstStyle/>
        <a:p>
          <a:endParaRPr lang="en-US"/>
        </a:p>
      </dgm:t>
    </dgm:pt>
    <dgm:pt modelId="{7CE19570-EA1C-4F11-ADD1-7F59E0C140CC}" type="pres">
      <dgm:prSet presAssocID="{8ADEF98F-F566-4CB2-91CE-D6706CBB9D62}" presName="sibTrans" presStyleLbl="sibTrans2D1" presStyleIdx="1" presStyleCnt="5"/>
      <dgm:spPr/>
      <dgm:t>
        <a:bodyPr/>
        <a:lstStyle/>
        <a:p>
          <a:endParaRPr lang="en-US"/>
        </a:p>
      </dgm:t>
    </dgm:pt>
    <dgm:pt modelId="{3A6A53D8-B661-444D-8BC6-A6B0C1F34CB7}" type="pres">
      <dgm:prSet presAssocID="{8ADEF98F-F566-4CB2-91CE-D6706CBB9D62}" presName="connectorText" presStyleLbl="sibTrans2D1" presStyleIdx="1" presStyleCnt="5"/>
      <dgm:spPr/>
      <dgm:t>
        <a:bodyPr/>
        <a:lstStyle/>
        <a:p>
          <a:endParaRPr lang="en-US"/>
        </a:p>
      </dgm:t>
    </dgm:pt>
    <dgm:pt modelId="{4BFBA2DF-5D1A-4692-9572-DD1DC778C2AE}" type="pres">
      <dgm:prSet presAssocID="{E838446E-E25D-4D0F-9959-B9403C5E2812}" presName="node" presStyleLbl="node1" presStyleIdx="2" presStyleCnt="6" custScaleX="257348">
        <dgm:presLayoutVars>
          <dgm:bulletEnabled val="1"/>
        </dgm:presLayoutVars>
      </dgm:prSet>
      <dgm:spPr/>
      <dgm:t>
        <a:bodyPr/>
        <a:lstStyle/>
        <a:p>
          <a:endParaRPr lang="en-US"/>
        </a:p>
      </dgm:t>
    </dgm:pt>
    <dgm:pt modelId="{32DD0A9B-C0B7-4A90-8634-CD4951ED9FF5}" type="pres">
      <dgm:prSet presAssocID="{733DDFFC-9A16-4CD1-9AE5-C9D612AD122F}" presName="sibTrans" presStyleLbl="sibTrans2D1" presStyleIdx="2" presStyleCnt="5"/>
      <dgm:spPr/>
      <dgm:t>
        <a:bodyPr/>
        <a:lstStyle/>
        <a:p>
          <a:endParaRPr lang="en-US"/>
        </a:p>
      </dgm:t>
    </dgm:pt>
    <dgm:pt modelId="{71381362-3ABF-4338-B71A-5407DDE2FB0A}" type="pres">
      <dgm:prSet presAssocID="{733DDFFC-9A16-4CD1-9AE5-C9D612AD122F}" presName="connectorText" presStyleLbl="sibTrans2D1" presStyleIdx="2" presStyleCnt="5"/>
      <dgm:spPr/>
      <dgm:t>
        <a:bodyPr/>
        <a:lstStyle/>
        <a:p>
          <a:endParaRPr lang="en-US"/>
        </a:p>
      </dgm:t>
    </dgm:pt>
    <dgm:pt modelId="{26412A0F-61FF-4A76-980F-ADC7C2042A0B}" type="pres">
      <dgm:prSet presAssocID="{5958AB8F-28B5-437E-873F-86F038561A4E}" presName="node" presStyleLbl="node1" presStyleIdx="3" presStyleCnt="6" custScaleX="257348">
        <dgm:presLayoutVars>
          <dgm:bulletEnabled val="1"/>
        </dgm:presLayoutVars>
      </dgm:prSet>
      <dgm:spPr/>
      <dgm:t>
        <a:bodyPr/>
        <a:lstStyle/>
        <a:p>
          <a:endParaRPr lang="en-US"/>
        </a:p>
      </dgm:t>
    </dgm:pt>
    <dgm:pt modelId="{EFB17ADE-A653-4572-A12B-C328E4FA8E3D}" type="pres">
      <dgm:prSet presAssocID="{4E50E150-56E9-4187-BA8D-9D3EE95C6848}" presName="sibTrans" presStyleLbl="sibTrans2D1" presStyleIdx="3" presStyleCnt="5"/>
      <dgm:spPr/>
      <dgm:t>
        <a:bodyPr/>
        <a:lstStyle/>
        <a:p>
          <a:endParaRPr lang="en-US"/>
        </a:p>
      </dgm:t>
    </dgm:pt>
    <dgm:pt modelId="{3ED03110-43B2-481B-9446-5ECD5DD1F2AE}" type="pres">
      <dgm:prSet presAssocID="{4E50E150-56E9-4187-BA8D-9D3EE95C6848}" presName="connectorText" presStyleLbl="sibTrans2D1" presStyleIdx="3" presStyleCnt="5"/>
      <dgm:spPr/>
      <dgm:t>
        <a:bodyPr/>
        <a:lstStyle/>
        <a:p>
          <a:endParaRPr lang="en-US"/>
        </a:p>
      </dgm:t>
    </dgm:pt>
    <dgm:pt modelId="{D891ADC6-E483-4227-8F79-3F250D8E716B}" type="pres">
      <dgm:prSet presAssocID="{2758E9C8-827D-4A3F-A364-0E75DB1711AB}" presName="node" presStyleLbl="node1" presStyleIdx="4" presStyleCnt="6" custScaleX="257348">
        <dgm:presLayoutVars>
          <dgm:bulletEnabled val="1"/>
        </dgm:presLayoutVars>
      </dgm:prSet>
      <dgm:spPr/>
      <dgm:t>
        <a:bodyPr/>
        <a:lstStyle/>
        <a:p>
          <a:endParaRPr lang="en-US"/>
        </a:p>
      </dgm:t>
    </dgm:pt>
    <dgm:pt modelId="{AB2ABB7E-BCA1-4E0A-BD11-16614DF579E3}" type="pres">
      <dgm:prSet presAssocID="{792D6546-60D8-452A-B6D5-BD83E78166A7}" presName="sibTrans" presStyleLbl="sibTrans2D1" presStyleIdx="4" presStyleCnt="5"/>
      <dgm:spPr/>
      <dgm:t>
        <a:bodyPr/>
        <a:lstStyle/>
        <a:p>
          <a:endParaRPr lang="en-US"/>
        </a:p>
      </dgm:t>
    </dgm:pt>
    <dgm:pt modelId="{BC933932-9D93-439A-AFC4-E9062AADD4A5}" type="pres">
      <dgm:prSet presAssocID="{792D6546-60D8-452A-B6D5-BD83E78166A7}" presName="connectorText" presStyleLbl="sibTrans2D1" presStyleIdx="4" presStyleCnt="5"/>
      <dgm:spPr/>
      <dgm:t>
        <a:bodyPr/>
        <a:lstStyle/>
        <a:p>
          <a:endParaRPr lang="en-US"/>
        </a:p>
      </dgm:t>
    </dgm:pt>
    <dgm:pt modelId="{93B0EC6C-1DC1-45F2-8198-71F1387135CD}" type="pres">
      <dgm:prSet presAssocID="{ABF3C288-4A42-436E-AECE-701DF40318A7}" presName="node" presStyleLbl="node1" presStyleIdx="5" presStyleCnt="6" custScaleX="257348">
        <dgm:presLayoutVars>
          <dgm:bulletEnabled val="1"/>
        </dgm:presLayoutVars>
      </dgm:prSet>
      <dgm:spPr/>
      <dgm:t>
        <a:bodyPr/>
        <a:lstStyle/>
        <a:p>
          <a:endParaRPr lang="en-US"/>
        </a:p>
      </dgm:t>
    </dgm:pt>
  </dgm:ptLst>
  <dgm:cxnLst>
    <dgm:cxn modelId="{75D00BAC-A0FC-48AE-B849-365799A9FC8A}" srcId="{40F95DC0-91E5-4954-8C7B-8335638B5D1F}" destId="{1FBA68C5-CA92-40D3-86A0-A48A98EFEB26}" srcOrd="1" destOrd="0" parTransId="{53A27072-9AFC-44C8-A87F-ACEFD2C0CC67}" sibTransId="{8ADEF98F-F566-4CB2-91CE-D6706CBB9D62}"/>
    <dgm:cxn modelId="{86EFCC12-11C6-46C1-9BA8-F71838BFA22B}" srcId="{40F95DC0-91E5-4954-8C7B-8335638B5D1F}" destId="{E838446E-E25D-4D0F-9959-B9403C5E2812}" srcOrd="2" destOrd="0" parTransId="{542153C2-EA1B-481C-857F-D09FCE0912FC}" sibTransId="{733DDFFC-9A16-4CD1-9AE5-C9D612AD122F}"/>
    <dgm:cxn modelId="{BB322E17-6A3A-4D27-800E-A3EA43ECF4BD}" type="presOf" srcId="{6D9F6640-3FC9-4945-914E-1DB19BA9FB6E}" destId="{08FA3E03-F1E7-4279-8A0B-897B71E0A928}" srcOrd="1" destOrd="0" presId="urn:microsoft.com/office/officeart/2005/8/layout/process2"/>
    <dgm:cxn modelId="{15DF67B8-FD75-423F-82AB-00B254287D4B}" srcId="{40F95DC0-91E5-4954-8C7B-8335638B5D1F}" destId="{5958AB8F-28B5-437E-873F-86F038561A4E}" srcOrd="3" destOrd="0" parTransId="{E0B57721-3737-4AD8-8B4A-3AEB4E63E2A5}" sibTransId="{4E50E150-56E9-4187-BA8D-9D3EE95C6848}"/>
    <dgm:cxn modelId="{FB9F3B00-F493-49E0-98BA-1EF6DB1D7B83}" type="presOf" srcId="{5958AB8F-28B5-437E-873F-86F038561A4E}" destId="{26412A0F-61FF-4A76-980F-ADC7C2042A0B}" srcOrd="0" destOrd="0" presId="urn:microsoft.com/office/officeart/2005/8/layout/process2"/>
    <dgm:cxn modelId="{D1F78137-B6C6-47CF-8D4C-1547014A6858}" type="presOf" srcId="{8ADEF98F-F566-4CB2-91CE-D6706CBB9D62}" destId="{7CE19570-EA1C-4F11-ADD1-7F59E0C140CC}" srcOrd="0" destOrd="0" presId="urn:microsoft.com/office/officeart/2005/8/layout/process2"/>
    <dgm:cxn modelId="{99BCA3D5-71D5-463E-A6B1-20FACB364C4B}" type="presOf" srcId="{2758E9C8-827D-4A3F-A364-0E75DB1711AB}" destId="{D891ADC6-E483-4227-8F79-3F250D8E716B}" srcOrd="0" destOrd="0" presId="urn:microsoft.com/office/officeart/2005/8/layout/process2"/>
    <dgm:cxn modelId="{0ABBD1C6-C4EF-41B1-9039-AAC7324A2F5F}" type="presOf" srcId="{2BF6E295-4992-499C-8848-17E5DD1B4E20}" destId="{99CBE896-B728-4082-B705-31534B89A164}" srcOrd="0" destOrd="0" presId="urn:microsoft.com/office/officeart/2005/8/layout/process2"/>
    <dgm:cxn modelId="{ED972E48-0969-4A9A-BE1E-DF7ED6B135AF}" type="presOf" srcId="{6D9F6640-3FC9-4945-914E-1DB19BA9FB6E}" destId="{BDF591A8-1704-4ECC-9CFE-F3F9064D9674}" srcOrd="0" destOrd="0" presId="urn:microsoft.com/office/officeart/2005/8/layout/process2"/>
    <dgm:cxn modelId="{9A4D27FA-242B-46EC-A33C-C09DCC9E5772}" type="presOf" srcId="{792D6546-60D8-452A-B6D5-BD83E78166A7}" destId="{BC933932-9D93-439A-AFC4-E9062AADD4A5}" srcOrd="1" destOrd="0" presId="urn:microsoft.com/office/officeart/2005/8/layout/process2"/>
    <dgm:cxn modelId="{0314418B-C9C3-4A36-9FFE-E0F54FD81832}" type="presOf" srcId="{733DDFFC-9A16-4CD1-9AE5-C9D612AD122F}" destId="{32DD0A9B-C0B7-4A90-8634-CD4951ED9FF5}" srcOrd="0" destOrd="0" presId="urn:microsoft.com/office/officeart/2005/8/layout/process2"/>
    <dgm:cxn modelId="{6D6FD696-F351-4199-BA09-4F5C4401A951}" type="presOf" srcId="{E838446E-E25D-4D0F-9959-B9403C5E2812}" destId="{4BFBA2DF-5D1A-4692-9572-DD1DC778C2AE}" srcOrd="0" destOrd="0" presId="urn:microsoft.com/office/officeart/2005/8/layout/process2"/>
    <dgm:cxn modelId="{0A1C0559-80C2-4813-B45C-DC5DF1407D9B}" type="presOf" srcId="{ABF3C288-4A42-436E-AECE-701DF40318A7}" destId="{93B0EC6C-1DC1-45F2-8198-71F1387135CD}" srcOrd="0" destOrd="0" presId="urn:microsoft.com/office/officeart/2005/8/layout/process2"/>
    <dgm:cxn modelId="{609873CC-C8D9-4CE5-8321-9C1F08749154}" type="presOf" srcId="{733DDFFC-9A16-4CD1-9AE5-C9D612AD122F}" destId="{71381362-3ABF-4338-B71A-5407DDE2FB0A}" srcOrd="1" destOrd="0" presId="urn:microsoft.com/office/officeart/2005/8/layout/process2"/>
    <dgm:cxn modelId="{B23F5D63-1B39-4E72-8175-C86E70D36AA3}" srcId="{40F95DC0-91E5-4954-8C7B-8335638B5D1F}" destId="{2758E9C8-827D-4A3F-A364-0E75DB1711AB}" srcOrd="4" destOrd="0" parTransId="{EDF5E13C-8C94-4480-808A-A3FC6C5ECC7A}" sibTransId="{792D6546-60D8-452A-B6D5-BD83E78166A7}"/>
    <dgm:cxn modelId="{184209ED-53ED-4B67-B9D5-55360E776095}" srcId="{40F95DC0-91E5-4954-8C7B-8335638B5D1F}" destId="{2BF6E295-4992-499C-8848-17E5DD1B4E20}" srcOrd="0" destOrd="0" parTransId="{5DBFD289-511B-440B-BB64-C7352D38421C}" sibTransId="{6D9F6640-3FC9-4945-914E-1DB19BA9FB6E}"/>
    <dgm:cxn modelId="{66D6C27C-5480-4377-B585-2CE2DC5F403C}" type="presOf" srcId="{1FBA68C5-CA92-40D3-86A0-A48A98EFEB26}" destId="{111A853C-CEFF-4837-BADE-24CF1E2C3729}" srcOrd="0" destOrd="0" presId="urn:microsoft.com/office/officeart/2005/8/layout/process2"/>
    <dgm:cxn modelId="{1FB1B00E-205B-4F11-A297-B649CD31D2C9}" srcId="{40F95DC0-91E5-4954-8C7B-8335638B5D1F}" destId="{ABF3C288-4A42-436E-AECE-701DF40318A7}" srcOrd="5" destOrd="0" parTransId="{7806AABA-EBB5-4F0A-BFA2-6DF53FA43B8D}" sibTransId="{9A1947CF-7E4F-4A43-A435-B40EF4804302}"/>
    <dgm:cxn modelId="{5E899393-F217-4888-8BF9-B1D4817BE600}" type="presOf" srcId="{4E50E150-56E9-4187-BA8D-9D3EE95C6848}" destId="{3ED03110-43B2-481B-9446-5ECD5DD1F2AE}" srcOrd="1" destOrd="0" presId="urn:microsoft.com/office/officeart/2005/8/layout/process2"/>
    <dgm:cxn modelId="{38793061-23B2-48D9-8010-BC4F2B9CD6E8}" type="presOf" srcId="{40F95DC0-91E5-4954-8C7B-8335638B5D1F}" destId="{F0550927-BDCB-4C50-B73C-62AC87FEF9F9}" srcOrd="0" destOrd="0" presId="urn:microsoft.com/office/officeart/2005/8/layout/process2"/>
    <dgm:cxn modelId="{883D0A55-7E83-4512-8691-E6890E4E2A3F}" type="presOf" srcId="{4E50E150-56E9-4187-BA8D-9D3EE95C6848}" destId="{EFB17ADE-A653-4572-A12B-C328E4FA8E3D}" srcOrd="0" destOrd="0" presId="urn:microsoft.com/office/officeart/2005/8/layout/process2"/>
    <dgm:cxn modelId="{50042F19-D2A5-4226-9482-FFBAF2F31874}" type="presOf" srcId="{792D6546-60D8-452A-B6D5-BD83E78166A7}" destId="{AB2ABB7E-BCA1-4E0A-BD11-16614DF579E3}" srcOrd="0" destOrd="0" presId="urn:microsoft.com/office/officeart/2005/8/layout/process2"/>
    <dgm:cxn modelId="{58F31217-1BEB-4A89-9A83-30B1D58C03E8}" type="presOf" srcId="{8ADEF98F-F566-4CB2-91CE-D6706CBB9D62}" destId="{3A6A53D8-B661-444D-8BC6-A6B0C1F34CB7}" srcOrd="1" destOrd="0" presId="urn:microsoft.com/office/officeart/2005/8/layout/process2"/>
    <dgm:cxn modelId="{F2F73774-9EDB-4C0E-A940-031BC83CFCED}" type="presParOf" srcId="{F0550927-BDCB-4C50-B73C-62AC87FEF9F9}" destId="{99CBE896-B728-4082-B705-31534B89A164}" srcOrd="0" destOrd="0" presId="urn:microsoft.com/office/officeart/2005/8/layout/process2"/>
    <dgm:cxn modelId="{85989D04-E463-4431-A9D1-E734E1746B26}" type="presParOf" srcId="{F0550927-BDCB-4C50-B73C-62AC87FEF9F9}" destId="{BDF591A8-1704-4ECC-9CFE-F3F9064D9674}" srcOrd="1" destOrd="0" presId="urn:microsoft.com/office/officeart/2005/8/layout/process2"/>
    <dgm:cxn modelId="{AF2CC89B-6AAB-4026-860E-C6F9D5D90FA6}" type="presParOf" srcId="{BDF591A8-1704-4ECC-9CFE-F3F9064D9674}" destId="{08FA3E03-F1E7-4279-8A0B-897B71E0A928}" srcOrd="0" destOrd="0" presId="urn:microsoft.com/office/officeart/2005/8/layout/process2"/>
    <dgm:cxn modelId="{C0FE081D-1C8D-4CFF-8B6C-AFD6400D5832}" type="presParOf" srcId="{F0550927-BDCB-4C50-B73C-62AC87FEF9F9}" destId="{111A853C-CEFF-4837-BADE-24CF1E2C3729}" srcOrd="2" destOrd="0" presId="urn:microsoft.com/office/officeart/2005/8/layout/process2"/>
    <dgm:cxn modelId="{6E105492-C0C0-474D-BC7B-18259D2DCF1B}" type="presParOf" srcId="{F0550927-BDCB-4C50-B73C-62AC87FEF9F9}" destId="{7CE19570-EA1C-4F11-ADD1-7F59E0C140CC}" srcOrd="3" destOrd="0" presId="urn:microsoft.com/office/officeart/2005/8/layout/process2"/>
    <dgm:cxn modelId="{676A1163-696D-4413-B349-7191AF657316}" type="presParOf" srcId="{7CE19570-EA1C-4F11-ADD1-7F59E0C140CC}" destId="{3A6A53D8-B661-444D-8BC6-A6B0C1F34CB7}" srcOrd="0" destOrd="0" presId="urn:microsoft.com/office/officeart/2005/8/layout/process2"/>
    <dgm:cxn modelId="{44D7B955-6A24-434A-B254-645B12D9AF59}" type="presParOf" srcId="{F0550927-BDCB-4C50-B73C-62AC87FEF9F9}" destId="{4BFBA2DF-5D1A-4692-9572-DD1DC778C2AE}" srcOrd="4" destOrd="0" presId="urn:microsoft.com/office/officeart/2005/8/layout/process2"/>
    <dgm:cxn modelId="{67BA503C-3533-4F55-8043-CA039A7BF771}" type="presParOf" srcId="{F0550927-BDCB-4C50-B73C-62AC87FEF9F9}" destId="{32DD0A9B-C0B7-4A90-8634-CD4951ED9FF5}" srcOrd="5" destOrd="0" presId="urn:microsoft.com/office/officeart/2005/8/layout/process2"/>
    <dgm:cxn modelId="{561C1E3C-64BB-424C-9137-73F45794D506}" type="presParOf" srcId="{32DD0A9B-C0B7-4A90-8634-CD4951ED9FF5}" destId="{71381362-3ABF-4338-B71A-5407DDE2FB0A}" srcOrd="0" destOrd="0" presId="urn:microsoft.com/office/officeart/2005/8/layout/process2"/>
    <dgm:cxn modelId="{C7295909-3359-4B71-B840-347FF03ED334}" type="presParOf" srcId="{F0550927-BDCB-4C50-B73C-62AC87FEF9F9}" destId="{26412A0F-61FF-4A76-980F-ADC7C2042A0B}" srcOrd="6" destOrd="0" presId="urn:microsoft.com/office/officeart/2005/8/layout/process2"/>
    <dgm:cxn modelId="{0AD96398-246D-4F91-B357-EBF2450CA182}" type="presParOf" srcId="{F0550927-BDCB-4C50-B73C-62AC87FEF9F9}" destId="{EFB17ADE-A653-4572-A12B-C328E4FA8E3D}" srcOrd="7" destOrd="0" presId="urn:microsoft.com/office/officeart/2005/8/layout/process2"/>
    <dgm:cxn modelId="{B04A981B-5D71-4738-84FE-708B35F705F9}" type="presParOf" srcId="{EFB17ADE-A653-4572-A12B-C328E4FA8E3D}" destId="{3ED03110-43B2-481B-9446-5ECD5DD1F2AE}" srcOrd="0" destOrd="0" presId="urn:microsoft.com/office/officeart/2005/8/layout/process2"/>
    <dgm:cxn modelId="{1A89FBEF-934E-4B67-AE18-C67CE5CAC4EC}" type="presParOf" srcId="{F0550927-BDCB-4C50-B73C-62AC87FEF9F9}" destId="{D891ADC6-E483-4227-8F79-3F250D8E716B}" srcOrd="8" destOrd="0" presId="urn:microsoft.com/office/officeart/2005/8/layout/process2"/>
    <dgm:cxn modelId="{6323425D-D03B-4247-8672-854B1A52EF05}" type="presParOf" srcId="{F0550927-BDCB-4C50-B73C-62AC87FEF9F9}" destId="{AB2ABB7E-BCA1-4E0A-BD11-16614DF579E3}" srcOrd="9" destOrd="0" presId="urn:microsoft.com/office/officeart/2005/8/layout/process2"/>
    <dgm:cxn modelId="{107C643F-655B-4701-BB1F-3611974C3C42}" type="presParOf" srcId="{AB2ABB7E-BCA1-4E0A-BD11-16614DF579E3}" destId="{BC933932-9D93-439A-AFC4-E9062AADD4A5}" srcOrd="0" destOrd="0" presId="urn:microsoft.com/office/officeart/2005/8/layout/process2"/>
    <dgm:cxn modelId="{A03455D7-4AEA-4A3B-9A78-1FDEE411A07F}" type="presParOf" srcId="{F0550927-BDCB-4C50-B73C-62AC87FEF9F9}" destId="{93B0EC6C-1DC1-45F2-8198-71F1387135CD}"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F95DC0-91E5-4954-8C7B-8335638B5D1F}" type="doc">
      <dgm:prSet loTypeId="urn:microsoft.com/office/officeart/2005/8/layout/process2" loCatId="process" qsTypeId="urn:microsoft.com/office/officeart/2005/8/quickstyle/simple3" qsCatId="simple" csTypeId="urn:microsoft.com/office/officeart/2005/8/colors/colorful5" csCatId="colorful" phldr="1"/>
      <dgm:spPr/>
    </dgm:pt>
    <dgm:pt modelId="{2BF6E295-4992-499C-8848-17E5DD1B4E20}">
      <dgm:prSet phldrT="[Text]" custT="1"/>
      <dgm:spPr/>
      <dgm:t>
        <a:bodyPr/>
        <a:lstStyle/>
        <a:p>
          <a:r>
            <a:rPr lang="id-ID" sz="2000" smtClean="0"/>
            <a:t>Lakukan </a:t>
          </a:r>
          <a:r>
            <a:rPr lang="id-ID" sz="2000" smtClean="0">
              <a:solidFill>
                <a:srgbClr val="C00000"/>
              </a:solidFill>
            </a:rPr>
            <a:t>Literature Review</a:t>
          </a:r>
          <a:endParaRPr lang="en-US" sz="2000">
            <a:solidFill>
              <a:srgbClr val="C00000"/>
            </a:solidFill>
          </a:endParaRPr>
        </a:p>
      </dgm:t>
    </dgm:pt>
    <dgm:pt modelId="{5DBFD289-511B-440B-BB64-C7352D38421C}" type="parTrans" cxnId="{184209ED-53ED-4B67-B9D5-55360E776095}">
      <dgm:prSet/>
      <dgm:spPr/>
      <dgm:t>
        <a:bodyPr/>
        <a:lstStyle/>
        <a:p>
          <a:endParaRPr lang="en-US"/>
        </a:p>
      </dgm:t>
    </dgm:pt>
    <dgm:pt modelId="{6D9F6640-3FC9-4945-914E-1DB19BA9FB6E}" type="sibTrans" cxnId="{184209ED-53ED-4B67-B9D5-55360E776095}">
      <dgm:prSet/>
      <dgm:spPr/>
      <dgm:t>
        <a:bodyPr/>
        <a:lstStyle/>
        <a:p>
          <a:endParaRPr lang="en-US"/>
        </a:p>
      </dgm:t>
    </dgm:pt>
    <dgm:pt modelId="{1FBA68C5-CA92-40D3-86A0-A48A98EFEB26}">
      <dgm:prSet phldrT="[Text]" custT="1"/>
      <dgm:spPr/>
      <dgm:t>
        <a:bodyPr/>
        <a:lstStyle/>
        <a:p>
          <a:r>
            <a:rPr lang="id-ID" sz="2000" smtClean="0"/>
            <a:t>Tentukan </a:t>
          </a:r>
          <a:r>
            <a:rPr lang="id-ID" sz="2000" smtClean="0">
              <a:solidFill>
                <a:srgbClr val="C00000"/>
              </a:solidFill>
            </a:rPr>
            <a:t>Problem Statement </a:t>
          </a:r>
          <a:r>
            <a:rPr lang="id-ID" sz="2000" smtClean="0"/>
            <a:t>dan </a:t>
          </a:r>
          <a:r>
            <a:rPr lang="id-ID" sz="2000" smtClean="0">
              <a:solidFill>
                <a:srgbClr val="C00000"/>
              </a:solidFill>
            </a:rPr>
            <a:t>Research Question</a:t>
          </a:r>
          <a:endParaRPr lang="en-US" sz="2000">
            <a:solidFill>
              <a:srgbClr val="C00000"/>
            </a:solidFill>
          </a:endParaRPr>
        </a:p>
      </dgm:t>
    </dgm:pt>
    <dgm:pt modelId="{53A27072-9AFC-44C8-A87F-ACEFD2C0CC67}" type="parTrans" cxnId="{75D00BAC-A0FC-48AE-B849-365799A9FC8A}">
      <dgm:prSet/>
      <dgm:spPr/>
      <dgm:t>
        <a:bodyPr/>
        <a:lstStyle/>
        <a:p>
          <a:endParaRPr lang="en-US"/>
        </a:p>
      </dgm:t>
    </dgm:pt>
    <dgm:pt modelId="{8ADEF98F-F566-4CB2-91CE-D6706CBB9D62}" type="sibTrans" cxnId="{75D00BAC-A0FC-48AE-B849-365799A9FC8A}">
      <dgm:prSet/>
      <dgm:spPr/>
      <dgm:t>
        <a:bodyPr/>
        <a:lstStyle/>
        <a:p>
          <a:endParaRPr lang="en-US"/>
        </a:p>
      </dgm:t>
    </dgm:pt>
    <dgm:pt modelId="{E838446E-E25D-4D0F-9959-B9403C5E2812}">
      <dgm:prSet phldrT="[Text]" custT="1"/>
      <dgm:spPr/>
      <dgm:t>
        <a:bodyPr/>
        <a:lstStyle/>
        <a:p>
          <a:r>
            <a:rPr lang="id-ID" sz="2000" smtClean="0"/>
            <a:t>Pahami </a:t>
          </a:r>
          <a:r>
            <a:rPr lang="id-ID" sz="2000" smtClean="0">
              <a:solidFill>
                <a:srgbClr val="C00000"/>
              </a:solidFill>
            </a:rPr>
            <a:t>Existing Method </a:t>
          </a:r>
          <a:r>
            <a:rPr lang="id-ID" sz="2000" smtClean="0"/>
            <a:t>(</a:t>
          </a:r>
          <a:r>
            <a:rPr lang="id-ID" sz="2000" smtClean="0">
              <a:solidFill>
                <a:srgbClr val="C00000"/>
              </a:solidFill>
            </a:rPr>
            <a:t>Related Research</a:t>
          </a:r>
          <a:r>
            <a:rPr lang="id-ID" sz="2000" smtClean="0"/>
            <a:t>)</a:t>
          </a:r>
          <a:endParaRPr lang="en-US" sz="2000"/>
        </a:p>
      </dgm:t>
    </dgm:pt>
    <dgm:pt modelId="{542153C2-EA1B-481C-857F-D09FCE0912FC}" type="parTrans" cxnId="{86EFCC12-11C6-46C1-9BA8-F71838BFA22B}">
      <dgm:prSet/>
      <dgm:spPr/>
      <dgm:t>
        <a:bodyPr/>
        <a:lstStyle/>
        <a:p>
          <a:endParaRPr lang="en-US"/>
        </a:p>
      </dgm:t>
    </dgm:pt>
    <dgm:pt modelId="{733DDFFC-9A16-4CD1-9AE5-C9D612AD122F}" type="sibTrans" cxnId="{86EFCC12-11C6-46C1-9BA8-F71838BFA22B}">
      <dgm:prSet/>
      <dgm:spPr/>
      <dgm:t>
        <a:bodyPr/>
        <a:lstStyle/>
        <a:p>
          <a:endParaRPr lang="en-US"/>
        </a:p>
      </dgm:t>
    </dgm:pt>
    <dgm:pt modelId="{5958AB8F-28B5-437E-873F-86F038561A4E}">
      <dgm:prSet phldrT="[Text]" custT="1"/>
      <dgm:spPr/>
      <dgm:t>
        <a:bodyPr/>
        <a:lstStyle/>
        <a:p>
          <a:r>
            <a:rPr lang="id-ID" sz="2000" smtClean="0"/>
            <a:t>Lakukan </a:t>
          </a:r>
          <a:r>
            <a:rPr lang="id-ID" sz="2000" smtClean="0">
              <a:solidFill>
                <a:srgbClr val="C00000"/>
              </a:solidFill>
            </a:rPr>
            <a:t>Method Comparation</a:t>
          </a:r>
          <a:endParaRPr lang="en-US" sz="2000">
            <a:solidFill>
              <a:srgbClr val="C00000"/>
            </a:solidFill>
          </a:endParaRPr>
        </a:p>
      </dgm:t>
    </dgm:pt>
    <dgm:pt modelId="{E0B57721-3737-4AD8-8B4A-3AEB4E63E2A5}" type="parTrans" cxnId="{15DF67B8-FD75-423F-82AB-00B254287D4B}">
      <dgm:prSet/>
      <dgm:spPr/>
      <dgm:t>
        <a:bodyPr/>
        <a:lstStyle/>
        <a:p>
          <a:endParaRPr lang="en-US"/>
        </a:p>
      </dgm:t>
    </dgm:pt>
    <dgm:pt modelId="{4E50E150-56E9-4187-BA8D-9D3EE95C6848}" type="sibTrans" cxnId="{15DF67B8-FD75-423F-82AB-00B254287D4B}">
      <dgm:prSet/>
      <dgm:spPr/>
      <dgm:t>
        <a:bodyPr/>
        <a:lstStyle/>
        <a:p>
          <a:endParaRPr lang="en-US"/>
        </a:p>
      </dgm:t>
    </dgm:pt>
    <dgm:pt modelId="{2758E9C8-827D-4A3F-A364-0E75DB1711AB}">
      <dgm:prSet phldrT="[Text]" custT="1"/>
      <dgm:spPr/>
      <dgm:t>
        <a:bodyPr/>
        <a:lstStyle/>
        <a:p>
          <a:r>
            <a:rPr lang="id-ID" sz="2000" smtClean="0"/>
            <a:t>Lakukan </a:t>
          </a:r>
          <a:r>
            <a:rPr lang="id-ID" sz="2000" smtClean="0">
              <a:solidFill>
                <a:srgbClr val="C00000"/>
              </a:solidFill>
            </a:rPr>
            <a:t>Method Improvement</a:t>
          </a:r>
          <a:endParaRPr lang="en-US" sz="2000">
            <a:solidFill>
              <a:srgbClr val="C00000"/>
            </a:solidFill>
          </a:endParaRPr>
        </a:p>
      </dgm:t>
    </dgm:pt>
    <dgm:pt modelId="{EDF5E13C-8C94-4480-808A-A3FC6C5ECC7A}" type="parTrans" cxnId="{B23F5D63-1B39-4E72-8175-C86E70D36AA3}">
      <dgm:prSet/>
      <dgm:spPr/>
      <dgm:t>
        <a:bodyPr/>
        <a:lstStyle/>
        <a:p>
          <a:endParaRPr lang="en-US"/>
        </a:p>
      </dgm:t>
    </dgm:pt>
    <dgm:pt modelId="{792D6546-60D8-452A-B6D5-BD83E78166A7}" type="sibTrans" cxnId="{B23F5D63-1B39-4E72-8175-C86E70D36AA3}">
      <dgm:prSet/>
      <dgm:spPr/>
      <dgm:t>
        <a:bodyPr/>
        <a:lstStyle/>
        <a:p>
          <a:endParaRPr lang="en-US"/>
        </a:p>
      </dgm:t>
    </dgm:pt>
    <dgm:pt modelId="{ABF3C288-4A42-436E-AECE-701DF40318A7}">
      <dgm:prSet phldrT="[Text]" custT="1"/>
      <dgm:spPr/>
      <dgm:t>
        <a:bodyPr/>
        <a:lstStyle/>
        <a:p>
          <a:r>
            <a:rPr lang="id-ID" sz="2000" smtClean="0"/>
            <a:t>Evaluasi </a:t>
          </a:r>
          <a:r>
            <a:rPr lang="id-ID" sz="2000" smtClean="0">
              <a:solidFill>
                <a:srgbClr val="C00000"/>
              </a:solidFill>
            </a:rPr>
            <a:t>Proposed Method</a:t>
          </a:r>
          <a:endParaRPr lang="en-US" sz="2000">
            <a:solidFill>
              <a:srgbClr val="C00000"/>
            </a:solidFill>
          </a:endParaRPr>
        </a:p>
      </dgm:t>
    </dgm:pt>
    <dgm:pt modelId="{7806AABA-EBB5-4F0A-BFA2-6DF53FA43B8D}" type="parTrans" cxnId="{1FB1B00E-205B-4F11-A297-B649CD31D2C9}">
      <dgm:prSet/>
      <dgm:spPr/>
      <dgm:t>
        <a:bodyPr/>
        <a:lstStyle/>
        <a:p>
          <a:endParaRPr lang="en-US"/>
        </a:p>
      </dgm:t>
    </dgm:pt>
    <dgm:pt modelId="{9A1947CF-7E4F-4A43-A435-B40EF4804302}" type="sibTrans" cxnId="{1FB1B00E-205B-4F11-A297-B649CD31D2C9}">
      <dgm:prSet/>
      <dgm:spPr/>
      <dgm:t>
        <a:bodyPr/>
        <a:lstStyle/>
        <a:p>
          <a:endParaRPr lang="en-US"/>
        </a:p>
      </dgm:t>
    </dgm:pt>
    <dgm:pt modelId="{F0550927-BDCB-4C50-B73C-62AC87FEF9F9}" type="pres">
      <dgm:prSet presAssocID="{40F95DC0-91E5-4954-8C7B-8335638B5D1F}" presName="linearFlow" presStyleCnt="0">
        <dgm:presLayoutVars>
          <dgm:resizeHandles val="exact"/>
        </dgm:presLayoutVars>
      </dgm:prSet>
      <dgm:spPr/>
    </dgm:pt>
    <dgm:pt modelId="{99CBE896-B728-4082-B705-31534B89A164}" type="pres">
      <dgm:prSet presAssocID="{2BF6E295-4992-499C-8848-17E5DD1B4E20}" presName="node" presStyleLbl="node1" presStyleIdx="0" presStyleCnt="6" custScaleX="257348">
        <dgm:presLayoutVars>
          <dgm:bulletEnabled val="1"/>
        </dgm:presLayoutVars>
      </dgm:prSet>
      <dgm:spPr/>
      <dgm:t>
        <a:bodyPr/>
        <a:lstStyle/>
        <a:p>
          <a:endParaRPr lang="en-US"/>
        </a:p>
      </dgm:t>
    </dgm:pt>
    <dgm:pt modelId="{BDF591A8-1704-4ECC-9CFE-F3F9064D9674}" type="pres">
      <dgm:prSet presAssocID="{6D9F6640-3FC9-4945-914E-1DB19BA9FB6E}" presName="sibTrans" presStyleLbl="sibTrans2D1" presStyleIdx="0" presStyleCnt="5"/>
      <dgm:spPr/>
      <dgm:t>
        <a:bodyPr/>
        <a:lstStyle/>
        <a:p>
          <a:endParaRPr lang="en-US"/>
        </a:p>
      </dgm:t>
    </dgm:pt>
    <dgm:pt modelId="{08FA3E03-F1E7-4279-8A0B-897B71E0A928}" type="pres">
      <dgm:prSet presAssocID="{6D9F6640-3FC9-4945-914E-1DB19BA9FB6E}" presName="connectorText" presStyleLbl="sibTrans2D1" presStyleIdx="0" presStyleCnt="5"/>
      <dgm:spPr/>
      <dgm:t>
        <a:bodyPr/>
        <a:lstStyle/>
        <a:p>
          <a:endParaRPr lang="en-US"/>
        </a:p>
      </dgm:t>
    </dgm:pt>
    <dgm:pt modelId="{111A853C-CEFF-4837-BADE-24CF1E2C3729}" type="pres">
      <dgm:prSet presAssocID="{1FBA68C5-CA92-40D3-86A0-A48A98EFEB26}" presName="node" presStyleLbl="node1" presStyleIdx="1" presStyleCnt="6" custScaleX="257348">
        <dgm:presLayoutVars>
          <dgm:bulletEnabled val="1"/>
        </dgm:presLayoutVars>
      </dgm:prSet>
      <dgm:spPr/>
      <dgm:t>
        <a:bodyPr/>
        <a:lstStyle/>
        <a:p>
          <a:endParaRPr lang="en-US"/>
        </a:p>
      </dgm:t>
    </dgm:pt>
    <dgm:pt modelId="{7CE19570-EA1C-4F11-ADD1-7F59E0C140CC}" type="pres">
      <dgm:prSet presAssocID="{8ADEF98F-F566-4CB2-91CE-D6706CBB9D62}" presName="sibTrans" presStyleLbl="sibTrans2D1" presStyleIdx="1" presStyleCnt="5"/>
      <dgm:spPr/>
      <dgm:t>
        <a:bodyPr/>
        <a:lstStyle/>
        <a:p>
          <a:endParaRPr lang="en-US"/>
        </a:p>
      </dgm:t>
    </dgm:pt>
    <dgm:pt modelId="{3A6A53D8-B661-444D-8BC6-A6B0C1F34CB7}" type="pres">
      <dgm:prSet presAssocID="{8ADEF98F-F566-4CB2-91CE-D6706CBB9D62}" presName="connectorText" presStyleLbl="sibTrans2D1" presStyleIdx="1" presStyleCnt="5"/>
      <dgm:spPr/>
      <dgm:t>
        <a:bodyPr/>
        <a:lstStyle/>
        <a:p>
          <a:endParaRPr lang="en-US"/>
        </a:p>
      </dgm:t>
    </dgm:pt>
    <dgm:pt modelId="{4BFBA2DF-5D1A-4692-9572-DD1DC778C2AE}" type="pres">
      <dgm:prSet presAssocID="{E838446E-E25D-4D0F-9959-B9403C5E2812}" presName="node" presStyleLbl="node1" presStyleIdx="2" presStyleCnt="6" custScaleX="257348">
        <dgm:presLayoutVars>
          <dgm:bulletEnabled val="1"/>
        </dgm:presLayoutVars>
      </dgm:prSet>
      <dgm:spPr/>
      <dgm:t>
        <a:bodyPr/>
        <a:lstStyle/>
        <a:p>
          <a:endParaRPr lang="en-US"/>
        </a:p>
      </dgm:t>
    </dgm:pt>
    <dgm:pt modelId="{32DD0A9B-C0B7-4A90-8634-CD4951ED9FF5}" type="pres">
      <dgm:prSet presAssocID="{733DDFFC-9A16-4CD1-9AE5-C9D612AD122F}" presName="sibTrans" presStyleLbl="sibTrans2D1" presStyleIdx="2" presStyleCnt="5"/>
      <dgm:spPr/>
      <dgm:t>
        <a:bodyPr/>
        <a:lstStyle/>
        <a:p>
          <a:endParaRPr lang="en-US"/>
        </a:p>
      </dgm:t>
    </dgm:pt>
    <dgm:pt modelId="{71381362-3ABF-4338-B71A-5407DDE2FB0A}" type="pres">
      <dgm:prSet presAssocID="{733DDFFC-9A16-4CD1-9AE5-C9D612AD122F}" presName="connectorText" presStyleLbl="sibTrans2D1" presStyleIdx="2" presStyleCnt="5"/>
      <dgm:spPr/>
      <dgm:t>
        <a:bodyPr/>
        <a:lstStyle/>
        <a:p>
          <a:endParaRPr lang="en-US"/>
        </a:p>
      </dgm:t>
    </dgm:pt>
    <dgm:pt modelId="{26412A0F-61FF-4A76-980F-ADC7C2042A0B}" type="pres">
      <dgm:prSet presAssocID="{5958AB8F-28B5-437E-873F-86F038561A4E}" presName="node" presStyleLbl="node1" presStyleIdx="3" presStyleCnt="6" custScaleX="257348">
        <dgm:presLayoutVars>
          <dgm:bulletEnabled val="1"/>
        </dgm:presLayoutVars>
      </dgm:prSet>
      <dgm:spPr/>
      <dgm:t>
        <a:bodyPr/>
        <a:lstStyle/>
        <a:p>
          <a:endParaRPr lang="en-US"/>
        </a:p>
      </dgm:t>
    </dgm:pt>
    <dgm:pt modelId="{EFB17ADE-A653-4572-A12B-C328E4FA8E3D}" type="pres">
      <dgm:prSet presAssocID="{4E50E150-56E9-4187-BA8D-9D3EE95C6848}" presName="sibTrans" presStyleLbl="sibTrans2D1" presStyleIdx="3" presStyleCnt="5"/>
      <dgm:spPr/>
      <dgm:t>
        <a:bodyPr/>
        <a:lstStyle/>
        <a:p>
          <a:endParaRPr lang="en-US"/>
        </a:p>
      </dgm:t>
    </dgm:pt>
    <dgm:pt modelId="{3ED03110-43B2-481B-9446-5ECD5DD1F2AE}" type="pres">
      <dgm:prSet presAssocID="{4E50E150-56E9-4187-BA8D-9D3EE95C6848}" presName="connectorText" presStyleLbl="sibTrans2D1" presStyleIdx="3" presStyleCnt="5"/>
      <dgm:spPr/>
      <dgm:t>
        <a:bodyPr/>
        <a:lstStyle/>
        <a:p>
          <a:endParaRPr lang="en-US"/>
        </a:p>
      </dgm:t>
    </dgm:pt>
    <dgm:pt modelId="{D891ADC6-E483-4227-8F79-3F250D8E716B}" type="pres">
      <dgm:prSet presAssocID="{2758E9C8-827D-4A3F-A364-0E75DB1711AB}" presName="node" presStyleLbl="node1" presStyleIdx="4" presStyleCnt="6" custScaleX="257348">
        <dgm:presLayoutVars>
          <dgm:bulletEnabled val="1"/>
        </dgm:presLayoutVars>
      </dgm:prSet>
      <dgm:spPr/>
      <dgm:t>
        <a:bodyPr/>
        <a:lstStyle/>
        <a:p>
          <a:endParaRPr lang="en-US"/>
        </a:p>
      </dgm:t>
    </dgm:pt>
    <dgm:pt modelId="{AB2ABB7E-BCA1-4E0A-BD11-16614DF579E3}" type="pres">
      <dgm:prSet presAssocID="{792D6546-60D8-452A-B6D5-BD83E78166A7}" presName="sibTrans" presStyleLbl="sibTrans2D1" presStyleIdx="4" presStyleCnt="5"/>
      <dgm:spPr/>
      <dgm:t>
        <a:bodyPr/>
        <a:lstStyle/>
        <a:p>
          <a:endParaRPr lang="en-US"/>
        </a:p>
      </dgm:t>
    </dgm:pt>
    <dgm:pt modelId="{BC933932-9D93-439A-AFC4-E9062AADD4A5}" type="pres">
      <dgm:prSet presAssocID="{792D6546-60D8-452A-B6D5-BD83E78166A7}" presName="connectorText" presStyleLbl="sibTrans2D1" presStyleIdx="4" presStyleCnt="5"/>
      <dgm:spPr/>
      <dgm:t>
        <a:bodyPr/>
        <a:lstStyle/>
        <a:p>
          <a:endParaRPr lang="en-US"/>
        </a:p>
      </dgm:t>
    </dgm:pt>
    <dgm:pt modelId="{93B0EC6C-1DC1-45F2-8198-71F1387135CD}" type="pres">
      <dgm:prSet presAssocID="{ABF3C288-4A42-436E-AECE-701DF40318A7}" presName="node" presStyleLbl="node1" presStyleIdx="5" presStyleCnt="6" custScaleX="257348">
        <dgm:presLayoutVars>
          <dgm:bulletEnabled val="1"/>
        </dgm:presLayoutVars>
      </dgm:prSet>
      <dgm:spPr/>
      <dgm:t>
        <a:bodyPr/>
        <a:lstStyle/>
        <a:p>
          <a:endParaRPr lang="en-US"/>
        </a:p>
      </dgm:t>
    </dgm:pt>
  </dgm:ptLst>
  <dgm:cxnLst>
    <dgm:cxn modelId="{75D00BAC-A0FC-48AE-B849-365799A9FC8A}" srcId="{40F95DC0-91E5-4954-8C7B-8335638B5D1F}" destId="{1FBA68C5-CA92-40D3-86A0-A48A98EFEB26}" srcOrd="1" destOrd="0" parTransId="{53A27072-9AFC-44C8-A87F-ACEFD2C0CC67}" sibTransId="{8ADEF98F-F566-4CB2-91CE-D6706CBB9D62}"/>
    <dgm:cxn modelId="{70EEB5B4-C9A6-4D4B-8005-313BCCFD2021}" type="presOf" srcId="{2758E9C8-827D-4A3F-A364-0E75DB1711AB}" destId="{D891ADC6-E483-4227-8F79-3F250D8E716B}" srcOrd="0" destOrd="0" presId="urn:microsoft.com/office/officeart/2005/8/layout/process2"/>
    <dgm:cxn modelId="{865D7728-F77A-4B3D-B787-6A51041C3EF2}" type="presOf" srcId="{733DDFFC-9A16-4CD1-9AE5-C9D612AD122F}" destId="{71381362-3ABF-4338-B71A-5407DDE2FB0A}" srcOrd="1" destOrd="0" presId="urn:microsoft.com/office/officeart/2005/8/layout/process2"/>
    <dgm:cxn modelId="{AC0C1127-9BA7-4A36-8742-9BD0317D02AF}" type="presOf" srcId="{4E50E150-56E9-4187-BA8D-9D3EE95C6848}" destId="{3ED03110-43B2-481B-9446-5ECD5DD1F2AE}" srcOrd="1" destOrd="0" presId="urn:microsoft.com/office/officeart/2005/8/layout/process2"/>
    <dgm:cxn modelId="{86EFCC12-11C6-46C1-9BA8-F71838BFA22B}" srcId="{40F95DC0-91E5-4954-8C7B-8335638B5D1F}" destId="{E838446E-E25D-4D0F-9959-B9403C5E2812}" srcOrd="2" destOrd="0" parTransId="{542153C2-EA1B-481C-857F-D09FCE0912FC}" sibTransId="{733DDFFC-9A16-4CD1-9AE5-C9D612AD122F}"/>
    <dgm:cxn modelId="{357C956B-7425-471D-9664-5E12BBDD5BE1}" type="presOf" srcId="{6D9F6640-3FC9-4945-914E-1DB19BA9FB6E}" destId="{08FA3E03-F1E7-4279-8A0B-897B71E0A928}" srcOrd="1" destOrd="0" presId="urn:microsoft.com/office/officeart/2005/8/layout/process2"/>
    <dgm:cxn modelId="{596AEFB0-F824-49BD-8D72-5952E99D80F0}" type="presOf" srcId="{8ADEF98F-F566-4CB2-91CE-D6706CBB9D62}" destId="{3A6A53D8-B661-444D-8BC6-A6B0C1F34CB7}" srcOrd="1" destOrd="0" presId="urn:microsoft.com/office/officeart/2005/8/layout/process2"/>
    <dgm:cxn modelId="{15DF67B8-FD75-423F-82AB-00B254287D4B}" srcId="{40F95DC0-91E5-4954-8C7B-8335638B5D1F}" destId="{5958AB8F-28B5-437E-873F-86F038561A4E}" srcOrd="3" destOrd="0" parTransId="{E0B57721-3737-4AD8-8B4A-3AEB4E63E2A5}" sibTransId="{4E50E150-56E9-4187-BA8D-9D3EE95C6848}"/>
    <dgm:cxn modelId="{A30D16ED-208E-4145-8531-315EB6DE9691}" type="presOf" srcId="{40F95DC0-91E5-4954-8C7B-8335638B5D1F}" destId="{F0550927-BDCB-4C50-B73C-62AC87FEF9F9}" srcOrd="0" destOrd="0" presId="urn:microsoft.com/office/officeart/2005/8/layout/process2"/>
    <dgm:cxn modelId="{F670F861-1F05-4545-8FB5-EB4CDCC533CF}" type="presOf" srcId="{733DDFFC-9A16-4CD1-9AE5-C9D612AD122F}" destId="{32DD0A9B-C0B7-4A90-8634-CD4951ED9FF5}" srcOrd="0" destOrd="0" presId="urn:microsoft.com/office/officeart/2005/8/layout/process2"/>
    <dgm:cxn modelId="{F3302C32-C410-4AC6-9EB4-C360BFC0F9EA}" type="presOf" srcId="{1FBA68C5-CA92-40D3-86A0-A48A98EFEB26}" destId="{111A853C-CEFF-4837-BADE-24CF1E2C3729}" srcOrd="0" destOrd="0" presId="urn:microsoft.com/office/officeart/2005/8/layout/process2"/>
    <dgm:cxn modelId="{BB14EAB6-DAAA-4701-9BF3-CF649DDD5E1F}" type="presOf" srcId="{792D6546-60D8-452A-B6D5-BD83E78166A7}" destId="{AB2ABB7E-BCA1-4E0A-BD11-16614DF579E3}" srcOrd="0" destOrd="0" presId="urn:microsoft.com/office/officeart/2005/8/layout/process2"/>
    <dgm:cxn modelId="{26D6EA3F-F1C7-49A7-809D-2C4AA3A7711C}" type="presOf" srcId="{792D6546-60D8-452A-B6D5-BD83E78166A7}" destId="{BC933932-9D93-439A-AFC4-E9062AADD4A5}" srcOrd="1" destOrd="0" presId="urn:microsoft.com/office/officeart/2005/8/layout/process2"/>
    <dgm:cxn modelId="{5946385A-1BD2-448A-875A-8EC9E576197B}" type="presOf" srcId="{E838446E-E25D-4D0F-9959-B9403C5E2812}" destId="{4BFBA2DF-5D1A-4692-9572-DD1DC778C2AE}" srcOrd="0" destOrd="0" presId="urn:microsoft.com/office/officeart/2005/8/layout/process2"/>
    <dgm:cxn modelId="{4E3F815D-43D4-461C-BBE8-5C163C714F66}" type="presOf" srcId="{8ADEF98F-F566-4CB2-91CE-D6706CBB9D62}" destId="{7CE19570-EA1C-4F11-ADD1-7F59E0C140CC}" srcOrd="0" destOrd="0" presId="urn:microsoft.com/office/officeart/2005/8/layout/process2"/>
    <dgm:cxn modelId="{18733829-31E7-41D5-8727-0EAFF82EAA9D}" type="presOf" srcId="{4E50E150-56E9-4187-BA8D-9D3EE95C6848}" destId="{EFB17ADE-A653-4572-A12B-C328E4FA8E3D}" srcOrd="0" destOrd="0" presId="urn:microsoft.com/office/officeart/2005/8/layout/process2"/>
    <dgm:cxn modelId="{C3200257-658E-41EA-8B19-FB7DF1EEE3D8}" type="presOf" srcId="{5958AB8F-28B5-437E-873F-86F038561A4E}" destId="{26412A0F-61FF-4A76-980F-ADC7C2042A0B}" srcOrd="0" destOrd="0" presId="urn:microsoft.com/office/officeart/2005/8/layout/process2"/>
    <dgm:cxn modelId="{603A6753-32A8-4CCD-B6B4-F46743B17AF1}" type="presOf" srcId="{ABF3C288-4A42-436E-AECE-701DF40318A7}" destId="{93B0EC6C-1DC1-45F2-8198-71F1387135CD}" srcOrd="0" destOrd="0" presId="urn:microsoft.com/office/officeart/2005/8/layout/process2"/>
    <dgm:cxn modelId="{B23F5D63-1B39-4E72-8175-C86E70D36AA3}" srcId="{40F95DC0-91E5-4954-8C7B-8335638B5D1F}" destId="{2758E9C8-827D-4A3F-A364-0E75DB1711AB}" srcOrd="4" destOrd="0" parTransId="{EDF5E13C-8C94-4480-808A-A3FC6C5ECC7A}" sibTransId="{792D6546-60D8-452A-B6D5-BD83E78166A7}"/>
    <dgm:cxn modelId="{184209ED-53ED-4B67-B9D5-55360E776095}" srcId="{40F95DC0-91E5-4954-8C7B-8335638B5D1F}" destId="{2BF6E295-4992-499C-8848-17E5DD1B4E20}" srcOrd="0" destOrd="0" parTransId="{5DBFD289-511B-440B-BB64-C7352D38421C}" sibTransId="{6D9F6640-3FC9-4945-914E-1DB19BA9FB6E}"/>
    <dgm:cxn modelId="{1FB1B00E-205B-4F11-A297-B649CD31D2C9}" srcId="{40F95DC0-91E5-4954-8C7B-8335638B5D1F}" destId="{ABF3C288-4A42-436E-AECE-701DF40318A7}" srcOrd="5" destOrd="0" parTransId="{7806AABA-EBB5-4F0A-BFA2-6DF53FA43B8D}" sibTransId="{9A1947CF-7E4F-4A43-A435-B40EF4804302}"/>
    <dgm:cxn modelId="{0B82F5B4-AF98-457C-B0FC-AB46A01F7575}" type="presOf" srcId="{2BF6E295-4992-499C-8848-17E5DD1B4E20}" destId="{99CBE896-B728-4082-B705-31534B89A164}" srcOrd="0" destOrd="0" presId="urn:microsoft.com/office/officeart/2005/8/layout/process2"/>
    <dgm:cxn modelId="{8CDF1200-8674-4650-8544-9A66F16AD057}" type="presOf" srcId="{6D9F6640-3FC9-4945-914E-1DB19BA9FB6E}" destId="{BDF591A8-1704-4ECC-9CFE-F3F9064D9674}" srcOrd="0" destOrd="0" presId="urn:microsoft.com/office/officeart/2005/8/layout/process2"/>
    <dgm:cxn modelId="{743615D3-3220-406D-A534-24FED5C8B4E2}" type="presParOf" srcId="{F0550927-BDCB-4C50-B73C-62AC87FEF9F9}" destId="{99CBE896-B728-4082-B705-31534B89A164}" srcOrd="0" destOrd="0" presId="urn:microsoft.com/office/officeart/2005/8/layout/process2"/>
    <dgm:cxn modelId="{2133F13E-9B55-4DFB-B8CD-A3BBCA2911DE}" type="presParOf" srcId="{F0550927-BDCB-4C50-B73C-62AC87FEF9F9}" destId="{BDF591A8-1704-4ECC-9CFE-F3F9064D9674}" srcOrd="1" destOrd="0" presId="urn:microsoft.com/office/officeart/2005/8/layout/process2"/>
    <dgm:cxn modelId="{BEDAE68B-C951-4561-A404-F5A503824FC1}" type="presParOf" srcId="{BDF591A8-1704-4ECC-9CFE-F3F9064D9674}" destId="{08FA3E03-F1E7-4279-8A0B-897B71E0A928}" srcOrd="0" destOrd="0" presId="urn:microsoft.com/office/officeart/2005/8/layout/process2"/>
    <dgm:cxn modelId="{DC84C2D1-A230-4A96-8F6B-413083983BFD}" type="presParOf" srcId="{F0550927-BDCB-4C50-B73C-62AC87FEF9F9}" destId="{111A853C-CEFF-4837-BADE-24CF1E2C3729}" srcOrd="2" destOrd="0" presId="urn:microsoft.com/office/officeart/2005/8/layout/process2"/>
    <dgm:cxn modelId="{C87C813D-1F53-4DD4-80B8-25A431D465DD}" type="presParOf" srcId="{F0550927-BDCB-4C50-B73C-62AC87FEF9F9}" destId="{7CE19570-EA1C-4F11-ADD1-7F59E0C140CC}" srcOrd="3" destOrd="0" presId="urn:microsoft.com/office/officeart/2005/8/layout/process2"/>
    <dgm:cxn modelId="{7E411FB9-7FBE-4E28-AD7A-7A7F5EBD046D}" type="presParOf" srcId="{7CE19570-EA1C-4F11-ADD1-7F59E0C140CC}" destId="{3A6A53D8-B661-444D-8BC6-A6B0C1F34CB7}" srcOrd="0" destOrd="0" presId="urn:microsoft.com/office/officeart/2005/8/layout/process2"/>
    <dgm:cxn modelId="{6DD1C726-EC9F-457E-800C-3BF961AF380F}" type="presParOf" srcId="{F0550927-BDCB-4C50-B73C-62AC87FEF9F9}" destId="{4BFBA2DF-5D1A-4692-9572-DD1DC778C2AE}" srcOrd="4" destOrd="0" presId="urn:microsoft.com/office/officeart/2005/8/layout/process2"/>
    <dgm:cxn modelId="{7435DA2C-F990-4D21-94FE-75A6A5B006B7}" type="presParOf" srcId="{F0550927-BDCB-4C50-B73C-62AC87FEF9F9}" destId="{32DD0A9B-C0B7-4A90-8634-CD4951ED9FF5}" srcOrd="5" destOrd="0" presId="urn:microsoft.com/office/officeart/2005/8/layout/process2"/>
    <dgm:cxn modelId="{709BEC49-24E3-4254-8C2D-2FFCC827745E}" type="presParOf" srcId="{32DD0A9B-C0B7-4A90-8634-CD4951ED9FF5}" destId="{71381362-3ABF-4338-B71A-5407DDE2FB0A}" srcOrd="0" destOrd="0" presId="urn:microsoft.com/office/officeart/2005/8/layout/process2"/>
    <dgm:cxn modelId="{929653C3-6004-47D9-972B-F00234395D61}" type="presParOf" srcId="{F0550927-BDCB-4C50-B73C-62AC87FEF9F9}" destId="{26412A0F-61FF-4A76-980F-ADC7C2042A0B}" srcOrd="6" destOrd="0" presId="urn:microsoft.com/office/officeart/2005/8/layout/process2"/>
    <dgm:cxn modelId="{77A6A18B-E9C8-47F1-9C43-855F44F77463}" type="presParOf" srcId="{F0550927-BDCB-4C50-B73C-62AC87FEF9F9}" destId="{EFB17ADE-A653-4572-A12B-C328E4FA8E3D}" srcOrd="7" destOrd="0" presId="urn:microsoft.com/office/officeart/2005/8/layout/process2"/>
    <dgm:cxn modelId="{83207339-B5F4-4D9B-8DA7-7356AD6884EF}" type="presParOf" srcId="{EFB17ADE-A653-4572-A12B-C328E4FA8E3D}" destId="{3ED03110-43B2-481B-9446-5ECD5DD1F2AE}" srcOrd="0" destOrd="0" presId="urn:microsoft.com/office/officeart/2005/8/layout/process2"/>
    <dgm:cxn modelId="{39ED03F3-B967-4DF4-ACD1-3F52D3F9075C}" type="presParOf" srcId="{F0550927-BDCB-4C50-B73C-62AC87FEF9F9}" destId="{D891ADC6-E483-4227-8F79-3F250D8E716B}" srcOrd="8" destOrd="0" presId="urn:microsoft.com/office/officeart/2005/8/layout/process2"/>
    <dgm:cxn modelId="{299C0962-EC45-4D25-9226-357486B0080C}" type="presParOf" srcId="{F0550927-BDCB-4C50-B73C-62AC87FEF9F9}" destId="{AB2ABB7E-BCA1-4E0A-BD11-16614DF579E3}" srcOrd="9" destOrd="0" presId="urn:microsoft.com/office/officeart/2005/8/layout/process2"/>
    <dgm:cxn modelId="{0B151C22-8B2A-4C92-918B-122FC9B88644}" type="presParOf" srcId="{AB2ABB7E-BCA1-4E0A-BD11-16614DF579E3}" destId="{BC933932-9D93-439A-AFC4-E9062AADD4A5}" srcOrd="0" destOrd="0" presId="urn:microsoft.com/office/officeart/2005/8/layout/process2"/>
    <dgm:cxn modelId="{72725EE8-BBBF-4D92-B66A-83A95734A1B3}" type="presParOf" srcId="{F0550927-BDCB-4C50-B73C-62AC87FEF9F9}" destId="{93B0EC6C-1DC1-45F2-8198-71F1387135CD}"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2EE6E-01FE-4AE7-8024-65C2CC1D07A2}"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id-ID"/>
        </a:p>
      </dgm:t>
    </dgm:pt>
    <dgm:pt modelId="{13E7EC1D-1DA3-49B5-BCC3-F6100349774A}">
      <dgm:prSet phldrT="[Text]"/>
      <dgm:spPr/>
      <dgm:t>
        <a:bodyPr/>
        <a:lstStyle/>
        <a:p>
          <a:r>
            <a:rPr lang="id-ID" b="1" smtClean="0">
              <a:latin typeface="Calibri" pitchFamily="34" charset="0"/>
              <a:cs typeface="Calibri" pitchFamily="34" charset="0"/>
            </a:rPr>
            <a:t>Pengumpulan Data</a:t>
          </a:r>
          <a:endParaRPr lang="id-ID" b="1">
            <a:latin typeface="Calibri" pitchFamily="34" charset="0"/>
            <a:cs typeface="Calibri" pitchFamily="34" charset="0"/>
          </a:endParaRPr>
        </a:p>
      </dgm:t>
    </dgm:pt>
    <dgm:pt modelId="{D6A80DCC-3ABA-4F40-B711-0E561D7EA032}" type="parTrans" cxnId="{018BE9E1-B575-4C0E-B418-7B1C27251975}">
      <dgm:prSet/>
      <dgm:spPr/>
      <dgm:t>
        <a:bodyPr/>
        <a:lstStyle/>
        <a:p>
          <a:endParaRPr lang="id-ID"/>
        </a:p>
      </dgm:t>
    </dgm:pt>
    <dgm:pt modelId="{9CA7BADE-86C9-4D26-B4B5-36DE8AC8285A}" type="sibTrans" cxnId="{018BE9E1-B575-4C0E-B418-7B1C27251975}">
      <dgm:prSet/>
      <dgm:spPr/>
      <dgm:t>
        <a:bodyPr/>
        <a:lstStyle/>
        <a:p>
          <a:endParaRPr lang="id-ID"/>
        </a:p>
      </dgm:t>
    </dgm:pt>
    <dgm:pt modelId="{4AD443E6-0CFF-4A74-BF72-3FEE0E677B30}">
      <dgm:prSet phldrT="[Text]"/>
      <dgm:spPr/>
      <dgm:t>
        <a:bodyPr/>
        <a:lstStyle/>
        <a:p>
          <a:r>
            <a:rPr lang="id-ID" b="1" smtClean="0">
              <a:latin typeface="Calibri" pitchFamily="34" charset="0"/>
              <a:cs typeface="Calibri" pitchFamily="34" charset="0"/>
            </a:rPr>
            <a:t>Model/Metode Yang Diusulkan/Dikembangkan </a:t>
          </a:r>
          <a:endParaRPr lang="id-ID" b="1">
            <a:latin typeface="Calibri" pitchFamily="34" charset="0"/>
            <a:cs typeface="Calibri" pitchFamily="34" charset="0"/>
          </a:endParaRPr>
        </a:p>
      </dgm:t>
    </dgm:pt>
    <dgm:pt modelId="{C3761C5D-22EE-4F00-827C-1EBFB23870F7}" type="parTrans" cxnId="{63C6522E-F973-4BDD-831B-002DB33A30AF}">
      <dgm:prSet/>
      <dgm:spPr/>
      <dgm:t>
        <a:bodyPr/>
        <a:lstStyle/>
        <a:p>
          <a:endParaRPr lang="id-ID"/>
        </a:p>
      </dgm:t>
    </dgm:pt>
    <dgm:pt modelId="{DC26A960-F13A-4EAA-BC44-28ECBD976DD3}" type="sibTrans" cxnId="{63C6522E-F973-4BDD-831B-002DB33A30AF}">
      <dgm:prSet/>
      <dgm:spPr/>
      <dgm:t>
        <a:bodyPr/>
        <a:lstStyle/>
        <a:p>
          <a:endParaRPr lang="id-ID"/>
        </a:p>
      </dgm:t>
    </dgm:pt>
    <dgm:pt modelId="{F099A3BB-A8E1-4D1F-ADA5-A508025AC8A5}">
      <dgm:prSet phldrT="[Text]"/>
      <dgm:spPr/>
      <dgm:t>
        <a:bodyPr/>
        <a:lstStyle/>
        <a:p>
          <a:r>
            <a:rPr lang="id-ID" b="1" smtClean="0">
              <a:latin typeface="Calibri" pitchFamily="34" charset="0"/>
              <a:cs typeface="Calibri" pitchFamily="34" charset="0"/>
            </a:rPr>
            <a:t>Eksperimen dan Pengujian Model/Metode</a:t>
          </a:r>
          <a:endParaRPr lang="id-ID" b="1">
            <a:latin typeface="Calibri" pitchFamily="34" charset="0"/>
            <a:cs typeface="Calibri" pitchFamily="34" charset="0"/>
          </a:endParaRPr>
        </a:p>
      </dgm:t>
    </dgm:pt>
    <dgm:pt modelId="{DDAB9B1A-2C37-47C6-BBF0-B2BA30A65770}" type="parTrans" cxnId="{B5CFABA8-4460-4A4E-85C6-ED91C2F56AF0}">
      <dgm:prSet/>
      <dgm:spPr/>
      <dgm:t>
        <a:bodyPr/>
        <a:lstStyle/>
        <a:p>
          <a:endParaRPr lang="id-ID"/>
        </a:p>
      </dgm:t>
    </dgm:pt>
    <dgm:pt modelId="{872A7BD5-33C6-4CD4-934E-39B101FA362D}" type="sibTrans" cxnId="{B5CFABA8-4460-4A4E-85C6-ED91C2F56AF0}">
      <dgm:prSet/>
      <dgm:spPr/>
      <dgm:t>
        <a:bodyPr/>
        <a:lstStyle/>
        <a:p>
          <a:endParaRPr lang="id-ID"/>
        </a:p>
      </dgm:t>
    </dgm:pt>
    <dgm:pt modelId="{F7A00618-ECDA-4792-A6BF-C3C7C74FA343}">
      <dgm:prSet phldrT="[Text]"/>
      <dgm:spPr/>
      <dgm:t>
        <a:bodyPr/>
        <a:lstStyle/>
        <a:p>
          <a:r>
            <a:rPr lang="id-ID" b="1" smtClean="0">
              <a:latin typeface="Calibri" pitchFamily="34" charset="0"/>
              <a:cs typeface="Calibri" pitchFamily="34" charset="0"/>
            </a:rPr>
            <a:t>Evaluasi dan Validasi Hasil </a:t>
          </a:r>
          <a:endParaRPr lang="id-ID" b="1">
            <a:latin typeface="Calibri" pitchFamily="34" charset="0"/>
            <a:cs typeface="Calibri" pitchFamily="34" charset="0"/>
          </a:endParaRPr>
        </a:p>
      </dgm:t>
    </dgm:pt>
    <dgm:pt modelId="{09C81FEB-B450-46A2-B907-ECE121D79E93}" type="parTrans" cxnId="{C2E84A5A-D1BD-443D-8B56-95B39D092278}">
      <dgm:prSet/>
      <dgm:spPr/>
      <dgm:t>
        <a:bodyPr/>
        <a:lstStyle/>
        <a:p>
          <a:endParaRPr lang="id-ID"/>
        </a:p>
      </dgm:t>
    </dgm:pt>
    <dgm:pt modelId="{688EE202-7F61-46BE-AFCA-E84E18C4F1D7}" type="sibTrans" cxnId="{C2E84A5A-D1BD-443D-8B56-95B39D092278}">
      <dgm:prSet/>
      <dgm:spPr/>
      <dgm:t>
        <a:bodyPr/>
        <a:lstStyle/>
        <a:p>
          <a:endParaRPr lang="id-ID"/>
        </a:p>
      </dgm:t>
    </dgm:pt>
    <dgm:pt modelId="{858DBE6C-1F5B-428B-BC2C-718361741C39}">
      <dgm:prSet phldrT="[Text]"/>
      <dgm:spPr/>
      <dgm:t>
        <a:bodyPr/>
        <a:lstStyle/>
        <a:p>
          <a:r>
            <a:rPr lang="id-ID" b="1" smtClean="0">
              <a:latin typeface="Calibri" pitchFamily="34" charset="0"/>
              <a:cs typeface="Calibri" pitchFamily="34" charset="0"/>
            </a:rPr>
            <a:t>Pengolahan Awal Data</a:t>
          </a:r>
          <a:endParaRPr lang="id-ID" b="1">
            <a:latin typeface="Calibri" pitchFamily="34" charset="0"/>
            <a:cs typeface="Calibri" pitchFamily="34" charset="0"/>
          </a:endParaRPr>
        </a:p>
      </dgm:t>
    </dgm:pt>
    <dgm:pt modelId="{F9DA1499-476C-4AA6-9BC5-E45AF386E52A}" type="parTrans" cxnId="{746FDF23-41C0-4655-BFA1-D5DE45818E82}">
      <dgm:prSet/>
      <dgm:spPr/>
      <dgm:t>
        <a:bodyPr/>
        <a:lstStyle/>
        <a:p>
          <a:endParaRPr lang="id-ID"/>
        </a:p>
      </dgm:t>
    </dgm:pt>
    <dgm:pt modelId="{7AC0E48B-9986-4AE4-95E1-47FA44C5F54B}" type="sibTrans" cxnId="{746FDF23-41C0-4655-BFA1-D5DE45818E82}">
      <dgm:prSet/>
      <dgm:spPr/>
      <dgm:t>
        <a:bodyPr/>
        <a:lstStyle/>
        <a:p>
          <a:endParaRPr lang="id-ID"/>
        </a:p>
      </dgm:t>
    </dgm:pt>
    <dgm:pt modelId="{BBCDC590-845C-459A-8E7F-B99D8B7B8A53}" type="pres">
      <dgm:prSet presAssocID="{7AA2EE6E-01FE-4AE7-8024-65C2CC1D07A2}" presName="outerComposite" presStyleCnt="0">
        <dgm:presLayoutVars>
          <dgm:chMax val="5"/>
          <dgm:dir/>
          <dgm:resizeHandles val="exact"/>
        </dgm:presLayoutVars>
      </dgm:prSet>
      <dgm:spPr/>
      <dgm:t>
        <a:bodyPr/>
        <a:lstStyle/>
        <a:p>
          <a:endParaRPr lang="id-ID"/>
        </a:p>
      </dgm:t>
    </dgm:pt>
    <dgm:pt modelId="{2299E0F5-B1A8-4E76-914C-1F9C4579BF0E}" type="pres">
      <dgm:prSet presAssocID="{7AA2EE6E-01FE-4AE7-8024-65C2CC1D07A2}" presName="dummyMaxCanvas" presStyleCnt="0">
        <dgm:presLayoutVars/>
      </dgm:prSet>
      <dgm:spPr/>
    </dgm:pt>
    <dgm:pt modelId="{64B33CFC-3FF2-4A00-A4E0-78327E181D40}" type="pres">
      <dgm:prSet presAssocID="{7AA2EE6E-01FE-4AE7-8024-65C2CC1D07A2}" presName="FiveNodes_1" presStyleLbl="node1" presStyleIdx="0" presStyleCnt="5">
        <dgm:presLayoutVars>
          <dgm:bulletEnabled val="1"/>
        </dgm:presLayoutVars>
      </dgm:prSet>
      <dgm:spPr/>
      <dgm:t>
        <a:bodyPr/>
        <a:lstStyle/>
        <a:p>
          <a:endParaRPr lang="id-ID"/>
        </a:p>
      </dgm:t>
    </dgm:pt>
    <dgm:pt modelId="{72448389-FF75-4D1F-8160-989534F214BB}" type="pres">
      <dgm:prSet presAssocID="{7AA2EE6E-01FE-4AE7-8024-65C2CC1D07A2}" presName="FiveNodes_2" presStyleLbl="node1" presStyleIdx="1" presStyleCnt="5">
        <dgm:presLayoutVars>
          <dgm:bulletEnabled val="1"/>
        </dgm:presLayoutVars>
      </dgm:prSet>
      <dgm:spPr/>
      <dgm:t>
        <a:bodyPr/>
        <a:lstStyle/>
        <a:p>
          <a:endParaRPr lang="id-ID"/>
        </a:p>
      </dgm:t>
    </dgm:pt>
    <dgm:pt modelId="{FDC91AA9-3711-4317-A241-848A8401BEC6}" type="pres">
      <dgm:prSet presAssocID="{7AA2EE6E-01FE-4AE7-8024-65C2CC1D07A2}" presName="FiveNodes_3" presStyleLbl="node1" presStyleIdx="2" presStyleCnt="5">
        <dgm:presLayoutVars>
          <dgm:bulletEnabled val="1"/>
        </dgm:presLayoutVars>
      </dgm:prSet>
      <dgm:spPr/>
      <dgm:t>
        <a:bodyPr/>
        <a:lstStyle/>
        <a:p>
          <a:endParaRPr lang="id-ID"/>
        </a:p>
      </dgm:t>
    </dgm:pt>
    <dgm:pt modelId="{F309F96E-3081-4016-9B28-ADE8995C6B45}" type="pres">
      <dgm:prSet presAssocID="{7AA2EE6E-01FE-4AE7-8024-65C2CC1D07A2}" presName="FiveNodes_4" presStyleLbl="node1" presStyleIdx="3" presStyleCnt="5">
        <dgm:presLayoutVars>
          <dgm:bulletEnabled val="1"/>
        </dgm:presLayoutVars>
      </dgm:prSet>
      <dgm:spPr/>
      <dgm:t>
        <a:bodyPr/>
        <a:lstStyle/>
        <a:p>
          <a:endParaRPr lang="id-ID"/>
        </a:p>
      </dgm:t>
    </dgm:pt>
    <dgm:pt modelId="{CD20108D-A05B-4598-9F65-6B2814FB6717}" type="pres">
      <dgm:prSet presAssocID="{7AA2EE6E-01FE-4AE7-8024-65C2CC1D07A2}" presName="FiveNodes_5" presStyleLbl="node1" presStyleIdx="4" presStyleCnt="5">
        <dgm:presLayoutVars>
          <dgm:bulletEnabled val="1"/>
        </dgm:presLayoutVars>
      </dgm:prSet>
      <dgm:spPr/>
      <dgm:t>
        <a:bodyPr/>
        <a:lstStyle/>
        <a:p>
          <a:endParaRPr lang="id-ID"/>
        </a:p>
      </dgm:t>
    </dgm:pt>
    <dgm:pt modelId="{F4295CD9-9013-43D8-9EB1-F5CEC6EDFE22}" type="pres">
      <dgm:prSet presAssocID="{7AA2EE6E-01FE-4AE7-8024-65C2CC1D07A2}" presName="FiveConn_1-2" presStyleLbl="fgAccFollowNode1" presStyleIdx="0" presStyleCnt="4">
        <dgm:presLayoutVars>
          <dgm:bulletEnabled val="1"/>
        </dgm:presLayoutVars>
      </dgm:prSet>
      <dgm:spPr/>
      <dgm:t>
        <a:bodyPr/>
        <a:lstStyle/>
        <a:p>
          <a:endParaRPr lang="id-ID"/>
        </a:p>
      </dgm:t>
    </dgm:pt>
    <dgm:pt modelId="{F2B701B0-5994-467A-842E-5FF4E022FE51}" type="pres">
      <dgm:prSet presAssocID="{7AA2EE6E-01FE-4AE7-8024-65C2CC1D07A2}" presName="FiveConn_2-3" presStyleLbl="fgAccFollowNode1" presStyleIdx="1" presStyleCnt="4">
        <dgm:presLayoutVars>
          <dgm:bulletEnabled val="1"/>
        </dgm:presLayoutVars>
      </dgm:prSet>
      <dgm:spPr/>
      <dgm:t>
        <a:bodyPr/>
        <a:lstStyle/>
        <a:p>
          <a:endParaRPr lang="id-ID"/>
        </a:p>
      </dgm:t>
    </dgm:pt>
    <dgm:pt modelId="{B38F214D-279E-4D8A-9755-E08FA88D5D50}" type="pres">
      <dgm:prSet presAssocID="{7AA2EE6E-01FE-4AE7-8024-65C2CC1D07A2}" presName="FiveConn_3-4" presStyleLbl="fgAccFollowNode1" presStyleIdx="2" presStyleCnt="4">
        <dgm:presLayoutVars>
          <dgm:bulletEnabled val="1"/>
        </dgm:presLayoutVars>
      </dgm:prSet>
      <dgm:spPr/>
      <dgm:t>
        <a:bodyPr/>
        <a:lstStyle/>
        <a:p>
          <a:endParaRPr lang="id-ID"/>
        </a:p>
      </dgm:t>
    </dgm:pt>
    <dgm:pt modelId="{1F976658-4623-4657-9D00-6124783C64C3}" type="pres">
      <dgm:prSet presAssocID="{7AA2EE6E-01FE-4AE7-8024-65C2CC1D07A2}" presName="FiveConn_4-5" presStyleLbl="fgAccFollowNode1" presStyleIdx="3" presStyleCnt="4">
        <dgm:presLayoutVars>
          <dgm:bulletEnabled val="1"/>
        </dgm:presLayoutVars>
      </dgm:prSet>
      <dgm:spPr/>
      <dgm:t>
        <a:bodyPr/>
        <a:lstStyle/>
        <a:p>
          <a:endParaRPr lang="id-ID"/>
        </a:p>
      </dgm:t>
    </dgm:pt>
    <dgm:pt modelId="{9393F6D9-91B9-41E4-BC78-F96CC77A770F}" type="pres">
      <dgm:prSet presAssocID="{7AA2EE6E-01FE-4AE7-8024-65C2CC1D07A2}" presName="FiveNodes_1_text" presStyleLbl="node1" presStyleIdx="4" presStyleCnt="5">
        <dgm:presLayoutVars>
          <dgm:bulletEnabled val="1"/>
        </dgm:presLayoutVars>
      </dgm:prSet>
      <dgm:spPr/>
      <dgm:t>
        <a:bodyPr/>
        <a:lstStyle/>
        <a:p>
          <a:endParaRPr lang="id-ID"/>
        </a:p>
      </dgm:t>
    </dgm:pt>
    <dgm:pt modelId="{3B5818D8-A772-4B65-8741-26671E66ED25}" type="pres">
      <dgm:prSet presAssocID="{7AA2EE6E-01FE-4AE7-8024-65C2CC1D07A2}" presName="FiveNodes_2_text" presStyleLbl="node1" presStyleIdx="4" presStyleCnt="5">
        <dgm:presLayoutVars>
          <dgm:bulletEnabled val="1"/>
        </dgm:presLayoutVars>
      </dgm:prSet>
      <dgm:spPr/>
      <dgm:t>
        <a:bodyPr/>
        <a:lstStyle/>
        <a:p>
          <a:endParaRPr lang="id-ID"/>
        </a:p>
      </dgm:t>
    </dgm:pt>
    <dgm:pt modelId="{162A0B05-805C-4FA7-BFB3-CA2C43D00BB3}" type="pres">
      <dgm:prSet presAssocID="{7AA2EE6E-01FE-4AE7-8024-65C2CC1D07A2}" presName="FiveNodes_3_text" presStyleLbl="node1" presStyleIdx="4" presStyleCnt="5">
        <dgm:presLayoutVars>
          <dgm:bulletEnabled val="1"/>
        </dgm:presLayoutVars>
      </dgm:prSet>
      <dgm:spPr/>
      <dgm:t>
        <a:bodyPr/>
        <a:lstStyle/>
        <a:p>
          <a:endParaRPr lang="id-ID"/>
        </a:p>
      </dgm:t>
    </dgm:pt>
    <dgm:pt modelId="{74C2F053-7192-46F0-9013-681DC363D353}" type="pres">
      <dgm:prSet presAssocID="{7AA2EE6E-01FE-4AE7-8024-65C2CC1D07A2}" presName="FiveNodes_4_text" presStyleLbl="node1" presStyleIdx="4" presStyleCnt="5">
        <dgm:presLayoutVars>
          <dgm:bulletEnabled val="1"/>
        </dgm:presLayoutVars>
      </dgm:prSet>
      <dgm:spPr/>
      <dgm:t>
        <a:bodyPr/>
        <a:lstStyle/>
        <a:p>
          <a:endParaRPr lang="id-ID"/>
        </a:p>
      </dgm:t>
    </dgm:pt>
    <dgm:pt modelId="{47CD8512-EE62-4616-916B-0885E5179230}" type="pres">
      <dgm:prSet presAssocID="{7AA2EE6E-01FE-4AE7-8024-65C2CC1D07A2}" presName="FiveNodes_5_text" presStyleLbl="node1" presStyleIdx="4" presStyleCnt="5">
        <dgm:presLayoutVars>
          <dgm:bulletEnabled val="1"/>
        </dgm:presLayoutVars>
      </dgm:prSet>
      <dgm:spPr/>
      <dgm:t>
        <a:bodyPr/>
        <a:lstStyle/>
        <a:p>
          <a:endParaRPr lang="id-ID"/>
        </a:p>
      </dgm:t>
    </dgm:pt>
  </dgm:ptLst>
  <dgm:cxnLst>
    <dgm:cxn modelId="{AFBFE79A-9A2F-4229-916A-88A0C9557612}" type="presOf" srcId="{F7A00618-ECDA-4792-A6BF-C3C7C74FA343}" destId="{CD20108D-A05B-4598-9F65-6B2814FB6717}" srcOrd="0" destOrd="0" presId="urn:microsoft.com/office/officeart/2005/8/layout/vProcess5"/>
    <dgm:cxn modelId="{A2B00B90-FF04-4519-B462-0878F3A6432E}" type="presOf" srcId="{13E7EC1D-1DA3-49B5-BCC3-F6100349774A}" destId="{64B33CFC-3FF2-4A00-A4E0-78327E181D40}" srcOrd="0" destOrd="0" presId="urn:microsoft.com/office/officeart/2005/8/layout/vProcess5"/>
    <dgm:cxn modelId="{018BE9E1-B575-4C0E-B418-7B1C27251975}" srcId="{7AA2EE6E-01FE-4AE7-8024-65C2CC1D07A2}" destId="{13E7EC1D-1DA3-49B5-BCC3-F6100349774A}" srcOrd="0" destOrd="0" parTransId="{D6A80DCC-3ABA-4F40-B711-0E561D7EA032}" sibTransId="{9CA7BADE-86C9-4D26-B4B5-36DE8AC8285A}"/>
    <dgm:cxn modelId="{C2E84A5A-D1BD-443D-8B56-95B39D092278}" srcId="{7AA2EE6E-01FE-4AE7-8024-65C2CC1D07A2}" destId="{F7A00618-ECDA-4792-A6BF-C3C7C74FA343}" srcOrd="4" destOrd="0" parTransId="{09C81FEB-B450-46A2-B907-ECE121D79E93}" sibTransId="{688EE202-7F61-46BE-AFCA-E84E18C4F1D7}"/>
    <dgm:cxn modelId="{746FDF23-41C0-4655-BFA1-D5DE45818E82}" srcId="{7AA2EE6E-01FE-4AE7-8024-65C2CC1D07A2}" destId="{858DBE6C-1F5B-428B-BC2C-718361741C39}" srcOrd="1" destOrd="0" parTransId="{F9DA1499-476C-4AA6-9BC5-E45AF386E52A}" sibTransId="{7AC0E48B-9986-4AE4-95E1-47FA44C5F54B}"/>
    <dgm:cxn modelId="{4A7A4984-17DD-459C-AA6A-89E7C8465117}" type="presOf" srcId="{9CA7BADE-86C9-4D26-B4B5-36DE8AC8285A}" destId="{F4295CD9-9013-43D8-9EB1-F5CEC6EDFE22}" srcOrd="0" destOrd="0" presId="urn:microsoft.com/office/officeart/2005/8/layout/vProcess5"/>
    <dgm:cxn modelId="{63C6522E-F973-4BDD-831B-002DB33A30AF}" srcId="{7AA2EE6E-01FE-4AE7-8024-65C2CC1D07A2}" destId="{4AD443E6-0CFF-4A74-BF72-3FEE0E677B30}" srcOrd="2" destOrd="0" parTransId="{C3761C5D-22EE-4F00-827C-1EBFB23870F7}" sibTransId="{DC26A960-F13A-4EAA-BC44-28ECBD976DD3}"/>
    <dgm:cxn modelId="{A164EDA9-4A66-4024-9DDB-312A686326D1}" type="presOf" srcId="{F099A3BB-A8E1-4D1F-ADA5-A508025AC8A5}" destId="{F309F96E-3081-4016-9B28-ADE8995C6B45}" srcOrd="0" destOrd="0" presId="urn:microsoft.com/office/officeart/2005/8/layout/vProcess5"/>
    <dgm:cxn modelId="{EBCA970B-6AC5-40D1-9C16-E81FA5AFF7C7}" type="presOf" srcId="{DC26A960-F13A-4EAA-BC44-28ECBD976DD3}" destId="{B38F214D-279E-4D8A-9755-E08FA88D5D50}" srcOrd="0" destOrd="0" presId="urn:microsoft.com/office/officeart/2005/8/layout/vProcess5"/>
    <dgm:cxn modelId="{BC5B88B6-95DD-4E1D-87C1-35B5F8581D42}" type="presOf" srcId="{858DBE6C-1F5B-428B-BC2C-718361741C39}" destId="{3B5818D8-A772-4B65-8741-26671E66ED25}" srcOrd="1" destOrd="0" presId="urn:microsoft.com/office/officeart/2005/8/layout/vProcess5"/>
    <dgm:cxn modelId="{040BE4F8-356A-497F-A716-7D5438265CBF}" type="presOf" srcId="{7AA2EE6E-01FE-4AE7-8024-65C2CC1D07A2}" destId="{BBCDC590-845C-459A-8E7F-B99D8B7B8A53}" srcOrd="0" destOrd="0" presId="urn:microsoft.com/office/officeart/2005/8/layout/vProcess5"/>
    <dgm:cxn modelId="{9910A862-662A-4B87-AA92-6CCAA57010CC}" type="presOf" srcId="{F099A3BB-A8E1-4D1F-ADA5-A508025AC8A5}" destId="{74C2F053-7192-46F0-9013-681DC363D353}" srcOrd="1" destOrd="0" presId="urn:microsoft.com/office/officeart/2005/8/layout/vProcess5"/>
    <dgm:cxn modelId="{A9D4B49B-EE9C-41F7-A6B2-36826CCA5D21}" type="presOf" srcId="{4AD443E6-0CFF-4A74-BF72-3FEE0E677B30}" destId="{FDC91AA9-3711-4317-A241-848A8401BEC6}" srcOrd="0" destOrd="0" presId="urn:microsoft.com/office/officeart/2005/8/layout/vProcess5"/>
    <dgm:cxn modelId="{8D41082F-FED4-45BF-9A43-993D7A0F627F}" type="presOf" srcId="{F7A00618-ECDA-4792-A6BF-C3C7C74FA343}" destId="{47CD8512-EE62-4616-916B-0885E5179230}" srcOrd="1" destOrd="0" presId="urn:microsoft.com/office/officeart/2005/8/layout/vProcess5"/>
    <dgm:cxn modelId="{E2E8231B-1B82-4312-BFB0-5198D49D1E05}" type="presOf" srcId="{4AD443E6-0CFF-4A74-BF72-3FEE0E677B30}" destId="{162A0B05-805C-4FA7-BFB3-CA2C43D00BB3}" srcOrd="1" destOrd="0" presId="urn:microsoft.com/office/officeart/2005/8/layout/vProcess5"/>
    <dgm:cxn modelId="{B5CFABA8-4460-4A4E-85C6-ED91C2F56AF0}" srcId="{7AA2EE6E-01FE-4AE7-8024-65C2CC1D07A2}" destId="{F099A3BB-A8E1-4D1F-ADA5-A508025AC8A5}" srcOrd="3" destOrd="0" parTransId="{DDAB9B1A-2C37-47C6-BBF0-B2BA30A65770}" sibTransId="{872A7BD5-33C6-4CD4-934E-39B101FA362D}"/>
    <dgm:cxn modelId="{AEB84C95-C127-4923-91DA-9E6519D3B9F9}" type="presOf" srcId="{872A7BD5-33C6-4CD4-934E-39B101FA362D}" destId="{1F976658-4623-4657-9D00-6124783C64C3}" srcOrd="0" destOrd="0" presId="urn:microsoft.com/office/officeart/2005/8/layout/vProcess5"/>
    <dgm:cxn modelId="{288495A4-7547-486D-A302-4FF99A70BBDE}" type="presOf" srcId="{13E7EC1D-1DA3-49B5-BCC3-F6100349774A}" destId="{9393F6D9-91B9-41E4-BC78-F96CC77A770F}" srcOrd="1" destOrd="0" presId="urn:microsoft.com/office/officeart/2005/8/layout/vProcess5"/>
    <dgm:cxn modelId="{42D5E6D4-C603-4241-93CD-A9652EBA853D}" type="presOf" srcId="{7AC0E48B-9986-4AE4-95E1-47FA44C5F54B}" destId="{F2B701B0-5994-467A-842E-5FF4E022FE51}" srcOrd="0" destOrd="0" presId="urn:microsoft.com/office/officeart/2005/8/layout/vProcess5"/>
    <dgm:cxn modelId="{24EE0B01-2D0B-4C1E-847A-CC7D07BE294B}" type="presOf" srcId="{858DBE6C-1F5B-428B-BC2C-718361741C39}" destId="{72448389-FF75-4D1F-8160-989534F214BB}" srcOrd="0" destOrd="0" presId="urn:microsoft.com/office/officeart/2005/8/layout/vProcess5"/>
    <dgm:cxn modelId="{9101D6DA-41B9-4CD5-9368-DF1C735DAC27}" type="presParOf" srcId="{BBCDC590-845C-459A-8E7F-B99D8B7B8A53}" destId="{2299E0F5-B1A8-4E76-914C-1F9C4579BF0E}" srcOrd="0" destOrd="0" presId="urn:microsoft.com/office/officeart/2005/8/layout/vProcess5"/>
    <dgm:cxn modelId="{E5A020B3-EBA6-4731-B051-561B1D16A9E3}" type="presParOf" srcId="{BBCDC590-845C-459A-8E7F-B99D8B7B8A53}" destId="{64B33CFC-3FF2-4A00-A4E0-78327E181D40}" srcOrd="1" destOrd="0" presId="urn:microsoft.com/office/officeart/2005/8/layout/vProcess5"/>
    <dgm:cxn modelId="{2B0C4E44-2AD5-4552-928D-D8661E0DF782}" type="presParOf" srcId="{BBCDC590-845C-459A-8E7F-B99D8B7B8A53}" destId="{72448389-FF75-4D1F-8160-989534F214BB}" srcOrd="2" destOrd="0" presId="urn:microsoft.com/office/officeart/2005/8/layout/vProcess5"/>
    <dgm:cxn modelId="{A7D9BCE4-DD75-406C-AB81-F0AF43F7634A}" type="presParOf" srcId="{BBCDC590-845C-459A-8E7F-B99D8B7B8A53}" destId="{FDC91AA9-3711-4317-A241-848A8401BEC6}" srcOrd="3" destOrd="0" presId="urn:microsoft.com/office/officeart/2005/8/layout/vProcess5"/>
    <dgm:cxn modelId="{E3278772-E60A-4026-B487-68F42E86D58E}" type="presParOf" srcId="{BBCDC590-845C-459A-8E7F-B99D8B7B8A53}" destId="{F309F96E-3081-4016-9B28-ADE8995C6B45}" srcOrd="4" destOrd="0" presId="urn:microsoft.com/office/officeart/2005/8/layout/vProcess5"/>
    <dgm:cxn modelId="{3FD81ED4-44F2-4179-AF00-A6AB18839B7A}" type="presParOf" srcId="{BBCDC590-845C-459A-8E7F-B99D8B7B8A53}" destId="{CD20108D-A05B-4598-9F65-6B2814FB6717}" srcOrd="5" destOrd="0" presId="urn:microsoft.com/office/officeart/2005/8/layout/vProcess5"/>
    <dgm:cxn modelId="{E772F2C3-589B-4171-AAD4-F871CA926578}" type="presParOf" srcId="{BBCDC590-845C-459A-8E7F-B99D8B7B8A53}" destId="{F4295CD9-9013-43D8-9EB1-F5CEC6EDFE22}" srcOrd="6" destOrd="0" presId="urn:microsoft.com/office/officeart/2005/8/layout/vProcess5"/>
    <dgm:cxn modelId="{82848502-6CAA-4689-9BB2-BEF3EAFE4F1F}" type="presParOf" srcId="{BBCDC590-845C-459A-8E7F-B99D8B7B8A53}" destId="{F2B701B0-5994-467A-842E-5FF4E022FE51}" srcOrd="7" destOrd="0" presId="urn:microsoft.com/office/officeart/2005/8/layout/vProcess5"/>
    <dgm:cxn modelId="{D0051BB3-228F-4C56-9A00-3E523127437F}" type="presParOf" srcId="{BBCDC590-845C-459A-8E7F-B99D8B7B8A53}" destId="{B38F214D-279E-4D8A-9755-E08FA88D5D50}" srcOrd="8" destOrd="0" presId="urn:microsoft.com/office/officeart/2005/8/layout/vProcess5"/>
    <dgm:cxn modelId="{AB3130E9-2B31-4D2C-8510-DA47EB46D4A7}" type="presParOf" srcId="{BBCDC590-845C-459A-8E7F-B99D8B7B8A53}" destId="{1F976658-4623-4657-9D00-6124783C64C3}" srcOrd="9" destOrd="0" presId="urn:microsoft.com/office/officeart/2005/8/layout/vProcess5"/>
    <dgm:cxn modelId="{65AF69E4-AB73-4D44-9DD6-97E51A9D1BF1}" type="presParOf" srcId="{BBCDC590-845C-459A-8E7F-B99D8B7B8A53}" destId="{9393F6D9-91B9-41E4-BC78-F96CC77A770F}" srcOrd="10" destOrd="0" presId="urn:microsoft.com/office/officeart/2005/8/layout/vProcess5"/>
    <dgm:cxn modelId="{27F2AEFC-E07C-45CE-BC8F-D26820922F42}" type="presParOf" srcId="{BBCDC590-845C-459A-8E7F-B99D8B7B8A53}" destId="{3B5818D8-A772-4B65-8741-26671E66ED25}" srcOrd="11" destOrd="0" presId="urn:microsoft.com/office/officeart/2005/8/layout/vProcess5"/>
    <dgm:cxn modelId="{BCA966E8-0A4F-47E7-86BC-8909DD5EBD7D}" type="presParOf" srcId="{BBCDC590-845C-459A-8E7F-B99D8B7B8A53}" destId="{162A0B05-805C-4FA7-BFB3-CA2C43D00BB3}" srcOrd="12" destOrd="0" presId="urn:microsoft.com/office/officeart/2005/8/layout/vProcess5"/>
    <dgm:cxn modelId="{896A09EA-EF54-426E-AA21-45B81DEA6A22}" type="presParOf" srcId="{BBCDC590-845C-459A-8E7F-B99D8B7B8A53}" destId="{74C2F053-7192-46F0-9013-681DC363D353}" srcOrd="13" destOrd="0" presId="urn:microsoft.com/office/officeart/2005/8/layout/vProcess5"/>
    <dgm:cxn modelId="{99148A3E-103E-4E5D-B5BA-71038C8E7338}" type="presParOf" srcId="{BBCDC590-845C-459A-8E7F-B99D8B7B8A53}" destId="{47CD8512-EE62-4616-916B-0885E517923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7" name="Rectangle 9"/>
          <p:cNvSpPr>
            <a:spLocks noGrp="1" noChangeArrowheads="1"/>
          </p:cNvSpPr>
          <p:nvPr>
            <p:ph type="hdr" sz="quarter"/>
          </p:nvPr>
        </p:nvSpPr>
        <p:spPr bwMode="auto">
          <a:xfrm>
            <a:off x="3475699" y="9833556"/>
            <a:ext cx="3105944" cy="472133"/>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700" i="1" dirty="0">
                <a:effectLst/>
              </a:defRPr>
            </a:lvl1pPr>
          </a:lstStyle>
          <a:p>
            <a:pPr>
              <a:defRPr/>
            </a:pPr>
            <a:r>
              <a:rPr lang="en-US" altLang="ja-JP"/>
              <a:t>romi@romisatriawahono.net</a:t>
            </a:r>
          </a:p>
        </p:txBody>
      </p:sp>
      <p:sp>
        <p:nvSpPr>
          <p:cNvPr id="27658" name="Rectangle 10"/>
          <p:cNvSpPr>
            <a:spLocks noGrp="1" noChangeArrowheads="1"/>
          </p:cNvSpPr>
          <p:nvPr>
            <p:ph type="dt" sz="quarter" idx="1"/>
          </p:nvPr>
        </p:nvSpPr>
        <p:spPr bwMode="auto">
          <a:xfrm>
            <a:off x="593151" y="192915"/>
            <a:ext cx="5982331" cy="527976"/>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700" i="1" dirty="0" smtClean="0">
                <a:effectLst/>
              </a:defRPr>
            </a:lvl1pPr>
          </a:lstStyle>
          <a:p>
            <a:pPr>
              <a:defRPr/>
            </a:pPr>
            <a:r>
              <a:rPr lang="id-ID" altLang="ja-JP" smtClean="0"/>
              <a:t>Computing Research Methodology</a:t>
            </a:r>
            <a:endParaRPr lang="en-US" altLang="ja-JP"/>
          </a:p>
        </p:txBody>
      </p:sp>
      <p:sp>
        <p:nvSpPr>
          <p:cNvPr id="27659" name="Rectangle 11"/>
          <p:cNvSpPr>
            <a:spLocks noGrp="1" noChangeArrowheads="1"/>
          </p:cNvSpPr>
          <p:nvPr>
            <p:ph type="ftr" sz="quarter" idx="2"/>
          </p:nvPr>
        </p:nvSpPr>
        <p:spPr bwMode="auto">
          <a:xfrm>
            <a:off x="480682" y="9701562"/>
            <a:ext cx="3216871" cy="370598"/>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l" defTabSz="953991">
              <a:defRPr sz="700" i="1" dirty="0">
                <a:effectLst/>
              </a:defRPr>
            </a:lvl1pPr>
          </a:lstStyle>
          <a:p>
            <a:pPr>
              <a:defRPr/>
            </a:pPr>
            <a:r>
              <a:rPr lang="en-US" altLang="ja-JP"/>
              <a:t>http://romisatriawahono.net</a:t>
            </a:r>
          </a:p>
        </p:txBody>
      </p:sp>
      <p:sp>
        <p:nvSpPr>
          <p:cNvPr id="27660" name="Line 12"/>
          <p:cNvSpPr>
            <a:spLocks noChangeShapeType="1"/>
          </p:cNvSpPr>
          <p:nvPr/>
        </p:nvSpPr>
        <p:spPr bwMode="auto">
          <a:xfrm flipH="1">
            <a:off x="593151" y="406135"/>
            <a:ext cx="5916083" cy="0"/>
          </a:xfrm>
          <a:prstGeom prst="line">
            <a:avLst/>
          </a:prstGeom>
          <a:noFill/>
          <a:ln w="3175">
            <a:solidFill>
              <a:schemeClr val="tx1"/>
            </a:solidFill>
            <a:miter lim="800000"/>
            <a:headEnd/>
            <a:tailEnd/>
          </a:ln>
          <a:effectLst/>
        </p:spPr>
        <p:txBody>
          <a:bodyPr wrap="none" lIns="91430" tIns="45715" rIns="91430" bIns="45715"/>
          <a:lstStyle/>
          <a:p>
            <a:pPr>
              <a:defRPr/>
            </a:pPr>
            <a:endParaRPr lang="id-ID"/>
          </a:p>
        </p:txBody>
      </p:sp>
      <p:sp>
        <p:nvSpPr>
          <p:cNvPr id="27661" name="Line 13"/>
          <p:cNvSpPr>
            <a:spLocks noChangeShapeType="1"/>
          </p:cNvSpPr>
          <p:nvPr/>
        </p:nvSpPr>
        <p:spPr bwMode="auto">
          <a:xfrm flipH="1">
            <a:off x="593151" y="9828478"/>
            <a:ext cx="5916083" cy="0"/>
          </a:xfrm>
          <a:prstGeom prst="line">
            <a:avLst/>
          </a:prstGeom>
          <a:noFill/>
          <a:ln w="3175">
            <a:solidFill>
              <a:schemeClr val="tx1"/>
            </a:solidFill>
            <a:miter lim="800000"/>
            <a:headEnd/>
            <a:tailEnd/>
          </a:ln>
          <a:effectLst/>
        </p:spPr>
        <p:txBody>
          <a:bodyPr wrap="none" lIns="91430" tIns="45715" rIns="91430" bIns="45715"/>
          <a:lstStyle/>
          <a:p>
            <a:pPr>
              <a:defRPr/>
            </a:pPr>
            <a:endParaRPr lang="id-ID"/>
          </a:p>
        </p:txBody>
      </p:sp>
    </p:spTree>
    <p:extLst>
      <p:ext uri="{BB962C8B-B14F-4D97-AF65-F5344CB8AC3E}">
        <p14:creationId xmlns:p14="http://schemas.microsoft.com/office/powerpoint/2010/main" val="4035611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0"/>
            <a:ext cx="3076672" cy="511054"/>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l" defTabSz="953991">
              <a:defRPr sz="1200">
                <a:effectLst/>
                <a:latin typeface="Times New Roman" pitchFamily="18" charset="0"/>
              </a:defRPr>
            </a:lvl1pPr>
          </a:lstStyle>
          <a:p>
            <a:pPr>
              <a:defRPr/>
            </a:pPr>
            <a:r>
              <a:rPr lang="en-US" altLang="ja-JP"/>
              <a:t>romi@romisatriawahono.net</a:t>
            </a:r>
          </a:p>
        </p:txBody>
      </p:sp>
      <p:sp>
        <p:nvSpPr>
          <p:cNvPr id="1027" name="Rectangle 3"/>
          <p:cNvSpPr>
            <a:spLocks noGrp="1" noChangeArrowheads="1"/>
          </p:cNvSpPr>
          <p:nvPr>
            <p:ph type="dt" idx="1"/>
          </p:nvPr>
        </p:nvSpPr>
        <p:spPr bwMode="auto">
          <a:xfrm>
            <a:off x="4022631" y="0"/>
            <a:ext cx="3076671" cy="511054"/>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lvl1pPr algn="r" defTabSz="953991">
              <a:defRPr sz="1200">
                <a:effectLst/>
                <a:latin typeface="Times New Roman" pitchFamily="18" charset="0"/>
              </a:defRPr>
            </a:lvl1pPr>
          </a:lstStyle>
          <a:p>
            <a:pPr>
              <a:defRPr/>
            </a:pPr>
            <a:r>
              <a:rPr lang="id-ID" altLang="ja-JP" smtClean="0"/>
              <a:t>Object-Oriented Programming</a:t>
            </a:r>
            <a:endParaRPr lang="en-US" altLang="ja-JP"/>
          </a:p>
        </p:txBody>
      </p:sp>
      <p:sp>
        <p:nvSpPr>
          <p:cNvPr id="27652" name="Rectangle 4"/>
          <p:cNvSpPr>
            <a:spLocks noGrp="1" noRot="1" noChangeAspect="1" noChangeArrowheads="1" noTextEdit="1"/>
          </p:cNvSpPr>
          <p:nvPr>
            <p:ph type="sldImg" idx="2"/>
          </p:nvPr>
        </p:nvSpPr>
        <p:spPr bwMode="auto">
          <a:xfrm>
            <a:off x="998538" y="768350"/>
            <a:ext cx="5113337" cy="3836988"/>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45958" y="4860090"/>
            <a:ext cx="5207386" cy="4606253"/>
          </a:xfrm>
          <a:prstGeom prst="rect">
            <a:avLst/>
          </a:prstGeom>
          <a:noFill/>
          <a:ln w="9525">
            <a:noFill/>
            <a:miter lim="800000"/>
            <a:headEnd/>
            <a:tailEnd/>
          </a:ln>
          <a:effectLst/>
        </p:spPr>
        <p:txBody>
          <a:bodyPr vert="horz" wrap="square" lIns="95379" tIns="47690" rIns="95379" bIns="4769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2" y="9723561"/>
            <a:ext cx="3076672" cy="511054"/>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l" defTabSz="953991">
              <a:defRPr sz="1200">
                <a:effectLst/>
                <a:latin typeface="Times New Roman" pitchFamily="18" charset="0"/>
              </a:defRPr>
            </a:lvl1pPr>
          </a:lstStyle>
          <a:p>
            <a:pPr>
              <a:defRPr/>
            </a:pPr>
            <a:r>
              <a:rPr lang="en-US" altLang="ja-JP"/>
              <a:t>http://romisatriawahono.net</a:t>
            </a:r>
          </a:p>
        </p:txBody>
      </p:sp>
      <p:sp>
        <p:nvSpPr>
          <p:cNvPr id="1031" name="Rectangle 7"/>
          <p:cNvSpPr>
            <a:spLocks noGrp="1" noChangeArrowheads="1"/>
          </p:cNvSpPr>
          <p:nvPr>
            <p:ph type="sldNum" sz="quarter" idx="5"/>
          </p:nvPr>
        </p:nvSpPr>
        <p:spPr bwMode="auto">
          <a:xfrm>
            <a:off x="4022631" y="9723561"/>
            <a:ext cx="3076671" cy="511054"/>
          </a:xfrm>
          <a:prstGeom prst="rect">
            <a:avLst/>
          </a:prstGeom>
          <a:noFill/>
          <a:ln w="9525">
            <a:noFill/>
            <a:miter lim="800000"/>
            <a:headEnd/>
            <a:tailEnd/>
          </a:ln>
          <a:effectLst/>
        </p:spPr>
        <p:txBody>
          <a:bodyPr vert="horz" wrap="square" lIns="95379" tIns="47690" rIns="95379" bIns="47690" numCol="1" anchor="b" anchorCtr="0" compatLnSpc="1">
            <a:prstTxWarp prst="textNoShape">
              <a:avLst/>
            </a:prstTxWarp>
          </a:bodyPr>
          <a:lstStyle>
            <a:lvl1pPr algn="r" defTabSz="953991">
              <a:defRPr sz="1200">
                <a:effectLst/>
                <a:latin typeface="Times New Roman" pitchFamily="18" charset="0"/>
              </a:defRPr>
            </a:lvl1pPr>
          </a:lstStyle>
          <a:p>
            <a:pPr>
              <a:defRPr/>
            </a:pPr>
            <a:fld id="{38C9D2B2-F8A0-41B1-8482-D108E1D20E7F}" type="slidenum">
              <a:rPr lang="en-US" altLang="ja-JP"/>
              <a:pPr>
                <a:defRPr/>
              </a:pPr>
              <a:t>‹#›</a:t>
            </a:fld>
            <a:endParaRPr lang="en-US" altLang="ja-JP"/>
          </a:p>
        </p:txBody>
      </p:sp>
    </p:spTree>
    <p:extLst>
      <p:ext uri="{BB962C8B-B14F-4D97-AF65-F5344CB8AC3E}">
        <p14:creationId xmlns:p14="http://schemas.microsoft.com/office/powerpoint/2010/main" val="224242092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1</a:t>
            </a:fld>
            <a:endParaRPr lang="en-US" altLang="ja-JP"/>
          </a:p>
        </p:txBody>
      </p:sp>
    </p:spTree>
    <p:extLst>
      <p:ext uri="{BB962C8B-B14F-4D97-AF65-F5344CB8AC3E}">
        <p14:creationId xmlns:p14="http://schemas.microsoft.com/office/powerpoint/2010/main" val="417221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5</a:t>
            </a:fld>
            <a:endParaRPr lang="en-US" altLang="ja-JP"/>
          </a:p>
        </p:txBody>
      </p:sp>
    </p:spTree>
    <p:extLst>
      <p:ext uri="{BB962C8B-B14F-4D97-AF65-F5344CB8AC3E}">
        <p14:creationId xmlns:p14="http://schemas.microsoft.com/office/powerpoint/2010/main" val="219659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n-US" altLang="ja-JP" smtClean="0"/>
              <a:t>romi@romisatriawahono.net</a:t>
            </a:r>
          </a:p>
        </p:txBody>
      </p:sp>
      <p:sp>
        <p:nvSpPr>
          <p:cNvPr id="28675" name="Rectangle 3"/>
          <p:cNvSpPr>
            <a:spLocks noGrp="1" noChangeArrowheads="1"/>
          </p:cNvSpPr>
          <p:nvPr>
            <p:ph type="dt" sz="quarter" idx="1"/>
          </p:nvPr>
        </p:nvSpPr>
        <p:spPr>
          <a:noFill/>
        </p:spPr>
        <p:txBody>
          <a:bodyPr/>
          <a:lstStyle/>
          <a:p>
            <a:r>
              <a:rPr lang="id-ID" altLang="ja-JP" smtClean="0"/>
              <a:t>Object-Oriented Programming</a:t>
            </a:r>
            <a:endParaRPr lang="en-US" altLang="ja-JP" smtClean="0"/>
          </a:p>
        </p:txBody>
      </p:sp>
      <p:sp>
        <p:nvSpPr>
          <p:cNvPr id="28676" name="Rectangle 6"/>
          <p:cNvSpPr>
            <a:spLocks noGrp="1" noChangeArrowheads="1"/>
          </p:cNvSpPr>
          <p:nvPr>
            <p:ph type="ftr" sz="quarter" idx="4"/>
          </p:nvPr>
        </p:nvSpPr>
        <p:spPr>
          <a:noFill/>
        </p:spPr>
        <p:txBody>
          <a:bodyPr/>
          <a:lstStyle/>
          <a:p>
            <a:r>
              <a:rPr lang="en-US" altLang="ja-JP" smtClean="0"/>
              <a:t>http://romisatriawahono.net</a:t>
            </a:r>
          </a:p>
        </p:txBody>
      </p:sp>
      <p:sp>
        <p:nvSpPr>
          <p:cNvPr id="28677" name="Rectangle 7"/>
          <p:cNvSpPr>
            <a:spLocks noGrp="1" noChangeArrowheads="1"/>
          </p:cNvSpPr>
          <p:nvPr>
            <p:ph type="sldNum" sz="quarter" idx="5"/>
          </p:nvPr>
        </p:nvSpPr>
        <p:spPr>
          <a:noFill/>
        </p:spPr>
        <p:txBody>
          <a:bodyPr/>
          <a:lstStyle/>
          <a:p>
            <a:fld id="{FB20BA22-84AE-463F-B763-769EDAF33372}" type="slidenum">
              <a:rPr lang="en-US" altLang="ja-JP" smtClean="0"/>
              <a:pPr/>
              <a:t>6</a:t>
            </a:fld>
            <a:endParaRPr lang="en-US" altLang="ja-JP" smtClean="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3E0D8D-21B4-42A5-9526-635418457AC6}" type="slidenum">
              <a:rPr lang="id-ID" smtClean="0"/>
              <a:pPr>
                <a:defRPr/>
              </a:pPr>
              <a:t>33</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3E0D8D-21B4-42A5-9526-635418457AC6}" type="slidenum">
              <a:rPr lang="id-ID" smtClean="0"/>
              <a:pPr>
                <a:defRPr/>
              </a:pPr>
              <a:t>34</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53</a:t>
            </a:fld>
            <a:endParaRPr lang="en-US" altLang="ja-JP"/>
          </a:p>
        </p:txBody>
      </p:sp>
    </p:spTree>
    <p:extLst>
      <p:ext uri="{BB962C8B-B14F-4D97-AF65-F5344CB8AC3E}">
        <p14:creationId xmlns:p14="http://schemas.microsoft.com/office/powerpoint/2010/main" val="99137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98</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131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0" y="0"/>
            <a:ext cx="9144000" cy="32004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wrap="none" tIns="91440" bIns="91440" anchor="ctr">
            <a:spAutoFit/>
          </a:bodyPr>
          <a:lstStyle/>
          <a:p>
            <a:pPr eaLnBrk="0" hangingPunct="0">
              <a:lnSpc>
                <a:spcPct val="90000"/>
              </a:lnSpc>
              <a:spcBef>
                <a:spcPct val="30000"/>
              </a:spcBef>
              <a:spcAft>
                <a:spcPct val="10000"/>
              </a:spcAft>
              <a:defRPr/>
            </a:pPr>
            <a:endParaRPr kumimoji="0" lang="en-US" sz="2400">
              <a:solidFill>
                <a:srgbClr val="000000"/>
              </a:solidFill>
              <a:effectLst/>
              <a:latin typeface="Arial" pitchFamily="34" charset="0"/>
              <a:ea typeface="Arial Unicode MS"/>
            </a:endParaRPr>
          </a:p>
        </p:txBody>
      </p:sp>
      <p:sp>
        <p:nvSpPr>
          <p:cNvPr id="280799" name="Rectangle 223"/>
          <p:cNvSpPr>
            <a:spLocks noGrp="1" noChangeArrowheads="1"/>
          </p:cNvSpPr>
          <p:nvPr>
            <p:ph type="subTitle" idx="1"/>
          </p:nvPr>
        </p:nvSpPr>
        <p:spPr>
          <a:xfrm>
            <a:off x="3521075" y="4267200"/>
            <a:ext cx="5113338" cy="1404938"/>
          </a:xfrm>
          <a:ln/>
        </p:spPr>
        <p:txBody>
          <a:bodyPr rIns="0"/>
          <a:lstStyle>
            <a:lvl1pPr marL="0" indent="0" algn="r">
              <a:buFont typeface="Times" pitchFamily="18" charset="0"/>
              <a:buNone/>
              <a:defRPr sz="2600"/>
            </a:lvl1pPr>
          </a:lstStyle>
          <a:p>
            <a:r>
              <a:rPr lang="en-US" dirty="0"/>
              <a:t>Click to edit Master subtitle style</a:t>
            </a:r>
          </a:p>
        </p:txBody>
      </p:sp>
      <p:sp>
        <p:nvSpPr>
          <p:cNvPr id="280698" name="Rectangle 122"/>
          <p:cNvSpPr>
            <a:spLocks noGrp="1" noChangeArrowheads="1"/>
          </p:cNvSpPr>
          <p:nvPr>
            <p:ph type="ctrTitle"/>
          </p:nvPr>
        </p:nvSpPr>
        <p:spPr bwMode="auto">
          <a:xfrm>
            <a:off x="381000" y="420688"/>
            <a:ext cx="8305800" cy="2352675"/>
          </a:xfrm>
          <a:ln/>
        </p:spPr>
        <p:txBody>
          <a:bodyPr/>
          <a:lstStyle>
            <a:lvl1pPr>
              <a:defRPr sz="4000"/>
            </a:lvl1pPr>
          </a:lstStyle>
          <a:p>
            <a:r>
              <a:rPr lang="en-US" dirty="0"/>
              <a:t>Click to edit Master title style</a:t>
            </a:r>
          </a:p>
        </p:txBody>
      </p:sp>
      <p:pic>
        <p:nvPicPr>
          <p:cNvPr id="7" name="Picture 15" descr="ikc.jpg"/>
          <p:cNvPicPr>
            <a:picLocks noChangeAspect="1"/>
          </p:cNvPicPr>
          <p:nvPr userDrawn="1"/>
        </p:nvPicPr>
        <p:blipFill>
          <a:blip r:embed="rId2" cstate="print"/>
          <a:srcRect/>
          <a:stretch>
            <a:fillRect/>
          </a:stretch>
        </p:blipFill>
        <p:spPr bwMode="auto">
          <a:xfrm>
            <a:off x="7772400" y="6585915"/>
            <a:ext cx="1371600" cy="272084"/>
          </a:xfrm>
          <a:prstGeom prst="rect">
            <a:avLst/>
          </a:prstGeom>
          <a:noFill/>
          <a:ln w="9525">
            <a:noFill/>
            <a:miter lim="800000"/>
            <a:headEnd/>
            <a:tailEnd/>
          </a:ln>
        </p:spPr>
      </p:pic>
      <p:pic>
        <p:nvPicPr>
          <p:cNvPr id="8" name="Picture 16" descr="bm-logo-kecil.png"/>
          <p:cNvPicPr>
            <a:picLocks noChangeAspect="1"/>
          </p:cNvPicPr>
          <p:nvPr userDrawn="1"/>
        </p:nvPicPr>
        <p:blipFill>
          <a:blip r:embed="rId3" cstate="print"/>
          <a:srcRect/>
          <a:stretch>
            <a:fillRect/>
          </a:stretch>
        </p:blipFill>
        <p:spPr bwMode="auto">
          <a:xfrm>
            <a:off x="76200" y="6555684"/>
            <a:ext cx="856307" cy="257865"/>
          </a:xfrm>
          <a:prstGeom prst="rect">
            <a:avLst/>
          </a:prstGeom>
          <a:noFill/>
          <a:ln w="9525">
            <a:noFill/>
            <a:miter lim="800000"/>
            <a:headEnd/>
            <a:tailEnd/>
          </a:ln>
        </p:spPr>
      </p:pic>
    </p:spTree>
    <p:extLst>
      <p:ext uri="{BB962C8B-B14F-4D97-AF65-F5344CB8AC3E}">
        <p14:creationId xmlns:p14="http://schemas.microsoft.com/office/powerpoint/2010/main" val="24393690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48863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90500"/>
            <a:ext cx="2090737" cy="5591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7813" y="190500"/>
            <a:ext cx="6121400" cy="5591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593679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228600" y="1981200"/>
            <a:ext cx="3695700" cy="4114800"/>
          </a:xfrm>
        </p:spPr>
        <p:txBody>
          <a:bodyPr/>
          <a:lstStyle/>
          <a:p>
            <a:pPr lvl="0"/>
            <a:endParaRPr lang="id-ID" noProof="0"/>
          </a:p>
        </p:txBody>
      </p:sp>
      <p:sp>
        <p:nvSpPr>
          <p:cNvPr id="4" name="Text Placeholder 3"/>
          <p:cNvSpPr>
            <a:spLocks noGrp="1"/>
          </p:cNvSpPr>
          <p:nvPr>
            <p:ph type="body" sz="half" idx="2"/>
          </p:nvPr>
        </p:nvSpPr>
        <p:spPr>
          <a:xfrm>
            <a:off x="40767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228600" y="6248400"/>
            <a:ext cx="1600200" cy="457200"/>
          </a:xfrm>
          <a:prstGeom prst="rect">
            <a:avLst/>
          </a:prstGeom>
        </p:spPr>
        <p:txBody>
          <a:bodyPr/>
          <a:lstStyle>
            <a:lvl1pPr>
              <a:defRPr b="1">
                <a:solidFill>
                  <a:srgbClr val="000000"/>
                </a:solidFill>
                <a:ea typeface="ＭＳ Ｐゴシック" pitchFamily="50" charset="-128"/>
              </a:defRPr>
            </a:lvl1pPr>
          </a:lstStyle>
          <a:p>
            <a:pPr algn="l">
              <a:defRPr/>
            </a:pPr>
            <a:endParaRPr kumimoji="0" lang="en-US" sz="1800">
              <a:effectLst/>
              <a:latin typeface="Arial" charset="0"/>
              <a:cs typeface="Arial" charset="0"/>
            </a:endParaRPr>
          </a:p>
        </p:txBody>
      </p:sp>
      <p:sp>
        <p:nvSpPr>
          <p:cNvPr id="6" name="Footer Placeholder 5"/>
          <p:cNvSpPr>
            <a:spLocks noGrp="1"/>
          </p:cNvSpPr>
          <p:nvPr>
            <p:ph type="ftr" sz="quarter" idx="11"/>
          </p:nvPr>
        </p:nvSpPr>
        <p:spPr>
          <a:xfrm>
            <a:off x="2209800" y="6248400"/>
            <a:ext cx="3505200" cy="457200"/>
          </a:xfrm>
          <a:prstGeom prst="rect">
            <a:avLst/>
          </a:prstGeom>
        </p:spPr>
        <p:txBody>
          <a:bodyPr/>
          <a:lstStyle>
            <a:lvl1pPr>
              <a:defRPr b="1">
                <a:solidFill>
                  <a:srgbClr val="000000"/>
                </a:solidFill>
                <a:ea typeface="ＭＳ Ｐゴシック" pitchFamily="50" charset="-128"/>
              </a:defRPr>
            </a:lvl1pPr>
          </a:lstStyle>
          <a:p>
            <a:pPr algn="l">
              <a:defRPr/>
            </a:pPr>
            <a:endParaRPr kumimoji="0" lang="en-US" sz="1800">
              <a:effectLst/>
              <a:latin typeface="Arial" charset="0"/>
              <a:cs typeface="Arial" charset="0"/>
            </a:endParaRPr>
          </a:p>
        </p:txBody>
      </p:sp>
      <p:sp>
        <p:nvSpPr>
          <p:cNvPr id="7" name="Slide Number Placeholder 6"/>
          <p:cNvSpPr>
            <a:spLocks noGrp="1"/>
          </p:cNvSpPr>
          <p:nvPr>
            <p:ph type="sldNum" sz="quarter" idx="12"/>
          </p:nvPr>
        </p:nvSpPr>
        <p:spPr>
          <a:xfrm>
            <a:off x="6248400" y="6248400"/>
            <a:ext cx="1524000" cy="457200"/>
          </a:xfrm>
          <a:prstGeom prst="rect">
            <a:avLst/>
          </a:prstGeom>
        </p:spPr>
        <p:txBody>
          <a:bodyPr/>
          <a:lstStyle>
            <a:lvl1pPr>
              <a:defRPr sz="1200" b="1">
                <a:solidFill>
                  <a:srgbClr val="5F5F5F"/>
                </a:solidFill>
                <a:ea typeface="ＭＳ Ｐゴシック" pitchFamily="34" charset="-128"/>
                <a:cs typeface="Arial Unicode MS"/>
              </a:defRPr>
            </a:lvl1pPr>
          </a:lstStyle>
          <a:p>
            <a:pPr algn="l">
              <a:defRPr/>
            </a:pPr>
            <a:fld id="{EADF7C83-A7C6-478B-B500-C064B482CE0F}" type="slidenum">
              <a:rPr kumimoji="0" lang="en-US">
                <a:effectLst/>
                <a:latin typeface="Arial" charset="0"/>
              </a:rPr>
              <a:pPr algn="l">
                <a:defRPr/>
              </a:pPr>
              <a:t>‹#›</a:t>
            </a:fld>
            <a:endParaRPr kumimoji="0" lang="en-US">
              <a:effectLst/>
              <a:latin typeface="Arial" charset="0"/>
            </a:endParaRPr>
          </a:p>
        </p:txBody>
      </p:sp>
    </p:spTree>
    <p:extLst>
      <p:ext uri="{BB962C8B-B14F-4D97-AF65-F5344CB8AC3E}">
        <p14:creationId xmlns:p14="http://schemas.microsoft.com/office/powerpoint/2010/main" val="16603946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762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371600"/>
            <a:ext cx="4038600" cy="47926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Content Placeholder 3"/>
          <p:cNvSpPr>
            <a:spLocks noGrp="1"/>
          </p:cNvSpPr>
          <p:nvPr>
            <p:ph sz="half" idx="2"/>
          </p:nvPr>
        </p:nvSpPr>
        <p:spPr>
          <a:xfrm>
            <a:off x="4648200" y="1371600"/>
            <a:ext cx="4038600" cy="4792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
          <p:cNvSpPr>
            <a:spLocks noGrp="1" noChangeArrowheads="1"/>
          </p:cNvSpPr>
          <p:nvPr>
            <p:ph type="sldNum" sz="quarter" idx="10"/>
          </p:nvPr>
        </p:nvSpPr>
        <p:spPr>
          <a:xfrm>
            <a:off x="76200" y="6553200"/>
            <a:ext cx="2133600" cy="228600"/>
          </a:xfrm>
          <a:prstGeom prst="rect">
            <a:avLst/>
          </a:prstGeom>
        </p:spPr>
        <p:txBody>
          <a:bodyPr/>
          <a:lstStyle>
            <a:lvl1pPr>
              <a:defRPr/>
            </a:lvl1pPr>
          </a:lstStyle>
          <a:p>
            <a:pPr algn="l">
              <a:defRPr/>
            </a:pPr>
            <a:fld id="{F33DB1F6-EF26-4ADB-905F-8C647625EC41}" type="slidenum">
              <a:rPr kumimoji="0" lang="en-US" altLang="en-US" sz="1800">
                <a:solidFill>
                  <a:srgbClr val="000000"/>
                </a:solidFill>
                <a:effectLst/>
                <a:latin typeface="Arial" charset="0"/>
                <a:ea typeface="Arial Unicode MS"/>
                <a:cs typeface="Arial" charset="0"/>
              </a:rPr>
              <a:pPr algn="l">
                <a:defRPr/>
              </a:pPr>
              <a:t>‹#›</a:t>
            </a:fld>
            <a:endParaRPr kumimoji="0" lang="en-US" altLang="en-US" sz="1800">
              <a:solidFill>
                <a:srgbClr val="000000"/>
              </a:solidFill>
              <a:effectLst/>
              <a:latin typeface="Arial" charset="0"/>
              <a:ea typeface="Arial Unicode MS"/>
              <a:cs typeface="Arial" charset="0"/>
            </a:endParaRPr>
          </a:p>
        </p:txBody>
      </p:sp>
    </p:spTree>
    <p:extLst>
      <p:ext uri="{BB962C8B-B14F-4D97-AF65-F5344CB8AC3E}">
        <p14:creationId xmlns:p14="http://schemas.microsoft.com/office/powerpoint/2010/main" val="236588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5105400" y="19050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5105400" y="40386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Rectangle 4"/>
          <p:cNvSpPr>
            <a:spLocks noGrp="1" noChangeArrowheads="1"/>
          </p:cNvSpPr>
          <p:nvPr>
            <p:ph type="dt" sz="half" idx="10"/>
          </p:nvPr>
        </p:nvSpPr>
        <p:spPr>
          <a:xfrm>
            <a:off x="6948488" y="6237288"/>
            <a:ext cx="1905000" cy="457200"/>
          </a:xfrm>
          <a:prstGeom prst="rect">
            <a:avLst/>
          </a:prstGeom>
        </p:spPr>
        <p:txBody>
          <a:bodyPr/>
          <a:lstStyle>
            <a:lvl1pPr>
              <a:defRPr>
                <a:cs typeface="+mn-cs"/>
              </a:defRPr>
            </a:lvl1pPr>
          </a:lstStyle>
          <a:p>
            <a:pPr algn="l">
              <a:defRPr/>
            </a:pPr>
            <a:endParaRPr kumimoji="0" lang="en-US" sz="1800">
              <a:solidFill>
                <a:srgbClr val="000000"/>
              </a:solidFill>
              <a:effectLst/>
              <a:latin typeface="Arial" charset="0"/>
              <a:ea typeface="Arial Unicode MS"/>
            </a:endParaRPr>
          </a:p>
        </p:txBody>
      </p:sp>
      <p:sp>
        <p:nvSpPr>
          <p:cNvPr id="7" name="Rectangle 5"/>
          <p:cNvSpPr>
            <a:spLocks noGrp="1" noChangeArrowheads="1"/>
          </p:cNvSpPr>
          <p:nvPr>
            <p:ph type="ftr" sz="quarter" idx="11"/>
          </p:nvPr>
        </p:nvSpPr>
        <p:spPr>
          <a:xfrm>
            <a:off x="3276600" y="6308725"/>
            <a:ext cx="2895600" cy="457200"/>
          </a:xfrm>
          <a:prstGeom prst="rect">
            <a:avLst/>
          </a:prstGeom>
        </p:spPr>
        <p:txBody>
          <a:bodyPr/>
          <a:lstStyle>
            <a:lvl1pPr>
              <a:defRPr>
                <a:cs typeface="+mn-cs"/>
              </a:defRPr>
            </a:lvl1pPr>
          </a:lstStyle>
          <a:p>
            <a:pPr algn="l">
              <a:defRPr/>
            </a:pPr>
            <a:endParaRPr kumimoji="0" lang="en-US" sz="1800">
              <a:solidFill>
                <a:srgbClr val="000000"/>
              </a:solidFill>
              <a:effectLst/>
              <a:latin typeface="Arial" charset="0"/>
              <a:ea typeface="Arial Unicode MS"/>
            </a:endParaRPr>
          </a:p>
        </p:txBody>
      </p:sp>
      <p:sp>
        <p:nvSpPr>
          <p:cNvPr id="8" name="Rectangle 6"/>
          <p:cNvSpPr>
            <a:spLocks noGrp="1" noChangeArrowheads="1"/>
          </p:cNvSpPr>
          <p:nvPr>
            <p:ph type="sldNum" sz="quarter" idx="12"/>
          </p:nvPr>
        </p:nvSpPr>
        <p:spPr>
          <a:xfrm>
            <a:off x="76200" y="6553200"/>
            <a:ext cx="2133600" cy="228600"/>
          </a:xfrm>
          <a:prstGeom prst="rect">
            <a:avLst/>
          </a:prstGeom>
        </p:spPr>
        <p:txBody>
          <a:bodyPr/>
          <a:lstStyle>
            <a:lvl1pPr>
              <a:defRPr/>
            </a:lvl1pPr>
          </a:lstStyle>
          <a:p>
            <a:pPr algn="l">
              <a:defRPr/>
            </a:pPr>
            <a:fld id="{B69B7BB2-87DD-499E-A7A0-72C7A8C5EED6}" type="slidenum">
              <a:rPr kumimoji="0" lang="en-US" sz="1800">
                <a:solidFill>
                  <a:srgbClr val="000000"/>
                </a:solidFill>
                <a:effectLst/>
                <a:latin typeface="Arial" charset="0"/>
                <a:ea typeface="Arial Unicode MS"/>
                <a:cs typeface="Arial" charset="0"/>
              </a:rPr>
              <a:pPr algn="l">
                <a:defRPr/>
              </a:pPr>
              <a:t>‹#›</a:t>
            </a:fld>
            <a:endParaRPr kumimoji="0" lang="en-US" sz="1800">
              <a:solidFill>
                <a:srgbClr val="000000"/>
              </a:solidFill>
              <a:effectLst/>
              <a:latin typeface="Arial" charset="0"/>
              <a:ea typeface="Arial Unicode MS"/>
              <a:cs typeface="Arial" charset="0"/>
            </a:endParaRPr>
          </a:p>
        </p:txBody>
      </p:sp>
    </p:spTree>
    <p:extLst>
      <p:ext uri="{BB962C8B-B14F-4D97-AF65-F5344CB8AC3E}">
        <p14:creationId xmlns:p14="http://schemas.microsoft.com/office/powerpoint/2010/main" val="17457191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1524000" y="1905000"/>
            <a:ext cx="7010400" cy="4114800"/>
          </a:xfrm>
        </p:spPr>
        <p:txBody>
          <a:bodyPr/>
          <a:lstStyle/>
          <a:p>
            <a:pPr lvl="0"/>
            <a:endParaRPr lang="id-ID" noProof="0" smtClean="0"/>
          </a:p>
        </p:txBody>
      </p:sp>
      <p:sp>
        <p:nvSpPr>
          <p:cNvPr id="4" name="Rectangle 4"/>
          <p:cNvSpPr>
            <a:spLocks noGrp="1" noChangeArrowheads="1"/>
          </p:cNvSpPr>
          <p:nvPr>
            <p:ph type="dt" sz="half" idx="10"/>
          </p:nvPr>
        </p:nvSpPr>
        <p:spPr>
          <a:xfrm>
            <a:off x="6948488" y="6237288"/>
            <a:ext cx="1905000" cy="457200"/>
          </a:xfrm>
          <a:prstGeom prst="rect">
            <a:avLst/>
          </a:prstGeom>
        </p:spPr>
        <p:txBody>
          <a:bodyPr/>
          <a:lstStyle>
            <a:lvl1pPr>
              <a:defRPr>
                <a:cs typeface="+mn-cs"/>
              </a:defRPr>
            </a:lvl1pPr>
          </a:lstStyle>
          <a:p>
            <a:pPr algn="l">
              <a:defRPr/>
            </a:pPr>
            <a:endParaRPr kumimoji="0" lang="en-US" sz="1800" b="1">
              <a:solidFill>
                <a:srgbClr val="000000"/>
              </a:solidFill>
              <a:effectLst/>
              <a:latin typeface="Arial" charset="0"/>
              <a:ea typeface="ＭＳ Ｐゴシック" pitchFamily="34" charset="-128"/>
            </a:endParaRPr>
          </a:p>
        </p:txBody>
      </p:sp>
      <p:sp>
        <p:nvSpPr>
          <p:cNvPr id="5" name="Rectangle 5"/>
          <p:cNvSpPr>
            <a:spLocks noGrp="1" noChangeArrowheads="1"/>
          </p:cNvSpPr>
          <p:nvPr>
            <p:ph type="ftr" sz="quarter" idx="11"/>
          </p:nvPr>
        </p:nvSpPr>
        <p:spPr>
          <a:xfrm>
            <a:off x="3276600" y="6308725"/>
            <a:ext cx="2895600" cy="457200"/>
          </a:xfrm>
          <a:prstGeom prst="rect">
            <a:avLst/>
          </a:prstGeom>
        </p:spPr>
        <p:txBody>
          <a:bodyPr/>
          <a:lstStyle>
            <a:lvl1pPr>
              <a:defRPr>
                <a:cs typeface="+mn-cs"/>
              </a:defRPr>
            </a:lvl1pPr>
          </a:lstStyle>
          <a:p>
            <a:pPr algn="l">
              <a:defRPr/>
            </a:pPr>
            <a:endParaRPr kumimoji="0" lang="en-US" sz="1800" b="1">
              <a:solidFill>
                <a:srgbClr val="000000"/>
              </a:solidFill>
              <a:effectLst/>
              <a:latin typeface="Arial" charset="0"/>
              <a:ea typeface="ＭＳ Ｐゴシック" pitchFamily="34" charset="-128"/>
            </a:endParaRPr>
          </a:p>
        </p:txBody>
      </p:sp>
      <p:sp>
        <p:nvSpPr>
          <p:cNvPr id="6" name="Rectangle 6"/>
          <p:cNvSpPr>
            <a:spLocks noGrp="1" noChangeArrowheads="1"/>
          </p:cNvSpPr>
          <p:nvPr>
            <p:ph type="sldNum" sz="quarter" idx="12"/>
          </p:nvPr>
        </p:nvSpPr>
        <p:spPr>
          <a:xfrm>
            <a:off x="76200" y="6553200"/>
            <a:ext cx="2133600" cy="228600"/>
          </a:xfrm>
          <a:prstGeom prst="rect">
            <a:avLst/>
          </a:prstGeom>
        </p:spPr>
        <p:txBody>
          <a:bodyPr/>
          <a:lstStyle>
            <a:lvl1pPr>
              <a:defRPr/>
            </a:lvl1pPr>
          </a:lstStyle>
          <a:p>
            <a:pPr algn="l">
              <a:defRPr/>
            </a:pPr>
            <a:fld id="{0B740A30-4246-490D-8477-DDC9B02284B9}" type="slidenum">
              <a:rPr kumimoji="0" lang="en-US" sz="1800">
                <a:solidFill>
                  <a:srgbClr val="000000"/>
                </a:solidFill>
                <a:effectLst/>
                <a:latin typeface="Arial" charset="0"/>
                <a:ea typeface="Arial Unicode MS"/>
              </a:rPr>
              <a:pPr algn="l">
                <a:defRPr/>
              </a:pPr>
              <a:t>‹#›</a:t>
            </a:fld>
            <a:endParaRPr kumimoji="0" lang="en-US" sz="1800">
              <a:solidFill>
                <a:srgbClr val="000000"/>
              </a:solidFill>
              <a:effectLst/>
              <a:latin typeface="Arial" charset="0"/>
              <a:ea typeface="Arial Unicode MS"/>
            </a:endParaRPr>
          </a:p>
        </p:txBody>
      </p:sp>
    </p:spTree>
    <p:extLst>
      <p:ext uri="{BB962C8B-B14F-4D97-AF65-F5344CB8AC3E}">
        <p14:creationId xmlns:p14="http://schemas.microsoft.com/office/powerpoint/2010/main" val="378582825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0"/>
            <a:ext cx="8561387" cy="647700"/>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85750" y="1066800"/>
            <a:ext cx="8553450" cy="5181600"/>
          </a:xfrm>
        </p:spPr>
        <p:txBody>
          <a:bodyPr/>
          <a:lstStyle>
            <a:lvl1pPr>
              <a:defRPr sz="3000"/>
            </a:lvl1pPr>
            <a:lvl2pPr>
              <a:defRPr sz="2600"/>
            </a:lvl2pPr>
            <a:lvl3pPr>
              <a:defRPr sz="2200"/>
            </a:lvl3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633122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225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57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22631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0265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71936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67907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26201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32867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0" y="0"/>
            <a:ext cx="9144000" cy="8382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wrap="none" tIns="91440" bIns="91440" anchor="ctr">
            <a:spAutoFit/>
          </a:bodyPr>
          <a:lstStyle/>
          <a:p>
            <a:pPr eaLnBrk="0" hangingPunct="0">
              <a:lnSpc>
                <a:spcPct val="90000"/>
              </a:lnSpc>
              <a:spcBef>
                <a:spcPct val="30000"/>
              </a:spcBef>
              <a:spcAft>
                <a:spcPct val="10000"/>
              </a:spcAft>
              <a:defRPr/>
            </a:pPr>
            <a:endParaRPr kumimoji="0" lang="en-US" sz="2400">
              <a:solidFill>
                <a:srgbClr val="000000"/>
              </a:solidFill>
              <a:effectLst/>
              <a:latin typeface="Arial" pitchFamily="34" charset="0"/>
              <a:ea typeface="Arial Unicode MS"/>
              <a:cs typeface="Arial" charset="0"/>
            </a:endParaRPr>
          </a:p>
        </p:txBody>
      </p:sp>
      <p:sp>
        <p:nvSpPr>
          <p:cNvPr id="7171" name="Rectangle 52"/>
          <p:cNvSpPr>
            <a:spLocks noGrp="1" noChangeArrowheads="1"/>
          </p:cNvSpPr>
          <p:nvPr>
            <p:ph type="body" idx="1"/>
          </p:nvPr>
        </p:nvSpPr>
        <p:spPr bwMode="gray">
          <a:xfrm>
            <a:off x="285750" y="1143000"/>
            <a:ext cx="8553450" cy="51054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2" name="Rectangle 53"/>
          <p:cNvSpPr>
            <a:spLocks noGrp="1" noChangeArrowheads="1"/>
          </p:cNvSpPr>
          <p:nvPr>
            <p:ph type="title"/>
          </p:nvPr>
        </p:nvSpPr>
        <p:spPr bwMode="invGray">
          <a:xfrm>
            <a:off x="277813" y="190500"/>
            <a:ext cx="8561387" cy="6477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pic>
        <p:nvPicPr>
          <p:cNvPr id="7173" name="Picture 15" descr="ikc.jpg"/>
          <p:cNvPicPr>
            <a:picLocks noChangeAspect="1"/>
          </p:cNvPicPr>
          <p:nvPr/>
        </p:nvPicPr>
        <p:blipFill>
          <a:blip r:embed="rId17" cstate="print"/>
          <a:srcRect/>
          <a:stretch>
            <a:fillRect/>
          </a:stretch>
        </p:blipFill>
        <p:spPr bwMode="auto">
          <a:xfrm>
            <a:off x="7772400" y="6585915"/>
            <a:ext cx="1371600" cy="272084"/>
          </a:xfrm>
          <a:prstGeom prst="rect">
            <a:avLst/>
          </a:prstGeom>
          <a:noFill/>
          <a:ln w="9525">
            <a:noFill/>
            <a:miter lim="800000"/>
            <a:headEnd/>
            <a:tailEnd/>
          </a:ln>
        </p:spPr>
      </p:pic>
      <p:pic>
        <p:nvPicPr>
          <p:cNvPr id="7174" name="Picture 16" descr="bm-logo-kecil.png"/>
          <p:cNvPicPr>
            <a:picLocks noChangeAspect="1"/>
          </p:cNvPicPr>
          <p:nvPr/>
        </p:nvPicPr>
        <p:blipFill>
          <a:blip r:embed="rId18" cstate="print"/>
          <a:srcRect/>
          <a:stretch>
            <a:fillRect/>
          </a:stretch>
        </p:blipFill>
        <p:spPr bwMode="auto">
          <a:xfrm>
            <a:off x="76200" y="6555684"/>
            <a:ext cx="856307" cy="257865"/>
          </a:xfrm>
          <a:prstGeom prst="rect">
            <a:avLst/>
          </a:prstGeom>
          <a:noFill/>
          <a:ln w="9525">
            <a:noFill/>
            <a:miter lim="800000"/>
            <a:headEnd/>
            <a:tailEnd/>
          </a:ln>
        </p:spPr>
      </p:pic>
    </p:spTree>
    <p:extLst>
      <p:ext uri="{BB962C8B-B14F-4D97-AF65-F5344CB8AC3E}">
        <p14:creationId xmlns:p14="http://schemas.microsoft.com/office/powerpoint/2010/main" val="1649841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b="1">
          <a:solidFill>
            <a:schemeClr val="bg1"/>
          </a:solidFill>
          <a:latin typeface="Calibri" pitchFamily="34" charset="0"/>
          <a:ea typeface="Tahoma" pitchFamily="34" charset="0"/>
          <a:cs typeface="Calibri" pitchFamily="34" charset="0"/>
        </a:defRPr>
      </a:lvl1pPr>
      <a:lvl2pPr algn="l" rtl="0" eaLnBrk="0" fontAlgn="base" hangingPunct="0">
        <a:spcBef>
          <a:spcPct val="0"/>
        </a:spcBef>
        <a:spcAft>
          <a:spcPct val="0"/>
        </a:spcAft>
        <a:defRPr sz="3600" b="1">
          <a:solidFill>
            <a:schemeClr val="bg1"/>
          </a:solidFill>
          <a:latin typeface="Arial" pitchFamily="34"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chemeClr val="bg1"/>
          </a:solidFill>
          <a:latin typeface="Arial" pitchFamily="34"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chemeClr val="bg1"/>
          </a:solidFill>
          <a:latin typeface="Arial" pitchFamily="34"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chemeClr val="bg1"/>
          </a:solidFill>
          <a:latin typeface="Arial" pitchFamily="34" charset="0"/>
          <a:ea typeface="Arial Unicode MS" pitchFamily="34" charset="-128"/>
          <a:cs typeface="Arial Unicode MS" pitchFamily="34" charset="-128"/>
        </a:defRPr>
      </a:lvl5pPr>
      <a:lvl6pPr marL="457200" algn="l" rtl="0" fontAlgn="base">
        <a:spcBef>
          <a:spcPct val="0"/>
        </a:spcBef>
        <a:spcAft>
          <a:spcPct val="0"/>
        </a:spcAft>
        <a:defRPr sz="3200" b="1">
          <a:solidFill>
            <a:schemeClr val="bg1"/>
          </a:solidFill>
          <a:latin typeface="Arial" pitchFamily="34" charset="0"/>
          <a:ea typeface="Arial Unicode MS" pitchFamily="34" charset="-128"/>
          <a:cs typeface="Arial Unicode MS" pitchFamily="34" charset="-128"/>
        </a:defRPr>
      </a:lvl6pPr>
      <a:lvl7pPr marL="914400" algn="l" rtl="0" fontAlgn="base">
        <a:spcBef>
          <a:spcPct val="0"/>
        </a:spcBef>
        <a:spcAft>
          <a:spcPct val="0"/>
        </a:spcAft>
        <a:defRPr sz="3200" b="1">
          <a:solidFill>
            <a:schemeClr val="bg1"/>
          </a:solidFill>
          <a:latin typeface="Arial" pitchFamily="34" charset="0"/>
          <a:ea typeface="Arial Unicode MS" pitchFamily="34" charset="-128"/>
          <a:cs typeface="Arial Unicode MS" pitchFamily="34" charset="-128"/>
        </a:defRPr>
      </a:lvl7pPr>
      <a:lvl8pPr marL="1371600" algn="l" rtl="0" fontAlgn="base">
        <a:spcBef>
          <a:spcPct val="0"/>
        </a:spcBef>
        <a:spcAft>
          <a:spcPct val="0"/>
        </a:spcAft>
        <a:defRPr sz="3200" b="1">
          <a:solidFill>
            <a:schemeClr val="bg1"/>
          </a:solidFill>
          <a:latin typeface="Arial" pitchFamily="34" charset="0"/>
          <a:ea typeface="Arial Unicode MS" pitchFamily="34" charset="-128"/>
          <a:cs typeface="Arial Unicode MS" pitchFamily="34" charset="-128"/>
        </a:defRPr>
      </a:lvl8pPr>
      <a:lvl9pPr marL="1828800" algn="l" rtl="0" fontAlgn="base">
        <a:spcBef>
          <a:spcPct val="0"/>
        </a:spcBef>
        <a:spcAft>
          <a:spcPct val="0"/>
        </a:spcAft>
        <a:defRPr sz="3200" b="1">
          <a:solidFill>
            <a:schemeClr val="bg1"/>
          </a:solidFill>
          <a:latin typeface="Arial" pitchFamily="34" charset="0"/>
          <a:ea typeface="Arial Unicode MS" pitchFamily="34" charset="-128"/>
          <a:cs typeface="Arial Unicode MS" pitchFamily="34" charset="-128"/>
        </a:defRPr>
      </a:lvl9pPr>
    </p:titleStyle>
    <p:bodyStyle>
      <a:lvl1pPr marL="347663" indent="-347663" algn="l" rtl="0" eaLnBrk="0" fontAlgn="base" hangingPunct="0">
        <a:lnSpc>
          <a:spcPct val="90000"/>
        </a:lnSpc>
        <a:spcBef>
          <a:spcPct val="30000"/>
        </a:spcBef>
        <a:spcAft>
          <a:spcPct val="10000"/>
        </a:spcAft>
        <a:buClr>
          <a:srgbClr val="7F7F7F"/>
        </a:buClr>
        <a:buFont typeface="Wingdings" pitchFamily="2" charset="2"/>
        <a:buChar char="§"/>
        <a:defRPr sz="3000">
          <a:solidFill>
            <a:schemeClr val="tx1"/>
          </a:solidFill>
          <a:latin typeface="Calibri" pitchFamily="34" charset="0"/>
          <a:ea typeface="+mn-ea"/>
          <a:cs typeface="Calibri" pitchFamily="34" charset="0"/>
        </a:defRPr>
      </a:lvl1pPr>
      <a:lvl2pPr marL="635000" indent="-173038" algn="l" rtl="0" eaLnBrk="0" fontAlgn="base" hangingPunct="0">
        <a:lnSpc>
          <a:spcPct val="90000"/>
        </a:lnSpc>
        <a:spcBef>
          <a:spcPct val="30000"/>
        </a:spcBef>
        <a:spcAft>
          <a:spcPct val="10000"/>
        </a:spcAft>
        <a:buClr>
          <a:srgbClr val="A6A6A6"/>
        </a:buClr>
        <a:buFont typeface="Arial" charset="0"/>
        <a:buChar char="•"/>
        <a:defRPr sz="2600">
          <a:solidFill>
            <a:schemeClr val="tx1"/>
          </a:solidFill>
          <a:latin typeface="Calibri" pitchFamily="34" charset="0"/>
          <a:ea typeface="+mn-ea"/>
          <a:cs typeface="Calibri" pitchFamily="34" charset="0"/>
        </a:defRPr>
      </a:lvl2pPr>
      <a:lvl3pPr marL="922338" indent="-173038" algn="l" rtl="0" eaLnBrk="0" fontAlgn="base" hangingPunct="0">
        <a:lnSpc>
          <a:spcPct val="90000"/>
        </a:lnSpc>
        <a:spcBef>
          <a:spcPct val="30000"/>
        </a:spcBef>
        <a:spcAft>
          <a:spcPct val="10000"/>
        </a:spcAft>
        <a:buClr>
          <a:srgbClr val="A6A6A6"/>
        </a:buClr>
        <a:buFont typeface="Wingdings" pitchFamily="2" charset="2"/>
        <a:buChar char="ü"/>
        <a:defRPr sz="2200">
          <a:solidFill>
            <a:schemeClr val="tx1"/>
          </a:solidFill>
          <a:latin typeface="Calibri" pitchFamily="34" charset="0"/>
          <a:ea typeface="+mn-ea"/>
          <a:cs typeface="Calibri" pitchFamily="34" charset="0"/>
        </a:defRPr>
      </a:lvl3pPr>
      <a:lvl4pPr marL="1209675" indent="-173038" algn="l" rtl="0" eaLnBrk="0" fontAlgn="base" hangingPunct="0">
        <a:lnSpc>
          <a:spcPct val="90000"/>
        </a:lnSpc>
        <a:spcBef>
          <a:spcPct val="30000"/>
        </a:spcBef>
        <a:spcAft>
          <a:spcPct val="10000"/>
        </a:spcAft>
        <a:buClr>
          <a:srgbClr val="A6A6A6"/>
        </a:buClr>
        <a:buFont typeface="Arial" charset="0"/>
        <a:buChar char="-"/>
        <a:defRPr sz="2000">
          <a:solidFill>
            <a:schemeClr val="tx1"/>
          </a:solidFill>
          <a:latin typeface="Calibri" pitchFamily="34" charset="0"/>
          <a:ea typeface="+mn-ea"/>
          <a:cs typeface="Calibri" pitchFamily="34" charset="0"/>
        </a:defRPr>
      </a:lvl4pPr>
      <a:lvl5pPr marL="1497013" indent="-173038" algn="l" rtl="0" eaLnBrk="0" fontAlgn="base" hangingPunct="0">
        <a:lnSpc>
          <a:spcPct val="90000"/>
        </a:lnSpc>
        <a:spcBef>
          <a:spcPct val="30000"/>
        </a:spcBef>
        <a:spcAft>
          <a:spcPct val="10000"/>
        </a:spcAft>
        <a:buClr>
          <a:srgbClr val="A6A6A6"/>
        </a:buClr>
        <a:buFont typeface="Times" pitchFamily="18" charset="0"/>
        <a:buChar char="•"/>
        <a:defRPr sz="1800">
          <a:solidFill>
            <a:schemeClr val="tx1"/>
          </a:solidFill>
          <a:latin typeface="Calibri" pitchFamily="34" charset="0"/>
          <a:ea typeface="+mn-ea"/>
          <a:cs typeface="Calibri" pitchFamily="34" charset="0"/>
        </a:defRPr>
      </a:lvl5pPr>
      <a:lvl6pPr marL="19542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fontAlgn="base">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facebook.com/home.php?sk=group_21382125531039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01%20-%20research%20fields/data%20minin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01%20-%20research%20fields/soft%20computing%20and%20evolutionary%20algorithm"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01%20-%20research%20fields/image%20process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01%20-%20research%20fields/software%20engineering/journal/Research%20Trends%20in%20Software%20Engineering/reading_list.ht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801688"/>
            <a:ext cx="8305800" cy="1484312"/>
          </a:xfrm>
        </p:spPr>
        <p:txBody>
          <a:bodyPr/>
          <a:lstStyle/>
          <a:p>
            <a:pPr>
              <a:defRPr/>
            </a:pPr>
            <a:r>
              <a:rPr lang="id-ID" sz="6600" smtClean="0"/>
              <a:t>Research Methodology</a:t>
            </a:r>
            <a:endParaRPr lang="en-US" sz="6600" b="0"/>
          </a:p>
        </p:txBody>
      </p:sp>
      <p:sp>
        <p:nvSpPr>
          <p:cNvPr id="2" name="Subtitle 1"/>
          <p:cNvSpPr>
            <a:spLocks noGrp="1"/>
          </p:cNvSpPr>
          <p:nvPr>
            <p:ph type="subTitle" idx="1"/>
          </p:nvPr>
        </p:nvSpPr>
        <p:spPr>
          <a:xfrm>
            <a:off x="1828800" y="4267200"/>
            <a:ext cx="6781800" cy="1600200"/>
          </a:xfrm>
        </p:spPr>
        <p:txBody>
          <a:bodyPr/>
          <a:lstStyle/>
          <a:p>
            <a:pPr>
              <a:buClr>
                <a:schemeClr val="tx1">
                  <a:lumMod val="50000"/>
                  <a:lumOff val="50000"/>
                </a:schemeClr>
              </a:buClr>
              <a:defRPr/>
            </a:pPr>
            <a:r>
              <a:rPr lang="id-ID" sz="3600" smtClean="0"/>
              <a:t>Romi Satria Wahon</a:t>
            </a:r>
            <a:r>
              <a:rPr lang="en-US" sz="3600" smtClean="0"/>
              <a:t>o</a:t>
            </a:r>
            <a:br>
              <a:rPr lang="en-US" sz="3600" smtClean="0"/>
            </a:br>
            <a:r>
              <a:rPr lang="en-US" sz="2500" i="1" smtClean="0"/>
              <a:t>romi@romisatriawahono.net</a:t>
            </a:r>
            <a:br>
              <a:rPr lang="en-US" sz="2500" i="1" smtClean="0"/>
            </a:br>
            <a:r>
              <a:rPr lang="en-US" sz="2500" i="1" smtClean="0"/>
              <a:t>http://romisatriawahono.net</a:t>
            </a:r>
            <a:br>
              <a:rPr lang="en-US" sz="2500" i="1" smtClean="0"/>
            </a:br>
            <a:r>
              <a:rPr lang="id-ID" sz="2500" i="1" smtClean="0"/>
              <a:t>0815-8622-0090</a:t>
            </a:r>
            <a:br>
              <a:rPr lang="id-ID" sz="2500" i="1" smtClean="0"/>
            </a:br>
            <a:endParaRPr lang="en-US" sz="2500" i="1" smtClean="0"/>
          </a:p>
        </p:txBody>
      </p:sp>
    </p:spTree>
    <p:extLst>
      <p:ext uri="{BB962C8B-B14F-4D97-AF65-F5344CB8AC3E}">
        <p14:creationId xmlns:p14="http://schemas.microsoft.com/office/powerpoint/2010/main" val="1440252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Karakter</a:t>
            </a:r>
            <a:r>
              <a:rPr lang="en-US" smtClean="0"/>
              <a:t> </a:t>
            </a:r>
            <a:r>
              <a:rPr lang="en-US" err="1" smtClean="0"/>
              <a:t>Peneliti</a:t>
            </a:r>
            <a:endParaRPr lang="en-US"/>
          </a:p>
        </p:txBody>
      </p:sp>
      <p:sp>
        <p:nvSpPr>
          <p:cNvPr id="3" name="Content Placeholder 2"/>
          <p:cNvSpPr>
            <a:spLocks noGrp="1"/>
          </p:cNvSpPr>
          <p:nvPr>
            <p:ph idx="1"/>
          </p:nvPr>
        </p:nvSpPr>
        <p:spPr>
          <a:xfrm>
            <a:off x="304800" y="1371600"/>
            <a:ext cx="8382000" cy="4792663"/>
          </a:xfrm>
        </p:spPr>
        <p:txBody>
          <a:bodyPr/>
          <a:lstStyle/>
          <a:p>
            <a:r>
              <a:rPr lang="en-US" sz="3600" err="1" smtClean="0"/>
              <a:t>Peneliti</a:t>
            </a:r>
            <a:r>
              <a:rPr lang="en-US" sz="3600" smtClean="0"/>
              <a:t> </a:t>
            </a:r>
            <a:r>
              <a:rPr lang="en-US" sz="3600" err="1" smtClean="0"/>
              <a:t>itu</a:t>
            </a:r>
            <a:r>
              <a:rPr lang="en-US" sz="3600" smtClean="0"/>
              <a:t> </a:t>
            </a:r>
            <a:r>
              <a:rPr lang="en-US" sz="3600" err="1" smtClean="0">
                <a:solidFill>
                  <a:srgbClr val="C00000"/>
                </a:solidFill>
              </a:rPr>
              <a:t>boleh</a:t>
            </a:r>
            <a:r>
              <a:rPr lang="en-US" sz="3600" smtClean="0">
                <a:solidFill>
                  <a:srgbClr val="C00000"/>
                </a:solidFill>
              </a:rPr>
              <a:t> </a:t>
            </a:r>
            <a:r>
              <a:rPr lang="en-US" sz="3600" err="1" smtClean="0">
                <a:solidFill>
                  <a:srgbClr val="C00000"/>
                </a:solidFill>
              </a:rPr>
              <a:t>salah</a:t>
            </a:r>
            <a:r>
              <a:rPr lang="en-US" sz="3600" smtClean="0">
                <a:solidFill>
                  <a:srgbClr val="C00000"/>
                </a:solidFill>
              </a:rPr>
              <a:t> </a:t>
            </a:r>
            <a:r>
              <a:rPr lang="en-US" sz="3600" smtClean="0"/>
              <a:t>(</a:t>
            </a:r>
            <a:r>
              <a:rPr lang="en-US" sz="3600" err="1" smtClean="0"/>
              <a:t>salah</a:t>
            </a:r>
            <a:r>
              <a:rPr lang="id-ID" sz="3600" smtClean="0"/>
              <a:t> </a:t>
            </a:r>
            <a:r>
              <a:rPr lang="en-US" sz="3600" err="1" smtClean="0"/>
              <a:t>hipotesis</a:t>
            </a:r>
            <a:r>
              <a:rPr lang="en-US" sz="3600" smtClean="0"/>
              <a:t>, </a:t>
            </a:r>
            <a:r>
              <a:rPr lang="en-US" sz="3600" err="1" smtClean="0"/>
              <a:t>salah</a:t>
            </a:r>
            <a:r>
              <a:rPr lang="en-US" sz="3600" smtClean="0"/>
              <a:t> </a:t>
            </a:r>
            <a:r>
              <a:rPr lang="en-US" sz="3600" err="1" smtClean="0"/>
              <a:t>pengujian</a:t>
            </a:r>
            <a:r>
              <a:rPr lang="en-US" sz="3600" smtClean="0"/>
              <a:t> </a:t>
            </a:r>
            <a:r>
              <a:rPr lang="en-US" sz="3600" err="1" smtClean="0"/>
              <a:t>hipotesis</a:t>
            </a:r>
            <a:r>
              <a:rPr lang="en-US" sz="3600" smtClean="0"/>
              <a:t>, </a:t>
            </a:r>
            <a:r>
              <a:rPr lang="en-US" sz="3600" err="1" smtClean="0"/>
              <a:t>dsb</a:t>
            </a:r>
            <a:r>
              <a:rPr lang="en-US" sz="3600" smtClean="0"/>
              <a:t>)</a:t>
            </a:r>
            <a:endParaRPr lang="id-ID" sz="3600" smtClean="0"/>
          </a:p>
          <a:p>
            <a:r>
              <a:rPr lang="id-ID" sz="3600"/>
              <a:t>T</a:t>
            </a:r>
            <a:r>
              <a:rPr lang="en-US" sz="3600" err="1" smtClean="0"/>
              <a:t>api</a:t>
            </a:r>
            <a:r>
              <a:rPr lang="en-US" sz="3600" smtClean="0"/>
              <a:t> </a:t>
            </a:r>
            <a:r>
              <a:rPr lang="en-US" sz="3600" err="1" smtClean="0"/>
              <a:t>peneliti</a:t>
            </a:r>
            <a:r>
              <a:rPr lang="en-US" sz="3600" smtClean="0"/>
              <a:t> </a:t>
            </a:r>
            <a:r>
              <a:rPr lang="en-US" sz="3600" err="1" smtClean="0">
                <a:solidFill>
                  <a:srgbClr val="C00000"/>
                </a:solidFill>
              </a:rPr>
              <a:t>tidak</a:t>
            </a:r>
            <a:r>
              <a:rPr lang="en-US" sz="3600" smtClean="0">
                <a:solidFill>
                  <a:srgbClr val="C00000"/>
                </a:solidFill>
              </a:rPr>
              <a:t> </a:t>
            </a:r>
            <a:r>
              <a:rPr lang="en-US" sz="3600" err="1" smtClean="0">
                <a:solidFill>
                  <a:srgbClr val="C00000"/>
                </a:solidFill>
              </a:rPr>
              <a:t>boleh</a:t>
            </a:r>
            <a:r>
              <a:rPr lang="en-US" sz="3600" smtClean="0">
                <a:solidFill>
                  <a:srgbClr val="C00000"/>
                </a:solidFill>
              </a:rPr>
              <a:t> </a:t>
            </a:r>
            <a:r>
              <a:rPr lang="en-US" sz="3600" err="1" smtClean="0">
                <a:solidFill>
                  <a:srgbClr val="C00000"/>
                </a:solidFill>
              </a:rPr>
              <a:t>bohong</a:t>
            </a:r>
            <a:r>
              <a:rPr lang="en-US" sz="3600" smtClean="0">
                <a:solidFill>
                  <a:srgbClr val="C00000"/>
                </a:solidFill>
              </a:rPr>
              <a:t> </a:t>
            </a:r>
            <a:r>
              <a:rPr lang="en-US" sz="3600" err="1" smtClean="0"/>
              <a:t>atau</a:t>
            </a:r>
            <a:r>
              <a:rPr lang="en-US" sz="3600" smtClean="0"/>
              <a:t> </a:t>
            </a:r>
            <a:r>
              <a:rPr lang="en-US" sz="3600" err="1" smtClean="0"/>
              <a:t>menipu</a:t>
            </a:r>
            <a:r>
              <a:rPr lang="en-US" sz="3600" smtClean="0"/>
              <a:t> (</a:t>
            </a:r>
            <a:r>
              <a:rPr lang="en-US" sz="3600" err="1" smtClean="0"/>
              <a:t>mempermainkan</a:t>
            </a:r>
            <a:r>
              <a:rPr lang="en-US" sz="3600" smtClean="0"/>
              <a:t> </a:t>
            </a:r>
            <a:r>
              <a:rPr lang="en-US" sz="3600" err="1" smtClean="0"/>
              <a:t>atau</a:t>
            </a:r>
            <a:r>
              <a:rPr lang="en-US" sz="3600" smtClean="0"/>
              <a:t> </a:t>
            </a:r>
            <a:r>
              <a:rPr lang="en-US" sz="3600" err="1" smtClean="0"/>
              <a:t>manipulasi</a:t>
            </a:r>
            <a:r>
              <a:rPr lang="en-US" sz="3600" smtClean="0"/>
              <a:t> data</a:t>
            </a:r>
            <a:r>
              <a:rPr lang="id-ID" sz="3600"/>
              <a:t> </a:t>
            </a:r>
            <a:r>
              <a:rPr lang="id-ID" sz="3600" smtClean="0"/>
              <a:t>dan hasil pengolahan</a:t>
            </a:r>
            <a:r>
              <a:rPr lang="en-US" sz="3600" smtClean="0"/>
              <a:t> </a:t>
            </a:r>
            <a:r>
              <a:rPr lang="en-US" sz="3600" err="1" smtClean="0"/>
              <a:t>statistik</a:t>
            </a:r>
            <a:r>
              <a:rPr lang="en-US" sz="3600" smtClean="0"/>
              <a:t>, </a:t>
            </a:r>
            <a:r>
              <a:rPr lang="en-US" sz="3600" err="1" smtClean="0"/>
              <a:t>dsb</a:t>
            </a:r>
            <a:r>
              <a:rPr lang="en-US" sz="3600" smtClean="0"/>
              <a:t>)</a:t>
            </a:r>
            <a:endParaRPr lang="en-US" sz="360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Sumber</a:t>
            </a:r>
            <a:r>
              <a:rPr lang="en-US" smtClean="0"/>
              <a:t> </a:t>
            </a:r>
            <a:r>
              <a:rPr lang="en-US" err="1" smtClean="0"/>
              <a:t>Landasan</a:t>
            </a:r>
            <a:r>
              <a:rPr lang="en-US" smtClean="0"/>
              <a:t> </a:t>
            </a:r>
            <a:r>
              <a:rPr lang="en-US" err="1" smtClean="0"/>
              <a:t>Teori</a:t>
            </a:r>
            <a:r>
              <a:rPr lang="en-US" smtClean="0"/>
              <a:t>*</a:t>
            </a:r>
            <a:endParaRPr lang="id-ID"/>
          </a:p>
        </p:txBody>
      </p:sp>
      <p:sp>
        <p:nvSpPr>
          <p:cNvPr id="3" name="Content Placeholder 2"/>
          <p:cNvSpPr>
            <a:spLocks noGrp="1"/>
          </p:cNvSpPr>
          <p:nvPr>
            <p:ph idx="1"/>
          </p:nvPr>
        </p:nvSpPr>
        <p:spPr>
          <a:xfrm>
            <a:off x="457200" y="1066800"/>
            <a:ext cx="8229600" cy="4953000"/>
          </a:xfrm>
        </p:spPr>
        <p:txBody>
          <a:bodyPr/>
          <a:lstStyle/>
          <a:p>
            <a:pPr marL="742950" indent="-742950">
              <a:buFont typeface="+mj-lt"/>
              <a:buAutoNum type="arabicPeriod"/>
            </a:pPr>
            <a:r>
              <a:rPr lang="nl-NL" sz="2800" smtClean="0">
                <a:solidFill>
                  <a:srgbClr val="C00000"/>
                </a:solidFill>
              </a:rPr>
              <a:t>Jurnal Ilmiah </a:t>
            </a:r>
            <a:r>
              <a:rPr lang="nl-NL" sz="2800" smtClean="0"/>
              <a:t>Yang Diterbitkan IEEE dan ACM: </a:t>
            </a:r>
            <a:r>
              <a:rPr lang="en-US" sz="2800" smtClean="0"/>
              <a:t>Transaction </a:t>
            </a:r>
            <a:r>
              <a:rPr lang="en-US" sz="2800" err="1" smtClean="0"/>
              <a:t>atau</a:t>
            </a:r>
            <a:r>
              <a:rPr lang="en-US" sz="2800" smtClean="0"/>
              <a:t> Journal</a:t>
            </a:r>
            <a:endParaRPr lang="id-ID" sz="2800" smtClean="0"/>
          </a:p>
          <a:p>
            <a:pPr marL="742950" indent="-742950">
              <a:buFont typeface="+mj-lt"/>
              <a:buAutoNum type="arabicPeriod"/>
            </a:pPr>
            <a:r>
              <a:rPr lang="fi-FI" sz="2800" smtClean="0">
                <a:solidFill>
                  <a:srgbClr val="C00000"/>
                </a:solidFill>
              </a:rPr>
              <a:t>Jurnal Ilmiah </a:t>
            </a:r>
            <a:r>
              <a:rPr lang="fi-FI" sz="2800" smtClean="0"/>
              <a:t>Yang Diterbitkan Asosiasi Ilmiah </a:t>
            </a:r>
            <a:r>
              <a:rPr lang="en-US" sz="2800" smtClean="0"/>
              <a:t>Lain. </a:t>
            </a:r>
            <a:r>
              <a:rPr lang="en-US" sz="2800" err="1" smtClean="0"/>
              <a:t>Biasanya</a:t>
            </a:r>
            <a:r>
              <a:rPr lang="en-US" sz="2800" smtClean="0"/>
              <a:t> </a:t>
            </a:r>
            <a:r>
              <a:rPr lang="en-US" sz="2800" err="1" smtClean="0"/>
              <a:t>bisa</a:t>
            </a:r>
            <a:r>
              <a:rPr lang="en-US" sz="2800" smtClean="0"/>
              <a:t> </a:t>
            </a:r>
            <a:r>
              <a:rPr lang="en-US" sz="2800" err="1" smtClean="0"/>
              <a:t>didapatkan</a:t>
            </a:r>
            <a:r>
              <a:rPr lang="en-US" sz="2800" smtClean="0"/>
              <a:t> </a:t>
            </a:r>
            <a:r>
              <a:rPr lang="en-US" sz="2800" err="1" smtClean="0"/>
              <a:t>dari</a:t>
            </a:r>
            <a:r>
              <a:rPr lang="en-US" sz="2800" smtClean="0"/>
              <a:t>:</a:t>
            </a:r>
            <a:r>
              <a:rPr lang="id-ID" sz="2800" smtClean="0"/>
              <a:t/>
            </a:r>
            <a:br>
              <a:rPr lang="id-ID" sz="2800" smtClean="0"/>
            </a:br>
            <a:r>
              <a:rPr lang="en-US" sz="2800" err="1" smtClean="0"/>
              <a:t>Elsevier.Com</a:t>
            </a:r>
            <a:r>
              <a:rPr lang="en-US" sz="2800" smtClean="0"/>
              <a:t>, </a:t>
            </a:r>
            <a:r>
              <a:rPr lang="en-US" sz="2800" err="1" smtClean="0"/>
              <a:t>EBSCOhost.Com</a:t>
            </a:r>
            <a:endParaRPr lang="id-ID" sz="2800" smtClean="0"/>
          </a:p>
          <a:p>
            <a:pPr marL="742950" indent="-742950">
              <a:buFont typeface="+mj-lt"/>
              <a:buAutoNum type="arabicPeriod"/>
            </a:pPr>
            <a:r>
              <a:rPr lang="en-US" sz="2800" smtClean="0">
                <a:solidFill>
                  <a:srgbClr val="C00000"/>
                </a:solidFill>
              </a:rPr>
              <a:t>Thesis</a:t>
            </a:r>
            <a:r>
              <a:rPr lang="en-US" sz="2800" smtClean="0"/>
              <a:t> </a:t>
            </a:r>
            <a:r>
              <a:rPr lang="en-US" sz="2800" err="1" smtClean="0"/>
              <a:t>dan</a:t>
            </a:r>
            <a:r>
              <a:rPr lang="en-US" sz="2800" smtClean="0"/>
              <a:t> </a:t>
            </a:r>
            <a:r>
              <a:rPr lang="en-US" sz="2800" err="1" smtClean="0">
                <a:solidFill>
                  <a:srgbClr val="C00000"/>
                </a:solidFill>
              </a:rPr>
              <a:t>Disertasi</a:t>
            </a:r>
            <a:endParaRPr lang="id-ID" sz="2800" smtClean="0">
              <a:solidFill>
                <a:srgbClr val="C00000"/>
              </a:solidFill>
            </a:endParaRPr>
          </a:p>
          <a:p>
            <a:pPr marL="742950" indent="-742950">
              <a:buFont typeface="+mj-lt"/>
              <a:buAutoNum type="arabicPeriod"/>
            </a:pPr>
            <a:r>
              <a:rPr lang="en-US" sz="2800" err="1" smtClean="0">
                <a:solidFill>
                  <a:srgbClr val="C00000"/>
                </a:solidFill>
              </a:rPr>
              <a:t>Buku</a:t>
            </a:r>
            <a:r>
              <a:rPr lang="en-US" sz="2800" smtClean="0">
                <a:solidFill>
                  <a:srgbClr val="C00000"/>
                </a:solidFill>
              </a:rPr>
              <a:t> </a:t>
            </a:r>
            <a:r>
              <a:rPr lang="en-US" sz="2800" err="1" smtClean="0">
                <a:solidFill>
                  <a:srgbClr val="C00000"/>
                </a:solidFill>
              </a:rPr>
              <a:t>Ilmiah</a:t>
            </a:r>
            <a:endParaRPr lang="en-US" sz="2800" smtClean="0">
              <a:solidFill>
                <a:srgbClr val="C00000"/>
              </a:solidFill>
            </a:endParaRPr>
          </a:p>
          <a:p>
            <a:pPr marL="742950" indent="-742950">
              <a:buFont typeface="+mj-lt"/>
              <a:buAutoNum type="arabicPeriod"/>
            </a:pPr>
            <a:r>
              <a:rPr lang="en-US" sz="2800" err="1" smtClean="0">
                <a:solidFill>
                  <a:srgbClr val="C00000"/>
                </a:solidFill>
              </a:rPr>
              <a:t>Laporan</a:t>
            </a:r>
            <a:r>
              <a:rPr lang="en-US" sz="2800" smtClean="0">
                <a:solidFill>
                  <a:srgbClr val="C00000"/>
                </a:solidFill>
              </a:rPr>
              <a:t> (Report)</a:t>
            </a:r>
            <a:endParaRPr lang="id-ID" sz="2800" smtClean="0">
              <a:solidFill>
                <a:srgbClr val="C00000"/>
              </a:solidFill>
            </a:endParaRPr>
          </a:p>
          <a:p>
            <a:pPr marL="742950" indent="-742950">
              <a:buFont typeface="+mj-lt"/>
              <a:buAutoNum type="arabicPeriod"/>
            </a:pPr>
            <a:r>
              <a:rPr lang="en-US" sz="2800" smtClean="0">
                <a:solidFill>
                  <a:srgbClr val="C00000"/>
                </a:solidFill>
              </a:rPr>
              <a:t>Conference Proceedings </a:t>
            </a:r>
            <a:r>
              <a:rPr lang="en-US" sz="2800" smtClean="0"/>
              <a:t>(</a:t>
            </a:r>
            <a:r>
              <a:rPr lang="en-US" sz="2800" err="1" smtClean="0"/>
              <a:t>Utamakan</a:t>
            </a:r>
            <a:r>
              <a:rPr lang="en-US" sz="2800" smtClean="0"/>
              <a:t> yang </a:t>
            </a:r>
            <a:r>
              <a:rPr lang="nl-NL" sz="2800" smtClean="0"/>
              <a:t>diterbitkan oleh IEEE Computer dan ACM)</a:t>
            </a:r>
          </a:p>
          <a:p>
            <a:pPr marL="742950" indent="-742950" algn="r">
              <a:buNone/>
            </a:pPr>
            <a:endParaRPr lang="id-ID" sz="1800" i="1" smtClean="0"/>
          </a:p>
          <a:p>
            <a:pPr marL="742950" indent="-742950" algn="r">
              <a:buNone/>
            </a:pPr>
            <a:r>
              <a:rPr lang="nl-NL" sz="1800" i="1" smtClean="0"/>
              <a:t>*Usahakan mengambil referensi tahun terakhir</a:t>
            </a:r>
            <a:r>
              <a:rPr lang="id-ID" sz="1800" i="1" smtClean="0"/>
              <a:t> </a:t>
            </a:r>
            <a:r>
              <a:rPr lang="nl-NL" sz="1800" i="1" smtClean="0"/>
              <a:t>(maksimal </a:t>
            </a:r>
            <a:r>
              <a:rPr lang="id-ID" sz="1800" i="1"/>
              <a:t>5</a:t>
            </a:r>
            <a:r>
              <a:rPr lang="nl-NL" sz="1800" i="1" smtClean="0"/>
              <a:t> tahun terakhir)</a:t>
            </a:r>
            <a:endParaRPr lang="id-ID" sz="1800" i="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Sumber</a:t>
            </a:r>
            <a:r>
              <a:rPr lang="en-US" smtClean="0"/>
              <a:t> </a:t>
            </a:r>
            <a:r>
              <a:rPr lang="en-US" err="1" smtClean="0"/>
              <a:t>Referensi</a:t>
            </a:r>
            <a:r>
              <a:rPr lang="en-US" smtClean="0"/>
              <a:t> (Gratis)</a:t>
            </a:r>
            <a:endParaRPr lang="en-US"/>
          </a:p>
        </p:txBody>
      </p:sp>
      <p:sp>
        <p:nvSpPr>
          <p:cNvPr id="3" name="Content Placeholder 2"/>
          <p:cNvSpPr>
            <a:spLocks noGrp="1"/>
          </p:cNvSpPr>
          <p:nvPr>
            <p:ph idx="1"/>
          </p:nvPr>
        </p:nvSpPr>
        <p:spPr>
          <a:xfrm>
            <a:off x="381000" y="1066800"/>
            <a:ext cx="8229600" cy="4792663"/>
          </a:xfrm>
        </p:spPr>
        <p:txBody>
          <a:bodyPr/>
          <a:lstStyle/>
          <a:p>
            <a:r>
              <a:rPr lang="en-US" smtClean="0"/>
              <a:t>http://citeseer.ist.psu.edu</a:t>
            </a:r>
          </a:p>
          <a:p>
            <a:r>
              <a:rPr lang="en-US" smtClean="0"/>
              <a:t>http://www.doaj.org</a:t>
            </a:r>
          </a:p>
          <a:p>
            <a:r>
              <a:rPr lang="en-US" smtClean="0"/>
              <a:t>http://scholar.google.com</a:t>
            </a:r>
          </a:p>
          <a:p>
            <a:r>
              <a:rPr lang="en-US" smtClean="0"/>
              <a:t>http://libra.msra.cn</a:t>
            </a:r>
          </a:p>
          <a:p>
            <a:r>
              <a:rPr lang="en-US" smtClean="0"/>
              <a:t>http://www.jstor.org</a:t>
            </a:r>
          </a:p>
          <a:p>
            <a:r>
              <a:rPr lang="en-US" smtClean="0"/>
              <a:t>http://ocw.mit.edu</a:t>
            </a:r>
          </a:p>
          <a:p>
            <a:r>
              <a:rPr lang="en-US" smtClean="0"/>
              <a:t>http://itunes.berkeley.edu</a:t>
            </a:r>
          </a:p>
          <a:p>
            <a:r>
              <a:rPr lang="en-US" smtClean="0"/>
              <a:t>http://highwire.stanford.edu</a:t>
            </a:r>
          </a:p>
          <a:p>
            <a:r>
              <a:rPr lang="en-US" smtClean="0"/>
              <a:t>http://flazx.com</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Sumber</a:t>
            </a:r>
            <a:r>
              <a:rPr lang="en-US" smtClean="0"/>
              <a:t> </a:t>
            </a:r>
            <a:r>
              <a:rPr lang="en-US" err="1" smtClean="0"/>
              <a:t>Referensi</a:t>
            </a:r>
            <a:r>
              <a:rPr lang="en-US" smtClean="0"/>
              <a:t> (</a:t>
            </a:r>
            <a:r>
              <a:rPr lang="en-US" err="1" smtClean="0"/>
              <a:t>Berbayar</a:t>
            </a:r>
            <a:r>
              <a:rPr lang="en-US" smtClean="0"/>
              <a:t>)</a:t>
            </a:r>
            <a:endParaRPr lang="en-US"/>
          </a:p>
        </p:txBody>
      </p:sp>
      <p:sp>
        <p:nvSpPr>
          <p:cNvPr id="3" name="Content Placeholder 2"/>
          <p:cNvSpPr>
            <a:spLocks noGrp="1"/>
          </p:cNvSpPr>
          <p:nvPr>
            <p:ph idx="1"/>
          </p:nvPr>
        </p:nvSpPr>
        <p:spPr>
          <a:xfrm>
            <a:off x="361950" y="1143000"/>
            <a:ext cx="8553450" cy="5181600"/>
          </a:xfrm>
        </p:spPr>
        <p:txBody>
          <a:bodyPr/>
          <a:lstStyle/>
          <a:p>
            <a:r>
              <a:rPr lang="en-US" smtClean="0">
                <a:solidFill>
                  <a:srgbClr val="C00000"/>
                </a:solidFill>
              </a:rPr>
              <a:t>http://www.computer.org/portal/site/csdl/</a:t>
            </a:r>
          </a:p>
          <a:p>
            <a:r>
              <a:rPr lang="en-US" smtClean="0">
                <a:solidFill>
                  <a:srgbClr val="C00000"/>
                </a:solidFill>
              </a:rPr>
              <a:t>http://portal.acm.org/dl.cfm</a:t>
            </a:r>
          </a:p>
          <a:p>
            <a:r>
              <a:rPr lang="en-US" smtClean="0"/>
              <a:t>http://www.elsevier.com</a:t>
            </a:r>
          </a:p>
          <a:p>
            <a:r>
              <a:rPr lang="en-US" smtClean="0"/>
              <a:t>http://www.ebscohost.com</a:t>
            </a:r>
          </a:p>
          <a:p>
            <a:r>
              <a:rPr lang="en-US" smtClean="0"/>
              <a:t>http://www.sciencedirect.com</a:t>
            </a:r>
          </a:p>
          <a:p>
            <a:r>
              <a:rPr lang="en-US" smtClean="0"/>
              <a:t>http://www.csa.com</a:t>
            </a:r>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Citation Indexes Database</a:t>
            </a:r>
          </a:p>
        </p:txBody>
      </p:sp>
      <p:sp>
        <p:nvSpPr>
          <p:cNvPr id="3" name="Content Placeholder 2"/>
          <p:cNvSpPr>
            <a:spLocks noGrp="1"/>
          </p:cNvSpPr>
          <p:nvPr>
            <p:ph idx="1"/>
          </p:nvPr>
        </p:nvSpPr>
        <p:spPr/>
        <p:txBody>
          <a:bodyPr/>
          <a:lstStyle/>
          <a:p>
            <a:r>
              <a:rPr lang="en-US">
                <a:solidFill>
                  <a:srgbClr val="C00000"/>
                </a:solidFill>
              </a:rPr>
              <a:t>Web of Science</a:t>
            </a:r>
          </a:p>
          <a:p>
            <a:pPr lvl="1"/>
            <a:r>
              <a:rPr lang="en-US"/>
              <a:t> since 1963, formerly produced by ISI</a:t>
            </a:r>
          </a:p>
          <a:p>
            <a:pPr lvl="1"/>
            <a:r>
              <a:rPr lang="en-US"/>
              <a:t> &gt;20,000 Journals are indexed </a:t>
            </a:r>
          </a:p>
          <a:p>
            <a:r>
              <a:rPr lang="en-US">
                <a:solidFill>
                  <a:srgbClr val="C00000"/>
                </a:solidFill>
              </a:rPr>
              <a:t>Scopus </a:t>
            </a:r>
          </a:p>
          <a:p>
            <a:pPr lvl="1"/>
            <a:r>
              <a:rPr lang="en-US"/>
              <a:t> launched by Elsevier in 2004</a:t>
            </a:r>
          </a:p>
          <a:p>
            <a:pPr lvl="1"/>
            <a:r>
              <a:rPr lang="en-US"/>
              <a:t> ~ </a:t>
            </a:r>
            <a:r>
              <a:rPr lang="en-US" smtClean="0"/>
              <a:t>25,000 </a:t>
            </a:r>
            <a:r>
              <a:rPr lang="en-US"/>
              <a:t>journals, conf. papers  and other </a:t>
            </a:r>
            <a:endParaRPr lang="id-ID" smtClean="0"/>
          </a:p>
          <a:p>
            <a:r>
              <a:rPr lang="en-US">
                <a:solidFill>
                  <a:srgbClr val="C00000"/>
                </a:solidFill>
              </a:rPr>
              <a:t>Google Scholar</a:t>
            </a:r>
          </a:p>
          <a:p>
            <a:pPr lvl="1"/>
            <a:r>
              <a:rPr lang="en-US"/>
              <a:t> launched in 2004</a:t>
            </a:r>
          </a:p>
          <a:p>
            <a:pPr lvl="1"/>
            <a:r>
              <a:rPr lang="en-US"/>
              <a:t> coverage unclear </a:t>
            </a:r>
          </a:p>
          <a:p>
            <a:pPr lvl="1"/>
            <a:endParaRPr lang="en-US"/>
          </a:p>
        </p:txBody>
      </p:sp>
    </p:spTree>
    <p:extLst>
      <p:ext uri="{BB962C8B-B14F-4D97-AF65-F5344CB8AC3E}">
        <p14:creationId xmlns:p14="http://schemas.microsoft.com/office/powerpoint/2010/main" val="340278136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Journal Measure and Rank</a:t>
            </a:r>
            <a:endParaRPr lang="en-US"/>
          </a:p>
        </p:txBody>
      </p:sp>
      <p:sp>
        <p:nvSpPr>
          <p:cNvPr id="3" name="Content Placeholder 2"/>
          <p:cNvSpPr>
            <a:spLocks noGrp="1"/>
          </p:cNvSpPr>
          <p:nvPr>
            <p:ph idx="1"/>
          </p:nvPr>
        </p:nvSpPr>
        <p:spPr/>
        <p:txBody>
          <a:bodyPr/>
          <a:lstStyle/>
          <a:p>
            <a:r>
              <a:rPr lang="en-US" sz="2800">
                <a:solidFill>
                  <a:srgbClr val="C00000"/>
                </a:solidFill>
              </a:rPr>
              <a:t>Scimago Journal Rank </a:t>
            </a:r>
            <a:r>
              <a:rPr lang="en-US" sz="2800"/>
              <a:t>(</a:t>
            </a:r>
            <a:r>
              <a:rPr lang="en-US" sz="2800" smtClean="0"/>
              <a:t>SJR)</a:t>
            </a:r>
            <a:endParaRPr lang="id-ID" sz="2800"/>
          </a:p>
          <a:p>
            <a:pPr lvl="1"/>
            <a:r>
              <a:rPr lang="en-US" sz="2400" smtClean="0"/>
              <a:t>Data </a:t>
            </a:r>
            <a:r>
              <a:rPr lang="en-US" sz="2400"/>
              <a:t>source: </a:t>
            </a:r>
            <a:r>
              <a:rPr lang="en-US" sz="2400" smtClean="0"/>
              <a:t>Scopus</a:t>
            </a:r>
            <a:endParaRPr lang="id-ID" sz="2400" smtClean="0"/>
          </a:p>
          <a:p>
            <a:pPr lvl="1"/>
            <a:r>
              <a:rPr lang="en-US" sz="2400"/>
              <a:t>http://www.scimagojr.com</a:t>
            </a:r>
          </a:p>
          <a:p>
            <a:r>
              <a:rPr lang="en-US" sz="2800" smtClean="0">
                <a:solidFill>
                  <a:srgbClr val="C00000"/>
                </a:solidFill>
              </a:rPr>
              <a:t>Journal </a:t>
            </a:r>
            <a:r>
              <a:rPr lang="en-US" sz="2800">
                <a:solidFill>
                  <a:srgbClr val="C00000"/>
                </a:solidFill>
              </a:rPr>
              <a:t>Impact Factor </a:t>
            </a:r>
            <a:r>
              <a:rPr lang="en-US" sz="2800"/>
              <a:t>(JIF)</a:t>
            </a:r>
          </a:p>
          <a:p>
            <a:pPr lvl="1"/>
            <a:r>
              <a:rPr lang="en-US" sz="2400"/>
              <a:t>Data source: ISI Web of Science</a:t>
            </a:r>
          </a:p>
          <a:p>
            <a:r>
              <a:rPr lang="en-US" sz="2800" smtClean="0">
                <a:solidFill>
                  <a:srgbClr val="C00000"/>
                </a:solidFill>
              </a:rPr>
              <a:t>Source </a:t>
            </a:r>
            <a:r>
              <a:rPr lang="en-US" sz="2800">
                <a:solidFill>
                  <a:srgbClr val="C00000"/>
                </a:solidFill>
              </a:rPr>
              <a:t>Normalized Impact per Paper </a:t>
            </a:r>
            <a:r>
              <a:rPr lang="en-US" sz="2800"/>
              <a:t>(SNIP)</a:t>
            </a:r>
          </a:p>
          <a:p>
            <a:pPr lvl="1"/>
            <a:r>
              <a:rPr lang="en-US" sz="2400"/>
              <a:t>Data source: Scopus</a:t>
            </a:r>
          </a:p>
          <a:p>
            <a:pPr lvl="1"/>
            <a:r>
              <a:rPr lang="en-US" sz="2400" smtClean="0"/>
              <a:t>http</a:t>
            </a:r>
            <a:r>
              <a:rPr lang="en-US" sz="2400"/>
              <a:t>://</a:t>
            </a:r>
            <a:r>
              <a:rPr lang="en-US" sz="2400" smtClean="0"/>
              <a:t>www.journalindicators.com</a:t>
            </a:r>
            <a:endParaRPr lang="en-US" sz="2400"/>
          </a:p>
          <a:p>
            <a:r>
              <a:rPr lang="en-US" sz="2800" smtClean="0">
                <a:solidFill>
                  <a:srgbClr val="C00000"/>
                </a:solidFill>
              </a:rPr>
              <a:t>Eigenfactor </a:t>
            </a:r>
            <a:r>
              <a:rPr lang="id-ID" sz="2800" smtClean="0">
                <a:solidFill>
                  <a:srgbClr val="C00000"/>
                </a:solidFill>
              </a:rPr>
              <a:t>S</a:t>
            </a:r>
            <a:r>
              <a:rPr lang="en-US" sz="2800" smtClean="0">
                <a:solidFill>
                  <a:srgbClr val="C00000"/>
                </a:solidFill>
              </a:rPr>
              <a:t>core </a:t>
            </a:r>
            <a:r>
              <a:rPr lang="en-US" sz="2800"/>
              <a:t>(ES) and </a:t>
            </a:r>
            <a:r>
              <a:rPr lang="en-US" sz="2800">
                <a:solidFill>
                  <a:srgbClr val="C00000"/>
                </a:solidFill>
              </a:rPr>
              <a:t>Article Influence Score </a:t>
            </a:r>
            <a:r>
              <a:rPr lang="en-US" sz="2800"/>
              <a:t>(AIS)</a:t>
            </a:r>
          </a:p>
          <a:p>
            <a:pPr lvl="1"/>
            <a:r>
              <a:rPr lang="en-US" sz="2400"/>
              <a:t>Data source: ISI Web of Science</a:t>
            </a:r>
          </a:p>
          <a:p>
            <a:pPr lvl="1"/>
            <a:r>
              <a:rPr lang="en-US" sz="2400" smtClean="0"/>
              <a:t>http</a:t>
            </a:r>
            <a:r>
              <a:rPr lang="en-US" sz="2400"/>
              <a:t>://</a:t>
            </a:r>
            <a:r>
              <a:rPr lang="en-US" sz="2400" smtClean="0"/>
              <a:t>www.eigenfactor.org</a:t>
            </a:r>
            <a:endParaRPr lang="en-US" sz="2400"/>
          </a:p>
          <a:p>
            <a:endParaRPr lang="en-US"/>
          </a:p>
        </p:txBody>
      </p:sp>
    </p:spTree>
    <p:extLst>
      <p:ext uri="{BB962C8B-B14F-4D97-AF65-F5344CB8AC3E}">
        <p14:creationId xmlns:p14="http://schemas.microsoft.com/office/powerpoint/2010/main" val="3181247401"/>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923" t="6718" r="28539" b="18478"/>
          <a:stretch/>
        </p:blipFill>
        <p:spPr bwMode="auto">
          <a:xfrm>
            <a:off x="0" y="0"/>
            <a:ext cx="9144000" cy="692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bwMode="auto">
          <a:xfrm>
            <a:off x="76200" y="3276600"/>
            <a:ext cx="1828800" cy="2286000"/>
          </a:xfrm>
          <a:prstGeom prst="roundRect">
            <a:avLst/>
          </a:prstGeom>
          <a:noFill/>
          <a:ln w="38100" cap="flat" cmpd="sng" algn="ctr">
            <a:solidFill>
              <a:srgbClr val="FF0000"/>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510884258"/>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err="1" smtClean="0"/>
              <a:t>Langkah</a:t>
            </a:r>
            <a:r>
              <a:rPr lang="en-US" sz="3600" smtClean="0"/>
              <a:t> </a:t>
            </a:r>
            <a:r>
              <a:rPr lang="en-US" sz="3600" err="1" smtClean="0"/>
              <a:t>Menyusun</a:t>
            </a:r>
            <a:r>
              <a:rPr lang="en-US" sz="3600" smtClean="0"/>
              <a:t> </a:t>
            </a:r>
            <a:r>
              <a:rPr lang="en-US" sz="3600" err="1" smtClean="0"/>
              <a:t>Landasan</a:t>
            </a:r>
            <a:r>
              <a:rPr lang="en-US" sz="3600" smtClean="0"/>
              <a:t> </a:t>
            </a:r>
            <a:r>
              <a:rPr lang="en-US" sz="3600" err="1" smtClean="0"/>
              <a:t>Teori</a:t>
            </a:r>
            <a:endParaRPr lang="en-US" sz="3600"/>
          </a:p>
        </p:txBody>
      </p:sp>
      <p:sp>
        <p:nvSpPr>
          <p:cNvPr id="3" name="Content Placeholder 2"/>
          <p:cNvSpPr>
            <a:spLocks noGrp="1"/>
          </p:cNvSpPr>
          <p:nvPr>
            <p:ph idx="1"/>
          </p:nvPr>
        </p:nvSpPr>
        <p:spPr>
          <a:xfrm>
            <a:off x="457200" y="1066800"/>
            <a:ext cx="8229600" cy="4792663"/>
          </a:xfrm>
        </p:spPr>
        <p:txBody>
          <a:bodyPr/>
          <a:lstStyle/>
          <a:p>
            <a:pPr marL="457200" indent="-457200">
              <a:buFont typeface="+mj-lt"/>
              <a:buAutoNum type="arabicPeriod"/>
            </a:pPr>
            <a:r>
              <a:rPr lang="en-US" err="1" smtClean="0">
                <a:solidFill>
                  <a:srgbClr val="C00000"/>
                </a:solidFill>
              </a:rPr>
              <a:t>Cari</a:t>
            </a:r>
            <a:r>
              <a:rPr lang="en-US" smtClean="0">
                <a:solidFill>
                  <a:srgbClr val="C00000"/>
                </a:solidFill>
              </a:rPr>
              <a:t> </a:t>
            </a:r>
            <a:r>
              <a:rPr lang="en-US" err="1" smtClean="0">
                <a:solidFill>
                  <a:srgbClr val="C00000"/>
                </a:solidFill>
              </a:rPr>
              <a:t>dan</a:t>
            </a:r>
            <a:r>
              <a:rPr lang="en-US" smtClean="0">
                <a:solidFill>
                  <a:srgbClr val="C00000"/>
                </a:solidFill>
              </a:rPr>
              <a:t> </a:t>
            </a:r>
            <a:r>
              <a:rPr lang="en-US" err="1" smtClean="0">
                <a:solidFill>
                  <a:srgbClr val="C00000"/>
                </a:solidFill>
              </a:rPr>
              <a:t>baca</a:t>
            </a:r>
            <a:r>
              <a:rPr lang="en-US" smtClean="0">
                <a:solidFill>
                  <a:srgbClr val="C00000"/>
                </a:solidFill>
              </a:rPr>
              <a:t> </a:t>
            </a:r>
            <a:r>
              <a:rPr lang="en-US" err="1" smtClean="0"/>
              <a:t>referensi</a:t>
            </a:r>
            <a:r>
              <a:rPr lang="en-US" smtClean="0"/>
              <a:t> </a:t>
            </a:r>
            <a:r>
              <a:rPr lang="en-US" err="1" smtClean="0"/>
              <a:t>penelitian</a:t>
            </a:r>
            <a:r>
              <a:rPr lang="en-US" smtClean="0"/>
              <a:t> yang </a:t>
            </a:r>
            <a:r>
              <a:rPr lang="en-US" err="1" smtClean="0"/>
              <a:t>berhubungan</a:t>
            </a:r>
            <a:r>
              <a:rPr lang="en-US" smtClean="0"/>
              <a:t> </a:t>
            </a:r>
            <a:r>
              <a:rPr lang="en-US" err="1" smtClean="0"/>
              <a:t>dengan</a:t>
            </a:r>
            <a:r>
              <a:rPr lang="en-US" smtClean="0"/>
              <a:t> </a:t>
            </a:r>
            <a:r>
              <a:rPr lang="en-US" err="1" smtClean="0"/>
              <a:t>masalah</a:t>
            </a:r>
            <a:r>
              <a:rPr lang="en-US" smtClean="0"/>
              <a:t> </a:t>
            </a:r>
            <a:r>
              <a:rPr lang="en-US" err="1" smtClean="0"/>
              <a:t>penelitian</a:t>
            </a:r>
            <a:endParaRPr lang="en-US" smtClean="0"/>
          </a:p>
          <a:p>
            <a:pPr marL="457200" indent="-457200">
              <a:buFont typeface="+mj-lt"/>
              <a:buAutoNum type="arabicPeriod"/>
            </a:pPr>
            <a:r>
              <a:rPr lang="it-IT" smtClean="0">
                <a:solidFill>
                  <a:srgbClr val="C00000"/>
                </a:solidFill>
              </a:rPr>
              <a:t>Ambil catatan </a:t>
            </a:r>
            <a:r>
              <a:rPr lang="it-IT" smtClean="0"/>
              <a:t>dari apa yang kita baca. Ikuti aturan umum pengambilan catatan (</a:t>
            </a:r>
            <a:r>
              <a:rPr lang="it-IT" i="1" smtClean="0"/>
              <a:t>citation</a:t>
            </a:r>
            <a:r>
              <a:rPr lang="it-IT" smtClean="0"/>
              <a:t>)</a:t>
            </a:r>
            <a:endParaRPr lang="sv-SE" smtClean="0">
              <a:solidFill>
                <a:srgbClr val="0070C0"/>
              </a:solidFill>
            </a:endParaRPr>
          </a:p>
          <a:p>
            <a:pPr marL="457200" indent="-457200">
              <a:buFont typeface="+mj-lt"/>
              <a:buAutoNum type="arabicPeriod"/>
            </a:pPr>
            <a:r>
              <a:rPr lang="nn-NO" smtClean="0">
                <a:solidFill>
                  <a:srgbClr val="C00000"/>
                </a:solidFill>
              </a:rPr>
              <a:t>Atur susunan tinjauan pustaka </a:t>
            </a:r>
            <a:r>
              <a:rPr lang="nn-NO" smtClean="0"/>
              <a:t>(referensi) dari </a:t>
            </a:r>
            <a:r>
              <a:rPr lang="en-US" err="1" smtClean="0"/>
              <a:t>catatan</a:t>
            </a:r>
            <a:r>
              <a:rPr lang="en-US" smtClean="0"/>
              <a:t> yang </a:t>
            </a:r>
            <a:r>
              <a:rPr lang="en-US" err="1" smtClean="0"/>
              <a:t>kita</a:t>
            </a:r>
            <a:r>
              <a:rPr lang="en-US" smtClean="0"/>
              <a:t> </a:t>
            </a:r>
            <a:r>
              <a:rPr lang="en-US" err="1" smtClean="0"/>
              <a:t>ambil</a:t>
            </a:r>
            <a:r>
              <a:rPr lang="en-US" smtClean="0"/>
              <a:t> </a:t>
            </a:r>
            <a:r>
              <a:rPr lang="en-US" err="1" smtClean="0"/>
              <a:t>dengan</a:t>
            </a:r>
            <a:r>
              <a:rPr lang="en-US" smtClean="0"/>
              <a:t> </a:t>
            </a:r>
            <a:r>
              <a:rPr lang="en-US" err="1" smtClean="0"/>
              <a:t>baik</a:t>
            </a:r>
            <a:r>
              <a:rPr lang="en-US" smtClean="0"/>
              <a:t>. </a:t>
            </a:r>
            <a:r>
              <a:rPr lang="en-US" err="1" smtClean="0"/>
              <a:t>Ikuti</a:t>
            </a:r>
            <a:r>
              <a:rPr lang="en-US" smtClean="0"/>
              <a:t> </a:t>
            </a:r>
            <a:r>
              <a:rPr lang="en-US" err="1" smtClean="0"/>
              <a:t>aturan</a:t>
            </a:r>
            <a:r>
              <a:rPr lang="en-US" smtClean="0"/>
              <a:t> </a:t>
            </a:r>
            <a:r>
              <a:rPr lang="en-US" err="1" smtClean="0"/>
              <a:t>umum</a:t>
            </a:r>
            <a:r>
              <a:rPr lang="en-US" smtClean="0"/>
              <a:t> </a:t>
            </a:r>
            <a:r>
              <a:rPr lang="en-US" err="1" smtClean="0"/>
              <a:t>penulisan</a:t>
            </a:r>
            <a:r>
              <a:rPr lang="en-US" smtClean="0"/>
              <a:t> </a:t>
            </a:r>
            <a:r>
              <a:rPr lang="en-US" err="1" smtClean="0"/>
              <a:t>referensi</a:t>
            </a:r>
            <a:endParaRPr lang="en-US" smtClean="0"/>
          </a:p>
          <a:p>
            <a:pPr marL="457200" indent="-457200">
              <a:buFont typeface="+mj-lt"/>
              <a:buAutoNum type="arabicPeriod"/>
            </a:pPr>
            <a:r>
              <a:rPr lang="en-US" smtClean="0"/>
              <a:t>Dari </a:t>
            </a:r>
            <a:r>
              <a:rPr lang="en-US" err="1" smtClean="0"/>
              <a:t>landasan</a:t>
            </a:r>
            <a:r>
              <a:rPr lang="en-US" smtClean="0"/>
              <a:t> </a:t>
            </a:r>
            <a:r>
              <a:rPr lang="en-US" err="1" smtClean="0"/>
              <a:t>teori</a:t>
            </a:r>
            <a:r>
              <a:rPr lang="en-US" smtClean="0"/>
              <a:t> </a:t>
            </a:r>
            <a:r>
              <a:rPr lang="en-US" err="1" smtClean="0"/>
              <a:t>hasilkan</a:t>
            </a:r>
            <a:r>
              <a:rPr lang="en-US" smtClean="0"/>
              <a:t> </a:t>
            </a:r>
            <a:r>
              <a:rPr lang="en-US" err="1" smtClean="0"/>
              <a:t>suatu</a:t>
            </a:r>
            <a:r>
              <a:rPr lang="en-US" smtClean="0"/>
              <a:t> </a:t>
            </a:r>
            <a:r>
              <a:rPr lang="en-US" err="1" smtClean="0"/>
              <a:t>kerangka</a:t>
            </a:r>
            <a:r>
              <a:rPr lang="en-US" smtClean="0"/>
              <a:t> </a:t>
            </a:r>
            <a:r>
              <a:rPr lang="en-US" err="1" smtClean="0"/>
              <a:t>pemikiran</a:t>
            </a:r>
            <a:r>
              <a:rPr lang="en-US" smtClean="0"/>
              <a:t> </a:t>
            </a:r>
            <a:r>
              <a:rPr lang="sv-SE" smtClean="0"/>
              <a:t>yang berisi </a:t>
            </a:r>
            <a:r>
              <a:rPr lang="sv-SE" smtClean="0">
                <a:solidFill>
                  <a:srgbClr val="C00000"/>
                </a:solidFill>
              </a:rPr>
              <a:t>masalah</a:t>
            </a:r>
            <a:r>
              <a:rPr lang="sv-SE" smtClean="0"/>
              <a:t> dan </a:t>
            </a:r>
            <a:r>
              <a:rPr lang="sv-SE" smtClean="0">
                <a:solidFill>
                  <a:srgbClr val="C00000"/>
                </a:solidFill>
              </a:rPr>
              <a:t>pendekatan</a:t>
            </a:r>
            <a:r>
              <a:rPr lang="sv-SE" smtClean="0"/>
              <a:t> yang kita pilih</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Pengambilan</a:t>
            </a:r>
            <a:r>
              <a:rPr lang="en-US" smtClean="0"/>
              <a:t> </a:t>
            </a:r>
            <a:r>
              <a:rPr lang="en-US" err="1" smtClean="0"/>
              <a:t>Catatan</a:t>
            </a:r>
            <a:r>
              <a:rPr lang="en-US" smtClean="0"/>
              <a:t> (</a:t>
            </a:r>
            <a:r>
              <a:rPr lang="en-US" i="1" smtClean="0"/>
              <a:t>Citation</a:t>
            </a:r>
            <a:r>
              <a:rPr lang="en-US" smtClean="0"/>
              <a:t>)</a:t>
            </a:r>
            <a:endParaRPr lang="en-US"/>
          </a:p>
        </p:txBody>
      </p:sp>
      <p:sp>
        <p:nvSpPr>
          <p:cNvPr id="3" name="Content Placeholder 2"/>
          <p:cNvSpPr>
            <a:spLocks noGrp="1"/>
          </p:cNvSpPr>
          <p:nvPr>
            <p:ph idx="1"/>
          </p:nvPr>
        </p:nvSpPr>
        <p:spPr/>
        <p:txBody>
          <a:bodyPr/>
          <a:lstStyle/>
          <a:p>
            <a:r>
              <a:rPr lang="en-US" sz="3600" smtClean="0"/>
              <a:t>Citation </a:t>
            </a:r>
            <a:r>
              <a:rPr lang="en-US" sz="3600" err="1" smtClean="0"/>
              <a:t>atau</a:t>
            </a:r>
            <a:r>
              <a:rPr lang="en-US" sz="3600" smtClean="0"/>
              <a:t> </a:t>
            </a:r>
            <a:r>
              <a:rPr lang="en-US" sz="3600" err="1" smtClean="0"/>
              <a:t>sitasi</a:t>
            </a:r>
            <a:r>
              <a:rPr lang="en-US" sz="3600" smtClean="0"/>
              <a:t> </a:t>
            </a:r>
            <a:r>
              <a:rPr lang="en-US" sz="3600" err="1" smtClean="0"/>
              <a:t>adalah</a:t>
            </a:r>
            <a:r>
              <a:rPr lang="en-US" sz="3600" smtClean="0"/>
              <a:t> </a:t>
            </a:r>
            <a:r>
              <a:rPr lang="en-US" sz="3600" err="1" smtClean="0">
                <a:solidFill>
                  <a:srgbClr val="C00000"/>
                </a:solidFill>
              </a:rPr>
              <a:t>penggunaan</a:t>
            </a:r>
            <a:r>
              <a:rPr lang="en-US" sz="3600" smtClean="0">
                <a:solidFill>
                  <a:srgbClr val="C00000"/>
                </a:solidFill>
              </a:rPr>
              <a:t> </a:t>
            </a:r>
            <a:r>
              <a:rPr lang="en-US" sz="3600" err="1" smtClean="0">
                <a:solidFill>
                  <a:srgbClr val="C00000"/>
                </a:solidFill>
              </a:rPr>
              <a:t>referensi</a:t>
            </a:r>
            <a:r>
              <a:rPr lang="en-US" sz="3600" smtClean="0">
                <a:solidFill>
                  <a:srgbClr val="C00000"/>
                </a:solidFill>
              </a:rPr>
              <a:t> </a:t>
            </a:r>
            <a:r>
              <a:rPr lang="en-US" sz="3600" err="1" smtClean="0">
                <a:solidFill>
                  <a:srgbClr val="C00000"/>
                </a:solidFill>
              </a:rPr>
              <a:t>di</a:t>
            </a:r>
            <a:r>
              <a:rPr lang="en-US" sz="3600" smtClean="0">
                <a:solidFill>
                  <a:srgbClr val="C00000"/>
                </a:solidFill>
              </a:rPr>
              <a:t> </a:t>
            </a:r>
            <a:r>
              <a:rPr lang="en-US" sz="3600" err="1" smtClean="0">
                <a:solidFill>
                  <a:srgbClr val="C00000"/>
                </a:solidFill>
              </a:rPr>
              <a:t>teks</a:t>
            </a:r>
            <a:r>
              <a:rPr lang="en-US" sz="3600" smtClean="0">
                <a:solidFill>
                  <a:srgbClr val="C00000"/>
                </a:solidFill>
              </a:rPr>
              <a:t> </a:t>
            </a:r>
            <a:r>
              <a:rPr lang="en-US" sz="3600" err="1" smtClean="0">
                <a:solidFill>
                  <a:srgbClr val="C00000"/>
                </a:solidFill>
              </a:rPr>
              <a:t>atau</a:t>
            </a:r>
            <a:r>
              <a:rPr lang="en-US" sz="3600" smtClean="0">
                <a:solidFill>
                  <a:srgbClr val="C00000"/>
                </a:solidFill>
              </a:rPr>
              <a:t> </a:t>
            </a:r>
            <a:r>
              <a:rPr lang="en-US" sz="3600" err="1" smtClean="0">
                <a:solidFill>
                  <a:srgbClr val="C00000"/>
                </a:solidFill>
              </a:rPr>
              <a:t>naskah</a:t>
            </a:r>
            <a:r>
              <a:rPr lang="en-US" sz="3600" smtClean="0">
                <a:solidFill>
                  <a:srgbClr val="C00000"/>
                </a:solidFill>
              </a:rPr>
              <a:t> </a:t>
            </a:r>
            <a:r>
              <a:rPr lang="en-US" sz="3600" err="1" smtClean="0">
                <a:solidFill>
                  <a:srgbClr val="C00000"/>
                </a:solidFill>
              </a:rPr>
              <a:t>tulisan</a:t>
            </a:r>
            <a:r>
              <a:rPr lang="en-US" sz="3600" smtClean="0">
                <a:solidFill>
                  <a:srgbClr val="C00000"/>
                </a:solidFill>
              </a:rPr>
              <a:t> </a:t>
            </a:r>
            <a:r>
              <a:rPr lang="en-US" sz="3600" err="1" smtClean="0">
                <a:solidFill>
                  <a:srgbClr val="C00000"/>
                </a:solidFill>
              </a:rPr>
              <a:t>ilmiah</a:t>
            </a:r>
            <a:endParaRPr lang="en-US" sz="3600" smtClean="0">
              <a:solidFill>
                <a:srgbClr val="C00000"/>
              </a:solidFill>
            </a:endParaRPr>
          </a:p>
          <a:p>
            <a:r>
              <a:rPr lang="en-US" sz="3600" err="1" smtClean="0"/>
              <a:t>Penulisan</a:t>
            </a:r>
            <a:r>
              <a:rPr lang="en-US" sz="3600" smtClean="0"/>
              <a:t> </a:t>
            </a:r>
            <a:r>
              <a:rPr lang="en-US" sz="3600" err="1" smtClean="0"/>
              <a:t>sitasi</a:t>
            </a:r>
            <a:r>
              <a:rPr lang="en-US" sz="3600" smtClean="0"/>
              <a:t> </a:t>
            </a:r>
            <a:r>
              <a:rPr lang="en-US" sz="3600" err="1" smtClean="0"/>
              <a:t>tergantung</a:t>
            </a:r>
            <a:r>
              <a:rPr lang="en-US" sz="3600" smtClean="0"/>
              <a:t> </a:t>
            </a:r>
            <a:r>
              <a:rPr lang="en-US" sz="3600" err="1" smtClean="0"/>
              <a:t>dari</a:t>
            </a:r>
            <a:r>
              <a:rPr lang="en-US" sz="3600" smtClean="0"/>
              <a:t> standard (style) </a:t>
            </a:r>
            <a:r>
              <a:rPr lang="en-US" sz="3600" err="1" smtClean="0"/>
              <a:t>penulisan</a:t>
            </a:r>
            <a:r>
              <a:rPr lang="en-US" sz="3600" smtClean="0"/>
              <a:t> </a:t>
            </a:r>
            <a:r>
              <a:rPr lang="en-US" sz="3600" err="1" smtClean="0"/>
              <a:t>referensi</a:t>
            </a:r>
            <a:r>
              <a:rPr lang="en-US" sz="3600" smtClean="0"/>
              <a:t> yang </a:t>
            </a:r>
            <a:r>
              <a:rPr lang="en-US" sz="3600" err="1" smtClean="0"/>
              <a:t>digunakan</a:t>
            </a:r>
            <a:endParaRPr lang="en-US" sz="360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Jenis</a:t>
            </a:r>
            <a:r>
              <a:rPr lang="en-US" smtClean="0"/>
              <a:t> </a:t>
            </a:r>
            <a:r>
              <a:rPr lang="en-US" i="1" smtClean="0"/>
              <a:t>Citation</a:t>
            </a:r>
            <a:endParaRPr lang="en-US" i="1"/>
          </a:p>
        </p:txBody>
      </p:sp>
      <p:sp>
        <p:nvSpPr>
          <p:cNvPr id="3" name="Content Placeholder 2"/>
          <p:cNvSpPr>
            <a:spLocks noGrp="1"/>
          </p:cNvSpPr>
          <p:nvPr>
            <p:ph idx="1"/>
          </p:nvPr>
        </p:nvSpPr>
        <p:spPr>
          <a:xfrm>
            <a:off x="457200" y="1143000"/>
            <a:ext cx="8229600" cy="5105400"/>
          </a:xfrm>
        </p:spPr>
        <p:txBody>
          <a:bodyPr/>
          <a:lstStyle/>
          <a:p>
            <a:pPr marL="514350" indent="-514350">
              <a:buFont typeface="+mj-lt"/>
              <a:buAutoNum type="arabicPeriod"/>
            </a:pPr>
            <a:r>
              <a:rPr lang="en-US" sz="2800" err="1" smtClean="0">
                <a:solidFill>
                  <a:srgbClr val="C00000"/>
                </a:solidFill>
              </a:rPr>
              <a:t>Kutipan</a:t>
            </a:r>
            <a:r>
              <a:rPr lang="en-US" sz="2800" smtClean="0">
                <a:solidFill>
                  <a:srgbClr val="C00000"/>
                </a:solidFill>
              </a:rPr>
              <a:t> (Quotation): </a:t>
            </a:r>
            <a:r>
              <a:rPr lang="en-US" sz="2800" err="1" smtClean="0"/>
              <a:t>Kata-kata</a:t>
            </a:r>
            <a:r>
              <a:rPr lang="en-US" sz="2800" smtClean="0"/>
              <a:t> yang </a:t>
            </a:r>
            <a:r>
              <a:rPr lang="en-US" sz="2800" err="1" smtClean="0"/>
              <a:t>diambil</a:t>
            </a:r>
            <a:r>
              <a:rPr lang="en-US" sz="2800" smtClean="0"/>
              <a:t> </a:t>
            </a:r>
            <a:r>
              <a:rPr lang="en-US" sz="2800" err="1" smtClean="0"/>
              <a:t>persis</a:t>
            </a:r>
            <a:r>
              <a:rPr lang="en-US" sz="2800" smtClean="0"/>
              <a:t> </a:t>
            </a:r>
            <a:r>
              <a:rPr lang="en-US" sz="2800" err="1" smtClean="0"/>
              <a:t>sama</a:t>
            </a:r>
            <a:r>
              <a:rPr lang="en-US" sz="2800" smtClean="0"/>
              <a:t> </a:t>
            </a:r>
            <a:r>
              <a:rPr lang="en-US" sz="2800" err="1" smtClean="0"/>
              <a:t>dengan</a:t>
            </a:r>
            <a:r>
              <a:rPr lang="en-US" sz="2800" smtClean="0"/>
              <a:t> </a:t>
            </a:r>
            <a:r>
              <a:rPr lang="en-US" sz="2800" err="1" smtClean="0"/>
              <a:t>apa</a:t>
            </a:r>
            <a:r>
              <a:rPr lang="en-US" sz="2800" smtClean="0"/>
              <a:t> yang </a:t>
            </a:r>
            <a:r>
              <a:rPr lang="en-US" sz="2800" err="1" smtClean="0"/>
              <a:t>dituliskan</a:t>
            </a:r>
            <a:r>
              <a:rPr lang="en-US" sz="2800" smtClean="0"/>
              <a:t> (</a:t>
            </a:r>
            <a:r>
              <a:rPr lang="en-US" sz="2800" err="1" smtClean="0"/>
              <a:t>tanpa</a:t>
            </a:r>
            <a:r>
              <a:rPr lang="en-US" sz="2800" smtClean="0"/>
              <a:t> </a:t>
            </a:r>
            <a:r>
              <a:rPr lang="fi-FI" sz="2800" smtClean="0"/>
              <a:t>perubahan). Ditulis dalam tanda kutip</a:t>
            </a:r>
          </a:p>
          <a:p>
            <a:pPr marL="514350" indent="-514350">
              <a:buFont typeface="+mj-lt"/>
              <a:buAutoNum type="arabicPeriod"/>
            </a:pPr>
            <a:r>
              <a:rPr lang="en-US" sz="2800" smtClean="0">
                <a:solidFill>
                  <a:srgbClr val="C00000"/>
                </a:solidFill>
              </a:rPr>
              <a:t>Paraphrase</a:t>
            </a:r>
            <a:r>
              <a:rPr lang="en-US" sz="2800" smtClean="0"/>
              <a:t>: </a:t>
            </a:r>
            <a:r>
              <a:rPr lang="en-US" sz="2800" err="1" smtClean="0"/>
              <a:t>Menyusun</a:t>
            </a:r>
            <a:r>
              <a:rPr lang="en-US" sz="2800" smtClean="0"/>
              <a:t> </a:t>
            </a:r>
            <a:r>
              <a:rPr lang="en-US" sz="2800" err="1" smtClean="0"/>
              <a:t>kembali</a:t>
            </a:r>
            <a:r>
              <a:rPr lang="en-US" sz="2800" smtClean="0"/>
              <a:t> </a:t>
            </a:r>
            <a:r>
              <a:rPr lang="en-US" sz="2800" err="1" smtClean="0"/>
              <a:t>pemikiran</a:t>
            </a:r>
            <a:r>
              <a:rPr lang="en-US" sz="2800" smtClean="0"/>
              <a:t> </a:t>
            </a:r>
            <a:r>
              <a:rPr lang="en-US" sz="2800" err="1" smtClean="0"/>
              <a:t>penulis</a:t>
            </a:r>
            <a:r>
              <a:rPr lang="en-US" sz="2800" smtClean="0"/>
              <a:t> </a:t>
            </a:r>
            <a:r>
              <a:rPr lang="en-US" sz="2800" err="1" smtClean="0"/>
              <a:t>dan</a:t>
            </a:r>
            <a:r>
              <a:rPr lang="en-US" sz="2800" smtClean="0"/>
              <a:t> </a:t>
            </a:r>
            <a:r>
              <a:rPr lang="en-US" sz="2800" err="1" smtClean="0"/>
              <a:t>mengungkapkannya</a:t>
            </a:r>
            <a:r>
              <a:rPr lang="en-US" sz="2800" smtClean="0"/>
              <a:t> </a:t>
            </a:r>
            <a:r>
              <a:rPr lang="en-US" sz="2800" err="1" smtClean="0"/>
              <a:t>dengan</a:t>
            </a:r>
            <a:r>
              <a:rPr lang="en-US" sz="2800" smtClean="0"/>
              <a:t> kata</a:t>
            </a:r>
            <a:r>
              <a:rPr lang="id-ID" sz="2800" smtClean="0"/>
              <a:t>-</a:t>
            </a:r>
            <a:r>
              <a:rPr lang="en-US" sz="2800" smtClean="0"/>
              <a:t>kata </a:t>
            </a:r>
            <a:r>
              <a:rPr lang="en-US" sz="2800" err="1" smtClean="0"/>
              <a:t>sendiri</a:t>
            </a:r>
            <a:endParaRPr lang="en-US" sz="2800" smtClean="0"/>
          </a:p>
          <a:p>
            <a:pPr marL="514350" indent="-514350">
              <a:buFont typeface="+mj-lt"/>
              <a:buAutoNum type="arabicPeriod"/>
            </a:pPr>
            <a:r>
              <a:rPr lang="fi-FI" sz="2800" smtClean="0">
                <a:solidFill>
                  <a:srgbClr val="C00000"/>
                </a:solidFill>
              </a:rPr>
              <a:t>Ringkasan</a:t>
            </a:r>
            <a:r>
              <a:rPr lang="fi-FI" sz="2800" smtClean="0"/>
              <a:t>: Sari dari suatu tulisan</a:t>
            </a:r>
          </a:p>
          <a:p>
            <a:pPr marL="514350" indent="-514350">
              <a:buFont typeface="+mj-lt"/>
              <a:buAutoNum type="arabicPeriod"/>
            </a:pPr>
            <a:r>
              <a:rPr lang="it-IT" sz="2800" smtClean="0">
                <a:solidFill>
                  <a:srgbClr val="C00000"/>
                </a:solidFill>
              </a:rPr>
              <a:t>Evaluasi</a:t>
            </a:r>
            <a:r>
              <a:rPr lang="it-IT" sz="2800" smtClean="0"/>
              <a:t>: Interpretasi dalam bentuk komentar, </a:t>
            </a:r>
            <a:r>
              <a:rPr lang="en-US" sz="2800" err="1" smtClean="0"/>
              <a:t>baik</a:t>
            </a:r>
            <a:r>
              <a:rPr lang="en-US" sz="2800" smtClean="0"/>
              <a:t> </a:t>
            </a:r>
            <a:r>
              <a:rPr lang="en-US" sz="2800" err="1" smtClean="0"/>
              <a:t>setuju</a:t>
            </a:r>
            <a:r>
              <a:rPr lang="en-US" sz="2800" smtClean="0"/>
              <a:t> </a:t>
            </a:r>
            <a:r>
              <a:rPr lang="en-US" sz="2800" err="1" smtClean="0"/>
              <a:t>atau</a:t>
            </a:r>
            <a:r>
              <a:rPr lang="en-US" sz="2800" smtClean="0"/>
              <a:t> </a:t>
            </a:r>
            <a:r>
              <a:rPr lang="en-US" sz="2800" err="1" smtClean="0"/>
              <a:t>tidak</a:t>
            </a:r>
            <a:r>
              <a:rPr lang="en-US" sz="2800" smtClean="0"/>
              <a:t> </a:t>
            </a:r>
            <a:r>
              <a:rPr lang="en-US" sz="2800" err="1" smtClean="0"/>
              <a:t>dengan</a:t>
            </a:r>
            <a:r>
              <a:rPr lang="en-US" sz="2800" smtClean="0"/>
              <a:t> </a:t>
            </a:r>
            <a:r>
              <a:rPr lang="en-US" sz="2800" err="1" smtClean="0"/>
              <a:t>menyebutkan</a:t>
            </a:r>
            <a:r>
              <a:rPr lang="en-US" sz="2800" smtClean="0"/>
              <a:t> </a:t>
            </a:r>
            <a:r>
              <a:rPr lang="en-US" sz="2800" err="1" smtClean="0"/>
              <a:t>alasannya</a:t>
            </a:r>
            <a:r>
              <a:rPr lang="en-US" sz="2800" smtClean="0"/>
              <a:t> </a:t>
            </a:r>
          </a:p>
          <a:p>
            <a:pPr>
              <a:buNone/>
            </a:pPr>
            <a:endParaRPr lang="en-US" sz="2800" smtClean="0"/>
          </a:p>
          <a:p>
            <a:pPr algn="r">
              <a:buNone/>
            </a:pPr>
            <a:r>
              <a:rPr lang="en-US" sz="2800" smtClean="0"/>
              <a:t>						</a:t>
            </a:r>
            <a:r>
              <a:rPr lang="id-ID" sz="2800" i="1" smtClean="0"/>
              <a:t>(</a:t>
            </a:r>
            <a:r>
              <a:rPr lang="en-US" sz="2800" i="1" smtClean="0"/>
              <a:t>Beast &amp; Kohn</a:t>
            </a:r>
            <a:r>
              <a:rPr lang="id-ID" sz="2800" i="1" smtClean="0"/>
              <a:t>, </a:t>
            </a:r>
            <a:r>
              <a:rPr lang="en-US" sz="2800" i="1" smtClean="0"/>
              <a:t>1998)</a:t>
            </a:r>
            <a:endParaRPr lang="en-US" sz="2800" i="1"/>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Aturan</a:t>
            </a:r>
            <a:r>
              <a:rPr lang="en-US" smtClean="0"/>
              <a:t> </a:t>
            </a:r>
            <a:r>
              <a:rPr lang="en-US" i="1" smtClean="0"/>
              <a:t>Citation</a:t>
            </a:r>
            <a:endParaRPr lang="en-US" i="1"/>
          </a:p>
        </p:txBody>
      </p:sp>
      <p:sp>
        <p:nvSpPr>
          <p:cNvPr id="3" name="Content Placeholder 2"/>
          <p:cNvSpPr>
            <a:spLocks noGrp="1"/>
          </p:cNvSpPr>
          <p:nvPr>
            <p:ph idx="1"/>
          </p:nvPr>
        </p:nvSpPr>
        <p:spPr>
          <a:xfrm>
            <a:off x="457200" y="1150937"/>
            <a:ext cx="8229600" cy="4792663"/>
          </a:xfrm>
        </p:spPr>
        <p:txBody>
          <a:bodyPr/>
          <a:lstStyle/>
          <a:p>
            <a:r>
              <a:rPr lang="en-US" sz="3200" err="1" smtClean="0"/>
              <a:t>Kutipan</a:t>
            </a:r>
            <a:r>
              <a:rPr lang="en-US" sz="3200" smtClean="0"/>
              <a:t> yang </a:t>
            </a:r>
            <a:r>
              <a:rPr lang="en-US" sz="3200" err="1" smtClean="0"/>
              <a:t>diambil</a:t>
            </a:r>
            <a:r>
              <a:rPr lang="en-US" sz="3200" smtClean="0"/>
              <a:t> </a:t>
            </a:r>
            <a:r>
              <a:rPr lang="en-US" sz="3200" err="1" smtClean="0"/>
              <a:t>dari</a:t>
            </a:r>
            <a:r>
              <a:rPr lang="en-US" sz="3200" smtClean="0"/>
              <a:t> </a:t>
            </a:r>
            <a:r>
              <a:rPr lang="en-US" sz="3200" err="1" smtClean="0"/>
              <a:t>buku</a:t>
            </a:r>
            <a:r>
              <a:rPr lang="en-US" sz="3200" smtClean="0"/>
              <a:t> </a:t>
            </a:r>
            <a:r>
              <a:rPr lang="en-US" sz="3200" err="1" smtClean="0"/>
              <a:t>dan</a:t>
            </a:r>
            <a:r>
              <a:rPr lang="en-US" sz="3200" smtClean="0"/>
              <a:t> </a:t>
            </a:r>
            <a:r>
              <a:rPr lang="en-US" sz="3200" err="1" smtClean="0"/>
              <a:t>jurnal</a:t>
            </a:r>
            <a:r>
              <a:rPr lang="en-US" sz="3200" smtClean="0"/>
              <a:t> </a:t>
            </a:r>
            <a:r>
              <a:rPr lang="en-US" sz="3200" err="1" smtClean="0"/>
              <a:t>diperbolehkan</a:t>
            </a:r>
            <a:r>
              <a:rPr lang="en-US" sz="3200" smtClean="0"/>
              <a:t>, </a:t>
            </a:r>
            <a:r>
              <a:rPr lang="en-US" sz="3200" err="1" smtClean="0"/>
              <a:t>selama</a:t>
            </a:r>
            <a:r>
              <a:rPr lang="en-US" sz="3200" smtClean="0">
                <a:solidFill>
                  <a:srgbClr val="C00000"/>
                </a:solidFill>
              </a:rPr>
              <a:t> </a:t>
            </a:r>
            <a:r>
              <a:rPr lang="en-US" sz="3200" err="1" smtClean="0">
                <a:solidFill>
                  <a:srgbClr val="C00000"/>
                </a:solidFill>
              </a:rPr>
              <a:t>tidak</a:t>
            </a:r>
            <a:r>
              <a:rPr lang="en-US" sz="3200" smtClean="0">
                <a:solidFill>
                  <a:srgbClr val="C00000"/>
                </a:solidFill>
              </a:rPr>
              <a:t> </a:t>
            </a:r>
            <a:r>
              <a:rPr lang="en-US" sz="3200" err="1" smtClean="0">
                <a:solidFill>
                  <a:srgbClr val="C00000"/>
                </a:solidFill>
              </a:rPr>
              <a:t>melebihi</a:t>
            </a:r>
            <a:r>
              <a:rPr lang="en-US" sz="3200" smtClean="0">
                <a:solidFill>
                  <a:srgbClr val="C00000"/>
                </a:solidFill>
              </a:rPr>
              <a:t> 250 </a:t>
            </a:r>
            <a:r>
              <a:rPr lang="fi-FI" sz="3200" smtClean="0">
                <a:solidFill>
                  <a:srgbClr val="C00000"/>
                </a:solidFill>
              </a:rPr>
              <a:t>kata untuk buku teks</a:t>
            </a:r>
            <a:r>
              <a:rPr lang="fi-FI" sz="3200" smtClean="0"/>
              <a:t> dan </a:t>
            </a:r>
            <a:r>
              <a:rPr lang="fi-FI" sz="3200" smtClean="0">
                <a:solidFill>
                  <a:srgbClr val="C00000"/>
                </a:solidFill>
              </a:rPr>
              <a:t>5% panjang tulisan </a:t>
            </a:r>
            <a:r>
              <a:rPr lang="en-US" sz="3200" err="1" smtClean="0">
                <a:solidFill>
                  <a:srgbClr val="C00000"/>
                </a:solidFill>
              </a:rPr>
              <a:t>untuk</a:t>
            </a:r>
            <a:r>
              <a:rPr lang="en-US" sz="3200" smtClean="0">
                <a:solidFill>
                  <a:srgbClr val="C00000"/>
                </a:solidFill>
              </a:rPr>
              <a:t> </a:t>
            </a:r>
            <a:r>
              <a:rPr lang="en-US" sz="3200" err="1" smtClean="0">
                <a:solidFill>
                  <a:srgbClr val="C00000"/>
                </a:solidFill>
              </a:rPr>
              <a:t>artikel</a:t>
            </a:r>
            <a:r>
              <a:rPr lang="en-US" sz="3200" smtClean="0">
                <a:solidFill>
                  <a:srgbClr val="C00000"/>
                </a:solidFill>
              </a:rPr>
              <a:t> </a:t>
            </a:r>
            <a:r>
              <a:rPr lang="en-US" sz="3200" err="1" smtClean="0">
                <a:solidFill>
                  <a:srgbClr val="C00000"/>
                </a:solidFill>
              </a:rPr>
              <a:t>jurnal</a:t>
            </a:r>
            <a:endParaRPr lang="en-US" sz="3200" smtClean="0">
              <a:solidFill>
                <a:srgbClr val="C00000"/>
              </a:solidFill>
            </a:endParaRPr>
          </a:p>
          <a:p>
            <a:r>
              <a:rPr lang="fi-FI" sz="3200" smtClean="0"/>
              <a:t>Menyebutkan </a:t>
            </a:r>
            <a:r>
              <a:rPr lang="fi-FI" sz="3200" smtClean="0">
                <a:solidFill>
                  <a:srgbClr val="C00000"/>
                </a:solidFill>
              </a:rPr>
              <a:t>sumber dari mana kutipan dan </a:t>
            </a:r>
            <a:r>
              <a:rPr lang="en-US" sz="3200" smtClean="0">
                <a:solidFill>
                  <a:srgbClr val="C00000"/>
                </a:solidFill>
              </a:rPr>
              <a:t>paraphrase</a:t>
            </a:r>
            <a:r>
              <a:rPr lang="en-US" sz="3200" smtClean="0"/>
              <a:t> </a:t>
            </a:r>
            <a:r>
              <a:rPr lang="en-US" sz="3200" err="1" smtClean="0"/>
              <a:t>diperoleh</a:t>
            </a:r>
            <a:endParaRPr lang="en-US" sz="3200" smtClean="0"/>
          </a:p>
          <a:p>
            <a:r>
              <a:rPr lang="en-US" sz="3200" err="1" smtClean="0"/>
              <a:t>Menyalin</a:t>
            </a:r>
            <a:r>
              <a:rPr lang="en-US" sz="3200" smtClean="0"/>
              <a:t> </a:t>
            </a:r>
            <a:r>
              <a:rPr lang="en-US" sz="3200" err="1" smtClean="0"/>
              <a:t>dari</a:t>
            </a:r>
            <a:r>
              <a:rPr lang="en-US" sz="3200" smtClean="0"/>
              <a:t> </a:t>
            </a:r>
            <a:r>
              <a:rPr lang="en-US" sz="3200" err="1" smtClean="0"/>
              <a:t>artikel</a:t>
            </a:r>
            <a:r>
              <a:rPr lang="id-ID" sz="3200" smtClean="0"/>
              <a:t> </a:t>
            </a:r>
            <a:r>
              <a:rPr lang="en-US" sz="3200" err="1" smtClean="0"/>
              <a:t>berupa</a:t>
            </a:r>
            <a:r>
              <a:rPr lang="en-US" sz="3200" smtClean="0"/>
              <a:t> </a:t>
            </a:r>
            <a:r>
              <a:rPr lang="en-US" sz="3200" err="1" smtClean="0"/>
              <a:t>grafik</a:t>
            </a:r>
            <a:r>
              <a:rPr lang="en-US" sz="3200" smtClean="0"/>
              <a:t> </a:t>
            </a:r>
            <a:r>
              <a:rPr lang="en-US" sz="3200" err="1" smtClean="0"/>
              <a:t>dan</a:t>
            </a:r>
            <a:r>
              <a:rPr lang="en-US" sz="3200" smtClean="0"/>
              <a:t> </a:t>
            </a:r>
            <a:r>
              <a:rPr lang="en-US" sz="3200" err="1" smtClean="0"/>
              <a:t>bagan</a:t>
            </a:r>
            <a:r>
              <a:rPr lang="en-US" sz="3200" smtClean="0"/>
              <a:t> </a:t>
            </a:r>
            <a:r>
              <a:rPr lang="en-US" sz="3200" err="1" smtClean="0">
                <a:solidFill>
                  <a:srgbClr val="C00000"/>
                </a:solidFill>
              </a:rPr>
              <a:t>memerlukan</a:t>
            </a:r>
            <a:r>
              <a:rPr lang="en-US" sz="3200" smtClean="0">
                <a:solidFill>
                  <a:srgbClr val="C00000"/>
                </a:solidFill>
              </a:rPr>
              <a:t> </a:t>
            </a:r>
            <a:r>
              <a:rPr lang="en-US" sz="3200" err="1" smtClean="0">
                <a:solidFill>
                  <a:srgbClr val="C00000"/>
                </a:solidFill>
              </a:rPr>
              <a:t>izin</a:t>
            </a:r>
            <a:r>
              <a:rPr lang="en-US" sz="3200" smtClean="0"/>
              <a:t> </a:t>
            </a:r>
            <a:r>
              <a:rPr lang="en-US" sz="3200" err="1" smtClean="0"/>
              <a:t>dari</a:t>
            </a:r>
            <a:r>
              <a:rPr lang="en-US" sz="3200" smtClean="0"/>
              <a:t> </a:t>
            </a:r>
            <a:r>
              <a:rPr lang="en-US" sz="3200" err="1" smtClean="0"/>
              <a:t>pembuatnya</a:t>
            </a:r>
            <a:endParaRPr lang="en-US" sz="3200" smtClean="0"/>
          </a:p>
          <a:p>
            <a:pPr>
              <a:buNone/>
            </a:pPr>
            <a:endParaRPr lang="en-US" sz="3200" smtClean="0"/>
          </a:p>
          <a:p>
            <a:pPr algn="r">
              <a:buNone/>
            </a:pPr>
            <a:r>
              <a:rPr lang="en-US" sz="2400" i="1" smtClean="0"/>
              <a:t>*American Psychological Association (APA)</a:t>
            </a:r>
          </a:p>
          <a:p>
            <a:pPr>
              <a:buNone/>
            </a:pPr>
            <a:endParaRPr 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Tujuan</a:t>
            </a:r>
            <a:r>
              <a:rPr lang="en-US" smtClean="0"/>
              <a:t> </a:t>
            </a:r>
            <a:r>
              <a:rPr lang="en-US" err="1" smtClean="0"/>
              <a:t>Dasar</a:t>
            </a:r>
            <a:r>
              <a:rPr lang="en-US" smtClean="0"/>
              <a:t> </a:t>
            </a:r>
            <a:r>
              <a:rPr lang="en-US" err="1" smtClean="0"/>
              <a:t>Penelitian</a:t>
            </a:r>
            <a:endParaRPr lang="id-ID"/>
          </a:p>
        </p:txBody>
      </p:sp>
      <p:sp>
        <p:nvSpPr>
          <p:cNvPr id="3" name="Content Placeholder 2"/>
          <p:cNvSpPr>
            <a:spLocks noGrp="1"/>
          </p:cNvSpPr>
          <p:nvPr>
            <p:ph idx="1"/>
          </p:nvPr>
        </p:nvSpPr>
        <p:spPr>
          <a:xfrm>
            <a:off x="457200" y="1303337"/>
            <a:ext cx="8458200" cy="4640263"/>
          </a:xfrm>
        </p:spPr>
        <p:txBody>
          <a:bodyPr/>
          <a:lstStyle/>
          <a:p>
            <a:pPr marL="742950" indent="-742950">
              <a:buFont typeface="+mj-lt"/>
              <a:buAutoNum type="arabicPeriod"/>
            </a:pPr>
            <a:r>
              <a:rPr lang="en-US" sz="3600" err="1" smtClean="0"/>
              <a:t>Memecahkan</a:t>
            </a:r>
            <a:r>
              <a:rPr lang="en-US" sz="3600" smtClean="0"/>
              <a:t> </a:t>
            </a:r>
            <a:r>
              <a:rPr lang="en-US" sz="3600" err="1" smtClean="0">
                <a:solidFill>
                  <a:srgbClr val="C00000"/>
                </a:solidFill>
              </a:rPr>
              <a:t>permasalahan</a:t>
            </a:r>
            <a:r>
              <a:rPr lang="en-US" sz="3600" smtClean="0"/>
              <a:t> yang </a:t>
            </a:r>
            <a:r>
              <a:rPr lang="en-US" sz="3600" err="1" smtClean="0"/>
              <a:t>dihadapi</a:t>
            </a:r>
            <a:endParaRPr lang="en-US" sz="3600" smtClean="0"/>
          </a:p>
          <a:p>
            <a:pPr marL="742950" indent="-742950">
              <a:buFont typeface="+mj-lt"/>
              <a:buAutoNum type="arabicPeriod"/>
            </a:pPr>
            <a:r>
              <a:rPr lang="en-US" sz="3600" err="1" smtClean="0"/>
              <a:t>Menguji</a:t>
            </a:r>
            <a:r>
              <a:rPr lang="en-US" sz="3600" smtClean="0"/>
              <a:t>, </a:t>
            </a:r>
            <a:r>
              <a:rPr lang="en-US" sz="3600" err="1" smtClean="0"/>
              <a:t>mengembangkan</a:t>
            </a:r>
            <a:r>
              <a:rPr lang="en-US" sz="3600" smtClean="0"/>
              <a:t> </a:t>
            </a:r>
            <a:r>
              <a:rPr lang="en-US" sz="3600" err="1" smtClean="0"/>
              <a:t>dan</a:t>
            </a:r>
            <a:r>
              <a:rPr lang="en-US" sz="3600" smtClean="0"/>
              <a:t> </a:t>
            </a:r>
            <a:r>
              <a:rPr lang="en-US" sz="3600" err="1" smtClean="0"/>
              <a:t>menemukan</a:t>
            </a:r>
            <a:r>
              <a:rPr lang="en-US" sz="3600" smtClean="0"/>
              <a:t> </a:t>
            </a:r>
            <a:r>
              <a:rPr lang="en-US" sz="3600" err="1" smtClean="0">
                <a:solidFill>
                  <a:srgbClr val="C00000"/>
                </a:solidFill>
              </a:rPr>
              <a:t>teori</a:t>
            </a:r>
            <a:r>
              <a:rPr lang="id-ID" sz="3600">
                <a:solidFill>
                  <a:srgbClr val="C00000"/>
                </a:solidFill>
              </a:rPr>
              <a:t> </a:t>
            </a:r>
            <a:r>
              <a:rPr lang="id-ID" sz="3600" smtClean="0">
                <a:solidFill>
                  <a:srgbClr val="C00000"/>
                </a:solidFill>
              </a:rPr>
              <a:t>atau metode</a:t>
            </a:r>
            <a:endParaRPr lang="en-US" sz="3600" smtClean="0">
              <a:solidFill>
                <a:srgbClr val="C00000"/>
              </a:solidFill>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Konsep</a:t>
            </a:r>
            <a:r>
              <a:rPr lang="en-US" smtClean="0"/>
              <a:t> </a:t>
            </a:r>
            <a:r>
              <a:rPr lang="en-US" err="1" smtClean="0"/>
              <a:t>Dasar</a:t>
            </a:r>
            <a:r>
              <a:rPr lang="en-US" smtClean="0"/>
              <a:t> </a:t>
            </a:r>
            <a:r>
              <a:rPr lang="en-US" err="1" smtClean="0"/>
              <a:t>Penulisan</a:t>
            </a:r>
            <a:r>
              <a:rPr lang="en-US" smtClean="0"/>
              <a:t> </a:t>
            </a:r>
            <a:endParaRPr lang="en-US"/>
          </a:p>
        </p:txBody>
      </p:sp>
      <p:sp>
        <p:nvSpPr>
          <p:cNvPr id="3" name="Content Placeholder 2"/>
          <p:cNvSpPr>
            <a:spLocks noGrp="1"/>
          </p:cNvSpPr>
          <p:nvPr>
            <p:ph idx="1"/>
          </p:nvPr>
        </p:nvSpPr>
        <p:spPr>
          <a:xfrm>
            <a:off x="381000" y="1219200"/>
            <a:ext cx="8458200" cy="4792663"/>
          </a:xfrm>
        </p:spPr>
        <p:txBody>
          <a:bodyPr/>
          <a:lstStyle/>
          <a:p>
            <a:r>
              <a:rPr lang="en-US" err="1" smtClean="0"/>
              <a:t>Kutipan</a:t>
            </a:r>
            <a:r>
              <a:rPr lang="en-US" smtClean="0"/>
              <a:t> </a:t>
            </a:r>
            <a:r>
              <a:rPr lang="en-US" err="1" smtClean="0"/>
              <a:t>itu</a:t>
            </a:r>
            <a:r>
              <a:rPr lang="en-US" smtClean="0"/>
              <a:t> </a:t>
            </a:r>
            <a:r>
              <a:rPr lang="en-US" err="1" smtClean="0"/>
              <a:t>tidak</a:t>
            </a:r>
            <a:r>
              <a:rPr lang="en-US" smtClean="0"/>
              <a:t> </a:t>
            </a:r>
            <a:r>
              <a:rPr lang="en-US" err="1" smtClean="0"/>
              <a:t>berarti</a:t>
            </a:r>
            <a:r>
              <a:rPr lang="en-US" smtClean="0"/>
              <a:t> </a:t>
            </a:r>
            <a:r>
              <a:rPr lang="en-US" err="1" smtClean="0"/>
              <a:t>bahwa</a:t>
            </a:r>
            <a:r>
              <a:rPr lang="en-US" smtClean="0"/>
              <a:t> </a:t>
            </a:r>
            <a:r>
              <a:rPr lang="en-US" err="1" smtClean="0">
                <a:solidFill>
                  <a:srgbClr val="C00000"/>
                </a:solidFill>
              </a:rPr>
              <a:t>satu</a:t>
            </a:r>
            <a:r>
              <a:rPr lang="en-US" smtClean="0">
                <a:solidFill>
                  <a:srgbClr val="C00000"/>
                </a:solidFill>
              </a:rPr>
              <a:t> </a:t>
            </a:r>
            <a:r>
              <a:rPr lang="en-US" err="1" smtClean="0">
                <a:solidFill>
                  <a:srgbClr val="C00000"/>
                </a:solidFill>
              </a:rPr>
              <a:t>paragraf</a:t>
            </a:r>
            <a:r>
              <a:rPr lang="en-US" smtClean="0">
                <a:solidFill>
                  <a:srgbClr val="C00000"/>
                </a:solidFill>
              </a:rPr>
              <a:t> </a:t>
            </a:r>
            <a:r>
              <a:rPr lang="en-US" err="1" smtClean="0">
                <a:solidFill>
                  <a:srgbClr val="C00000"/>
                </a:solidFill>
              </a:rPr>
              <a:t>kita</a:t>
            </a:r>
            <a:r>
              <a:rPr lang="en-US" smtClean="0">
                <a:solidFill>
                  <a:srgbClr val="C00000"/>
                </a:solidFill>
              </a:rPr>
              <a:t> copy-paste</a:t>
            </a:r>
            <a:r>
              <a:rPr lang="en-US" smtClean="0"/>
              <a:t>. </a:t>
            </a:r>
            <a:r>
              <a:rPr lang="en-US" err="1" smtClean="0"/>
              <a:t>Praktek</a:t>
            </a:r>
            <a:r>
              <a:rPr lang="en-US" smtClean="0"/>
              <a:t> </a:t>
            </a:r>
            <a:r>
              <a:rPr lang="en-US" err="1" smtClean="0"/>
              <a:t>seperti</a:t>
            </a:r>
            <a:r>
              <a:rPr lang="en-US" smtClean="0"/>
              <a:t> </a:t>
            </a:r>
            <a:r>
              <a:rPr lang="en-US" err="1" smtClean="0"/>
              <a:t>ini</a:t>
            </a:r>
            <a:r>
              <a:rPr lang="en-US" smtClean="0"/>
              <a:t> </a:t>
            </a:r>
            <a:r>
              <a:rPr lang="en-US" err="1" smtClean="0"/>
              <a:t>tetap</a:t>
            </a:r>
            <a:r>
              <a:rPr lang="en-US" smtClean="0"/>
              <a:t> </a:t>
            </a:r>
            <a:r>
              <a:rPr lang="en-US" err="1" smtClean="0"/>
              <a:t>disebut</a:t>
            </a:r>
            <a:r>
              <a:rPr lang="en-US" smtClean="0"/>
              <a:t> plagiarism </a:t>
            </a:r>
            <a:r>
              <a:rPr lang="en-US" err="1" smtClean="0"/>
              <a:t>meskipun</a:t>
            </a:r>
            <a:r>
              <a:rPr lang="en-US" smtClean="0"/>
              <a:t> </a:t>
            </a:r>
            <a:r>
              <a:rPr lang="en-US" err="1" smtClean="0"/>
              <a:t>referensi</a:t>
            </a:r>
            <a:r>
              <a:rPr lang="en-US" smtClean="0"/>
              <a:t> </a:t>
            </a:r>
            <a:r>
              <a:rPr lang="en-US" err="1" smtClean="0"/>
              <a:t>disebutkan</a:t>
            </a:r>
            <a:endParaRPr lang="en-US" smtClean="0"/>
          </a:p>
          <a:p>
            <a:r>
              <a:rPr lang="en-US" err="1" smtClean="0"/>
              <a:t>Kutipan</a:t>
            </a:r>
            <a:r>
              <a:rPr lang="en-US" smtClean="0"/>
              <a:t> </a:t>
            </a:r>
            <a:r>
              <a:rPr lang="en-US" err="1" smtClean="0"/>
              <a:t>hanya</a:t>
            </a:r>
            <a:r>
              <a:rPr lang="en-US" smtClean="0"/>
              <a:t> </a:t>
            </a:r>
            <a:r>
              <a:rPr lang="en-US" err="1" smtClean="0"/>
              <a:t>untuk</a:t>
            </a:r>
            <a:r>
              <a:rPr lang="en-US" smtClean="0"/>
              <a:t> </a:t>
            </a:r>
            <a:r>
              <a:rPr lang="en-US" err="1" smtClean="0"/>
              <a:t>hal</a:t>
            </a:r>
            <a:r>
              <a:rPr lang="en-US" smtClean="0"/>
              <a:t> </a:t>
            </a:r>
            <a:r>
              <a:rPr lang="en-US" err="1" smtClean="0"/>
              <a:t>penting</a:t>
            </a:r>
            <a:r>
              <a:rPr lang="en-US" smtClean="0"/>
              <a:t> (</a:t>
            </a:r>
            <a:r>
              <a:rPr lang="en-US" err="1" smtClean="0"/>
              <a:t>hasil</a:t>
            </a:r>
            <a:r>
              <a:rPr lang="en-US" smtClean="0"/>
              <a:t> </a:t>
            </a:r>
            <a:r>
              <a:rPr lang="en-US" err="1" smtClean="0"/>
              <a:t>penelitian</a:t>
            </a:r>
            <a:r>
              <a:rPr lang="en-US" smtClean="0"/>
              <a:t>, </a:t>
            </a:r>
            <a:r>
              <a:rPr lang="en-US" err="1" smtClean="0"/>
              <a:t>teori</a:t>
            </a:r>
            <a:r>
              <a:rPr lang="en-US" smtClean="0"/>
              <a:t>,</a:t>
            </a:r>
            <a:r>
              <a:rPr lang="id-ID" smtClean="0"/>
              <a:t> data</a:t>
            </a:r>
            <a:r>
              <a:rPr lang="en-US" smtClean="0"/>
              <a:t>, model, </a:t>
            </a:r>
            <a:r>
              <a:rPr lang="en-US" err="1" smtClean="0"/>
              <a:t>definisi</a:t>
            </a:r>
            <a:r>
              <a:rPr lang="en-US" smtClean="0"/>
              <a:t>) </a:t>
            </a:r>
            <a:r>
              <a:rPr lang="en-US" err="1" smtClean="0"/>
              <a:t>dalam</a:t>
            </a:r>
            <a:r>
              <a:rPr lang="en-US" smtClean="0"/>
              <a:t> paper</a:t>
            </a:r>
          </a:p>
          <a:p>
            <a:r>
              <a:rPr lang="en-US" err="1" smtClean="0"/>
              <a:t>Segala</a:t>
            </a:r>
            <a:r>
              <a:rPr lang="en-US" smtClean="0"/>
              <a:t> </a:t>
            </a:r>
            <a:r>
              <a:rPr lang="en-US" err="1" smtClean="0"/>
              <a:t>kalimat</a:t>
            </a:r>
            <a:r>
              <a:rPr lang="en-US" smtClean="0"/>
              <a:t> yang </a:t>
            </a:r>
            <a:r>
              <a:rPr lang="en-US" err="1" smtClean="0">
                <a:solidFill>
                  <a:srgbClr val="C00000"/>
                </a:solidFill>
              </a:rPr>
              <a:t>tidak</a:t>
            </a:r>
            <a:r>
              <a:rPr lang="en-US" smtClean="0">
                <a:solidFill>
                  <a:srgbClr val="C00000"/>
                </a:solidFill>
              </a:rPr>
              <a:t> </a:t>
            </a:r>
            <a:r>
              <a:rPr lang="en-US" err="1" smtClean="0">
                <a:solidFill>
                  <a:srgbClr val="C00000"/>
                </a:solidFill>
              </a:rPr>
              <a:t>merujuk</a:t>
            </a:r>
            <a:r>
              <a:rPr lang="en-US" smtClean="0">
                <a:solidFill>
                  <a:srgbClr val="C00000"/>
                </a:solidFill>
              </a:rPr>
              <a:t> </a:t>
            </a:r>
            <a:r>
              <a:rPr lang="en-US" err="1" smtClean="0"/>
              <a:t>atau</a:t>
            </a:r>
            <a:r>
              <a:rPr lang="en-US" smtClean="0"/>
              <a:t> </a:t>
            </a:r>
            <a:r>
              <a:rPr lang="en-US" err="1" smtClean="0"/>
              <a:t>menunjuk</a:t>
            </a:r>
            <a:r>
              <a:rPr lang="en-US" smtClean="0"/>
              <a:t> </a:t>
            </a:r>
            <a:r>
              <a:rPr lang="en-US" err="1" smtClean="0"/>
              <a:t>ke</a:t>
            </a:r>
            <a:r>
              <a:rPr lang="en-US" smtClean="0"/>
              <a:t> </a:t>
            </a:r>
            <a:r>
              <a:rPr lang="en-US" err="1" smtClean="0"/>
              <a:t>kutipan</a:t>
            </a:r>
            <a:r>
              <a:rPr lang="en-US" smtClean="0"/>
              <a:t>, </a:t>
            </a:r>
            <a:r>
              <a:rPr lang="en-US" err="1" smtClean="0">
                <a:solidFill>
                  <a:srgbClr val="C00000"/>
                </a:solidFill>
              </a:rPr>
              <a:t>berarti</a:t>
            </a:r>
            <a:r>
              <a:rPr lang="en-US" smtClean="0">
                <a:solidFill>
                  <a:srgbClr val="C00000"/>
                </a:solidFill>
              </a:rPr>
              <a:t> </a:t>
            </a:r>
            <a:r>
              <a:rPr lang="en-US" err="1" smtClean="0">
                <a:solidFill>
                  <a:srgbClr val="C00000"/>
                </a:solidFill>
              </a:rPr>
              <a:t>adalah</a:t>
            </a:r>
            <a:r>
              <a:rPr lang="en-US" smtClean="0">
                <a:solidFill>
                  <a:srgbClr val="C00000"/>
                </a:solidFill>
              </a:rPr>
              <a:t> </a:t>
            </a:r>
            <a:r>
              <a:rPr lang="en-US" err="1" smtClean="0">
                <a:solidFill>
                  <a:srgbClr val="C00000"/>
                </a:solidFill>
              </a:rPr>
              <a:t>tulisan</a:t>
            </a:r>
            <a:r>
              <a:rPr lang="en-US" smtClean="0">
                <a:solidFill>
                  <a:srgbClr val="C00000"/>
                </a:solidFill>
              </a:rPr>
              <a:t> </a:t>
            </a:r>
            <a:r>
              <a:rPr lang="en-US" err="1" smtClean="0">
                <a:solidFill>
                  <a:srgbClr val="C00000"/>
                </a:solidFill>
              </a:rPr>
              <a:t>karya</a:t>
            </a:r>
            <a:r>
              <a:rPr lang="en-US" smtClean="0">
                <a:solidFill>
                  <a:srgbClr val="C00000"/>
                </a:solidFill>
              </a:rPr>
              <a:t> </a:t>
            </a:r>
            <a:r>
              <a:rPr lang="en-US" err="1" smtClean="0">
                <a:solidFill>
                  <a:srgbClr val="C00000"/>
                </a:solidFill>
              </a:rPr>
              <a:t>sendiri</a:t>
            </a:r>
            <a:endParaRPr lang="en-US" smtClean="0">
              <a:solidFill>
                <a:srgbClr val="C00000"/>
              </a:solidFill>
            </a:endParaRPr>
          </a:p>
          <a:p>
            <a:r>
              <a:rPr lang="en-US" err="1" smtClean="0"/>
              <a:t>Daftar</a:t>
            </a:r>
            <a:r>
              <a:rPr lang="en-US" smtClean="0"/>
              <a:t> </a:t>
            </a:r>
            <a:r>
              <a:rPr lang="en-US" err="1" smtClean="0"/>
              <a:t>referensi</a:t>
            </a:r>
            <a:r>
              <a:rPr lang="en-US" smtClean="0"/>
              <a:t> </a:t>
            </a:r>
            <a:r>
              <a:rPr lang="en-US" err="1" smtClean="0"/>
              <a:t>bukan</a:t>
            </a:r>
            <a:r>
              <a:rPr lang="en-US" smtClean="0"/>
              <a:t> </a:t>
            </a:r>
            <a:r>
              <a:rPr lang="en-US" err="1" smtClean="0"/>
              <a:t>daftar</a:t>
            </a:r>
            <a:r>
              <a:rPr lang="en-US" smtClean="0"/>
              <a:t> </a:t>
            </a:r>
            <a:r>
              <a:rPr lang="en-US" err="1" smtClean="0"/>
              <a:t>bacaan</a:t>
            </a:r>
            <a:r>
              <a:rPr lang="en-US" smtClean="0"/>
              <a:t>, </a:t>
            </a:r>
            <a:r>
              <a:rPr lang="en-US" err="1" smtClean="0"/>
              <a:t>tapi</a:t>
            </a:r>
            <a:r>
              <a:rPr lang="en-US" smtClean="0"/>
              <a:t> </a:t>
            </a:r>
            <a:r>
              <a:rPr lang="en-US" err="1" smtClean="0"/>
              <a:t>daftar</a:t>
            </a:r>
            <a:r>
              <a:rPr lang="en-US" smtClean="0"/>
              <a:t> </a:t>
            </a:r>
            <a:r>
              <a:rPr lang="en-US" err="1" smtClean="0"/>
              <a:t>rujukan</a:t>
            </a:r>
            <a:r>
              <a:rPr lang="en-US" smtClean="0"/>
              <a:t> </a:t>
            </a:r>
            <a:r>
              <a:rPr lang="en-US" err="1" smtClean="0"/>
              <a:t>atau</a:t>
            </a:r>
            <a:r>
              <a:rPr lang="en-US" smtClean="0"/>
              <a:t> </a:t>
            </a:r>
            <a:r>
              <a:rPr lang="en-US" err="1" smtClean="0"/>
              <a:t>kutipan</a:t>
            </a:r>
            <a:r>
              <a:rPr lang="id-ID" smtClean="0"/>
              <a:t> (dibaca langsung, bukan dari penulis ketiga)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Mengutip</a:t>
            </a:r>
            <a:r>
              <a:rPr lang="en-US" smtClean="0"/>
              <a:t> </a:t>
            </a:r>
            <a:r>
              <a:rPr lang="en-US" err="1" smtClean="0"/>
              <a:t>Kutipan</a:t>
            </a:r>
            <a:r>
              <a:rPr lang="en-US" smtClean="0"/>
              <a:t> </a:t>
            </a:r>
            <a:r>
              <a:rPr lang="en-US" err="1" smtClean="0"/>
              <a:t>Orang</a:t>
            </a:r>
            <a:r>
              <a:rPr lang="en-US" smtClean="0"/>
              <a:t> Lain</a:t>
            </a:r>
            <a:endParaRPr lang="en-US"/>
          </a:p>
        </p:txBody>
      </p:sp>
      <p:sp>
        <p:nvSpPr>
          <p:cNvPr id="3" name="Content Placeholder 2"/>
          <p:cNvSpPr>
            <a:spLocks noGrp="1"/>
          </p:cNvSpPr>
          <p:nvPr>
            <p:ph idx="1"/>
          </p:nvPr>
        </p:nvSpPr>
        <p:spPr>
          <a:xfrm>
            <a:off x="457200" y="990600"/>
            <a:ext cx="8229600" cy="5097463"/>
          </a:xfrm>
        </p:spPr>
        <p:txBody>
          <a:bodyPr/>
          <a:lstStyle/>
          <a:p>
            <a:r>
              <a:rPr lang="en-US" sz="2800" err="1" smtClean="0"/>
              <a:t>Mengutip</a:t>
            </a:r>
            <a:r>
              <a:rPr lang="en-US" sz="2800" smtClean="0"/>
              <a:t> </a:t>
            </a:r>
            <a:r>
              <a:rPr lang="en-US" sz="2800" err="1" smtClean="0"/>
              <a:t>dari</a:t>
            </a:r>
            <a:r>
              <a:rPr lang="en-US" sz="2800" smtClean="0"/>
              <a:t> </a:t>
            </a:r>
            <a:r>
              <a:rPr lang="en-US" sz="2800" err="1" smtClean="0"/>
              <a:t>hasil</a:t>
            </a:r>
            <a:r>
              <a:rPr lang="en-US" sz="2800" smtClean="0"/>
              <a:t> </a:t>
            </a:r>
            <a:r>
              <a:rPr lang="en-US" sz="2800" err="1" smtClean="0"/>
              <a:t>rangkuman</a:t>
            </a:r>
            <a:r>
              <a:rPr lang="en-US" sz="2800" smtClean="0"/>
              <a:t> </a:t>
            </a:r>
            <a:r>
              <a:rPr lang="en-US" sz="2800" err="1" smtClean="0"/>
              <a:t>dan</a:t>
            </a:r>
            <a:r>
              <a:rPr lang="en-US" sz="2800" smtClean="0"/>
              <a:t> </a:t>
            </a:r>
            <a:r>
              <a:rPr lang="en-US" sz="2800" err="1" smtClean="0"/>
              <a:t>kutipan</a:t>
            </a:r>
            <a:r>
              <a:rPr lang="en-US" sz="2800" smtClean="0"/>
              <a:t> yang </a:t>
            </a:r>
            <a:r>
              <a:rPr lang="en-US" sz="2800" err="1" smtClean="0"/>
              <a:t>dilakukan</a:t>
            </a:r>
            <a:r>
              <a:rPr lang="en-US" sz="2800" smtClean="0"/>
              <a:t> </a:t>
            </a:r>
            <a:r>
              <a:rPr lang="en-US" sz="2800" err="1" smtClean="0"/>
              <a:t>orang</a:t>
            </a:r>
            <a:r>
              <a:rPr lang="en-US" sz="2800" smtClean="0"/>
              <a:t> lain </a:t>
            </a:r>
            <a:r>
              <a:rPr lang="en-US" sz="2800" err="1" smtClean="0"/>
              <a:t>di</a:t>
            </a:r>
            <a:r>
              <a:rPr lang="en-US" sz="2800" smtClean="0"/>
              <a:t> </a:t>
            </a:r>
            <a:r>
              <a:rPr lang="en-US" sz="2800" err="1" smtClean="0"/>
              <a:t>buku</a:t>
            </a:r>
            <a:r>
              <a:rPr lang="en-US" sz="2800" smtClean="0"/>
              <a:t> </a:t>
            </a:r>
            <a:r>
              <a:rPr lang="en-US" sz="2800" err="1" smtClean="0"/>
              <a:t>atau</a:t>
            </a:r>
            <a:r>
              <a:rPr lang="en-US" sz="2800" smtClean="0"/>
              <a:t> </a:t>
            </a:r>
            <a:r>
              <a:rPr lang="en-US" sz="2800" err="1" smtClean="0"/>
              <a:t>papernya</a:t>
            </a:r>
            <a:r>
              <a:rPr lang="en-US" sz="2800" smtClean="0"/>
              <a:t>.</a:t>
            </a:r>
          </a:p>
          <a:p>
            <a:r>
              <a:rPr lang="en-US" sz="2800" err="1" smtClean="0"/>
              <a:t>Definisi</a:t>
            </a:r>
            <a:r>
              <a:rPr lang="en-US" sz="2800" smtClean="0"/>
              <a:t> </a:t>
            </a:r>
            <a:r>
              <a:rPr lang="en-US" sz="2800" err="1" smtClean="0"/>
              <a:t>logika</a:t>
            </a:r>
            <a:r>
              <a:rPr lang="en-US" sz="2800" smtClean="0"/>
              <a:t> fuzzy </a:t>
            </a:r>
            <a:r>
              <a:rPr lang="en-US" sz="2800" err="1" smtClean="0">
                <a:solidFill>
                  <a:srgbClr val="C00000"/>
                </a:solidFill>
              </a:rPr>
              <a:t>menurut</a:t>
            </a:r>
            <a:r>
              <a:rPr lang="en-US" sz="2800" smtClean="0">
                <a:solidFill>
                  <a:srgbClr val="C00000"/>
                </a:solidFill>
              </a:rPr>
              <a:t> </a:t>
            </a:r>
            <a:r>
              <a:rPr lang="en-US" sz="2800" err="1" smtClean="0">
                <a:solidFill>
                  <a:srgbClr val="C00000"/>
                </a:solidFill>
              </a:rPr>
              <a:t>Lotfie</a:t>
            </a:r>
            <a:r>
              <a:rPr lang="en-US" sz="2800" smtClean="0">
                <a:solidFill>
                  <a:srgbClr val="C00000"/>
                </a:solidFill>
              </a:rPr>
              <a:t> </a:t>
            </a:r>
            <a:r>
              <a:rPr lang="en-US" sz="2800" err="1" smtClean="0">
                <a:solidFill>
                  <a:srgbClr val="C00000"/>
                </a:solidFill>
              </a:rPr>
              <a:t>Zadeh</a:t>
            </a:r>
            <a:r>
              <a:rPr lang="en-US" sz="2800" smtClean="0">
                <a:solidFill>
                  <a:srgbClr val="C00000"/>
                </a:solidFill>
              </a:rPr>
              <a:t> </a:t>
            </a:r>
            <a:r>
              <a:rPr lang="en-US" sz="2800" err="1" smtClean="0">
                <a:solidFill>
                  <a:srgbClr val="C00000"/>
                </a:solidFill>
              </a:rPr>
              <a:t>dalam</a:t>
            </a:r>
            <a:r>
              <a:rPr lang="en-US" sz="2800" smtClean="0">
                <a:solidFill>
                  <a:srgbClr val="C00000"/>
                </a:solidFill>
              </a:rPr>
              <a:t> </a:t>
            </a:r>
            <a:r>
              <a:rPr lang="en-US" sz="2800" err="1" smtClean="0">
                <a:solidFill>
                  <a:srgbClr val="C00000"/>
                </a:solidFill>
              </a:rPr>
              <a:t>Suyanto</a:t>
            </a:r>
            <a:r>
              <a:rPr lang="en-US" sz="2800" smtClean="0"/>
              <a:t> (</a:t>
            </a:r>
            <a:r>
              <a:rPr lang="en-US" sz="2800" err="1" smtClean="0"/>
              <a:t>Suyanto</a:t>
            </a:r>
            <a:r>
              <a:rPr lang="en-US" sz="2800" smtClean="0"/>
              <a:t>, 2009) </a:t>
            </a:r>
            <a:r>
              <a:rPr lang="en-US" sz="2800" err="1" smtClean="0"/>
              <a:t>adalah</a:t>
            </a:r>
            <a:r>
              <a:rPr lang="en-US" sz="2800" smtClean="0"/>
              <a:t>:</a:t>
            </a:r>
          </a:p>
          <a:p>
            <a:pPr>
              <a:buNone/>
            </a:pPr>
            <a:r>
              <a:rPr lang="en-US" sz="2800" smtClean="0"/>
              <a:t>	</a:t>
            </a:r>
            <a:r>
              <a:rPr lang="en-US" sz="2800" err="1" smtClean="0"/>
              <a:t>blablabla</a:t>
            </a:r>
            <a:endParaRPr lang="en-US" sz="2800" smtClean="0"/>
          </a:p>
          <a:p>
            <a:r>
              <a:rPr lang="en-US" sz="2800" err="1" smtClean="0">
                <a:solidFill>
                  <a:srgbClr val="C00000"/>
                </a:solidFill>
              </a:rPr>
              <a:t>Jangan</a:t>
            </a:r>
            <a:r>
              <a:rPr lang="en-US" sz="2800" smtClean="0">
                <a:solidFill>
                  <a:srgbClr val="C00000"/>
                </a:solidFill>
              </a:rPr>
              <a:t> </a:t>
            </a:r>
            <a:r>
              <a:rPr lang="en-US" sz="2800" err="1" smtClean="0">
                <a:solidFill>
                  <a:srgbClr val="C00000"/>
                </a:solidFill>
              </a:rPr>
              <a:t>terlalu</a:t>
            </a:r>
            <a:r>
              <a:rPr lang="en-US" sz="2800" smtClean="0">
                <a:solidFill>
                  <a:srgbClr val="C00000"/>
                </a:solidFill>
              </a:rPr>
              <a:t> </a:t>
            </a:r>
            <a:r>
              <a:rPr lang="en-US" sz="2800" err="1" smtClean="0">
                <a:solidFill>
                  <a:srgbClr val="C00000"/>
                </a:solidFill>
              </a:rPr>
              <a:t>banyak</a:t>
            </a:r>
            <a:r>
              <a:rPr lang="en-US" sz="2800" smtClean="0">
                <a:solidFill>
                  <a:srgbClr val="C00000"/>
                </a:solidFill>
              </a:rPr>
              <a:t> </a:t>
            </a:r>
            <a:r>
              <a:rPr lang="en-US" sz="2800" err="1" smtClean="0">
                <a:solidFill>
                  <a:srgbClr val="C00000"/>
                </a:solidFill>
              </a:rPr>
              <a:t>dilakukan</a:t>
            </a:r>
            <a:r>
              <a:rPr lang="en-US" sz="2800" smtClean="0">
                <a:solidFill>
                  <a:srgbClr val="C00000"/>
                </a:solidFill>
              </a:rPr>
              <a:t> </a:t>
            </a:r>
            <a:r>
              <a:rPr lang="en-US" sz="2800" err="1" smtClean="0"/>
              <a:t>kecuali</a:t>
            </a:r>
            <a:r>
              <a:rPr lang="en-US" sz="2800" smtClean="0"/>
              <a:t> </a:t>
            </a:r>
            <a:r>
              <a:rPr lang="en-US" sz="2800" err="1" smtClean="0"/>
              <a:t>dalam</a:t>
            </a:r>
            <a:r>
              <a:rPr lang="en-US" sz="2800" smtClean="0"/>
              <a:t> </a:t>
            </a:r>
            <a:r>
              <a:rPr lang="en-US" sz="2800" err="1" smtClean="0"/>
              <a:t>keadaan</a:t>
            </a:r>
            <a:r>
              <a:rPr lang="en-US" sz="2800" smtClean="0"/>
              <a:t>:</a:t>
            </a:r>
          </a:p>
          <a:p>
            <a:pPr lvl="1"/>
            <a:r>
              <a:rPr lang="en-US" sz="2400" smtClean="0"/>
              <a:t>Kita </a:t>
            </a:r>
            <a:r>
              <a:rPr lang="en-US" sz="2400" err="1" smtClean="0"/>
              <a:t>tidak</a:t>
            </a:r>
            <a:r>
              <a:rPr lang="en-US" sz="2400" smtClean="0"/>
              <a:t> </a:t>
            </a:r>
            <a:r>
              <a:rPr lang="en-US" sz="2400" err="1" smtClean="0"/>
              <a:t>bisa</a:t>
            </a:r>
            <a:r>
              <a:rPr lang="en-US" sz="2400" smtClean="0"/>
              <a:t> </a:t>
            </a:r>
            <a:r>
              <a:rPr lang="en-US" sz="2400" err="1" smtClean="0"/>
              <a:t>mengakses</a:t>
            </a:r>
            <a:r>
              <a:rPr lang="en-US" sz="2400" smtClean="0"/>
              <a:t> </a:t>
            </a:r>
            <a:r>
              <a:rPr lang="en-US" sz="2400" err="1" smtClean="0"/>
              <a:t>publikasi</a:t>
            </a:r>
            <a:r>
              <a:rPr lang="en-US" sz="2400" smtClean="0"/>
              <a:t> </a:t>
            </a:r>
            <a:r>
              <a:rPr lang="en-US" sz="2400" err="1" smtClean="0"/>
              <a:t>asli</a:t>
            </a:r>
            <a:endParaRPr lang="en-US" sz="2400" smtClean="0"/>
          </a:p>
          <a:p>
            <a:pPr lvl="1"/>
            <a:r>
              <a:rPr lang="en-US" sz="2400" err="1" smtClean="0"/>
              <a:t>Bahasa</a:t>
            </a:r>
            <a:r>
              <a:rPr lang="en-US" sz="2400" smtClean="0"/>
              <a:t> </a:t>
            </a:r>
            <a:r>
              <a:rPr lang="en-US" sz="2400" err="1" smtClean="0"/>
              <a:t>asli</a:t>
            </a:r>
            <a:r>
              <a:rPr lang="en-US" sz="2400" smtClean="0"/>
              <a:t> </a:t>
            </a:r>
            <a:r>
              <a:rPr lang="en-US" sz="2400" err="1" smtClean="0"/>
              <a:t>publikasi</a:t>
            </a:r>
            <a:r>
              <a:rPr lang="en-US" sz="2400" smtClean="0"/>
              <a:t> </a:t>
            </a:r>
            <a:r>
              <a:rPr lang="en-US" sz="2400" err="1" smtClean="0"/>
              <a:t>bukan</a:t>
            </a:r>
            <a:r>
              <a:rPr lang="en-US" sz="2400" smtClean="0"/>
              <a:t> </a:t>
            </a:r>
            <a:r>
              <a:rPr lang="en-US" sz="2400" err="1" smtClean="0"/>
              <a:t>bahasa</a:t>
            </a:r>
            <a:r>
              <a:rPr lang="en-US" sz="2400" smtClean="0"/>
              <a:t> </a:t>
            </a:r>
            <a:r>
              <a:rPr lang="en-US" sz="2400" err="1" smtClean="0"/>
              <a:t>inggris</a:t>
            </a:r>
            <a:r>
              <a:rPr lang="en-US" sz="2400" smtClean="0"/>
              <a:t> (</a:t>
            </a:r>
            <a:r>
              <a:rPr lang="en-US" sz="2400" err="1" smtClean="0"/>
              <a:t>sulit</a:t>
            </a:r>
            <a:r>
              <a:rPr lang="en-US" sz="2400" smtClean="0"/>
              <a:t> </a:t>
            </a:r>
            <a:r>
              <a:rPr lang="en-US" sz="2400" err="1" smtClean="0"/>
              <a:t>dipahami</a:t>
            </a:r>
            <a:r>
              <a:rPr lang="en-US" sz="2400" smtClean="0"/>
              <a:t>)</a:t>
            </a:r>
          </a:p>
          <a:p>
            <a:r>
              <a:rPr lang="en-US" sz="2800" err="1" smtClean="0"/>
              <a:t>Terlalu</a:t>
            </a:r>
            <a:r>
              <a:rPr lang="en-US" sz="2800" smtClean="0"/>
              <a:t> </a:t>
            </a:r>
            <a:r>
              <a:rPr lang="en-US" sz="2800" err="1" smtClean="0"/>
              <a:t>banyak</a:t>
            </a:r>
            <a:r>
              <a:rPr lang="en-US" sz="2800" smtClean="0"/>
              <a:t> </a:t>
            </a:r>
            <a:r>
              <a:rPr lang="en-US" sz="2800" err="1" smtClean="0"/>
              <a:t>melakukan</a:t>
            </a:r>
            <a:r>
              <a:rPr lang="en-US" sz="2800" smtClean="0"/>
              <a:t> </a:t>
            </a:r>
            <a:r>
              <a:rPr lang="en-US" sz="2800" err="1" smtClean="0"/>
              <a:t>akan</a:t>
            </a:r>
            <a:r>
              <a:rPr lang="en-US" sz="2800" smtClean="0"/>
              <a:t> </a:t>
            </a:r>
            <a:r>
              <a:rPr lang="en-US" sz="2800" err="1" smtClean="0"/>
              <a:t>membuat</a:t>
            </a:r>
            <a:r>
              <a:rPr lang="en-US" sz="2800" smtClean="0"/>
              <a:t> </a:t>
            </a:r>
            <a:r>
              <a:rPr lang="en-US" sz="2800" err="1" smtClean="0"/>
              <a:t>orang</a:t>
            </a:r>
            <a:r>
              <a:rPr lang="en-US" sz="2800" smtClean="0"/>
              <a:t> lain </a:t>
            </a:r>
            <a:r>
              <a:rPr lang="en-US" sz="2800" err="1" smtClean="0"/>
              <a:t>menyebut</a:t>
            </a:r>
            <a:r>
              <a:rPr lang="en-US" sz="2800" smtClean="0"/>
              <a:t> </a:t>
            </a:r>
            <a:r>
              <a:rPr lang="en-US" sz="2800" err="1" smtClean="0"/>
              <a:t>kita</a:t>
            </a:r>
            <a:r>
              <a:rPr lang="en-US" sz="2800" smtClean="0"/>
              <a:t> “</a:t>
            </a:r>
            <a:r>
              <a:rPr lang="en-US" sz="2800" err="1" smtClean="0">
                <a:solidFill>
                  <a:srgbClr val="C00000"/>
                </a:solidFill>
              </a:rPr>
              <a:t>peneliti</a:t>
            </a:r>
            <a:r>
              <a:rPr lang="en-US" sz="2800" smtClean="0">
                <a:solidFill>
                  <a:srgbClr val="C00000"/>
                </a:solidFill>
              </a:rPr>
              <a:t> </a:t>
            </a:r>
            <a:r>
              <a:rPr lang="en-US" sz="2800" err="1" smtClean="0">
                <a:solidFill>
                  <a:srgbClr val="C00000"/>
                </a:solidFill>
              </a:rPr>
              <a:t>malas</a:t>
            </a:r>
            <a:r>
              <a:rPr lang="en-US" sz="2800" smtClean="0"/>
              <a:t>”</a:t>
            </a: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Standard </a:t>
            </a:r>
            <a:r>
              <a:rPr lang="en-US" err="1" smtClean="0"/>
              <a:t>Penulisan</a:t>
            </a:r>
            <a:r>
              <a:rPr lang="en-US" smtClean="0"/>
              <a:t> </a:t>
            </a:r>
            <a:r>
              <a:rPr lang="en-US" err="1" smtClean="0"/>
              <a:t>Referensi</a:t>
            </a:r>
            <a:endParaRPr lang="en-US"/>
          </a:p>
        </p:txBody>
      </p:sp>
      <p:sp>
        <p:nvSpPr>
          <p:cNvPr id="3" name="Content Placeholder 2"/>
          <p:cNvSpPr>
            <a:spLocks noGrp="1"/>
          </p:cNvSpPr>
          <p:nvPr>
            <p:ph idx="1"/>
          </p:nvPr>
        </p:nvSpPr>
        <p:spPr>
          <a:xfrm>
            <a:off x="457200" y="990600"/>
            <a:ext cx="8229600" cy="5173663"/>
          </a:xfrm>
        </p:spPr>
        <p:txBody>
          <a:bodyPr/>
          <a:lstStyle/>
          <a:p>
            <a:pPr marL="742950" indent="-742950">
              <a:buFont typeface="+mj-lt"/>
              <a:buAutoNum type="arabicPeriod"/>
            </a:pPr>
            <a:r>
              <a:rPr lang="en-US" sz="3600" smtClean="0">
                <a:solidFill>
                  <a:srgbClr val="C00000"/>
                </a:solidFill>
              </a:rPr>
              <a:t>APA</a:t>
            </a:r>
            <a:r>
              <a:rPr lang="en-US" sz="3600" smtClean="0"/>
              <a:t> Style</a:t>
            </a:r>
          </a:p>
          <a:p>
            <a:pPr marL="742950" indent="-742950">
              <a:buFont typeface="+mj-lt"/>
              <a:buAutoNum type="arabicPeriod"/>
            </a:pPr>
            <a:r>
              <a:rPr lang="en-US" sz="3600" smtClean="0">
                <a:solidFill>
                  <a:srgbClr val="C00000"/>
                </a:solidFill>
              </a:rPr>
              <a:t>Harvard</a:t>
            </a:r>
            <a:r>
              <a:rPr lang="en-US" sz="3600" smtClean="0"/>
              <a:t> Style</a:t>
            </a:r>
          </a:p>
          <a:p>
            <a:pPr marL="742950" indent="-742950">
              <a:buFont typeface="+mj-lt"/>
              <a:buAutoNum type="arabicPeriod"/>
            </a:pPr>
            <a:r>
              <a:rPr lang="en-US" sz="3600" smtClean="0">
                <a:solidFill>
                  <a:srgbClr val="C00000"/>
                </a:solidFill>
              </a:rPr>
              <a:t>Vancouver</a:t>
            </a:r>
            <a:r>
              <a:rPr lang="en-US" sz="3600" smtClean="0"/>
              <a:t> Style</a:t>
            </a:r>
          </a:p>
          <a:p>
            <a:pPr marL="742950" indent="-742950">
              <a:buFont typeface="+mj-lt"/>
              <a:buAutoNum type="arabicPeriod"/>
            </a:pPr>
            <a:r>
              <a:rPr lang="en-US" sz="3600" smtClean="0">
                <a:solidFill>
                  <a:srgbClr val="C00000"/>
                </a:solidFill>
              </a:rPr>
              <a:t>IEEE</a:t>
            </a:r>
            <a:r>
              <a:rPr lang="en-US" sz="3600" smtClean="0"/>
              <a:t> Style</a:t>
            </a:r>
          </a:p>
          <a:p>
            <a:pPr marL="742950" indent="-742950">
              <a:buFont typeface="+mj-lt"/>
              <a:buAutoNum type="arabicPeriod"/>
            </a:pPr>
            <a:r>
              <a:rPr lang="en-US" sz="3600" smtClean="0">
                <a:solidFill>
                  <a:srgbClr val="C00000"/>
                </a:solidFill>
              </a:rPr>
              <a:t>ISO</a:t>
            </a:r>
            <a:r>
              <a:rPr lang="en-US" sz="3600" smtClean="0"/>
              <a:t> Style</a:t>
            </a:r>
          </a:p>
          <a:p>
            <a:pPr>
              <a:buNone/>
            </a:pPr>
            <a:endParaRPr lang="en-US" smtClean="0"/>
          </a:p>
          <a:p>
            <a:pPr>
              <a:buNone/>
            </a:pPr>
            <a:r>
              <a:rPr lang="en-US" smtClean="0"/>
              <a:t>	</a:t>
            </a:r>
            <a:r>
              <a:rPr lang="en-US" sz="2800" i="1" err="1" smtClean="0"/>
              <a:t>Menggunakan</a:t>
            </a:r>
            <a:r>
              <a:rPr lang="en-US" sz="2800" i="1" smtClean="0"/>
              <a:t> </a:t>
            </a:r>
            <a:r>
              <a:rPr lang="en-US" sz="2800" i="1" err="1" smtClean="0"/>
              <a:t>fitur</a:t>
            </a:r>
            <a:r>
              <a:rPr lang="en-US" sz="2800" i="1" smtClean="0"/>
              <a:t> </a:t>
            </a:r>
            <a:r>
              <a:rPr lang="en-US" sz="2800" i="1" smtClean="0">
                <a:solidFill>
                  <a:srgbClr val="C00000"/>
                </a:solidFill>
              </a:rPr>
              <a:t>references</a:t>
            </a:r>
            <a:r>
              <a:rPr lang="en-US" sz="2800" i="1" smtClean="0"/>
              <a:t> </a:t>
            </a:r>
            <a:r>
              <a:rPr lang="en-US" sz="2800" i="1" err="1" smtClean="0"/>
              <a:t>pada</a:t>
            </a:r>
            <a:r>
              <a:rPr lang="en-US" sz="2800" i="1" smtClean="0"/>
              <a:t> word processor </a:t>
            </a:r>
            <a:r>
              <a:rPr lang="en-US" sz="2800" i="1" err="1" smtClean="0"/>
              <a:t>akan</a:t>
            </a:r>
            <a:r>
              <a:rPr lang="en-US" sz="2800" i="1" smtClean="0"/>
              <a:t> </a:t>
            </a:r>
            <a:r>
              <a:rPr lang="en-US" sz="2800" i="1" err="1" smtClean="0"/>
              <a:t>mempermudah</a:t>
            </a:r>
            <a:r>
              <a:rPr lang="en-US" sz="2800" i="1" smtClean="0"/>
              <a:t> </a:t>
            </a:r>
            <a:r>
              <a:rPr lang="en-US" sz="2800" i="1" err="1" smtClean="0"/>
              <a:t>pengaturan</a:t>
            </a:r>
            <a:r>
              <a:rPr lang="en-US" sz="2800" i="1" smtClean="0"/>
              <a:t> </a:t>
            </a:r>
            <a:r>
              <a:rPr lang="en-US" sz="2800" i="1" err="1" smtClean="0"/>
              <a:t>dan</a:t>
            </a:r>
            <a:r>
              <a:rPr lang="en-US" sz="2800" i="1" smtClean="0"/>
              <a:t> </a:t>
            </a:r>
            <a:r>
              <a:rPr lang="en-US" sz="2800" i="1" err="1" smtClean="0"/>
              <a:t>pengelolaan</a:t>
            </a:r>
            <a:r>
              <a:rPr lang="en-US" sz="2800" i="1" smtClean="0"/>
              <a:t> </a:t>
            </a:r>
            <a:r>
              <a:rPr lang="en-US" sz="2800" i="1" err="1" smtClean="0"/>
              <a:t>referensi</a:t>
            </a:r>
            <a:r>
              <a:rPr lang="en-US" sz="2800" i="1" smtClean="0"/>
              <a:t> </a:t>
            </a:r>
            <a:r>
              <a:rPr lang="en-US" sz="2800" i="1" err="1" smtClean="0"/>
              <a:t>pada</a:t>
            </a:r>
            <a:r>
              <a:rPr lang="en-US" sz="2800" i="1" smtClean="0"/>
              <a:t> </a:t>
            </a:r>
            <a:r>
              <a:rPr lang="en-US" sz="2800" i="1" err="1" smtClean="0"/>
              <a:t>dokumen</a:t>
            </a:r>
            <a:r>
              <a:rPr lang="en-US" sz="2800" i="1" smtClean="0"/>
              <a:t> </a:t>
            </a:r>
          </a:p>
          <a:p>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38200"/>
          </a:xfrm>
        </p:spPr>
        <p:txBody>
          <a:bodyPr/>
          <a:lstStyle/>
          <a:p>
            <a:r>
              <a:rPr lang="en-US" err="1" smtClean="0"/>
              <a:t>Penulisan</a:t>
            </a:r>
            <a:r>
              <a:rPr lang="en-US" smtClean="0"/>
              <a:t> Citation (APA)</a:t>
            </a:r>
            <a:endParaRPr lang="en-US"/>
          </a:p>
        </p:txBody>
      </p:sp>
      <p:sp>
        <p:nvSpPr>
          <p:cNvPr id="3" name="Content Placeholder 2"/>
          <p:cNvSpPr>
            <a:spLocks noGrp="1"/>
          </p:cNvSpPr>
          <p:nvPr>
            <p:ph idx="1"/>
          </p:nvPr>
        </p:nvSpPr>
        <p:spPr>
          <a:xfrm>
            <a:off x="304800" y="914400"/>
            <a:ext cx="8382000" cy="5257800"/>
          </a:xfrm>
        </p:spPr>
        <p:txBody>
          <a:bodyPr/>
          <a:lstStyle/>
          <a:p>
            <a:r>
              <a:rPr lang="fi-FI" sz="2800" smtClean="0"/>
              <a:t>Teks (Nama Keluarga Penulis, Tahun Terbit)</a:t>
            </a:r>
          </a:p>
          <a:p>
            <a:pPr lvl="1"/>
            <a:r>
              <a:rPr lang="en-US" sz="2200" smtClean="0"/>
              <a:t>Model </a:t>
            </a:r>
            <a:r>
              <a:rPr lang="en-US" sz="2200" err="1" smtClean="0"/>
              <a:t>motivasi</a:t>
            </a:r>
            <a:r>
              <a:rPr lang="en-US" sz="2200" smtClean="0"/>
              <a:t> </a:t>
            </a:r>
            <a:r>
              <a:rPr lang="en-US" sz="2200" err="1" smtClean="0"/>
              <a:t>komunitas</a:t>
            </a:r>
            <a:r>
              <a:rPr lang="en-US" sz="2200" smtClean="0"/>
              <a:t> </a:t>
            </a:r>
            <a:r>
              <a:rPr lang="en-US" sz="2200" err="1" smtClean="0"/>
              <a:t>efektif</a:t>
            </a:r>
            <a:r>
              <a:rPr lang="en-US" sz="2200" smtClean="0"/>
              <a:t> </a:t>
            </a:r>
            <a:r>
              <a:rPr lang="en-US" sz="2200" err="1" smtClean="0"/>
              <a:t>diterapkan</a:t>
            </a:r>
            <a:r>
              <a:rPr lang="en-US" sz="2200" smtClean="0"/>
              <a:t> </a:t>
            </a:r>
            <a:r>
              <a:rPr lang="en-US" sz="2200" err="1" smtClean="0"/>
              <a:t>pada</a:t>
            </a:r>
            <a:r>
              <a:rPr lang="en-US" sz="2200" smtClean="0"/>
              <a:t> </a:t>
            </a:r>
            <a:r>
              <a:rPr lang="en-US" sz="2200" err="1" smtClean="0"/>
              <a:t>implementasi</a:t>
            </a:r>
            <a:r>
              <a:rPr lang="en-US" sz="2200" smtClean="0"/>
              <a:t> eLearning </a:t>
            </a:r>
            <a:r>
              <a:rPr lang="en-US" sz="2200" err="1" smtClean="0"/>
              <a:t>publik</a:t>
            </a:r>
            <a:r>
              <a:rPr lang="en-US" sz="2200" smtClean="0"/>
              <a:t> (</a:t>
            </a:r>
            <a:r>
              <a:rPr lang="en-US" sz="2200" err="1" smtClean="0">
                <a:solidFill>
                  <a:srgbClr val="C00000"/>
                </a:solidFill>
              </a:rPr>
              <a:t>Wahono</a:t>
            </a:r>
            <a:r>
              <a:rPr lang="en-US" sz="2200" smtClean="0">
                <a:solidFill>
                  <a:srgbClr val="C00000"/>
                </a:solidFill>
              </a:rPr>
              <a:t>, 2007</a:t>
            </a:r>
            <a:r>
              <a:rPr lang="en-US" sz="2200" smtClean="0"/>
              <a:t>) </a:t>
            </a:r>
            <a:r>
              <a:rPr lang="en-US" sz="2400" smtClean="0">
                <a:solidFill>
                  <a:srgbClr val="0070C0"/>
                </a:solidFill>
              </a:rPr>
              <a:t>(</a:t>
            </a:r>
            <a:r>
              <a:rPr lang="en-US" sz="2400" err="1" smtClean="0">
                <a:solidFill>
                  <a:srgbClr val="0070C0"/>
                </a:solidFill>
              </a:rPr>
              <a:t>satu</a:t>
            </a:r>
            <a:r>
              <a:rPr lang="en-US" sz="2400" smtClean="0">
                <a:solidFill>
                  <a:srgbClr val="0070C0"/>
                </a:solidFill>
              </a:rPr>
              <a:t> </a:t>
            </a:r>
            <a:r>
              <a:rPr lang="en-US" sz="2400" err="1" smtClean="0">
                <a:solidFill>
                  <a:srgbClr val="0070C0"/>
                </a:solidFill>
              </a:rPr>
              <a:t>penulis</a:t>
            </a:r>
            <a:r>
              <a:rPr lang="en-US" sz="2400" smtClean="0">
                <a:solidFill>
                  <a:srgbClr val="0070C0"/>
                </a:solidFill>
              </a:rPr>
              <a:t>)</a:t>
            </a:r>
            <a:endParaRPr lang="en-US" sz="2200" smtClean="0"/>
          </a:p>
          <a:p>
            <a:pPr lvl="1"/>
            <a:r>
              <a:rPr lang="en-US" sz="2200" smtClean="0"/>
              <a:t>Model </a:t>
            </a:r>
            <a:r>
              <a:rPr lang="en-US" sz="2200" err="1" smtClean="0"/>
              <a:t>komunikasi</a:t>
            </a:r>
            <a:r>
              <a:rPr lang="en-US" sz="2200" smtClean="0"/>
              <a:t> </a:t>
            </a:r>
            <a:r>
              <a:rPr lang="en-US" sz="2200" err="1" smtClean="0"/>
              <a:t>multiagent</a:t>
            </a:r>
            <a:r>
              <a:rPr lang="en-US" sz="2200" smtClean="0"/>
              <a:t> system </a:t>
            </a:r>
            <a:r>
              <a:rPr lang="en-US" sz="2200" err="1" smtClean="0"/>
              <a:t>mengacu</a:t>
            </a:r>
            <a:r>
              <a:rPr lang="en-US" sz="2200" smtClean="0"/>
              <a:t> </a:t>
            </a:r>
            <a:r>
              <a:rPr lang="en-US" sz="2200" err="1" smtClean="0"/>
              <a:t>pada</a:t>
            </a:r>
            <a:r>
              <a:rPr lang="en-US" sz="2200" smtClean="0"/>
              <a:t> </a:t>
            </a:r>
            <a:r>
              <a:rPr lang="en-US" sz="2200" err="1" smtClean="0"/>
              <a:t>konsep</a:t>
            </a:r>
            <a:r>
              <a:rPr lang="en-US" sz="2200" smtClean="0"/>
              <a:t> game theory (</a:t>
            </a:r>
            <a:r>
              <a:rPr lang="en-US" sz="2200" err="1" smtClean="0">
                <a:solidFill>
                  <a:srgbClr val="C00000"/>
                </a:solidFill>
              </a:rPr>
              <a:t>Wahono</a:t>
            </a:r>
            <a:r>
              <a:rPr lang="en-US" sz="2200" smtClean="0">
                <a:solidFill>
                  <a:srgbClr val="C00000"/>
                </a:solidFill>
              </a:rPr>
              <a:t> &amp; Far, 2003</a:t>
            </a:r>
            <a:r>
              <a:rPr lang="en-US" sz="2200" smtClean="0"/>
              <a:t>) </a:t>
            </a:r>
            <a:r>
              <a:rPr lang="en-US" sz="2400" smtClean="0">
                <a:solidFill>
                  <a:srgbClr val="0070C0"/>
                </a:solidFill>
              </a:rPr>
              <a:t>(</a:t>
            </a:r>
            <a:r>
              <a:rPr lang="en-US" sz="2400" err="1" smtClean="0">
                <a:solidFill>
                  <a:srgbClr val="0070C0"/>
                </a:solidFill>
              </a:rPr>
              <a:t>dua</a:t>
            </a:r>
            <a:r>
              <a:rPr lang="en-US" sz="2400" smtClean="0">
                <a:solidFill>
                  <a:srgbClr val="0070C0"/>
                </a:solidFill>
              </a:rPr>
              <a:t> </a:t>
            </a:r>
            <a:r>
              <a:rPr lang="en-US" sz="2400" err="1" smtClean="0">
                <a:solidFill>
                  <a:srgbClr val="0070C0"/>
                </a:solidFill>
              </a:rPr>
              <a:t>penulis</a:t>
            </a:r>
            <a:r>
              <a:rPr lang="en-US" sz="2400" smtClean="0">
                <a:solidFill>
                  <a:srgbClr val="0070C0"/>
                </a:solidFill>
              </a:rPr>
              <a:t>)</a:t>
            </a:r>
            <a:endParaRPr lang="en-US" sz="2200" smtClean="0"/>
          </a:p>
          <a:p>
            <a:pPr lvl="1"/>
            <a:r>
              <a:rPr lang="en-US" sz="2200" smtClean="0"/>
              <a:t>Model </a:t>
            </a:r>
            <a:r>
              <a:rPr lang="en-US" sz="2200" err="1" smtClean="0"/>
              <a:t>komunikasi</a:t>
            </a:r>
            <a:r>
              <a:rPr lang="en-US" sz="2200" smtClean="0"/>
              <a:t> </a:t>
            </a:r>
            <a:r>
              <a:rPr lang="en-US" sz="2200" err="1" smtClean="0"/>
              <a:t>multiagent</a:t>
            </a:r>
            <a:r>
              <a:rPr lang="en-US" sz="2200" smtClean="0"/>
              <a:t> system </a:t>
            </a:r>
            <a:r>
              <a:rPr lang="en-US" sz="2200" err="1" smtClean="0"/>
              <a:t>mengacu</a:t>
            </a:r>
            <a:r>
              <a:rPr lang="en-US" sz="2200" smtClean="0"/>
              <a:t> </a:t>
            </a:r>
            <a:r>
              <a:rPr lang="en-US" sz="2200" err="1" smtClean="0"/>
              <a:t>pada</a:t>
            </a:r>
            <a:r>
              <a:rPr lang="en-US" sz="2200" smtClean="0"/>
              <a:t> </a:t>
            </a:r>
            <a:r>
              <a:rPr lang="en-US" sz="2200" err="1" smtClean="0"/>
              <a:t>konsep</a:t>
            </a:r>
            <a:r>
              <a:rPr lang="en-US" sz="2200" smtClean="0"/>
              <a:t> game theory (</a:t>
            </a:r>
            <a:r>
              <a:rPr lang="en-US" sz="2200" err="1" smtClean="0">
                <a:solidFill>
                  <a:srgbClr val="C00000"/>
                </a:solidFill>
              </a:rPr>
              <a:t>Wahono</a:t>
            </a:r>
            <a:r>
              <a:rPr lang="en-US" sz="2200" smtClean="0">
                <a:solidFill>
                  <a:srgbClr val="C00000"/>
                </a:solidFill>
              </a:rPr>
              <a:t> et al., 2003</a:t>
            </a:r>
            <a:r>
              <a:rPr lang="en-US" sz="2200" smtClean="0"/>
              <a:t>) </a:t>
            </a:r>
            <a:r>
              <a:rPr lang="en-US" sz="2400" smtClean="0">
                <a:solidFill>
                  <a:srgbClr val="0070C0"/>
                </a:solidFill>
              </a:rPr>
              <a:t>(</a:t>
            </a:r>
            <a:r>
              <a:rPr lang="en-US" sz="2400" err="1" smtClean="0">
                <a:solidFill>
                  <a:srgbClr val="0070C0"/>
                </a:solidFill>
              </a:rPr>
              <a:t>lebih</a:t>
            </a:r>
            <a:r>
              <a:rPr lang="en-US" sz="2400" smtClean="0">
                <a:solidFill>
                  <a:srgbClr val="0070C0"/>
                </a:solidFill>
              </a:rPr>
              <a:t> </a:t>
            </a:r>
            <a:r>
              <a:rPr lang="en-US" sz="2400" err="1" smtClean="0">
                <a:solidFill>
                  <a:srgbClr val="0070C0"/>
                </a:solidFill>
              </a:rPr>
              <a:t>dari</a:t>
            </a:r>
            <a:r>
              <a:rPr lang="en-US" sz="2400" smtClean="0">
                <a:solidFill>
                  <a:srgbClr val="0070C0"/>
                </a:solidFill>
              </a:rPr>
              <a:t> 6 </a:t>
            </a:r>
            <a:r>
              <a:rPr lang="en-US" sz="2400" err="1" smtClean="0">
                <a:solidFill>
                  <a:srgbClr val="0070C0"/>
                </a:solidFill>
              </a:rPr>
              <a:t>penulis</a:t>
            </a:r>
            <a:r>
              <a:rPr lang="en-US" sz="2400" smtClean="0">
                <a:solidFill>
                  <a:srgbClr val="0070C0"/>
                </a:solidFill>
              </a:rPr>
              <a:t>)</a:t>
            </a:r>
            <a:endParaRPr lang="en-US" sz="2200" smtClean="0"/>
          </a:p>
          <a:p>
            <a:r>
              <a:rPr lang="en-US" sz="2800" err="1" smtClean="0"/>
              <a:t>Teks</a:t>
            </a:r>
            <a:r>
              <a:rPr lang="en-US" sz="2800" smtClean="0"/>
              <a:t> (</a:t>
            </a:r>
            <a:r>
              <a:rPr lang="en-US" sz="2800" err="1" smtClean="0"/>
              <a:t>Tahun</a:t>
            </a:r>
            <a:r>
              <a:rPr lang="en-US" sz="2800" smtClean="0"/>
              <a:t> </a:t>
            </a:r>
            <a:r>
              <a:rPr lang="en-US" sz="2800" err="1" smtClean="0"/>
              <a:t>Terbit</a:t>
            </a:r>
            <a:r>
              <a:rPr lang="en-US" sz="2800" smtClean="0"/>
              <a:t>)</a:t>
            </a:r>
          </a:p>
          <a:p>
            <a:pPr lvl="1"/>
            <a:r>
              <a:rPr lang="en-US" sz="2200" err="1" smtClean="0"/>
              <a:t>Penelitian</a:t>
            </a:r>
            <a:r>
              <a:rPr lang="en-US" sz="2200" smtClean="0"/>
              <a:t> yang </a:t>
            </a:r>
            <a:r>
              <a:rPr lang="en-US" sz="2200" err="1" smtClean="0"/>
              <a:t>dilakukan</a:t>
            </a:r>
            <a:r>
              <a:rPr lang="en-US" sz="2200" smtClean="0"/>
              <a:t> </a:t>
            </a:r>
            <a:r>
              <a:rPr lang="en-US" sz="2200" smtClean="0">
                <a:solidFill>
                  <a:srgbClr val="C00000"/>
                </a:solidFill>
              </a:rPr>
              <a:t>Wahono</a:t>
            </a:r>
            <a:r>
              <a:rPr lang="en-US" sz="2200" smtClean="0"/>
              <a:t> </a:t>
            </a:r>
            <a:r>
              <a:rPr lang="en-US" sz="2200" err="1" smtClean="0"/>
              <a:t>menunjukkan</a:t>
            </a:r>
            <a:r>
              <a:rPr lang="en-US" sz="2200" smtClean="0"/>
              <a:t> </a:t>
            </a:r>
            <a:r>
              <a:rPr lang="en-US" sz="2200" err="1" smtClean="0"/>
              <a:t>bahwa</a:t>
            </a:r>
            <a:r>
              <a:rPr lang="en-US" sz="2200" smtClean="0"/>
              <a:t> model </a:t>
            </a:r>
            <a:r>
              <a:rPr lang="en-US" sz="2200" err="1" smtClean="0"/>
              <a:t>motivasi</a:t>
            </a:r>
            <a:r>
              <a:rPr lang="en-US" sz="2200" smtClean="0"/>
              <a:t> </a:t>
            </a:r>
            <a:r>
              <a:rPr lang="en-US" sz="2200" err="1" smtClean="0"/>
              <a:t>komunitas</a:t>
            </a:r>
            <a:r>
              <a:rPr lang="en-US" sz="2200" smtClean="0"/>
              <a:t> </a:t>
            </a:r>
            <a:r>
              <a:rPr lang="en-US" sz="2200" err="1" smtClean="0"/>
              <a:t>efektif</a:t>
            </a:r>
            <a:r>
              <a:rPr lang="en-US" sz="2200" smtClean="0"/>
              <a:t> </a:t>
            </a:r>
            <a:r>
              <a:rPr lang="en-US" sz="2200" err="1" smtClean="0"/>
              <a:t>diterapkan</a:t>
            </a:r>
            <a:r>
              <a:rPr lang="en-US" sz="2200" smtClean="0"/>
              <a:t> </a:t>
            </a:r>
            <a:r>
              <a:rPr lang="en-US" sz="2200" err="1" smtClean="0"/>
              <a:t>pada</a:t>
            </a:r>
            <a:r>
              <a:rPr lang="en-US" sz="2200" smtClean="0"/>
              <a:t> </a:t>
            </a:r>
            <a:r>
              <a:rPr lang="en-US" sz="2200" err="1" smtClean="0"/>
              <a:t>implementasi</a:t>
            </a:r>
            <a:r>
              <a:rPr lang="en-US" sz="2200" smtClean="0"/>
              <a:t> eLearning </a:t>
            </a:r>
            <a:r>
              <a:rPr lang="en-US" sz="2200" err="1" smtClean="0"/>
              <a:t>publik</a:t>
            </a:r>
            <a:r>
              <a:rPr lang="en-US" sz="2200" smtClean="0"/>
              <a:t> </a:t>
            </a:r>
            <a:r>
              <a:rPr lang="en-US" sz="2200" smtClean="0">
                <a:solidFill>
                  <a:srgbClr val="C00000"/>
                </a:solidFill>
              </a:rPr>
              <a:t>(2007)</a:t>
            </a:r>
          </a:p>
          <a:p>
            <a:pPr lvl="1"/>
            <a:r>
              <a:rPr lang="en-US" sz="2200" err="1" smtClean="0"/>
              <a:t>Penelitian</a:t>
            </a:r>
            <a:r>
              <a:rPr lang="en-US" sz="2200" smtClean="0"/>
              <a:t> yang </a:t>
            </a:r>
            <a:r>
              <a:rPr lang="en-US" sz="2200" err="1" smtClean="0"/>
              <a:t>dilakukan</a:t>
            </a:r>
            <a:r>
              <a:rPr lang="en-US" sz="2200" smtClean="0"/>
              <a:t> </a:t>
            </a:r>
            <a:r>
              <a:rPr lang="en-US" sz="2200" smtClean="0">
                <a:solidFill>
                  <a:srgbClr val="C00000"/>
                </a:solidFill>
              </a:rPr>
              <a:t>Wahono </a:t>
            </a:r>
            <a:r>
              <a:rPr lang="en-US" sz="2200" err="1" smtClean="0">
                <a:solidFill>
                  <a:srgbClr val="C00000"/>
                </a:solidFill>
              </a:rPr>
              <a:t>dan</a:t>
            </a:r>
            <a:r>
              <a:rPr lang="en-US" sz="2200" smtClean="0">
                <a:solidFill>
                  <a:srgbClr val="C00000"/>
                </a:solidFill>
              </a:rPr>
              <a:t> Far </a:t>
            </a:r>
            <a:r>
              <a:rPr lang="en-US" sz="2200" err="1" smtClean="0"/>
              <a:t>menunjukkan</a:t>
            </a:r>
            <a:r>
              <a:rPr lang="en-US" sz="2200" smtClean="0"/>
              <a:t> </a:t>
            </a:r>
            <a:r>
              <a:rPr lang="en-US" sz="2200" err="1" smtClean="0"/>
              <a:t>bahwa</a:t>
            </a:r>
            <a:r>
              <a:rPr lang="en-US" sz="2200" smtClean="0"/>
              <a:t> model </a:t>
            </a:r>
            <a:r>
              <a:rPr lang="en-US" sz="2200" err="1" smtClean="0"/>
              <a:t>komunikasi</a:t>
            </a:r>
            <a:r>
              <a:rPr lang="en-US" sz="2200" smtClean="0"/>
              <a:t> </a:t>
            </a:r>
            <a:r>
              <a:rPr lang="en-US" sz="2200" err="1" smtClean="0"/>
              <a:t>multiagent</a:t>
            </a:r>
            <a:r>
              <a:rPr lang="en-US" sz="2200" smtClean="0"/>
              <a:t> system </a:t>
            </a:r>
            <a:r>
              <a:rPr lang="en-US" sz="2200" err="1" smtClean="0"/>
              <a:t>mengacu</a:t>
            </a:r>
            <a:r>
              <a:rPr lang="en-US" sz="2200" smtClean="0"/>
              <a:t> </a:t>
            </a:r>
            <a:r>
              <a:rPr lang="en-US" sz="2200" err="1" smtClean="0"/>
              <a:t>pada</a:t>
            </a:r>
            <a:r>
              <a:rPr lang="en-US" sz="2200" smtClean="0"/>
              <a:t> </a:t>
            </a:r>
            <a:r>
              <a:rPr lang="en-US" sz="2200" err="1" smtClean="0"/>
              <a:t>konsep</a:t>
            </a:r>
            <a:r>
              <a:rPr lang="en-US" sz="2200" smtClean="0"/>
              <a:t> game theory</a:t>
            </a:r>
            <a:r>
              <a:rPr lang="en-US" sz="2200" smtClean="0">
                <a:solidFill>
                  <a:srgbClr val="C00000"/>
                </a:solidFill>
              </a:rPr>
              <a:t> (2003) </a:t>
            </a:r>
          </a:p>
          <a:p>
            <a:pPr>
              <a:buNone/>
            </a:pPr>
            <a:endParaRPr lang="en-US" sz="2000" smtClean="0"/>
          </a:p>
          <a:p>
            <a:pPr algn="r">
              <a:buNone/>
            </a:pPr>
            <a:r>
              <a:rPr lang="en-US" sz="2000" smtClean="0"/>
              <a:t>				</a:t>
            </a:r>
            <a:endParaRPr lang="en-US" sz="2000" i="1"/>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600"/>
          </a:xfrm>
        </p:spPr>
        <p:txBody>
          <a:bodyPr/>
          <a:lstStyle/>
          <a:p>
            <a:r>
              <a:rPr lang="en-US" err="1" smtClean="0"/>
              <a:t>Penulisan</a:t>
            </a:r>
            <a:r>
              <a:rPr lang="en-US" smtClean="0"/>
              <a:t> </a:t>
            </a:r>
            <a:r>
              <a:rPr lang="en-US" err="1" smtClean="0"/>
              <a:t>Referensi</a:t>
            </a:r>
            <a:r>
              <a:rPr lang="en-US" smtClean="0"/>
              <a:t> (APA)   -1-</a:t>
            </a:r>
            <a:endParaRPr lang="en-US"/>
          </a:p>
        </p:txBody>
      </p:sp>
      <p:sp>
        <p:nvSpPr>
          <p:cNvPr id="3" name="Content Placeholder 2"/>
          <p:cNvSpPr>
            <a:spLocks noGrp="1"/>
          </p:cNvSpPr>
          <p:nvPr>
            <p:ph idx="1"/>
          </p:nvPr>
        </p:nvSpPr>
        <p:spPr>
          <a:xfrm>
            <a:off x="457200" y="990600"/>
            <a:ext cx="8229600" cy="5021263"/>
          </a:xfrm>
        </p:spPr>
        <p:txBody>
          <a:bodyPr/>
          <a:lstStyle/>
          <a:p>
            <a:pPr>
              <a:buNone/>
            </a:pPr>
            <a:r>
              <a:rPr lang="en-US" sz="2800" smtClean="0">
                <a:solidFill>
                  <a:srgbClr val="C00000"/>
                </a:solidFill>
              </a:rPr>
              <a:t>JURNAL DAN KARYA ILMIAH</a:t>
            </a:r>
          </a:p>
          <a:p>
            <a:r>
              <a:rPr lang="en-US" sz="2600" err="1" smtClean="0"/>
              <a:t>Wahono</a:t>
            </a:r>
            <a:r>
              <a:rPr lang="en-US" sz="2600" smtClean="0"/>
              <a:t>, R.S. (2007, </a:t>
            </a:r>
            <a:r>
              <a:rPr lang="en-US" sz="2600" err="1" smtClean="0"/>
              <a:t>Agustus</a:t>
            </a:r>
            <a:r>
              <a:rPr lang="en-US" sz="2600" smtClean="0"/>
              <a:t>). </a:t>
            </a:r>
            <a:r>
              <a:rPr lang="en-US" sz="2600" err="1" smtClean="0"/>
              <a:t>Sistem</a:t>
            </a:r>
            <a:r>
              <a:rPr lang="en-US" sz="2600" smtClean="0"/>
              <a:t> eLearning </a:t>
            </a:r>
            <a:r>
              <a:rPr lang="en-US" sz="2600" err="1" smtClean="0"/>
              <a:t>Berbasis</a:t>
            </a:r>
            <a:r>
              <a:rPr lang="en-US" sz="2600" smtClean="0"/>
              <a:t> Model </a:t>
            </a:r>
            <a:r>
              <a:rPr lang="en-US" sz="2600" err="1" smtClean="0"/>
              <a:t>Motivasi</a:t>
            </a:r>
            <a:r>
              <a:rPr lang="en-US" sz="2600" smtClean="0"/>
              <a:t> </a:t>
            </a:r>
            <a:r>
              <a:rPr lang="en-US" sz="2600" err="1" smtClean="0"/>
              <a:t>Komunitas</a:t>
            </a:r>
            <a:r>
              <a:rPr lang="en-US" sz="2600" smtClean="0"/>
              <a:t>, </a:t>
            </a:r>
            <a:r>
              <a:rPr lang="en-US" sz="2600" err="1" smtClean="0"/>
              <a:t>Jurnal</a:t>
            </a:r>
            <a:r>
              <a:rPr lang="en-US" sz="2600" smtClean="0"/>
              <a:t> </a:t>
            </a:r>
            <a:r>
              <a:rPr lang="en-US" sz="2600" err="1" smtClean="0"/>
              <a:t>Teknodik</a:t>
            </a:r>
            <a:r>
              <a:rPr lang="en-US" sz="2600" smtClean="0"/>
              <a:t> , No. 21 Vol. XI, pp. 60-80. </a:t>
            </a:r>
            <a:r>
              <a:rPr lang="en-US" sz="2600" smtClean="0">
                <a:solidFill>
                  <a:srgbClr val="0070C0"/>
                </a:solidFill>
              </a:rPr>
              <a:t>(</a:t>
            </a:r>
            <a:r>
              <a:rPr lang="en-US" sz="2600" err="1" smtClean="0">
                <a:solidFill>
                  <a:srgbClr val="0070C0"/>
                </a:solidFill>
              </a:rPr>
              <a:t>satu</a:t>
            </a:r>
            <a:r>
              <a:rPr lang="en-US" sz="2600" smtClean="0">
                <a:solidFill>
                  <a:srgbClr val="0070C0"/>
                </a:solidFill>
              </a:rPr>
              <a:t> </a:t>
            </a:r>
            <a:r>
              <a:rPr lang="en-US" sz="2600" err="1" smtClean="0">
                <a:solidFill>
                  <a:srgbClr val="0070C0"/>
                </a:solidFill>
              </a:rPr>
              <a:t>penulis</a:t>
            </a:r>
            <a:r>
              <a:rPr lang="en-US" sz="2600" smtClean="0">
                <a:solidFill>
                  <a:srgbClr val="0070C0"/>
                </a:solidFill>
              </a:rPr>
              <a:t>)</a:t>
            </a:r>
          </a:p>
          <a:p>
            <a:r>
              <a:rPr lang="en-US" sz="2600" err="1" smtClean="0"/>
              <a:t>Wahono</a:t>
            </a:r>
            <a:r>
              <a:rPr lang="en-US" sz="2600" smtClean="0"/>
              <a:t>, R.S. &amp; Far, B.H (2003, August). Cognitive-Decision-Making Issues for Software Agents, </a:t>
            </a:r>
            <a:r>
              <a:rPr lang="en-US" sz="2600" err="1" smtClean="0"/>
              <a:t>Kluwer</a:t>
            </a:r>
            <a:r>
              <a:rPr lang="en-US" sz="2600" smtClean="0"/>
              <a:t> journal of Brain and Mind , Vol. 4 </a:t>
            </a:r>
            <a:r>
              <a:rPr lang="pt-BR" sz="2600" smtClean="0"/>
              <a:t>No. 2, pp.239-252</a:t>
            </a:r>
            <a:r>
              <a:rPr lang="id-ID" sz="2600" smtClean="0"/>
              <a:t>.</a:t>
            </a:r>
            <a:r>
              <a:rPr lang="pt-BR" sz="2600" smtClean="0"/>
              <a:t> </a:t>
            </a:r>
            <a:r>
              <a:rPr lang="pt-BR" sz="2600" smtClean="0">
                <a:solidFill>
                  <a:srgbClr val="0070C0"/>
                </a:solidFill>
              </a:rPr>
              <a:t>(dua penulis)</a:t>
            </a:r>
          </a:p>
          <a:p>
            <a:r>
              <a:rPr lang="en-US" sz="2600" err="1" smtClean="0"/>
              <a:t>Wahono</a:t>
            </a:r>
            <a:r>
              <a:rPr lang="en-US" sz="2600" smtClean="0"/>
              <a:t>, R.S. et al. (2002, March). A Framework for Object Identification and Refinement Process, IEEE Transaction on Software Engineering, Vol. 12 </a:t>
            </a:r>
            <a:r>
              <a:rPr lang="it-IT" sz="2600" smtClean="0"/>
              <a:t>No 4, pp. 125-143. </a:t>
            </a:r>
            <a:r>
              <a:rPr lang="it-IT" sz="2600" smtClean="0">
                <a:solidFill>
                  <a:srgbClr val="0070C0"/>
                </a:solidFill>
              </a:rPr>
              <a:t>(lebih dari enam penulis)</a:t>
            </a:r>
            <a:endParaRPr lang="en-US" sz="2600">
              <a:solidFill>
                <a:srgbClr val="0070C0"/>
              </a:solidFill>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85800"/>
          </a:xfrm>
        </p:spPr>
        <p:txBody>
          <a:bodyPr/>
          <a:lstStyle/>
          <a:p>
            <a:r>
              <a:rPr lang="en-US" err="1" smtClean="0"/>
              <a:t>Penulisan</a:t>
            </a:r>
            <a:r>
              <a:rPr lang="en-US" smtClean="0"/>
              <a:t> </a:t>
            </a:r>
            <a:r>
              <a:rPr lang="en-US" err="1" smtClean="0"/>
              <a:t>Referensi</a:t>
            </a:r>
            <a:r>
              <a:rPr lang="en-US" smtClean="0"/>
              <a:t> (APA)   -2-</a:t>
            </a:r>
            <a:endParaRPr lang="en-US"/>
          </a:p>
        </p:txBody>
      </p:sp>
      <p:sp>
        <p:nvSpPr>
          <p:cNvPr id="3" name="Content Placeholder 2"/>
          <p:cNvSpPr>
            <a:spLocks noGrp="1"/>
          </p:cNvSpPr>
          <p:nvPr>
            <p:ph idx="1"/>
          </p:nvPr>
        </p:nvSpPr>
        <p:spPr>
          <a:xfrm>
            <a:off x="457200" y="1066800"/>
            <a:ext cx="8229600" cy="4792663"/>
          </a:xfrm>
        </p:spPr>
        <p:txBody>
          <a:bodyPr/>
          <a:lstStyle/>
          <a:p>
            <a:pPr>
              <a:buNone/>
            </a:pPr>
            <a:r>
              <a:rPr lang="en-US" sz="2800" smtClean="0">
                <a:solidFill>
                  <a:srgbClr val="C00000"/>
                </a:solidFill>
              </a:rPr>
              <a:t>BUKU</a:t>
            </a:r>
          </a:p>
          <a:p>
            <a:r>
              <a:rPr lang="en-US" sz="2800" err="1" smtClean="0"/>
              <a:t>Wahono</a:t>
            </a:r>
            <a:r>
              <a:rPr lang="en-US" sz="2800" smtClean="0"/>
              <a:t>, R.S. (2004). </a:t>
            </a:r>
            <a:r>
              <a:rPr lang="en-US" sz="2800" err="1" smtClean="0"/>
              <a:t>Cepat</a:t>
            </a:r>
            <a:r>
              <a:rPr lang="en-US" sz="2800" smtClean="0"/>
              <a:t> </a:t>
            </a:r>
            <a:r>
              <a:rPr lang="en-US" sz="2800" err="1" smtClean="0"/>
              <a:t>Mahir</a:t>
            </a:r>
            <a:r>
              <a:rPr lang="en-US" sz="2800" smtClean="0"/>
              <a:t> </a:t>
            </a:r>
            <a:r>
              <a:rPr lang="en-US" sz="2800" err="1" smtClean="0"/>
              <a:t>Bahasa</a:t>
            </a:r>
            <a:r>
              <a:rPr lang="en-US" sz="2800" smtClean="0"/>
              <a:t> C, Jakarta: </a:t>
            </a:r>
            <a:r>
              <a:rPr lang="en-US" sz="2800" err="1" smtClean="0"/>
              <a:t>Elex</a:t>
            </a:r>
            <a:r>
              <a:rPr lang="en-US" sz="2800" smtClean="0"/>
              <a:t> Media </a:t>
            </a:r>
            <a:r>
              <a:rPr lang="en-US" sz="2800" err="1" smtClean="0"/>
              <a:t>Komputindo</a:t>
            </a:r>
            <a:r>
              <a:rPr lang="en-US" sz="2800" smtClean="0"/>
              <a:t>. </a:t>
            </a:r>
            <a:r>
              <a:rPr lang="en-US" sz="2800" smtClean="0">
                <a:solidFill>
                  <a:srgbClr val="0070C0"/>
                </a:solidFill>
              </a:rPr>
              <a:t>(</a:t>
            </a:r>
            <a:r>
              <a:rPr lang="en-US" sz="2800" err="1" smtClean="0">
                <a:solidFill>
                  <a:srgbClr val="0070C0"/>
                </a:solidFill>
              </a:rPr>
              <a:t>Satu</a:t>
            </a:r>
            <a:r>
              <a:rPr lang="en-US" sz="2800" smtClean="0">
                <a:solidFill>
                  <a:srgbClr val="0070C0"/>
                </a:solidFill>
              </a:rPr>
              <a:t> </a:t>
            </a:r>
            <a:r>
              <a:rPr lang="en-US" sz="2800" err="1" smtClean="0">
                <a:solidFill>
                  <a:srgbClr val="0070C0"/>
                </a:solidFill>
              </a:rPr>
              <a:t>penulis</a:t>
            </a:r>
            <a:r>
              <a:rPr lang="en-US" sz="2800" smtClean="0">
                <a:solidFill>
                  <a:srgbClr val="0070C0"/>
                </a:solidFill>
              </a:rPr>
              <a:t>)</a:t>
            </a:r>
          </a:p>
          <a:p>
            <a:r>
              <a:rPr lang="en-US" sz="2800" err="1" smtClean="0"/>
              <a:t>Wahono</a:t>
            </a:r>
            <a:r>
              <a:rPr lang="en-US" sz="2800" smtClean="0"/>
              <a:t>, R.S. &amp; </a:t>
            </a:r>
            <a:r>
              <a:rPr lang="en-US" sz="2800" err="1" smtClean="0"/>
              <a:t>Amri</a:t>
            </a:r>
            <a:r>
              <a:rPr lang="en-US" sz="2800" smtClean="0"/>
              <a:t>, M.C (2006). </a:t>
            </a:r>
            <a:r>
              <a:rPr lang="en-US" sz="2800" err="1" smtClean="0"/>
              <a:t>Migrasi</a:t>
            </a:r>
            <a:r>
              <a:rPr lang="en-US" sz="2800" smtClean="0"/>
              <a:t> Windows-Linux, </a:t>
            </a:r>
            <a:r>
              <a:rPr lang="en-US" sz="2800" err="1" smtClean="0"/>
              <a:t>Jakarta:IlmuKomputer.Com</a:t>
            </a:r>
            <a:r>
              <a:rPr lang="en-US" sz="2800" smtClean="0"/>
              <a:t>. </a:t>
            </a:r>
            <a:r>
              <a:rPr lang="en-US" sz="2800" smtClean="0">
                <a:solidFill>
                  <a:srgbClr val="0070C0"/>
                </a:solidFill>
              </a:rPr>
              <a:t>(</a:t>
            </a:r>
            <a:r>
              <a:rPr lang="en-US" sz="2800" err="1" smtClean="0">
                <a:solidFill>
                  <a:srgbClr val="0070C0"/>
                </a:solidFill>
              </a:rPr>
              <a:t>dua</a:t>
            </a:r>
            <a:r>
              <a:rPr lang="en-US" sz="2800" smtClean="0">
                <a:solidFill>
                  <a:srgbClr val="0070C0"/>
                </a:solidFill>
              </a:rPr>
              <a:t> </a:t>
            </a:r>
            <a:r>
              <a:rPr lang="en-US" sz="2800" err="1" smtClean="0">
                <a:solidFill>
                  <a:srgbClr val="0070C0"/>
                </a:solidFill>
              </a:rPr>
              <a:t>penulis</a:t>
            </a:r>
            <a:r>
              <a:rPr lang="en-US" sz="2800" smtClean="0">
                <a:solidFill>
                  <a:srgbClr val="0070C0"/>
                </a:solidFill>
              </a:rPr>
              <a:t>)</a:t>
            </a:r>
          </a:p>
          <a:p>
            <a:r>
              <a:rPr lang="en-US" sz="2800" err="1" smtClean="0"/>
              <a:t>Wahono</a:t>
            </a:r>
            <a:r>
              <a:rPr lang="en-US" sz="2800" smtClean="0"/>
              <a:t>, R.S. et al. (2007). </a:t>
            </a:r>
            <a:r>
              <a:rPr lang="en-US" sz="2800" err="1" smtClean="0"/>
              <a:t>Panduan</a:t>
            </a:r>
            <a:r>
              <a:rPr lang="en-US" sz="2800" smtClean="0"/>
              <a:t> </a:t>
            </a:r>
            <a:r>
              <a:rPr lang="en-US" sz="2800" err="1" smtClean="0"/>
              <a:t>Pengembangan</a:t>
            </a:r>
            <a:r>
              <a:rPr lang="en-US" sz="2800" smtClean="0"/>
              <a:t> Multimedia </a:t>
            </a:r>
            <a:r>
              <a:rPr lang="en-US" sz="2800" err="1" smtClean="0"/>
              <a:t>Pembelajaran</a:t>
            </a:r>
            <a:r>
              <a:rPr lang="en-US" sz="2800" smtClean="0"/>
              <a:t>, Jakarta: </a:t>
            </a:r>
            <a:r>
              <a:rPr lang="en-US" sz="2800" err="1" smtClean="0"/>
              <a:t>Direktorat</a:t>
            </a:r>
            <a:r>
              <a:rPr lang="en-US" sz="2800" smtClean="0"/>
              <a:t> </a:t>
            </a:r>
            <a:r>
              <a:rPr lang="en-US" sz="2800" err="1" smtClean="0"/>
              <a:t>Pembinaan</a:t>
            </a:r>
            <a:r>
              <a:rPr lang="en-US" sz="2800" smtClean="0"/>
              <a:t> SMA, </a:t>
            </a:r>
            <a:r>
              <a:rPr lang="en-US" sz="2800" err="1" smtClean="0"/>
              <a:t>Ditjen</a:t>
            </a:r>
            <a:r>
              <a:rPr lang="en-US" sz="2800" smtClean="0"/>
              <a:t> </a:t>
            </a:r>
            <a:r>
              <a:rPr lang="en-US" sz="2800" err="1" smtClean="0"/>
              <a:t>Manajemen</a:t>
            </a:r>
            <a:r>
              <a:rPr lang="en-US" sz="2800" smtClean="0"/>
              <a:t> </a:t>
            </a:r>
            <a:r>
              <a:rPr lang="en-US" sz="2800" err="1" smtClean="0"/>
              <a:t>Pendidikan</a:t>
            </a:r>
            <a:r>
              <a:rPr lang="en-US" sz="2800" smtClean="0"/>
              <a:t> </a:t>
            </a:r>
            <a:r>
              <a:rPr lang="en-US" sz="2800" err="1" smtClean="0"/>
              <a:t>Dasar</a:t>
            </a:r>
            <a:r>
              <a:rPr lang="en-US" sz="2800" smtClean="0"/>
              <a:t> </a:t>
            </a:r>
            <a:r>
              <a:rPr lang="en-US" sz="2800" err="1" smtClean="0"/>
              <a:t>dan</a:t>
            </a:r>
            <a:r>
              <a:rPr lang="en-US" sz="2800" smtClean="0"/>
              <a:t> </a:t>
            </a:r>
            <a:r>
              <a:rPr lang="en-US" sz="2800" err="1" smtClean="0"/>
              <a:t>Menengah</a:t>
            </a:r>
            <a:r>
              <a:rPr lang="en-US" sz="2800" smtClean="0"/>
              <a:t>, </a:t>
            </a:r>
            <a:r>
              <a:rPr lang="en-US" sz="2800" err="1" smtClean="0"/>
              <a:t>Depdiknas</a:t>
            </a:r>
            <a:r>
              <a:rPr lang="en-US" sz="2800" smtClean="0"/>
              <a:t>. </a:t>
            </a:r>
            <a:r>
              <a:rPr lang="en-US" sz="2800" smtClean="0">
                <a:solidFill>
                  <a:srgbClr val="0070C0"/>
                </a:solidFill>
              </a:rPr>
              <a:t>(</a:t>
            </a:r>
            <a:r>
              <a:rPr lang="en-US" sz="2800" err="1" smtClean="0">
                <a:solidFill>
                  <a:srgbClr val="0070C0"/>
                </a:solidFill>
              </a:rPr>
              <a:t>lebih</a:t>
            </a:r>
            <a:r>
              <a:rPr lang="en-US" sz="2800" smtClean="0">
                <a:solidFill>
                  <a:srgbClr val="0070C0"/>
                </a:solidFill>
              </a:rPr>
              <a:t> </a:t>
            </a:r>
            <a:r>
              <a:rPr lang="en-US" sz="2800" err="1" smtClean="0">
                <a:solidFill>
                  <a:srgbClr val="0070C0"/>
                </a:solidFill>
              </a:rPr>
              <a:t>dari</a:t>
            </a:r>
            <a:r>
              <a:rPr lang="en-US" sz="2800" smtClean="0">
                <a:solidFill>
                  <a:srgbClr val="0070C0"/>
                </a:solidFill>
              </a:rPr>
              <a:t> </a:t>
            </a:r>
            <a:r>
              <a:rPr lang="en-US" sz="2800" err="1" smtClean="0">
                <a:solidFill>
                  <a:srgbClr val="0070C0"/>
                </a:solidFill>
              </a:rPr>
              <a:t>enam</a:t>
            </a:r>
            <a:r>
              <a:rPr lang="en-US" sz="2800" smtClean="0">
                <a:solidFill>
                  <a:srgbClr val="0070C0"/>
                </a:solidFill>
              </a:rPr>
              <a:t> </a:t>
            </a:r>
            <a:r>
              <a:rPr lang="en-US" sz="2800" err="1" smtClean="0">
                <a:solidFill>
                  <a:srgbClr val="0070C0"/>
                </a:solidFill>
              </a:rPr>
              <a:t>penulis</a:t>
            </a:r>
            <a:r>
              <a:rPr lang="en-US" sz="2800" smtClean="0">
                <a:solidFill>
                  <a:srgbClr val="0070C0"/>
                </a:solidFill>
              </a:rPr>
              <a:t>)</a:t>
            </a:r>
            <a:endParaRPr lang="en-US" sz="2800">
              <a:solidFill>
                <a:srgbClr val="0070C0"/>
              </a:solidFill>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85800"/>
          </a:xfrm>
        </p:spPr>
        <p:txBody>
          <a:bodyPr/>
          <a:lstStyle/>
          <a:p>
            <a:r>
              <a:rPr lang="en-US" err="1" smtClean="0"/>
              <a:t>Penulisan</a:t>
            </a:r>
            <a:r>
              <a:rPr lang="en-US" smtClean="0"/>
              <a:t> </a:t>
            </a:r>
            <a:r>
              <a:rPr lang="en-US" err="1" smtClean="0"/>
              <a:t>Referensi</a:t>
            </a:r>
            <a:r>
              <a:rPr lang="en-US" smtClean="0"/>
              <a:t> (APA)   -3-</a:t>
            </a:r>
            <a:endParaRPr lang="en-US"/>
          </a:p>
        </p:txBody>
      </p:sp>
      <p:sp>
        <p:nvSpPr>
          <p:cNvPr id="3" name="Content Placeholder 2"/>
          <p:cNvSpPr>
            <a:spLocks noGrp="1"/>
          </p:cNvSpPr>
          <p:nvPr>
            <p:ph idx="1"/>
          </p:nvPr>
        </p:nvSpPr>
        <p:spPr>
          <a:xfrm>
            <a:off x="457200" y="1066800"/>
            <a:ext cx="8229600" cy="4792663"/>
          </a:xfrm>
        </p:spPr>
        <p:txBody>
          <a:bodyPr/>
          <a:lstStyle/>
          <a:p>
            <a:pPr>
              <a:buNone/>
            </a:pPr>
            <a:r>
              <a:rPr lang="en-US" sz="2800" smtClean="0">
                <a:solidFill>
                  <a:srgbClr val="C00000"/>
                </a:solidFill>
              </a:rPr>
              <a:t>TESIS DAN DISERTASI</a:t>
            </a:r>
          </a:p>
          <a:p>
            <a:r>
              <a:rPr lang="en-US" sz="2800" err="1" smtClean="0"/>
              <a:t>Wahono</a:t>
            </a:r>
            <a:r>
              <a:rPr lang="en-US" sz="2800" smtClean="0"/>
              <a:t>, R.S. (1999). Distributed Knowledge Based System for Automatic Object-Oriented Software Design Development. </a:t>
            </a:r>
            <a:r>
              <a:rPr lang="en-US" sz="2800" err="1" smtClean="0"/>
              <a:t>B.Eng</a:t>
            </a:r>
            <a:r>
              <a:rPr lang="en-US" sz="2800" smtClean="0"/>
              <a:t> Dissertation, Saitama University, Saitama- Japan.</a:t>
            </a:r>
          </a:p>
          <a:p>
            <a:endParaRPr lang="en-US" sz="2800" smtClean="0"/>
          </a:p>
          <a:p>
            <a:pPr>
              <a:buNone/>
            </a:pPr>
            <a:r>
              <a:rPr lang="en-US" sz="2800" smtClean="0">
                <a:solidFill>
                  <a:srgbClr val="C00000"/>
                </a:solidFill>
              </a:rPr>
              <a:t>ARTIKEL DI INTERNET</a:t>
            </a:r>
          </a:p>
          <a:p>
            <a:r>
              <a:rPr lang="en-US" sz="2800" err="1" smtClean="0"/>
              <a:t>Wahono</a:t>
            </a:r>
            <a:r>
              <a:rPr lang="en-US" sz="2800" smtClean="0"/>
              <a:t>, R.S. (2008). </a:t>
            </a:r>
            <a:r>
              <a:rPr lang="en-US" sz="2800" err="1" smtClean="0"/>
              <a:t>Pengembangan</a:t>
            </a:r>
            <a:r>
              <a:rPr lang="en-US" sz="2800" smtClean="0"/>
              <a:t> </a:t>
            </a:r>
            <a:r>
              <a:rPr lang="en-US" sz="2800" err="1" smtClean="0"/>
              <a:t>Konten</a:t>
            </a:r>
            <a:r>
              <a:rPr lang="en-US" sz="2800" smtClean="0"/>
              <a:t> </a:t>
            </a:r>
            <a:r>
              <a:rPr lang="en-US" sz="2800" err="1" smtClean="0"/>
              <a:t>di</a:t>
            </a:r>
            <a:r>
              <a:rPr lang="en-US" sz="2800" smtClean="0"/>
              <a:t> </a:t>
            </a:r>
            <a:r>
              <a:rPr lang="it-IT" sz="2800" smtClean="0"/>
              <a:t>Era Web 2.0. Diambil 5 Mei 2008, dari </a:t>
            </a:r>
            <a:r>
              <a:rPr lang="en-US" sz="2800" smtClean="0"/>
              <a:t>http://romisatriawahono.net/2008/04/21/pengem bangan-konten-di-era-web-20/</a:t>
            </a:r>
          </a:p>
          <a:p>
            <a:pPr>
              <a:buNone/>
            </a:pPr>
            <a:endParaRPr lang="en-US" sz="280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2" y="190500"/>
            <a:ext cx="8713788" cy="647700"/>
          </a:xfrm>
        </p:spPr>
        <p:txBody>
          <a:bodyPr/>
          <a:lstStyle/>
          <a:p>
            <a:r>
              <a:rPr lang="id-ID"/>
              <a:t>Tugas Revisi </a:t>
            </a:r>
            <a:r>
              <a:rPr lang="en-US"/>
              <a:t>Proposal Penelitian</a:t>
            </a:r>
          </a:p>
        </p:txBody>
      </p:sp>
      <p:sp>
        <p:nvSpPr>
          <p:cNvPr id="3" name="Content Placeholder 2"/>
          <p:cNvSpPr>
            <a:spLocks noGrp="1"/>
          </p:cNvSpPr>
          <p:nvPr>
            <p:ph idx="1"/>
          </p:nvPr>
        </p:nvSpPr>
        <p:spPr>
          <a:xfrm>
            <a:off x="381000" y="1143000"/>
            <a:ext cx="8458200" cy="5105400"/>
          </a:xfrm>
        </p:spPr>
        <p:txBody>
          <a:bodyPr/>
          <a:lstStyle/>
          <a:p>
            <a:pPr marL="514350" indent="-514350">
              <a:buFont typeface="+mj-lt"/>
              <a:buAutoNum type="arabicPeriod"/>
            </a:pPr>
            <a:r>
              <a:rPr lang="id-ID" sz="3200" smtClean="0"/>
              <a:t>Tambahkan dalam slide proposal kita rangkuman </a:t>
            </a:r>
            <a:r>
              <a:rPr lang="id-ID" sz="3200" smtClean="0">
                <a:solidFill>
                  <a:srgbClr val="C00000"/>
                </a:solidFill>
              </a:rPr>
              <a:t>the-state-of-the-art method </a:t>
            </a:r>
            <a:r>
              <a:rPr lang="id-ID" sz="3200" smtClean="0"/>
              <a:t>yg telah digunakan untuk topik dan masalah yang kita teliti, urutkan dari yang paling terbaru dalam bentuk tabel (peneliti, tahun, masalah, metode)</a:t>
            </a:r>
          </a:p>
          <a:p>
            <a:pPr marL="801687" lvl="1" indent="-514350"/>
            <a:r>
              <a:rPr lang="id-ID" sz="2400" smtClean="0"/>
              <a:t>Untuk topik yang umum, cari paper review (systematic literature review) untuk topik/masalah tsb</a:t>
            </a:r>
            <a:endParaRPr lang="id-ID" sz="3200" smtClean="0"/>
          </a:p>
          <a:p>
            <a:pPr marL="514350" indent="-514350">
              <a:buFont typeface="+mj-lt"/>
              <a:buAutoNum type="arabicPeriod"/>
            </a:pPr>
            <a:r>
              <a:rPr lang="id-ID" sz="3200" smtClean="0"/>
              <a:t>Rangkumkan </a:t>
            </a:r>
            <a:r>
              <a:rPr lang="id-ID" sz="3200" smtClean="0">
                <a:solidFill>
                  <a:srgbClr val="C00000"/>
                </a:solidFill>
              </a:rPr>
              <a:t>algoritma dari method yang kita pelajari </a:t>
            </a:r>
            <a:r>
              <a:rPr lang="id-ID" sz="3200" smtClean="0"/>
              <a:t>dengan detail dan sistematis beserta </a:t>
            </a:r>
            <a:r>
              <a:rPr lang="id-ID" sz="3200" smtClean="0">
                <a:solidFill>
                  <a:srgbClr val="C00000"/>
                </a:solidFill>
              </a:rPr>
              <a:t>studi kasusnya</a:t>
            </a:r>
          </a:p>
        </p:txBody>
      </p:sp>
    </p:spTree>
    <p:extLst>
      <p:ext uri="{BB962C8B-B14F-4D97-AF65-F5344CB8AC3E}">
        <p14:creationId xmlns:p14="http://schemas.microsoft.com/office/powerpoint/2010/main" val="1003404860"/>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0"/>
            <a:ext cx="8713788" cy="647700"/>
          </a:xfrm>
        </p:spPr>
        <p:txBody>
          <a:bodyPr/>
          <a:lstStyle/>
          <a:p>
            <a:r>
              <a:rPr lang="id-ID" sz="3600" smtClean="0"/>
              <a:t>Struktur dan Sistematika Proposal</a:t>
            </a:r>
            <a:endParaRPr lang="en-US" sz="3600"/>
          </a:p>
        </p:txBody>
      </p:sp>
      <p:sp>
        <p:nvSpPr>
          <p:cNvPr id="3" name="Content Placeholder 2"/>
          <p:cNvSpPr>
            <a:spLocks noGrp="1"/>
          </p:cNvSpPr>
          <p:nvPr>
            <p:ph idx="1"/>
          </p:nvPr>
        </p:nvSpPr>
        <p:spPr>
          <a:xfrm>
            <a:off x="457200" y="914400"/>
            <a:ext cx="8458200" cy="5630863"/>
          </a:xfrm>
        </p:spPr>
        <p:txBody>
          <a:bodyPr/>
          <a:lstStyle/>
          <a:p>
            <a:pPr marL="514350" indent="-514350">
              <a:buFont typeface="+mj-lt"/>
              <a:buAutoNum type="arabicPeriod"/>
            </a:pPr>
            <a:r>
              <a:rPr lang="en-US" sz="2400" smtClean="0"/>
              <a:t>Judul</a:t>
            </a:r>
          </a:p>
          <a:p>
            <a:pPr marL="514350" indent="-514350">
              <a:buFont typeface="+mj-lt"/>
              <a:buAutoNum type="arabicPeriod"/>
            </a:pPr>
            <a:r>
              <a:rPr lang="en-US" sz="2400" err="1" smtClean="0"/>
              <a:t>Latar</a:t>
            </a:r>
            <a:r>
              <a:rPr lang="en-US" sz="2400" smtClean="0"/>
              <a:t> </a:t>
            </a:r>
            <a:r>
              <a:rPr lang="en-US" sz="2400" err="1" smtClean="0"/>
              <a:t>Belakang</a:t>
            </a:r>
            <a:r>
              <a:rPr lang="en-US" sz="2400" smtClean="0"/>
              <a:t> </a:t>
            </a:r>
            <a:r>
              <a:rPr lang="en-US" sz="2400" err="1" smtClean="0"/>
              <a:t>Masalah</a:t>
            </a:r>
            <a:endParaRPr lang="en-US" sz="2400" smtClean="0"/>
          </a:p>
          <a:p>
            <a:pPr marL="514350" indent="-514350">
              <a:buFont typeface="+mj-lt"/>
              <a:buAutoNum type="arabicPeriod"/>
            </a:pPr>
            <a:r>
              <a:rPr lang="en-US" sz="2400" smtClean="0"/>
              <a:t>P</a:t>
            </a:r>
            <a:r>
              <a:rPr lang="id-ID" sz="2400" smtClean="0"/>
              <a:t>ernyataan Masalah</a:t>
            </a:r>
          </a:p>
          <a:p>
            <a:pPr marL="514350" indent="-514350">
              <a:buFont typeface="+mj-lt"/>
              <a:buAutoNum type="arabicPeriod"/>
            </a:pPr>
            <a:r>
              <a:rPr lang="id-ID" sz="2400" smtClean="0"/>
              <a:t>Pertanyaan Penelitian</a:t>
            </a:r>
          </a:p>
          <a:p>
            <a:pPr marL="514350" indent="-514350">
              <a:buFont typeface="+mj-lt"/>
              <a:buAutoNum type="arabicPeriod"/>
            </a:pPr>
            <a:r>
              <a:rPr lang="en-US" sz="2400" smtClean="0"/>
              <a:t>Tujuan </a:t>
            </a:r>
            <a:r>
              <a:rPr lang="en-US" sz="2400" err="1" smtClean="0"/>
              <a:t>Penelitian</a:t>
            </a:r>
            <a:endParaRPr lang="en-US" sz="2400" i="1" smtClean="0"/>
          </a:p>
          <a:p>
            <a:pPr marL="514350" indent="-514350">
              <a:buFont typeface="+mj-lt"/>
              <a:buAutoNum type="arabicPeriod"/>
            </a:pPr>
            <a:r>
              <a:rPr lang="en-US" sz="2400" smtClean="0"/>
              <a:t>Related Research (</a:t>
            </a:r>
            <a:r>
              <a:rPr lang="en-US" sz="2400" err="1" smtClean="0"/>
              <a:t>Tinjauan</a:t>
            </a:r>
            <a:r>
              <a:rPr lang="en-US" sz="2400" smtClean="0"/>
              <a:t> </a:t>
            </a:r>
            <a:r>
              <a:rPr lang="en-US" sz="2400" err="1" smtClean="0"/>
              <a:t>Studi</a:t>
            </a:r>
            <a:r>
              <a:rPr lang="en-US" sz="2400" smtClean="0"/>
              <a:t>)</a:t>
            </a:r>
          </a:p>
          <a:p>
            <a:pPr marL="863600" lvl="1" indent="-514350">
              <a:buFont typeface="+mj-lt"/>
              <a:buAutoNum type="arabicPeriod"/>
            </a:pPr>
            <a:r>
              <a:rPr lang="id-ID" sz="1800" i="1" smtClean="0"/>
              <a:t>Minimal 3</a:t>
            </a:r>
            <a:r>
              <a:rPr lang="en-US" sz="1800" i="1" smtClean="0"/>
              <a:t> research lain yang </a:t>
            </a:r>
            <a:r>
              <a:rPr lang="en-US" sz="1800" i="1" err="1" smtClean="0"/>
              <a:t>mirip</a:t>
            </a:r>
            <a:r>
              <a:rPr lang="en-US" sz="1800" i="1" smtClean="0"/>
              <a:t> </a:t>
            </a:r>
            <a:r>
              <a:rPr lang="id-ID" sz="1800" i="1" smtClean="0"/>
              <a:t> dan berhubungan </a:t>
            </a:r>
            <a:r>
              <a:rPr lang="en-US" sz="1800" i="1" err="1" smtClean="0"/>
              <a:t>dengan</a:t>
            </a:r>
            <a:r>
              <a:rPr lang="en-US" sz="1800" i="1" smtClean="0"/>
              <a:t> research kita</a:t>
            </a:r>
            <a:r>
              <a:rPr lang="id-ID" sz="1800" i="1" smtClean="0"/>
              <a:t> (5 tahun terakhir), berisi Masalah, Metode dan Hasil (bentuk TABLE)</a:t>
            </a:r>
          </a:p>
          <a:p>
            <a:pPr marL="863600" lvl="1" indent="-514350">
              <a:buFont typeface="+mj-lt"/>
              <a:buAutoNum type="arabicPeriod"/>
            </a:pPr>
            <a:r>
              <a:rPr lang="id-ID" sz="1800" i="1" smtClean="0"/>
              <a:t>Sebutkan beda penelitian kita dengan related research tersebut secara Masalah dan Metode</a:t>
            </a:r>
          </a:p>
          <a:p>
            <a:pPr marL="576263" indent="-514350">
              <a:buFont typeface="+mj-lt"/>
              <a:buAutoNum type="arabicPeriod"/>
            </a:pPr>
            <a:r>
              <a:rPr lang="id-ID" sz="2400" smtClean="0"/>
              <a:t>Proposed Model</a:t>
            </a:r>
          </a:p>
          <a:p>
            <a:pPr marL="576263" indent="-514350">
              <a:buFont typeface="+mj-lt"/>
              <a:buAutoNum type="arabicPeriod"/>
            </a:pPr>
            <a:r>
              <a:rPr lang="id-ID" sz="2400" smtClean="0"/>
              <a:t>Landasan Teori</a:t>
            </a:r>
            <a:endParaRPr lang="id-ID" sz="2400"/>
          </a:p>
          <a:p>
            <a:pPr marL="863600" lvl="1" indent="-514350"/>
            <a:r>
              <a:rPr lang="id-ID" sz="1800" i="1" smtClean="0"/>
              <a:t>Metode yang kita gunakan dan contoh studi kasus dengan metode tersebut</a:t>
            </a:r>
          </a:p>
          <a:p>
            <a:pPr marL="576263" indent="-514350">
              <a:buFont typeface="+mj-lt"/>
              <a:buAutoNum type="arabicPeriod"/>
            </a:pPr>
            <a:r>
              <a:rPr lang="id-ID" sz="2400" smtClean="0"/>
              <a:t>Daftar Referensi</a:t>
            </a:r>
          </a:p>
        </p:txBody>
      </p:sp>
    </p:spTree>
    <p:extLst>
      <p:ext uri="{BB962C8B-B14F-4D97-AF65-F5344CB8AC3E}">
        <p14:creationId xmlns:p14="http://schemas.microsoft.com/office/powerpoint/2010/main" val="2914312238"/>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a:p>
        </p:txBody>
      </p:sp>
      <p:sp>
        <p:nvSpPr>
          <p:cNvPr id="2" name="Title 1"/>
          <p:cNvSpPr>
            <a:spLocks noGrp="1"/>
          </p:cNvSpPr>
          <p:nvPr>
            <p:ph type="ctrTitle"/>
          </p:nvPr>
        </p:nvSpPr>
        <p:spPr>
          <a:xfrm>
            <a:off x="533400" y="619125"/>
            <a:ext cx="8001000" cy="1895475"/>
          </a:xfrm>
        </p:spPr>
        <p:txBody>
          <a:bodyPr/>
          <a:lstStyle/>
          <a:p>
            <a:r>
              <a:rPr lang="id-ID" sz="5800"/>
              <a:t>7</a:t>
            </a:r>
            <a:r>
              <a:rPr lang="en-US" sz="5800" smtClean="0"/>
              <a:t>. </a:t>
            </a:r>
            <a:r>
              <a:rPr lang="id-ID" sz="5800" smtClean="0"/>
              <a:t>Struktur dan Sistematika Tesis</a:t>
            </a:r>
            <a:endParaRPr lang="id-ID" sz="5800"/>
          </a:p>
        </p:txBody>
      </p:sp>
    </p:spTree>
    <p:extLst>
      <p:ext uri="{BB962C8B-B14F-4D97-AF65-F5344CB8AC3E}">
        <p14:creationId xmlns:p14="http://schemas.microsoft.com/office/powerpoint/2010/main" val="24726694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Klasifikasi</a:t>
            </a:r>
            <a:r>
              <a:rPr lang="en-US" smtClean="0"/>
              <a:t> </a:t>
            </a:r>
            <a:r>
              <a:rPr lang="en-US" err="1" smtClean="0"/>
              <a:t>Penelitian</a:t>
            </a:r>
            <a:endParaRPr lang="id-ID"/>
          </a:p>
        </p:txBody>
      </p:sp>
      <p:sp>
        <p:nvSpPr>
          <p:cNvPr id="3" name="Content Placeholder 2"/>
          <p:cNvSpPr>
            <a:spLocks noGrp="1"/>
          </p:cNvSpPr>
          <p:nvPr>
            <p:ph idx="1"/>
          </p:nvPr>
        </p:nvSpPr>
        <p:spPr>
          <a:xfrm>
            <a:off x="228600" y="1143000"/>
            <a:ext cx="4572000" cy="3886200"/>
          </a:xfrm>
        </p:spPr>
        <p:txBody>
          <a:bodyPr/>
          <a:lstStyle/>
          <a:p>
            <a:pPr marL="742950" indent="-742950">
              <a:buClrTx/>
              <a:buNone/>
            </a:pPr>
            <a:r>
              <a:rPr lang="en-US" sz="3200" smtClean="0">
                <a:solidFill>
                  <a:srgbClr val="C00000"/>
                </a:solidFill>
              </a:rPr>
              <a:t>1. </a:t>
            </a:r>
            <a:r>
              <a:rPr lang="id-ID" sz="3200" smtClean="0">
                <a:solidFill>
                  <a:srgbClr val="C00000"/>
                </a:solidFill>
              </a:rPr>
              <a:t>Ap</a:t>
            </a:r>
            <a:r>
              <a:rPr lang="en-US" sz="3200" err="1" smtClean="0">
                <a:solidFill>
                  <a:srgbClr val="C00000"/>
                </a:solidFill>
              </a:rPr>
              <a:t>likasi</a:t>
            </a:r>
            <a:r>
              <a:rPr lang="en-US" sz="3200" smtClean="0">
                <a:solidFill>
                  <a:srgbClr val="C00000"/>
                </a:solidFill>
              </a:rPr>
              <a:t>:</a:t>
            </a:r>
          </a:p>
          <a:p>
            <a:pPr marL="858837" lvl="1" indent="-514350">
              <a:buFont typeface="+mj-lt"/>
              <a:buAutoNum type="arabicPeriod"/>
            </a:pPr>
            <a:r>
              <a:rPr lang="en-US" sz="2800" err="1" smtClean="0"/>
              <a:t>Penelitian</a:t>
            </a:r>
            <a:r>
              <a:rPr lang="en-US" sz="2800" smtClean="0"/>
              <a:t> </a:t>
            </a:r>
            <a:r>
              <a:rPr lang="en-US" sz="2800" err="1" smtClean="0"/>
              <a:t>Dasar</a:t>
            </a:r>
            <a:endParaRPr lang="en-US" sz="2800" smtClean="0"/>
          </a:p>
          <a:p>
            <a:pPr marL="858837" lvl="1" indent="-514350">
              <a:buFont typeface="+mj-lt"/>
              <a:buAutoNum type="arabicPeriod"/>
            </a:pPr>
            <a:r>
              <a:rPr lang="en-US" sz="2800" err="1" smtClean="0"/>
              <a:t>Penelitian</a:t>
            </a:r>
            <a:r>
              <a:rPr lang="en-US" sz="2800" smtClean="0"/>
              <a:t> </a:t>
            </a:r>
            <a:r>
              <a:rPr lang="en-US" sz="2800" err="1" smtClean="0"/>
              <a:t>Terapan</a:t>
            </a:r>
            <a:endParaRPr lang="id-ID" sz="2800" smtClean="0"/>
          </a:p>
          <a:p>
            <a:pPr marL="858837" lvl="1" indent="-514350">
              <a:buFont typeface="+mj-lt"/>
              <a:buAutoNum type="arabicPeriod"/>
            </a:pPr>
            <a:endParaRPr lang="id-ID" sz="2800" smtClean="0"/>
          </a:p>
          <a:p>
            <a:pPr marL="858837" lvl="1" indent="-514350">
              <a:buFont typeface="+mj-lt"/>
              <a:buAutoNum type="arabicPeriod"/>
            </a:pPr>
            <a:endParaRPr lang="en-US" sz="2800" smtClean="0"/>
          </a:p>
          <a:p>
            <a:pPr marL="742950" indent="-742950">
              <a:buNone/>
            </a:pPr>
            <a:r>
              <a:rPr lang="en-US" sz="3200" smtClean="0">
                <a:solidFill>
                  <a:srgbClr val="C00000"/>
                </a:solidFill>
              </a:rPr>
              <a:t>2. </a:t>
            </a:r>
            <a:r>
              <a:rPr lang="en-US" sz="3200" err="1" smtClean="0">
                <a:solidFill>
                  <a:srgbClr val="C00000"/>
                </a:solidFill>
              </a:rPr>
              <a:t>Jenis</a:t>
            </a:r>
            <a:r>
              <a:rPr lang="en-US" sz="3200" smtClean="0">
                <a:solidFill>
                  <a:srgbClr val="C00000"/>
                </a:solidFill>
              </a:rPr>
              <a:t> </a:t>
            </a:r>
            <a:r>
              <a:rPr lang="en-US" sz="3200" err="1" smtClean="0">
                <a:solidFill>
                  <a:srgbClr val="C00000"/>
                </a:solidFill>
              </a:rPr>
              <a:t>Informasi</a:t>
            </a:r>
            <a:r>
              <a:rPr lang="en-US" sz="3200" smtClean="0">
                <a:solidFill>
                  <a:srgbClr val="C00000"/>
                </a:solidFill>
              </a:rPr>
              <a:t>:</a:t>
            </a:r>
          </a:p>
          <a:p>
            <a:pPr marL="858837" lvl="1" indent="-514350">
              <a:buFont typeface="+mj-lt"/>
              <a:buAutoNum type="arabicPeriod"/>
            </a:pPr>
            <a:r>
              <a:rPr lang="en-US" sz="2800" err="1" smtClean="0"/>
              <a:t>Penelitian</a:t>
            </a:r>
            <a:r>
              <a:rPr lang="en-US" sz="2800" smtClean="0"/>
              <a:t> </a:t>
            </a:r>
            <a:r>
              <a:rPr lang="en-US" sz="2800" err="1" smtClean="0"/>
              <a:t>Kuantitatif</a:t>
            </a:r>
            <a:endParaRPr lang="en-US" sz="2800" smtClean="0"/>
          </a:p>
          <a:p>
            <a:pPr marL="858837" lvl="1" indent="-514350">
              <a:buFont typeface="+mj-lt"/>
              <a:buAutoNum type="arabicPeriod"/>
            </a:pPr>
            <a:r>
              <a:rPr lang="en-US" sz="2800" err="1" smtClean="0"/>
              <a:t>Penelitian</a:t>
            </a:r>
            <a:r>
              <a:rPr lang="en-US" sz="2800" smtClean="0"/>
              <a:t> </a:t>
            </a:r>
            <a:r>
              <a:rPr lang="en-US" sz="2800" err="1" smtClean="0"/>
              <a:t>Kualitatif</a:t>
            </a:r>
            <a:endParaRPr lang="en-US" sz="2800" i="1" smtClean="0"/>
          </a:p>
        </p:txBody>
      </p:sp>
      <p:sp>
        <p:nvSpPr>
          <p:cNvPr id="5" name="Content Placeholder 2"/>
          <p:cNvSpPr txBox="1">
            <a:spLocks/>
          </p:cNvSpPr>
          <p:nvPr/>
        </p:nvSpPr>
        <p:spPr bwMode="auto">
          <a:xfrm>
            <a:off x="4419600" y="1143000"/>
            <a:ext cx="48768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Pct val="70000"/>
              <a:tabLst/>
              <a:defRPr/>
            </a:pPr>
            <a:r>
              <a:rPr kumimoji="0" lang="en-US" sz="3200" i="0" u="none" strike="noStrike" kern="0" cap="none" spc="0" normalizeH="0" baseline="0" noProof="0" smtClean="0">
                <a:ln>
                  <a:noFill/>
                </a:ln>
                <a:solidFill>
                  <a:srgbClr val="C00000"/>
                </a:solidFill>
                <a:effectLst/>
                <a:uLnTx/>
                <a:uFillTx/>
                <a:latin typeface="Calibri" pitchFamily="34" charset="0"/>
                <a:ea typeface="+mn-ea"/>
                <a:cs typeface="Calibri" pitchFamily="34" charset="0"/>
              </a:rPr>
              <a:t>3. </a:t>
            </a:r>
            <a:r>
              <a:rPr kumimoji="0" lang="en-US" sz="3200" i="0" u="none" strike="noStrike" kern="0" cap="none" spc="0" normalizeH="0" baseline="0" noProof="0" err="1" smtClean="0">
                <a:ln>
                  <a:noFill/>
                </a:ln>
                <a:solidFill>
                  <a:srgbClr val="C00000"/>
                </a:solidFill>
                <a:effectLst/>
                <a:uLnTx/>
                <a:uFillTx/>
                <a:latin typeface="Calibri" pitchFamily="34" charset="0"/>
                <a:ea typeface="+mn-ea"/>
                <a:cs typeface="Calibri" pitchFamily="34" charset="0"/>
              </a:rPr>
              <a:t>Perlakuan</a:t>
            </a:r>
            <a:r>
              <a:rPr kumimoji="0" lang="en-US" sz="3200" i="0" u="none" strike="noStrike" kern="0" cap="none" spc="0" normalizeH="0" baseline="0" noProof="0" smtClean="0">
                <a:ln>
                  <a:noFill/>
                </a:ln>
                <a:solidFill>
                  <a:srgbClr val="C00000"/>
                </a:solidFill>
                <a:effectLst/>
                <a:uLnTx/>
                <a:uFillTx/>
                <a:latin typeface="Calibri" pitchFamily="34" charset="0"/>
                <a:ea typeface="+mn-ea"/>
                <a:cs typeface="Calibri" pitchFamily="34" charset="0"/>
              </a:rPr>
              <a:t> Data:</a:t>
            </a:r>
          </a:p>
          <a:p>
            <a:pPr marL="863600" marR="0" lvl="1" indent="-514350" algn="l" defTabSz="914400" rtl="0" eaLnBrk="0" fontAlgn="base" latinLnBrk="0" hangingPunct="0">
              <a:lnSpc>
                <a:spcPct val="100000"/>
              </a:lnSpc>
              <a:spcBef>
                <a:spcPct val="20000"/>
              </a:spcBef>
              <a:spcAft>
                <a:spcPct val="0"/>
              </a:spcAft>
              <a:buClr>
                <a:schemeClr val="accent2"/>
              </a:buClr>
              <a:buSzPct val="70000"/>
              <a:buFont typeface="+mj-lt"/>
              <a:buAutoNum type="arabicPeriod"/>
              <a:tabLst/>
              <a:defRPr/>
            </a:pP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Penelitian</a:t>
            </a:r>
            <a:r>
              <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rPr>
              <a:t> </a:t>
            </a: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Konfirmatori</a:t>
            </a:r>
            <a:endPar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endParaRPr>
          </a:p>
          <a:p>
            <a:pPr marL="863600" marR="0" lvl="1" indent="-514350" algn="l" defTabSz="914400" rtl="0" eaLnBrk="0" fontAlgn="base" latinLnBrk="0" hangingPunct="0">
              <a:lnSpc>
                <a:spcPct val="100000"/>
              </a:lnSpc>
              <a:spcBef>
                <a:spcPct val="20000"/>
              </a:spcBef>
              <a:spcAft>
                <a:spcPct val="0"/>
              </a:spcAft>
              <a:buClr>
                <a:schemeClr val="accent2"/>
              </a:buClr>
              <a:buSzPct val="70000"/>
              <a:buFont typeface="+mj-lt"/>
              <a:buAutoNum type="arabicPeriod"/>
              <a:tabLst/>
              <a:defRPr/>
            </a:pP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Penelitian</a:t>
            </a:r>
            <a:r>
              <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rPr>
              <a:t> </a:t>
            </a: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Eksploratori</a:t>
            </a:r>
            <a:endParaRPr kumimoji="0" lang="id-ID" sz="2800" i="0" u="none" strike="noStrike" kern="0" cap="none" spc="0" normalizeH="0" baseline="0" noProof="0" smtClean="0">
              <a:ln>
                <a:noFill/>
              </a:ln>
              <a:solidFill>
                <a:schemeClr val="tx1"/>
              </a:solidFill>
              <a:effectLst/>
              <a:uLnTx/>
              <a:uFillTx/>
              <a:latin typeface="Calibri" pitchFamily="34" charset="0"/>
              <a:cs typeface="Calibri" pitchFamily="34" charset="0"/>
            </a:endParaRPr>
          </a:p>
          <a:p>
            <a:pPr marL="863600" marR="0" lvl="1" indent="-514350" algn="l" defTabSz="914400" rtl="0" eaLnBrk="0" fontAlgn="base" latinLnBrk="0" hangingPunct="0">
              <a:lnSpc>
                <a:spcPct val="100000"/>
              </a:lnSpc>
              <a:spcBef>
                <a:spcPct val="20000"/>
              </a:spcBef>
              <a:spcAft>
                <a:spcPct val="0"/>
              </a:spcAft>
              <a:buClr>
                <a:schemeClr val="accent2"/>
              </a:buClr>
              <a:buSzPct val="70000"/>
              <a:buFont typeface="+mj-lt"/>
              <a:buAutoNum type="arabicPeriod"/>
              <a:tabLst/>
              <a:defRPr/>
            </a:pPr>
            <a:endParaRPr kumimoji="0" lang="id-ID" sz="2800" kern="0" smtClean="0">
              <a:effectLst/>
              <a:latin typeface="Calibri" pitchFamily="34" charset="0"/>
              <a:cs typeface="Calibri" pitchFamily="34" charset="0"/>
            </a:endParaRPr>
          </a:p>
          <a:p>
            <a:pPr marL="349250" marR="0" lvl="1" algn="l" defTabSz="914400" rtl="0" eaLnBrk="0" fontAlgn="base" latinLnBrk="0" hangingPunct="0">
              <a:lnSpc>
                <a:spcPct val="100000"/>
              </a:lnSpc>
              <a:spcBef>
                <a:spcPct val="20000"/>
              </a:spcBef>
              <a:spcAft>
                <a:spcPct val="0"/>
              </a:spcAft>
              <a:buClr>
                <a:schemeClr val="accent2"/>
              </a:buClr>
              <a:buSzPct val="70000"/>
              <a:tabLst/>
              <a:defRPr/>
            </a:pPr>
            <a:endPar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endParaRPr>
          </a:p>
          <a:p>
            <a:pPr marL="342900" marR="0" lvl="0" indent="-342900" algn="l" defTabSz="914400" rtl="0" eaLnBrk="0" fontAlgn="base" latinLnBrk="0" hangingPunct="0">
              <a:lnSpc>
                <a:spcPct val="100000"/>
              </a:lnSpc>
              <a:spcBef>
                <a:spcPct val="20000"/>
              </a:spcBef>
              <a:spcAft>
                <a:spcPct val="0"/>
              </a:spcAft>
              <a:buClr>
                <a:schemeClr val="tx2"/>
              </a:buClr>
              <a:buSzPct val="70000"/>
              <a:tabLst/>
              <a:defRPr/>
            </a:pPr>
            <a:r>
              <a:rPr kumimoji="0" lang="en-US" sz="3200" i="0" u="none" strike="noStrike" kern="0" cap="none" spc="0" normalizeH="0" baseline="0" noProof="0" smtClean="0">
                <a:ln>
                  <a:noFill/>
                </a:ln>
                <a:solidFill>
                  <a:srgbClr val="C00000"/>
                </a:solidFill>
                <a:effectLst/>
                <a:uLnTx/>
                <a:uFillTx/>
                <a:latin typeface="Calibri" pitchFamily="34" charset="0"/>
                <a:ea typeface="+mn-ea"/>
                <a:cs typeface="Calibri" pitchFamily="34" charset="0"/>
              </a:rPr>
              <a:t>4. </a:t>
            </a:r>
            <a:r>
              <a:rPr kumimoji="0" lang="en-US" sz="3200" i="0" u="none" strike="noStrike" kern="0" cap="none" spc="0" normalizeH="0" baseline="0" noProof="0" err="1" smtClean="0">
                <a:ln>
                  <a:noFill/>
                </a:ln>
                <a:solidFill>
                  <a:srgbClr val="C00000"/>
                </a:solidFill>
                <a:effectLst/>
                <a:uLnTx/>
                <a:uFillTx/>
                <a:latin typeface="Calibri" pitchFamily="34" charset="0"/>
                <a:ea typeface="+mn-ea"/>
                <a:cs typeface="Calibri" pitchFamily="34" charset="0"/>
              </a:rPr>
              <a:t>Maksud</a:t>
            </a:r>
            <a:r>
              <a:rPr kumimoji="0" lang="en-US" sz="3200" i="0" u="none" strike="noStrike" kern="0" cap="none" spc="0" normalizeH="0" baseline="0" noProof="0" smtClean="0">
                <a:ln>
                  <a:noFill/>
                </a:ln>
                <a:solidFill>
                  <a:srgbClr val="C00000"/>
                </a:solidFill>
                <a:effectLst/>
                <a:uLnTx/>
                <a:uFillTx/>
                <a:latin typeface="Calibri" pitchFamily="34" charset="0"/>
                <a:ea typeface="+mn-ea"/>
                <a:cs typeface="Calibri" pitchFamily="34" charset="0"/>
              </a:rPr>
              <a:t>:</a:t>
            </a:r>
          </a:p>
          <a:p>
            <a:pPr marL="863600" marR="0" lvl="1" indent="-514350" algn="l" defTabSz="914400" rtl="0" eaLnBrk="0" fontAlgn="base" latinLnBrk="0" hangingPunct="0">
              <a:lnSpc>
                <a:spcPct val="100000"/>
              </a:lnSpc>
              <a:spcBef>
                <a:spcPct val="20000"/>
              </a:spcBef>
              <a:spcAft>
                <a:spcPct val="0"/>
              </a:spcAft>
              <a:buClr>
                <a:schemeClr val="accent2"/>
              </a:buClr>
              <a:buSzPct val="70000"/>
              <a:buFont typeface="+mj-lt"/>
              <a:buAutoNum type="arabicPeriod"/>
              <a:tabLst/>
              <a:defRPr/>
            </a:pP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Penelitian</a:t>
            </a:r>
            <a:r>
              <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rPr>
              <a:t> </a:t>
            </a: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Deskripsi</a:t>
            </a:r>
            <a:endPar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endParaRPr>
          </a:p>
          <a:p>
            <a:pPr marL="863600" marR="0" lvl="1" indent="-514350" algn="l" defTabSz="914400" rtl="0" eaLnBrk="0" fontAlgn="base" latinLnBrk="0" hangingPunct="0">
              <a:lnSpc>
                <a:spcPct val="100000"/>
              </a:lnSpc>
              <a:spcBef>
                <a:spcPct val="20000"/>
              </a:spcBef>
              <a:spcAft>
                <a:spcPct val="0"/>
              </a:spcAft>
              <a:buClr>
                <a:schemeClr val="accent2"/>
              </a:buClr>
              <a:buSzPct val="70000"/>
              <a:buFont typeface="+mj-lt"/>
              <a:buAutoNum type="arabicPeriod"/>
              <a:tabLst/>
              <a:defRPr/>
            </a:pP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Penelitian</a:t>
            </a:r>
            <a:r>
              <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rPr>
              <a:t> </a:t>
            </a: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Korelasi</a:t>
            </a:r>
            <a:endPar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endParaRPr>
          </a:p>
          <a:p>
            <a:pPr marL="863600" marR="0" lvl="1" indent="-514350" algn="l" defTabSz="914400" rtl="0" eaLnBrk="0" fontAlgn="base" latinLnBrk="0" hangingPunct="0">
              <a:lnSpc>
                <a:spcPct val="100000"/>
              </a:lnSpc>
              <a:spcBef>
                <a:spcPct val="20000"/>
              </a:spcBef>
              <a:spcAft>
                <a:spcPct val="0"/>
              </a:spcAft>
              <a:buClr>
                <a:schemeClr val="accent2"/>
              </a:buClr>
              <a:buSzPct val="70000"/>
              <a:buFont typeface="+mj-lt"/>
              <a:buAutoNum type="arabicPeriod"/>
              <a:tabLst/>
              <a:defRPr/>
            </a:pP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Penelitian</a:t>
            </a:r>
            <a:r>
              <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rPr>
              <a:t> </a:t>
            </a:r>
            <a:r>
              <a:rPr kumimoji="0" lang="en-US" sz="2800" i="0" u="none" strike="noStrike" kern="0" cap="none" spc="0" normalizeH="0" baseline="0" noProof="0" err="1" smtClean="0">
                <a:ln>
                  <a:noFill/>
                </a:ln>
                <a:solidFill>
                  <a:schemeClr val="tx1"/>
                </a:solidFill>
                <a:effectLst/>
                <a:uLnTx/>
                <a:uFillTx/>
                <a:latin typeface="Calibri" pitchFamily="34" charset="0"/>
                <a:cs typeface="Calibri" pitchFamily="34" charset="0"/>
              </a:rPr>
              <a:t>Eksperimen</a:t>
            </a:r>
            <a:endParaRPr kumimoji="0" lang="en-US" sz="2800" i="0" u="none" strike="noStrike" kern="0" cap="none" spc="0" normalizeH="0" baseline="0" noProof="0" smtClean="0">
              <a:ln>
                <a:noFill/>
              </a:ln>
              <a:solidFill>
                <a:schemeClr val="tx1"/>
              </a:solidFill>
              <a:effectLst/>
              <a:uLnTx/>
              <a:uFillTx/>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90500"/>
            <a:ext cx="8561387" cy="647700"/>
          </a:xfrm>
        </p:spPr>
        <p:txBody>
          <a:bodyPr/>
          <a:lstStyle/>
          <a:p>
            <a:r>
              <a:rPr lang="en-US" err="1" smtClean="0"/>
              <a:t>Struktur</a:t>
            </a:r>
            <a:r>
              <a:rPr lang="en-US" smtClean="0"/>
              <a:t> </a:t>
            </a:r>
            <a:r>
              <a:rPr lang="en-US" err="1" smtClean="0"/>
              <a:t>Tesis</a:t>
            </a:r>
            <a:r>
              <a:rPr lang="en-US" smtClean="0"/>
              <a:t> – </a:t>
            </a:r>
            <a:r>
              <a:rPr lang="en-US" err="1" smtClean="0"/>
              <a:t>Bab</a:t>
            </a:r>
            <a:r>
              <a:rPr lang="en-US" smtClean="0"/>
              <a:t> I</a:t>
            </a:r>
            <a:endParaRPr lang="id-ID"/>
          </a:p>
        </p:txBody>
      </p:sp>
      <p:sp>
        <p:nvSpPr>
          <p:cNvPr id="3" name="Content Placeholder 2"/>
          <p:cNvSpPr>
            <a:spLocks noGrp="1"/>
          </p:cNvSpPr>
          <p:nvPr>
            <p:ph idx="1"/>
          </p:nvPr>
        </p:nvSpPr>
        <p:spPr>
          <a:xfrm>
            <a:off x="457200" y="990600"/>
            <a:ext cx="8458200" cy="5029200"/>
          </a:xfrm>
        </p:spPr>
        <p:txBody>
          <a:bodyPr/>
          <a:lstStyle/>
          <a:p>
            <a:pPr marL="514350" indent="-514350">
              <a:buNone/>
            </a:pPr>
            <a:r>
              <a:rPr lang="en-US" sz="3600" err="1" smtClean="0">
                <a:solidFill>
                  <a:srgbClr val="C00000"/>
                </a:solidFill>
              </a:rPr>
              <a:t>Bab</a:t>
            </a:r>
            <a:r>
              <a:rPr lang="en-US" sz="3600" smtClean="0">
                <a:solidFill>
                  <a:srgbClr val="C00000"/>
                </a:solidFill>
              </a:rPr>
              <a:t> I </a:t>
            </a:r>
            <a:r>
              <a:rPr lang="id-ID" sz="3600" smtClean="0">
                <a:solidFill>
                  <a:srgbClr val="C00000"/>
                </a:solidFill>
              </a:rPr>
              <a:t>Pendahuluan</a:t>
            </a:r>
            <a:endParaRPr lang="en-US" sz="3600" smtClean="0">
              <a:solidFill>
                <a:srgbClr val="C00000"/>
              </a:solidFill>
            </a:endParaRPr>
          </a:p>
          <a:p>
            <a:pPr marL="863600" lvl="1" indent="-514350">
              <a:buNone/>
            </a:pPr>
            <a:endParaRPr lang="en-US" sz="2400" smtClean="0"/>
          </a:p>
          <a:p>
            <a:pPr marL="863600" lvl="1" indent="-514350">
              <a:buNone/>
            </a:pPr>
            <a:r>
              <a:rPr lang="en-US" sz="2400" smtClean="0"/>
              <a:t>1.1 </a:t>
            </a:r>
            <a:r>
              <a:rPr lang="en-US" sz="2400" err="1" smtClean="0">
                <a:solidFill>
                  <a:srgbClr val="C00000"/>
                </a:solidFill>
              </a:rPr>
              <a:t>Latar</a:t>
            </a:r>
            <a:r>
              <a:rPr lang="en-US" sz="2400" smtClean="0">
                <a:solidFill>
                  <a:srgbClr val="C00000"/>
                </a:solidFill>
              </a:rPr>
              <a:t> </a:t>
            </a:r>
            <a:r>
              <a:rPr lang="en-US" sz="2400" err="1" smtClean="0">
                <a:solidFill>
                  <a:srgbClr val="C00000"/>
                </a:solidFill>
              </a:rPr>
              <a:t>Belakang</a:t>
            </a:r>
            <a:r>
              <a:rPr lang="en-US" sz="2400" smtClean="0">
                <a:solidFill>
                  <a:srgbClr val="C00000"/>
                </a:solidFill>
              </a:rPr>
              <a:t> Masalah</a:t>
            </a:r>
          </a:p>
          <a:p>
            <a:pPr marL="863600" lvl="1" indent="-514350">
              <a:buNone/>
            </a:pPr>
            <a:r>
              <a:rPr lang="en-US" sz="2400" smtClean="0"/>
              <a:t>1.2 </a:t>
            </a:r>
            <a:r>
              <a:rPr lang="en-US" sz="2400" err="1" smtClean="0">
                <a:solidFill>
                  <a:srgbClr val="C00000"/>
                </a:solidFill>
              </a:rPr>
              <a:t>Rumusan</a:t>
            </a:r>
            <a:r>
              <a:rPr lang="en-US" sz="2400" smtClean="0">
                <a:solidFill>
                  <a:srgbClr val="C00000"/>
                </a:solidFill>
              </a:rPr>
              <a:t> </a:t>
            </a:r>
            <a:r>
              <a:rPr lang="en-US" sz="2400" err="1" smtClean="0">
                <a:solidFill>
                  <a:srgbClr val="C00000"/>
                </a:solidFill>
              </a:rPr>
              <a:t>Masalah</a:t>
            </a:r>
            <a:r>
              <a:rPr lang="en-US" sz="2400" smtClean="0">
                <a:solidFill>
                  <a:srgbClr val="C00000"/>
                </a:solidFill>
              </a:rPr>
              <a:t> </a:t>
            </a:r>
            <a:r>
              <a:rPr lang="en-US" sz="1800" i="1" smtClean="0"/>
              <a:t>(</a:t>
            </a:r>
            <a:r>
              <a:rPr lang="en-US" sz="1800" i="1" err="1" smtClean="0"/>
              <a:t>harus</a:t>
            </a:r>
            <a:r>
              <a:rPr lang="en-US" sz="1800" i="1" smtClean="0"/>
              <a:t> </a:t>
            </a:r>
            <a:r>
              <a:rPr lang="en-US" sz="1800" i="1" err="1" smtClean="0"/>
              <a:t>sinkron</a:t>
            </a:r>
            <a:r>
              <a:rPr lang="en-US" sz="1800" i="1" smtClean="0"/>
              <a:t> </a:t>
            </a:r>
            <a:r>
              <a:rPr lang="en-US" sz="1800" i="1" err="1" smtClean="0"/>
              <a:t>dengan</a:t>
            </a:r>
            <a:r>
              <a:rPr lang="en-US" sz="1800" i="1" smtClean="0"/>
              <a:t> </a:t>
            </a:r>
            <a:r>
              <a:rPr lang="en-US" sz="1800" i="1" err="1" smtClean="0">
                <a:solidFill>
                  <a:srgbClr val="00B050"/>
                </a:solidFill>
              </a:rPr>
              <a:t>tujuan</a:t>
            </a:r>
            <a:r>
              <a:rPr lang="en-US" sz="1800" i="1" smtClean="0"/>
              <a:t>)</a:t>
            </a:r>
          </a:p>
          <a:p>
            <a:pPr marL="863600" lvl="1" indent="-514350">
              <a:buNone/>
            </a:pPr>
            <a:r>
              <a:rPr lang="id-ID" sz="2400"/>
              <a:t> </a:t>
            </a:r>
            <a:r>
              <a:rPr lang="id-ID" sz="2400" smtClean="0"/>
              <a:t>  </a:t>
            </a:r>
            <a:r>
              <a:rPr lang="id-ID" sz="1800" smtClean="0"/>
              <a:t>1.2.1 Problem Statements (Pernyataan/Identifikasi Masalah)</a:t>
            </a:r>
          </a:p>
          <a:p>
            <a:pPr marL="863600" lvl="1" indent="-514350">
              <a:buNone/>
            </a:pPr>
            <a:r>
              <a:rPr lang="id-ID" sz="1800" smtClean="0"/>
              <a:t>    1.2.2 Research Question (Pertanyaan Penelitian)</a:t>
            </a:r>
          </a:p>
          <a:p>
            <a:pPr marL="863600" lvl="1" indent="-514350">
              <a:buNone/>
            </a:pPr>
            <a:r>
              <a:rPr lang="en-US" sz="2400" smtClean="0"/>
              <a:t>1.3 </a:t>
            </a:r>
            <a:r>
              <a:rPr lang="en-US" sz="2400" err="1" smtClean="0">
                <a:solidFill>
                  <a:srgbClr val="C00000"/>
                </a:solidFill>
              </a:rPr>
              <a:t>Tujuan</a:t>
            </a:r>
            <a:r>
              <a:rPr lang="en-US" sz="2400" smtClean="0">
                <a:solidFill>
                  <a:srgbClr val="C00000"/>
                </a:solidFill>
              </a:rPr>
              <a:t> </a:t>
            </a:r>
            <a:r>
              <a:rPr lang="en-US" sz="2400" err="1" smtClean="0">
                <a:solidFill>
                  <a:srgbClr val="C00000"/>
                </a:solidFill>
              </a:rPr>
              <a:t>Penelitian</a:t>
            </a:r>
            <a:r>
              <a:rPr lang="en-US" sz="2400" smtClean="0">
                <a:solidFill>
                  <a:srgbClr val="C00000"/>
                </a:solidFill>
              </a:rPr>
              <a:t> </a:t>
            </a:r>
            <a:r>
              <a:rPr lang="en-US" sz="1800" i="1" smtClean="0"/>
              <a:t>(</a:t>
            </a:r>
            <a:r>
              <a:rPr lang="en-US" sz="1800" i="1" err="1" smtClean="0"/>
              <a:t>harus</a:t>
            </a:r>
            <a:r>
              <a:rPr lang="en-US" sz="1800" i="1" smtClean="0"/>
              <a:t> </a:t>
            </a:r>
            <a:r>
              <a:rPr lang="en-US" sz="1800" i="1" err="1" smtClean="0"/>
              <a:t>sinkron</a:t>
            </a:r>
            <a:r>
              <a:rPr lang="en-US" sz="1800" i="1" smtClean="0"/>
              <a:t> </a:t>
            </a:r>
            <a:r>
              <a:rPr lang="en-US" sz="1800" i="1" err="1" smtClean="0"/>
              <a:t>dengan</a:t>
            </a:r>
            <a:r>
              <a:rPr lang="en-US" sz="1800" i="1" smtClean="0"/>
              <a:t> </a:t>
            </a:r>
            <a:r>
              <a:rPr lang="en-US" sz="1800" i="1" err="1" smtClean="0">
                <a:solidFill>
                  <a:srgbClr val="00B050"/>
                </a:solidFill>
              </a:rPr>
              <a:t>kesimpulan</a:t>
            </a:r>
            <a:r>
              <a:rPr lang="en-US" sz="1800" i="1" smtClean="0"/>
              <a:t>)</a:t>
            </a:r>
          </a:p>
          <a:p>
            <a:pPr marL="863600" lvl="1" indent="-514350">
              <a:buNone/>
            </a:pPr>
            <a:r>
              <a:rPr lang="en-US" sz="2400" smtClean="0"/>
              <a:t>1.4 </a:t>
            </a:r>
            <a:r>
              <a:rPr lang="en-US" sz="2400" err="1" smtClean="0">
                <a:solidFill>
                  <a:srgbClr val="C00000"/>
                </a:solidFill>
              </a:rPr>
              <a:t>Manfaat</a:t>
            </a:r>
            <a:r>
              <a:rPr lang="en-US" sz="2400" smtClean="0">
                <a:solidFill>
                  <a:srgbClr val="C00000"/>
                </a:solidFill>
              </a:rPr>
              <a:t> Penelitian</a:t>
            </a:r>
            <a:endParaRPr lang="en-US" sz="1800" i="1" smtClean="0"/>
          </a:p>
          <a:p>
            <a:pPr marL="863600" lvl="1" indent="-514350">
              <a:buNone/>
            </a:pPr>
            <a:r>
              <a:rPr lang="en-US" sz="2400" smtClean="0"/>
              <a:t>1.5 </a:t>
            </a:r>
            <a:r>
              <a:rPr lang="en-US" sz="2400" err="1" smtClean="0"/>
              <a:t>Kontribusi</a:t>
            </a:r>
            <a:r>
              <a:rPr lang="en-US" sz="2400" smtClean="0"/>
              <a:t> </a:t>
            </a:r>
            <a:r>
              <a:rPr lang="en-US" sz="2400" err="1" smtClean="0"/>
              <a:t>Penelitian</a:t>
            </a:r>
            <a:r>
              <a:rPr lang="en-US" sz="2400" smtClean="0"/>
              <a:t> </a:t>
            </a:r>
            <a:r>
              <a:rPr lang="en-US" sz="1800" i="1" smtClean="0"/>
              <a:t>(</a:t>
            </a:r>
            <a:r>
              <a:rPr lang="en-US" sz="1800" i="1" err="1" smtClean="0">
                <a:solidFill>
                  <a:srgbClr val="00B050"/>
                </a:solidFill>
              </a:rPr>
              <a:t>kontribusi</a:t>
            </a:r>
            <a:r>
              <a:rPr lang="en-US" sz="1800" i="1" smtClean="0">
                <a:solidFill>
                  <a:srgbClr val="00B050"/>
                </a:solidFill>
              </a:rPr>
              <a:t> </a:t>
            </a:r>
            <a:r>
              <a:rPr lang="en-US" sz="1800" i="1" err="1" smtClean="0">
                <a:solidFill>
                  <a:srgbClr val="00B050"/>
                </a:solidFill>
              </a:rPr>
              <a:t>pengetahuan</a:t>
            </a:r>
            <a:r>
              <a:rPr lang="en-US" sz="1800" i="1" smtClean="0">
                <a:solidFill>
                  <a:srgbClr val="00B050"/>
                </a:solidFill>
              </a:rPr>
              <a:t> </a:t>
            </a:r>
            <a:r>
              <a:rPr lang="en-US" sz="1800" i="1" err="1" smtClean="0"/>
              <a:t>ke</a:t>
            </a:r>
            <a:r>
              <a:rPr lang="en-US" sz="1800" i="1" smtClean="0"/>
              <a:t> </a:t>
            </a:r>
            <a:r>
              <a:rPr lang="en-US" sz="1800" i="1" err="1" smtClean="0"/>
              <a:t>bidang</a:t>
            </a:r>
            <a:r>
              <a:rPr lang="en-US" sz="1800" i="1" smtClean="0"/>
              <a:t> </a:t>
            </a:r>
            <a:r>
              <a:rPr lang="en-US" sz="1800" i="1" err="1" smtClean="0"/>
              <a:t>ilmu</a:t>
            </a:r>
            <a:r>
              <a:rPr lang="en-US" sz="1800" i="1" smtClean="0"/>
              <a:t>)</a:t>
            </a:r>
          </a:p>
          <a:p>
            <a:pPr marL="863600" lvl="1" indent="-514350">
              <a:buNone/>
            </a:pPr>
            <a:r>
              <a:rPr lang="en-US" sz="2400" smtClean="0"/>
              <a:t>1.6 </a:t>
            </a:r>
            <a:r>
              <a:rPr lang="en-US" sz="2400" err="1" smtClean="0"/>
              <a:t>Sistematika</a:t>
            </a:r>
            <a:r>
              <a:rPr lang="en-US" sz="2400" smtClean="0"/>
              <a:t> </a:t>
            </a:r>
            <a:r>
              <a:rPr lang="en-US" sz="2400" err="1" smtClean="0"/>
              <a:t>Penulisan</a:t>
            </a:r>
            <a:endParaRPr lang="en-US" sz="2400" smtClean="0"/>
          </a:p>
        </p:txBody>
      </p:sp>
    </p:spTree>
    <p:extLst>
      <p:ext uri="{BB962C8B-B14F-4D97-AF65-F5344CB8AC3E}">
        <p14:creationId xmlns:p14="http://schemas.microsoft.com/office/powerpoint/2010/main" val="3769544645"/>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90500"/>
            <a:ext cx="8561387" cy="647700"/>
          </a:xfrm>
        </p:spPr>
        <p:txBody>
          <a:bodyPr/>
          <a:lstStyle/>
          <a:p>
            <a:r>
              <a:rPr lang="id-ID" smtClean="0"/>
              <a:t>Sinkronisasi Masalah-Tujuan</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9069633"/>
              </p:ext>
            </p:extLst>
          </p:nvPr>
        </p:nvGraphicFramePr>
        <p:xfrm>
          <a:off x="285750" y="1066800"/>
          <a:ext cx="8553450" cy="1833880"/>
        </p:xfrm>
        <a:graphic>
          <a:graphicData uri="http://schemas.openxmlformats.org/drawingml/2006/table">
            <a:tbl>
              <a:tblPr firstRow="1" bandRow="1">
                <a:tableStyleId>{073A0DAA-6AF3-43AB-8588-CEC1D06C72B9}</a:tableStyleId>
              </a:tblPr>
              <a:tblGrid>
                <a:gridCol w="2851150"/>
                <a:gridCol w="2851150"/>
                <a:gridCol w="2851150"/>
              </a:tblGrid>
              <a:tr h="370840">
                <a:tc>
                  <a:txBody>
                    <a:bodyPr/>
                    <a:lstStyle/>
                    <a:p>
                      <a:r>
                        <a:rPr lang="id-ID" smtClean="0"/>
                        <a:t>PS</a:t>
                      </a:r>
                      <a:endParaRPr lang="en-US"/>
                    </a:p>
                  </a:txBody>
                  <a:tcPr/>
                </a:tc>
                <a:tc>
                  <a:txBody>
                    <a:bodyPr/>
                    <a:lstStyle/>
                    <a:p>
                      <a:r>
                        <a:rPr lang="id-ID" smtClean="0"/>
                        <a:t>RQ</a:t>
                      </a:r>
                      <a:endParaRPr lang="en-US"/>
                    </a:p>
                  </a:txBody>
                  <a:tcPr/>
                </a:tc>
                <a:tc>
                  <a:txBody>
                    <a:bodyPr/>
                    <a:lstStyle/>
                    <a:p>
                      <a:r>
                        <a:rPr lang="id-ID" smtClean="0"/>
                        <a:t>RO</a:t>
                      </a:r>
                      <a:endParaRPr lang="en-US"/>
                    </a:p>
                  </a:txBody>
                  <a:tcPr/>
                </a:tc>
              </a:tr>
              <a:tr h="370840">
                <a:tc>
                  <a:txBody>
                    <a:bodyPr/>
                    <a:lstStyle/>
                    <a:p>
                      <a:r>
                        <a:rPr lang="id-ID" smtClean="0"/>
                        <a:t>Algoritma NB terbaik,</a:t>
                      </a:r>
                      <a:r>
                        <a:rPr lang="id-ID" baseline="0" smtClean="0"/>
                        <a:t> tapi </a:t>
                      </a:r>
                      <a:r>
                        <a:rPr lang="id-ID" baseline="0" smtClean="0">
                          <a:solidFill>
                            <a:srgbClr val="FF0000"/>
                          </a:solidFill>
                        </a:rPr>
                        <a:t>akurasinya</a:t>
                      </a:r>
                      <a:r>
                        <a:rPr lang="id-ID" baseline="0" smtClean="0"/>
                        <a:t> </a:t>
                      </a:r>
                      <a:r>
                        <a:rPr lang="id-ID" smtClean="0">
                          <a:solidFill>
                            <a:schemeClr val="tx1"/>
                          </a:solidFill>
                        </a:rPr>
                        <a:t>masih belum mencapai nilai excellent classification</a:t>
                      </a:r>
                      <a:endParaRPr lang="en-US">
                        <a:solidFill>
                          <a:schemeClr val="tx1"/>
                        </a:solidFill>
                      </a:endParaRPr>
                    </a:p>
                  </a:txBody>
                  <a:tcPr/>
                </a:tc>
                <a:tc>
                  <a:txBody>
                    <a:bodyPr/>
                    <a:lstStyle/>
                    <a:p>
                      <a:r>
                        <a:rPr lang="id-ID" smtClean="0"/>
                        <a:t>Seberapa meningkat akurasi algoritma NB</a:t>
                      </a:r>
                      <a:r>
                        <a:rPr lang="id-ID" baseline="0" smtClean="0"/>
                        <a:t> apabila diperbaiki dengan </a:t>
                      </a:r>
                      <a:r>
                        <a:rPr lang="id-ID" baseline="0" smtClean="0">
                          <a:solidFill>
                            <a:srgbClr val="FF0000"/>
                          </a:solidFill>
                        </a:rPr>
                        <a:t>menerapkan algoritma bobot heuristik</a:t>
                      </a:r>
                      <a:r>
                        <a:rPr lang="id-ID" baseline="0" smtClean="0"/>
                        <a:t>?</a:t>
                      </a:r>
                      <a:endParaRPr lang="en-US"/>
                    </a:p>
                  </a:txBody>
                  <a:tcPr/>
                </a:tc>
                <a:tc>
                  <a:txBody>
                    <a:bodyPr/>
                    <a:lstStyle/>
                    <a:p>
                      <a:r>
                        <a:rPr lang="id-ID" smtClean="0"/>
                        <a:t>Menerapkan algoritma bobot heuristik untuk </a:t>
                      </a:r>
                      <a:r>
                        <a:rPr lang="id-ID" smtClean="0">
                          <a:solidFill>
                            <a:srgbClr val="FF0000"/>
                          </a:solidFill>
                        </a:rPr>
                        <a:t>meningkatkan akurasi algoritma</a:t>
                      </a:r>
                      <a:r>
                        <a:rPr lang="id-ID" baseline="0" smtClean="0">
                          <a:solidFill>
                            <a:srgbClr val="FF0000"/>
                          </a:solidFill>
                        </a:rPr>
                        <a:t> NB </a:t>
                      </a:r>
                      <a:r>
                        <a:rPr lang="id-ID" baseline="0" smtClean="0"/>
                        <a:t>pada prediksi cacat software</a:t>
                      </a:r>
                      <a:endParaRPr lang="en-US"/>
                    </a:p>
                  </a:txBody>
                  <a:tcPr/>
                </a:tc>
              </a:tr>
            </a:tbl>
          </a:graphicData>
        </a:graphic>
      </p:graphicFrame>
      <p:graphicFrame>
        <p:nvGraphicFramePr>
          <p:cNvPr id="4" name="Content Placeholder 4"/>
          <p:cNvGraphicFramePr>
            <a:graphicFrameLocks/>
          </p:cNvGraphicFramePr>
          <p:nvPr>
            <p:extLst>
              <p:ext uri="{D42A27DB-BD31-4B8C-83A1-F6EECF244321}">
                <p14:modId xmlns:p14="http://schemas.microsoft.com/office/powerpoint/2010/main" val="3689244668"/>
              </p:ext>
            </p:extLst>
          </p:nvPr>
        </p:nvGraphicFramePr>
        <p:xfrm>
          <a:off x="304800" y="3393440"/>
          <a:ext cx="8553450" cy="2931160"/>
        </p:xfrm>
        <a:graphic>
          <a:graphicData uri="http://schemas.openxmlformats.org/drawingml/2006/table">
            <a:tbl>
              <a:tblPr firstRow="1" bandRow="1">
                <a:tableStyleId>{073A0DAA-6AF3-43AB-8588-CEC1D06C72B9}</a:tableStyleId>
              </a:tblPr>
              <a:tblGrid>
                <a:gridCol w="2851150"/>
                <a:gridCol w="2851150"/>
                <a:gridCol w="2851150"/>
              </a:tblGrid>
              <a:tr h="370840">
                <a:tc>
                  <a:txBody>
                    <a:bodyPr/>
                    <a:lstStyle/>
                    <a:p>
                      <a:r>
                        <a:rPr lang="id-ID" smtClean="0"/>
                        <a:t>PS</a:t>
                      </a:r>
                      <a:endParaRPr lang="en-US"/>
                    </a:p>
                  </a:txBody>
                  <a:tcPr/>
                </a:tc>
                <a:tc>
                  <a:txBody>
                    <a:bodyPr/>
                    <a:lstStyle/>
                    <a:p>
                      <a:r>
                        <a:rPr lang="id-ID" smtClean="0"/>
                        <a:t>RQ</a:t>
                      </a:r>
                      <a:endParaRPr lang="en-US"/>
                    </a:p>
                  </a:txBody>
                  <a:tcPr/>
                </a:tc>
                <a:tc>
                  <a:txBody>
                    <a:bodyPr/>
                    <a:lstStyle/>
                    <a:p>
                      <a:r>
                        <a:rPr lang="id-ID" smtClean="0"/>
                        <a:t>RO</a:t>
                      </a:r>
                      <a:endParaRPr lang="en-US"/>
                    </a:p>
                  </a:txBody>
                  <a:tcPr/>
                </a:tc>
              </a:tr>
              <a:tr h="370840">
                <a:tc>
                  <a:txBody>
                    <a:bodyPr/>
                    <a:lstStyle/>
                    <a:p>
                      <a:r>
                        <a:rPr lang="id-ID" smtClean="0"/>
                        <a:t>SVM dapat memecahkan masalah ‘over-fitting’, lambatnya konvergensi, dan sedikitnya data training, akan tetapi memiliki kelemahan pada </a:t>
                      </a:r>
                      <a:r>
                        <a:rPr lang="id-ID" smtClean="0">
                          <a:solidFill>
                            <a:srgbClr val="FF0000"/>
                          </a:solidFill>
                        </a:rPr>
                        <a:t>sulitnya pemilihan parameter SVM yang sesuai </a:t>
                      </a:r>
                    </a:p>
                  </a:txBody>
                  <a:tcPr/>
                </a:tc>
                <a:tc>
                  <a:txBody>
                    <a:bodyPr/>
                    <a:lstStyle/>
                    <a:p>
                      <a:r>
                        <a:rPr lang="id-ID" sz="1800" smtClean="0">
                          <a:solidFill>
                            <a:schemeClr val="tx1"/>
                          </a:solidFill>
                        </a:rPr>
                        <a:t>Seberapa meningkat akurasi metode SVM apabila </a:t>
                      </a:r>
                      <a:r>
                        <a:rPr lang="id-ID" sz="1800" smtClean="0">
                          <a:solidFill>
                            <a:srgbClr val="FF0000"/>
                          </a:solidFill>
                        </a:rPr>
                        <a:t>PSO diterapkan pada proses pemilihan parameter</a:t>
                      </a:r>
                      <a:r>
                        <a:rPr lang="id-ID" sz="1800" smtClean="0">
                          <a:solidFill>
                            <a:schemeClr val="tx1"/>
                          </a:solidFill>
                        </a:rPr>
                        <a:t>?</a:t>
                      </a:r>
                    </a:p>
                  </a:txBody>
                  <a:tcPr/>
                </a:tc>
                <a:tc>
                  <a:txBody>
                    <a:bodyPr/>
                    <a:lstStyle/>
                    <a:p>
                      <a:r>
                        <a:rPr lang="id-ID" sz="1800" smtClean="0">
                          <a:solidFill>
                            <a:srgbClr val="FF0000"/>
                          </a:solidFill>
                        </a:rPr>
                        <a:t>Menerapkan PSO untuk pemilihan parameter yang sesuai pada SVM </a:t>
                      </a:r>
                      <a:r>
                        <a:rPr lang="id-ID" sz="1800" smtClean="0"/>
                        <a:t>(C, lambda dan epsilon) , </a:t>
                      </a:r>
                      <a:r>
                        <a:rPr lang="id-ID" sz="1800" smtClean="0">
                          <a:solidFill>
                            <a:schemeClr val="tx1"/>
                          </a:solidFill>
                        </a:rPr>
                        <a:t>sehingga hasil prediksinya lebih akurat</a:t>
                      </a:r>
                      <a:endParaRPr lang="id-ID" sz="1800">
                        <a:solidFill>
                          <a:schemeClr val="tx1"/>
                        </a:solidFill>
                      </a:endParaRPr>
                    </a:p>
                  </a:txBody>
                  <a:tcPr/>
                </a:tc>
              </a:tr>
            </a:tbl>
          </a:graphicData>
        </a:graphic>
      </p:graphicFrame>
    </p:spTree>
    <p:extLst>
      <p:ext uri="{BB962C8B-B14F-4D97-AF65-F5344CB8AC3E}">
        <p14:creationId xmlns:p14="http://schemas.microsoft.com/office/powerpoint/2010/main" val="2677060294"/>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90500"/>
            <a:ext cx="8561387" cy="647700"/>
          </a:xfrm>
        </p:spPr>
        <p:txBody>
          <a:bodyPr/>
          <a:lstStyle/>
          <a:p>
            <a:r>
              <a:rPr lang="en-US" err="1" smtClean="0"/>
              <a:t>Struktur</a:t>
            </a:r>
            <a:r>
              <a:rPr lang="en-US" smtClean="0"/>
              <a:t> </a:t>
            </a:r>
            <a:r>
              <a:rPr lang="en-US" err="1" smtClean="0"/>
              <a:t>Tesis</a:t>
            </a:r>
            <a:r>
              <a:rPr lang="en-US" smtClean="0"/>
              <a:t> – </a:t>
            </a:r>
            <a:r>
              <a:rPr lang="en-US" err="1" smtClean="0"/>
              <a:t>Bab</a:t>
            </a:r>
            <a:r>
              <a:rPr lang="en-US" smtClean="0"/>
              <a:t> II</a:t>
            </a:r>
            <a:endParaRPr lang="id-ID"/>
          </a:p>
        </p:txBody>
      </p:sp>
      <p:sp>
        <p:nvSpPr>
          <p:cNvPr id="3" name="Content Placeholder 2"/>
          <p:cNvSpPr>
            <a:spLocks noGrp="1"/>
          </p:cNvSpPr>
          <p:nvPr>
            <p:ph idx="1"/>
          </p:nvPr>
        </p:nvSpPr>
        <p:spPr>
          <a:xfrm>
            <a:off x="457200" y="990600"/>
            <a:ext cx="8153400" cy="5181600"/>
          </a:xfrm>
        </p:spPr>
        <p:txBody>
          <a:bodyPr/>
          <a:lstStyle/>
          <a:p>
            <a:pPr marL="514350" indent="-514350">
              <a:buNone/>
            </a:pPr>
            <a:r>
              <a:rPr lang="en-US" sz="3600" err="1" smtClean="0">
                <a:solidFill>
                  <a:srgbClr val="C00000"/>
                </a:solidFill>
              </a:rPr>
              <a:t>Bab</a:t>
            </a:r>
            <a:r>
              <a:rPr lang="en-US" sz="3600" smtClean="0">
                <a:solidFill>
                  <a:srgbClr val="C00000"/>
                </a:solidFill>
              </a:rPr>
              <a:t> II </a:t>
            </a:r>
            <a:r>
              <a:rPr lang="id-ID" sz="3600" smtClean="0">
                <a:solidFill>
                  <a:srgbClr val="C00000"/>
                </a:solidFill>
              </a:rPr>
              <a:t>Landasan Teori</a:t>
            </a:r>
            <a:endParaRPr lang="en-US" sz="3600" smtClean="0"/>
          </a:p>
          <a:p>
            <a:pPr marL="863600" lvl="1" indent="-514350">
              <a:buNone/>
            </a:pPr>
            <a:endParaRPr lang="en-US" sz="1600" smtClean="0"/>
          </a:p>
          <a:p>
            <a:pPr marL="863600" lvl="1" indent="-514350">
              <a:buNone/>
            </a:pPr>
            <a:r>
              <a:rPr lang="en-US" sz="2400" smtClean="0"/>
              <a:t>2.1 </a:t>
            </a:r>
            <a:r>
              <a:rPr lang="en-US" sz="2400" err="1" smtClean="0"/>
              <a:t>Tinjauan</a:t>
            </a:r>
            <a:r>
              <a:rPr lang="en-US" sz="2400" smtClean="0"/>
              <a:t> </a:t>
            </a:r>
            <a:r>
              <a:rPr lang="en-US" sz="2400" err="1" smtClean="0"/>
              <a:t>Studi</a:t>
            </a:r>
            <a:r>
              <a:rPr lang="en-US" sz="2400" smtClean="0"/>
              <a:t> (</a:t>
            </a:r>
            <a:r>
              <a:rPr lang="en-US" sz="2400" smtClean="0">
                <a:solidFill>
                  <a:srgbClr val="0070C0"/>
                </a:solidFill>
              </a:rPr>
              <a:t>Related Research)</a:t>
            </a:r>
            <a:r>
              <a:rPr lang="en-US" sz="2400" smtClean="0"/>
              <a:t/>
            </a:r>
            <a:br>
              <a:rPr lang="en-US" sz="2400" smtClean="0"/>
            </a:br>
            <a:r>
              <a:rPr lang="en-US" sz="2000" i="1" smtClean="0"/>
              <a:t>(</a:t>
            </a:r>
            <a:r>
              <a:rPr lang="en-US" sz="2000" i="1" err="1" smtClean="0"/>
              <a:t>uraikan</a:t>
            </a:r>
            <a:r>
              <a:rPr lang="en-US" sz="2000" i="1" smtClean="0"/>
              <a:t> </a:t>
            </a:r>
            <a:r>
              <a:rPr lang="id-ID" sz="2000" i="1" smtClean="0"/>
              <a:t>minimal 3 </a:t>
            </a:r>
            <a:r>
              <a:rPr lang="en-US" sz="2000" i="1" smtClean="0"/>
              <a:t>penelitian lain yang </a:t>
            </a:r>
            <a:r>
              <a:rPr lang="en-US" sz="2000" i="1" err="1" smtClean="0"/>
              <a:t>berhubungan</a:t>
            </a:r>
            <a:r>
              <a:rPr lang="id-ID" sz="2000" i="1" smtClean="0"/>
              <a:t> (</a:t>
            </a:r>
            <a:r>
              <a:rPr lang="id-ID" sz="2000" i="1" err="1" smtClean="0"/>
              <a:t>masalah-metode-hasil</a:t>
            </a:r>
            <a:r>
              <a:rPr lang="id-ID" sz="2000" i="1" smtClean="0"/>
              <a:t>)</a:t>
            </a:r>
            <a:r>
              <a:rPr lang="en-US" sz="2000" i="1" smtClean="0"/>
              <a:t>, </a:t>
            </a:r>
            <a:r>
              <a:rPr lang="en-US" sz="2000" i="1" err="1" smtClean="0"/>
              <a:t>serta</a:t>
            </a:r>
            <a:r>
              <a:rPr lang="en-US" sz="2000" i="1" smtClean="0"/>
              <a:t> </a:t>
            </a:r>
            <a:r>
              <a:rPr lang="en-US" sz="2000" i="1" err="1" smtClean="0"/>
              <a:t>tunjukkan</a:t>
            </a:r>
            <a:r>
              <a:rPr lang="en-US" sz="2000" i="1" smtClean="0"/>
              <a:t> </a:t>
            </a:r>
            <a:r>
              <a:rPr lang="en-US" sz="2000" i="1" err="1" smtClean="0"/>
              <a:t>bedanya</a:t>
            </a:r>
            <a:r>
              <a:rPr lang="en-US" sz="2000" i="1" smtClean="0"/>
              <a:t> </a:t>
            </a:r>
            <a:r>
              <a:rPr lang="en-US" sz="2000" i="1" err="1" smtClean="0"/>
              <a:t>dengan</a:t>
            </a:r>
            <a:r>
              <a:rPr lang="en-US" sz="2000" i="1" smtClean="0"/>
              <a:t> </a:t>
            </a:r>
            <a:r>
              <a:rPr lang="en-US" sz="2000" i="1" err="1" smtClean="0"/>
              <a:t>penelitian</a:t>
            </a:r>
            <a:r>
              <a:rPr lang="en-US" sz="2000" i="1" smtClean="0"/>
              <a:t> </a:t>
            </a:r>
            <a:r>
              <a:rPr lang="en-US" sz="2000" i="1" err="1" smtClean="0"/>
              <a:t>kita</a:t>
            </a:r>
            <a:r>
              <a:rPr lang="en-US" sz="2000" i="1" smtClean="0"/>
              <a:t>)</a:t>
            </a:r>
          </a:p>
          <a:p>
            <a:pPr marL="863600" lvl="1" indent="-514350">
              <a:buNone/>
            </a:pPr>
            <a:r>
              <a:rPr lang="en-US" sz="2400" smtClean="0"/>
              <a:t>2.2 </a:t>
            </a:r>
            <a:r>
              <a:rPr lang="en-US" sz="2400" err="1" smtClean="0"/>
              <a:t>Tinjauan</a:t>
            </a:r>
            <a:r>
              <a:rPr lang="en-US" sz="2400" smtClean="0"/>
              <a:t> </a:t>
            </a:r>
            <a:r>
              <a:rPr lang="en-US" sz="2400" err="1" smtClean="0"/>
              <a:t>Pustaka</a:t>
            </a:r>
            <a:r>
              <a:rPr lang="en-US" sz="2400" smtClean="0"/>
              <a:t> (</a:t>
            </a:r>
            <a:r>
              <a:rPr lang="en-US" sz="2400" err="1" smtClean="0">
                <a:solidFill>
                  <a:srgbClr val="0070C0"/>
                </a:solidFill>
              </a:rPr>
              <a:t>Landasan</a:t>
            </a:r>
            <a:r>
              <a:rPr lang="en-US" sz="2400" smtClean="0">
                <a:solidFill>
                  <a:srgbClr val="0070C0"/>
                </a:solidFill>
              </a:rPr>
              <a:t> </a:t>
            </a:r>
            <a:r>
              <a:rPr lang="en-US" sz="2400" err="1" smtClean="0">
                <a:solidFill>
                  <a:srgbClr val="0070C0"/>
                </a:solidFill>
              </a:rPr>
              <a:t>Teori</a:t>
            </a:r>
            <a:r>
              <a:rPr lang="en-US" sz="2400" smtClean="0">
                <a:solidFill>
                  <a:srgbClr val="0070C0"/>
                </a:solidFill>
              </a:rPr>
              <a:t>)</a:t>
            </a:r>
          </a:p>
          <a:p>
            <a:pPr marL="863600" lvl="1" indent="-514350">
              <a:buNone/>
            </a:pPr>
            <a:r>
              <a:rPr lang="en-US" sz="2000" smtClean="0"/>
              <a:t>	2.2.1 </a:t>
            </a:r>
            <a:r>
              <a:rPr lang="en-US" sz="2000" err="1" smtClean="0"/>
              <a:t>Landasan</a:t>
            </a:r>
            <a:r>
              <a:rPr lang="en-US" sz="2000" smtClean="0"/>
              <a:t> </a:t>
            </a:r>
            <a:r>
              <a:rPr lang="en-US" sz="2000" err="1" smtClean="0"/>
              <a:t>Teori</a:t>
            </a:r>
            <a:r>
              <a:rPr lang="en-US" sz="2000" smtClean="0"/>
              <a:t> </a:t>
            </a:r>
            <a:r>
              <a:rPr lang="en-US" sz="2000" err="1" smtClean="0"/>
              <a:t>Tentang</a:t>
            </a:r>
            <a:r>
              <a:rPr lang="en-US" sz="2000" smtClean="0"/>
              <a:t> Approach</a:t>
            </a:r>
          </a:p>
          <a:p>
            <a:pPr marL="863600" lvl="1" indent="-514350">
              <a:buNone/>
            </a:pPr>
            <a:r>
              <a:rPr lang="en-US" sz="2000" smtClean="0"/>
              <a:t>	2.2.2 State-of-the-Art </a:t>
            </a:r>
            <a:r>
              <a:rPr lang="en-US" sz="2000" err="1" smtClean="0"/>
              <a:t>dari</a:t>
            </a:r>
            <a:r>
              <a:rPr lang="en-US" sz="2000" smtClean="0"/>
              <a:t> Approach</a:t>
            </a:r>
          </a:p>
          <a:p>
            <a:pPr marL="863600" lvl="1" indent="-514350">
              <a:buNone/>
            </a:pPr>
            <a:r>
              <a:rPr lang="en-US" sz="2000" smtClean="0"/>
              <a:t>	2.2.3 </a:t>
            </a:r>
            <a:r>
              <a:rPr lang="en-US" sz="2000" err="1" smtClean="0"/>
              <a:t>Penerapan</a:t>
            </a:r>
            <a:r>
              <a:rPr lang="en-US" sz="2000" smtClean="0"/>
              <a:t> Approach </a:t>
            </a:r>
            <a:r>
              <a:rPr lang="en-US" sz="2000" err="1" smtClean="0"/>
              <a:t>untuk</a:t>
            </a:r>
            <a:r>
              <a:rPr lang="en-US" sz="2000" smtClean="0"/>
              <a:t> </a:t>
            </a:r>
            <a:r>
              <a:rPr lang="en-US" sz="2000" err="1" smtClean="0"/>
              <a:t>Suatu</a:t>
            </a:r>
            <a:r>
              <a:rPr lang="en-US" sz="2000" smtClean="0"/>
              <a:t> </a:t>
            </a:r>
            <a:r>
              <a:rPr lang="en-US" sz="2000" err="1" smtClean="0"/>
              <a:t>Studi</a:t>
            </a:r>
            <a:r>
              <a:rPr lang="en-US" sz="2000" smtClean="0"/>
              <a:t> </a:t>
            </a:r>
            <a:r>
              <a:rPr lang="en-US" sz="2000" err="1" smtClean="0"/>
              <a:t>Kasus</a:t>
            </a:r>
            <a:r>
              <a:rPr lang="en-US" sz="2000" smtClean="0"/>
              <a:t> </a:t>
            </a:r>
          </a:p>
          <a:p>
            <a:pPr marL="863600" lvl="1" indent="-514350">
              <a:buNone/>
            </a:pPr>
            <a:r>
              <a:rPr lang="en-US" sz="2400" smtClean="0"/>
              <a:t>2.3 </a:t>
            </a:r>
            <a:r>
              <a:rPr lang="en-US" sz="2400" err="1" smtClean="0">
                <a:solidFill>
                  <a:srgbClr val="0070C0"/>
                </a:solidFill>
              </a:rPr>
              <a:t>Tinjauan</a:t>
            </a:r>
            <a:r>
              <a:rPr lang="en-US" sz="2400" smtClean="0">
                <a:solidFill>
                  <a:srgbClr val="0070C0"/>
                </a:solidFill>
              </a:rPr>
              <a:t> </a:t>
            </a:r>
            <a:r>
              <a:rPr lang="en-US" sz="2400" err="1" smtClean="0">
                <a:solidFill>
                  <a:srgbClr val="0070C0"/>
                </a:solidFill>
              </a:rPr>
              <a:t>Obyek</a:t>
            </a:r>
            <a:r>
              <a:rPr lang="en-US" sz="2400" smtClean="0">
                <a:solidFill>
                  <a:srgbClr val="0070C0"/>
                </a:solidFill>
              </a:rPr>
              <a:t> </a:t>
            </a:r>
            <a:r>
              <a:rPr lang="en-US" sz="2400" err="1" smtClean="0"/>
              <a:t>Penelitian</a:t>
            </a:r>
            <a:r>
              <a:rPr lang="id-ID" sz="2000" smtClean="0"/>
              <a:t> (bila diperlukan)</a:t>
            </a:r>
            <a:endParaRPr lang="en-US" sz="2000" smtClean="0"/>
          </a:p>
          <a:p>
            <a:pPr marL="863600" lvl="1" indent="-514350">
              <a:buNone/>
            </a:pPr>
            <a:r>
              <a:rPr lang="en-US" sz="2000" i="1" smtClean="0"/>
              <a:t>	(</a:t>
            </a:r>
            <a:r>
              <a:rPr lang="en-US" sz="2000" i="1" err="1" smtClean="0"/>
              <a:t>tinjauan</a:t>
            </a:r>
            <a:r>
              <a:rPr lang="en-US" sz="2000" i="1" smtClean="0"/>
              <a:t> </a:t>
            </a:r>
            <a:r>
              <a:rPr lang="en-US" sz="2000" i="1" err="1" smtClean="0"/>
              <a:t>literatur</a:t>
            </a:r>
            <a:r>
              <a:rPr lang="en-US" sz="2000" i="1" smtClean="0"/>
              <a:t> </a:t>
            </a:r>
            <a:r>
              <a:rPr lang="en-US" sz="2000" i="1" err="1" smtClean="0"/>
              <a:t>berhubungan</a:t>
            </a:r>
            <a:r>
              <a:rPr lang="en-US" sz="2000" i="1" smtClean="0"/>
              <a:t> </a:t>
            </a:r>
            <a:r>
              <a:rPr lang="en-US" sz="2000" i="1" err="1" smtClean="0"/>
              <a:t>dengan</a:t>
            </a:r>
            <a:r>
              <a:rPr lang="en-US" sz="2000" i="1" smtClean="0"/>
              <a:t> </a:t>
            </a:r>
            <a:r>
              <a:rPr lang="en-US" sz="2000" i="1" err="1" smtClean="0"/>
              <a:t>organisasi</a:t>
            </a:r>
            <a:r>
              <a:rPr lang="en-US" sz="2000" i="1" smtClean="0"/>
              <a:t> </a:t>
            </a:r>
            <a:r>
              <a:rPr lang="en-US" sz="2000" i="1" err="1" smtClean="0"/>
              <a:t>dari</a:t>
            </a:r>
            <a:r>
              <a:rPr lang="en-US" sz="2000" i="1" smtClean="0"/>
              <a:t> </a:t>
            </a:r>
            <a:r>
              <a:rPr lang="en-US" sz="2000" i="1" err="1" smtClean="0"/>
              <a:t>obyek</a:t>
            </a:r>
            <a:r>
              <a:rPr lang="en-US" sz="2000" i="1" smtClean="0"/>
              <a:t> </a:t>
            </a:r>
            <a:r>
              <a:rPr lang="en-US" sz="2000" i="1" err="1" smtClean="0"/>
              <a:t>penelitian</a:t>
            </a:r>
            <a:r>
              <a:rPr lang="en-US" sz="2000" i="1"/>
              <a:t> </a:t>
            </a:r>
            <a:r>
              <a:rPr lang="en-US" sz="2000" i="1" err="1"/>
              <a:t>secara</a:t>
            </a:r>
            <a:r>
              <a:rPr lang="en-US" sz="2000" i="1"/>
              <a:t> </a:t>
            </a:r>
            <a:r>
              <a:rPr lang="en-US" sz="2000" i="1" err="1"/>
              <a:t>menyeluruh</a:t>
            </a:r>
            <a:r>
              <a:rPr lang="en-US" sz="2000" i="1"/>
              <a:t> </a:t>
            </a:r>
            <a:r>
              <a:rPr lang="en-US" sz="2000" i="1" smtClean="0"/>
              <a:t>)</a:t>
            </a:r>
            <a:endParaRPr lang="id-ID" sz="2000" i="1" smtClean="0"/>
          </a:p>
          <a:p>
            <a:pPr marL="863600" lvl="1" indent="-514350">
              <a:buNone/>
            </a:pPr>
            <a:r>
              <a:rPr lang="id-ID" sz="2400" smtClean="0"/>
              <a:t>2.4 </a:t>
            </a:r>
            <a:r>
              <a:rPr lang="en-US" sz="2400" err="1" smtClean="0"/>
              <a:t>Kerangka</a:t>
            </a:r>
            <a:r>
              <a:rPr lang="en-US" sz="2400" smtClean="0"/>
              <a:t> </a:t>
            </a:r>
            <a:r>
              <a:rPr lang="en-US" sz="2400" err="1" smtClean="0"/>
              <a:t>Pemikiran</a:t>
            </a:r>
            <a:r>
              <a:rPr lang="id-ID" sz="2000" i="1" smtClean="0"/>
              <a:t/>
            </a:r>
            <a:br>
              <a:rPr lang="id-ID" sz="2000" i="1" smtClean="0"/>
            </a:br>
            <a:r>
              <a:rPr lang="id-ID" sz="2000" i="1" smtClean="0"/>
              <a:t>(</a:t>
            </a:r>
            <a:r>
              <a:rPr lang="en-US" sz="2000" i="1" err="1" smtClean="0"/>
              <a:t>gambar</a:t>
            </a:r>
            <a:r>
              <a:rPr lang="en-US" sz="2000" i="1" smtClean="0"/>
              <a:t> </a:t>
            </a:r>
            <a:r>
              <a:rPr lang="en-US" sz="2000" i="1" err="1"/>
              <a:t>kerangka</a:t>
            </a:r>
            <a:r>
              <a:rPr lang="en-US" sz="2000" i="1"/>
              <a:t> </a:t>
            </a:r>
            <a:r>
              <a:rPr lang="en-US" sz="2000" i="1" err="1"/>
              <a:t>pemikiran</a:t>
            </a:r>
            <a:r>
              <a:rPr lang="en-US" sz="2000" i="1"/>
              <a:t> </a:t>
            </a:r>
            <a:r>
              <a:rPr lang="en-US" sz="2000" i="1" err="1"/>
              <a:t>beserta</a:t>
            </a:r>
            <a:r>
              <a:rPr lang="en-US" sz="2000" i="1"/>
              <a:t> </a:t>
            </a:r>
            <a:r>
              <a:rPr lang="en-US" sz="2000" i="1" err="1"/>
              <a:t>penjelasannya</a:t>
            </a:r>
            <a:r>
              <a:rPr lang="en-US" sz="2000" i="1"/>
              <a:t>)</a:t>
            </a:r>
          </a:p>
          <a:p>
            <a:pPr marL="863600" lvl="1" indent="-514350">
              <a:buNone/>
            </a:pPr>
            <a:endParaRPr lang="en-US" sz="2000" i="1" smtClean="0"/>
          </a:p>
        </p:txBody>
      </p:sp>
    </p:spTree>
    <p:extLst>
      <p:ext uri="{BB962C8B-B14F-4D97-AF65-F5344CB8AC3E}">
        <p14:creationId xmlns:p14="http://schemas.microsoft.com/office/powerpoint/2010/main" val="3166879771"/>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915400" cy="762000"/>
          </a:xfrm>
        </p:spPr>
        <p:txBody>
          <a:bodyPr/>
          <a:lstStyle/>
          <a:p>
            <a:r>
              <a:rPr lang="en-US" err="1" smtClean="0"/>
              <a:t>Apa</a:t>
            </a:r>
            <a:r>
              <a:rPr lang="en-US" smtClean="0"/>
              <a:t> </a:t>
            </a:r>
            <a:r>
              <a:rPr lang="en-US" err="1" smtClean="0"/>
              <a:t>Itu</a:t>
            </a:r>
            <a:r>
              <a:rPr lang="en-US" smtClean="0"/>
              <a:t> </a:t>
            </a:r>
            <a:r>
              <a:rPr lang="en-US" err="1" smtClean="0"/>
              <a:t>Kerangka</a:t>
            </a:r>
            <a:r>
              <a:rPr lang="en-US" smtClean="0"/>
              <a:t> </a:t>
            </a:r>
            <a:r>
              <a:rPr lang="en-US" err="1" smtClean="0"/>
              <a:t>Pemikiran</a:t>
            </a:r>
            <a:r>
              <a:rPr lang="en-US" smtClean="0"/>
              <a:t>?</a:t>
            </a:r>
            <a:endParaRPr lang="id-ID"/>
          </a:p>
        </p:txBody>
      </p:sp>
      <p:sp>
        <p:nvSpPr>
          <p:cNvPr id="3" name="Content Placeholder 2"/>
          <p:cNvSpPr>
            <a:spLocks noGrp="1"/>
          </p:cNvSpPr>
          <p:nvPr>
            <p:ph idx="1"/>
          </p:nvPr>
        </p:nvSpPr>
        <p:spPr>
          <a:xfrm>
            <a:off x="457200" y="1219200"/>
            <a:ext cx="8153400" cy="4724400"/>
          </a:xfrm>
        </p:spPr>
        <p:txBody>
          <a:bodyPr/>
          <a:lstStyle/>
          <a:p>
            <a:r>
              <a:rPr lang="en-US" sz="2800" err="1" smtClean="0"/>
              <a:t>Kerangka</a:t>
            </a:r>
            <a:r>
              <a:rPr lang="en-US" sz="2800" smtClean="0"/>
              <a:t> </a:t>
            </a:r>
            <a:r>
              <a:rPr lang="en-US" sz="2800" err="1" smtClean="0"/>
              <a:t>pemikiran</a:t>
            </a:r>
            <a:r>
              <a:rPr lang="en-US" sz="2800" smtClean="0"/>
              <a:t> </a:t>
            </a:r>
            <a:r>
              <a:rPr lang="en-US" sz="2800" err="1" smtClean="0"/>
              <a:t>adalah</a:t>
            </a:r>
            <a:r>
              <a:rPr lang="en-US" sz="2800" smtClean="0"/>
              <a:t> </a:t>
            </a:r>
            <a:r>
              <a:rPr lang="en-US" sz="2800" err="1" smtClean="0"/>
              <a:t>suatu</a:t>
            </a:r>
            <a:r>
              <a:rPr lang="en-US" sz="2800" smtClean="0"/>
              <a:t> </a:t>
            </a:r>
            <a:r>
              <a:rPr lang="en-US" sz="2800" err="1" smtClean="0"/>
              <a:t>bagan</a:t>
            </a:r>
            <a:r>
              <a:rPr lang="en-US" sz="2800" smtClean="0"/>
              <a:t> </a:t>
            </a:r>
            <a:r>
              <a:rPr lang="en-US" sz="2800" err="1" smtClean="0"/>
              <a:t>alur</a:t>
            </a:r>
            <a:r>
              <a:rPr lang="en-US" sz="2800" smtClean="0"/>
              <a:t> yang  </a:t>
            </a:r>
            <a:r>
              <a:rPr lang="en-US" sz="2800" err="1" smtClean="0">
                <a:solidFill>
                  <a:srgbClr val="C00000"/>
                </a:solidFill>
              </a:rPr>
              <a:t>meng</a:t>
            </a:r>
            <a:r>
              <a:rPr lang="sv-SE" sz="2800" smtClean="0">
                <a:solidFill>
                  <a:srgbClr val="C00000"/>
                </a:solidFill>
              </a:rPr>
              <a:t>hubungkan masalah dan pendekatan penelitian </a:t>
            </a:r>
            <a:r>
              <a:rPr lang="sv-SE" sz="2800" smtClean="0"/>
              <a:t>yang </a:t>
            </a:r>
            <a:r>
              <a:rPr lang="it-IT" sz="2800" smtClean="0"/>
              <a:t>dihasilkan dari teori/konsep/model yang ada di </a:t>
            </a:r>
            <a:r>
              <a:rPr lang="en-US" sz="2800" err="1" smtClean="0"/>
              <a:t>landasan</a:t>
            </a:r>
            <a:r>
              <a:rPr lang="en-US" sz="2800" smtClean="0"/>
              <a:t> </a:t>
            </a:r>
            <a:r>
              <a:rPr lang="en-US" sz="2800" err="1" smtClean="0"/>
              <a:t>teori</a:t>
            </a:r>
            <a:endParaRPr lang="en-US" sz="2800" smtClean="0"/>
          </a:p>
          <a:p>
            <a:r>
              <a:rPr lang="en-US" sz="2800" err="1" smtClean="0"/>
              <a:t>Kerangka</a:t>
            </a:r>
            <a:r>
              <a:rPr lang="en-US" sz="2800" smtClean="0"/>
              <a:t> </a:t>
            </a:r>
            <a:r>
              <a:rPr lang="en-US" sz="2800" err="1" smtClean="0"/>
              <a:t>pemikiran</a:t>
            </a:r>
            <a:r>
              <a:rPr lang="en-US" sz="2800" smtClean="0"/>
              <a:t> </a:t>
            </a:r>
            <a:r>
              <a:rPr lang="en-US" sz="2800" err="1" smtClean="0"/>
              <a:t>menjelaskan</a:t>
            </a:r>
            <a:r>
              <a:rPr lang="en-US" sz="2800" smtClean="0"/>
              <a:t> </a:t>
            </a:r>
            <a:r>
              <a:rPr lang="en-US" sz="2800" err="1" smtClean="0"/>
              <a:t>bagaimana</a:t>
            </a:r>
            <a:r>
              <a:rPr lang="en-US" sz="2800" smtClean="0"/>
              <a:t> </a:t>
            </a:r>
            <a:r>
              <a:rPr lang="en-US" sz="2800" err="1" smtClean="0">
                <a:solidFill>
                  <a:srgbClr val="C00000"/>
                </a:solidFill>
              </a:rPr>
              <a:t>pola</a:t>
            </a:r>
            <a:r>
              <a:rPr lang="en-US" sz="2800" smtClean="0">
                <a:solidFill>
                  <a:srgbClr val="C00000"/>
                </a:solidFill>
              </a:rPr>
              <a:t> </a:t>
            </a:r>
            <a:r>
              <a:rPr lang="en-US" sz="2800" err="1" smtClean="0">
                <a:solidFill>
                  <a:srgbClr val="C00000"/>
                </a:solidFill>
              </a:rPr>
              <a:t>pikir</a:t>
            </a:r>
            <a:r>
              <a:rPr lang="en-US" sz="2800" smtClean="0">
                <a:solidFill>
                  <a:srgbClr val="C00000"/>
                </a:solidFill>
              </a:rPr>
              <a:t> </a:t>
            </a:r>
            <a:r>
              <a:rPr lang="en-US" sz="2800" err="1" smtClean="0">
                <a:solidFill>
                  <a:srgbClr val="C00000"/>
                </a:solidFill>
              </a:rPr>
              <a:t>dan</a:t>
            </a:r>
            <a:r>
              <a:rPr lang="en-US" sz="2800" smtClean="0">
                <a:solidFill>
                  <a:srgbClr val="C00000"/>
                </a:solidFill>
              </a:rPr>
              <a:t> </a:t>
            </a:r>
            <a:r>
              <a:rPr lang="en-US" sz="2800" err="1" smtClean="0">
                <a:solidFill>
                  <a:srgbClr val="C00000"/>
                </a:solidFill>
              </a:rPr>
              <a:t>konsep</a:t>
            </a:r>
            <a:r>
              <a:rPr lang="en-US" sz="2800" smtClean="0">
                <a:solidFill>
                  <a:srgbClr val="C00000"/>
                </a:solidFill>
              </a:rPr>
              <a:t> </a:t>
            </a:r>
            <a:r>
              <a:rPr lang="en-US" sz="2800" err="1" smtClean="0">
                <a:solidFill>
                  <a:srgbClr val="C00000"/>
                </a:solidFill>
              </a:rPr>
              <a:t>kita</a:t>
            </a:r>
            <a:r>
              <a:rPr lang="en-US" sz="2800" smtClean="0">
                <a:solidFill>
                  <a:srgbClr val="C00000"/>
                </a:solidFill>
              </a:rPr>
              <a:t> </a:t>
            </a:r>
            <a:r>
              <a:rPr lang="en-US" sz="2800" err="1" smtClean="0">
                <a:solidFill>
                  <a:srgbClr val="C00000"/>
                </a:solidFill>
              </a:rPr>
              <a:t>dalam</a:t>
            </a:r>
            <a:r>
              <a:rPr lang="en-US" sz="2800" smtClean="0">
                <a:solidFill>
                  <a:srgbClr val="C00000"/>
                </a:solidFill>
              </a:rPr>
              <a:t> </a:t>
            </a:r>
            <a:r>
              <a:rPr lang="en-US" sz="2800" err="1" smtClean="0">
                <a:solidFill>
                  <a:srgbClr val="C00000"/>
                </a:solidFill>
              </a:rPr>
              <a:t>melakukan</a:t>
            </a:r>
            <a:r>
              <a:rPr lang="en-US" sz="2800" smtClean="0">
                <a:solidFill>
                  <a:srgbClr val="C00000"/>
                </a:solidFill>
              </a:rPr>
              <a:t> </a:t>
            </a:r>
            <a:r>
              <a:rPr lang="en-US" sz="2800" err="1" smtClean="0">
                <a:solidFill>
                  <a:srgbClr val="C00000"/>
                </a:solidFill>
              </a:rPr>
              <a:t>penelitian</a:t>
            </a:r>
            <a:endParaRPr lang="en-US" sz="2800" smtClean="0">
              <a:solidFill>
                <a:srgbClr val="C00000"/>
              </a:solidFill>
            </a:endParaRPr>
          </a:p>
          <a:p>
            <a:r>
              <a:rPr lang="en-US" sz="2800" err="1" smtClean="0"/>
              <a:t>Kerangka</a:t>
            </a:r>
            <a:r>
              <a:rPr lang="en-US" sz="2800" smtClean="0"/>
              <a:t> </a:t>
            </a:r>
            <a:r>
              <a:rPr lang="en-US" sz="2800" err="1" smtClean="0"/>
              <a:t>pemikiran</a:t>
            </a:r>
            <a:r>
              <a:rPr lang="en-US" sz="2800" smtClean="0"/>
              <a:t> </a:t>
            </a:r>
            <a:r>
              <a:rPr lang="en-US" sz="2800" err="1" smtClean="0"/>
              <a:t>akan</a:t>
            </a:r>
            <a:r>
              <a:rPr lang="en-US" sz="2800" smtClean="0"/>
              <a:t> </a:t>
            </a:r>
            <a:r>
              <a:rPr lang="en-US" sz="2800" err="1" smtClean="0"/>
              <a:t>menjadi</a:t>
            </a:r>
            <a:r>
              <a:rPr lang="en-US" sz="2800" smtClean="0"/>
              <a:t> </a:t>
            </a:r>
            <a:r>
              <a:rPr lang="en-US" sz="2800" err="1" smtClean="0">
                <a:solidFill>
                  <a:srgbClr val="C00000"/>
                </a:solidFill>
              </a:rPr>
              <a:t>acuan</a:t>
            </a:r>
            <a:r>
              <a:rPr lang="en-US" sz="2800" smtClean="0">
                <a:solidFill>
                  <a:srgbClr val="C00000"/>
                </a:solidFill>
              </a:rPr>
              <a:t> </a:t>
            </a:r>
            <a:r>
              <a:rPr lang="en-US" sz="2800" err="1" smtClean="0">
                <a:solidFill>
                  <a:srgbClr val="C00000"/>
                </a:solidFill>
              </a:rPr>
              <a:t>kita</a:t>
            </a:r>
            <a:r>
              <a:rPr lang="en-US" sz="2800" smtClean="0">
                <a:solidFill>
                  <a:srgbClr val="C00000"/>
                </a:solidFill>
              </a:rPr>
              <a:t> </a:t>
            </a:r>
            <a:r>
              <a:rPr lang="en-US" sz="2800" err="1" smtClean="0">
                <a:solidFill>
                  <a:srgbClr val="C00000"/>
                </a:solidFill>
              </a:rPr>
              <a:t>dalam</a:t>
            </a:r>
            <a:r>
              <a:rPr lang="en-US" sz="2800" smtClean="0">
                <a:solidFill>
                  <a:srgbClr val="C00000"/>
                </a:solidFill>
              </a:rPr>
              <a:t> </a:t>
            </a:r>
            <a:r>
              <a:rPr lang="en-US" sz="2800" err="1" smtClean="0">
                <a:solidFill>
                  <a:srgbClr val="C00000"/>
                </a:solidFill>
              </a:rPr>
              <a:t>menyusun</a:t>
            </a:r>
            <a:r>
              <a:rPr lang="en-US" sz="2800" smtClean="0">
                <a:solidFill>
                  <a:srgbClr val="C00000"/>
                </a:solidFill>
              </a:rPr>
              <a:t> </a:t>
            </a:r>
            <a:r>
              <a:rPr lang="en-US" sz="2800" err="1" smtClean="0">
                <a:solidFill>
                  <a:srgbClr val="C00000"/>
                </a:solidFill>
              </a:rPr>
              <a:t>metodologi</a:t>
            </a:r>
            <a:r>
              <a:rPr lang="en-US" sz="2800" smtClean="0">
                <a:solidFill>
                  <a:srgbClr val="C00000"/>
                </a:solidFill>
              </a:rPr>
              <a:t> </a:t>
            </a:r>
            <a:r>
              <a:rPr lang="en-US" sz="2800" err="1" smtClean="0">
                <a:solidFill>
                  <a:srgbClr val="C00000"/>
                </a:solidFill>
              </a:rPr>
              <a:t>penelitian</a:t>
            </a:r>
            <a:endParaRPr lang="en-US" sz="2800" smtClean="0">
              <a:solidFill>
                <a:srgbClr val="C00000"/>
              </a:solidFill>
            </a:endParaRPr>
          </a:p>
          <a:p>
            <a:r>
              <a:rPr lang="en-US" sz="2800" err="1" smtClean="0"/>
              <a:t>Kerangka</a:t>
            </a:r>
            <a:r>
              <a:rPr lang="en-US" sz="2800" smtClean="0"/>
              <a:t> </a:t>
            </a:r>
            <a:r>
              <a:rPr lang="en-US" sz="2800" err="1" smtClean="0"/>
              <a:t>pemikiran</a:t>
            </a:r>
            <a:r>
              <a:rPr lang="en-US" sz="2800" smtClean="0"/>
              <a:t> </a:t>
            </a:r>
            <a:r>
              <a:rPr lang="en-US" sz="2800" err="1" smtClean="0"/>
              <a:t>bisa</a:t>
            </a:r>
            <a:r>
              <a:rPr lang="en-US" sz="2800" smtClean="0"/>
              <a:t> </a:t>
            </a:r>
            <a:r>
              <a:rPr lang="en-US" sz="2800" err="1" smtClean="0"/>
              <a:t>digunakan</a:t>
            </a:r>
            <a:r>
              <a:rPr lang="en-US" sz="2800" smtClean="0"/>
              <a:t> </a:t>
            </a:r>
            <a:r>
              <a:rPr lang="en-US" sz="2800" err="1" smtClean="0"/>
              <a:t>untuk</a:t>
            </a:r>
            <a:r>
              <a:rPr lang="en-US" sz="2800" smtClean="0"/>
              <a:t> </a:t>
            </a:r>
            <a:r>
              <a:rPr lang="en-US" sz="2800" err="1" smtClean="0">
                <a:solidFill>
                  <a:srgbClr val="C00000"/>
                </a:solidFill>
              </a:rPr>
              <a:t>menguji</a:t>
            </a:r>
            <a:r>
              <a:rPr lang="en-US" sz="2800" smtClean="0">
                <a:solidFill>
                  <a:srgbClr val="C00000"/>
                </a:solidFill>
              </a:rPr>
              <a:t> </a:t>
            </a:r>
            <a:r>
              <a:rPr lang="en-US" sz="2800" err="1" smtClean="0">
                <a:solidFill>
                  <a:srgbClr val="C00000"/>
                </a:solidFill>
              </a:rPr>
              <a:t>logika</a:t>
            </a:r>
            <a:r>
              <a:rPr lang="en-US" sz="2800" smtClean="0">
                <a:solidFill>
                  <a:srgbClr val="C00000"/>
                </a:solidFill>
              </a:rPr>
              <a:t> </a:t>
            </a:r>
            <a:r>
              <a:rPr lang="en-US" sz="2800" err="1" smtClean="0">
                <a:solidFill>
                  <a:srgbClr val="C00000"/>
                </a:solidFill>
              </a:rPr>
              <a:t>penelitian</a:t>
            </a:r>
            <a:endParaRPr lang="en-US" sz="2800" smtClean="0">
              <a:solidFill>
                <a:srgbClr val="C00000"/>
              </a:solidFill>
            </a:endParaRPr>
          </a:p>
        </p:txBody>
      </p:sp>
    </p:spTree>
    <p:extLst>
      <p:ext uri="{BB962C8B-B14F-4D97-AF65-F5344CB8AC3E}">
        <p14:creationId xmlns:p14="http://schemas.microsoft.com/office/powerpoint/2010/main" val="3693390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Contoh Kerangka Pemikiran</a:t>
            </a:r>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62089"/>
            <a:ext cx="8610600" cy="553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55548"/>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Struktur</a:t>
            </a:r>
            <a:r>
              <a:rPr lang="en-US" smtClean="0"/>
              <a:t> </a:t>
            </a:r>
            <a:r>
              <a:rPr lang="en-US" err="1" smtClean="0"/>
              <a:t>Tesis</a:t>
            </a:r>
            <a:r>
              <a:rPr lang="en-US" smtClean="0"/>
              <a:t> – </a:t>
            </a:r>
            <a:r>
              <a:rPr lang="en-US" err="1" smtClean="0"/>
              <a:t>Bab</a:t>
            </a:r>
            <a:r>
              <a:rPr lang="en-US" smtClean="0"/>
              <a:t> III</a:t>
            </a:r>
            <a:endParaRPr lang="id-ID"/>
          </a:p>
        </p:txBody>
      </p:sp>
      <p:sp>
        <p:nvSpPr>
          <p:cNvPr id="3" name="Content Placeholder 2"/>
          <p:cNvSpPr>
            <a:spLocks noGrp="1"/>
          </p:cNvSpPr>
          <p:nvPr>
            <p:ph idx="1"/>
          </p:nvPr>
        </p:nvSpPr>
        <p:spPr>
          <a:xfrm>
            <a:off x="457200" y="990600"/>
            <a:ext cx="8382000" cy="4191000"/>
          </a:xfrm>
        </p:spPr>
        <p:txBody>
          <a:bodyPr/>
          <a:lstStyle/>
          <a:p>
            <a:pPr marL="514350" indent="-514350">
              <a:buNone/>
            </a:pPr>
            <a:r>
              <a:rPr lang="en-US" sz="3600" smtClean="0">
                <a:solidFill>
                  <a:srgbClr val="C00000"/>
                </a:solidFill>
              </a:rPr>
              <a:t>Bab III Metod</a:t>
            </a:r>
            <a:r>
              <a:rPr lang="id-ID" sz="3600">
                <a:solidFill>
                  <a:srgbClr val="C00000"/>
                </a:solidFill>
              </a:rPr>
              <a:t>e</a:t>
            </a:r>
            <a:r>
              <a:rPr lang="en-US" sz="3600" smtClean="0">
                <a:solidFill>
                  <a:srgbClr val="C00000"/>
                </a:solidFill>
              </a:rPr>
              <a:t> </a:t>
            </a:r>
            <a:r>
              <a:rPr lang="en-US" sz="3600" err="1" smtClean="0">
                <a:solidFill>
                  <a:srgbClr val="C00000"/>
                </a:solidFill>
              </a:rPr>
              <a:t>Penelitian</a:t>
            </a:r>
            <a:endParaRPr lang="en-US" sz="2000" smtClean="0"/>
          </a:p>
          <a:p>
            <a:pPr marL="514350" indent="-514350">
              <a:buNone/>
            </a:pPr>
            <a:r>
              <a:rPr lang="en-US" sz="2400" smtClean="0"/>
              <a:t>	3.1 </a:t>
            </a:r>
            <a:r>
              <a:rPr lang="id-ID" sz="2400" smtClean="0">
                <a:solidFill>
                  <a:srgbClr val="0070C0"/>
                </a:solidFill>
              </a:rPr>
              <a:t>Desain</a:t>
            </a:r>
            <a:r>
              <a:rPr lang="en-US" sz="2400" smtClean="0">
                <a:solidFill>
                  <a:srgbClr val="0070C0"/>
                </a:solidFill>
              </a:rPr>
              <a:t> </a:t>
            </a:r>
            <a:r>
              <a:rPr lang="en-US" sz="2400" err="1" smtClean="0">
                <a:solidFill>
                  <a:srgbClr val="0070C0"/>
                </a:solidFill>
              </a:rPr>
              <a:t>Penelitian</a:t>
            </a:r>
            <a:endParaRPr lang="en-US" sz="2400" smtClean="0">
              <a:solidFill>
                <a:srgbClr val="0070C0"/>
              </a:solidFill>
            </a:endParaRPr>
          </a:p>
          <a:p>
            <a:pPr marL="863600" lvl="1" indent="-514350">
              <a:buNone/>
            </a:pPr>
            <a:r>
              <a:rPr lang="en-US" sz="2000" smtClean="0"/>
              <a:t>	</a:t>
            </a:r>
            <a:r>
              <a:rPr lang="id-ID" sz="2000" smtClean="0"/>
              <a:t>Metode penelitian yang dilakukan adalah metode penelitian eksperimen, dengan tahapan penelitian seperti berikut:</a:t>
            </a:r>
            <a:endParaRPr lang="en-US" sz="2000" smtClean="0"/>
          </a:p>
          <a:p>
            <a:pPr marL="863600" lvl="1" indent="-514350">
              <a:buNone/>
            </a:pPr>
            <a:r>
              <a:rPr lang="en-US" sz="2000" smtClean="0"/>
              <a:t>	1. </a:t>
            </a:r>
            <a:r>
              <a:rPr lang="id-ID" sz="2000" smtClean="0"/>
              <a:t>Pengumpulan Data (</a:t>
            </a:r>
            <a:r>
              <a:rPr lang="id-ID" sz="2000" b="1" smtClean="0">
                <a:solidFill>
                  <a:srgbClr val="C00000"/>
                </a:solidFill>
              </a:rPr>
              <a:t>Data </a:t>
            </a:r>
            <a:r>
              <a:rPr lang="id-ID" sz="2000" b="1" err="1" smtClean="0">
                <a:solidFill>
                  <a:srgbClr val="C00000"/>
                </a:solidFill>
              </a:rPr>
              <a:t>Gathering</a:t>
            </a:r>
            <a:r>
              <a:rPr lang="id-ID" sz="2000" smtClean="0"/>
              <a:t>)</a:t>
            </a:r>
          </a:p>
          <a:p>
            <a:pPr marL="863600" lvl="1" indent="-514350">
              <a:buNone/>
            </a:pPr>
            <a:r>
              <a:rPr lang="id-ID" sz="2000" i="1"/>
              <a:t>	</a:t>
            </a:r>
            <a:r>
              <a:rPr lang="id-ID" sz="2000" i="1" smtClean="0"/>
              <a:t>    (jelaskan langkah yang dilakukan di tahapan ini ... )</a:t>
            </a:r>
          </a:p>
          <a:p>
            <a:pPr marL="863600" lvl="1" indent="-514350">
              <a:buNone/>
            </a:pPr>
            <a:r>
              <a:rPr lang="id-ID" sz="2000" smtClean="0"/>
              <a:t>	2</a:t>
            </a:r>
            <a:r>
              <a:rPr lang="id-ID" sz="2000"/>
              <a:t>. Pengolahan Awal </a:t>
            </a:r>
            <a:r>
              <a:rPr lang="id-ID" sz="2000" smtClean="0"/>
              <a:t>Data </a:t>
            </a:r>
            <a:r>
              <a:rPr lang="id-ID" sz="2000"/>
              <a:t>(</a:t>
            </a:r>
            <a:r>
              <a:rPr lang="id-ID" sz="2000" b="1">
                <a:solidFill>
                  <a:srgbClr val="C00000"/>
                </a:solidFill>
              </a:rPr>
              <a:t>Data </a:t>
            </a:r>
            <a:r>
              <a:rPr lang="id-ID" sz="2000" b="1" err="1" smtClean="0">
                <a:solidFill>
                  <a:srgbClr val="C00000"/>
                </a:solidFill>
              </a:rPr>
              <a:t>Pre-processing</a:t>
            </a:r>
            <a:r>
              <a:rPr lang="id-ID" sz="2000" smtClean="0"/>
              <a:t>)</a:t>
            </a:r>
          </a:p>
          <a:p>
            <a:pPr marL="863600" lvl="1" indent="-514350">
              <a:buNone/>
            </a:pPr>
            <a:r>
              <a:rPr lang="id-ID" sz="2000"/>
              <a:t>	3</a:t>
            </a:r>
            <a:r>
              <a:rPr lang="id-ID" sz="2000" smtClean="0"/>
              <a:t>. Model/Metode Yang Diusulkan/Dikembangkan</a:t>
            </a:r>
            <a:br>
              <a:rPr lang="id-ID" sz="2000" smtClean="0"/>
            </a:br>
            <a:r>
              <a:rPr lang="id-ID" sz="2000" smtClean="0"/>
              <a:t>	    (</a:t>
            </a:r>
            <a:r>
              <a:rPr lang="id-ID" sz="2000" b="1" err="1" smtClean="0">
                <a:solidFill>
                  <a:srgbClr val="C00000"/>
                </a:solidFill>
              </a:rPr>
              <a:t>Proposed</a:t>
            </a:r>
            <a:r>
              <a:rPr lang="id-ID" sz="2000" b="1" smtClean="0">
                <a:solidFill>
                  <a:srgbClr val="C00000"/>
                </a:solidFill>
              </a:rPr>
              <a:t> Model/</a:t>
            </a:r>
            <a:r>
              <a:rPr lang="id-ID" sz="2000" b="1" err="1" smtClean="0">
                <a:solidFill>
                  <a:srgbClr val="C00000"/>
                </a:solidFill>
              </a:rPr>
              <a:t>Method</a:t>
            </a:r>
            <a:r>
              <a:rPr lang="id-ID" sz="2000" smtClean="0"/>
              <a:t>)</a:t>
            </a:r>
          </a:p>
          <a:p>
            <a:pPr marL="863600" lvl="1" indent="-514350">
              <a:buNone/>
            </a:pPr>
            <a:r>
              <a:rPr lang="id-ID" sz="2000"/>
              <a:t>	4</a:t>
            </a:r>
            <a:r>
              <a:rPr lang="id-ID" sz="2000" smtClean="0"/>
              <a:t>. Eksperimen dan Pengujian Model/Metode</a:t>
            </a:r>
          </a:p>
          <a:p>
            <a:pPr marL="863600" lvl="1" indent="-514350">
              <a:buNone/>
            </a:pPr>
            <a:r>
              <a:rPr lang="id-ID" sz="2000"/>
              <a:t>	</a:t>
            </a:r>
            <a:r>
              <a:rPr lang="id-ID" sz="2000" smtClean="0"/>
              <a:t>	    (</a:t>
            </a:r>
            <a:r>
              <a:rPr lang="id-ID" sz="2000" b="1" smtClean="0">
                <a:solidFill>
                  <a:srgbClr val="C00000"/>
                </a:solidFill>
              </a:rPr>
              <a:t>Model/</a:t>
            </a:r>
            <a:r>
              <a:rPr lang="id-ID" sz="2000" b="1" err="1" smtClean="0">
                <a:solidFill>
                  <a:srgbClr val="C00000"/>
                </a:solidFill>
              </a:rPr>
              <a:t>Method</a:t>
            </a:r>
            <a:r>
              <a:rPr lang="id-ID" sz="2000" b="1" smtClean="0">
                <a:solidFill>
                  <a:srgbClr val="C00000"/>
                </a:solidFill>
              </a:rPr>
              <a:t> Test </a:t>
            </a:r>
            <a:r>
              <a:rPr lang="id-ID" sz="2000" b="1" err="1" smtClean="0">
                <a:solidFill>
                  <a:srgbClr val="C00000"/>
                </a:solidFill>
              </a:rPr>
              <a:t>and</a:t>
            </a:r>
            <a:r>
              <a:rPr lang="id-ID" sz="2000" b="1" smtClean="0">
                <a:solidFill>
                  <a:srgbClr val="C00000"/>
                </a:solidFill>
              </a:rPr>
              <a:t> </a:t>
            </a:r>
            <a:r>
              <a:rPr lang="id-ID" sz="2000" b="1" err="1" smtClean="0">
                <a:solidFill>
                  <a:srgbClr val="C00000"/>
                </a:solidFill>
              </a:rPr>
              <a:t>Experiment</a:t>
            </a:r>
            <a:r>
              <a:rPr lang="id-ID" sz="2000" smtClean="0"/>
              <a:t>)</a:t>
            </a:r>
          </a:p>
          <a:p>
            <a:pPr marL="863600" lvl="1" indent="-514350">
              <a:buNone/>
            </a:pPr>
            <a:r>
              <a:rPr lang="id-ID" sz="2000"/>
              <a:t>	5</a:t>
            </a:r>
            <a:r>
              <a:rPr lang="id-ID" sz="2000" smtClean="0"/>
              <a:t>. Evaluasi dan Validasi Hasil  (</a:t>
            </a:r>
            <a:r>
              <a:rPr lang="id-ID" sz="2000" b="1" err="1" smtClean="0">
                <a:solidFill>
                  <a:srgbClr val="C00000"/>
                </a:solidFill>
              </a:rPr>
              <a:t>Result</a:t>
            </a:r>
            <a:r>
              <a:rPr lang="id-ID" sz="2000" b="1" smtClean="0">
                <a:solidFill>
                  <a:srgbClr val="C00000"/>
                </a:solidFill>
              </a:rPr>
              <a:t> </a:t>
            </a:r>
            <a:r>
              <a:rPr lang="id-ID" sz="2000" b="1" err="1" smtClean="0">
                <a:solidFill>
                  <a:srgbClr val="C00000"/>
                </a:solidFill>
              </a:rPr>
              <a:t>Evaluation</a:t>
            </a:r>
            <a:r>
              <a:rPr lang="id-ID" sz="2000" b="1" smtClean="0">
                <a:solidFill>
                  <a:srgbClr val="C00000"/>
                </a:solidFill>
              </a:rPr>
              <a:t> </a:t>
            </a:r>
            <a:r>
              <a:rPr lang="id-ID" sz="2000" b="1" err="1" smtClean="0">
                <a:solidFill>
                  <a:srgbClr val="C00000"/>
                </a:solidFill>
              </a:rPr>
              <a:t>and</a:t>
            </a:r>
            <a:r>
              <a:rPr lang="id-ID" sz="2000" b="1" smtClean="0">
                <a:solidFill>
                  <a:srgbClr val="C00000"/>
                </a:solidFill>
              </a:rPr>
              <a:t> </a:t>
            </a:r>
            <a:r>
              <a:rPr lang="id-ID" sz="2000" b="1" err="1" smtClean="0">
                <a:solidFill>
                  <a:srgbClr val="C00000"/>
                </a:solidFill>
              </a:rPr>
              <a:t>Validation</a:t>
            </a:r>
            <a:r>
              <a:rPr lang="id-ID" sz="2000" smtClean="0"/>
              <a:t>)</a:t>
            </a:r>
            <a:endParaRPr lang="en-US" sz="2000" smtClean="0"/>
          </a:p>
          <a:p>
            <a:pPr marL="514350" indent="-514350">
              <a:buNone/>
            </a:pPr>
            <a:endParaRPr lang="en-US" sz="2000" smtClean="0"/>
          </a:p>
          <a:p>
            <a:pPr marL="514350" indent="-514350">
              <a:buNone/>
            </a:pPr>
            <a:r>
              <a:rPr lang="en-US" sz="2000" smtClean="0"/>
              <a:t>	</a:t>
            </a:r>
          </a:p>
          <a:p>
            <a:pPr marL="514350" indent="-514350">
              <a:buNone/>
            </a:pPr>
            <a:r>
              <a:rPr lang="en-US" sz="2000" smtClean="0"/>
              <a:t> 	</a:t>
            </a:r>
          </a:p>
        </p:txBody>
      </p:sp>
    </p:spTree>
    <p:extLst>
      <p:ext uri="{BB962C8B-B14F-4D97-AF65-F5344CB8AC3E}">
        <p14:creationId xmlns:p14="http://schemas.microsoft.com/office/powerpoint/2010/main" val="1570722296"/>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Metode Penelitian</a:t>
            </a:r>
            <a:endParaRPr lang="id-ID"/>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8382018"/>
              </p:ext>
            </p:extLst>
          </p:nvPr>
        </p:nvGraphicFramePr>
        <p:xfrm>
          <a:off x="152400" y="1066800"/>
          <a:ext cx="885825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004379"/>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Struktur</a:t>
            </a:r>
            <a:r>
              <a:rPr lang="en-US" smtClean="0"/>
              <a:t> </a:t>
            </a:r>
            <a:r>
              <a:rPr lang="en-US" err="1" smtClean="0"/>
              <a:t>Tesis</a:t>
            </a:r>
            <a:r>
              <a:rPr lang="en-US" smtClean="0"/>
              <a:t> – </a:t>
            </a:r>
            <a:r>
              <a:rPr lang="en-US" err="1" smtClean="0"/>
              <a:t>Bab</a:t>
            </a:r>
            <a:r>
              <a:rPr lang="en-US" smtClean="0"/>
              <a:t> III</a:t>
            </a:r>
            <a:endParaRPr lang="id-ID"/>
          </a:p>
        </p:txBody>
      </p:sp>
      <p:sp>
        <p:nvSpPr>
          <p:cNvPr id="3" name="Content Placeholder 2"/>
          <p:cNvSpPr>
            <a:spLocks noGrp="1"/>
          </p:cNvSpPr>
          <p:nvPr>
            <p:ph idx="1"/>
          </p:nvPr>
        </p:nvSpPr>
        <p:spPr>
          <a:xfrm>
            <a:off x="533400" y="1143000"/>
            <a:ext cx="8229600" cy="5486400"/>
          </a:xfrm>
        </p:spPr>
        <p:txBody>
          <a:bodyPr/>
          <a:lstStyle/>
          <a:p>
            <a:pPr marL="514350" indent="-514350">
              <a:buNone/>
            </a:pPr>
            <a:r>
              <a:rPr lang="en-US" sz="2400" smtClean="0"/>
              <a:t>3.2 </a:t>
            </a:r>
            <a:r>
              <a:rPr lang="en-US" sz="2400" smtClean="0">
                <a:solidFill>
                  <a:srgbClr val="0070C0"/>
                </a:solidFill>
              </a:rPr>
              <a:t>Pengumpulan Data </a:t>
            </a:r>
            <a:endParaRPr lang="id-ID" sz="2000" smtClean="0">
              <a:solidFill>
                <a:srgbClr val="0070C0"/>
              </a:solidFill>
            </a:endParaRPr>
          </a:p>
          <a:p>
            <a:pPr marL="514350" lvl="0" indent="-514350">
              <a:buNone/>
            </a:pPr>
            <a:r>
              <a:rPr lang="id-ID" sz="2000" i="1" smtClean="0">
                <a:solidFill>
                  <a:srgbClr val="000000"/>
                </a:solidFill>
              </a:rPr>
              <a:t>	</a:t>
            </a:r>
            <a:r>
              <a:rPr lang="en-US" sz="2000" i="1" smtClean="0">
                <a:solidFill>
                  <a:srgbClr val="000000"/>
                </a:solidFill>
              </a:rPr>
              <a:t>(</a:t>
            </a:r>
            <a:r>
              <a:rPr lang="id-ID" sz="2000" i="1">
                <a:solidFill>
                  <a:srgbClr val="000000"/>
                </a:solidFill>
              </a:rPr>
              <a:t>jelaskan </a:t>
            </a:r>
            <a:r>
              <a:rPr lang="id-ID" sz="2000" i="1" smtClean="0">
                <a:solidFill>
                  <a:srgbClr val="000000"/>
                </a:solidFill>
              </a:rPr>
              <a:t>tentang  data </a:t>
            </a:r>
            <a:r>
              <a:rPr lang="en-US" sz="2000" i="1" smtClean="0">
                <a:solidFill>
                  <a:srgbClr val="000000"/>
                </a:solidFill>
              </a:rPr>
              <a:t>)</a:t>
            </a:r>
            <a:endParaRPr lang="id-ID" sz="2000" smtClean="0"/>
          </a:p>
          <a:p>
            <a:pPr marL="514350" indent="-514350">
              <a:buNone/>
            </a:pPr>
            <a:r>
              <a:rPr lang="en-US" sz="2400" smtClean="0"/>
              <a:t>3.</a:t>
            </a:r>
            <a:r>
              <a:rPr lang="id-ID" sz="2400" smtClean="0"/>
              <a:t>3</a:t>
            </a:r>
            <a:r>
              <a:rPr lang="en-US" sz="2400" smtClean="0"/>
              <a:t> </a:t>
            </a:r>
            <a:r>
              <a:rPr lang="id-ID" sz="2400" smtClean="0">
                <a:solidFill>
                  <a:srgbClr val="0070C0"/>
                </a:solidFill>
              </a:rPr>
              <a:t>Pengolahan </a:t>
            </a:r>
            <a:r>
              <a:rPr lang="id-ID" sz="2400">
                <a:solidFill>
                  <a:srgbClr val="0070C0"/>
                </a:solidFill>
              </a:rPr>
              <a:t>Awal </a:t>
            </a:r>
            <a:r>
              <a:rPr lang="en-US" sz="2400">
                <a:solidFill>
                  <a:srgbClr val="0070C0"/>
                </a:solidFill>
              </a:rPr>
              <a:t>Data </a:t>
            </a:r>
          </a:p>
          <a:p>
            <a:pPr marL="514350" lvl="0" indent="-514350">
              <a:buNone/>
            </a:pPr>
            <a:r>
              <a:rPr lang="id-ID" sz="2000" i="1">
                <a:solidFill>
                  <a:srgbClr val="000000"/>
                </a:solidFill>
              </a:rPr>
              <a:t>	</a:t>
            </a:r>
            <a:r>
              <a:rPr lang="en-US" sz="2000" i="1">
                <a:solidFill>
                  <a:srgbClr val="000000"/>
                </a:solidFill>
              </a:rPr>
              <a:t>(</a:t>
            </a:r>
            <a:r>
              <a:rPr lang="id-ID" sz="2000" i="1">
                <a:solidFill>
                  <a:srgbClr val="000000"/>
                </a:solidFill>
              </a:rPr>
              <a:t>jelaskan </a:t>
            </a:r>
            <a:r>
              <a:rPr lang="id-ID" sz="2000" i="1" smtClean="0">
                <a:solidFill>
                  <a:srgbClr val="000000"/>
                </a:solidFill>
              </a:rPr>
              <a:t>teknik pengolahan awal (</a:t>
            </a:r>
            <a:r>
              <a:rPr lang="id-ID" sz="2000" i="1" err="1" smtClean="0">
                <a:solidFill>
                  <a:srgbClr val="000000"/>
                </a:solidFill>
              </a:rPr>
              <a:t>pre-processing</a:t>
            </a:r>
            <a:r>
              <a:rPr lang="id-ID" sz="2000" i="1" smtClean="0">
                <a:solidFill>
                  <a:srgbClr val="000000"/>
                </a:solidFill>
              </a:rPr>
              <a:t>) data yang dilakukan</a:t>
            </a:r>
            <a:r>
              <a:rPr lang="en-US" sz="2000" i="1" smtClean="0">
                <a:solidFill>
                  <a:srgbClr val="000000"/>
                </a:solidFill>
              </a:rPr>
              <a:t>)</a:t>
            </a:r>
            <a:endParaRPr lang="en-US" sz="2400"/>
          </a:p>
          <a:p>
            <a:pPr marL="514350" indent="-514350">
              <a:buNone/>
            </a:pPr>
            <a:r>
              <a:rPr lang="en-US" sz="2400" smtClean="0"/>
              <a:t>3.</a:t>
            </a:r>
            <a:r>
              <a:rPr lang="id-ID" sz="2400" smtClean="0"/>
              <a:t>4</a:t>
            </a:r>
            <a:r>
              <a:rPr lang="en-US" sz="2400" smtClean="0"/>
              <a:t> </a:t>
            </a:r>
            <a:r>
              <a:rPr lang="en-US" sz="2400">
                <a:solidFill>
                  <a:srgbClr val="0070C0"/>
                </a:solidFill>
              </a:rPr>
              <a:t>Model/</a:t>
            </a:r>
            <a:r>
              <a:rPr lang="en-US" sz="2400" err="1">
                <a:solidFill>
                  <a:srgbClr val="0070C0"/>
                </a:solidFill>
              </a:rPr>
              <a:t>Metode</a:t>
            </a:r>
            <a:r>
              <a:rPr lang="en-US" sz="2400">
                <a:solidFill>
                  <a:srgbClr val="0070C0"/>
                </a:solidFill>
              </a:rPr>
              <a:t> Yang </a:t>
            </a:r>
            <a:r>
              <a:rPr lang="en-US" sz="2400" smtClean="0">
                <a:solidFill>
                  <a:srgbClr val="0070C0"/>
                </a:solidFill>
              </a:rPr>
              <a:t>Diusulkan</a:t>
            </a:r>
            <a:endParaRPr lang="id-ID" sz="2400" smtClean="0">
              <a:solidFill>
                <a:srgbClr val="0070C0"/>
              </a:solidFill>
            </a:endParaRPr>
          </a:p>
          <a:p>
            <a:pPr marL="514350" lvl="0" indent="-514350">
              <a:buNone/>
            </a:pPr>
            <a:r>
              <a:rPr lang="id-ID" sz="2000" i="1" smtClean="0">
                <a:solidFill>
                  <a:srgbClr val="000000"/>
                </a:solidFill>
              </a:rPr>
              <a:t>	</a:t>
            </a:r>
            <a:r>
              <a:rPr lang="en-US" sz="2000" i="1" smtClean="0">
                <a:solidFill>
                  <a:srgbClr val="000000"/>
                </a:solidFill>
              </a:rPr>
              <a:t>(</a:t>
            </a:r>
            <a:r>
              <a:rPr lang="id-ID" sz="2000" i="1">
                <a:solidFill>
                  <a:srgbClr val="000000"/>
                </a:solidFill>
              </a:rPr>
              <a:t>jelaskan perbaikan, </a:t>
            </a:r>
            <a:r>
              <a:rPr lang="id-ID" sz="2000" i="1" smtClean="0">
                <a:solidFill>
                  <a:srgbClr val="000000"/>
                </a:solidFill>
              </a:rPr>
              <a:t>revisi, usulan </a:t>
            </a:r>
            <a:r>
              <a:rPr lang="id-ID" sz="2000" i="1">
                <a:solidFill>
                  <a:srgbClr val="000000"/>
                </a:solidFill>
              </a:rPr>
              <a:t>atau pengembangan metode/model yang telah kita </a:t>
            </a:r>
            <a:r>
              <a:rPr lang="id-ID" sz="2000" i="1" smtClean="0">
                <a:solidFill>
                  <a:srgbClr val="000000"/>
                </a:solidFill>
              </a:rPr>
              <a:t>lakukan dalam bentuk diagram skema dan formula</a:t>
            </a:r>
            <a:r>
              <a:rPr lang="en-US" sz="2000" i="1" smtClean="0">
                <a:solidFill>
                  <a:srgbClr val="000000"/>
                </a:solidFill>
              </a:rPr>
              <a:t>)</a:t>
            </a:r>
            <a:endParaRPr lang="en-US" sz="2400" smtClean="0"/>
          </a:p>
          <a:p>
            <a:pPr marL="514350" indent="-514350">
              <a:buNone/>
            </a:pPr>
            <a:r>
              <a:rPr lang="id-ID" sz="2400" smtClean="0"/>
              <a:t>3.5 </a:t>
            </a:r>
            <a:r>
              <a:rPr lang="id-ID" sz="2400" smtClean="0">
                <a:solidFill>
                  <a:srgbClr val="0070C0"/>
                </a:solidFill>
              </a:rPr>
              <a:t>Eksperimen dan Pengujian Model/Metode </a:t>
            </a:r>
          </a:p>
          <a:p>
            <a:pPr marL="514350" indent="-514350">
              <a:buNone/>
            </a:pPr>
            <a:r>
              <a:rPr lang="id-ID" sz="2000" i="1"/>
              <a:t>	</a:t>
            </a:r>
            <a:r>
              <a:rPr lang="en-US" sz="2000" i="1"/>
              <a:t>(</a:t>
            </a:r>
            <a:r>
              <a:rPr lang="en-US" sz="2000" i="1" err="1"/>
              <a:t>jelaskan</a:t>
            </a:r>
            <a:r>
              <a:rPr lang="en-US" sz="2000" i="1"/>
              <a:t> </a:t>
            </a:r>
            <a:r>
              <a:rPr lang="en-US" sz="2000" i="1" err="1"/>
              <a:t>dengan</a:t>
            </a:r>
            <a:r>
              <a:rPr lang="en-US" sz="2000" i="1"/>
              <a:t> </a:t>
            </a:r>
            <a:r>
              <a:rPr lang="en-US" sz="2000" i="1" smtClean="0"/>
              <a:t>detail</a:t>
            </a:r>
            <a:r>
              <a:rPr lang="id-ID" sz="2000" i="1" smtClean="0"/>
              <a:t> dan </a:t>
            </a:r>
            <a:r>
              <a:rPr lang="en-US" sz="2000" i="1" smtClean="0"/>
              <a:t>algoritmik </a:t>
            </a:r>
            <a:r>
              <a:rPr lang="en-US" sz="2000" i="1" err="1" smtClean="0"/>
              <a:t>bagaimana</a:t>
            </a:r>
            <a:r>
              <a:rPr lang="id-ID" sz="2000" i="1" smtClean="0"/>
              <a:t> teknik </a:t>
            </a:r>
            <a:r>
              <a:rPr lang="en-US" sz="2000" i="1" smtClean="0"/>
              <a:t> </a:t>
            </a:r>
            <a:r>
              <a:rPr lang="id-ID" sz="2000" i="1" smtClean="0"/>
              <a:t>eksperimen/pengujian/penerapan metode/model yang diusulkan</a:t>
            </a:r>
            <a:r>
              <a:rPr lang="en-US" sz="2000" i="1" smtClean="0"/>
              <a:t>)</a:t>
            </a:r>
            <a:endParaRPr lang="id-ID" sz="2000" i="1"/>
          </a:p>
          <a:p>
            <a:pPr marL="514350" indent="-514350">
              <a:buNone/>
            </a:pPr>
            <a:r>
              <a:rPr lang="id-ID" sz="2400" smtClean="0"/>
              <a:t>3.6</a:t>
            </a:r>
            <a:r>
              <a:rPr lang="id-ID" sz="2400" smtClean="0">
                <a:solidFill>
                  <a:srgbClr val="0070C0"/>
                </a:solidFill>
              </a:rPr>
              <a:t> Evaluasi dan Validasi Hasil</a:t>
            </a:r>
            <a:endParaRPr lang="id-ID" sz="2400">
              <a:solidFill>
                <a:srgbClr val="0070C0"/>
              </a:solidFill>
            </a:endParaRPr>
          </a:p>
          <a:p>
            <a:pPr marL="514350" indent="-514350">
              <a:buNone/>
            </a:pPr>
            <a:r>
              <a:rPr lang="id-ID" sz="2000" i="1"/>
              <a:t>	</a:t>
            </a:r>
            <a:r>
              <a:rPr lang="en-US" sz="2000" i="1"/>
              <a:t>(jelaskan dengan </a:t>
            </a:r>
            <a:r>
              <a:rPr lang="en-US" sz="2000" i="1" smtClean="0"/>
              <a:t>detail</a:t>
            </a:r>
            <a:r>
              <a:rPr lang="id-ID" sz="2000" i="1"/>
              <a:t> </a:t>
            </a:r>
            <a:r>
              <a:rPr lang="id-ID" sz="2000" i="1" smtClean="0"/>
              <a:t>dan </a:t>
            </a:r>
            <a:r>
              <a:rPr lang="en-US" sz="2000" i="1" smtClean="0"/>
              <a:t>algoritmik </a:t>
            </a:r>
            <a:r>
              <a:rPr lang="en-US" sz="2000" i="1"/>
              <a:t>bagaimana</a:t>
            </a:r>
            <a:r>
              <a:rPr lang="id-ID" sz="2000" i="1"/>
              <a:t> teknik </a:t>
            </a:r>
            <a:r>
              <a:rPr lang="en-US" sz="2000" i="1"/>
              <a:t> </a:t>
            </a:r>
            <a:r>
              <a:rPr lang="id-ID" sz="2000" i="1" smtClean="0"/>
              <a:t>evaluasi dan validasi metode/model </a:t>
            </a:r>
            <a:r>
              <a:rPr lang="id-ID" sz="2000" i="1"/>
              <a:t>yang diusulkan</a:t>
            </a:r>
            <a:r>
              <a:rPr lang="en-US" sz="2000" i="1"/>
              <a:t>)</a:t>
            </a:r>
            <a:endParaRPr lang="id-ID" sz="2000" i="1"/>
          </a:p>
          <a:p>
            <a:pPr marL="514350" indent="-514350">
              <a:buNone/>
            </a:pPr>
            <a:endParaRPr lang="id-ID" sz="2000" i="1" smtClean="0"/>
          </a:p>
        </p:txBody>
      </p:sp>
    </p:spTree>
    <p:extLst>
      <p:ext uri="{BB962C8B-B14F-4D97-AF65-F5344CB8AC3E}">
        <p14:creationId xmlns:p14="http://schemas.microsoft.com/office/powerpoint/2010/main" val="260951970"/>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Struktur</a:t>
            </a:r>
            <a:r>
              <a:rPr lang="en-US" smtClean="0"/>
              <a:t> </a:t>
            </a:r>
            <a:r>
              <a:rPr lang="en-US" err="1" smtClean="0"/>
              <a:t>Tesis</a:t>
            </a:r>
            <a:r>
              <a:rPr lang="en-US" smtClean="0"/>
              <a:t> – </a:t>
            </a:r>
            <a:r>
              <a:rPr lang="en-US" err="1" smtClean="0"/>
              <a:t>Bab</a:t>
            </a:r>
            <a:r>
              <a:rPr lang="en-US" smtClean="0"/>
              <a:t> IV</a:t>
            </a:r>
            <a:endParaRPr lang="id-ID"/>
          </a:p>
        </p:txBody>
      </p:sp>
      <p:sp>
        <p:nvSpPr>
          <p:cNvPr id="3" name="Content Placeholder 2"/>
          <p:cNvSpPr>
            <a:spLocks noGrp="1"/>
          </p:cNvSpPr>
          <p:nvPr>
            <p:ph idx="1"/>
          </p:nvPr>
        </p:nvSpPr>
        <p:spPr>
          <a:xfrm>
            <a:off x="609600" y="1066800"/>
            <a:ext cx="7772400" cy="4267200"/>
          </a:xfrm>
        </p:spPr>
        <p:txBody>
          <a:bodyPr/>
          <a:lstStyle/>
          <a:p>
            <a:pPr marL="514350" indent="-514350">
              <a:buNone/>
            </a:pPr>
            <a:r>
              <a:rPr lang="en-US" sz="3600" err="1" smtClean="0">
                <a:solidFill>
                  <a:srgbClr val="C00000"/>
                </a:solidFill>
              </a:rPr>
              <a:t>Bab</a:t>
            </a:r>
            <a:r>
              <a:rPr lang="en-US" sz="3600" smtClean="0">
                <a:solidFill>
                  <a:srgbClr val="C00000"/>
                </a:solidFill>
              </a:rPr>
              <a:t> IV </a:t>
            </a:r>
            <a:r>
              <a:rPr lang="en-US" sz="3600" err="1" smtClean="0">
                <a:solidFill>
                  <a:srgbClr val="C00000"/>
                </a:solidFill>
              </a:rPr>
              <a:t>Hasil</a:t>
            </a:r>
            <a:r>
              <a:rPr lang="en-US" sz="3600" smtClean="0">
                <a:solidFill>
                  <a:srgbClr val="C00000"/>
                </a:solidFill>
              </a:rPr>
              <a:t> </a:t>
            </a:r>
            <a:r>
              <a:rPr lang="en-US" sz="3600" err="1" smtClean="0">
                <a:solidFill>
                  <a:srgbClr val="C00000"/>
                </a:solidFill>
              </a:rPr>
              <a:t>dan</a:t>
            </a:r>
            <a:r>
              <a:rPr lang="en-US" sz="3600" smtClean="0">
                <a:solidFill>
                  <a:srgbClr val="C00000"/>
                </a:solidFill>
              </a:rPr>
              <a:t> </a:t>
            </a:r>
            <a:r>
              <a:rPr lang="en-US" sz="3600" err="1" smtClean="0">
                <a:solidFill>
                  <a:srgbClr val="C00000"/>
                </a:solidFill>
              </a:rPr>
              <a:t>Pembahasan</a:t>
            </a:r>
            <a:endParaRPr lang="en-US" sz="3600" smtClean="0"/>
          </a:p>
          <a:p>
            <a:pPr marL="863600" lvl="1" indent="-514350">
              <a:buNone/>
            </a:pPr>
            <a:endParaRPr lang="en-US" sz="2000" smtClean="0"/>
          </a:p>
          <a:p>
            <a:pPr marL="863600" lvl="1" indent="-514350">
              <a:buNone/>
            </a:pPr>
            <a:r>
              <a:rPr lang="en-US" sz="2800" smtClean="0"/>
              <a:t>4.1 </a:t>
            </a:r>
            <a:r>
              <a:rPr lang="en-US" sz="2800" err="1" smtClean="0">
                <a:solidFill>
                  <a:srgbClr val="0070C0"/>
                </a:solidFill>
              </a:rPr>
              <a:t>Hasil</a:t>
            </a:r>
            <a:r>
              <a:rPr lang="en-US" sz="2800" smtClean="0">
                <a:solidFill>
                  <a:srgbClr val="0070C0"/>
                </a:solidFill>
              </a:rPr>
              <a:t> </a:t>
            </a:r>
            <a:r>
              <a:rPr lang="en-US" sz="2800" err="1">
                <a:solidFill>
                  <a:srgbClr val="0070C0"/>
                </a:solidFill>
              </a:rPr>
              <a:t>Eksperimen</a:t>
            </a:r>
            <a:r>
              <a:rPr lang="en-US" sz="2800">
                <a:solidFill>
                  <a:srgbClr val="0070C0"/>
                </a:solidFill>
              </a:rPr>
              <a:t> </a:t>
            </a:r>
            <a:r>
              <a:rPr lang="en-US" sz="2800" err="1">
                <a:solidFill>
                  <a:srgbClr val="0070C0"/>
                </a:solidFill>
              </a:rPr>
              <a:t>dan</a:t>
            </a:r>
            <a:r>
              <a:rPr lang="en-US" sz="2800">
                <a:solidFill>
                  <a:srgbClr val="0070C0"/>
                </a:solidFill>
              </a:rPr>
              <a:t> </a:t>
            </a:r>
            <a:r>
              <a:rPr lang="en-US" sz="2800" err="1">
                <a:solidFill>
                  <a:srgbClr val="0070C0"/>
                </a:solidFill>
              </a:rPr>
              <a:t>Pengujian</a:t>
            </a:r>
            <a:r>
              <a:rPr lang="en-US" sz="2800">
                <a:solidFill>
                  <a:srgbClr val="0070C0"/>
                </a:solidFill>
              </a:rPr>
              <a:t> </a:t>
            </a:r>
            <a:r>
              <a:rPr lang="en-US" sz="2800" smtClean="0">
                <a:solidFill>
                  <a:srgbClr val="0070C0"/>
                </a:solidFill>
              </a:rPr>
              <a:t>Model/</a:t>
            </a:r>
            <a:r>
              <a:rPr lang="en-US" sz="2800" err="1" smtClean="0">
                <a:solidFill>
                  <a:srgbClr val="0070C0"/>
                </a:solidFill>
              </a:rPr>
              <a:t>Metode</a:t>
            </a:r>
            <a:r>
              <a:rPr lang="id-ID" sz="1800" i="1" smtClean="0"/>
              <a:t/>
            </a:r>
            <a:br>
              <a:rPr lang="id-ID" sz="1800" i="1" smtClean="0"/>
            </a:br>
            <a:r>
              <a:rPr lang="id-ID" sz="1800" i="1" smtClean="0"/>
              <a:t>(</a:t>
            </a:r>
            <a:r>
              <a:rPr lang="en-US" sz="1800" i="1" err="1" smtClean="0"/>
              <a:t>sajikan</a:t>
            </a:r>
            <a:r>
              <a:rPr lang="en-US" sz="1800" i="1" smtClean="0"/>
              <a:t> </a:t>
            </a:r>
            <a:r>
              <a:rPr lang="en-US" sz="1800" i="1" err="1" smtClean="0"/>
              <a:t>hasil</a:t>
            </a:r>
            <a:r>
              <a:rPr lang="en-US" sz="1800" i="1" smtClean="0"/>
              <a:t> </a:t>
            </a:r>
            <a:r>
              <a:rPr lang="id-ID" sz="1800" i="1" smtClean="0"/>
              <a:t>eksperimen dan pengujian metode/model</a:t>
            </a:r>
            <a:r>
              <a:rPr lang="id-ID" sz="1800" i="1"/>
              <a:t> </a:t>
            </a:r>
            <a:r>
              <a:rPr lang="id-ID" sz="1800" i="1" smtClean="0"/>
              <a:t>pada data eksperimen yang telah kita lakukan di bab III</a:t>
            </a:r>
            <a:r>
              <a:rPr lang="en-US" sz="1800" i="1" smtClean="0"/>
              <a:t>)</a:t>
            </a:r>
          </a:p>
          <a:p>
            <a:pPr marL="863600" lvl="1" indent="-514350">
              <a:buNone/>
            </a:pPr>
            <a:r>
              <a:rPr lang="en-US" sz="2800" smtClean="0"/>
              <a:t>4.2 </a:t>
            </a:r>
            <a:r>
              <a:rPr lang="en-US" sz="2800" err="1" smtClean="0">
                <a:solidFill>
                  <a:srgbClr val="0070C0"/>
                </a:solidFill>
              </a:rPr>
              <a:t>Evaluasi</a:t>
            </a:r>
            <a:r>
              <a:rPr lang="en-US" sz="2800" smtClean="0">
                <a:solidFill>
                  <a:srgbClr val="0070C0"/>
                </a:solidFill>
              </a:rPr>
              <a:t> </a:t>
            </a:r>
            <a:r>
              <a:rPr lang="en-US" sz="2800" err="1" smtClean="0">
                <a:solidFill>
                  <a:srgbClr val="0070C0"/>
                </a:solidFill>
              </a:rPr>
              <a:t>dan</a:t>
            </a:r>
            <a:r>
              <a:rPr lang="en-US" sz="2800" smtClean="0">
                <a:solidFill>
                  <a:srgbClr val="0070C0"/>
                </a:solidFill>
              </a:rPr>
              <a:t> </a:t>
            </a:r>
            <a:r>
              <a:rPr lang="en-US" sz="2800" err="1" smtClean="0">
                <a:solidFill>
                  <a:srgbClr val="0070C0"/>
                </a:solidFill>
              </a:rPr>
              <a:t>Validasi</a:t>
            </a:r>
            <a:r>
              <a:rPr lang="en-US" sz="2800" smtClean="0">
                <a:solidFill>
                  <a:srgbClr val="0070C0"/>
                </a:solidFill>
              </a:rPr>
              <a:t> </a:t>
            </a:r>
            <a:r>
              <a:rPr lang="en-US" sz="2800" err="1" smtClean="0">
                <a:solidFill>
                  <a:srgbClr val="0070C0"/>
                </a:solidFill>
              </a:rPr>
              <a:t>Hasil</a:t>
            </a:r>
            <a:endParaRPr lang="id-ID" sz="2800" smtClean="0">
              <a:solidFill>
                <a:srgbClr val="0070C0"/>
              </a:solidFill>
            </a:endParaRPr>
          </a:p>
          <a:p>
            <a:pPr marL="871537" lvl="1" indent="-514350">
              <a:buNone/>
            </a:pPr>
            <a:r>
              <a:rPr lang="id-ID" i="1" smtClean="0"/>
              <a:t>	</a:t>
            </a:r>
            <a:r>
              <a:rPr lang="en-US" sz="1800" i="1" smtClean="0"/>
              <a:t>(</a:t>
            </a:r>
            <a:r>
              <a:rPr lang="en-US" sz="1800" i="1" err="1" smtClean="0"/>
              <a:t>evaluasi</a:t>
            </a:r>
            <a:r>
              <a:rPr lang="en-US" sz="1800" i="1" smtClean="0"/>
              <a:t> </a:t>
            </a:r>
            <a:r>
              <a:rPr lang="en-US" sz="1800" i="1" err="1" smtClean="0"/>
              <a:t>dan</a:t>
            </a:r>
            <a:r>
              <a:rPr lang="en-US" sz="1800" i="1" smtClean="0"/>
              <a:t> </a:t>
            </a:r>
            <a:r>
              <a:rPr lang="en-US" sz="1800" i="1" err="1" smtClean="0"/>
              <a:t>validasi</a:t>
            </a:r>
            <a:r>
              <a:rPr lang="en-US" sz="1800" i="1" smtClean="0"/>
              <a:t> </a:t>
            </a:r>
            <a:r>
              <a:rPr lang="id-ID" sz="1800" i="1" smtClean="0"/>
              <a:t>hasil penerapan/pengujian yang telah kita lakukan. Metode evaluasi dan validasi mengikuti jenis dan tema penelitian yang kita pilih</a:t>
            </a:r>
            <a:r>
              <a:rPr lang="en-US" sz="1800" i="1" smtClean="0"/>
              <a:t>)</a:t>
            </a:r>
          </a:p>
          <a:p>
            <a:pPr marL="863600" lvl="1" indent="-514350">
              <a:buNone/>
            </a:pPr>
            <a:r>
              <a:rPr lang="en-US" sz="2800" smtClean="0"/>
              <a:t>4.3</a:t>
            </a:r>
            <a:r>
              <a:rPr lang="id-ID" sz="2800" smtClean="0"/>
              <a:t> ...</a:t>
            </a:r>
            <a:endParaRPr lang="id-ID" sz="1800" i="1" smtClean="0"/>
          </a:p>
        </p:txBody>
      </p:sp>
    </p:spTree>
    <p:extLst>
      <p:ext uri="{BB962C8B-B14F-4D97-AF65-F5344CB8AC3E}">
        <p14:creationId xmlns:p14="http://schemas.microsoft.com/office/powerpoint/2010/main" val="4111928883"/>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Kompilasi Hasil Eksperimen</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6051015"/>
              </p:ext>
            </p:extLst>
          </p:nvPr>
        </p:nvGraphicFramePr>
        <p:xfrm>
          <a:off x="285750" y="1371600"/>
          <a:ext cx="8553450" cy="1112520"/>
        </p:xfrm>
        <a:graphic>
          <a:graphicData uri="http://schemas.openxmlformats.org/drawingml/2006/table">
            <a:tbl>
              <a:tblPr firstRow="1" bandRow="1">
                <a:tableStyleId>{073A0DAA-6AF3-43AB-8588-CEC1D06C72B9}</a:tableStyleId>
              </a:tblPr>
              <a:tblGrid>
                <a:gridCol w="1710690"/>
                <a:gridCol w="1710690"/>
                <a:gridCol w="1710690"/>
                <a:gridCol w="1710690"/>
                <a:gridCol w="1710690"/>
              </a:tblGrid>
              <a:tr h="370840">
                <a:tc>
                  <a:txBody>
                    <a:bodyPr/>
                    <a:lstStyle/>
                    <a:p>
                      <a:r>
                        <a:rPr lang="id-ID" smtClean="0"/>
                        <a:t>Method</a:t>
                      </a:r>
                      <a:endParaRPr lang="en-US"/>
                    </a:p>
                  </a:txBody>
                  <a:tcPr/>
                </a:tc>
                <a:tc>
                  <a:txBody>
                    <a:bodyPr/>
                    <a:lstStyle/>
                    <a:p>
                      <a:r>
                        <a:rPr lang="id-ID" smtClean="0"/>
                        <a:t>DS</a:t>
                      </a:r>
                      <a:r>
                        <a:rPr lang="id-ID" baseline="0" smtClean="0"/>
                        <a:t> 1</a:t>
                      </a:r>
                      <a:endParaRPr lang="en-US"/>
                    </a:p>
                  </a:txBody>
                  <a:tcPr/>
                </a:tc>
                <a:tc>
                  <a:txBody>
                    <a:bodyPr/>
                    <a:lstStyle/>
                    <a:p>
                      <a:r>
                        <a:rPr lang="id-ID" smtClean="0"/>
                        <a:t>DS</a:t>
                      </a:r>
                      <a:r>
                        <a:rPr lang="id-ID" baseline="0" smtClean="0"/>
                        <a:t> 2</a:t>
                      </a:r>
                      <a:endParaRPr lang="en-US"/>
                    </a:p>
                  </a:txBody>
                  <a:tcPr/>
                </a:tc>
                <a:tc>
                  <a:txBody>
                    <a:bodyPr/>
                    <a:lstStyle/>
                    <a:p>
                      <a:r>
                        <a:rPr lang="id-ID" smtClean="0"/>
                        <a:t>DS</a:t>
                      </a:r>
                      <a:r>
                        <a:rPr lang="id-ID" baseline="0" smtClean="0"/>
                        <a:t> 3</a:t>
                      </a:r>
                      <a:endParaRPr lang="en-US"/>
                    </a:p>
                  </a:txBody>
                  <a:tcPr/>
                </a:tc>
                <a:tc>
                  <a:txBody>
                    <a:bodyPr/>
                    <a:lstStyle/>
                    <a:p>
                      <a:r>
                        <a:rPr lang="id-ID" smtClean="0"/>
                        <a:t>DS 4</a:t>
                      </a:r>
                      <a:endParaRPr lang="en-US"/>
                    </a:p>
                  </a:txBody>
                  <a:tcPr/>
                </a:tc>
              </a:tr>
              <a:tr h="370840">
                <a:tc>
                  <a:txBody>
                    <a:bodyPr/>
                    <a:lstStyle/>
                    <a:p>
                      <a:r>
                        <a:rPr lang="id-ID" smtClean="0"/>
                        <a:t>NN</a:t>
                      </a:r>
                      <a:endParaRPr lang="en-US"/>
                    </a:p>
                  </a:txBody>
                  <a:tcPr/>
                </a:tc>
                <a:tc>
                  <a:txBody>
                    <a:bodyPr/>
                    <a:lstStyle/>
                    <a:p>
                      <a:r>
                        <a:rPr lang="id-ID" smtClean="0"/>
                        <a:t>2.4</a:t>
                      </a:r>
                      <a:endParaRPr lang="en-US"/>
                    </a:p>
                  </a:txBody>
                  <a:tcPr/>
                </a:tc>
                <a:tc>
                  <a:txBody>
                    <a:bodyPr/>
                    <a:lstStyle/>
                    <a:p>
                      <a:r>
                        <a:rPr lang="id-ID" smtClean="0"/>
                        <a:t>3.1</a:t>
                      </a:r>
                      <a:endParaRPr lang="en-US"/>
                    </a:p>
                  </a:txBody>
                  <a:tcPr/>
                </a:tc>
                <a:tc>
                  <a:txBody>
                    <a:bodyPr/>
                    <a:lstStyle/>
                    <a:p>
                      <a:r>
                        <a:rPr lang="id-ID" smtClean="0"/>
                        <a:t>1.5</a:t>
                      </a:r>
                      <a:endParaRPr lang="en-US"/>
                    </a:p>
                  </a:txBody>
                  <a:tcPr/>
                </a:tc>
                <a:tc>
                  <a:txBody>
                    <a:bodyPr/>
                    <a:lstStyle/>
                    <a:p>
                      <a:r>
                        <a:rPr lang="id-ID" smtClean="0"/>
                        <a:t>6.7</a:t>
                      </a:r>
                      <a:endParaRPr lang="en-US"/>
                    </a:p>
                  </a:txBody>
                  <a:tcPr/>
                </a:tc>
              </a:tr>
              <a:tr h="370840">
                <a:tc>
                  <a:txBody>
                    <a:bodyPr/>
                    <a:lstStyle/>
                    <a:p>
                      <a:r>
                        <a:rPr lang="id-ID" smtClean="0"/>
                        <a:t>NN + PCA</a:t>
                      </a:r>
                      <a:endParaRPr lang="en-US"/>
                    </a:p>
                  </a:txBody>
                  <a:tcPr/>
                </a:tc>
                <a:tc>
                  <a:txBody>
                    <a:bodyPr/>
                    <a:lstStyle/>
                    <a:p>
                      <a:r>
                        <a:rPr lang="id-ID" smtClean="0"/>
                        <a:t>1.2</a:t>
                      </a:r>
                      <a:endParaRPr lang="en-US"/>
                    </a:p>
                  </a:txBody>
                  <a:tcPr/>
                </a:tc>
                <a:tc>
                  <a:txBody>
                    <a:bodyPr/>
                    <a:lstStyle/>
                    <a:p>
                      <a:r>
                        <a:rPr lang="id-ID" smtClean="0"/>
                        <a:t>0.3</a:t>
                      </a:r>
                      <a:endParaRPr lang="en-US"/>
                    </a:p>
                  </a:txBody>
                  <a:tcPr/>
                </a:tc>
                <a:tc>
                  <a:txBody>
                    <a:bodyPr/>
                    <a:lstStyle/>
                    <a:p>
                      <a:r>
                        <a:rPr lang="id-ID" smtClean="0"/>
                        <a:t>0.06</a:t>
                      </a:r>
                      <a:endParaRPr lang="en-US"/>
                    </a:p>
                  </a:txBody>
                  <a:tcPr/>
                </a:tc>
                <a:tc>
                  <a:txBody>
                    <a:bodyPr/>
                    <a:lstStyle/>
                    <a:p>
                      <a:r>
                        <a:rPr lang="id-ID" smtClean="0"/>
                        <a:t>1.6</a:t>
                      </a:r>
                      <a:endParaRPr lang="en-US"/>
                    </a:p>
                  </a:txBody>
                  <a:tcPr/>
                </a:tc>
              </a:tr>
            </a:tbl>
          </a:graphicData>
        </a:graphic>
      </p:graphicFrame>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68" t="42803" r="7387" b="23295"/>
          <a:stretch/>
        </p:blipFill>
        <p:spPr bwMode="auto">
          <a:xfrm>
            <a:off x="17918" y="3200400"/>
            <a:ext cx="9102208" cy="290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9540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Peta</a:t>
            </a:r>
            <a:r>
              <a:rPr lang="en-US" smtClean="0"/>
              <a:t> </a:t>
            </a:r>
            <a:r>
              <a:rPr lang="en-US" err="1" smtClean="0"/>
              <a:t>Klasifikasi</a:t>
            </a:r>
            <a:r>
              <a:rPr lang="en-US" smtClean="0"/>
              <a:t> </a:t>
            </a:r>
            <a:r>
              <a:rPr lang="en-US" err="1" smtClean="0"/>
              <a:t>Penelitian</a:t>
            </a:r>
            <a:endParaRPr lang="en-US"/>
          </a:p>
        </p:txBody>
      </p:sp>
      <p:pic>
        <p:nvPicPr>
          <p:cNvPr id="3074" name="Picture 2"/>
          <p:cNvPicPr>
            <a:picLocks noGrp="1" noChangeAspect="1" noChangeArrowheads="1"/>
          </p:cNvPicPr>
          <p:nvPr>
            <p:ph idx="1"/>
          </p:nvPr>
        </p:nvPicPr>
        <p:blipFill>
          <a:blip r:embed="rId2" cstate="print"/>
          <a:srcRect l="14417" t="64616" r="54910" b="9411"/>
          <a:stretch>
            <a:fillRect/>
          </a:stretch>
        </p:blipFill>
        <p:spPr bwMode="auto">
          <a:xfrm>
            <a:off x="152400" y="838200"/>
            <a:ext cx="8941744" cy="5486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Struktur</a:t>
            </a:r>
            <a:r>
              <a:rPr lang="en-US" smtClean="0"/>
              <a:t> </a:t>
            </a:r>
            <a:r>
              <a:rPr lang="en-US" err="1" smtClean="0"/>
              <a:t>Tesis</a:t>
            </a:r>
            <a:r>
              <a:rPr lang="en-US" smtClean="0"/>
              <a:t> – </a:t>
            </a:r>
            <a:r>
              <a:rPr lang="en-US" err="1" smtClean="0"/>
              <a:t>Bab</a:t>
            </a:r>
            <a:r>
              <a:rPr lang="en-US" smtClean="0"/>
              <a:t> V</a:t>
            </a:r>
            <a:endParaRPr lang="id-ID"/>
          </a:p>
        </p:txBody>
      </p:sp>
      <p:sp>
        <p:nvSpPr>
          <p:cNvPr id="3" name="Content Placeholder 2"/>
          <p:cNvSpPr>
            <a:spLocks noGrp="1"/>
          </p:cNvSpPr>
          <p:nvPr>
            <p:ph idx="1"/>
          </p:nvPr>
        </p:nvSpPr>
        <p:spPr>
          <a:xfrm>
            <a:off x="533400" y="1066800"/>
            <a:ext cx="8077200" cy="4267200"/>
          </a:xfrm>
        </p:spPr>
        <p:txBody>
          <a:bodyPr/>
          <a:lstStyle/>
          <a:p>
            <a:pPr marL="514350" indent="-514350">
              <a:buNone/>
            </a:pPr>
            <a:r>
              <a:rPr lang="en-US" sz="3600" err="1" smtClean="0">
                <a:solidFill>
                  <a:srgbClr val="C00000"/>
                </a:solidFill>
              </a:rPr>
              <a:t>Bab</a:t>
            </a:r>
            <a:r>
              <a:rPr lang="en-US" sz="3600" smtClean="0">
                <a:solidFill>
                  <a:srgbClr val="C00000"/>
                </a:solidFill>
              </a:rPr>
              <a:t> V </a:t>
            </a:r>
            <a:r>
              <a:rPr lang="id-ID" sz="3600" smtClean="0">
                <a:solidFill>
                  <a:srgbClr val="C00000"/>
                </a:solidFill>
              </a:rPr>
              <a:t>Kesimpulan dan Saran</a:t>
            </a:r>
            <a:endParaRPr lang="en-US" sz="3600" smtClean="0">
              <a:solidFill>
                <a:srgbClr val="C00000"/>
              </a:solidFill>
            </a:endParaRPr>
          </a:p>
          <a:p>
            <a:pPr marL="863600" lvl="1" indent="-514350">
              <a:buNone/>
            </a:pPr>
            <a:endParaRPr lang="en-US" sz="2000" smtClean="0"/>
          </a:p>
          <a:p>
            <a:pPr marL="863600" lvl="1" indent="-514350">
              <a:buNone/>
            </a:pPr>
            <a:r>
              <a:rPr lang="en-US" sz="2800" smtClean="0"/>
              <a:t>5.1 </a:t>
            </a:r>
            <a:r>
              <a:rPr lang="en-US" sz="2800" err="1" smtClean="0">
                <a:solidFill>
                  <a:srgbClr val="0070C0"/>
                </a:solidFill>
              </a:rPr>
              <a:t>Kesimpulan</a:t>
            </a:r>
            <a:r>
              <a:rPr lang="en-US" sz="2400" smtClean="0"/>
              <a:t/>
            </a:r>
            <a:br>
              <a:rPr lang="en-US" sz="2400" smtClean="0"/>
            </a:br>
            <a:r>
              <a:rPr lang="en-US" sz="2000" i="1" smtClean="0"/>
              <a:t>(</a:t>
            </a:r>
            <a:r>
              <a:rPr lang="en-US" sz="2000" i="1" err="1" smtClean="0"/>
              <a:t>menjawab</a:t>
            </a:r>
            <a:r>
              <a:rPr lang="en-US" sz="2000" i="1" smtClean="0"/>
              <a:t> </a:t>
            </a:r>
            <a:r>
              <a:rPr lang="en-US" sz="2000" i="1" err="1" smtClean="0"/>
              <a:t>rumusan</a:t>
            </a:r>
            <a:r>
              <a:rPr lang="en-US" sz="2000" i="1" smtClean="0"/>
              <a:t> </a:t>
            </a:r>
            <a:r>
              <a:rPr lang="en-US" sz="2000" i="1" err="1" smtClean="0"/>
              <a:t>masalah</a:t>
            </a:r>
            <a:r>
              <a:rPr lang="en-US" sz="2000" i="1" smtClean="0"/>
              <a:t>, </a:t>
            </a:r>
            <a:r>
              <a:rPr lang="en-US" sz="2000" i="1" err="1" smtClean="0"/>
              <a:t>sinkron</a:t>
            </a:r>
            <a:r>
              <a:rPr lang="en-US" sz="2000" i="1" smtClean="0"/>
              <a:t> </a:t>
            </a:r>
            <a:r>
              <a:rPr lang="en-US" sz="2000" i="1" err="1" smtClean="0"/>
              <a:t>dengan</a:t>
            </a:r>
            <a:r>
              <a:rPr lang="en-US" sz="2000" i="1" smtClean="0"/>
              <a:t> </a:t>
            </a:r>
            <a:r>
              <a:rPr lang="en-US" sz="2000" i="1" err="1" smtClean="0"/>
              <a:t>tujuan</a:t>
            </a:r>
            <a:r>
              <a:rPr lang="en-US" sz="2000" i="1" smtClean="0"/>
              <a:t>)</a:t>
            </a:r>
          </a:p>
          <a:p>
            <a:pPr marL="863600" lvl="1" indent="-514350">
              <a:buNone/>
            </a:pPr>
            <a:r>
              <a:rPr lang="en-US" sz="2800" smtClean="0"/>
              <a:t>5.2 </a:t>
            </a:r>
            <a:r>
              <a:rPr lang="en-US" sz="2800" smtClean="0">
                <a:solidFill>
                  <a:srgbClr val="0070C0"/>
                </a:solidFill>
              </a:rPr>
              <a:t>Saran</a:t>
            </a:r>
          </a:p>
          <a:p>
            <a:pPr marL="863600" lvl="1" indent="-514350">
              <a:buNone/>
            </a:pPr>
            <a:r>
              <a:rPr lang="en-US" sz="2000" smtClean="0"/>
              <a:t>	</a:t>
            </a:r>
            <a:r>
              <a:rPr lang="en-US" sz="2000" i="1" smtClean="0"/>
              <a:t>(future works</a:t>
            </a:r>
            <a:r>
              <a:rPr lang="id-ID" sz="2000" i="1"/>
              <a:t> </a:t>
            </a:r>
            <a:r>
              <a:rPr lang="id-ID" sz="2000" i="1" smtClean="0"/>
              <a:t>yang akan dilakukan sebagai tahapan berikutnya dari </a:t>
            </a:r>
            <a:r>
              <a:rPr lang="en-US" sz="2000" i="1" smtClean="0"/>
              <a:t> </a:t>
            </a:r>
            <a:r>
              <a:rPr lang="en-US" sz="2000" i="1" err="1" smtClean="0"/>
              <a:t>penelitian</a:t>
            </a:r>
            <a:r>
              <a:rPr lang="en-US" sz="2000" i="1" smtClean="0"/>
              <a:t> kita</a:t>
            </a:r>
            <a:r>
              <a:rPr lang="id-ID" sz="2000" i="1" smtClean="0"/>
              <a:t>, boleh dari temuan di eksperimen</a:t>
            </a:r>
            <a:r>
              <a:rPr lang="en-US" sz="2000" i="1" smtClean="0"/>
              <a:t>)</a:t>
            </a:r>
            <a:endParaRPr lang="id-ID" sz="2000" i="1" smtClean="0">
              <a:solidFill>
                <a:srgbClr val="0070C0"/>
              </a:solidFill>
            </a:endParaRPr>
          </a:p>
        </p:txBody>
      </p:sp>
    </p:spTree>
    <p:extLst>
      <p:ext uri="{BB962C8B-B14F-4D97-AF65-F5344CB8AC3E}">
        <p14:creationId xmlns:p14="http://schemas.microsoft.com/office/powerpoint/2010/main" val="2952670327"/>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038600"/>
            <a:ext cx="8001000" cy="2209800"/>
          </a:xfrm>
        </p:spPr>
        <p:txBody>
          <a:bodyPr/>
          <a:lstStyle/>
          <a:p>
            <a:pPr eaLnBrk="1" hangingPunct="1">
              <a:lnSpc>
                <a:spcPct val="90000"/>
              </a:lnSpc>
              <a:defRPr/>
            </a:pPr>
            <a:endParaRPr lang="en-US" sz="2900" smtClean="0">
              <a:solidFill>
                <a:srgbClr val="4D4D4D"/>
              </a:solidFill>
            </a:endParaRPr>
          </a:p>
        </p:txBody>
      </p:sp>
      <p:sp>
        <p:nvSpPr>
          <p:cNvPr id="2" name="Title 1"/>
          <p:cNvSpPr>
            <a:spLocks noGrp="1"/>
          </p:cNvSpPr>
          <p:nvPr>
            <p:ph type="ctrTitle"/>
          </p:nvPr>
        </p:nvSpPr>
        <p:spPr>
          <a:xfrm>
            <a:off x="533400" y="619125"/>
            <a:ext cx="8229600" cy="1971675"/>
          </a:xfrm>
        </p:spPr>
        <p:txBody>
          <a:bodyPr/>
          <a:lstStyle/>
          <a:p>
            <a:r>
              <a:rPr lang="id-ID" sz="6000"/>
              <a:t>8</a:t>
            </a:r>
            <a:r>
              <a:rPr lang="en-US" sz="6000" smtClean="0"/>
              <a:t>. </a:t>
            </a:r>
            <a:r>
              <a:rPr lang="en-US" sz="6000" err="1" smtClean="0"/>
              <a:t>Metode</a:t>
            </a:r>
            <a:r>
              <a:rPr lang="en-US" sz="6000" smtClean="0"/>
              <a:t> </a:t>
            </a:r>
            <a:r>
              <a:rPr lang="en-US" sz="6000" err="1" smtClean="0"/>
              <a:t>Penelitian</a:t>
            </a:r>
            <a:r>
              <a:rPr lang="en-US" sz="6000" smtClean="0"/>
              <a:t> </a:t>
            </a:r>
            <a:r>
              <a:rPr lang="en-US" sz="6000" err="1" smtClean="0"/>
              <a:t>Eksperimen</a:t>
            </a:r>
            <a:endParaRPr lang="id-ID" sz="600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Metode</a:t>
            </a:r>
            <a:r>
              <a:rPr lang="en-US" smtClean="0"/>
              <a:t> </a:t>
            </a:r>
            <a:r>
              <a:rPr lang="en-US" err="1" smtClean="0"/>
              <a:t>Penelitian</a:t>
            </a:r>
            <a:endParaRPr lang="en-US"/>
          </a:p>
        </p:txBody>
      </p:sp>
      <p:sp>
        <p:nvSpPr>
          <p:cNvPr id="3" name="Content Placeholder 2"/>
          <p:cNvSpPr>
            <a:spLocks noGrp="1"/>
          </p:cNvSpPr>
          <p:nvPr>
            <p:ph idx="1"/>
          </p:nvPr>
        </p:nvSpPr>
        <p:spPr>
          <a:xfrm>
            <a:off x="304800" y="998537"/>
            <a:ext cx="8610600" cy="5173663"/>
          </a:xfrm>
        </p:spPr>
        <p:txBody>
          <a:bodyPr/>
          <a:lstStyle/>
          <a:p>
            <a:pPr marL="514350" indent="-514350">
              <a:buFont typeface="+mj-lt"/>
              <a:buAutoNum type="arabicPeriod"/>
            </a:pPr>
            <a:r>
              <a:rPr lang="en-US" sz="2400" smtClean="0">
                <a:solidFill>
                  <a:srgbClr val="C00000"/>
                </a:solidFill>
              </a:rPr>
              <a:t>Action Research</a:t>
            </a:r>
          </a:p>
          <a:p>
            <a:pPr marL="863600" lvl="1" indent="-514350"/>
            <a:r>
              <a:rPr lang="en-US" sz="1900" smtClean="0"/>
              <a:t>The carefully </a:t>
            </a:r>
            <a:r>
              <a:rPr lang="en-US" sz="1900" smtClean="0">
                <a:solidFill>
                  <a:srgbClr val="0070C0"/>
                </a:solidFill>
              </a:rPr>
              <a:t>documented and monitored </a:t>
            </a:r>
            <a:r>
              <a:rPr lang="en-US" sz="1900" smtClean="0"/>
              <a:t>study of an attempt by researcher, to actively solve a problem and </a:t>
            </a:r>
            <a:r>
              <a:rPr lang="en-US" sz="1900" smtClean="0">
                <a:solidFill>
                  <a:srgbClr val="0070C0"/>
                </a:solidFill>
              </a:rPr>
              <a:t>change a situation </a:t>
            </a:r>
            <a:r>
              <a:rPr lang="en-US" sz="1900" smtClean="0"/>
              <a:t>(Herbert, 1990)</a:t>
            </a:r>
          </a:p>
          <a:p>
            <a:pPr marL="514350" indent="-514350">
              <a:buFont typeface="+mj-lt"/>
              <a:buAutoNum type="arabicPeriod"/>
            </a:pPr>
            <a:r>
              <a:rPr lang="en-US" sz="2400" smtClean="0">
                <a:solidFill>
                  <a:srgbClr val="C00000"/>
                </a:solidFill>
              </a:rPr>
              <a:t>Experiment</a:t>
            </a:r>
          </a:p>
          <a:p>
            <a:pPr marL="863600" lvl="1" indent="-514350"/>
            <a:r>
              <a:rPr lang="en-US" sz="2000" smtClean="0"/>
              <a:t>An investigation of </a:t>
            </a:r>
            <a:r>
              <a:rPr lang="en-US" sz="2000" smtClean="0">
                <a:solidFill>
                  <a:srgbClr val="0070C0"/>
                </a:solidFill>
              </a:rPr>
              <a:t>causal relationships using tests </a:t>
            </a:r>
            <a:r>
              <a:rPr lang="en-US" sz="2000" smtClean="0"/>
              <a:t>controlled by researcher</a:t>
            </a:r>
          </a:p>
          <a:p>
            <a:pPr marL="863600" lvl="1" indent="-514350"/>
            <a:r>
              <a:rPr lang="en-US" sz="2000" smtClean="0"/>
              <a:t>Performed in </a:t>
            </a:r>
            <a:r>
              <a:rPr lang="en-US" sz="2000" smtClean="0">
                <a:solidFill>
                  <a:srgbClr val="0070C0"/>
                </a:solidFill>
              </a:rPr>
              <a:t>development</a:t>
            </a:r>
            <a:r>
              <a:rPr lang="en-US" sz="2000" smtClean="0"/>
              <a:t>, </a:t>
            </a:r>
            <a:r>
              <a:rPr lang="en-US" sz="2000" smtClean="0">
                <a:solidFill>
                  <a:srgbClr val="0070C0"/>
                </a:solidFill>
              </a:rPr>
              <a:t>evaluation</a:t>
            </a:r>
            <a:r>
              <a:rPr lang="en-US" sz="2000" smtClean="0"/>
              <a:t> and </a:t>
            </a:r>
            <a:r>
              <a:rPr lang="en-US" sz="2000" smtClean="0">
                <a:solidFill>
                  <a:srgbClr val="0070C0"/>
                </a:solidFill>
              </a:rPr>
              <a:t>problem-solving project</a:t>
            </a:r>
          </a:p>
          <a:p>
            <a:pPr marL="514350" indent="-514350">
              <a:buFont typeface="+mj-lt"/>
              <a:buAutoNum type="arabicPeriod"/>
            </a:pPr>
            <a:r>
              <a:rPr lang="en-US" sz="2400" smtClean="0">
                <a:solidFill>
                  <a:srgbClr val="C00000"/>
                </a:solidFill>
              </a:rPr>
              <a:t>Case Study</a:t>
            </a:r>
          </a:p>
          <a:p>
            <a:pPr marL="863600" lvl="1" indent="-514350"/>
            <a:r>
              <a:rPr lang="en-US" sz="1900" smtClean="0"/>
              <a:t>An in-depth </a:t>
            </a:r>
            <a:r>
              <a:rPr lang="en-US" sz="1900" smtClean="0">
                <a:solidFill>
                  <a:srgbClr val="0070C0"/>
                </a:solidFill>
              </a:rPr>
              <a:t>exploration of one situation </a:t>
            </a:r>
            <a:r>
              <a:rPr lang="en-US" sz="1900" smtClean="0"/>
              <a:t>(</a:t>
            </a:r>
            <a:r>
              <a:rPr lang="en-US" sz="1900" err="1" smtClean="0"/>
              <a:t>Cornford</a:t>
            </a:r>
            <a:r>
              <a:rPr lang="en-US" sz="1900" smtClean="0"/>
              <a:t> and Smithson, 2006)</a:t>
            </a:r>
          </a:p>
          <a:p>
            <a:pPr marL="514350" indent="-514350">
              <a:buFont typeface="+mj-lt"/>
              <a:buAutoNum type="arabicPeriod"/>
            </a:pPr>
            <a:r>
              <a:rPr lang="en-US" sz="2400" smtClean="0">
                <a:solidFill>
                  <a:srgbClr val="C00000"/>
                </a:solidFill>
              </a:rPr>
              <a:t>Survey</a:t>
            </a:r>
          </a:p>
          <a:p>
            <a:pPr marL="863600" lvl="1" indent="-514350"/>
            <a:r>
              <a:rPr lang="en-US" sz="2000" smtClean="0"/>
              <a:t>The collection of a </a:t>
            </a:r>
            <a:r>
              <a:rPr lang="en-US" sz="2000" smtClean="0">
                <a:solidFill>
                  <a:srgbClr val="0070C0"/>
                </a:solidFill>
              </a:rPr>
              <a:t>large amount of data from a sizable population </a:t>
            </a:r>
            <a:r>
              <a:rPr lang="en-US" sz="2000" smtClean="0"/>
              <a:t>in a highly economical way (Saunders et al., 2007)</a:t>
            </a:r>
          </a:p>
          <a:p>
            <a:pPr marL="863600" lvl="1" indent="-514350"/>
            <a:r>
              <a:rPr lang="en-US" sz="2000" smtClean="0"/>
              <a:t>Undertaken through the use of </a:t>
            </a:r>
            <a:r>
              <a:rPr lang="en-US" sz="2000" smtClean="0">
                <a:solidFill>
                  <a:srgbClr val="0070C0"/>
                </a:solidFill>
              </a:rPr>
              <a:t>questionnaires</a:t>
            </a:r>
            <a:r>
              <a:rPr lang="en-US" sz="2000" smtClean="0"/>
              <a:t> or </a:t>
            </a:r>
            <a:r>
              <a:rPr lang="en-US" sz="2000" smtClean="0">
                <a:solidFill>
                  <a:srgbClr val="0070C0"/>
                </a:solidFill>
              </a:rPr>
              <a:t>interviews</a:t>
            </a:r>
            <a:endParaRPr lang="en-US" sz="2000" smtClean="0"/>
          </a:p>
          <a:p>
            <a:pPr marL="863600" lvl="1" indent="-514350" algn="r">
              <a:buNone/>
            </a:pPr>
            <a:r>
              <a:rPr lang="en-US" sz="2000" smtClean="0"/>
              <a:t>(Dawson, 2009)</a:t>
            </a:r>
            <a:endParaRPr 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Desain</a:t>
            </a:r>
            <a:r>
              <a:rPr lang="en-US" smtClean="0"/>
              <a:t> </a:t>
            </a:r>
            <a:r>
              <a:rPr lang="en-US" err="1" smtClean="0"/>
              <a:t>Penelitian</a:t>
            </a:r>
            <a:r>
              <a:rPr lang="en-US" smtClean="0"/>
              <a:t> </a:t>
            </a:r>
            <a:r>
              <a:rPr lang="en-US" err="1" smtClean="0"/>
              <a:t>Eksperimen</a:t>
            </a:r>
            <a:endParaRPr lang="en-US"/>
          </a:p>
        </p:txBody>
      </p:sp>
      <p:sp>
        <p:nvSpPr>
          <p:cNvPr id="3" name="Content Placeholder 2"/>
          <p:cNvSpPr>
            <a:spLocks noGrp="1"/>
          </p:cNvSpPr>
          <p:nvPr>
            <p:ph idx="1"/>
          </p:nvPr>
        </p:nvSpPr>
        <p:spPr>
          <a:xfrm>
            <a:off x="457200" y="914400"/>
            <a:ext cx="8229600" cy="5097463"/>
          </a:xfrm>
        </p:spPr>
        <p:txBody>
          <a:bodyPr/>
          <a:lstStyle/>
          <a:p>
            <a:pPr marL="514350" indent="-514350">
              <a:buFont typeface="+mj-lt"/>
              <a:buAutoNum type="arabicPeriod"/>
            </a:pPr>
            <a:r>
              <a:rPr lang="en-US" smtClean="0">
                <a:solidFill>
                  <a:srgbClr val="C00000"/>
                </a:solidFill>
              </a:rPr>
              <a:t>Pre-Experimental </a:t>
            </a:r>
            <a:r>
              <a:rPr lang="en-US" smtClean="0"/>
              <a:t>Design</a:t>
            </a:r>
          </a:p>
          <a:p>
            <a:pPr marL="863600" lvl="1" indent="-514350">
              <a:buFont typeface="+mj-lt"/>
              <a:buAutoNum type="arabicPeriod"/>
            </a:pPr>
            <a:r>
              <a:rPr lang="en-US" sz="2400" smtClean="0"/>
              <a:t>One-Shot Case Study</a:t>
            </a:r>
          </a:p>
          <a:p>
            <a:pPr marL="863600" lvl="1" indent="-514350">
              <a:buFont typeface="+mj-lt"/>
              <a:buAutoNum type="arabicPeriod"/>
            </a:pPr>
            <a:r>
              <a:rPr lang="en-US" sz="2400" smtClean="0"/>
              <a:t>One Group Pretest-Posttest Design</a:t>
            </a:r>
          </a:p>
          <a:p>
            <a:pPr marL="863600" lvl="1" indent="-514350">
              <a:buFont typeface="+mj-lt"/>
              <a:buAutoNum type="arabicPeriod"/>
            </a:pPr>
            <a:r>
              <a:rPr lang="en-US" sz="2400" smtClean="0"/>
              <a:t>Intact-Group Comparison</a:t>
            </a:r>
          </a:p>
          <a:p>
            <a:pPr marL="514350" indent="-514350">
              <a:buFont typeface="+mj-lt"/>
              <a:buAutoNum type="arabicPeriod"/>
            </a:pPr>
            <a:r>
              <a:rPr lang="en-US" smtClean="0">
                <a:solidFill>
                  <a:srgbClr val="C00000"/>
                </a:solidFill>
              </a:rPr>
              <a:t>True-Experimental</a:t>
            </a:r>
            <a:r>
              <a:rPr lang="en-US" smtClean="0"/>
              <a:t> Design</a:t>
            </a:r>
          </a:p>
          <a:p>
            <a:pPr marL="863600" lvl="1" indent="-514350">
              <a:buFont typeface="+mj-lt"/>
              <a:buAutoNum type="arabicPeriod"/>
            </a:pPr>
            <a:r>
              <a:rPr lang="en-US" sz="2400" smtClean="0"/>
              <a:t>Posttest Only Control Design</a:t>
            </a:r>
          </a:p>
          <a:p>
            <a:pPr marL="863600" lvl="1" indent="-514350">
              <a:buFont typeface="+mj-lt"/>
              <a:buAutoNum type="arabicPeriod"/>
            </a:pPr>
            <a:r>
              <a:rPr lang="en-US" sz="2400" smtClean="0"/>
              <a:t>Pretest-Control Group Design</a:t>
            </a:r>
          </a:p>
          <a:p>
            <a:pPr marL="514350" indent="-514350">
              <a:buFont typeface="+mj-lt"/>
              <a:buAutoNum type="arabicPeriod"/>
            </a:pPr>
            <a:r>
              <a:rPr lang="en-US" smtClean="0">
                <a:solidFill>
                  <a:srgbClr val="C00000"/>
                </a:solidFill>
              </a:rPr>
              <a:t>Factorial Experimental </a:t>
            </a:r>
            <a:r>
              <a:rPr lang="en-US" smtClean="0"/>
              <a:t>Design</a:t>
            </a:r>
          </a:p>
          <a:p>
            <a:pPr marL="514350" indent="-514350">
              <a:buFont typeface="+mj-lt"/>
              <a:buAutoNum type="arabicPeriod"/>
            </a:pPr>
            <a:r>
              <a:rPr lang="en-US" smtClean="0">
                <a:solidFill>
                  <a:srgbClr val="C00000"/>
                </a:solidFill>
              </a:rPr>
              <a:t>Quasi Experimental </a:t>
            </a:r>
            <a:r>
              <a:rPr lang="en-US" smtClean="0"/>
              <a:t>Design</a:t>
            </a:r>
          </a:p>
          <a:p>
            <a:pPr marL="863600" lvl="1" indent="-514350">
              <a:buFont typeface="+mj-lt"/>
              <a:buAutoNum type="arabicPeriod"/>
            </a:pPr>
            <a:r>
              <a:rPr lang="en-US" sz="2400" smtClean="0"/>
              <a:t>Time-Series Design</a:t>
            </a:r>
          </a:p>
          <a:p>
            <a:pPr marL="863600" lvl="1" indent="-514350">
              <a:buFont typeface="+mj-lt"/>
              <a:buAutoNum type="arabicPeriod"/>
            </a:pPr>
            <a:r>
              <a:rPr lang="en-US" sz="2400" smtClean="0"/>
              <a:t>Nonequivalent Control Group Design</a:t>
            </a:r>
            <a:endParaRPr lang="en-US" sz="240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Pre-Experimental Design</a:t>
            </a:r>
          </a:p>
        </p:txBody>
      </p:sp>
      <p:sp>
        <p:nvSpPr>
          <p:cNvPr id="3" name="Content Placeholder 2"/>
          <p:cNvSpPr>
            <a:spLocks noGrp="1"/>
          </p:cNvSpPr>
          <p:nvPr>
            <p:ph idx="1"/>
          </p:nvPr>
        </p:nvSpPr>
        <p:spPr>
          <a:xfrm>
            <a:off x="457200" y="990600"/>
            <a:ext cx="8229600" cy="4640263"/>
          </a:xfrm>
        </p:spPr>
        <p:txBody>
          <a:bodyPr/>
          <a:lstStyle/>
          <a:p>
            <a:pPr marL="514350" indent="-514350"/>
            <a:r>
              <a:rPr lang="en-US" sz="3200" err="1" smtClean="0">
                <a:solidFill>
                  <a:srgbClr val="C00000"/>
                </a:solidFill>
              </a:rPr>
              <a:t>Tidak</a:t>
            </a:r>
            <a:r>
              <a:rPr lang="en-US" sz="3200" smtClean="0">
                <a:solidFill>
                  <a:srgbClr val="C00000"/>
                </a:solidFill>
              </a:rPr>
              <a:t> </a:t>
            </a:r>
            <a:r>
              <a:rPr lang="en-US" sz="3200" err="1" smtClean="0">
                <a:solidFill>
                  <a:srgbClr val="C00000"/>
                </a:solidFill>
              </a:rPr>
              <a:t>ada</a:t>
            </a:r>
            <a:r>
              <a:rPr lang="en-US" sz="3200" smtClean="0">
                <a:solidFill>
                  <a:srgbClr val="C00000"/>
                </a:solidFill>
              </a:rPr>
              <a:t> variable </a:t>
            </a:r>
            <a:r>
              <a:rPr lang="en-US" sz="3200" err="1" smtClean="0">
                <a:solidFill>
                  <a:srgbClr val="C00000"/>
                </a:solidFill>
              </a:rPr>
              <a:t>kontrol</a:t>
            </a:r>
            <a:r>
              <a:rPr lang="en-US" sz="3200" smtClean="0">
                <a:solidFill>
                  <a:srgbClr val="C00000"/>
                </a:solidFill>
              </a:rPr>
              <a:t> </a:t>
            </a:r>
            <a:r>
              <a:rPr lang="en-US" sz="3200" err="1" smtClean="0"/>
              <a:t>dan</a:t>
            </a:r>
            <a:r>
              <a:rPr lang="en-US" sz="3200" smtClean="0"/>
              <a:t> data </a:t>
            </a:r>
            <a:r>
              <a:rPr lang="en-US" sz="3200" err="1" smtClean="0">
                <a:solidFill>
                  <a:srgbClr val="C00000"/>
                </a:solidFill>
              </a:rPr>
              <a:t>tidak</a:t>
            </a:r>
            <a:r>
              <a:rPr lang="en-US" sz="3200" smtClean="0">
                <a:solidFill>
                  <a:srgbClr val="C00000"/>
                </a:solidFill>
              </a:rPr>
              <a:t> </a:t>
            </a:r>
            <a:r>
              <a:rPr lang="en-US" sz="3200" err="1" smtClean="0">
                <a:solidFill>
                  <a:srgbClr val="C00000"/>
                </a:solidFill>
              </a:rPr>
              <a:t>dipilih</a:t>
            </a:r>
            <a:r>
              <a:rPr lang="en-US" sz="3200" smtClean="0">
                <a:solidFill>
                  <a:srgbClr val="C00000"/>
                </a:solidFill>
              </a:rPr>
              <a:t> </a:t>
            </a:r>
            <a:r>
              <a:rPr lang="en-US" sz="3200" err="1" smtClean="0">
                <a:solidFill>
                  <a:srgbClr val="C00000"/>
                </a:solidFill>
              </a:rPr>
              <a:t>secara</a:t>
            </a:r>
            <a:r>
              <a:rPr lang="en-US" sz="3200" smtClean="0">
                <a:solidFill>
                  <a:srgbClr val="C00000"/>
                </a:solidFill>
              </a:rPr>
              <a:t> random</a:t>
            </a:r>
          </a:p>
          <a:p>
            <a:pPr marL="514350" indent="-514350"/>
            <a:r>
              <a:rPr lang="en-US" sz="3200" err="1" smtClean="0"/>
              <a:t>Belum</a:t>
            </a:r>
            <a:r>
              <a:rPr lang="en-US" sz="3200" smtClean="0"/>
              <a:t> </a:t>
            </a:r>
            <a:r>
              <a:rPr lang="en-US" sz="3200" err="1" smtClean="0"/>
              <a:t>disebut</a:t>
            </a:r>
            <a:r>
              <a:rPr lang="en-US" sz="3200" smtClean="0"/>
              <a:t> </a:t>
            </a:r>
            <a:r>
              <a:rPr lang="en-US" sz="3200" err="1" smtClean="0"/>
              <a:t>eksperimen</a:t>
            </a:r>
            <a:r>
              <a:rPr lang="en-US" sz="3200" smtClean="0"/>
              <a:t> yang </a:t>
            </a:r>
            <a:r>
              <a:rPr lang="en-US" sz="3200" err="1" smtClean="0"/>
              <a:t>sebenarnya</a:t>
            </a:r>
            <a:r>
              <a:rPr lang="en-US" sz="3200" smtClean="0"/>
              <a:t>, </a:t>
            </a:r>
            <a:r>
              <a:rPr lang="en-US" sz="3200" err="1" smtClean="0"/>
              <a:t>karena</a:t>
            </a:r>
            <a:r>
              <a:rPr lang="en-US" sz="3200" smtClean="0"/>
              <a:t> </a:t>
            </a:r>
            <a:r>
              <a:rPr lang="en-US" sz="3200" err="1" smtClean="0"/>
              <a:t>kemungkinan</a:t>
            </a:r>
            <a:r>
              <a:rPr lang="en-US" sz="3200" smtClean="0"/>
              <a:t> </a:t>
            </a:r>
            <a:r>
              <a:rPr lang="en-US" sz="3200" err="1" smtClean="0">
                <a:solidFill>
                  <a:srgbClr val="C00000"/>
                </a:solidFill>
              </a:rPr>
              <a:t>ada</a:t>
            </a:r>
            <a:r>
              <a:rPr lang="en-US" sz="3200" smtClean="0">
                <a:solidFill>
                  <a:srgbClr val="C00000"/>
                </a:solidFill>
              </a:rPr>
              <a:t> </a:t>
            </a:r>
            <a:r>
              <a:rPr lang="en-US" sz="3200" err="1" smtClean="0">
                <a:solidFill>
                  <a:srgbClr val="C00000"/>
                </a:solidFill>
              </a:rPr>
              <a:t>variabel</a:t>
            </a:r>
            <a:r>
              <a:rPr lang="en-US" sz="3200" smtClean="0">
                <a:solidFill>
                  <a:srgbClr val="C00000"/>
                </a:solidFill>
              </a:rPr>
              <a:t> </a:t>
            </a:r>
            <a:r>
              <a:rPr lang="en-US" sz="3200" err="1" smtClean="0">
                <a:solidFill>
                  <a:srgbClr val="C00000"/>
                </a:solidFill>
              </a:rPr>
              <a:t>eksternal</a:t>
            </a:r>
            <a:r>
              <a:rPr lang="en-US" sz="3200" smtClean="0">
                <a:solidFill>
                  <a:srgbClr val="C00000"/>
                </a:solidFill>
              </a:rPr>
              <a:t> </a:t>
            </a:r>
            <a:r>
              <a:rPr lang="en-US" sz="3200" smtClean="0"/>
              <a:t>yang </a:t>
            </a:r>
            <a:r>
              <a:rPr lang="en-US" sz="3200" err="1" smtClean="0"/>
              <a:t>mempengaruhi</a:t>
            </a:r>
            <a:r>
              <a:rPr lang="en-US" sz="3200" smtClean="0"/>
              <a:t> </a:t>
            </a:r>
            <a:r>
              <a:rPr lang="en-US" sz="3200" err="1" smtClean="0"/>
              <a:t>terbentuknya</a:t>
            </a:r>
            <a:r>
              <a:rPr lang="en-US" sz="3200" smtClean="0"/>
              <a:t> variable </a:t>
            </a:r>
            <a:r>
              <a:rPr lang="en-US" sz="3200" err="1" smtClean="0"/>
              <a:t>dependen</a:t>
            </a:r>
            <a:endParaRPr lang="en-US" sz="3200" smtClean="0"/>
          </a:p>
          <a:p>
            <a:pPr marL="514350" indent="-514350"/>
            <a:r>
              <a:rPr lang="en-US" sz="3200" err="1" smtClean="0"/>
              <a:t>Bentuk</a:t>
            </a:r>
            <a:r>
              <a:rPr lang="en-US" sz="3200" smtClean="0"/>
              <a:t> pre-experimental design:</a:t>
            </a:r>
          </a:p>
          <a:p>
            <a:pPr marL="863600" lvl="1" indent="-514350">
              <a:buFont typeface="+mj-lt"/>
              <a:buAutoNum type="arabicPeriod"/>
            </a:pPr>
            <a:r>
              <a:rPr lang="en-US" sz="2400" smtClean="0"/>
              <a:t>One-Shot Case Study</a:t>
            </a:r>
          </a:p>
          <a:p>
            <a:pPr marL="863600" lvl="1" indent="-514350">
              <a:buFont typeface="+mj-lt"/>
              <a:buAutoNum type="arabicPeriod"/>
            </a:pPr>
            <a:r>
              <a:rPr lang="en-US" sz="2400" smtClean="0"/>
              <a:t>One Group Pretest-Posttest Design</a:t>
            </a:r>
          </a:p>
          <a:p>
            <a:pPr marL="863600" lvl="1" indent="-514350">
              <a:buFont typeface="+mj-lt"/>
              <a:buAutoNum type="arabicPeriod"/>
            </a:pPr>
            <a:r>
              <a:rPr lang="en-US" sz="2400" smtClean="0"/>
              <a:t>Intact-Group Comparison</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4000" smtClean="0">
                <a:latin typeface="Calibri" pitchFamily="34" charset="0"/>
                <a:cs typeface="Calibri" pitchFamily="34" charset="0"/>
              </a:rPr>
              <a:t>One-Shot Case Study</a:t>
            </a:r>
            <a:endParaRPr lang="en-US" sz="4000">
              <a:latin typeface="Calibri" pitchFamily="34" charset="0"/>
              <a:cs typeface="Calibri" pitchFamily="34" charset="0"/>
            </a:endParaRPr>
          </a:p>
        </p:txBody>
      </p:sp>
      <p:sp>
        <p:nvSpPr>
          <p:cNvPr id="3" name="Content Placeholder 2"/>
          <p:cNvSpPr>
            <a:spLocks noGrp="1"/>
          </p:cNvSpPr>
          <p:nvPr>
            <p:ph idx="1"/>
          </p:nvPr>
        </p:nvSpPr>
        <p:spPr>
          <a:xfrm>
            <a:off x="457200" y="3505200"/>
            <a:ext cx="8229600" cy="2659063"/>
          </a:xfrm>
        </p:spPr>
        <p:txBody>
          <a:bodyPr/>
          <a:lstStyle/>
          <a:p>
            <a:endParaRPr lang="en-US"/>
          </a:p>
        </p:txBody>
      </p:sp>
      <p:sp>
        <p:nvSpPr>
          <p:cNvPr id="7" name="TextBox 6"/>
          <p:cNvSpPr txBox="1"/>
          <p:nvPr/>
        </p:nvSpPr>
        <p:spPr>
          <a:xfrm>
            <a:off x="4191000" y="1126629"/>
            <a:ext cx="4648199" cy="1292662"/>
          </a:xfrm>
          <a:prstGeom prst="rect">
            <a:avLst/>
          </a:prstGeom>
          <a:noFill/>
        </p:spPr>
        <p:txBody>
          <a:bodyPr wrap="square" rtlCol="0">
            <a:spAutoFit/>
          </a:bodyPr>
          <a:lstStyle/>
          <a:p>
            <a:pPr algn="l"/>
            <a:r>
              <a:rPr lang="en-US" sz="2600" smtClean="0">
                <a:effectLst/>
                <a:latin typeface="Calibri" pitchFamily="34" charset="0"/>
                <a:cs typeface="Calibri" pitchFamily="34" charset="0"/>
              </a:rPr>
              <a:t>X = </a:t>
            </a:r>
            <a:r>
              <a:rPr lang="en-US" sz="2600" err="1" smtClean="0">
                <a:effectLst/>
                <a:latin typeface="Calibri" pitchFamily="34" charset="0"/>
                <a:cs typeface="Calibri" pitchFamily="34" charset="0"/>
              </a:rPr>
              <a:t>perlakuan</a:t>
            </a:r>
            <a:r>
              <a:rPr lang="en-US" sz="2600" smtClean="0">
                <a:effectLst/>
                <a:latin typeface="Calibri" pitchFamily="34" charset="0"/>
                <a:cs typeface="Calibri" pitchFamily="34" charset="0"/>
              </a:rPr>
              <a:t> yang </a:t>
            </a:r>
            <a:r>
              <a:rPr lang="en-US" sz="2600" err="1" smtClean="0">
                <a:effectLst/>
                <a:latin typeface="Calibri" pitchFamily="34" charset="0"/>
                <a:cs typeface="Calibri" pitchFamily="34" charset="0"/>
              </a:rPr>
              <a:t>diberikan</a:t>
            </a:r>
            <a:r>
              <a:rPr lang="en-US" sz="2600" smtClean="0">
                <a:effectLst/>
                <a:latin typeface="Calibri" pitchFamily="34" charset="0"/>
                <a:cs typeface="Calibri" pitchFamily="34" charset="0"/>
              </a:rPr>
              <a:t>   </a:t>
            </a:r>
          </a:p>
          <a:p>
            <a:pPr algn="l"/>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variabel</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independen</a:t>
            </a:r>
            <a:r>
              <a:rPr lang="en-US" sz="2600" smtClean="0">
                <a:effectLst/>
                <a:latin typeface="Calibri" pitchFamily="34" charset="0"/>
                <a:cs typeface="Calibri" pitchFamily="34" charset="0"/>
              </a:rPr>
              <a:t>)</a:t>
            </a:r>
          </a:p>
          <a:p>
            <a:pPr algn="l"/>
            <a:r>
              <a:rPr lang="en-US" sz="2600" smtClean="0">
                <a:effectLst/>
                <a:latin typeface="Calibri" pitchFamily="34" charset="0"/>
                <a:cs typeface="Calibri" pitchFamily="34" charset="0"/>
              </a:rPr>
              <a:t>O = </a:t>
            </a:r>
            <a:r>
              <a:rPr lang="en-US" sz="2600" err="1" smtClean="0">
                <a:effectLst/>
                <a:latin typeface="Calibri" pitchFamily="34" charset="0"/>
                <a:cs typeface="Calibri" pitchFamily="34" charset="0"/>
              </a:rPr>
              <a:t>hasil</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variabel</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dependen</a:t>
            </a:r>
            <a:r>
              <a:rPr lang="en-US" sz="2600" smtClean="0">
                <a:effectLst/>
                <a:latin typeface="Calibri" pitchFamily="34" charset="0"/>
                <a:cs typeface="Calibri" pitchFamily="34" charset="0"/>
              </a:rPr>
              <a:t>)</a:t>
            </a:r>
            <a:endParaRPr lang="en-US" sz="2600">
              <a:effectLst/>
              <a:latin typeface="Calibri" pitchFamily="34" charset="0"/>
              <a:cs typeface="Calibri" pitchFamily="34" charset="0"/>
            </a:endParaRPr>
          </a:p>
        </p:txBody>
      </p:sp>
      <p:sp>
        <p:nvSpPr>
          <p:cNvPr id="8" name="TextBox 7"/>
          <p:cNvSpPr txBox="1"/>
          <p:nvPr/>
        </p:nvSpPr>
        <p:spPr>
          <a:xfrm>
            <a:off x="637621" y="1066800"/>
            <a:ext cx="2486579" cy="1446550"/>
          </a:xfrm>
          <a:prstGeom prst="rect">
            <a:avLst/>
          </a:prstGeom>
          <a:noFill/>
        </p:spPr>
        <p:txBody>
          <a:bodyPr wrap="none" rtlCol="0">
            <a:spAutoFit/>
          </a:bodyPr>
          <a:lstStyle/>
          <a:p>
            <a:r>
              <a:rPr lang="en-US" sz="8800" b="1" smtClean="0"/>
              <a:t>X  O</a:t>
            </a:r>
            <a:endParaRPr lang="en-US" sz="8800" b="1"/>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4000" smtClean="0">
                <a:latin typeface="Calibri" pitchFamily="34" charset="0"/>
                <a:cs typeface="Calibri" pitchFamily="34" charset="0"/>
              </a:rPr>
              <a:t>One Group Pretest-Posttest Design</a:t>
            </a:r>
          </a:p>
        </p:txBody>
      </p:sp>
      <p:sp>
        <p:nvSpPr>
          <p:cNvPr id="3" name="Content Placeholder 2"/>
          <p:cNvSpPr>
            <a:spLocks noGrp="1"/>
          </p:cNvSpPr>
          <p:nvPr>
            <p:ph idx="1"/>
          </p:nvPr>
        </p:nvSpPr>
        <p:spPr>
          <a:xfrm>
            <a:off x="457200" y="3276600"/>
            <a:ext cx="8229600" cy="2887663"/>
          </a:xfrm>
        </p:spPr>
        <p:txBody>
          <a:bodyPr/>
          <a:lstStyle/>
          <a:p>
            <a:endParaRPr lang="en-US"/>
          </a:p>
        </p:txBody>
      </p:sp>
      <p:sp>
        <p:nvSpPr>
          <p:cNvPr id="5" name="TextBox 4"/>
          <p:cNvSpPr txBox="1"/>
          <p:nvPr/>
        </p:nvSpPr>
        <p:spPr>
          <a:xfrm>
            <a:off x="4343400" y="1066800"/>
            <a:ext cx="4800600" cy="1292662"/>
          </a:xfrm>
          <a:prstGeom prst="rect">
            <a:avLst/>
          </a:prstGeom>
          <a:noFill/>
        </p:spPr>
        <p:txBody>
          <a:bodyPr wrap="square" rtlCol="0">
            <a:spAutoFit/>
          </a:bodyPr>
          <a:lstStyle/>
          <a:p>
            <a:pPr algn="l"/>
            <a:r>
              <a:rPr lang="en-US" sz="2600" smtClean="0">
                <a:effectLst/>
                <a:latin typeface="Calibri" pitchFamily="34" charset="0"/>
                <a:cs typeface="Calibri" pitchFamily="34" charset="0"/>
              </a:rPr>
              <a:t>O</a:t>
            </a:r>
            <a:r>
              <a:rPr lang="en-US" sz="2600" baseline="-25000" smtClean="0">
                <a:effectLst/>
                <a:latin typeface="Calibri" pitchFamily="34" charset="0"/>
                <a:cs typeface="Calibri" pitchFamily="34" charset="0"/>
              </a:rPr>
              <a:t>1</a:t>
            </a:r>
            <a:r>
              <a:rPr lang="en-US" sz="2600" smtClean="0">
                <a:effectLst/>
                <a:latin typeface="Calibri" pitchFamily="34" charset="0"/>
                <a:cs typeface="Calibri" pitchFamily="34" charset="0"/>
              </a:rPr>
              <a:t> = Pretest</a:t>
            </a:r>
          </a:p>
          <a:p>
            <a:pPr algn="l"/>
            <a:r>
              <a:rPr lang="en-US" sz="2600" smtClean="0">
                <a:effectLst/>
                <a:latin typeface="Calibri" pitchFamily="34" charset="0"/>
                <a:cs typeface="Calibri" pitchFamily="34" charset="0"/>
              </a:rPr>
              <a:t>X  </a:t>
            </a:r>
            <a:r>
              <a:rPr lang="id-ID" sz="2600" smtClean="0">
                <a:effectLst/>
                <a:latin typeface="Calibri" pitchFamily="34" charset="0"/>
                <a:cs typeface="Calibri" pitchFamily="34" charset="0"/>
              </a:rPr>
              <a:t> </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perlakuan</a:t>
            </a:r>
            <a:r>
              <a:rPr lang="en-US" sz="2600" smtClean="0">
                <a:effectLst/>
                <a:latin typeface="Calibri" pitchFamily="34" charset="0"/>
                <a:cs typeface="Calibri" pitchFamily="34" charset="0"/>
              </a:rPr>
              <a:t> yang </a:t>
            </a:r>
            <a:r>
              <a:rPr lang="en-US" sz="2600" err="1" smtClean="0">
                <a:effectLst/>
                <a:latin typeface="Calibri" pitchFamily="34" charset="0"/>
                <a:cs typeface="Calibri" pitchFamily="34" charset="0"/>
              </a:rPr>
              <a:t>diberikan</a:t>
            </a:r>
            <a:r>
              <a:rPr lang="en-US" sz="2600" smtClean="0">
                <a:effectLst/>
                <a:latin typeface="Calibri" pitchFamily="34" charset="0"/>
                <a:cs typeface="Calibri" pitchFamily="34" charset="0"/>
              </a:rPr>
              <a:t>   </a:t>
            </a:r>
          </a:p>
          <a:p>
            <a:pPr algn="l"/>
            <a:r>
              <a:rPr lang="en-US" sz="2600" smtClean="0">
                <a:effectLst/>
                <a:latin typeface="Calibri" pitchFamily="34" charset="0"/>
                <a:cs typeface="Calibri" pitchFamily="34" charset="0"/>
              </a:rPr>
              <a:t>O</a:t>
            </a:r>
            <a:r>
              <a:rPr lang="en-US" sz="2600" baseline="-25000" smtClean="0">
                <a:effectLst/>
                <a:latin typeface="Calibri" pitchFamily="34" charset="0"/>
                <a:cs typeface="Calibri" pitchFamily="34" charset="0"/>
              </a:rPr>
              <a:t>2</a:t>
            </a:r>
            <a:r>
              <a:rPr lang="en-US" sz="2600" smtClean="0">
                <a:effectLst/>
                <a:latin typeface="Calibri" pitchFamily="34" charset="0"/>
                <a:cs typeface="Calibri" pitchFamily="34" charset="0"/>
              </a:rPr>
              <a:t> = Posttest</a:t>
            </a:r>
            <a:endParaRPr lang="en-US" sz="2600">
              <a:effectLst/>
              <a:latin typeface="Calibri" pitchFamily="34" charset="0"/>
              <a:cs typeface="Calibri" pitchFamily="34" charset="0"/>
            </a:endParaRPr>
          </a:p>
        </p:txBody>
      </p:sp>
      <p:sp>
        <p:nvSpPr>
          <p:cNvPr id="6" name="TextBox 5"/>
          <p:cNvSpPr txBox="1"/>
          <p:nvPr/>
        </p:nvSpPr>
        <p:spPr>
          <a:xfrm>
            <a:off x="353091" y="1066800"/>
            <a:ext cx="3837909" cy="1200329"/>
          </a:xfrm>
          <a:prstGeom prst="rect">
            <a:avLst/>
          </a:prstGeom>
          <a:noFill/>
        </p:spPr>
        <p:txBody>
          <a:bodyPr wrap="none" rtlCol="0">
            <a:spAutoFit/>
          </a:bodyPr>
          <a:lstStyle/>
          <a:p>
            <a:r>
              <a:rPr lang="en-US" sz="7200" b="1" smtClean="0"/>
              <a:t>O</a:t>
            </a:r>
            <a:r>
              <a:rPr lang="en-US" sz="7200" b="1" baseline="-25000" smtClean="0"/>
              <a:t>1</a:t>
            </a:r>
            <a:r>
              <a:rPr lang="en-US" sz="7200" b="1" smtClean="0"/>
              <a:t> X  O</a:t>
            </a:r>
            <a:r>
              <a:rPr lang="en-US" sz="7200" b="1" baseline="-25000" smtClean="0"/>
              <a:t>2</a:t>
            </a:r>
            <a:endParaRPr lang="en-US" sz="7200" b="1" baseline="-2500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4000" smtClean="0">
                <a:latin typeface="Calibri" pitchFamily="34" charset="0"/>
                <a:cs typeface="Calibri" pitchFamily="34" charset="0"/>
              </a:rPr>
              <a:t>Intact-Group Comparison</a:t>
            </a:r>
          </a:p>
        </p:txBody>
      </p:sp>
      <p:sp>
        <p:nvSpPr>
          <p:cNvPr id="3" name="Content Placeholder 2"/>
          <p:cNvSpPr>
            <a:spLocks noGrp="1"/>
          </p:cNvSpPr>
          <p:nvPr>
            <p:ph idx="1"/>
          </p:nvPr>
        </p:nvSpPr>
        <p:spPr>
          <a:xfrm>
            <a:off x="457200" y="3886200"/>
            <a:ext cx="8229600" cy="2278063"/>
          </a:xfrm>
        </p:spPr>
        <p:txBody>
          <a:bodyPr/>
          <a:lstStyle/>
          <a:p>
            <a:endParaRPr lang="en-US"/>
          </a:p>
        </p:txBody>
      </p:sp>
      <p:sp>
        <p:nvSpPr>
          <p:cNvPr id="5" name="TextBox 4"/>
          <p:cNvSpPr txBox="1"/>
          <p:nvPr/>
        </p:nvSpPr>
        <p:spPr>
          <a:xfrm>
            <a:off x="3962400" y="1066800"/>
            <a:ext cx="5181600" cy="2677656"/>
          </a:xfrm>
          <a:prstGeom prst="rect">
            <a:avLst/>
          </a:prstGeom>
          <a:noFill/>
        </p:spPr>
        <p:txBody>
          <a:bodyPr wrap="square" rtlCol="0">
            <a:spAutoFit/>
          </a:bodyPr>
          <a:lstStyle/>
          <a:p>
            <a:pPr algn="l"/>
            <a:r>
              <a:rPr lang="en-US" sz="2400" smtClean="0">
                <a:effectLst/>
                <a:latin typeface="Calibri" pitchFamily="34" charset="0"/>
                <a:cs typeface="Calibri" pitchFamily="34" charset="0"/>
              </a:rPr>
              <a:t>X  = </a:t>
            </a:r>
            <a:r>
              <a:rPr lang="en-US" sz="2400" err="1" smtClean="0">
                <a:effectLst/>
                <a:latin typeface="Calibri" pitchFamily="34" charset="0"/>
                <a:cs typeface="Calibri" pitchFamily="34" charset="0"/>
              </a:rPr>
              <a:t>perlakuan</a:t>
            </a:r>
            <a:r>
              <a:rPr lang="en-US" sz="2400" smtClean="0">
                <a:effectLst/>
                <a:latin typeface="Calibri" pitchFamily="34" charset="0"/>
                <a:cs typeface="Calibri" pitchFamily="34" charset="0"/>
              </a:rPr>
              <a:t> yang </a:t>
            </a:r>
            <a:r>
              <a:rPr lang="en-US" sz="2400" err="1" smtClean="0">
                <a:effectLst/>
                <a:latin typeface="Calibri" pitchFamily="34" charset="0"/>
                <a:cs typeface="Calibri" pitchFamily="34" charset="0"/>
              </a:rPr>
              <a:t>diberikan</a:t>
            </a:r>
            <a:r>
              <a:rPr lang="en-US" sz="2400" smtClean="0">
                <a:effectLst/>
                <a:latin typeface="Calibri" pitchFamily="34" charset="0"/>
                <a:cs typeface="Calibri" pitchFamily="34" charset="0"/>
              </a:rPr>
              <a:t>   </a:t>
            </a:r>
          </a:p>
          <a:p>
            <a:pPr algn="l"/>
            <a:r>
              <a:rPr lang="en-US" sz="2400" smtClean="0">
                <a:effectLst/>
                <a:latin typeface="Calibri" pitchFamily="34" charset="0"/>
                <a:cs typeface="Calibri" pitchFamily="34" charset="0"/>
              </a:rPr>
              <a:t>O</a:t>
            </a:r>
            <a:r>
              <a:rPr lang="en-US" sz="2400" baseline="-25000" smtClean="0">
                <a:effectLst/>
                <a:latin typeface="Calibri" pitchFamily="34" charset="0"/>
                <a:cs typeface="Calibri" pitchFamily="34" charset="0"/>
              </a:rPr>
              <a:t>1</a:t>
            </a:r>
            <a:r>
              <a:rPr lang="en-US" sz="2400" smtClean="0">
                <a:effectLst/>
                <a:latin typeface="Calibri" pitchFamily="34" charset="0"/>
                <a:cs typeface="Calibri" pitchFamily="34" charset="0"/>
              </a:rPr>
              <a:t> = </a:t>
            </a:r>
            <a:r>
              <a:rPr lang="en-US" sz="2400" err="1" smtClean="0">
                <a:effectLst/>
                <a:latin typeface="Calibri" pitchFamily="34" charset="0"/>
                <a:cs typeface="Calibri" pitchFamily="34" charset="0"/>
              </a:rPr>
              <a:t>hasil</a:t>
            </a:r>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pengukuran</a:t>
            </a:r>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setengah</a:t>
            </a:r>
            <a:r>
              <a:rPr lang="en-US" sz="2400" smtClean="0">
                <a:effectLst/>
                <a:latin typeface="Calibri" pitchFamily="34" charset="0"/>
                <a:cs typeface="Calibri" pitchFamily="34" charset="0"/>
              </a:rPr>
              <a:t> </a:t>
            </a:r>
          </a:p>
          <a:p>
            <a:pPr algn="l"/>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kelompok</a:t>
            </a:r>
            <a:r>
              <a:rPr lang="en-US" sz="2400" smtClean="0">
                <a:effectLst/>
                <a:latin typeface="Calibri" pitchFamily="34" charset="0"/>
                <a:cs typeface="Calibri" pitchFamily="34" charset="0"/>
              </a:rPr>
              <a:t> yang </a:t>
            </a:r>
            <a:r>
              <a:rPr lang="en-US" sz="2400" err="1" smtClean="0">
                <a:effectLst/>
                <a:latin typeface="Calibri" pitchFamily="34" charset="0"/>
                <a:cs typeface="Calibri" pitchFamily="34" charset="0"/>
              </a:rPr>
              <a:t>diberi</a:t>
            </a:r>
            <a:endParaRPr lang="en-US" sz="2400" smtClean="0">
              <a:effectLst/>
              <a:latin typeface="Calibri" pitchFamily="34" charset="0"/>
              <a:cs typeface="Calibri" pitchFamily="34" charset="0"/>
            </a:endParaRPr>
          </a:p>
          <a:p>
            <a:pPr algn="l"/>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perlakuan</a:t>
            </a:r>
            <a:endParaRPr lang="en-US" sz="2400" smtClean="0">
              <a:effectLst/>
              <a:latin typeface="Calibri" pitchFamily="34" charset="0"/>
              <a:cs typeface="Calibri" pitchFamily="34" charset="0"/>
            </a:endParaRPr>
          </a:p>
          <a:p>
            <a:pPr algn="l"/>
            <a:r>
              <a:rPr lang="en-US" sz="2400" smtClean="0">
                <a:effectLst/>
                <a:latin typeface="Calibri" pitchFamily="34" charset="0"/>
                <a:cs typeface="Calibri" pitchFamily="34" charset="0"/>
              </a:rPr>
              <a:t>O</a:t>
            </a:r>
            <a:r>
              <a:rPr lang="en-US" sz="2400" baseline="-25000" smtClean="0">
                <a:effectLst/>
                <a:latin typeface="Calibri" pitchFamily="34" charset="0"/>
                <a:cs typeface="Calibri" pitchFamily="34" charset="0"/>
              </a:rPr>
              <a:t>2</a:t>
            </a:r>
            <a:r>
              <a:rPr lang="en-US" sz="2400" smtClean="0">
                <a:effectLst/>
                <a:latin typeface="Calibri" pitchFamily="34" charset="0"/>
                <a:cs typeface="Calibri" pitchFamily="34" charset="0"/>
              </a:rPr>
              <a:t> = </a:t>
            </a:r>
            <a:r>
              <a:rPr lang="en-US" sz="2400" err="1" smtClean="0">
                <a:effectLst/>
                <a:latin typeface="Calibri" pitchFamily="34" charset="0"/>
                <a:cs typeface="Calibri" pitchFamily="34" charset="0"/>
              </a:rPr>
              <a:t>hasil</a:t>
            </a:r>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pengukuran</a:t>
            </a:r>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setengah</a:t>
            </a:r>
            <a:r>
              <a:rPr lang="en-US" sz="2400" smtClean="0">
                <a:effectLst/>
                <a:latin typeface="Calibri" pitchFamily="34" charset="0"/>
                <a:cs typeface="Calibri" pitchFamily="34" charset="0"/>
              </a:rPr>
              <a:t> </a:t>
            </a:r>
          </a:p>
          <a:p>
            <a:pPr algn="l"/>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kelompok</a:t>
            </a:r>
            <a:r>
              <a:rPr lang="en-US" sz="2400" smtClean="0">
                <a:effectLst/>
                <a:latin typeface="Calibri" pitchFamily="34" charset="0"/>
                <a:cs typeface="Calibri" pitchFamily="34" charset="0"/>
              </a:rPr>
              <a:t> yang </a:t>
            </a:r>
            <a:r>
              <a:rPr lang="en-US" sz="2400" err="1" smtClean="0">
                <a:effectLst/>
                <a:latin typeface="Calibri" pitchFamily="34" charset="0"/>
                <a:cs typeface="Calibri" pitchFamily="34" charset="0"/>
              </a:rPr>
              <a:t>tidak</a:t>
            </a:r>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diberi</a:t>
            </a:r>
            <a:r>
              <a:rPr lang="en-US" sz="2400" smtClean="0">
                <a:effectLst/>
                <a:latin typeface="Calibri" pitchFamily="34" charset="0"/>
                <a:cs typeface="Calibri" pitchFamily="34" charset="0"/>
              </a:rPr>
              <a:t> </a:t>
            </a:r>
          </a:p>
          <a:p>
            <a:pPr algn="l"/>
            <a:r>
              <a:rPr lang="en-US" sz="2400" smtClean="0">
                <a:effectLst/>
                <a:latin typeface="Calibri" pitchFamily="34" charset="0"/>
                <a:cs typeface="Calibri" pitchFamily="34" charset="0"/>
              </a:rPr>
              <a:t>        </a:t>
            </a:r>
            <a:r>
              <a:rPr lang="en-US" sz="2400" err="1" smtClean="0">
                <a:effectLst/>
                <a:latin typeface="Calibri" pitchFamily="34" charset="0"/>
                <a:cs typeface="Calibri" pitchFamily="34" charset="0"/>
              </a:rPr>
              <a:t>perlakuan</a:t>
            </a:r>
            <a:endParaRPr lang="en-US" sz="2400">
              <a:effectLst/>
              <a:latin typeface="Calibri" pitchFamily="34" charset="0"/>
              <a:cs typeface="Calibri" pitchFamily="34" charset="0"/>
            </a:endParaRPr>
          </a:p>
        </p:txBody>
      </p:sp>
      <p:sp>
        <p:nvSpPr>
          <p:cNvPr id="6" name="TextBox 5"/>
          <p:cNvSpPr txBox="1"/>
          <p:nvPr/>
        </p:nvSpPr>
        <p:spPr>
          <a:xfrm>
            <a:off x="685801" y="1066800"/>
            <a:ext cx="2772628" cy="2308324"/>
          </a:xfrm>
          <a:prstGeom prst="rect">
            <a:avLst/>
          </a:prstGeom>
          <a:noFill/>
        </p:spPr>
        <p:txBody>
          <a:bodyPr wrap="square" rtlCol="0">
            <a:spAutoFit/>
          </a:bodyPr>
          <a:lstStyle/>
          <a:p>
            <a:r>
              <a:rPr lang="en-US" sz="7200" b="1" smtClean="0"/>
              <a:t>X  O</a:t>
            </a:r>
            <a:r>
              <a:rPr lang="en-US" sz="7200" b="1" baseline="-25000" smtClean="0"/>
              <a:t>1</a:t>
            </a:r>
            <a:endParaRPr lang="en-US" sz="7200" b="1" smtClean="0"/>
          </a:p>
          <a:p>
            <a:r>
              <a:rPr lang="en-US" sz="7200" b="1" smtClean="0"/>
              <a:t>     O</a:t>
            </a:r>
            <a:r>
              <a:rPr lang="en-US" sz="7200" b="1" baseline="-25000" smtClean="0"/>
              <a:t>2</a:t>
            </a:r>
            <a:endParaRPr lang="en-US" sz="7200" b="1" baseline="-2500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True-Experimental Design</a:t>
            </a:r>
          </a:p>
        </p:txBody>
      </p:sp>
      <p:sp>
        <p:nvSpPr>
          <p:cNvPr id="3" name="Content Placeholder 2"/>
          <p:cNvSpPr>
            <a:spLocks noGrp="1"/>
          </p:cNvSpPr>
          <p:nvPr>
            <p:ph idx="1"/>
          </p:nvPr>
        </p:nvSpPr>
        <p:spPr>
          <a:xfrm>
            <a:off x="457200" y="1295399"/>
            <a:ext cx="8229600" cy="4572001"/>
          </a:xfrm>
        </p:spPr>
        <p:txBody>
          <a:bodyPr/>
          <a:lstStyle/>
          <a:p>
            <a:pPr marL="514350" indent="-514350"/>
            <a:r>
              <a:rPr lang="en-US" sz="3200" err="1" smtClean="0"/>
              <a:t>Kelompok</a:t>
            </a:r>
            <a:r>
              <a:rPr lang="en-US" sz="3200" smtClean="0"/>
              <a:t> </a:t>
            </a:r>
            <a:r>
              <a:rPr lang="en-US" sz="3200" err="1" smtClean="0"/>
              <a:t>kontrol</a:t>
            </a:r>
            <a:r>
              <a:rPr lang="en-US" sz="3200" smtClean="0"/>
              <a:t> </a:t>
            </a:r>
            <a:r>
              <a:rPr lang="en-US" sz="3200" err="1" smtClean="0"/>
              <a:t>dan</a:t>
            </a:r>
            <a:r>
              <a:rPr lang="en-US" sz="3200" smtClean="0"/>
              <a:t> sample </a:t>
            </a:r>
            <a:r>
              <a:rPr lang="en-US" sz="3200" err="1" smtClean="0"/>
              <a:t>diambil</a:t>
            </a:r>
            <a:r>
              <a:rPr lang="en-US" sz="3200" smtClean="0"/>
              <a:t> </a:t>
            </a:r>
            <a:r>
              <a:rPr lang="en-US" sz="3200" err="1" smtClean="0"/>
              <a:t>secara</a:t>
            </a:r>
            <a:r>
              <a:rPr lang="en-US" sz="3200" smtClean="0"/>
              <a:t> </a:t>
            </a:r>
            <a:r>
              <a:rPr lang="en-US" sz="3200" smtClean="0">
                <a:solidFill>
                  <a:srgbClr val="C00000"/>
                </a:solidFill>
              </a:rPr>
              <a:t>random</a:t>
            </a:r>
            <a:r>
              <a:rPr lang="en-US" sz="3200" smtClean="0"/>
              <a:t> </a:t>
            </a:r>
            <a:r>
              <a:rPr lang="en-US" sz="3200" err="1" smtClean="0"/>
              <a:t>dari</a:t>
            </a:r>
            <a:r>
              <a:rPr lang="en-US" sz="3200" smtClean="0"/>
              <a:t> </a:t>
            </a:r>
            <a:r>
              <a:rPr lang="en-US" sz="3200" err="1" smtClean="0"/>
              <a:t>populasi</a:t>
            </a:r>
            <a:endParaRPr lang="en-US" sz="3200" smtClean="0"/>
          </a:p>
          <a:p>
            <a:pPr marL="514350" indent="-514350"/>
            <a:r>
              <a:rPr lang="en-US" sz="3200" err="1" smtClean="0"/>
              <a:t>Peneliti</a:t>
            </a:r>
            <a:r>
              <a:rPr lang="en-US" sz="3200" smtClean="0"/>
              <a:t> </a:t>
            </a:r>
            <a:r>
              <a:rPr lang="en-US" sz="3200" err="1" smtClean="0">
                <a:solidFill>
                  <a:srgbClr val="C00000"/>
                </a:solidFill>
              </a:rPr>
              <a:t>dapat</a:t>
            </a:r>
            <a:r>
              <a:rPr lang="en-US" sz="3200" smtClean="0">
                <a:solidFill>
                  <a:srgbClr val="C00000"/>
                </a:solidFill>
              </a:rPr>
              <a:t> </a:t>
            </a:r>
            <a:r>
              <a:rPr lang="en-US" sz="3200" err="1" smtClean="0">
                <a:solidFill>
                  <a:srgbClr val="C00000"/>
                </a:solidFill>
              </a:rPr>
              <a:t>mengontrol</a:t>
            </a:r>
            <a:r>
              <a:rPr lang="en-US" sz="3200" smtClean="0">
                <a:solidFill>
                  <a:srgbClr val="C00000"/>
                </a:solidFill>
              </a:rPr>
              <a:t> </a:t>
            </a:r>
            <a:r>
              <a:rPr lang="en-US" sz="3200" err="1" smtClean="0">
                <a:solidFill>
                  <a:srgbClr val="C00000"/>
                </a:solidFill>
              </a:rPr>
              <a:t>semua</a:t>
            </a:r>
            <a:r>
              <a:rPr lang="en-US" sz="3200" smtClean="0">
                <a:solidFill>
                  <a:srgbClr val="C00000"/>
                </a:solidFill>
              </a:rPr>
              <a:t> </a:t>
            </a:r>
            <a:r>
              <a:rPr lang="en-US" sz="3200" err="1" smtClean="0">
                <a:solidFill>
                  <a:srgbClr val="C00000"/>
                </a:solidFill>
              </a:rPr>
              <a:t>variabel</a:t>
            </a:r>
            <a:r>
              <a:rPr lang="en-US" sz="3200" smtClean="0">
                <a:solidFill>
                  <a:srgbClr val="C00000"/>
                </a:solidFill>
              </a:rPr>
              <a:t> </a:t>
            </a:r>
            <a:r>
              <a:rPr lang="en-US" sz="3200" err="1" smtClean="0"/>
              <a:t>eksternal</a:t>
            </a:r>
            <a:r>
              <a:rPr lang="en-US" sz="3200" smtClean="0"/>
              <a:t>, </a:t>
            </a:r>
            <a:r>
              <a:rPr lang="en-US" sz="3200" err="1" smtClean="0"/>
              <a:t>sehingga</a:t>
            </a:r>
            <a:r>
              <a:rPr lang="en-US" sz="3200" smtClean="0"/>
              <a:t> </a:t>
            </a:r>
            <a:r>
              <a:rPr lang="en-US" sz="3200" err="1" smtClean="0"/>
              <a:t>validitas</a:t>
            </a:r>
            <a:r>
              <a:rPr lang="en-US" sz="3200" smtClean="0"/>
              <a:t> internal </a:t>
            </a:r>
            <a:r>
              <a:rPr lang="en-US" sz="3200" err="1" smtClean="0"/>
              <a:t>tinggi</a:t>
            </a:r>
            <a:endParaRPr lang="en-US" sz="3200" smtClean="0"/>
          </a:p>
          <a:p>
            <a:pPr marL="514350" indent="-514350"/>
            <a:r>
              <a:rPr lang="en-US" sz="3200" err="1" smtClean="0"/>
              <a:t>Bentuk</a:t>
            </a:r>
            <a:r>
              <a:rPr lang="en-US" sz="3200" smtClean="0"/>
              <a:t> true-experimental design:</a:t>
            </a:r>
          </a:p>
          <a:p>
            <a:pPr marL="863600" lvl="1" indent="-514350">
              <a:buFont typeface="+mj-lt"/>
              <a:buAutoNum type="arabicPeriod"/>
            </a:pPr>
            <a:r>
              <a:rPr lang="en-US" sz="2800" smtClean="0"/>
              <a:t>Posttest Only Control Design</a:t>
            </a:r>
          </a:p>
          <a:p>
            <a:pPr marL="863600" lvl="1" indent="-514350">
              <a:buFont typeface="+mj-lt"/>
              <a:buAutoNum type="arabicPeriod"/>
            </a:pPr>
            <a:r>
              <a:rPr lang="en-US" sz="2800" smtClean="0"/>
              <a:t>Pretest-Control Group Design</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4000" smtClean="0">
                <a:latin typeface="Calibri" pitchFamily="34" charset="0"/>
                <a:cs typeface="Calibri" pitchFamily="34" charset="0"/>
              </a:rPr>
              <a:t>Posttest Only Control Design</a:t>
            </a:r>
          </a:p>
        </p:txBody>
      </p:sp>
      <p:sp>
        <p:nvSpPr>
          <p:cNvPr id="3" name="Content Placeholder 2"/>
          <p:cNvSpPr>
            <a:spLocks noGrp="1"/>
          </p:cNvSpPr>
          <p:nvPr>
            <p:ph idx="1"/>
          </p:nvPr>
        </p:nvSpPr>
        <p:spPr>
          <a:xfrm>
            <a:off x="457200" y="3200400"/>
            <a:ext cx="8229600" cy="2963863"/>
          </a:xfrm>
        </p:spPr>
        <p:txBody>
          <a:bodyPr/>
          <a:lstStyle/>
          <a:p>
            <a:endParaRPr lang="en-US"/>
          </a:p>
        </p:txBody>
      </p:sp>
      <p:sp>
        <p:nvSpPr>
          <p:cNvPr id="5" name="TextBox 4"/>
          <p:cNvSpPr txBox="1"/>
          <p:nvPr/>
        </p:nvSpPr>
        <p:spPr>
          <a:xfrm>
            <a:off x="4343400" y="1066800"/>
            <a:ext cx="4800600" cy="1692771"/>
          </a:xfrm>
          <a:prstGeom prst="rect">
            <a:avLst/>
          </a:prstGeom>
          <a:noFill/>
        </p:spPr>
        <p:txBody>
          <a:bodyPr wrap="square" rtlCol="0">
            <a:spAutoFit/>
          </a:bodyPr>
          <a:lstStyle/>
          <a:p>
            <a:pPr algn="l"/>
            <a:r>
              <a:rPr lang="en-US" sz="2600" smtClean="0">
                <a:effectLst/>
                <a:latin typeface="Calibri" pitchFamily="34" charset="0"/>
                <a:cs typeface="Calibri" pitchFamily="34" charset="0"/>
              </a:rPr>
              <a:t>R  = Random (</a:t>
            </a:r>
            <a:r>
              <a:rPr lang="en-US" sz="2600" err="1" smtClean="0">
                <a:effectLst/>
                <a:latin typeface="Calibri" pitchFamily="34" charset="0"/>
                <a:cs typeface="Calibri" pitchFamily="34" charset="0"/>
              </a:rPr>
              <a:t>Acak</a:t>
            </a:r>
            <a:r>
              <a:rPr lang="en-US" sz="2600" smtClean="0">
                <a:effectLst/>
                <a:latin typeface="Calibri" pitchFamily="34" charset="0"/>
                <a:cs typeface="Calibri" pitchFamily="34" charset="0"/>
              </a:rPr>
              <a:t>)</a:t>
            </a:r>
          </a:p>
          <a:p>
            <a:pPr algn="l"/>
            <a:r>
              <a:rPr lang="en-US" sz="2600" smtClean="0">
                <a:effectLst/>
                <a:latin typeface="Calibri" pitchFamily="34" charset="0"/>
                <a:cs typeface="Calibri" pitchFamily="34" charset="0"/>
              </a:rPr>
              <a:t>X  = </a:t>
            </a:r>
            <a:r>
              <a:rPr lang="en-US" sz="2600" err="1" smtClean="0">
                <a:effectLst/>
                <a:latin typeface="Calibri" pitchFamily="34" charset="0"/>
                <a:cs typeface="Calibri" pitchFamily="34" charset="0"/>
              </a:rPr>
              <a:t>perlakuan</a:t>
            </a:r>
            <a:r>
              <a:rPr lang="en-US" sz="2600" smtClean="0">
                <a:effectLst/>
                <a:latin typeface="Calibri" pitchFamily="34" charset="0"/>
                <a:cs typeface="Calibri" pitchFamily="34" charset="0"/>
              </a:rPr>
              <a:t> yang </a:t>
            </a:r>
            <a:r>
              <a:rPr lang="en-US" sz="2600" err="1" smtClean="0">
                <a:effectLst/>
                <a:latin typeface="Calibri" pitchFamily="34" charset="0"/>
                <a:cs typeface="Calibri" pitchFamily="34" charset="0"/>
              </a:rPr>
              <a:t>diberikan</a:t>
            </a:r>
            <a:r>
              <a:rPr lang="en-US" sz="2600" smtClean="0">
                <a:effectLst/>
                <a:latin typeface="Calibri" pitchFamily="34" charset="0"/>
                <a:cs typeface="Calibri" pitchFamily="34" charset="0"/>
              </a:rPr>
              <a:t>   </a:t>
            </a:r>
          </a:p>
          <a:p>
            <a:pPr algn="l"/>
            <a:r>
              <a:rPr lang="en-US" sz="2600" smtClean="0">
                <a:effectLst/>
                <a:latin typeface="Calibri" pitchFamily="34" charset="0"/>
                <a:cs typeface="Calibri" pitchFamily="34" charset="0"/>
              </a:rPr>
              <a:t>O</a:t>
            </a:r>
            <a:r>
              <a:rPr lang="en-US" sz="2600" baseline="-25000" smtClean="0">
                <a:effectLst/>
                <a:latin typeface="Calibri" pitchFamily="34" charset="0"/>
                <a:cs typeface="Calibri" pitchFamily="34" charset="0"/>
              </a:rPr>
              <a:t>1</a:t>
            </a:r>
            <a:r>
              <a:rPr lang="en-US" sz="2600" smtClean="0">
                <a:effectLst/>
                <a:latin typeface="Calibri" pitchFamily="34" charset="0"/>
                <a:cs typeface="Calibri" pitchFamily="34" charset="0"/>
              </a:rPr>
              <a:t> = </a:t>
            </a:r>
            <a:r>
              <a:rPr lang="en-US" sz="2600" err="1" smtClean="0">
                <a:effectLst/>
                <a:latin typeface="Calibri" pitchFamily="34" charset="0"/>
                <a:cs typeface="Calibri" pitchFamily="34" charset="0"/>
              </a:rPr>
              <a:t>hasil</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setelah</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perlakuan</a:t>
            </a:r>
            <a:endParaRPr lang="en-US" sz="2600" smtClean="0">
              <a:effectLst/>
              <a:latin typeface="Calibri" pitchFamily="34" charset="0"/>
              <a:cs typeface="Calibri" pitchFamily="34" charset="0"/>
            </a:endParaRPr>
          </a:p>
          <a:p>
            <a:pPr algn="l"/>
            <a:r>
              <a:rPr lang="en-US" sz="2600" smtClean="0">
                <a:effectLst/>
                <a:latin typeface="Calibri" pitchFamily="34" charset="0"/>
                <a:cs typeface="Calibri" pitchFamily="34" charset="0"/>
              </a:rPr>
              <a:t>O</a:t>
            </a:r>
            <a:r>
              <a:rPr lang="en-US" sz="2600" baseline="-25000" smtClean="0">
                <a:effectLst/>
                <a:latin typeface="Calibri" pitchFamily="34" charset="0"/>
                <a:cs typeface="Calibri" pitchFamily="34" charset="0"/>
              </a:rPr>
              <a:t>2</a:t>
            </a:r>
            <a:r>
              <a:rPr lang="en-US" sz="2600" smtClean="0">
                <a:effectLst/>
                <a:latin typeface="Calibri" pitchFamily="34" charset="0"/>
                <a:cs typeface="Calibri" pitchFamily="34" charset="0"/>
              </a:rPr>
              <a:t> = </a:t>
            </a:r>
            <a:r>
              <a:rPr lang="en-US" sz="2600" err="1" smtClean="0">
                <a:effectLst/>
                <a:latin typeface="Calibri" pitchFamily="34" charset="0"/>
                <a:cs typeface="Calibri" pitchFamily="34" charset="0"/>
              </a:rPr>
              <a:t>hasil</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tanpa</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perlakuan</a:t>
            </a:r>
            <a:endParaRPr lang="en-US" sz="2600">
              <a:effectLst/>
              <a:latin typeface="Calibri" pitchFamily="34" charset="0"/>
              <a:cs typeface="Calibri" pitchFamily="34" charset="0"/>
            </a:endParaRPr>
          </a:p>
        </p:txBody>
      </p:sp>
      <p:sp>
        <p:nvSpPr>
          <p:cNvPr id="6" name="TextBox 5"/>
          <p:cNvSpPr txBox="1"/>
          <p:nvPr/>
        </p:nvSpPr>
        <p:spPr>
          <a:xfrm>
            <a:off x="434843" y="838200"/>
            <a:ext cx="3674404" cy="2308324"/>
          </a:xfrm>
          <a:prstGeom prst="rect">
            <a:avLst/>
          </a:prstGeom>
          <a:noFill/>
        </p:spPr>
        <p:txBody>
          <a:bodyPr wrap="none" rtlCol="0">
            <a:spAutoFit/>
          </a:bodyPr>
          <a:lstStyle/>
          <a:p>
            <a:pPr algn="l"/>
            <a:r>
              <a:rPr lang="en-US" sz="7200" b="1" smtClean="0"/>
              <a:t>R  X  O</a:t>
            </a:r>
            <a:r>
              <a:rPr lang="en-US" sz="7200" b="1" baseline="-25000" smtClean="0"/>
              <a:t>1</a:t>
            </a:r>
            <a:endParaRPr lang="en-US" sz="7200" b="1" smtClean="0"/>
          </a:p>
          <a:p>
            <a:pPr algn="l"/>
            <a:r>
              <a:rPr lang="en-US" sz="7200" b="1" smtClean="0"/>
              <a:t>R      O</a:t>
            </a:r>
            <a:r>
              <a:rPr lang="en-US" sz="7200" b="1" baseline="-25000" smtClean="0"/>
              <a:t>2</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Penelitian</a:t>
            </a:r>
            <a:r>
              <a:rPr lang="en-US" smtClean="0"/>
              <a:t> </a:t>
            </a:r>
            <a:r>
              <a:rPr lang="en-US" err="1" smtClean="0"/>
              <a:t>Dasar</a:t>
            </a:r>
            <a:r>
              <a:rPr lang="en-US" smtClean="0"/>
              <a:t> </a:t>
            </a:r>
            <a:r>
              <a:rPr lang="en-US" err="1" smtClean="0"/>
              <a:t>dan</a:t>
            </a:r>
            <a:r>
              <a:rPr lang="en-US" smtClean="0"/>
              <a:t> </a:t>
            </a:r>
            <a:r>
              <a:rPr lang="en-US" err="1" smtClean="0"/>
              <a:t>Terapan</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2804560"/>
              </p:ext>
            </p:extLst>
          </p:nvPr>
        </p:nvGraphicFramePr>
        <p:xfrm>
          <a:off x="457200" y="1371600"/>
          <a:ext cx="8229600" cy="2011680"/>
        </p:xfrm>
        <a:graphic>
          <a:graphicData uri="http://schemas.openxmlformats.org/drawingml/2006/table">
            <a:tbl>
              <a:tblPr firstRow="1" bandRow="1">
                <a:tableStyleId>{073A0DAA-6AF3-43AB-8588-CEC1D06C72B9}</a:tableStyleId>
              </a:tblPr>
              <a:tblGrid>
                <a:gridCol w="1676400"/>
                <a:gridCol w="2971800"/>
                <a:gridCol w="3581400"/>
              </a:tblGrid>
              <a:tr h="370840">
                <a:tc>
                  <a:txBody>
                    <a:bodyPr/>
                    <a:lstStyle/>
                    <a:p>
                      <a:r>
                        <a:rPr lang="en-US" sz="2400" b="0" kern="1200" baseline="0" err="1" smtClean="0">
                          <a:solidFill>
                            <a:schemeClr val="lt1"/>
                          </a:solidFill>
                          <a:effectLst/>
                          <a:latin typeface="Calibri" pitchFamily="34" charset="0"/>
                          <a:ea typeface="+mn-ea"/>
                          <a:cs typeface="Calibri" pitchFamily="34" charset="0"/>
                        </a:rPr>
                        <a:t>Perbedaan</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r>
                        <a:rPr lang="en-US" sz="2400" b="0" kern="1200" baseline="0" smtClean="0">
                          <a:solidFill>
                            <a:schemeClr val="lt1"/>
                          </a:solidFill>
                          <a:effectLst/>
                          <a:latin typeface="Calibri" pitchFamily="34" charset="0"/>
                          <a:ea typeface="+mn-ea"/>
                          <a:cs typeface="Calibri" pitchFamily="34" charset="0"/>
                        </a:rPr>
                        <a:t> </a:t>
                      </a:r>
                      <a:r>
                        <a:rPr lang="en-US" sz="2400" b="0" kern="1200" baseline="0" err="1" smtClean="0">
                          <a:solidFill>
                            <a:schemeClr val="lt1"/>
                          </a:solidFill>
                          <a:effectLst/>
                          <a:latin typeface="Calibri" pitchFamily="34" charset="0"/>
                          <a:ea typeface="+mn-ea"/>
                          <a:cs typeface="Calibri" pitchFamily="34" charset="0"/>
                        </a:rPr>
                        <a:t>Dasar</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r>
                        <a:rPr lang="en-US" sz="2400" b="0" kern="1200" baseline="0" smtClean="0">
                          <a:solidFill>
                            <a:schemeClr val="lt1"/>
                          </a:solidFill>
                          <a:effectLst/>
                          <a:latin typeface="Calibri" pitchFamily="34" charset="0"/>
                          <a:ea typeface="+mn-ea"/>
                          <a:cs typeface="Calibri" pitchFamily="34" charset="0"/>
                        </a:rPr>
                        <a:t> </a:t>
                      </a:r>
                      <a:r>
                        <a:rPr lang="en-US" sz="2400" b="0" kern="1200" baseline="0" err="1" smtClean="0">
                          <a:solidFill>
                            <a:schemeClr val="lt1"/>
                          </a:solidFill>
                          <a:effectLst/>
                          <a:latin typeface="Calibri" pitchFamily="34" charset="0"/>
                          <a:ea typeface="+mn-ea"/>
                          <a:cs typeface="Calibri" pitchFamily="34" charset="0"/>
                        </a:rPr>
                        <a:t>Terapan</a:t>
                      </a:r>
                      <a:endParaRPr lang="en-US" sz="2400" b="0">
                        <a:effectLst/>
                        <a:latin typeface="Calibri" pitchFamily="34" charset="0"/>
                        <a:cs typeface="Calibri" pitchFamily="34" charset="0"/>
                      </a:endParaRPr>
                    </a:p>
                  </a:txBody>
                  <a:tcPr/>
                </a:tc>
              </a:tr>
              <a:tr h="370840">
                <a:tc>
                  <a:txBody>
                    <a:bodyPr/>
                    <a:lstStyle/>
                    <a:p>
                      <a:r>
                        <a:rPr lang="en-US" sz="2400" b="0" kern="1200" baseline="0" err="1" smtClean="0">
                          <a:solidFill>
                            <a:schemeClr val="dk1"/>
                          </a:solidFill>
                          <a:effectLst/>
                          <a:latin typeface="Calibri" pitchFamily="34" charset="0"/>
                          <a:ea typeface="+mn-ea"/>
                          <a:cs typeface="Calibri" pitchFamily="34" charset="0"/>
                        </a:rPr>
                        <a:t>Tujuan</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dk1"/>
                          </a:solidFill>
                          <a:effectLst/>
                          <a:latin typeface="Calibri" pitchFamily="34" charset="0"/>
                          <a:ea typeface="+mn-ea"/>
                          <a:cs typeface="Calibri" pitchFamily="34" charset="0"/>
                        </a:rPr>
                        <a:t>Menemukan</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atau</a:t>
                      </a:r>
                      <a:endParaRPr lang="en-US" sz="2400" b="0" kern="1200" baseline="0" smtClean="0">
                        <a:solidFill>
                          <a:schemeClr val="dk1"/>
                        </a:solidFill>
                        <a:effectLst/>
                        <a:latin typeface="Calibri" pitchFamily="34" charset="0"/>
                        <a:ea typeface="+mn-ea"/>
                        <a:cs typeface="Calibri" pitchFamily="34" charset="0"/>
                      </a:endParaRPr>
                    </a:p>
                    <a:p>
                      <a:r>
                        <a:rPr lang="en-US" sz="2400" b="0" kern="1200" baseline="0" err="1" smtClean="0">
                          <a:solidFill>
                            <a:schemeClr val="dk1"/>
                          </a:solidFill>
                          <a:effectLst/>
                          <a:latin typeface="Calibri" pitchFamily="34" charset="0"/>
                          <a:ea typeface="+mn-ea"/>
                          <a:cs typeface="Calibri" pitchFamily="34" charset="0"/>
                        </a:rPr>
                        <a:t>mengembangkan</a:t>
                      </a:r>
                      <a:endParaRPr lang="en-US" sz="2400" b="0" kern="1200" baseline="0" smtClean="0">
                        <a:solidFill>
                          <a:schemeClr val="dk1"/>
                        </a:solidFill>
                        <a:effectLst/>
                        <a:latin typeface="Calibri" pitchFamily="34" charset="0"/>
                        <a:ea typeface="+mn-ea"/>
                        <a:cs typeface="Calibri" pitchFamily="34" charset="0"/>
                      </a:endParaRPr>
                    </a:p>
                    <a:p>
                      <a:r>
                        <a:rPr lang="en-US" sz="2400" b="0" kern="1200" baseline="0" err="1" smtClean="0">
                          <a:solidFill>
                            <a:schemeClr val="dk1"/>
                          </a:solidFill>
                          <a:effectLst/>
                          <a:latin typeface="Calibri" pitchFamily="34" charset="0"/>
                          <a:ea typeface="+mn-ea"/>
                          <a:cs typeface="Calibri" pitchFamily="34" charset="0"/>
                        </a:rPr>
                        <a:t>teori</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baru</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dk1"/>
                          </a:solidFill>
                          <a:effectLst/>
                          <a:latin typeface="Calibri" pitchFamily="34" charset="0"/>
                          <a:ea typeface="+mn-ea"/>
                          <a:cs typeface="Calibri" pitchFamily="34" charset="0"/>
                        </a:rPr>
                        <a:t>Menghasilkan</a:t>
                      </a:r>
                      <a:r>
                        <a:rPr lang="id-ID"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sesuatu</a:t>
                      </a:r>
                      <a:r>
                        <a:rPr lang="en-US" sz="2400" b="0" kern="1200" baseline="0" smtClean="0">
                          <a:solidFill>
                            <a:schemeClr val="dk1"/>
                          </a:solidFill>
                          <a:effectLst/>
                          <a:latin typeface="Calibri" pitchFamily="34" charset="0"/>
                          <a:ea typeface="+mn-ea"/>
                          <a:cs typeface="Calibri" pitchFamily="34" charset="0"/>
                        </a:rPr>
                        <a:t> yang</a:t>
                      </a:r>
                      <a:r>
                        <a:rPr lang="id-ID"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langsung</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bisa</a:t>
                      </a:r>
                      <a:r>
                        <a:rPr lang="id-ID"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diterapkan</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untuk</a:t>
                      </a:r>
                      <a:r>
                        <a:rPr lang="id-ID"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memecahkan</a:t>
                      </a:r>
                      <a:r>
                        <a:rPr lang="id-ID"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masalah</a:t>
                      </a:r>
                      <a:endParaRPr lang="en-US" sz="2400" b="0">
                        <a:effectLst/>
                        <a:latin typeface="Calibri" pitchFamily="34" charset="0"/>
                        <a:cs typeface="Calibri"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4000" smtClean="0">
                <a:latin typeface="Calibri" pitchFamily="34" charset="0"/>
                <a:cs typeface="Calibri" pitchFamily="34" charset="0"/>
              </a:rPr>
              <a:t>Pretest-Control Group Design</a:t>
            </a:r>
          </a:p>
        </p:txBody>
      </p:sp>
      <p:sp>
        <p:nvSpPr>
          <p:cNvPr id="3" name="Content Placeholder 2"/>
          <p:cNvSpPr>
            <a:spLocks noGrp="1"/>
          </p:cNvSpPr>
          <p:nvPr>
            <p:ph idx="1"/>
          </p:nvPr>
        </p:nvSpPr>
        <p:spPr>
          <a:xfrm>
            <a:off x="457200" y="3352800"/>
            <a:ext cx="8229600" cy="2811463"/>
          </a:xfrm>
        </p:spPr>
        <p:txBody>
          <a:bodyPr/>
          <a:lstStyle/>
          <a:p>
            <a:endParaRPr lang="en-US"/>
          </a:p>
        </p:txBody>
      </p:sp>
      <p:sp>
        <p:nvSpPr>
          <p:cNvPr id="5" name="TextBox 4"/>
          <p:cNvSpPr txBox="1"/>
          <p:nvPr/>
        </p:nvSpPr>
        <p:spPr>
          <a:xfrm>
            <a:off x="4419600" y="914400"/>
            <a:ext cx="4572000" cy="3046988"/>
          </a:xfrm>
          <a:prstGeom prst="rect">
            <a:avLst/>
          </a:prstGeom>
          <a:noFill/>
        </p:spPr>
        <p:txBody>
          <a:bodyPr wrap="square" rtlCol="0">
            <a:spAutoFit/>
          </a:bodyPr>
          <a:lstStyle/>
          <a:p>
            <a:pPr algn="l"/>
            <a:r>
              <a:rPr lang="en-US" sz="2400" smtClean="0">
                <a:effectLst/>
              </a:rPr>
              <a:t>R  = random (</a:t>
            </a:r>
            <a:r>
              <a:rPr lang="en-US" sz="2400" err="1" smtClean="0">
                <a:effectLst/>
              </a:rPr>
              <a:t>acak</a:t>
            </a:r>
            <a:r>
              <a:rPr lang="en-US" sz="2400" smtClean="0">
                <a:effectLst/>
              </a:rPr>
              <a:t>)</a:t>
            </a:r>
          </a:p>
          <a:p>
            <a:pPr algn="l"/>
            <a:r>
              <a:rPr lang="en-US" sz="2400" smtClean="0">
                <a:effectLst/>
              </a:rPr>
              <a:t>O</a:t>
            </a:r>
            <a:r>
              <a:rPr lang="en-US" sz="2400" baseline="-25000" smtClean="0">
                <a:effectLst/>
              </a:rPr>
              <a:t>1</a:t>
            </a:r>
            <a:r>
              <a:rPr lang="en-US" sz="2400" smtClean="0">
                <a:effectLst/>
              </a:rPr>
              <a:t> = pretest</a:t>
            </a:r>
          </a:p>
          <a:p>
            <a:pPr algn="l"/>
            <a:r>
              <a:rPr lang="en-US" sz="2400" smtClean="0">
                <a:effectLst/>
              </a:rPr>
              <a:t>X  = </a:t>
            </a:r>
            <a:r>
              <a:rPr lang="en-US" sz="2400" err="1" smtClean="0">
                <a:effectLst/>
              </a:rPr>
              <a:t>perlakuan</a:t>
            </a:r>
            <a:r>
              <a:rPr lang="en-US" sz="2400" smtClean="0">
                <a:effectLst/>
              </a:rPr>
              <a:t> yang </a:t>
            </a:r>
            <a:r>
              <a:rPr lang="en-US" sz="2400" err="1" smtClean="0">
                <a:effectLst/>
              </a:rPr>
              <a:t>diberikan</a:t>
            </a:r>
            <a:r>
              <a:rPr lang="en-US" sz="2400" smtClean="0">
                <a:effectLst/>
              </a:rPr>
              <a:t>   </a:t>
            </a:r>
          </a:p>
          <a:p>
            <a:pPr algn="l"/>
            <a:r>
              <a:rPr lang="en-US" sz="2400" smtClean="0">
                <a:effectLst/>
              </a:rPr>
              <a:t>O</a:t>
            </a:r>
            <a:r>
              <a:rPr lang="en-US" sz="2400" baseline="-25000" smtClean="0">
                <a:effectLst/>
              </a:rPr>
              <a:t>2</a:t>
            </a:r>
            <a:r>
              <a:rPr lang="en-US" sz="2400" smtClean="0">
                <a:effectLst/>
              </a:rPr>
              <a:t> = posttest </a:t>
            </a:r>
            <a:r>
              <a:rPr lang="en-US" sz="2400" err="1" smtClean="0">
                <a:effectLst/>
              </a:rPr>
              <a:t>setelah</a:t>
            </a:r>
            <a:r>
              <a:rPr lang="en-US" sz="2400" smtClean="0">
                <a:effectLst/>
              </a:rPr>
              <a:t> </a:t>
            </a:r>
            <a:r>
              <a:rPr lang="en-US" sz="2400" err="1" smtClean="0">
                <a:effectLst/>
              </a:rPr>
              <a:t>perlakuan</a:t>
            </a:r>
            <a:endParaRPr lang="en-US" sz="2400" smtClean="0">
              <a:effectLst/>
            </a:endParaRPr>
          </a:p>
          <a:p>
            <a:pPr algn="l"/>
            <a:r>
              <a:rPr lang="en-US" sz="2400" smtClean="0">
                <a:effectLst/>
              </a:rPr>
              <a:t>O</a:t>
            </a:r>
            <a:r>
              <a:rPr lang="en-US" sz="2400" baseline="-25000" smtClean="0">
                <a:effectLst/>
              </a:rPr>
              <a:t>3</a:t>
            </a:r>
            <a:r>
              <a:rPr lang="en-US" sz="2400" smtClean="0">
                <a:effectLst/>
              </a:rPr>
              <a:t> = pretest</a:t>
            </a:r>
          </a:p>
          <a:p>
            <a:pPr algn="l"/>
            <a:r>
              <a:rPr lang="en-US" sz="2400" smtClean="0">
                <a:effectLst/>
              </a:rPr>
              <a:t>O</a:t>
            </a:r>
            <a:r>
              <a:rPr lang="en-US" sz="2400" baseline="-25000" smtClean="0">
                <a:effectLst/>
              </a:rPr>
              <a:t>2</a:t>
            </a:r>
            <a:r>
              <a:rPr lang="en-US" sz="2400" smtClean="0">
                <a:effectLst/>
              </a:rPr>
              <a:t> = posttest </a:t>
            </a:r>
            <a:r>
              <a:rPr lang="en-US" sz="2400" err="1" smtClean="0">
                <a:effectLst/>
              </a:rPr>
              <a:t>tanpa</a:t>
            </a:r>
            <a:r>
              <a:rPr lang="en-US" sz="2400" smtClean="0">
                <a:effectLst/>
              </a:rPr>
              <a:t> </a:t>
            </a:r>
            <a:r>
              <a:rPr lang="en-US" sz="2400" err="1" smtClean="0">
                <a:effectLst/>
              </a:rPr>
              <a:t>perlakuan</a:t>
            </a:r>
            <a:endParaRPr lang="en-US" sz="2400" smtClean="0">
              <a:effectLst/>
            </a:endParaRPr>
          </a:p>
          <a:p>
            <a:pPr algn="l"/>
            <a:endParaRPr lang="en-US" sz="2400" smtClean="0">
              <a:effectLst/>
            </a:endParaRPr>
          </a:p>
          <a:p>
            <a:pPr algn="l"/>
            <a:endParaRPr lang="en-US" sz="2400">
              <a:effectLst/>
            </a:endParaRPr>
          </a:p>
        </p:txBody>
      </p:sp>
      <p:sp>
        <p:nvSpPr>
          <p:cNvPr id="6" name="TextBox 5"/>
          <p:cNvSpPr txBox="1"/>
          <p:nvPr/>
        </p:nvSpPr>
        <p:spPr>
          <a:xfrm>
            <a:off x="434843" y="912674"/>
            <a:ext cx="3834704" cy="1754326"/>
          </a:xfrm>
          <a:prstGeom prst="rect">
            <a:avLst/>
          </a:prstGeom>
          <a:noFill/>
        </p:spPr>
        <p:txBody>
          <a:bodyPr wrap="none" rtlCol="0">
            <a:spAutoFit/>
          </a:bodyPr>
          <a:lstStyle/>
          <a:p>
            <a:pPr algn="l"/>
            <a:r>
              <a:rPr lang="en-US" sz="5400" b="1" smtClean="0"/>
              <a:t>R  O</a:t>
            </a:r>
            <a:r>
              <a:rPr lang="en-US" sz="5400" b="1" baseline="-25000" smtClean="0"/>
              <a:t>1</a:t>
            </a:r>
            <a:r>
              <a:rPr lang="en-US" sz="5400" b="1" smtClean="0"/>
              <a:t> X  O</a:t>
            </a:r>
            <a:r>
              <a:rPr lang="en-US" sz="5400" b="1" baseline="-25000" smtClean="0"/>
              <a:t>2</a:t>
            </a:r>
            <a:endParaRPr lang="en-US" sz="5400" b="1" smtClean="0"/>
          </a:p>
          <a:p>
            <a:pPr algn="l"/>
            <a:r>
              <a:rPr lang="en-US" sz="5400" b="1" smtClean="0"/>
              <a:t>R  O</a:t>
            </a:r>
            <a:r>
              <a:rPr lang="en-US" sz="5400" b="1" baseline="-25000" smtClean="0"/>
              <a:t>3</a:t>
            </a:r>
            <a:r>
              <a:rPr lang="en-US" sz="5400" b="1" smtClean="0"/>
              <a:t>     O</a:t>
            </a:r>
            <a:r>
              <a:rPr lang="en-US" sz="5400" b="1" baseline="-25000" smtClean="0"/>
              <a:t>4</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4000" smtClean="0">
                <a:latin typeface="Calibri" pitchFamily="34" charset="0"/>
                <a:cs typeface="Calibri" pitchFamily="34" charset="0"/>
              </a:rPr>
              <a:t>Factorial Experimental Design</a:t>
            </a:r>
          </a:p>
        </p:txBody>
      </p:sp>
      <p:sp>
        <p:nvSpPr>
          <p:cNvPr id="3" name="Content Placeholder 2"/>
          <p:cNvSpPr>
            <a:spLocks noGrp="1"/>
          </p:cNvSpPr>
          <p:nvPr>
            <p:ph idx="1"/>
          </p:nvPr>
        </p:nvSpPr>
        <p:spPr/>
        <p:txBody>
          <a:bodyPr/>
          <a:lstStyle/>
          <a:p>
            <a:r>
              <a:rPr lang="en-US" err="1" smtClean="0"/>
              <a:t>Perbaikan</a:t>
            </a:r>
            <a:r>
              <a:rPr lang="en-US" smtClean="0"/>
              <a:t> </a:t>
            </a:r>
            <a:r>
              <a:rPr lang="en-US" err="1" smtClean="0"/>
              <a:t>dari</a:t>
            </a:r>
            <a:r>
              <a:rPr lang="en-US" smtClean="0"/>
              <a:t> true-experimental design </a:t>
            </a:r>
            <a:r>
              <a:rPr lang="en-US" err="1" smtClean="0"/>
              <a:t>dengan</a:t>
            </a:r>
            <a:r>
              <a:rPr lang="en-US" smtClean="0"/>
              <a:t> </a:t>
            </a:r>
            <a:r>
              <a:rPr lang="en-US" err="1" smtClean="0"/>
              <a:t>memperhatikan</a:t>
            </a:r>
            <a:r>
              <a:rPr lang="en-US" smtClean="0"/>
              <a:t> </a:t>
            </a:r>
            <a:r>
              <a:rPr lang="en-US" err="1" smtClean="0">
                <a:solidFill>
                  <a:srgbClr val="C00000"/>
                </a:solidFill>
              </a:rPr>
              <a:t>kemungkinan</a:t>
            </a:r>
            <a:r>
              <a:rPr lang="en-US" smtClean="0">
                <a:solidFill>
                  <a:srgbClr val="C00000"/>
                </a:solidFill>
              </a:rPr>
              <a:t> </a:t>
            </a:r>
            <a:r>
              <a:rPr lang="en-US" err="1" smtClean="0">
                <a:solidFill>
                  <a:srgbClr val="C00000"/>
                </a:solidFill>
              </a:rPr>
              <a:t>adanya</a:t>
            </a:r>
            <a:r>
              <a:rPr lang="en-US" smtClean="0">
                <a:solidFill>
                  <a:srgbClr val="C00000"/>
                </a:solidFill>
              </a:rPr>
              <a:t> </a:t>
            </a:r>
            <a:r>
              <a:rPr lang="en-US" err="1" smtClean="0">
                <a:solidFill>
                  <a:srgbClr val="C00000"/>
                </a:solidFill>
              </a:rPr>
              <a:t>variabel</a:t>
            </a:r>
            <a:r>
              <a:rPr lang="en-US" smtClean="0">
                <a:solidFill>
                  <a:srgbClr val="C00000"/>
                </a:solidFill>
              </a:rPr>
              <a:t> moderator</a:t>
            </a:r>
            <a:r>
              <a:rPr lang="en-US" smtClean="0"/>
              <a:t> yang </a:t>
            </a:r>
            <a:r>
              <a:rPr lang="en-US" err="1" smtClean="0"/>
              <a:t>mempengaruhi</a:t>
            </a:r>
            <a:r>
              <a:rPr lang="en-US" smtClean="0"/>
              <a:t> </a:t>
            </a:r>
            <a:r>
              <a:rPr lang="en-US" err="1" smtClean="0"/>
              <a:t>perlakuan</a:t>
            </a:r>
            <a:endParaRPr lang="en-US" smtClean="0"/>
          </a:p>
          <a:p>
            <a:r>
              <a:rPr lang="en-US" err="1" smtClean="0"/>
              <a:t>Seluruh</a:t>
            </a:r>
            <a:r>
              <a:rPr lang="en-US" smtClean="0"/>
              <a:t> </a:t>
            </a:r>
            <a:r>
              <a:rPr lang="en-US" err="1" smtClean="0"/>
              <a:t>kelompok</a:t>
            </a:r>
            <a:r>
              <a:rPr lang="en-US" smtClean="0"/>
              <a:t> </a:t>
            </a:r>
            <a:r>
              <a:rPr lang="en-US" err="1" smtClean="0"/>
              <a:t>dipilih</a:t>
            </a:r>
            <a:r>
              <a:rPr lang="en-US" smtClean="0"/>
              <a:t> </a:t>
            </a:r>
            <a:r>
              <a:rPr lang="en-US" err="1" smtClean="0"/>
              <a:t>secara</a:t>
            </a:r>
            <a:r>
              <a:rPr lang="en-US" smtClean="0"/>
              <a:t> </a:t>
            </a:r>
            <a:r>
              <a:rPr lang="en-US" smtClean="0">
                <a:solidFill>
                  <a:srgbClr val="C00000"/>
                </a:solidFill>
              </a:rPr>
              <a:t>random</a:t>
            </a:r>
            <a:r>
              <a:rPr lang="en-US" smtClean="0"/>
              <a:t> </a:t>
            </a:r>
            <a:r>
              <a:rPr lang="en-US" err="1" smtClean="0"/>
              <a:t>dan</a:t>
            </a:r>
            <a:r>
              <a:rPr lang="en-US" smtClean="0"/>
              <a:t> </a:t>
            </a:r>
            <a:r>
              <a:rPr lang="en-US" err="1" smtClean="0"/>
              <a:t>masing-masing</a:t>
            </a:r>
            <a:r>
              <a:rPr lang="en-US" smtClean="0"/>
              <a:t> </a:t>
            </a:r>
            <a:r>
              <a:rPr lang="en-US" err="1" smtClean="0"/>
              <a:t>dilakukan</a:t>
            </a:r>
            <a:r>
              <a:rPr lang="en-US" smtClean="0"/>
              <a:t> </a:t>
            </a:r>
            <a:r>
              <a:rPr lang="en-US" smtClean="0">
                <a:solidFill>
                  <a:srgbClr val="C00000"/>
                </a:solidFill>
              </a:rPr>
              <a:t>pretest</a:t>
            </a:r>
          </a:p>
          <a:p>
            <a:r>
              <a:rPr lang="en-US" err="1" smtClean="0"/>
              <a:t>Kelompok</a:t>
            </a:r>
            <a:r>
              <a:rPr lang="en-US" smtClean="0"/>
              <a:t> </a:t>
            </a:r>
            <a:r>
              <a:rPr lang="en-US" err="1" smtClean="0"/>
              <a:t>penelitian</a:t>
            </a:r>
            <a:r>
              <a:rPr lang="en-US" smtClean="0"/>
              <a:t> </a:t>
            </a:r>
            <a:r>
              <a:rPr lang="en-US" err="1" smtClean="0"/>
              <a:t>dinyatakan</a:t>
            </a:r>
            <a:r>
              <a:rPr lang="en-US" smtClean="0"/>
              <a:t> </a:t>
            </a:r>
            <a:r>
              <a:rPr lang="en-US" err="1" smtClean="0"/>
              <a:t>baik</a:t>
            </a:r>
            <a:r>
              <a:rPr lang="en-US" smtClean="0"/>
              <a:t> </a:t>
            </a:r>
            <a:r>
              <a:rPr lang="en-US" err="1" smtClean="0"/>
              <a:t>apabila</a:t>
            </a:r>
            <a:r>
              <a:rPr lang="en-US" smtClean="0"/>
              <a:t> </a:t>
            </a:r>
            <a:r>
              <a:rPr lang="en-US" err="1" smtClean="0"/>
              <a:t>setiap</a:t>
            </a:r>
            <a:r>
              <a:rPr lang="en-US" smtClean="0"/>
              <a:t> </a:t>
            </a:r>
            <a:r>
              <a:rPr lang="en-US" err="1" smtClean="0"/>
              <a:t>kelompok</a:t>
            </a:r>
            <a:r>
              <a:rPr lang="en-US" smtClean="0"/>
              <a:t> </a:t>
            </a:r>
            <a:r>
              <a:rPr lang="en-US" err="1" smtClean="0"/>
              <a:t>memiliki</a:t>
            </a:r>
            <a:r>
              <a:rPr lang="en-US" smtClean="0"/>
              <a:t> </a:t>
            </a:r>
            <a:r>
              <a:rPr lang="en-US" err="1" smtClean="0">
                <a:solidFill>
                  <a:srgbClr val="C00000"/>
                </a:solidFill>
              </a:rPr>
              <a:t>nilai</a:t>
            </a:r>
            <a:r>
              <a:rPr lang="en-US" smtClean="0">
                <a:solidFill>
                  <a:srgbClr val="C00000"/>
                </a:solidFill>
              </a:rPr>
              <a:t> pretest yang </a:t>
            </a:r>
            <a:r>
              <a:rPr lang="en-US" err="1" smtClean="0">
                <a:solidFill>
                  <a:srgbClr val="C00000"/>
                </a:solidFill>
              </a:rPr>
              <a:t>sama</a:t>
            </a:r>
            <a:endParaRPr lang="en-US" smtClean="0">
              <a:solidFill>
                <a:srgbClr val="C00000"/>
              </a:solidFill>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Factorial Experimental Design</a:t>
            </a:r>
            <a:endParaRPr lang="en-US"/>
          </a:p>
        </p:txBody>
      </p:sp>
      <p:sp>
        <p:nvSpPr>
          <p:cNvPr id="3" name="Content Placeholder 2"/>
          <p:cNvSpPr>
            <a:spLocks noGrp="1"/>
          </p:cNvSpPr>
          <p:nvPr>
            <p:ph idx="1"/>
          </p:nvPr>
        </p:nvSpPr>
        <p:spPr>
          <a:xfrm>
            <a:off x="457200" y="4191000"/>
            <a:ext cx="8229600" cy="1973263"/>
          </a:xfrm>
        </p:spPr>
        <p:txBody>
          <a:bodyPr/>
          <a:lstStyle/>
          <a:p>
            <a:endParaRPr lang="en-US"/>
          </a:p>
        </p:txBody>
      </p:sp>
      <p:sp>
        <p:nvSpPr>
          <p:cNvPr id="5" name="TextBox 4"/>
          <p:cNvSpPr txBox="1"/>
          <p:nvPr/>
        </p:nvSpPr>
        <p:spPr>
          <a:xfrm>
            <a:off x="5562600" y="1238071"/>
            <a:ext cx="3429000" cy="1200329"/>
          </a:xfrm>
          <a:prstGeom prst="rect">
            <a:avLst/>
          </a:prstGeom>
          <a:noFill/>
        </p:spPr>
        <p:txBody>
          <a:bodyPr wrap="square" rtlCol="0">
            <a:spAutoFit/>
          </a:bodyPr>
          <a:lstStyle/>
          <a:p>
            <a:pPr algn="l"/>
            <a:r>
              <a:rPr lang="en-US" sz="2400" smtClean="0">
                <a:effectLst/>
                <a:latin typeface="Calibri" pitchFamily="34" charset="0"/>
                <a:cs typeface="Calibri" pitchFamily="34" charset="0"/>
              </a:rPr>
              <a:t>Y = </a:t>
            </a:r>
            <a:r>
              <a:rPr lang="en-US" sz="2400" err="1" smtClean="0">
                <a:effectLst/>
                <a:latin typeface="Calibri" pitchFamily="34" charset="0"/>
                <a:cs typeface="Calibri" pitchFamily="34" charset="0"/>
              </a:rPr>
              <a:t>variabel</a:t>
            </a:r>
            <a:r>
              <a:rPr lang="en-US" sz="2400" smtClean="0">
                <a:effectLst/>
                <a:latin typeface="Calibri" pitchFamily="34" charset="0"/>
                <a:cs typeface="Calibri" pitchFamily="34" charset="0"/>
              </a:rPr>
              <a:t> moderator</a:t>
            </a:r>
          </a:p>
          <a:p>
            <a:pPr algn="l"/>
            <a:endParaRPr lang="en-US" sz="2400" smtClean="0">
              <a:effectLst/>
              <a:latin typeface="Calibri" pitchFamily="34" charset="0"/>
              <a:cs typeface="Calibri" pitchFamily="34" charset="0"/>
            </a:endParaRPr>
          </a:p>
          <a:p>
            <a:pPr algn="l"/>
            <a:endParaRPr lang="en-US" sz="2400">
              <a:effectLst/>
              <a:latin typeface="Calibri" pitchFamily="34" charset="0"/>
              <a:cs typeface="Calibri" pitchFamily="34" charset="0"/>
            </a:endParaRPr>
          </a:p>
        </p:txBody>
      </p:sp>
      <p:sp>
        <p:nvSpPr>
          <p:cNvPr id="6" name="TextBox 5"/>
          <p:cNvSpPr txBox="1"/>
          <p:nvPr/>
        </p:nvSpPr>
        <p:spPr>
          <a:xfrm>
            <a:off x="434842" y="912674"/>
            <a:ext cx="5127758" cy="3046988"/>
          </a:xfrm>
          <a:prstGeom prst="rect">
            <a:avLst/>
          </a:prstGeom>
          <a:noFill/>
        </p:spPr>
        <p:txBody>
          <a:bodyPr wrap="square" rtlCol="0">
            <a:spAutoFit/>
          </a:bodyPr>
          <a:lstStyle/>
          <a:p>
            <a:pPr algn="l"/>
            <a:r>
              <a:rPr lang="en-US" sz="4800" b="1" smtClean="0"/>
              <a:t>R  O</a:t>
            </a:r>
            <a:r>
              <a:rPr lang="en-US" sz="4800" b="1" baseline="-25000" smtClean="0"/>
              <a:t>1</a:t>
            </a:r>
            <a:r>
              <a:rPr lang="en-US" sz="4800" b="1" smtClean="0"/>
              <a:t>  X   Y</a:t>
            </a:r>
            <a:r>
              <a:rPr lang="en-US" sz="4800" b="1" baseline="-25000" smtClean="0"/>
              <a:t>1   </a:t>
            </a:r>
            <a:r>
              <a:rPr lang="en-US" sz="4800" b="1" smtClean="0"/>
              <a:t>O</a:t>
            </a:r>
            <a:r>
              <a:rPr lang="en-US" sz="4800" b="1" baseline="-25000" smtClean="0"/>
              <a:t>2</a:t>
            </a:r>
            <a:endParaRPr lang="en-US" sz="4800" b="1" smtClean="0"/>
          </a:p>
          <a:p>
            <a:pPr algn="l"/>
            <a:r>
              <a:rPr lang="en-US" sz="4800" b="1" smtClean="0"/>
              <a:t>R  O</a:t>
            </a:r>
            <a:r>
              <a:rPr lang="en-US" sz="4800" b="1" baseline="-25000" smtClean="0"/>
              <a:t>3</a:t>
            </a:r>
            <a:r>
              <a:rPr lang="en-US" sz="4800" b="1" smtClean="0"/>
              <a:t>        Y</a:t>
            </a:r>
            <a:r>
              <a:rPr lang="en-US" sz="4800" b="1" baseline="-25000" smtClean="0"/>
              <a:t>1  </a:t>
            </a:r>
            <a:r>
              <a:rPr lang="en-US" sz="4800" b="1" smtClean="0"/>
              <a:t>O</a:t>
            </a:r>
            <a:r>
              <a:rPr lang="en-US" sz="4800" b="1" baseline="-25000" smtClean="0"/>
              <a:t>4</a:t>
            </a:r>
            <a:endParaRPr lang="en-US" sz="4800" b="1" smtClean="0"/>
          </a:p>
          <a:p>
            <a:pPr algn="l"/>
            <a:r>
              <a:rPr lang="en-US" sz="4800" b="1" smtClean="0"/>
              <a:t>R  O</a:t>
            </a:r>
            <a:r>
              <a:rPr lang="en-US" sz="4800" b="1" baseline="-25000" smtClean="0"/>
              <a:t>5</a:t>
            </a:r>
            <a:r>
              <a:rPr lang="en-US" sz="4800" b="1" smtClean="0"/>
              <a:t>  X   Y</a:t>
            </a:r>
            <a:r>
              <a:rPr lang="en-US" sz="4800" b="1" baseline="-25000" smtClean="0"/>
              <a:t>2   </a:t>
            </a:r>
            <a:r>
              <a:rPr lang="en-US" sz="4800" b="1" smtClean="0"/>
              <a:t>O</a:t>
            </a:r>
            <a:r>
              <a:rPr lang="en-US" sz="4800" b="1" baseline="-25000" smtClean="0"/>
              <a:t>6</a:t>
            </a:r>
            <a:endParaRPr lang="en-US" sz="4800" b="1" smtClean="0"/>
          </a:p>
          <a:p>
            <a:pPr algn="l"/>
            <a:r>
              <a:rPr lang="en-US" sz="4800" b="1" smtClean="0"/>
              <a:t>R  O</a:t>
            </a:r>
            <a:r>
              <a:rPr lang="en-US" sz="4800" b="1" baseline="-25000" smtClean="0"/>
              <a:t>7</a:t>
            </a:r>
            <a:r>
              <a:rPr lang="en-US" sz="4800" b="1" smtClean="0"/>
              <a:t> 		 Y</a:t>
            </a:r>
            <a:r>
              <a:rPr lang="en-US" sz="4800" b="1" baseline="-25000" smtClean="0"/>
              <a:t>2  </a:t>
            </a:r>
            <a:r>
              <a:rPr lang="en-US" sz="4800" b="1" smtClean="0"/>
              <a:t>O</a:t>
            </a:r>
            <a:r>
              <a:rPr lang="en-US" sz="4800" b="1" baseline="-25000" smtClean="0"/>
              <a:t>8</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Quasi Experimental Design</a:t>
            </a:r>
          </a:p>
        </p:txBody>
      </p:sp>
      <p:sp>
        <p:nvSpPr>
          <p:cNvPr id="3" name="Content Placeholder 2"/>
          <p:cNvSpPr>
            <a:spLocks noGrp="1"/>
          </p:cNvSpPr>
          <p:nvPr>
            <p:ph idx="1"/>
          </p:nvPr>
        </p:nvSpPr>
        <p:spPr>
          <a:xfrm>
            <a:off x="457200" y="1143000"/>
            <a:ext cx="8229600" cy="4868863"/>
          </a:xfrm>
        </p:spPr>
        <p:txBody>
          <a:bodyPr/>
          <a:lstStyle/>
          <a:p>
            <a:pPr marL="514350" indent="-514350"/>
            <a:r>
              <a:rPr lang="en-US" sz="3200" err="1" smtClean="0"/>
              <a:t>Digunakan</a:t>
            </a:r>
            <a:r>
              <a:rPr lang="en-US" sz="3200" smtClean="0"/>
              <a:t> </a:t>
            </a:r>
            <a:r>
              <a:rPr lang="en-US" sz="3200" err="1" smtClean="0"/>
              <a:t>ketika</a:t>
            </a:r>
            <a:r>
              <a:rPr lang="en-US" sz="3200" smtClean="0"/>
              <a:t> </a:t>
            </a:r>
            <a:r>
              <a:rPr lang="en-US" sz="3200" err="1" smtClean="0"/>
              <a:t>kita</a:t>
            </a:r>
            <a:r>
              <a:rPr lang="en-US" sz="3200" smtClean="0"/>
              <a:t> </a:t>
            </a:r>
            <a:r>
              <a:rPr lang="en-US" sz="3200" err="1" smtClean="0">
                <a:solidFill>
                  <a:srgbClr val="C00000"/>
                </a:solidFill>
              </a:rPr>
              <a:t>sulit</a:t>
            </a:r>
            <a:r>
              <a:rPr lang="en-US" sz="3200" smtClean="0">
                <a:solidFill>
                  <a:srgbClr val="C00000"/>
                </a:solidFill>
              </a:rPr>
              <a:t> </a:t>
            </a:r>
            <a:r>
              <a:rPr lang="en-US" sz="3200" err="1" smtClean="0">
                <a:solidFill>
                  <a:srgbClr val="C00000"/>
                </a:solidFill>
              </a:rPr>
              <a:t>mendapatkan</a:t>
            </a:r>
            <a:r>
              <a:rPr lang="en-US" sz="3200" smtClean="0">
                <a:solidFill>
                  <a:srgbClr val="C00000"/>
                </a:solidFill>
              </a:rPr>
              <a:t> </a:t>
            </a:r>
            <a:r>
              <a:rPr lang="en-US" sz="3200" err="1" smtClean="0">
                <a:solidFill>
                  <a:srgbClr val="C00000"/>
                </a:solidFill>
              </a:rPr>
              <a:t>kelompok</a:t>
            </a:r>
            <a:r>
              <a:rPr lang="en-US" sz="3200" smtClean="0">
                <a:solidFill>
                  <a:srgbClr val="C00000"/>
                </a:solidFill>
              </a:rPr>
              <a:t> </a:t>
            </a:r>
            <a:r>
              <a:rPr lang="en-US" sz="3200" err="1" smtClean="0">
                <a:solidFill>
                  <a:srgbClr val="C00000"/>
                </a:solidFill>
              </a:rPr>
              <a:t>kontrol</a:t>
            </a:r>
            <a:r>
              <a:rPr lang="en-US" sz="3200" smtClean="0"/>
              <a:t> </a:t>
            </a:r>
            <a:r>
              <a:rPr lang="en-US" sz="3200" err="1" smtClean="0"/>
              <a:t>seperti</a:t>
            </a:r>
            <a:r>
              <a:rPr lang="en-US" sz="3200" smtClean="0"/>
              <a:t> </a:t>
            </a:r>
            <a:r>
              <a:rPr lang="en-US" sz="3200" err="1" smtClean="0"/>
              <a:t>pada</a:t>
            </a:r>
            <a:r>
              <a:rPr lang="en-US" sz="3200" smtClean="0"/>
              <a:t> true-experimental design</a:t>
            </a:r>
          </a:p>
          <a:p>
            <a:pPr marL="514350" indent="-514350"/>
            <a:r>
              <a:rPr lang="en-US" sz="3200" err="1" smtClean="0"/>
              <a:t>Lebih</a:t>
            </a:r>
            <a:r>
              <a:rPr lang="en-US" sz="3200" smtClean="0"/>
              <a:t> </a:t>
            </a:r>
            <a:r>
              <a:rPr lang="en-US" sz="3200" err="1" smtClean="0"/>
              <a:t>baik</a:t>
            </a:r>
            <a:r>
              <a:rPr lang="en-US" sz="3200" smtClean="0"/>
              <a:t> </a:t>
            </a:r>
            <a:r>
              <a:rPr lang="en-US" sz="3200" err="1" smtClean="0"/>
              <a:t>daripada</a:t>
            </a:r>
            <a:r>
              <a:rPr lang="en-US" sz="3200" smtClean="0"/>
              <a:t> pre-experimental, </a:t>
            </a:r>
            <a:r>
              <a:rPr lang="en-US" sz="3200" err="1" smtClean="0"/>
              <a:t>meskipun</a:t>
            </a:r>
            <a:r>
              <a:rPr lang="en-US" sz="3200" smtClean="0"/>
              <a:t> </a:t>
            </a:r>
            <a:r>
              <a:rPr lang="en-US" sz="3200" err="1" smtClean="0"/>
              <a:t>tidak</a:t>
            </a:r>
            <a:r>
              <a:rPr lang="en-US" sz="3200" smtClean="0"/>
              <a:t> </a:t>
            </a:r>
            <a:r>
              <a:rPr lang="en-US" sz="3200" err="1" smtClean="0"/>
              <a:t>sebaik</a:t>
            </a:r>
            <a:r>
              <a:rPr lang="en-US" sz="3200" smtClean="0"/>
              <a:t> true-experimental</a:t>
            </a:r>
          </a:p>
          <a:p>
            <a:pPr marL="514350" indent="-514350"/>
            <a:r>
              <a:rPr lang="en-US" sz="3200" err="1" smtClean="0"/>
              <a:t>Bentuk</a:t>
            </a:r>
            <a:r>
              <a:rPr lang="en-US" sz="3200" smtClean="0"/>
              <a:t> quasi experimental design:</a:t>
            </a:r>
          </a:p>
          <a:p>
            <a:pPr marL="863600" lvl="1" indent="-514350">
              <a:buFont typeface="+mj-lt"/>
              <a:buAutoNum type="arabicPeriod"/>
            </a:pPr>
            <a:r>
              <a:rPr lang="en-US" sz="2800" smtClean="0"/>
              <a:t>Time-Series Design</a:t>
            </a:r>
          </a:p>
          <a:p>
            <a:pPr marL="863600" lvl="1" indent="-514350">
              <a:buFont typeface="+mj-lt"/>
              <a:buAutoNum type="arabicPeriod"/>
            </a:pPr>
            <a:r>
              <a:rPr lang="en-US" sz="2800" smtClean="0"/>
              <a:t>Nonequivalent Control Group Design</a:t>
            </a:r>
            <a:endParaRPr lang="en-US" sz="280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4000" smtClean="0">
                <a:latin typeface="Calibri" pitchFamily="34" charset="0"/>
                <a:cs typeface="Calibri" pitchFamily="34" charset="0"/>
              </a:rPr>
              <a:t>Time-Series Design</a:t>
            </a:r>
          </a:p>
        </p:txBody>
      </p:sp>
      <p:sp>
        <p:nvSpPr>
          <p:cNvPr id="3" name="Content Placeholder 2"/>
          <p:cNvSpPr>
            <a:spLocks noGrp="1"/>
          </p:cNvSpPr>
          <p:nvPr>
            <p:ph idx="1"/>
          </p:nvPr>
        </p:nvSpPr>
        <p:spPr>
          <a:xfrm>
            <a:off x="457200" y="3886200"/>
            <a:ext cx="8229600" cy="2278063"/>
          </a:xfrm>
        </p:spPr>
        <p:txBody>
          <a:bodyPr/>
          <a:lstStyle/>
          <a:p>
            <a:endParaRPr lang="en-US"/>
          </a:p>
        </p:txBody>
      </p:sp>
      <p:sp>
        <p:nvSpPr>
          <p:cNvPr id="5" name="TextBox 4"/>
          <p:cNvSpPr txBox="1"/>
          <p:nvPr/>
        </p:nvSpPr>
        <p:spPr>
          <a:xfrm>
            <a:off x="4114800" y="2667000"/>
            <a:ext cx="4800600" cy="1292662"/>
          </a:xfrm>
          <a:prstGeom prst="rect">
            <a:avLst/>
          </a:prstGeom>
          <a:noFill/>
        </p:spPr>
        <p:txBody>
          <a:bodyPr wrap="square" rtlCol="0">
            <a:spAutoFit/>
          </a:bodyPr>
          <a:lstStyle/>
          <a:p>
            <a:pPr algn="l"/>
            <a:r>
              <a:rPr lang="en-US" sz="2600" smtClean="0">
                <a:effectLst/>
                <a:latin typeface="Calibri" pitchFamily="34" charset="0"/>
                <a:cs typeface="Calibri" pitchFamily="34" charset="0"/>
              </a:rPr>
              <a:t>O</a:t>
            </a:r>
            <a:r>
              <a:rPr lang="en-US" sz="2600" baseline="-25000" smtClean="0">
                <a:effectLst/>
                <a:latin typeface="Calibri" pitchFamily="34" charset="0"/>
                <a:cs typeface="Calibri" pitchFamily="34" charset="0"/>
              </a:rPr>
              <a:t>1</a:t>
            </a:r>
            <a:r>
              <a:rPr lang="en-US" sz="2600" smtClean="0">
                <a:effectLst/>
                <a:latin typeface="Calibri" pitchFamily="34" charset="0"/>
                <a:cs typeface="Calibri" pitchFamily="34" charset="0"/>
              </a:rPr>
              <a:t> = Pretest</a:t>
            </a:r>
          </a:p>
          <a:p>
            <a:pPr algn="l"/>
            <a:r>
              <a:rPr lang="en-US" sz="2600" smtClean="0">
                <a:effectLst/>
                <a:latin typeface="Calibri" pitchFamily="34" charset="0"/>
                <a:cs typeface="Calibri" pitchFamily="34" charset="0"/>
              </a:rPr>
              <a:t>X  </a:t>
            </a:r>
            <a:r>
              <a:rPr lang="id-ID" sz="2600" smtClean="0">
                <a:effectLst/>
                <a:latin typeface="Calibri" pitchFamily="34" charset="0"/>
                <a:cs typeface="Calibri" pitchFamily="34" charset="0"/>
              </a:rPr>
              <a:t> </a:t>
            </a:r>
            <a:r>
              <a:rPr lang="en-US" sz="2600" smtClean="0">
                <a:effectLst/>
                <a:latin typeface="Calibri" pitchFamily="34" charset="0"/>
                <a:cs typeface="Calibri" pitchFamily="34" charset="0"/>
              </a:rPr>
              <a:t>= </a:t>
            </a:r>
            <a:r>
              <a:rPr lang="en-US" sz="2600" err="1" smtClean="0">
                <a:effectLst/>
                <a:latin typeface="Calibri" pitchFamily="34" charset="0"/>
                <a:cs typeface="Calibri" pitchFamily="34" charset="0"/>
              </a:rPr>
              <a:t>perlakuan</a:t>
            </a:r>
            <a:r>
              <a:rPr lang="en-US" sz="2600" smtClean="0">
                <a:effectLst/>
                <a:latin typeface="Calibri" pitchFamily="34" charset="0"/>
                <a:cs typeface="Calibri" pitchFamily="34" charset="0"/>
              </a:rPr>
              <a:t> yang </a:t>
            </a:r>
            <a:r>
              <a:rPr lang="en-US" sz="2600" err="1" smtClean="0">
                <a:effectLst/>
                <a:latin typeface="Calibri" pitchFamily="34" charset="0"/>
                <a:cs typeface="Calibri" pitchFamily="34" charset="0"/>
              </a:rPr>
              <a:t>diberikan</a:t>
            </a:r>
            <a:r>
              <a:rPr lang="en-US" sz="2600" smtClean="0">
                <a:effectLst/>
                <a:latin typeface="Calibri" pitchFamily="34" charset="0"/>
                <a:cs typeface="Calibri" pitchFamily="34" charset="0"/>
              </a:rPr>
              <a:t>   </a:t>
            </a:r>
          </a:p>
          <a:p>
            <a:pPr algn="l"/>
            <a:r>
              <a:rPr lang="en-US" sz="2600" smtClean="0">
                <a:effectLst/>
                <a:latin typeface="Calibri" pitchFamily="34" charset="0"/>
                <a:cs typeface="Calibri" pitchFamily="34" charset="0"/>
              </a:rPr>
              <a:t>O</a:t>
            </a:r>
            <a:r>
              <a:rPr lang="en-US" sz="2600" baseline="-25000" smtClean="0">
                <a:effectLst/>
                <a:latin typeface="Calibri" pitchFamily="34" charset="0"/>
                <a:cs typeface="Calibri" pitchFamily="34" charset="0"/>
              </a:rPr>
              <a:t>2</a:t>
            </a:r>
            <a:r>
              <a:rPr lang="en-US" sz="2600" smtClean="0">
                <a:effectLst/>
                <a:latin typeface="Calibri" pitchFamily="34" charset="0"/>
                <a:cs typeface="Calibri" pitchFamily="34" charset="0"/>
              </a:rPr>
              <a:t> = Posttest</a:t>
            </a:r>
            <a:endParaRPr lang="en-US" sz="2600">
              <a:effectLst/>
              <a:latin typeface="Calibri" pitchFamily="34" charset="0"/>
              <a:cs typeface="Calibri" pitchFamily="34" charset="0"/>
            </a:endParaRPr>
          </a:p>
        </p:txBody>
      </p:sp>
      <p:sp>
        <p:nvSpPr>
          <p:cNvPr id="6" name="TextBox 5"/>
          <p:cNvSpPr txBox="1"/>
          <p:nvPr/>
        </p:nvSpPr>
        <p:spPr>
          <a:xfrm>
            <a:off x="609600" y="1066800"/>
            <a:ext cx="8077200" cy="769441"/>
          </a:xfrm>
          <a:prstGeom prst="rect">
            <a:avLst/>
          </a:prstGeom>
          <a:noFill/>
        </p:spPr>
        <p:txBody>
          <a:bodyPr wrap="square" rtlCol="0">
            <a:spAutoFit/>
          </a:bodyPr>
          <a:lstStyle/>
          <a:p>
            <a:pPr algn="l"/>
            <a:r>
              <a:rPr lang="en-US" b="1" smtClean="0"/>
              <a:t>O</a:t>
            </a:r>
            <a:r>
              <a:rPr lang="en-US" b="1" baseline="-25000" smtClean="0"/>
              <a:t>1</a:t>
            </a:r>
            <a:r>
              <a:rPr lang="en-US" b="1" smtClean="0"/>
              <a:t> O</a:t>
            </a:r>
            <a:r>
              <a:rPr lang="en-US" b="1" baseline="-25000" smtClean="0"/>
              <a:t>2</a:t>
            </a:r>
            <a:r>
              <a:rPr lang="en-US" b="1" smtClean="0"/>
              <a:t> O</a:t>
            </a:r>
            <a:r>
              <a:rPr lang="en-US" b="1" baseline="-25000" smtClean="0"/>
              <a:t>3</a:t>
            </a:r>
            <a:r>
              <a:rPr lang="en-US" b="1" smtClean="0"/>
              <a:t> O</a:t>
            </a:r>
            <a:r>
              <a:rPr lang="en-US" b="1" baseline="-25000" smtClean="0"/>
              <a:t>4</a:t>
            </a:r>
            <a:r>
              <a:rPr lang="en-US" b="1" smtClean="0"/>
              <a:t>  X  O</a:t>
            </a:r>
            <a:r>
              <a:rPr lang="en-US" b="1" baseline="-25000" smtClean="0"/>
              <a:t>5</a:t>
            </a:r>
            <a:r>
              <a:rPr lang="en-US" b="1" smtClean="0"/>
              <a:t> O</a:t>
            </a:r>
            <a:r>
              <a:rPr lang="en-US" b="1" baseline="-25000" smtClean="0"/>
              <a:t>6</a:t>
            </a:r>
            <a:r>
              <a:rPr lang="en-US" b="1" smtClean="0"/>
              <a:t> O</a:t>
            </a:r>
            <a:r>
              <a:rPr lang="en-US" b="1" baseline="-25000" smtClean="0"/>
              <a:t>7</a:t>
            </a:r>
            <a:r>
              <a:rPr lang="en-US" b="1" smtClean="0"/>
              <a:t> O</a:t>
            </a:r>
            <a:r>
              <a:rPr lang="en-US" b="1" baseline="-25000" smtClean="0"/>
              <a:t>8</a:t>
            </a:r>
            <a:r>
              <a:rPr lang="en-US" b="1" smtClean="0"/>
              <a:t> </a:t>
            </a:r>
            <a:endParaRPr lang="en-US" b="1" baseline="-2500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86800" cy="762000"/>
          </a:xfrm>
        </p:spPr>
        <p:txBody>
          <a:bodyPr/>
          <a:lstStyle/>
          <a:p>
            <a:pPr lvl="1"/>
            <a:r>
              <a:rPr lang="en-US" sz="4000" smtClean="0">
                <a:latin typeface="Calibri" pitchFamily="34" charset="0"/>
                <a:cs typeface="Calibri" pitchFamily="34" charset="0"/>
              </a:rPr>
              <a:t>Nonequivalent Control Group Design</a:t>
            </a:r>
          </a:p>
        </p:txBody>
      </p:sp>
      <p:sp>
        <p:nvSpPr>
          <p:cNvPr id="3" name="Content Placeholder 2"/>
          <p:cNvSpPr>
            <a:spLocks noGrp="1"/>
          </p:cNvSpPr>
          <p:nvPr>
            <p:ph idx="1"/>
          </p:nvPr>
        </p:nvSpPr>
        <p:spPr>
          <a:xfrm>
            <a:off x="457200" y="3657600"/>
            <a:ext cx="8229600" cy="2506663"/>
          </a:xfrm>
        </p:spPr>
        <p:txBody>
          <a:bodyPr/>
          <a:lstStyle/>
          <a:p>
            <a:r>
              <a:rPr lang="en-US" err="1" smtClean="0"/>
              <a:t>Hampir</a:t>
            </a:r>
            <a:r>
              <a:rPr lang="en-US" smtClean="0"/>
              <a:t> </a:t>
            </a:r>
            <a:r>
              <a:rPr lang="en-US" err="1" smtClean="0"/>
              <a:t>sama</a:t>
            </a:r>
            <a:r>
              <a:rPr lang="en-US" smtClean="0"/>
              <a:t> </a:t>
            </a:r>
            <a:r>
              <a:rPr lang="en-US" err="1" smtClean="0"/>
              <a:t>dengan</a:t>
            </a:r>
            <a:r>
              <a:rPr lang="en-US" smtClean="0"/>
              <a:t> pretest-posttest control group design, </a:t>
            </a:r>
            <a:r>
              <a:rPr lang="en-US" err="1" smtClean="0"/>
              <a:t>hanya</a:t>
            </a:r>
            <a:r>
              <a:rPr lang="en-US" smtClean="0"/>
              <a:t> </a:t>
            </a:r>
            <a:r>
              <a:rPr lang="en-US" err="1" smtClean="0"/>
              <a:t>pada</a:t>
            </a:r>
            <a:r>
              <a:rPr lang="en-US" smtClean="0"/>
              <a:t> </a:t>
            </a:r>
            <a:r>
              <a:rPr lang="en-US" err="1" smtClean="0"/>
              <a:t>desain</a:t>
            </a:r>
            <a:r>
              <a:rPr lang="en-US" smtClean="0"/>
              <a:t> </a:t>
            </a:r>
            <a:r>
              <a:rPr lang="en-US" err="1" smtClean="0"/>
              <a:t>ini</a:t>
            </a:r>
            <a:r>
              <a:rPr lang="en-US" smtClean="0"/>
              <a:t> </a:t>
            </a:r>
            <a:r>
              <a:rPr lang="en-US" err="1" smtClean="0"/>
              <a:t>kelompok</a:t>
            </a:r>
            <a:r>
              <a:rPr lang="en-US" smtClean="0"/>
              <a:t> </a:t>
            </a:r>
            <a:r>
              <a:rPr lang="en-US" err="1" smtClean="0"/>
              <a:t>tidak</a:t>
            </a:r>
            <a:r>
              <a:rPr lang="en-US" smtClean="0"/>
              <a:t> </a:t>
            </a:r>
            <a:r>
              <a:rPr lang="en-US" err="1" smtClean="0"/>
              <a:t>dipilih</a:t>
            </a:r>
            <a:r>
              <a:rPr lang="en-US" smtClean="0"/>
              <a:t> </a:t>
            </a:r>
            <a:r>
              <a:rPr lang="en-US" err="1" smtClean="0"/>
              <a:t>secara</a:t>
            </a:r>
            <a:r>
              <a:rPr lang="en-US" smtClean="0"/>
              <a:t> random</a:t>
            </a:r>
            <a:endParaRPr lang="en-US"/>
          </a:p>
        </p:txBody>
      </p:sp>
      <p:sp>
        <p:nvSpPr>
          <p:cNvPr id="5" name="TextBox 4"/>
          <p:cNvSpPr txBox="1"/>
          <p:nvPr/>
        </p:nvSpPr>
        <p:spPr>
          <a:xfrm>
            <a:off x="4419600" y="914400"/>
            <a:ext cx="4572000" cy="2677656"/>
          </a:xfrm>
          <a:prstGeom prst="rect">
            <a:avLst/>
          </a:prstGeom>
          <a:noFill/>
        </p:spPr>
        <p:txBody>
          <a:bodyPr wrap="square" rtlCol="0">
            <a:spAutoFit/>
          </a:bodyPr>
          <a:lstStyle/>
          <a:p>
            <a:pPr algn="l"/>
            <a:r>
              <a:rPr lang="en-US" sz="2400" smtClean="0">
                <a:effectLst/>
              </a:rPr>
              <a:t>O</a:t>
            </a:r>
            <a:r>
              <a:rPr lang="en-US" sz="2400" baseline="-25000" smtClean="0">
                <a:effectLst/>
              </a:rPr>
              <a:t>1</a:t>
            </a:r>
            <a:r>
              <a:rPr lang="en-US" sz="2400" smtClean="0">
                <a:effectLst/>
              </a:rPr>
              <a:t> = pretest</a:t>
            </a:r>
          </a:p>
          <a:p>
            <a:pPr algn="l"/>
            <a:r>
              <a:rPr lang="en-US" sz="2400" smtClean="0">
                <a:effectLst/>
              </a:rPr>
              <a:t>X  = </a:t>
            </a:r>
            <a:r>
              <a:rPr lang="en-US" sz="2400" err="1" smtClean="0">
                <a:effectLst/>
              </a:rPr>
              <a:t>perlakuan</a:t>
            </a:r>
            <a:r>
              <a:rPr lang="en-US" sz="2400" smtClean="0">
                <a:effectLst/>
              </a:rPr>
              <a:t> yang </a:t>
            </a:r>
            <a:r>
              <a:rPr lang="en-US" sz="2400" err="1" smtClean="0">
                <a:effectLst/>
              </a:rPr>
              <a:t>diberikan</a:t>
            </a:r>
            <a:r>
              <a:rPr lang="en-US" sz="2400" smtClean="0">
                <a:effectLst/>
              </a:rPr>
              <a:t>   </a:t>
            </a:r>
          </a:p>
          <a:p>
            <a:pPr algn="l"/>
            <a:r>
              <a:rPr lang="en-US" sz="2400" smtClean="0">
                <a:effectLst/>
              </a:rPr>
              <a:t>O</a:t>
            </a:r>
            <a:r>
              <a:rPr lang="en-US" sz="2400" baseline="-25000" smtClean="0">
                <a:effectLst/>
              </a:rPr>
              <a:t>2</a:t>
            </a:r>
            <a:r>
              <a:rPr lang="en-US" sz="2400" smtClean="0">
                <a:effectLst/>
              </a:rPr>
              <a:t> = posttest </a:t>
            </a:r>
            <a:r>
              <a:rPr lang="en-US" sz="2400" err="1" smtClean="0">
                <a:effectLst/>
              </a:rPr>
              <a:t>setelah</a:t>
            </a:r>
            <a:r>
              <a:rPr lang="en-US" sz="2400" smtClean="0">
                <a:effectLst/>
              </a:rPr>
              <a:t> </a:t>
            </a:r>
            <a:r>
              <a:rPr lang="en-US" sz="2400" err="1" smtClean="0">
                <a:effectLst/>
              </a:rPr>
              <a:t>perlakuan</a:t>
            </a:r>
            <a:endParaRPr lang="en-US" sz="2400" smtClean="0">
              <a:effectLst/>
            </a:endParaRPr>
          </a:p>
          <a:p>
            <a:pPr algn="l"/>
            <a:r>
              <a:rPr lang="en-US" sz="2400" smtClean="0">
                <a:effectLst/>
              </a:rPr>
              <a:t>O</a:t>
            </a:r>
            <a:r>
              <a:rPr lang="en-US" sz="2400" baseline="-25000" smtClean="0">
                <a:effectLst/>
              </a:rPr>
              <a:t>3</a:t>
            </a:r>
            <a:r>
              <a:rPr lang="en-US" sz="2400" smtClean="0">
                <a:effectLst/>
              </a:rPr>
              <a:t> = pretest</a:t>
            </a:r>
          </a:p>
          <a:p>
            <a:pPr algn="l"/>
            <a:r>
              <a:rPr lang="en-US" sz="2400" smtClean="0">
                <a:effectLst/>
              </a:rPr>
              <a:t>O</a:t>
            </a:r>
            <a:r>
              <a:rPr lang="en-US" sz="2400" baseline="-25000" smtClean="0">
                <a:effectLst/>
              </a:rPr>
              <a:t>2</a:t>
            </a:r>
            <a:r>
              <a:rPr lang="en-US" sz="2400" smtClean="0">
                <a:effectLst/>
              </a:rPr>
              <a:t> = posttest </a:t>
            </a:r>
            <a:r>
              <a:rPr lang="en-US" sz="2400" err="1" smtClean="0">
                <a:effectLst/>
              </a:rPr>
              <a:t>tanpa</a:t>
            </a:r>
            <a:r>
              <a:rPr lang="en-US" sz="2400" smtClean="0">
                <a:effectLst/>
              </a:rPr>
              <a:t> </a:t>
            </a:r>
            <a:r>
              <a:rPr lang="en-US" sz="2400" err="1" smtClean="0">
                <a:effectLst/>
              </a:rPr>
              <a:t>perlakuan</a:t>
            </a:r>
            <a:endParaRPr lang="en-US" sz="2400" smtClean="0">
              <a:effectLst/>
            </a:endParaRPr>
          </a:p>
          <a:p>
            <a:pPr algn="l"/>
            <a:endParaRPr lang="en-US" sz="2400" smtClean="0">
              <a:effectLst/>
            </a:endParaRPr>
          </a:p>
          <a:p>
            <a:pPr algn="l"/>
            <a:endParaRPr lang="en-US" sz="2400">
              <a:effectLst/>
            </a:endParaRPr>
          </a:p>
        </p:txBody>
      </p:sp>
      <p:sp>
        <p:nvSpPr>
          <p:cNvPr id="6" name="TextBox 5"/>
          <p:cNvSpPr txBox="1"/>
          <p:nvPr/>
        </p:nvSpPr>
        <p:spPr>
          <a:xfrm>
            <a:off x="434843" y="912674"/>
            <a:ext cx="3264035" cy="1754326"/>
          </a:xfrm>
          <a:prstGeom prst="rect">
            <a:avLst/>
          </a:prstGeom>
          <a:noFill/>
        </p:spPr>
        <p:txBody>
          <a:bodyPr wrap="none" rtlCol="0">
            <a:spAutoFit/>
          </a:bodyPr>
          <a:lstStyle/>
          <a:p>
            <a:pPr algn="l"/>
            <a:r>
              <a:rPr lang="en-US" sz="5400" b="1" smtClean="0"/>
              <a:t>O</a:t>
            </a:r>
            <a:r>
              <a:rPr lang="en-US" sz="5400" b="1" baseline="-25000" smtClean="0"/>
              <a:t>1</a:t>
            </a:r>
            <a:r>
              <a:rPr lang="en-US" sz="5400" b="1" smtClean="0"/>
              <a:t>  X  O</a:t>
            </a:r>
            <a:r>
              <a:rPr lang="en-US" sz="5400" b="1" baseline="-25000" smtClean="0"/>
              <a:t>2</a:t>
            </a:r>
            <a:endParaRPr lang="en-US" sz="5400" b="1" smtClean="0"/>
          </a:p>
          <a:p>
            <a:pPr algn="l"/>
            <a:r>
              <a:rPr lang="en-US" sz="5400" b="1" smtClean="0"/>
              <a:t>O</a:t>
            </a:r>
            <a:r>
              <a:rPr lang="en-US" sz="5400" b="1" baseline="-25000" smtClean="0"/>
              <a:t>3</a:t>
            </a:r>
            <a:r>
              <a:rPr lang="en-US" sz="5400" b="1" smtClean="0"/>
              <a:t>       O</a:t>
            </a:r>
            <a:r>
              <a:rPr lang="en-US" sz="5400" b="1" baseline="-25000" smtClean="0"/>
              <a:t>4</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smtClean="0"/>
              <a:t>9. </a:t>
            </a:r>
            <a:r>
              <a:rPr lang="en-US" sz="6000" err="1" smtClean="0"/>
              <a:t>Penarikan</a:t>
            </a:r>
            <a:r>
              <a:rPr lang="en-US" sz="6000" smtClean="0"/>
              <a:t> </a:t>
            </a:r>
            <a:r>
              <a:rPr lang="en-US" sz="6000" err="1" smtClean="0"/>
              <a:t>Kesimpulan</a:t>
            </a:r>
            <a:endParaRPr lang="en-US" sz="6000"/>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Kesimpulan</a:t>
            </a:r>
            <a:endParaRPr lang="en-US"/>
          </a:p>
        </p:txBody>
      </p:sp>
      <p:sp>
        <p:nvSpPr>
          <p:cNvPr id="3" name="Content Placeholder 2"/>
          <p:cNvSpPr>
            <a:spLocks noGrp="1"/>
          </p:cNvSpPr>
          <p:nvPr>
            <p:ph idx="1"/>
          </p:nvPr>
        </p:nvSpPr>
        <p:spPr/>
        <p:txBody>
          <a:bodyPr/>
          <a:lstStyle/>
          <a:p>
            <a:r>
              <a:rPr lang="en-US" sz="3200" err="1" smtClean="0">
                <a:solidFill>
                  <a:srgbClr val="C00000"/>
                </a:solidFill>
              </a:rPr>
              <a:t>Pernyataan</a:t>
            </a:r>
            <a:r>
              <a:rPr lang="en-US" sz="3200" smtClean="0">
                <a:solidFill>
                  <a:srgbClr val="C00000"/>
                </a:solidFill>
              </a:rPr>
              <a:t> </a:t>
            </a:r>
            <a:r>
              <a:rPr lang="en-US" sz="3200" err="1" smtClean="0">
                <a:solidFill>
                  <a:srgbClr val="C00000"/>
                </a:solidFill>
              </a:rPr>
              <a:t>umum</a:t>
            </a:r>
            <a:r>
              <a:rPr lang="en-US" sz="3200" smtClean="0">
                <a:solidFill>
                  <a:srgbClr val="C00000"/>
                </a:solidFill>
              </a:rPr>
              <a:t> </a:t>
            </a:r>
            <a:r>
              <a:rPr lang="en-US" sz="3200" smtClean="0"/>
              <a:t>(general) </a:t>
            </a:r>
            <a:r>
              <a:rPr lang="en-US" sz="3200" err="1" smtClean="0"/>
              <a:t>hasil</a:t>
            </a:r>
            <a:r>
              <a:rPr lang="en-US" sz="3200" smtClean="0"/>
              <a:t> </a:t>
            </a:r>
            <a:r>
              <a:rPr lang="en-US" sz="3200" err="1" smtClean="0"/>
              <a:t>penelitian</a:t>
            </a:r>
            <a:endParaRPr lang="en-US" sz="3200" smtClean="0"/>
          </a:p>
          <a:p>
            <a:r>
              <a:rPr lang="en-US" sz="3200" err="1" smtClean="0">
                <a:solidFill>
                  <a:srgbClr val="C00000"/>
                </a:solidFill>
              </a:rPr>
              <a:t>Ringkasan</a:t>
            </a:r>
            <a:r>
              <a:rPr lang="en-US" sz="3200" smtClean="0">
                <a:solidFill>
                  <a:srgbClr val="C00000"/>
                </a:solidFill>
              </a:rPr>
              <a:t> </a:t>
            </a:r>
            <a:r>
              <a:rPr lang="en-US" sz="3200" err="1" smtClean="0">
                <a:solidFill>
                  <a:srgbClr val="C00000"/>
                </a:solidFill>
              </a:rPr>
              <a:t>dari</a:t>
            </a:r>
            <a:r>
              <a:rPr lang="en-US" sz="3200" smtClean="0">
                <a:solidFill>
                  <a:srgbClr val="C00000"/>
                </a:solidFill>
              </a:rPr>
              <a:t> </a:t>
            </a:r>
            <a:r>
              <a:rPr lang="en-US" sz="3200" err="1" smtClean="0">
                <a:solidFill>
                  <a:srgbClr val="C00000"/>
                </a:solidFill>
              </a:rPr>
              <a:t>temuan-temuan</a:t>
            </a:r>
            <a:r>
              <a:rPr lang="en-US" sz="3200" smtClean="0">
                <a:solidFill>
                  <a:srgbClr val="C00000"/>
                </a:solidFill>
              </a:rPr>
              <a:t> </a:t>
            </a:r>
            <a:r>
              <a:rPr lang="en-US" sz="3200" smtClean="0"/>
              <a:t>yang </a:t>
            </a:r>
            <a:r>
              <a:rPr lang="en-US" sz="3200" err="1" smtClean="0"/>
              <a:t>didapat</a:t>
            </a:r>
            <a:r>
              <a:rPr lang="id-ID" sz="3200" smtClean="0"/>
              <a:t> </a:t>
            </a:r>
            <a:r>
              <a:rPr lang="en-US" sz="3200" err="1" smtClean="0"/>
              <a:t>dari</a:t>
            </a:r>
            <a:r>
              <a:rPr lang="en-US" sz="3200" smtClean="0"/>
              <a:t> </a:t>
            </a:r>
            <a:r>
              <a:rPr lang="en-US" sz="3200" err="1" smtClean="0"/>
              <a:t>analisa</a:t>
            </a:r>
            <a:r>
              <a:rPr lang="en-US" sz="3200" smtClean="0"/>
              <a:t> </a:t>
            </a:r>
            <a:r>
              <a:rPr lang="en-US" sz="3200" err="1" smtClean="0"/>
              <a:t>hasil</a:t>
            </a:r>
            <a:r>
              <a:rPr lang="en-US" sz="3200" smtClean="0"/>
              <a:t> </a:t>
            </a:r>
            <a:r>
              <a:rPr lang="en-US" sz="3200" err="1" smtClean="0"/>
              <a:t>penelitian</a:t>
            </a:r>
            <a:endParaRPr lang="en-US" sz="3200" smtClean="0"/>
          </a:p>
          <a:p>
            <a:r>
              <a:rPr lang="it-IT" sz="3200" smtClean="0"/>
              <a:t>Contoh:</a:t>
            </a:r>
          </a:p>
          <a:p>
            <a:pPr lvl="1"/>
            <a:r>
              <a:rPr lang="it-IT" sz="2400" smtClean="0"/>
              <a:t>Dari hasil eksperimen dan evaluasi penelitian,</a:t>
            </a:r>
            <a:r>
              <a:rPr lang="id-ID" sz="2400" smtClean="0"/>
              <a:t> </a:t>
            </a:r>
            <a:r>
              <a:rPr lang="en-US" sz="2400" err="1" smtClean="0"/>
              <a:t>disimpulkan</a:t>
            </a:r>
            <a:r>
              <a:rPr lang="en-US" sz="2400" smtClean="0"/>
              <a:t> </a:t>
            </a:r>
            <a:r>
              <a:rPr lang="en-US" sz="2400" err="1" smtClean="0"/>
              <a:t>bahwa</a:t>
            </a:r>
            <a:r>
              <a:rPr lang="en-US" sz="2400" smtClean="0"/>
              <a:t> </a:t>
            </a:r>
            <a:r>
              <a:rPr lang="en-US" sz="2400" err="1" smtClean="0"/>
              <a:t>bahwa</a:t>
            </a:r>
            <a:r>
              <a:rPr lang="en-US" sz="2400" smtClean="0"/>
              <a:t> </a:t>
            </a:r>
            <a:r>
              <a:rPr lang="en-US" sz="2400" err="1" smtClean="0"/>
              <a:t>algoritma</a:t>
            </a:r>
            <a:r>
              <a:rPr lang="en-US" sz="2400" smtClean="0"/>
              <a:t> </a:t>
            </a:r>
            <a:r>
              <a:rPr lang="en-US" sz="2400" err="1" smtClean="0"/>
              <a:t>klasifikasi</a:t>
            </a:r>
            <a:r>
              <a:rPr lang="en-US" sz="2400" smtClean="0"/>
              <a:t> C4.5 </a:t>
            </a:r>
            <a:r>
              <a:rPr lang="en-US" sz="2400" err="1" smtClean="0"/>
              <a:t>akurat</a:t>
            </a:r>
            <a:r>
              <a:rPr lang="en-US" sz="2400" smtClean="0"/>
              <a:t> </a:t>
            </a:r>
            <a:r>
              <a:rPr lang="en-US" sz="2400" err="1" smtClean="0"/>
              <a:t>digunakan</a:t>
            </a:r>
            <a:r>
              <a:rPr lang="en-US" sz="2400" smtClean="0"/>
              <a:t> </a:t>
            </a:r>
            <a:r>
              <a:rPr lang="en-US" sz="2400" err="1" smtClean="0"/>
              <a:t>untuk</a:t>
            </a:r>
            <a:r>
              <a:rPr lang="en-US" sz="2400" smtClean="0"/>
              <a:t> </a:t>
            </a:r>
            <a:r>
              <a:rPr lang="en-US" sz="2400" err="1" smtClean="0"/>
              <a:t>penentuan</a:t>
            </a:r>
            <a:r>
              <a:rPr lang="en-US" sz="2400" smtClean="0"/>
              <a:t> </a:t>
            </a:r>
            <a:r>
              <a:rPr lang="en-US" sz="2400" err="1" smtClean="0"/>
              <a:t>kelayakan</a:t>
            </a:r>
            <a:r>
              <a:rPr lang="en-US" sz="2400" smtClean="0"/>
              <a:t> </a:t>
            </a:r>
            <a:r>
              <a:rPr lang="en-US" sz="2400" err="1" smtClean="0"/>
              <a:t>kredit</a:t>
            </a:r>
            <a:r>
              <a:rPr lang="en-US" sz="2400" smtClean="0"/>
              <a:t> </a:t>
            </a:r>
            <a:r>
              <a:rPr lang="en-US" sz="2400" err="1" smtClean="0"/>
              <a:t>perbankan</a:t>
            </a:r>
            <a:endParaRPr lang="en-US" sz="2400" smtClean="0"/>
          </a:p>
          <a:p>
            <a:pPr lvl="1"/>
            <a:r>
              <a:rPr lang="en-US" sz="2400" smtClean="0"/>
              <a:t>Dari </a:t>
            </a:r>
            <a:r>
              <a:rPr lang="en-US" sz="2400" err="1" smtClean="0"/>
              <a:t>hasil</a:t>
            </a:r>
            <a:r>
              <a:rPr lang="en-US" sz="2400" smtClean="0"/>
              <a:t> </a:t>
            </a:r>
            <a:r>
              <a:rPr lang="en-US" sz="2400" err="1" smtClean="0"/>
              <a:t>eksperimen</a:t>
            </a:r>
            <a:r>
              <a:rPr lang="en-US" sz="2400" smtClean="0"/>
              <a:t> </a:t>
            </a:r>
            <a:r>
              <a:rPr lang="en-US" sz="2400" err="1" smtClean="0"/>
              <a:t>dan</a:t>
            </a:r>
            <a:r>
              <a:rPr lang="en-US" sz="2400" smtClean="0"/>
              <a:t> </a:t>
            </a:r>
            <a:r>
              <a:rPr lang="en-US" sz="2400" err="1" smtClean="0"/>
              <a:t>evaluasi</a:t>
            </a:r>
            <a:r>
              <a:rPr lang="en-US" sz="2400" smtClean="0"/>
              <a:t> </a:t>
            </a:r>
            <a:r>
              <a:rPr lang="en-US" sz="2400" err="1" smtClean="0"/>
              <a:t>penelitian</a:t>
            </a:r>
            <a:r>
              <a:rPr lang="en-US" sz="2400" smtClean="0"/>
              <a:t> </a:t>
            </a:r>
            <a:r>
              <a:rPr lang="en-US" sz="2400" err="1" smtClean="0"/>
              <a:t>dapat</a:t>
            </a:r>
            <a:r>
              <a:rPr lang="en-US" sz="2400" smtClean="0"/>
              <a:t> </a:t>
            </a:r>
            <a:r>
              <a:rPr lang="en-US" sz="2400" err="1" smtClean="0"/>
              <a:t>disimpulkan</a:t>
            </a:r>
            <a:r>
              <a:rPr lang="en-US" sz="2400" smtClean="0"/>
              <a:t> </a:t>
            </a:r>
            <a:r>
              <a:rPr lang="en-US" sz="2400" err="1" smtClean="0"/>
              <a:t>bahwa</a:t>
            </a:r>
            <a:r>
              <a:rPr lang="en-US" sz="2400" smtClean="0"/>
              <a:t> </a:t>
            </a:r>
            <a:r>
              <a:rPr lang="en-US" sz="2400" err="1" smtClean="0"/>
              <a:t>akurasi</a:t>
            </a:r>
            <a:r>
              <a:rPr lang="en-US" sz="2400" smtClean="0"/>
              <a:t> </a:t>
            </a:r>
            <a:r>
              <a:rPr lang="en-US" sz="2400" err="1" smtClean="0"/>
              <a:t>metode</a:t>
            </a:r>
            <a:r>
              <a:rPr lang="en-US" sz="2400" smtClean="0"/>
              <a:t> fuzzy c-means </a:t>
            </a:r>
            <a:r>
              <a:rPr lang="en-US" sz="2400" err="1" smtClean="0"/>
              <a:t>pada</a:t>
            </a:r>
            <a:r>
              <a:rPr lang="en-US" sz="2400" smtClean="0"/>
              <a:t> </a:t>
            </a:r>
            <a:r>
              <a:rPr lang="en-US" sz="2400" err="1" smtClean="0"/>
              <a:t>pemetaan</a:t>
            </a:r>
            <a:r>
              <a:rPr lang="en-US" sz="2400" smtClean="0"/>
              <a:t> </a:t>
            </a:r>
            <a:r>
              <a:rPr lang="en-US" sz="2400" err="1" smtClean="0"/>
              <a:t>pemilihan</a:t>
            </a:r>
            <a:r>
              <a:rPr lang="en-US" sz="2400" smtClean="0"/>
              <a:t> </a:t>
            </a:r>
            <a:r>
              <a:rPr lang="en-US" sz="2400" err="1" smtClean="0"/>
              <a:t>peminatan</a:t>
            </a:r>
            <a:r>
              <a:rPr lang="en-US" sz="2400" smtClean="0"/>
              <a:t> </a:t>
            </a:r>
            <a:r>
              <a:rPr lang="en-US" sz="2400" err="1" smtClean="0"/>
              <a:t>mahasiswa</a:t>
            </a:r>
            <a:r>
              <a:rPr lang="en-US" sz="2400" smtClean="0"/>
              <a:t> </a:t>
            </a:r>
            <a:r>
              <a:rPr lang="en-US" sz="2400" err="1" smtClean="0"/>
              <a:t>mencapai</a:t>
            </a:r>
            <a:r>
              <a:rPr lang="en-US" sz="2400" smtClean="0"/>
              <a:t> 83%</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Saran</a:t>
            </a:r>
            <a:endParaRPr lang="en-US"/>
          </a:p>
        </p:txBody>
      </p:sp>
      <p:sp>
        <p:nvSpPr>
          <p:cNvPr id="3" name="Content Placeholder 2"/>
          <p:cNvSpPr>
            <a:spLocks noGrp="1"/>
          </p:cNvSpPr>
          <p:nvPr>
            <p:ph idx="1"/>
          </p:nvPr>
        </p:nvSpPr>
        <p:spPr>
          <a:xfrm>
            <a:off x="381000" y="1066800"/>
            <a:ext cx="8382000" cy="4792663"/>
          </a:xfrm>
        </p:spPr>
        <p:txBody>
          <a:bodyPr/>
          <a:lstStyle/>
          <a:p>
            <a:r>
              <a:rPr lang="en-US" sz="2800" err="1" smtClean="0">
                <a:solidFill>
                  <a:srgbClr val="C00000"/>
                </a:solidFill>
              </a:rPr>
              <a:t>Langkah</a:t>
            </a:r>
            <a:r>
              <a:rPr lang="en-US" sz="2800" smtClean="0">
                <a:solidFill>
                  <a:srgbClr val="C00000"/>
                </a:solidFill>
              </a:rPr>
              <a:t> </a:t>
            </a:r>
            <a:r>
              <a:rPr lang="en-US" sz="2800" err="1" smtClean="0">
                <a:solidFill>
                  <a:srgbClr val="C00000"/>
                </a:solidFill>
              </a:rPr>
              <a:t>berikutnya</a:t>
            </a:r>
            <a:r>
              <a:rPr lang="en-US" sz="2800" smtClean="0">
                <a:solidFill>
                  <a:srgbClr val="C00000"/>
                </a:solidFill>
              </a:rPr>
              <a:t> </a:t>
            </a:r>
            <a:r>
              <a:rPr lang="en-US" sz="2800" err="1" smtClean="0"/>
              <a:t>setelah</a:t>
            </a:r>
            <a:r>
              <a:rPr lang="en-US" sz="2800" smtClean="0"/>
              <a:t> </a:t>
            </a:r>
            <a:r>
              <a:rPr lang="en-US" sz="2800" err="1" smtClean="0"/>
              <a:t>temuan</a:t>
            </a:r>
            <a:r>
              <a:rPr lang="en-US" sz="2800" smtClean="0"/>
              <a:t> </a:t>
            </a:r>
            <a:r>
              <a:rPr lang="en-US" sz="2800" err="1" smtClean="0"/>
              <a:t>diperoleh</a:t>
            </a:r>
            <a:r>
              <a:rPr lang="en-US" sz="2800" smtClean="0"/>
              <a:t> (</a:t>
            </a:r>
            <a:r>
              <a:rPr lang="en-US" sz="2800" i="1" smtClean="0"/>
              <a:t>Future Works</a:t>
            </a:r>
            <a:r>
              <a:rPr lang="en-US" sz="2800" smtClean="0"/>
              <a:t>)</a:t>
            </a:r>
          </a:p>
          <a:p>
            <a:r>
              <a:rPr lang="it-IT" sz="2800" smtClean="0"/>
              <a:t>Saran bisa berupa </a:t>
            </a:r>
            <a:r>
              <a:rPr lang="it-IT" sz="2800" smtClean="0">
                <a:solidFill>
                  <a:srgbClr val="C00000"/>
                </a:solidFill>
              </a:rPr>
              <a:t>teori, implementasi (praktis),</a:t>
            </a:r>
          </a:p>
          <a:p>
            <a:pPr>
              <a:buNone/>
            </a:pPr>
            <a:r>
              <a:rPr lang="en-US" sz="2800" smtClean="0">
                <a:solidFill>
                  <a:srgbClr val="C00000"/>
                </a:solidFill>
              </a:rPr>
              <a:t>    </a:t>
            </a:r>
            <a:r>
              <a:rPr lang="en-US" sz="2800" err="1" smtClean="0">
                <a:solidFill>
                  <a:srgbClr val="C00000"/>
                </a:solidFill>
              </a:rPr>
              <a:t>atau</a:t>
            </a:r>
            <a:r>
              <a:rPr lang="en-US" sz="2800" smtClean="0">
                <a:solidFill>
                  <a:srgbClr val="C00000"/>
                </a:solidFill>
              </a:rPr>
              <a:t> </a:t>
            </a:r>
            <a:r>
              <a:rPr lang="en-US" sz="2800" err="1" smtClean="0">
                <a:solidFill>
                  <a:srgbClr val="C00000"/>
                </a:solidFill>
              </a:rPr>
              <a:t>untuk</a:t>
            </a:r>
            <a:r>
              <a:rPr lang="en-US" sz="2800" smtClean="0">
                <a:solidFill>
                  <a:srgbClr val="C00000"/>
                </a:solidFill>
              </a:rPr>
              <a:t> </a:t>
            </a:r>
            <a:r>
              <a:rPr lang="en-US" sz="2800" err="1" smtClean="0">
                <a:solidFill>
                  <a:srgbClr val="C00000"/>
                </a:solidFill>
              </a:rPr>
              <a:t>penelitian</a:t>
            </a:r>
            <a:r>
              <a:rPr lang="en-US" sz="2800" smtClean="0">
                <a:solidFill>
                  <a:srgbClr val="C00000"/>
                </a:solidFill>
              </a:rPr>
              <a:t> </a:t>
            </a:r>
            <a:r>
              <a:rPr lang="en-US" sz="2800" err="1" smtClean="0">
                <a:solidFill>
                  <a:srgbClr val="C00000"/>
                </a:solidFill>
              </a:rPr>
              <a:t>berikutnya</a:t>
            </a:r>
            <a:endParaRPr lang="en-US" sz="2800" smtClean="0">
              <a:solidFill>
                <a:srgbClr val="C00000"/>
              </a:solidFill>
            </a:endParaRPr>
          </a:p>
          <a:p>
            <a:r>
              <a:rPr lang="fi-FI" sz="2800" smtClean="0"/>
              <a:t>Apabila kesimpulan menolak hipotesis, maka</a:t>
            </a:r>
          </a:p>
          <a:p>
            <a:pPr>
              <a:buNone/>
            </a:pPr>
            <a:r>
              <a:rPr lang="fi-FI" sz="2800" smtClean="0"/>
              <a:t>    perlu disarankan penelitian lebih lanjut untuk</a:t>
            </a:r>
          </a:p>
          <a:p>
            <a:pPr>
              <a:buNone/>
            </a:pPr>
            <a:r>
              <a:rPr lang="en-US" sz="2800" smtClean="0"/>
              <a:t>    </a:t>
            </a:r>
            <a:r>
              <a:rPr lang="en-US" sz="2800" err="1" smtClean="0">
                <a:solidFill>
                  <a:srgbClr val="C00000"/>
                </a:solidFill>
              </a:rPr>
              <a:t>menguji</a:t>
            </a:r>
            <a:r>
              <a:rPr lang="en-US" sz="2800" smtClean="0">
                <a:solidFill>
                  <a:srgbClr val="C00000"/>
                </a:solidFill>
              </a:rPr>
              <a:t> </a:t>
            </a:r>
            <a:r>
              <a:rPr lang="en-US" sz="2800" err="1" smtClean="0">
                <a:solidFill>
                  <a:srgbClr val="C00000"/>
                </a:solidFill>
              </a:rPr>
              <a:t>teori-teori</a:t>
            </a:r>
            <a:r>
              <a:rPr lang="en-US" sz="2800" smtClean="0">
                <a:solidFill>
                  <a:srgbClr val="C00000"/>
                </a:solidFill>
              </a:rPr>
              <a:t> </a:t>
            </a:r>
            <a:r>
              <a:rPr lang="en-US" sz="2800" smtClean="0"/>
              <a:t>yang </a:t>
            </a:r>
            <a:r>
              <a:rPr lang="en-US" sz="2800" err="1" smtClean="0"/>
              <a:t>ada</a:t>
            </a:r>
            <a:endParaRPr lang="en-US" sz="2800" smtClean="0"/>
          </a:p>
          <a:p>
            <a:r>
              <a:rPr lang="fi-FI" sz="2800" smtClean="0"/>
              <a:t>Apabila kesimpulan menerima hipotesis, maka</a:t>
            </a:r>
          </a:p>
          <a:p>
            <a:pPr>
              <a:buNone/>
            </a:pPr>
            <a:r>
              <a:rPr lang="en-US" sz="2800" smtClean="0"/>
              <a:t>    saran </a:t>
            </a:r>
            <a:r>
              <a:rPr lang="en-US" sz="2800" err="1" smtClean="0"/>
              <a:t>diarahkan</a:t>
            </a:r>
            <a:r>
              <a:rPr lang="en-US" sz="2800" smtClean="0"/>
              <a:t> </a:t>
            </a:r>
            <a:r>
              <a:rPr lang="en-US" sz="2800" err="1" smtClean="0"/>
              <a:t>ke</a:t>
            </a:r>
            <a:r>
              <a:rPr lang="en-US" sz="2800" smtClean="0"/>
              <a:t> </a:t>
            </a:r>
            <a:r>
              <a:rPr lang="en-US" sz="2800" err="1" smtClean="0">
                <a:solidFill>
                  <a:srgbClr val="C00000"/>
                </a:solidFill>
              </a:rPr>
              <a:t>langkah</a:t>
            </a:r>
            <a:r>
              <a:rPr lang="en-US" sz="2800" smtClean="0">
                <a:solidFill>
                  <a:srgbClr val="C00000"/>
                </a:solidFill>
              </a:rPr>
              <a:t> </a:t>
            </a:r>
            <a:r>
              <a:rPr lang="en-US" sz="2800" err="1" smtClean="0">
                <a:solidFill>
                  <a:srgbClr val="C00000"/>
                </a:solidFill>
              </a:rPr>
              <a:t>praktis</a:t>
            </a:r>
            <a:r>
              <a:rPr lang="en-US" sz="2800" smtClean="0">
                <a:solidFill>
                  <a:srgbClr val="C00000"/>
                </a:solidFill>
              </a:rPr>
              <a:t> </a:t>
            </a:r>
            <a:r>
              <a:rPr lang="en-US" sz="2800" err="1" smtClean="0">
                <a:solidFill>
                  <a:srgbClr val="C00000"/>
                </a:solidFill>
              </a:rPr>
              <a:t>bagaimana</a:t>
            </a:r>
            <a:endParaRPr lang="en-US" sz="2800" smtClean="0">
              <a:solidFill>
                <a:srgbClr val="C00000"/>
              </a:solidFill>
            </a:endParaRPr>
          </a:p>
          <a:p>
            <a:pPr>
              <a:buNone/>
            </a:pPr>
            <a:r>
              <a:rPr lang="en-US" sz="2800" smtClean="0">
                <a:solidFill>
                  <a:srgbClr val="C00000"/>
                </a:solidFill>
              </a:rPr>
              <a:t>    </a:t>
            </a:r>
            <a:r>
              <a:rPr lang="en-US" sz="2800" err="1" smtClean="0">
                <a:solidFill>
                  <a:srgbClr val="C00000"/>
                </a:solidFill>
              </a:rPr>
              <a:t>supaya</a:t>
            </a:r>
            <a:r>
              <a:rPr lang="en-US" sz="2800" smtClean="0">
                <a:solidFill>
                  <a:srgbClr val="C00000"/>
                </a:solidFill>
              </a:rPr>
              <a:t> </a:t>
            </a:r>
            <a:r>
              <a:rPr lang="en-US" sz="2800" err="1" smtClean="0">
                <a:solidFill>
                  <a:srgbClr val="C00000"/>
                </a:solidFill>
              </a:rPr>
              <a:t>hasil</a:t>
            </a:r>
            <a:r>
              <a:rPr lang="en-US" sz="2800" smtClean="0">
                <a:solidFill>
                  <a:srgbClr val="C00000"/>
                </a:solidFill>
              </a:rPr>
              <a:t> </a:t>
            </a:r>
            <a:r>
              <a:rPr lang="en-US" sz="2800" err="1" smtClean="0">
                <a:solidFill>
                  <a:srgbClr val="C00000"/>
                </a:solidFill>
              </a:rPr>
              <a:t>penelitian</a:t>
            </a:r>
            <a:r>
              <a:rPr lang="en-US" sz="2800" smtClean="0">
                <a:solidFill>
                  <a:srgbClr val="C00000"/>
                </a:solidFill>
              </a:rPr>
              <a:t> </a:t>
            </a:r>
            <a:r>
              <a:rPr lang="en-US" sz="2800" err="1" smtClean="0">
                <a:solidFill>
                  <a:srgbClr val="C00000"/>
                </a:solidFill>
              </a:rPr>
              <a:t>bisa</a:t>
            </a:r>
            <a:r>
              <a:rPr lang="en-US" sz="2800" smtClean="0">
                <a:solidFill>
                  <a:srgbClr val="C00000"/>
                </a:solidFill>
              </a:rPr>
              <a:t> </a:t>
            </a:r>
            <a:r>
              <a:rPr lang="en-US" sz="2800" err="1" smtClean="0">
                <a:solidFill>
                  <a:srgbClr val="C00000"/>
                </a:solidFill>
              </a:rPr>
              <a:t>diimplementasikan</a:t>
            </a:r>
            <a:endParaRPr lang="en-US" sz="2800">
              <a:solidFill>
                <a:srgbClr val="C00000"/>
              </a:solidFill>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smtClean="0"/>
              <a:t>1</a:t>
            </a:r>
            <a:r>
              <a:rPr lang="id-ID" sz="6000" smtClean="0"/>
              <a:t>0</a:t>
            </a:r>
            <a:r>
              <a:rPr lang="en-US" sz="6000" smtClean="0"/>
              <a:t>. </a:t>
            </a:r>
            <a:r>
              <a:rPr lang="en-US" sz="6000" err="1" smtClean="0"/>
              <a:t>Pengujian</a:t>
            </a:r>
            <a:r>
              <a:rPr lang="en-US" sz="6000" smtClean="0"/>
              <a:t> </a:t>
            </a:r>
            <a:r>
              <a:rPr lang="id-ID" sz="6000" smtClean="0"/>
              <a:t>Tesis</a:t>
            </a:r>
            <a:endParaRPr lang="en-US" sz="60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9296400" cy="762000"/>
          </a:xfrm>
        </p:spPr>
        <p:txBody>
          <a:bodyPr/>
          <a:lstStyle/>
          <a:p>
            <a:r>
              <a:rPr lang="en-US" err="1" smtClean="0"/>
              <a:t>Penelitian</a:t>
            </a:r>
            <a:r>
              <a:rPr lang="en-US" smtClean="0"/>
              <a:t> </a:t>
            </a:r>
            <a:r>
              <a:rPr lang="en-US" err="1" smtClean="0"/>
              <a:t>Konfirmatori</a:t>
            </a:r>
            <a:r>
              <a:rPr lang="en-US" smtClean="0"/>
              <a:t> </a:t>
            </a:r>
            <a:r>
              <a:rPr lang="en-US" err="1" smtClean="0"/>
              <a:t>dan</a:t>
            </a:r>
            <a:r>
              <a:rPr lang="en-US" smtClean="0"/>
              <a:t> </a:t>
            </a:r>
            <a:r>
              <a:rPr lang="en-US" err="1" smtClean="0"/>
              <a:t>Eksploratori</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5888737"/>
              </p:ext>
            </p:extLst>
          </p:nvPr>
        </p:nvGraphicFramePr>
        <p:xfrm>
          <a:off x="457200" y="1371600"/>
          <a:ext cx="8229600" cy="2743200"/>
        </p:xfrm>
        <a:graphic>
          <a:graphicData uri="http://schemas.openxmlformats.org/drawingml/2006/table">
            <a:tbl>
              <a:tblPr firstRow="1" bandRow="1">
                <a:tableStyleId>{073A0DAA-6AF3-43AB-8588-CEC1D06C72B9}</a:tableStyleId>
              </a:tblPr>
              <a:tblGrid>
                <a:gridCol w="2286000"/>
                <a:gridCol w="2895600"/>
                <a:gridCol w="3048000"/>
              </a:tblGrid>
              <a:tr h="370840">
                <a:tc>
                  <a:txBody>
                    <a:bodyPr/>
                    <a:lstStyle/>
                    <a:p>
                      <a:r>
                        <a:rPr lang="en-US" sz="2400" b="0" kern="1200" baseline="0" err="1" smtClean="0">
                          <a:solidFill>
                            <a:schemeClr val="lt1"/>
                          </a:solidFill>
                          <a:effectLst/>
                          <a:latin typeface="Calibri" pitchFamily="34" charset="0"/>
                          <a:ea typeface="+mn-ea"/>
                          <a:cs typeface="Calibri" pitchFamily="34" charset="0"/>
                        </a:rPr>
                        <a:t>Perbedaan</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endParaRPr lang="en-US" sz="2400" b="0" kern="1200" baseline="0" smtClean="0">
                        <a:solidFill>
                          <a:schemeClr val="lt1"/>
                        </a:solidFill>
                        <a:effectLst/>
                        <a:latin typeface="Calibri" pitchFamily="34" charset="0"/>
                        <a:ea typeface="+mn-ea"/>
                        <a:cs typeface="Calibri" pitchFamily="34" charset="0"/>
                      </a:endParaRPr>
                    </a:p>
                    <a:p>
                      <a:r>
                        <a:rPr lang="en-US" sz="2400" b="0" kern="1200" baseline="0" err="1" smtClean="0">
                          <a:solidFill>
                            <a:schemeClr val="lt1"/>
                          </a:solidFill>
                          <a:effectLst/>
                          <a:latin typeface="Calibri" pitchFamily="34" charset="0"/>
                          <a:ea typeface="+mn-ea"/>
                          <a:cs typeface="Calibri" pitchFamily="34" charset="0"/>
                        </a:rPr>
                        <a:t>Konfirmatori</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endParaRPr lang="en-US" sz="2400" b="0" kern="1200" baseline="0" smtClean="0">
                        <a:solidFill>
                          <a:schemeClr val="lt1"/>
                        </a:solidFill>
                        <a:effectLst/>
                        <a:latin typeface="Calibri" pitchFamily="34" charset="0"/>
                        <a:ea typeface="+mn-ea"/>
                        <a:cs typeface="Calibri" pitchFamily="34" charset="0"/>
                      </a:endParaRPr>
                    </a:p>
                    <a:p>
                      <a:r>
                        <a:rPr lang="en-US" sz="2400" b="0" kern="1200" baseline="0" err="1" smtClean="0">
                          <a:solidFill>
                            <a:schemeClr val="lt1"/>
                          </a:solidFill>
                          <a:effectLst/>
                          <a:latin typeface="Calibri" pitchFamily="34" charset="0"/>
                          <a:ea typeface="+mn-ea"/>
                          <a:cs typeface="Calibri" pitchFamily="34" charset="0"/>
                        </a:rPr>
                        <a:t>Eksploratori</a:t>
                      </a:r>
                      <a:endParaRPr lang="en-US" sz="2400" b="0">
                        <a:effectLst/>
                        <a:latin typeface="Calibri" pitchFamily="34" charset="0"/>
                        <a:cs typeface="Calibri" pitchFamily="34" charset="0"/>
                      </a:endParaRPr>
                    </a:p>
                  </a:txBody>
                  <a:tcPr/>
                </a:tc>
              </a:tr>
              <a:tr h="370840">
                <a:tc>
                  <a:txBody>
                    <a:bodyPr/>
                    <a:lstStyle/>
                    <a:p>
                      <a:r>
                        <a:rPr lang="en-US" sz="2400" b="0" kern="1200" baseline="0" err="1" smtClean="0">
                          <a:solidFill>
                            <a:schemeClr val="dk1"/>
                          </a:solidFill>
                          <a:effectLst/>
                          <a:latin typeface="Calibri" pitchFamily="34" charset="0"/>
                          <a:ea typeface="+mn-ea"/>
                          <a:cs typeface="Calibri" pitchFamily="34" charset="0"/>
                        </a:rPr>
                        <a:t>Tujuan</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dan</a:t>
                      </a:r>
                      <a:endParaRPr lang="en-US" sz="2400" b="0" kern="1200" baseline="0" smtClean="0">
                        <a:solidFill>
                          <a:schemeClr val="dk1"/>
                        </a:solidFill>
                        <a:effectLst/>
                        <a:latin typeface="Calibri" pitchFamily="34" charset="0"/>
                        <a:ea typeface="+mn-ea"/>
                        <a:cs typeface="Calibri" pitchFamily="34" charset="0"/>
                      </a:endParaRPr>
                    </a:p>
                    <a:p>
                      <a:r>
                        <a:rPr lang="en-US" sz="2400" b="0" kern="1200" baseline="0" err="1" smtClean="0">
                          <a:solidFill>
                            <a:schemeClr val="dk1"/>
                          </a:solidFill>
                          <a:effectLst/>
                          <a:latin typeface="Calibri" pitchFamily="34" charset="0"/>
                          <a:ea typeface="+mn-ea"/>
                          <a:cs typeface="Calibri" pitchFamily="34" charset="0"/>
                        </a:rPr>
                        <a:t>Perlakuan</a:t>
                      </a:r>
                      <a:r>
                        <a:rPr lang="en-US" sz="2400" b="0" kern="1200" baseline="0" smtClean="0">
                          <a:solidFill>
                            <a:schemeClr val="dk1"/>
                          </a:solidFill>
                          <a:effectLst/>
                          <a:latin typeface="Calibri" pitchFamily="34" charset="0"/>
                          <a:ea typeface="+mn-ea"/>
                          <a:cs typeface="Calibri" pitchFamily="34" charset="0"/>
                        </a:rPr>
                        <a:t> Data</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dk1"/>
                          </a:solidFill>
                          <a:effectLst/>
                          <a:latin typeface="Calibri" pitchFamily="34" charset="0"/>
                          <a:ea typeface="+mn-ea"/>
                          <a:cs typeface="Calibri" pitchFamily="34" charset="0"/>
                        </a:rPr>
                        <a:t>Untuk</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menguji</a:t>
                      </a:r>
                      <a:endParaRPr lang="en-US" sz="2400" b="0" kern="1200" baseline="0" smtClean="0">
                        <a:solidFill>
                          <a:schemeClr val="dk1"/>
                        </a:solidFill>
                        <a:effectLst/>
                        <a:latin typeface="Calibri" pitchFamily="34" charset="0"/>
                        <a:ea typeface="+mn-ea"/>
                        <a:cs typeface="Calibri" pitchFamily="34" charset="0"/>
                      </a:endParaRPr>
                    </a:p>
                    <a:p>
                      <a:r>
                        <a:rPr lang="en-US" sz="2400" b="0" kern="1200" baseline="0" err="1" smtClean="0">
                          <a:solidFill>
                            <a:schemeClr val="dk1"/>
                          </a:solidFill>
                          <a:effectLst/>
                          <a:latin typeface="Calibri" pitchFamily="34" charset="0"/>
                          <a:ea typeface="+mn-ea"/>
                          <a:cs typeface="Calibri" pitchFamily="34" charset="0"/>
                        </a:rPr>
                        <a:t>hipotesis</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konfirmasi</a:t>
                      </a:r>
                      <a:r>
                        <a:rPr lang="en-US" sz="2400" b="0" kern="1200" baseline="0" smtClean="0">
                          <a:solidFill>
                            <a:schemeClr val="dk1"/>
                          </a:solidFill>
                          <a:effectLst/>
                          <a:latin typeface="Calibri" pitchFamily="34" charset="0"/>
                          <a:ea typeface="+mn-ea"/>
                          <a:cs typeface="Calibri" pitchFamily="34" charset="0"/>
                        </a:rPr>
                        <a:t>)</a:t>
                      </a:r>
                    </a:p>
                    <a:p>
                      <a:r>
                        <a:rPr lang="en-US" sz="2400" b="0" kern="1200" baseline="0" err="1" smtClean="0">
                          <a:solidFill>
                            <a:schemeClr val="dk1"/>
                          </a:solidFill>
                          <a:effectLst/>
                          <a:latin typeface="Calibri" pitchFamily="34" charset="0"/>
                          <a:ea typeface="+mn-ea"/>
                          <a:cs typeface="Calibri" pitchFamily="34" charset="0"/>
                        </a:rPr>
                        <a:t>secara</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statistik</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dk1"/>
                          </a:solidFill>
                          <a:effectLst/>
                          <a:latin typeface="Calibri" pitchFamily="34" charset="0"/>
                          <a:ea typeface="+mn-ea"/>
                          <a:cs typeface="Calibri" pitchFamily="34" charset="0"/>
                        </a:rPr>
                        <a:t>Untuk</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mencari</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tahu</a:t>
                      </a:r>
                      <a:endParaRPr lang="en-US" sz="2400" b="0" kern="1200" baseline="0" smtClean="0">
                        <a:solidFill>
                          <a:schemeClr val="dk1"/>
                        </a:solidFill>
                        <a:effectLst/>
                        <a:latin typeface="Calibri" pitchFamily="34" charset="0"/>
                        <a:ea typeface="+mn-ea"/>
                        <a:cs typeface="Calibri" pitchFamily="34" charset="0"/>
                      </a:endParaRPr>
                    </a:p>
                    <a:p>
                      <a:r>
                        <a:rPr lang="en-US" sz="2400" b="0" kern="1200" baseline="0" smtClean="0">
                          <a:solidFill>
                            <a:schemeClr val="dk1"/>
                          </a:solidFill>
                          <a:effectLst/>
                          <a:latin typeface="Calibri" pitchFamily="34" charset="0"/>
                          <a:ea typeface="+mn-ea"/>
                          <a:cs typeface="Calibri" pitchFamily="34" charset="0"/>
                        </a:rPr>
                        <a:t>(</a:t>
                      </a:r>
                      <a:r>
                        <a:rPr lang="en-US" sz="2400" b="0" kern="1200" baseline="0" err="1" smtClean="0">
                          <a:solidFill>
                            <a:schemeClr val="dk1"/>
                          </a:solidFill>
                          <a:effectLst/>
                          <a:latin typeface="Calibri" pitchFamily="34" charset="0"/>
                          <a:ea typeface="+mn-ea"/>
                          <a:cs typeface="Calibri" pitchFamily="34" charset="0"/>
                        </a:rPr>
                        <a:t>eksplorasi</a:t>
                      </a:r>
                      <a:r>
                        <a:rPr lang="en-US" sz="2400" b="0" kern="1200" baseline="0" smtClean="0">
                          <a:solidFill>
                            <a:schemeClr val="dk1"/>
                          </a:solidFill>
                          <a:effectLst/>
                          <a:latin typeface="Calibri" pitchFamily="34" charset="0"/>
                          <a:ea typeface="+mn-ea"/>
                          <a:cs typeface="Calibri" pitchFamily="34" charset="0"/>
                        </a:rPr>
                        <a:t>)</a:t>
                      </a:r>
                    </a:p>
                    <a:p>
                      <a:r>
                        <a:rPr lang="en-US" sz="2400" b="0" kern="1200" baseline="0" err="1" smtClean="0">
                          <a:solidFill>
                            <a:schemeClr val="dk1"/>
                          </a:solidFill>
                          <a:effectLst/>
                          <a:latin typeface="Calibri" pitchFamily="34" charset="0"/>
                          <a:ea typeface="+mn-ea"/>
                          <a:cs typeface="Calibri" pitchFamily="34" charset="0"/>
                        </a:rPr>
                        <a:t>berhubungan</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dengan</a:t>
                      </a:r>
                      <a:endParaRPr lang="en-US" sz="2400" b="0" kern="1200" baseline="0" smtClean="0">
                        <a:solidFill>
                          <a:schemeClr val="dk1"/>
                        </a:solidFill>
                        <a:effectLst/>
                        <a:latin typeface="Calibri" pitchFamily="34" charset="0"/>
                        <a:ea typeface="+mn-ea"/>
                        <a:cs typeface="Calibri" pitchFamily="34" charset="0"/>
                      </a:endParaRPr>
                    </a:p>
                    <a:p>
                      <a:r>
                        <a:rPr lang="en-US" sz="2400" b="0" kern="1200" baseline="0" err="1" smtClean="0">
                          <a:solidFill>
                            <a:schemeClr val="dk1"/>
                          </a:solidFill>
                          <a:effectLst/>
                          <a:latin typeface="Calibri" pitchFamily="34" charset="0"/>
                          <a:ea typeface="+mn-ea"/>
                          <a:cs typeface="Calibri" pitchFamily="34" charset="0"/>
                        </a:rPr>
                        <a:t>suatu</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masalah</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tanpa</a:t>
                      </a:r>
                      <a:endParaRPr lang="en-US" sz="2400" b="0" kern="1200" baseline="0" smtClean="0">
                        <a:solidFill>
                          <a:schemeClr val="dk1"/>
                        </a:solidFill>
                        <a:effectLst/>
                        <a:latin typeface="Calibri" pitchFamily="34" charset="0"/>
                        <a:ea typeface="+mn-ea"/>
                        <a:cs typeface="Calibri" pitchFamily="34" charset="0"/>
                      </a:endParaRPr>
                    </a:p>
                    <a:p>
                      <a:r>
                        <a:rPr lang="en-US" sz="2400" b="0" kern="1200" baseline="0" err="1" smtClean="0">
                          <a:solidFill>
                            <a:schemeClr val="dk1"/>
                          </a:solidFill>
                          <a:effectLst/>
                          <a:latin typeface="Calibri" pitchFamily="34" charset="0"/>
                          <a:ea typeface="+mn-ea"/>
                          <a:cs typeface="Calibri" pitchFamily="34" charset="0"/>
                        </a:rPr>
                        <a:t>pengujian</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statistik</a:t>
                      </a:r>
                      <a:endParaRPr lang="en-US" sz="2400" b="0">
                        <a:effectLst/>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1331124186"/>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90500"/>
            <a:ext cx="8561387" cy="647700"/>
          </a:xfrm>
        </p:spPr>
        <p:txBody>
          <a:bodyPr/>
          <a:lstStyle/>
          <a:p>
            <a:r>
              <a:rPr lang="en-US" err="1" smtClean="0"/>
              <a:t>Penilaian</a:t>
            </a:r>
            <a:r>
              <a:rPr lang="en-US" smtClean="0"/>
              <a:t> </a:t>
            </a:r>
            <a:r>
              <a:rPr lang="en-US" err="1" smtClean="0"/>
              <a:t>Skripsi</a:t>
            </a:r>
            <a:r>
              <a:rPr lang="en-US" smtClean="0"/>
              <a:t> (</a:t>
            </a:r>
            <a:r>
              <a:rPr lang="sv-SE" smtClean="0"/>
              <a:t>Berndtsson, 2008)</a:t>
            </a:r>
            <a:endParaRPr lang="en-US"/>
          </a:p>
        </p:txBody>
      </p:sp>
      <p:sp>
        <p:nvSpPr>
          <p:cNvPr id="3" name="Content Placeholder 2"/>
          <p:cNvSpPr>
            <a:spLocks noGrp="1"/>
          </p:cNvSpPr>
          <p:nvPr>
            <p:ph idx="1"/>
          </p:nvPr>
        </p:nvSpPr>
        <p:spPr>
          <a:xfrm>
            <a:off x="304800" y="1066800"/>
            <a:ext cx="8534400" cy="4945063"/>
          </a:xfrm>
        </p:spPr>
        <p:txBody>
          <a:bodyPr/>
          <a:lstStyle/>
          <a:p>
            <a:pPr marL="514350" indent="-514350">
              <a:buFont typeface="+mj-lt"/>
              <a:buAutoNum type="arabicPeriod"/>
            </a:pPr>
            <a:r>
              <a:rPr lang="en-US" sz="2300" smtClean="0">
                <a:solidFill>
                  <a:srgbClr val="C00000"/>
                </a:solidFill>
              </a:rPr>
              <a:t>General</a:t>
            </a:r>
            <a:r>
              <a:rPr lang="en-US" sz="2300" smtClean="0"/>
              <a:t>: Examiners will look at the </a:t>
            </a:r>
            <a:r>
              <a:rPr lang="en-US" sz="2300" smtClean="0">
                <a:solidFill>
                  <a:srgbClr val="0070C0"/>
                </a:solidFill>
              </a:rPr>
              <a:t>relevance and appropriateness of the topic </a:t>
            </a:r>
            <a:r>
              <a:rPr lang="en-US" sz="2300" smtClean="0"/>
              <a:t>you have studied, the </a:t>
            </a:r>
            <a:r>
              <a:rPr lang="en-US" sz="2300" smtClean="0">
                <a:solidFill>
                  <a:srgbClr val="0070C0"/>
                </a:solidFill>
              </a:rPr>
              <a:t>significance of the findings </a:t>
            </a:r>
            <a:r>
              <a:rPr lang="en-US" sz="2300" smtClean="0"/>
              <a:t>and the </a:t>
            </a:r>
            <a:r>
              <a:rPr lang="en-US" sz="2300" smtClean="0">
                <a:solidFill>
                  <a:srgbClr val="0070C0"/>
                </a:solidFill>
              </a:rPr>
              <a:t>amount of contribution </a:t>
            </a:r>
            <a:r>
              <a:rPr lang="en-US" sz="2300" smtClean="0"/>
              <a:t>you have achieved</a:t>
            </a:r>
          </a:p>
          <a:p>
            <a:pPr marL="514350" indent="-514350">
              <a:buFont typeface="+mj-lt"/>
              <a:buAutoNum type="arabicPeriod"/>
            </a:pPr>
            <a:r>
              <a:rPr lang="en-US" sz="2300" smtClean="0">
                <a:solidFill>
                  <a:srgbClr val="C00000"/>
                </a:solidFill>
              </a:rPr>
              <a:t>Report</a:t>
            </a:r>
            <a:r>
              <a:rPr lang="en-US" sz="2300" smtClean="0"/>
              <a:t>: Examiners will look for </a:t>
            </a:r>
            <a:r>
              <a:rPr lang="en-US" sz="2300" smtClean="0">
                <a:solidFill>
                  <a:srgbClr val="0070C0"/>
                </a:solidFill>
              </a:rPr>
              <a:t>clarity</a:t>
            </a:r>
            <a:r>
              <a:rPr lang="en-US" sz="2300" smtClean="0"/>
              <a:t>, </a:t>
            </a:r>
            <a:r>
              <a:rPr lang="en-US" sz="2300" smtClean="0">
                <a:solidFill>
                  <a:srgbClr val="0070C0"/>
                </a:solidFill>
              </a:rPr>
              <a:t>consistency</a:t>
            </a:r>
            <a:r>
              <a:rPr lang="en-US" sz="2300" smtClean="0"/>
              <a:t>, an </a:t>
            </a:r>
            <a:r>
              <a:rPr lang="en-US" sz="2300" smtClean="0">
                <a:solidFill>
                  <a:srgbClr val="0070C0"/>
                </a:solidFill>
              </a:rPr>
              <a:t>appropriate</a:t>
            </a:r>
            <a:r>
              <a:rPr lang="en-US" sz="2300" smtClean="0"/>
              <a:t> use of arguments, a clear </a:t>
            </a:r>
            <a:r>
              <a:rPr lang="en-US" sz="2300" smtClean="0">
                <a:solidFill>
                  <a:srgbClr val="0070C0"/>
                </a:solidFill>
              </a:rPr>
              <a:t>differentiation between your own work and that of others</a:t>
            </a:r>
            <a:r>
              <a:rPr lang="en-US" sz="2300" smtClean="0"/>
              <a:t> in the literature and appropriate referencing</a:t>
            </a:r>
          </a:p>
          <a:p>
            <a:pPr marL="514350" indent="-514350">
              <a:buFont typeface="+mj-lt"/>
              <a:buAutoNum type="arabicPeriod"/>
            </a:pPr>
            <a:r>
              <a:rPr lang="en-US" sz="2300" smtClean="0">
                <a:solidFill>
                  <a:srgbClr val="C00000"/>
                </a:solidFill>
              </a:rPr>
              <a:t>Defence</a:t>
            </a:r>
            <a:r>
              <a:rPr lang="en-US" sz="2300" smtClean="0"/>
              <a:t>: Examiners will assess the types of arguments you have made to support and </a:t>
            </a:r>
            <a:r>
              <a:rPr lang="en-US" sz="2300" smtClean="0">
                <a:solidFill>
                  <a:srgbClr val="0070C0"/>
                </a:solidFill>
              </a:rPr>
              <a:t>defend your claims and conclusions</a:t>
            </a:r>
            <a:r>
              <a:rPr lang="en-US" sz="2300" smtClean="0"/>
              <a:t>. They will also look for your own </a:t>
            </a:r>
            <a:r>
              <a:rPr lang="en-US" sz="2300" smtClean="0">
                <a:solidFill>
                  <a:srgbClr val="0070C0"/>
                </a:solidFill>
              </a:rPr>
              <a:t>insight and understanding </a:t>
            </a:r>
            <a:r>
              <a:rPr lang="en-US" sz="2300" smtClean="0"/>
              <a:t>in the work you have presented</a:t>
            </a:r>
          </a:p>
          <a:p>
            <a:pPr marL="514350" indent="-514350">
              <a:buFont typeface="+mj-lt"/>
              <a:buAutoNum type="arabicPeriod"/>
            </a:pPr>
            <a:r>
              <a:rPr lang="en-US" sz="2300" smtClean="0">
                <a:solidFill>
                  <a:srgbClr val="C00000"/>
                </a:solidFill>
              </a:rPr>
              <a:t>Other</a:t>
            </a:r>
            <a:r>
              <a:rPr lang="en-US" sz="2300" smtClean="0"/>
              <a:t>: Examiners will review the </a:t>
            </a:r>
            <a:r>
              <a:rPr lang="en-US" sz="2300" smtClean="0">
                <a:solidFill>
                  <a:srgbClr val="0070C0"/>
                </a:solidFill>
              </a:rPr>
              <a:t>administrative issues </a:t>
            </a:r>
            <a:r>
              <a:rPr lang="en-US" sz="2300" smtClean="0"/>
              <a:t>of your project. For example, have you followed the regulations correctly? Have you provided the right documentation at the right time?</a:t>
            </a:r>
            <a:endParaRPr lang="en-US" sz="230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90500"/>
            <a:ext cx="8561387" cy="647700"/>
          </a:xfrm>
        </p:spPr>
        <p:txBody>
          <a:bodyPr/>
          <a:lstStyle/>
          <a:p>
            <a:r>
              <a:rPr lang="en-US" err="1" smtClean="0"/>
              <a:t>Penilaian</a:t>
            </a:r>
            <a:r>
              <a:rPr lang="en-US" smtClean="0"/>
              <a:t> </a:t>
            </a:r>
            <a:r>
              <a:rPr lang="en-US" err="1" smtClean="0"/>
              <a:t>Skripsi</a:t>
            </a:r>
            <a:r>
              <a:rPr lang="en-US" smtClean="0"/>
              <a:t> (</a:t>
            </a:r>
            <a:r>
              <a:rPr lang="sv-SE" smtClean="0"/>
              <a:t>Berndtsson, 2008)</a:t>
            </a:r>
            <a:endParaRPr lang="en-US"/>
          </a:p>
        </p:txBody>
      </p:sp>
      <p:sp>
        <p:nvSpPr>
          <p:cNvPr id="3" name="Content Placeholder 2"/>
          <p:cNvSpPr>
            <a:spLocks noGrp="1"/>
          </p:cNvSpPr>
          <p:nvPr>
            <p:ph idx="1"/>
          </p:nvPr>
        </p:nvSpPr>
        <p:spPr>
          <a:xfrm>
            <a:off x="381000" y="990600"/>
            <a:ext cx="8229600" cy="5249863"/>
          </a:xfrm>
        </p:spPr>
        <p:txBody>
          <a:bodyPr/>
          <a:lstStyle/>
          <a:p>
            <a:pPr marL="514350" indent="-514350">
              <a:buFont typeface="+mj-lt"/>
              <a:buAutoNum type="arabicPeriod"/>
            </a:pPr>
            <a:r>
              <a:rPr lang="en-US" sz="2800" smtClean="0"/>
              <a:t>General</a:t>
            </a:r>
          </a:p>
          <a:p>
            <a:pPr marL="863600" lvl="1" indent="-514350">
              <a:buFont typeface="+mj-lt"/>
              <a:buAutoNum type="arabicPeriod"/>
            </a:pPr>
            <a:r>
              <a:rPr lang="en-US" sz="2000" smtClean="0">
                <a:solidFill>
                  <a:srgbClr val="C00000"/>
                </a:solidFill>
              </a:rPr>
              <a:t>Relevance</a:t>
            </a:r>
            <a:r>
              <a:rPr lang="en-US" sz="2000" smtClean="0"/>
              <a:t> of chosen topic</a:t>
            </a:r>
          </a:p>
          <a:p>
            <a:pPr marL="863600" lvl="1" indent="-514350">
              <a:buFont typeface="+mj-lt"/>
              <a:buAutoNum type="arabicPeriod"/>
            </a:pPr>
            <a:r>
              <a:rPr lang="en-US" sz="2000" smtClean="0">
                <a:solidFill>
                  <a:srgbClr val="C00000"/>
                </a:solidFill>
              </a:rPr>
              <a:t>Originality</a:t>
            </a:r>
            <a:r>
              <a:rPr lang="en-US" sz="2000" smtClean="0"/>
              <a:t> of chosen topic</a:t>
            </a:r>
          </a:p>
          <a:p>
            <a:pPr marL="863600" lvl="1" indent="-514350">
              <a:buFont typeface="+mj-lt"/>
              <a:buAutoNum type="arabicPeriod"/>
            </a:pPr>
            <a:r>
              <a:rPr lang="en-US" sz="2000" smtClean="0">
                <a:solidFill>
                  <a:srgbClr val="C00000"/>
                </a:solidFill>
              </a:rPr>
              <a:t>Significance of findings</a:t>
            </a:r>
          </a:p>
          <a:p>
            <a:pPr marL="863600" lvl="1" indent="-514350">
              <a:buFont typeface="+mj-lt"/>
              <a:buAutoNum type="arabicPeriod"/>
            </a:pPr>
            <a:r>
              <a:rPr lang="en-US" sz="2000" smtClean="0"/>
              <a:t>Degree to which the work is the </a:t>
            </a:r>
            <a:r>
              <a:rPr lang="en-US" sz="2000" smtClean="0">
                <a:solidFill>
                  <a:srgbClr val="C00000"/>
                </a:solidFill>
              </a:rPr>
              <a:t>student’s own work</a:t>
            </a:r>
          </a:p>
          <a:p>
            <a:pPr marL="514350" indent="-514350">
              <a:buFont typeface="+mj-lt"/>
              <a:buAutoNum type="arabicPeriod"/>
            </a:pPr>
            <a:r>
              <a:rPr lang="en-US" sz="2800" smtClean="0"/>
              <a:t>Report</a:t>
            </a:r>
          </a:p>
          <a:p>
            <a:pPr marL="863600" lvl="1" indent="-514350">
              <a:buFont typeface="+mj-lt"/>
              <a:buAutoNum type="arabicPeriod"/>
            </a:pPr>
            <a:r>
              <a:rPr lang="en-US" sz="2000" smtClean="0">
                <a:solidFill>
                  <a:srgbClr val="C00000"/>
                </a:solidFill>
              </a:rPr>
              <a:t>Clarity</a:t>
            </a:r>
            <a:r>
              <a:rPr lang="en-US" sz="2000" smtClean="0"/>
              <a:t> of presentation</a:t>
            </a:r>
          </a:p>
          <a:p>
            <a:pPr marL="863600" lvl="1" indent="-514350">
              <a:buFont typeface="+mj-lt"/>
              <a:buAutoNum type="arabicPeriod"/>
            </a:pPr>
            <a:r>
              <a:rPr lang="en-US" sz="2000" smtClean="0">
                <a:solidFill>
                  <a:srgbClr val="C00000"/>
                </a:solidFill>
              </a:rPr>
              <a:t>Consistency</a:t>
            </a:r>
            <a:r>
              <a:rPr lang="en-US" sz="2000" smtClean="0"/>
              <a:t> between different parts of the report</a:t>
            </a:r>
          </a:p>
          <a:p>
            <a:pPr marL="863600" lvl="1" indent="-514350">
              <a:buFont typeface="+mj-lt"/>
              <a:buAutoNum type="arabicPeriod"/>
            </a:pPr>
            <a:r>
              <a:rPr lang="en-US" sz="2000" smtClean="0"/>
              <a:t>Degree of insight apparent from the arguments presented </a:t>
            </a:r>
            <a:r>
              <a:rPr lang="en-US" sz="2000" smtClean="0">
                <a:solidFill>
                  <a:srgbClr val="C00000"/>
                </a:solidFill>
              </a:rPr>
              <a:t>to support the choices that the student has made</a:t>
            </a:r>
          </a:p>
          <a:p>
            <a:pPr marL="863600" lvl="1" indent="-514350">
              <a:buFont typeface="+mj-lt"/>
              <a:buAutoNum type="arabicPeriod"/>
            </a:pPr>
            <a:r>
              <a:rPr lang="en-US" sz="2000" smtClean="0"/>
              <a:t>Ability to </a:t>
            </a:r>
            <a:r>
              <a:rPr lang="en-US" sz="2000" smtClean="0">
                <a:solidFill>
                  <a:srgbClr val="C00000"/>
                </a:solidFill>
              </a:rPr>
              <a:t>differentiate between others’ thoughts and own</a:t>
            </a:r>
          </a:p>
          <a:p>
            <a:pPr marL="863600" lvl="1" indent="-514350">
              <a:buFont typeface="+mj-lt"/>
              <a:buAutoNum type="arabicPeriod"/>
            </a:pPr>
            <a:r>
              <a:rPr lang="en-US" sz="2000" smtClean="0"/>
              <a:t>Ability to </a:t>
            </a:r>
            <a:r>
              <a:rPr lang="en-US" sz="2000" smtClean="0">
                <a:solidFill>
                  <a:srgbClr val="C00000"/>
                </a:solidFill>
              </a:rPr>
              <a:t>handle references and citations</a:t>
            </a:r>
          </a:p>
          <a:p>
            <a:pPr marL="863600" lvl="1" indent="-514350">
              <a:buFont typeface="+mj-lt"/>
              <a:buAutoNum type="arabicPeriod"/>
            </a:pPr>
            <a:r>
              <a:rPr lang="en-US" sz="2000" smtClean="0"/>
              <a:t>General stylistic </a:t>
            </a:r>
            <a:r>
              <a:rPr lang="en-US" sz="2000" smtClean="0">
                <a:solidFill>
                  <a:srgbClr val="C00000"/>
                </a:solidFill>
              </a:rPr>
              <a:t>impression</a:t>
            </a:r>
            <a:endParaRPr lang="en-US" sz="2000">
              <a:solidFill>
                <a:srgbClr val="C00000"/>
              </a:solidFill>
            </a:endParaRP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90500"/>
            <a:ext cx="8561387" cy="647700"/>
          </a:xfrm>
        </p:spPr>
        <p:txBody>
          <a:bodyPr/>
          <a:lstStyle/>
          <a:p>
            <a:r>
              <a:rPr lang="en-US" err="1" smtClean="0"/>
              <a:t>Penilaian</a:t>
            </a:r>
            <a:r>
              <a:rPr lang="en-US" smtClean="0"/>
              <a:t> </a:t>
            </a:r>
            <a:r>
              <a:rPr lang="en-US" err="1" smtClean="0"/>
              <a:t>Skripsi</a:t>
            </a:r>
            <a:r>
              <a:rPr lang="en-US" smtClean="0"/>
              <a:t> (</a:t>
            </a:r>
            <a:r>
              <a:rPr lang="sv-SE" smtClean="0"/>
              <a:t>Berndtsson, 2008)</a:t>
            </a:r>
            <a:endParaRPr lang="en-US"/>
          </a:p>
        </p:txBody>
      </p:sp>
      <p:sp>
        <p:nvSpPr>
          <p:cNvPr id="3" name="Content Placeholder 2"/>
          <p:cNvSpPr>
            <a:spLocks noGrp="1"/>
          </p:cNvSpPr>
          <p:nvPr>
            <p:ph idx="1"/>
          </p:nvPr>
        </p:nvSpPr>
        <p:spPr>
          <a:xfrm>
            <a:off x="381000" y="1150937"/>
            <a:ext cx="8229600" cy="5249863"/>
          </a:xfrm>
        </p:spPr>
        <p:txBody>
          <a:bodyPr/>
          <a:lstStyle/>
          <a:p>
            <a:pPr marL="514350" indent="-514350">
              <a:buFont typeface="+mj-lt"/>
              <a:buAutoNum type="arabicPeriod" startAt="3"/>
            </a:pPr>
            <a:r>
              <a:rPr lang="en-US" sz="2800" smtClean="0"/>
              <a:t>Defence</a:t>
            </a:r>
          </a:p>
          <a:p>
            <a:pPr marL="863600" lvl="1" indent="-514350">
              <a:buFont typeface="+mj-lt"/>
              <a:buAutoNum type="arabicPeriod"/>
            </a:pPr>
            <a:r>
              <a:rPr lang="en-US" sz="2000" smtClean="0"/>
              <a:t>Degree of insight apparent from the arguments presented </a:t>
            </a:r>
            <a:r>
              <a:rPr lang="en-US" sz="2000" smtClean="0">
                <a:solidFill>
                  <a:srgbClr val="C00000"/>
                </a:solidFill>
              </a:rPr>
              <a:t>to support claims and conclusions</a:t>
            </a:r>
          </a:p>
          <a:p>
            <a:pPr marL="863600" lvl="1" indent="-514350">
              <a:buFont typeface="+mj-lt"/>
              <a:buAutoNum type="arabicPeriod"/>
            </a:pPr>
            <a:r>
              <a:rPr lang="en-US" sz="2000" smtClean="0"/>
              <a:t>Degree of insight apparent from discussion in response </a:t>
            </a:r>
            <a:r>
              <a:rPr lang="en-US" sz="2000" smtClean="0">
                <a:solidFill>
                  <a:srgbClr val="C00000"/>
                </a:solidFill>
              </a:rPr>
              <a:t>to relevant questions</a:t>
            </a:r>
          </a:p>
          <a:p>
            <a:pPr marL="514350" indent="-514350">
              <a:buFont typeface="+mj-lt"/>
              <a:buAutoNum type="arabicPeriod" startAt="3"/>
            </a:pPr>
            <a:r>
              <a:rPr lang="en-US" sz="2800" smtClean="0"/>
              <a:t>Other</a:t>
            </a:r>
          </a:p>
          <a:p>
            <a:pPr marL="863600" lvl="1" indent="-514350">
              <a:buFont typeface="+mj-lt"/>
              <a:buAutoNum type="arabicPeriod"/>
            </a:pPr>
            <a:r>
              <a:rPr lang="en-US" sz="2000" smtClean="0"/>
              <a:t>How the students performed as opponent</a:t>
            </a:r>
          </a:p>
          <a:p>
            <a:pPr marL="863600" lvl="1" indent="-514350">
              <a:buFont typeface="+mj-lt"/>
              <a:buAutoNum type="arabicPeriod"/>
            </a:pPr>
            <a:r>
              <a:rPr lang="en-US" sz="2000" smtClean="0">
                <a:solidFill>
                  <a:srgbClr val="C00000"/>
                </a:solidFill>
              </a:rPr>
              <a:t>Fulfillment of deadlines </a:t>
            </a:r>
            <a:r>
              <a:rPr lang="en-US" sz="2000" smtClean="0"/>
              <a:t>and other </a:t>
            </a:r>
            <a:r>
              <a:rPr lang="en-US" sz="2000" smtClean="0">
                <a:solidFill>
                  <a:srgbClr val="C00000"/>
                </a:solidFill>
              </a:rPr>
              <a:t>formal requirements</a:t>
            </a:r>
            <a:endParaRPr lang="en-US" sz="2000">
              <a:solidFill>
                <a:srgbClr val="C00000"/>
              </a:solidFill>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762000"/>
          </a:xfrm>
        </p:spPr>
        <p:txBody>
          <a:bodyPr/>
          <a:lstStyle/>
          <a:p>
            <a:r>
              <a:rPr lang="en-US" err="1" smtClean="0"/>
              <a:t>Penilaian</a:t>
            </a:r>
            <a:r>
              <a:rPr lang="en-US" smtClean="0"/>
              <a:t> </a:t>
            </a:r>
            <a:r>
              <a:rPr lang="en-US" err="1" smtClean="0"/>
              <a:t>Tesis</a:t>
            </a:r>
            <a:r>
              <a:rPr lang="en-US" smtClean="0"/>
              <a:t> (</a:t>
            </a:r>
            <a:r>
              <a:rPr lang="en-US" err="1" smtClean="0"/>
              <a:t>Chinneck</a:t>
            </a:r>
            <a:r>
              <a:rPr lang="en-US" smtClean="0"/>
              <a:t>, 1999)</a:t>
            </a:r>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sz="2600" smtClean="0"/>
              <a:t>What was the </a:t>
            </a:r>
            <a:r>
              <a:rPr lang="en-US" sz="2600" smtClean="0">
                <a:solidFill>
                  <a:srgbClr val="C00000"/>
                </a:solidFill>
              </a:rPr>
              <a:t>research question</a:t>
            </a:r>
            <a:r>
              <a:rPr lang="en-US" sz="2600" smtClean="0"/>
              <a:t>?</a:t>
            </a:r>
          </a:p>
          <a:p>
            <a:pPr marL="514350" indent="-514350">
              <a:buFont typeface="+mj-lt"/>
              <a:buAutoNum type="arabicPeriod"/>
            </a:pPr>
            <a:r>
              <a:rPr lang="en-US" sz="2600" smtClean="0"/>
              <a:t>Is it a </a:t>
            </a:r>
            <a:r>
              <a:rPr lang="en-US" sz="2600" smtClean="0">
                <a:solidFill>
                  <a:srgbClr val="C00000"/>
                </a:solidFill>
              </a:rPr>
              <a:t>‘good’ question</a:t>
            </a:r>
            <a:r>
              <a:rPr lang="en-US" sz="2600" smtClean="0"/>
              <a:t>? This involves a </a:t>
            </a:r>
            <a:r>
              <a:rPr lang="en-US" sz="2600" smtClean="0">
                <a:solidFill>
                  <a:srgbClr val="0070C0"/>
                </a:solidFill>
              </a:rPr>
              <a:t>comprehensive literature review </a:t>
            </a:r>
            <a:r>
              <a:rPr lang="en-US" sz="2600" smtClean="0"/>
              <a:t>to ensure that the question is ‘useful’ – i.e., worth answering. Through the literature review the student will show the context of the question, that the question has not been answered before and the extent to which others may have partly answered the question in the past.</a:t>
            </a:r>
          </a:p>
          <a:p>
            <a:pPr marL="514350" indent="-514350">
              <a:buFont typeface="+mj-lt"/>
              <a:buAutoNum type="arabicPeriod"/>
            </a:pPr>
            <a:r>
              <a:rPr lang="en-US" sz="2600" smtClean="0"/>
              <a:t>Has the student </a:t>
            </a:r>
            <a:r>
              <a:rPr lang="en-US" sz="2600" smtClean="0">
                <a:solidFill>
                  <a:srgbClr val="C00000"/>
                </a:solidFill>
              </a:rPr>
              <a:t>answered the question </a:t>
            </a:r>
            <a:r>
              <a:rPr lang="en-US" sz="2600" smtClean="0"/>
              <a:t>adequately?</a:t>
            </a:r>
          </a:p>
          <a:p>
            <a:pPr marL="514350" indent="-514350">
              <a:buFont typeface="+mj-lt"/>
              <a:buAutoNum type="arabicPeriod"/>
            </a:pPr>
            <a:r>
              <a:rPr lang="en-US" sz="2600" smtClean="0"/>
              <a:t>Has the student made an </a:t>
            </a:r>
            <a:r>
              <a:rPr lang="en-US" sz="2600" smtClean="0">
                <a:solidFill>
                  <a:srgbClr val="C00000"/>
                </a:solidFill>
              </a:rPr>
              <a:t>adequate contribution to knowledge</a:t>
            </a:r>
            <a:r>
              <a:rPr lang="en-US" sz="2600" smtClean="0"/>
              <a:t>?</a:t>
            </a:r>
            <a:endParaRPr lang="en-US" sz="2600"/>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90500"/>
            <a:ext cx="8561387" cy="647700"/>
          </a:xfrm>
        </p:spPr>
        <p:txBody>
          <a:bodyPr/>
          <a:lstStyle/>
          <a:p>
            <a:r>
              <a:rPr lang="en-US" err="1" smtClean="0"/>
              <a:t>Penilaian</a:t>
            </a:r>
            <a:r>
              <a:rPr lang="en-US" smtClean="0"/>
              <a:t> </a:t>
            </a:r>
            <a:r>
              <a:rPr lang="en-US" err="1" smtClean="0"/>
              <a:t>Tesis</a:t>
            </a:r>
            <a:endParaRPr lang="en-US"/>
          </a:p>
        </p:txBody>
      </p:sp>
      <p:sp>
        <p:nvSpPr>
          <p:cNvPr id="3" name="Content Placeholder 2"/>
          <p:cNvSpPr>
            <a:spLocks noGrp="1"/>
          </p:cNvSpPr>
          <p:nvPr>
            <p:ph idx="1"/>
          </p:nvPr>
        </p:nvSpPr>
        <p:spPr>
          <a:xfrm>
            <a:off x="361950" y="1066800"/>
            <a:ext cx="8324850" cy="5181600"/>
          </a:xfrm>
        </p:spPr>
        <p:txBody>
          <a:bodyPr/>
          <a:lstStyle/>
          <a:p>
            <a:pPr marL="514350" indent="-514350">
              <a:buFont typeface="+mj-lt"/>
              <a:buAutoNum type="arabicPeriod"/>
            </a:pPr>
            <a:r>
              <a:rPr lang="en-US" sz="2800" smtClean="0">
                <a:solidFill>
                  <a:srgbClr val="C00000"/>
                </a:solidFill>
              </a:rPr>
              <a:t>General considerations</a:t>
            </a:r>
            <a:r>
              <a:rPr lang="en-US" sz="2800" smtClean="0"/>
              <a:t>: These considerations occur in all types of projects at all degree levels</a:t>
            </a:r>
          </a:p>
          <a:p>
            <a:pPr marL="514350" indent="-514350">
              <a:buFont typeface="+mj-lt"/>
              <a:buAutoNum type="arabicPeriod"/>
            </a:pPr>
            <a:r>
              <a:rPr lang="en-US" sz="2800" smtClean="0">
                <a:solidFill>
                  <a:srgbClr val="C00000"/>
                </a:solidFill>
              </a:rPr>
              <a:t>Foundations of your project</a:t>
            </a:r>
            <a:r>
              <a:rPr lang="en-US" sz="2800" smtClean="0"/>
              <a:t>: is its existence justified within other literature in the field?</a:t>
            </a:r>
          </a:p>
          <a:p>
            <a:pPr marL="514350" indent="-514350">
              <a:buFont typeface="+mj-lt"/>
              <a:buAutoNum type="arabicPeriod"/>
            </a:pPr>
            <a:r>
              <a:rPr lang="en-US" sz="2800" smtClean="0">
                <a:solidFill>
                  <a:srgbClr val="C00000"/>
                </a:solidFill>
              </a:rPr>
              <a:t>The project approach </a:t>
            </a:r>
            <a:r>
              <a:rPr lang="en-US" sz="2800" smtClean="0"/>
              <a:t>from a technical perspective (i.e., not a project management viewpoint). Were the </a:t>
            </a:r>
            <a:r>
              <a:rPr lang="en-US" sz="2800" smtClean="0">
                <a:solidFill>
                  <a:srgbClr val="C00000"/>
                </a:solidFill>
              </a:rPr>
              <a:t>correct methods </a:t>
            </a:r>
            <a:r>
              <a:rPr lang="en-US" sz="2800" smtClean="0"/>
              <a:t>used? Were </a:t>
            </a:r>
            <a:r>
              <a:rPr lang="en-US" sz="2800" smtClean="0">
                <a:solidFill>
                  <a:srgbClr val="C00000"/>
                </a:solidFill>
              </a:rPr>
              <a:t>appropriate data </a:t>
            </a:r>
            <a:r>
              <a:rPr lang="en-US" sz="2800" smtClean="0"/>
              <a:t>gathered?</a:t>
            </a:r>
          </a:p>
          <a:p>
            <a:pPr marL="514350" indent="-514350">
              <a:buFont typeface="+mj-lt"/>
              <a:buAutoNum type="arabicPeriod"/>
            </a:pPr>
            <a:r>
              <a:rPr lang="en-US" sz="2800" smtClean="0">
                <a:solidFill>
                  <a:srgbClr val="C00000"/>
                </a:solidFill>
              </a:rPr>
              <a:t>Results and contribution</a:t>
            </a:r>
            <a:r>
              <a:rPr lang="en-US" sz="2800" smtClean="0"/>
              <a:t> of the project. This is particularly important at postgraduate level where the ultimate contribution of the work is the quality measure used</a:t>
            </a:r>
            <a:endParaRPr lang="en-US" sz="2800"/>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762000"/>
          </a:xfrm>
        </p:spPr>
        <p:txBody>
          <a:bodyPr/>
          <a:lstStyle/>
          <a:p>
            <a:r>
              <a:rPr lang="id-ID" smtClean="0"/>
              <a:t>Rangkuman </a:t>
            </a:r>
            <a:r>
              <a:rPr lang="en-US" smtClean="0"/>
              <a:t>P</a:t>
            </a:r>
            <a:r>
              <a:rPr lang="id-ID" smtClean="0"/>
              <a:t>enilaian Tesis </a:t>
            </a:r>
            <a:r>
              <a:rPr lang="en-US" smtClean="0"/>
              <a:t>(RSW)</a:t>
            </a:r>
            <a:endParaRPr lang="en-US"/>
          </a:p>
        </p:txBody>
      </p:sp>
      <p:sp>
        <p:nvSpPr>
          <p:cNvPr id="3" name="Content Placeholder 2"/>
          <p:cNvSpPr>
            <a:spLocks noGrp="1"/>
          </p:cNvSpPr>
          <p:nvPr>
            <p:ph idx="1"/>
          </p:nvPr>
        </p:nvSpPr>
        <p:spPr>
          <a:xfrm>
            <a:off x="381000" y="914400"/>
            <a:ext cx="8229600" cy="5097463"/>
          </a:xfrm>
        </p:spPr>
        <p:txBody>
          <a:bodyPr/>
          <a:lstStyle/>
          <a:p>
            <a:pPr marL="514350" indent="-514350">
              <a:buFont typeface="+mj-lt"/>
              <a:buAutoNum type="arabicPeriod"/>
            </a:pPr>
            <a:r>
              <a:rPr lang="en-US" smtClean="0"/>
              <a:t>Research:</a:t>
            </a:r>
          </a:p>
          <a:p>
            <a:pPr marL="863600" lvl="1" indent="-514350">
              <a:buFont typeface="+mj-lt"/>
              <a:buAutoNum type="arabicPeriod"/>
            </a:pPr>
            <a:r>
              <a:rPr lang="en-US" sz="2000" err="1" smtClean="0"/>
              <a:t>Penentuan</a:t>
            </a:r>
            <a:r>
              <a:rPr lang="en-US" sz="2000" smtClean="0"/>
              <a:t> </a:t>
            </a:r>
            <a:r>
              <a:rPr lang="en-US" sz="2000" err="1" smtClean="0">
                <a:solidFill>
                  <a:srgbClr val="C00000"/>
                </a:solidFill>
              </a:rPr>
              <a:t>Masalah</a:t>
            </a:r>
            <a:r>
              <a:rPr lang="en-US" sz="2000" smtClean="0">
                <a:solidFill>
                  <a:srgbClr val="C00000"/>
                </a:solidFill>
              </a:rPr>
              <a:t> </a:t>
            </a:r>
            <a:r>
              <a:rPr lang="en-US" sz="2000" err="1" smtClean="0"/>
              <a:t>dan</a:t>
            </a:r>
            <a:r>
              <a:rPr lang="en-US" sz="2000" smtClean="0"/>
              <a:t> </a:t>
            </a:r>
            <a:r>
              <a:rPr lang="en-US" sz="2000" smtClean="0">
                <a:solidFill>
                  <a:srgbClr val="C00000"/>
                </a:solidFill>
              </a:rPr>
              <a:t>Approach</a:t>
            </a:r>
          </a:p>
          <a:p>
            <a:pPr marL="863600" lvl="1" indent="-514350">
              <a:buFont typeface="+mj-lt"/>
              <a:buAutoNum type="arabicPeriod"/>
            </a:pPr>
            <a:r>
              <a:rPr lang="en-US" sz="2000" err="1" smtClean="0"/>
              <a:t>Metode</a:t>
            </a:r>
            <a:r>
              <a:rPr lang="en-US" sz="2000" smtClean="0"/>
              <a:t> </a:t>
            </a:r>
            <a:r>
              <a:rPr lang="en-US" sz="2000" err="1" smtClean="0"/>
              <a:t>Penelitian</a:t>
            </a:r>
            <a:r>
              <a:rPr lang="id-ID" sz="2000" smtClean="0"/>
              <a:t>, </a:t>
            </a:r>
            <a:r>
              <a:rPr lang="en-US" sz="2000" err="1" smtClean="0"/>
              <a:t>Metode</a:t>
            </a:r>
            <a:r>
              <a:rPr lang="en-US" sz="2000" smtClean="0"/>
              <a:t> </a:t>
            </a:r>
            <a:r>
              <a:rPr lang="en-US" sz="2000" err="1" smtClean="0"/>
              <a:t>Evaluasi</a:t>
            </a:r>
            <a:r>
              <a:rPr lang="en-US" sz="2000" smtClean="0"/>
              <a:t> </a:t>
            </a:r>
            <a:r>
              <a:rPr lang="en-US" sz="2000" err="1" smtClean="0"/>
              <a:t>dan</a:t>
            </a:r>
            <a:r>
              <a:rPr lang="en-US" sz="2000" smtClean="0"/>
              <a:t> </a:t>
            </a:r>
            <a:r>
              <a:rPr lang="en-US" sz="2000" err="1" smtClean="0"/>
              <a:t>Validas</a:t>
            </a:r>
            <a:r>
              <a:rPr lang="id-ID" sz="2000" smtClean="0"/>
              <a:t>i Penelitian</a:t>
            </a:r>
            <a:endParaRPr lang="en-US" sz="2000" smtClean="0"/>
          </a:p>
          <a:p>
            <a:pPr marL="863600" lvl="1" indent="-514350">
              <a:buFont typeface="+mj-lt"/>
              <a:buAutoNum type="arabicPeriod"/>
            </a:pPr>
            <a:r>
              <a:rPr lang="id-ID" sz="2000" smtClean="0"/>
              <a:t>Hasil, </a:t>
            </a:r>
            <a:r>
              <a:rPr lang="id-ID" sz="2000" smtClean="0">
                <a:solidFill>
                  <a:srgbClr val="C00000"/>
                </a:solidFill>
              </a:rPr>
              <a:t>Kontribusi</a:t>
            </a:r>
            <a:r>
              <a:rPr lang="id-ID" sz="2000" smtClean="0"/>
              <a:t> Penelitian dan </a:t>
            </a:r>
            <a:r>
              <a:rPr lang="en-US" sz="2000" err="1" smtClean="0"/>
              <a:t>Penarikan</a:t>
            </a:r>
            <a:r>
              <a:rPr lang="en-US" sz="2000" smtClean="0"/>
              <a:t> </a:t>
            </a:r>
            <a:r>
              <a:rPr lang="en-US" sz="2000" err="1" smtClean="0"/>
              <a:t>Kesimpulan</a:t>
            </a:r>
            <a:endParaRPr lang="en-US" sz="2000" smtClean="0"/>
          </a:p>
          <a:p>
            <a:pPr marL="514350" indent="-514350">
              <a:buFont typeface="+mj-lt"/>
              <a:buAutoNum type="arabicPeriod"/>
            </a:pPr>
            <a:r>
              <a:rPr lang="en-US" smtClean="0"/>
              <a:t>Report:</a:t>
            </a:r>
          </a:p>
          <a:p>
            <a:pPr marL="863600" lvl="1" indent="-514350">
              <a:buFont typeface="+mj-lt"/>
              <a:buAutoNum type="arabicPeriod"/>
            </a:pPr>
            <a:r>
              <a:rPr lang="id-ID" sz="2000" smtClean="0">
                <a:solidFill>
                  <a:srgbClr val="C00000"/>
                </a:solidFill>
              </a:rPr>
              <a:t>Teknik Penulisan </a:t>
            </a:r>
            <a:r>
              <a:rPr lang="id-ID" sz="2000" smtClean="0"/>
              <a:t>Ilmiah</a:t>
            </a:r>
          </a:p>
          <a:p>
            <a:pPr marL="863600" lvl="1" indent="-514350">
              <a:buFont typeface="+mj-lt"/>
              <a:buAutoNum type="arabicPeriod"/>
            </a:pPr>
            <a:r>
              <a:rPr lang="id-ID" sz="2000" smtClean="0"/>
              <a:t>Penerapan </a:t>
            </a:r>
            <a:r>
              <a:rPr lang="id-ID" sz="2000" smtClean="0">
                <a:solidFill>
                  <a:srgbClr val="C00000"/>
                </a:solidFill>
              </a:rPr>
              <a:t>Standard </a:t>
            </a:r>
            <a:r>
              <a:rPr lang="en-US" sz="2000" smtClean="0">
                <a:solidFill>
                  <a:srgbClr val="C00000"/>
                </a:solidFill>
              </a:rPr>
              <a:t>Formattin</a:t>
            </a:r>
            <a:r>
              <a:rPr lang="id-ID" sz="2000" smtClean="0">
                <a:solidFill>
                  <a:srgbClr val="C00000"/>
                </a:solidFill>
              </a:rPr>
              <a:t>g</a:t>
            </a:r>
            <a:endParaRPr lang="en-US" sz="2000" smtClean="0">
              <a:solidFill>
                <a:srgbClr val="C00000"/>
              </a:solidFill>
            </a:endParaRPr>
          </a:p>
          <a:p>
            <a:pPr marL="863600" lvl="1" indent="-514350">
              <a:buFont typeface="+mj-lt"/>
              <a:buAutoNum type="arabicPeriod"/>
            </a:pPr>
            <a:r>
              <a:rPr lang="en-US" sz="2000" smtClean="0"/>
              <a:t>Citation and </a:t>
            </a:r>
            <a:r>
              <a:rPr lang="en-US" sz="2000" smtClean="0">
                <a:solidFill>
                  <a:srgbClr val="C00000"/>
                </a:solidFill>
              </a:rPr>
              <a:t>Reference</a:t>
            </a:r>
          </a:p>
          <a:p>
            <a:pPr marL="514350" indent="-514350">
              <a:buFont typeface="+mj-lt"/>
              <a:buAutoNum type="arabicPeriod"/>
            </a:pPr>
            <a:r>
              <a:rPr lang="en-US" smtClean="0"/>
              <a:t>Presentation:</a:t>
            </a:r>
          </a:p>
          <a:p>
            <a:pPr marL="863600" lvl="1" indent="-514350">
              <a:buFont typeface="+mj-lt"/>
              <a:buAutoNum type="arabicPeriod"/>
            </a:pPr>
            <a:r>
              <a:rPr lang="en-US" sz="2000" err="1" smtClean="0"/>
              <a:t>Alur</a:t>
            </a:r>
            <a:r>
              <a:rPr lang="en-US" sz="2000" smtClean="0"/>
              <a:t> </a:t>
            </a:r>
            <a:r>
              <a:rPr lang="en-US" sz="2000" err="1" smtClean="0"/>
              <a:t>dan</a:t>
            </a:r>
            <a:r>
              <a:rPr lang="en-US" sz="2000" smtClean="0"/>
              <a:t> Tahapan</a:t>
            </a:r>
            <a:r>
              <a:rPr lang="id-ID" sz="2000" smtClean="0"/>
              <a:t> Presentasi</a:t>
            </a:r>
          </a:p>
          <a:p>
            <a:pPr marL="863600" lvl="1" indent="-514350">
              <a:buFont typeface="+mj-lt"/>
              <a:buAutoNum type="arabicPeriod"/>
            </a:pPr>
            <a:r>
              <a:rPr lang="id-ID" sz="2000" smtClean="0"/>
              <a:t>Penguasaan Materi Presentasi</a:t>
            </a:r>
            <a:endParaRPr lang="en-US" sz="2000" smtClean="0"/>
          </a:p>
          <a:p>
            <a:pPr marL="863600" lvl="1" indent="-514350">
              <a:buFont typeface="+mj-lt"/>
              <a:buAutoNum type="arabicPeriod"/>
            </a:pPr>
            <a:r>
              <a:rPr lang="en-US" sz="2000" err="1" smtClean="0"/>
              <a:t>Argumentasi</a:t>
            </a:r>
            <a:r>
              <a:rPr lang="en-US" sz="2000" smtClean="0"/>
              <a:t> </a:t>
            </a:r>
            <a:r>
              <a:rPr lang="en-US" sz="2000" err="1" smtClean="0"/>
              <a:t>dalam</a:t>
            </a:r>
            <a:r>
              <a:rPr lang="en-US" sz="2000" smtClean="0"/>
              <a:t> </a:t>
            </a:r>
            <a:r>
              <a:rPr lang="en-US" sz="2000" err="1" smtClean="0"/>
              <a:t>Mempertahankan</a:t>
            </a:r>
            <a:r>
              <a:rPr lang="en-US" sz="2000" smtClean="0"/>
              <a:t> Ide</a:t>
            </a:r>
            <a:endParaRPr lang="id-ID" sz="2000" smtClean="0"/>
          </a:p>
          <a:p>
            <a:pPr marL="863600" lvl="1" indent="-514350">
              <a:buFont typeface="+mj-lt"/>
              <a:buAutoNum type="arabicPeriod"/>
            </a:pPr>
            <a:r>
              <a:rPr lang="id-ID" sz="2000" smtClean="0"/>
              <a:t>Demonstrasi Software </a:t>
            </a:r>
            <a:r>
              <a:rPr lang="en-US" sz="2000" err="1" smtClean="0"/>
              <a:t>Penerapan</a:t>
            </a:r>
            <a:r>
              <a:rPr lang="id-ID" sz="2000"/>
              <a:t> </a:t>
            </a:r>
            <a:r>
              <a:rPr lang="id-ID" sz="2000" smtClean="0"/>
              <a:t>pada Masalah Penelitian</a:t>
            </a:r>
            <a:endParaRPr lang="en-US" sz="2000"/>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Referensi</a:t>
            </a:r>
            <a:endParaRPr lang="id-ID"/>
          </a:p>
        </p:txBody>
      </p:sp>
      <p:sp>
        <p:nvSpPr>
          <p:cNvPr id="3" name="Content Placeholder 2"/>
          <p:cNvSpPr>
            <a:spLocks noGrp="1"/>
          </p:cNvSpPr>
          <p:nvPr>
            <p:ph idx="1"/>
          </p:nvPr>
        </p:nvSpPr>
        <p:spPr>
          <a:xfrm>
            <a:off x="304800" y="1066800"/>
            <a:ext cx="8610600" cy="5105400"/>
          </a:xfrm>
        </p:spPr>
        <p:txBody>
          <a:bodyPr/>
          <a:lstStyle/>
          <a:p>
            <a:pPr marL="457200" indent="-457200">
              <a:buFont typeface="+mj-lt"/>
              <a:buAutoNum type="arabicPeriod"/>
            </a:pPr>
            <a:r>
              <a:rPr lang="sv-SE" sz="2200"/>
              <a:t>Christian W. </a:t>
            </a:r>
            <a:r>
              <a:rPr lang="sv-SE" sz="2200" smtClean="0"/>
              <a:t>Dawson, </a:t>
            </a:r>
            <a:r>
              <a:rPr lang="en-US" sz="2200">
                <a:solidFill>
                  <a:srgbClr val="C00000"/>
                </a:solidFill>
              </a:rPr>
              <a:t>Project in Computing </a:t>
            </a:r>
            <a:r>
              <a:rPr lang="en-US" sz="2200" smtClean="0">
                <a:solidFill>
                  <a:srgbClr val="C00000"/>
                </a:solidFill>
              </a:rPr>
              <a:t>and Information </a:t>
            </a:r>
            <a:r>
              <a:rPr lang="en-US" sz="2200">
                <a:solidFill>
                  <a:srgbClr val="C00000"/>
                </a:solidFill>
              </a:rPr>
              <a:t>System a Student Guide 2nd Edition</a:t>
            </a:r>
            <a:r>
              <a:rPr lang="en-US" sz="2200"/>
              <a:t>, </a:t>
            </a:r>
            <a:r>
              <a:rPr lang="en-US" sz="2200" i="1" smtClean="0"/>
              <a:t>Addison-Wesley, </a:t>
            </a:r>
            <a:r>
              <a:rPr lang="en-US" sz="2200" smtClean="0"/>
              <a:t>2009</a:t>
            </a:r>
            <a:endParaRPr lang="sv-SE" sz="2200"/>
          </a:p>
          <a:p>
            <a:pPr marL="457200" indent="-457200">
              <a:buFont typeface="+mj-lt"/>
              <a:buAutoNum type="arabicPeriod"/>
            </a:pPr>
            <a:r>
              <a:rPr lang="sv-SE" sz="2200" smtClean="0"/>
              <a:t>Mikael </a:t>
            </a:r>
            <a:r>
              <a:rPr lang="sv-SE" sz="2200"/>
              <a:t>Berndtsson, Jörgen Hansson, Björn Olsson, </a:t>
            </a:r>
            <a:r>
              <a:rPr lang="sv-SE" sz="2200" smtClean="0"/>
              <a:t>Björn Lundell, </a:t>
            </a:r>
            <a:r>
              <a:rPr lang="en-US" sz="2200">
                <a:solidFill>
                  <a:srgbClr val="C00000"/>
                </a:solidFill>
              </a:rPr>
              <a:t>Thesis </a:t>
            </a:r>
            <a:r>
              <a:rPr lang="en-US" sz="2200" smtClean="0">
                <a:solidFill>
                  <a:srgbClr val="C00000"/>
                </a:solidFill>
              </a:rPr>
              <a:t>Projects - A </a:t>
            </a:r>
            <a:r>
              <a:rPr lang="en-US" sz="2200">
                <a:solidFill>
                  <a:srgbClr val="C00000"/>
                </a:solidFill>
              </a:rPr>
              <a:t>Guide for Students in Computer Science and Information System 2nd </a:t>
            </a:r>
            <a:r>
              <a:rPr lang="en-US" sz="2200" smtClean="0">
                <a:solidFill>
                  <a:srgbClr val="C00000"/>
                </a:solidFill>
              </a:rPr>
              <a:t>Edition</a:t>
            </a:r>
            <a:r>
              <a:rPr lang="en-US" sz="2200"/>
              <a:t>, </a:t>
            </a:r>
            <a:r>
              <a:rPr lang="en-US" sz="2200" i="1"/>
              <a:t>Springer-</a:t>
            </a:r>
            <a:r>
              <a:rPr lang="en-US" sz="2200" i="1" err="1"/>
              <a:t>Verlag</a:t>
            </a:r>
            <a:r>
              <a:rPr lang="en-US" sz="2200" i="1"/>
              <a:t> London </a:t>
            </a:r>
            <a:r>
              <a:rPr lang="en-US" sz="2200" i="1" smtClean="0"/>
              <a:t>Limited</a:t>
            </a:r>
            <a:r>
              <a:rPr lang="en-US" sz="2200" smtClean="0"/>
              <a:t>,  2008</a:t>
            </a:r>
          </a:p>
          <a:p>
            <a:pPr marL="457200" indent="-457200">
              <a:buFont typeface="+mj-lt"/>
              <a:buAutoNum type="arabicPeriod"/>
            </a:pPr>
            <a:r>
              <a:rPr lang="en-US" sz="2200"/>
              <a:t>C.R. Kothari, </a:t>
            </a:r>
            <a:r>
              <a:rPr lang="en-US" sz="2200">
                <a:solidFill>
                  <a:srgbClr val="C00000"/>
                </a:solidFill>
              </a:rPr>
              <a:t>Research Methodology</a:t>
            </a:r>
            <a:r>
              <a:rPr lang="en-US" sz="2200"/>
              <a:t>, </a:t>
            </a:r>
            <a:r>
              <a:rPr lang="en-US" sz="2200" i="1"/>
              <a:t>New Age International</a:t>
            </a:r>
            <a:r>
              <a:rPr lang="en-US" sz="2200"/>
              <a:t>, 2004</a:t>
            </a:r>
          </a:p>
          <a:p>
            <a:pPr marL="457200" indent="-457200">
              <a:buFont typeface="+mj-lt"/>
              <a:buAutoNum type="arabicPeriod"/>
            </a:pPr>
            <a:r>
              <a:rPr lang="en-US" sz="2200"/>
              <a:t>David E Gray, </a:t>
            </a:r>
            <a:r>
              <a:rPr lang="en-US" sz="2200">
                <a:solidFill>
                  <a:srgbClr val="C00000"/>
                </a:solidFill>
              </a:rPr>
              <a:t>Doing Research in the Real World Second Edition</a:t>
            </a:r>
            <a:r>
              <a:rPr lang="en-US" sz="2200"/>
              <a:t>, </a:t>
            </a:r>
            <a:r>
              <a:rPr lang="en-US" sz="2200" i="1"/>
              <a:t>Sage Publications</a:t>
            </a:r>
            <a:r>
              <a:rPr lang="en-US" sz="2200"/>
              <a:t>, 2009</a:t>
            </a:r>
          </a:p>
          <a:p>
            <a:pPr marL="457200" indent="-457200">
              <a:buFont typeface="+mj-lt"/>
              <a:buAutoNum type="arabicPeriod"/>
            </a:pPr>
            <a:r>
              <a:rPr lang="en-US" sz="2200" smtClean="0"/>
              <a:t>Mary </a:t>
            </a:r>
            <a:r>
              <a:rPr lang="en-US" sz="2200"/>
              <a:t>Shaw, </a:t>
            </a:r>
            <a:r>
              <a:rPr lang="en-US" sz="2200">
                <a:solidFill>
                  <a:srgbClr val="C00000"/>
                </a:solidFill>
              </a:rPr>
              <a:t>Writing Good Software Engineering Research Papers</a:t>
            </a:r>
            <a:r>
              <a:rPr lang="en-US" sz="2200"/>
              <a:t>, </a:t>
            </a:r>
            <a:r>
              <a:rPr lang="en-US" sz="2200" i="1"/>
              <a:t>Proceedings of the 25th International Conference on Software Engineering</a:t>
            </a:r>
            <a:r>
              <a:rPr lang="en-US" sz="2200" smtClean="0"/>
              <a:t>, 2003</a:t>
            </a:r>
          </a:p>
          <a:p>
            <a:pPr marL="457200" indent="-457200">
              <a:buFont typeface="+mj-lt"/>
              <a:buAutoNum type="arabicPeriod"/>
            </a:pPr>
            <a:r>
              <a:rPr lang="en-US" sz="2200" smtClean="0"/>
              <a:t>Geoffrey </a:t>
            </a:r>
            <a:r>
              <a:rPr lang="en-US" sz="2200" err="1"/>
              <a:t>Marczyk</a:t>
            </a:r>
            <a:r>
              <a:rPr lang="en-US" sz="2200"/>
              <a:t>, David </a:t>
            </a:r>
            <a:r>
              <a:rPr lang="en-US" sz="2200" err="1"/>
              <a:t>DeMatteo</a:t>
            </a:r>
            <a:r>
              <a:rPr lang="en-US" sz="2200"/>
              <a:t>, David </a:t>
            </a:r>
            <a:r>
              <a:rPr lang="en-US" sz="2200" err="1"/>
              <a:t>Festinger</a:t>
            </a:r>
            <a:r>
              <a:rPr lang="en-US" sz="2200"/>
              <a:t>, </a:t>
            </a:r>
            <a:r>
              <a:rPr lang="en-US" sz="2200">
                <a:solidFill>
                  <a:srgbClr val="C00000"/>
                </a:solidFill>
              </a:rPr>
              <a:t>Essentials of </a:t>
            </a:r>
            <a:r>
              <a:rPr lang="id-ID" sz="2200" smtClean="0">
                <a:solidFill>
                  <a:srgbClr val="C00000"/>
                </a:solidFill>
              </a:rPr>
              <a:t>R</a:t>
            </a:r>
            <a:r>
              <a:rPr lang="en-US" sz="2200" err="1" smtClean="0">
                <a:solidFill>
                  <a:srgbClr val="C00000"/>
                </a:solidFill>
              </a:rPr>
              <a:t>esearch</a:t>
            </a:r>
            <a:r>
              <a:rPr lang="en-US" sz="2200" smtClean="0">
                <a:solidFill>
                  <a:srgbClr val="C00000"/>
                </a:solidFill>
              </a:rPr>
              <a:t> </a:t>
            </a:r>
            <a:r>
              <a:rPr lang="id-ID" sz="2200">
                <a:solidFill>
                  <a:srgbClr val="C00000"/>
                </a:solidFill>
              </a:rPr>
              <a:t>D</a:t>
            </a:r>
            <a:r>
              <a:rPr lang="en-US" sz="2200" err="1" smtClean="0">
                <a:solidFill>
                  <a:srgbClr val="C00000"/>
                </a:solidFill>
              </a:rPr>
              <a:t>esign</a:t>
            </a:r>
            <a:r>
              <a:rPr lang="en-US" sz="2200" smtClean="0">
                <a:solidFill>
                  <a:srgbClr val="C00000"/>
                </a:solidFill>
              </a:rPr>
              <a:t> </a:t>
            </a:r>
            <a:r>
              <a:rPr lang="en-US" sz="2200">
                <a:solidFill>
                  <a:srgbClr val="C00000"/>
                </a:solidFill>
              </a:rPr>
              <a:t>and </a:t>
            </a:r>
            <a:r>
              <a:rPr lang="id-ID" sz="2200" smtClean="0">
                <a:solidFill>
                  <a:srgbClr val="C00000"/>
                </a:solidFill>
              </a:rPr>
              <a:t>M</a:t>
            </a:r>
            <a:r>
              <a:rPr lang="en-US" sz="2200" err="1" smtClean="0">
                <a:solidFill>
                  <a:srgbClr val="C00000"/>
                </a:solidFill>
              </a:rPr>
              <a:t>ethodology</a:t>
            </a:r>
            <a:r>
              <a:rPr lang="en-US" sz="2200"/>
              <a:t>, </a:t>
            </a:r>
            <a:r>
              <a:rPr lang="en-US" sz="2200" i="1"/>
              <a:t>John Wiley &amp; Sons, Inc.</a:t>
            </a:r>
            <a:r>
              <a:rPr lang="en-US" sz="2200"/>
              <a:t>, </a:t>
            </a:r>
            <a:r>
              <a:rPr lang="en-US" sz="2200" smtClean="0"/>
              <a:t>2005</a:t>
            </a:r>
            <a:endParaRPr lang="id-ID" sz="2200" smtClean="0"/>
          </a:p>
          <a:p>
            <a:pPr marL="457200" indent="-457200">
              <a:buFont typeface="+mj-lt"/>
              <a:buAutoNum type="arabicPeriod"/>
            </a:pPr>
            <a:r>
              <a:rPr lang="sv-SE" sz="2200"/>
              <a:t>Ronny Kountur, </a:t>
            </a:r>
            <a:r>
              <a:rPr lang="sv-SE" sz="2200">
                <a:solidFill>
                  <a:srgbClr val="C00000"/>
                </a:solidFill>
              </a:rPr>
              <a:t>Metode Penelitan</a:t>
            </a:r>
            <a:r>
              <a:rPr lang="sv-SE" sz="2200"/>
              <a:t>, </a:t>
            </a:r>
            <a:r>
              <a:rPr lang="sv-SE" sz="2200" i="1"/>
              <a:t>Penerbit PPM</a:t>
            </a:r>
            <a:r>
              <a:rPr lang="sv-SE" sz="2200"/>
              <a:t>, </a:t>
            </a:r>
            <a:r>
              <a:rPr lang="en-US" sz="2200" smtClean="0"/>
              <a:t>2007</a:t>
            </a:r>
            <a:endParaRPr lang="en-US" sz="22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762000"/>
          </a:xfrm>
        </p:spPr>
        <p:txBody>
          <a:bodyPr/>
          <a:lstStyle/>
          <a:p>
            <a:r>
              <a:rPr lang="en-US" err="1" smtClean="0"/>
              <a:t>Deskripsi</a:t>
            </a:r>
            <a:r>
              <a:rPr lang="en-US" smtClean="0"/>
              <a:t> </a:t>
            </a:r>
            <a:r>
              <a:rPr lang="en-US" err="1" smtClean="0"/>
              <a:t>vs</a:t>
            </a:r>
            <a:r>
              <a:rPr lang="en-US" smtClean="0"/>
              <a:t> </a:t>
            </a:r>
            <a:r>
              <a:rPr lang="en-US" err="1" smtClean="0"/>
              <a:t>Eksperimen</a:t>
            </a:r>
            <a:r>
              <a:rPr lang="en-US" smtClean="0"/>
              <a:t> </a:t>
            </a:r>
            <a:r>
              <a:rPr lang="en-US" err="1" smtClean="0"/>
              <a:t>vs</a:t>
            </a:r>
            <a:r>
              <a:rPr lang="en-US" smtClean="0"/>
              <a:t> </a:t>
            </a:r>
            <a:r>
              <a:rPr lang="en-US" err="1" smtClean="0"/>
              <a:t>Korelasi</a:t>
            </a:r>
            <a:r>
              <a:rPr lang="en-US" smtClean="0"/>
              <a:t> </a:t>
            </a: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63972702"/>
              </p:ext>
            </p:extLst>
          </p:nvPr>
        </p:nvGraphicFramePr>
        <p:xfrm>
          <a:off x="152400" y="1078454"/>
          <a:ext cx="8839199" cy="5246146"/>
        </p:xfrm>
        <a:graphic>
          <a:graphicData uri="http://schemas.openxmlformats.org/drawingml/2006/table">
            <a:tbl>
              <a:tblPr firstRow="1" bandRow="1">
                <a:tableStyleId>{073A0DAA-6AF3-43AB-8588-CEC1D06C72B9}</a:tableStyleId>
              </a:tblPr>
              <a:tblGrid>
                <a:gridCol w="1524000"/>
                <a:gridCol w="2537253"/>
                <a:gridCol w="2388973"/>
                <a:gridCol w="2388973"/>
              </a:tblGrid>
              <a:tr h="702833">
                <a:tc>
                  <a:txBody>
                    <a:bodyPr/>
                    <a:lstStyle/>
                    <a:p>
                      <a:r>
                        <a:rPr lang="en-US" sz="2400" b="0" err="1" smtClean="0">
                          <a:effectLst/>
                          <a:latin typeface="Calibri" pitchFamily="34" charset="0"/>
                          <a:cs typeface="Calibri" pitchFamily="34" charset="0"/>
                        </a:rPr>
                        <a:t>Perbedaan</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endParaRPr lang="en-US" sz="2400" b="0" kern="1200" baseline="0" smtClean="0">
                        <a:solidFill>
                          <a:schemeClr val="lt1"/>
                        </a:solidFill>
                        <a:effectLst/>
                        <a:latin typeface="Calibri" pitchFamily="34" charset="0"/>
                        <a:ea typeface="+mn-ea"/>
                        <a:cs typeface="Calibri" pitchFamily="34" charset="0"/>
                      </a:endParaRPr>
                    </a:p>
                    <a:p>
                      <a:r>
                        <a:rPr lang="en-US" sz="2400" b="0" kern="1200" baseline="0" err="1" smtClean="0">
                          <a:solidFill>
                            <a:schemeClr val="lt1"/>
                          </a:solidFill>
                          <a:effectLst/>
                          <a:latin typeface="Calibri" pitchFamily="34" charset="0"/>
                          <a:ea typeface="+mn-ea"/>
                          <a:cs typeface="Calibri" pitchFamily="34" charset="0"/>
                        </a:rPr>
                        <a:t>Deskripsi</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endParaRPr lang="en-US" sz="2400" b="0" kern="1200" baseline="0" smtClean="0">
                        <a:solidFill>
                          <a:schemeClr val="lt1"/>
                        </a:solidFill>
                        <a:effectLst/>
                        <a:latin typeface="Calibri" pitchFamily="34" charset="0"/>
                        <a:ea typeface="+mn-ea"/>
                        <a:cs typeface="Calibri" pitchFamily="34" charset="0"/>
                      </a:endParaRPr>
                    </a:p>
                    <a:p>
                      <a:r>
                        <a:rPr lang="en-US" sz="2400" b="0" kern="1200" baseline="0" err="1" smtClean="0">
                          <a:solidFill>
                            <a:schemeClr val="lt1"/>
                          </a:solidFill>
                          <a:effectLst/>
                          <a:latin typeface="Calibri" pitchFamily="34" charset="0"/>
                          <a:ea typeface="+mn-ea"/>
                          <a:cs typeface="Calibri" pitchFamily="34" charset="0"/>
                        </a:rPr>
                        <a:t>Korelasi</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endParaRPr lang="en-US" sz="2400" b="0" kern="1200" baseline="0" smtClean="0">
                        <a:solidFill>
                          <a:schemeClr val="lt1"/>
                        </a:solidFill>
                        <a:effectLst/>
                        <a:latin typeface="Calibri" pitchFamily="34" charset="0"/>
                        <a:ea typeface="+mn-ea"/>
                        <a:cs typeface="Calibri" pitchFamily="34" charset="0"/>
                      </a:endParaRPr>
                    </a:p>
                    <a:p>
                      <a:r>
                        <a:rPr lang="en-US" sz="2400" b="0" kern="1200" baseline="0" err="1" smtClean="0">
                          <a:solidFill>
                            <a:schemeClr val="lt1"/>
                          </a:solidFill>
                          <a:effectLst/>
                          <a:latin typeface="Calibri" pitchFamily="34" charset="0"/>
                          <a:ea typeface="+mn-ea"/>
                          <a:cs typeface="Calibri" pitchFamily="34" charset="0"/>
                        </a:rPr>
                        <a:t>Eksperimen</a:t>
                      </a:r>
                      <a:endParaRPr lang="en-US" sz="2400" b="0">
                        <a:effectLst/>
                        <a:latin typeface="Calibri" pitchFamily="34" charset="0"/>
                        <a:cs typeface="Calibri" pitchFamily="34" charset="0"/>
                      </a:endParaRPr>
                    </a:p>
                  </a:txBody>
                  <a:tcPr/>
                </a:tc>
              </a:tr>
              <a:tr h="1004047">
                <a:tc>
                  <a:txBody>
                    <a:bodyPr/>
                    <a:lstStyle/>
                    <a:p>
                      <a:r>
                        <a:rPr lang="en-US" sz="2000" b="0" kern="1200" baseline="0" err="1" smtClean="0">
                          <a:solidFill>
                            <a:schemeClr val="bg1"/>
                          </a:solidFill>
                          <a:effectLst/>
                          <a:latin typeface="Calibri" pitchFamily="34" charset="0"/>
                          <a:ea typeface="+mn-ea"/>
                          <a:cs typeface="Calibri" pitchFamily="34" charset="0"/>
                        </a:rPr>
                        <a:t>Tujuan</a:t>
                      </a:r>
                      <a:endParaRPr lang="en-US" sz="2000" b="0">
                        <a:solidFill>
                          <a:schemeClr val="bg1"/>
                        </a:solidFill>
                        <a:effectLst/>
                        <a:latin typeface="Calibri" pitchFamily="34" charset="0"/>
                        <a:cs typeface="Calibri" pitchFamily="34" charset="0"/>
                      </a:endParaRPr>
                    </a:p>
                  </a:txBody>
                  <a:tcPr>
                    <a:solidFill>
                      <a:schemeClr val="accent4"/>
                    </a:solidFill>
                  </a:tcPr>
                </a:tc>
                <a:tc>
                  <a:txBody>
                    <a:bodyPr/>
                    <a:lstStyle/>
                    <a:p>
                      <a:r>
                        <a:rPr lang="en-US" sz="2000" b="0" kern="1200" baseline="0" err="1" smtClean="0">
                          <a:solidFill>
                            <a:schemeClr val="dk1"/>
                          </a:solidFill>
                          <a:effectLst/>
                          <a:latin typeface="Calibri" pitchFamily="34" charset="0"/>
                          <a:ea typeface="+mn-ea"/>
                          <a:cs typeface="Calibri" pitchFamily="34" charset="0"/>
                        </a:rPr>
                        <a:t>Memberikan</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gambaran</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suatu</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obyek</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penelitian</a:t>
                      </a:r>
                      <a:endParaRPr lang="en-US" sz="2000" b="0">
                        <a:effectLst/>
                        <a:latin typeface="Calibri" pitchFamily="34" charset="0"/>
                        <a:cs typeface="Calibri" pitchFamily="34" charset="0"/>
                      </a:endParaRPr>
                    </a:p>
                  </a:txBody>
                  <a:tcPr/>
                </a:tc>
                <a:tc>
                  <a:txBody>
                    <a:bodyPr/>
                    <a:lstStyle/>
                    <a:p>
                      <a:r>
                        <a:rPr lang="en-US" sz="2000" b="0" kern="1200" baseline="0" err="1" smtClean="0">
                          <a:solidFill>
                            <a:schemeClr val="dk1"/>
                          </a:solidFill>
                          <a:effectLst/>
                          <a:latin typeface="Calibri" pitchFamily="34" charset="0"/>
                          <a:ea typeface="+mn-ea"/>
                          <a:cs typeface="Calibri" pitchFamily="34" charset="0"/>
                        </a:rPr>
                        <a:t>Menunjukkan</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Hubungan</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antara</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variabel</a:t>
                      </a:r>
                      <a:endParaRPr lang="en-US" sz="2000" b="0">
                        <a:effectLst/>
                        <a:latin typeface="Calibri" pitchFamily="34" charset="0"/>
                        <a:cs typeface="Calibri" pitchFamily="34" charset="0"/>
                      </a:endParaRPr>
                    </a:p>
                  </a:txBody>
                  <a:tcPr/>
                </a:tc>
                <a:tc>
                  <a:txBody>
                    <a:bodyPr/>
                    <a:lstStyle/>
                    <a:p>
                      <a:r>
                        <a:rPr lang="en-US" sz="2000" b="0" kern="1200" baseline="0" err="1" smtClean="0">
                          <a:solidFill>
                            <a:schemeClr val="dk1"/>
                          </a:solidFill>
                          <a:effectLst/>
                          <a:latin typeface="Calibri" pitchFamily="34" charset="0"/>
                          <a:ea typeface="+mn-ea"/>
                          <a:cs typeface="Calibri" pitchFamily="34" charset="0"/>
                        </a:rPr>
                        <a:t>Menunjukkan</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Sebab-Akibat</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antar</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variabel</a:t>
                      </a:r>
                      <a:endParaRPr lang="en-US" sz="2000" b="0">
                        <a:effectLst/>
                        <a:latin typeface="Calibri" pitchFamily="34" charset="0"/>
                        <a:cs typeface="Calibri" pitchFamily="34" charset="0"/>
                      </a:endParaRPr>
                    </a:p>
                  </a:txBody>
                  <a:tcPr/>
                </a:tc>
              </a:tr>
              <a:tr h="702833">
                <a:tc>
                  <a:txBody>
                    <a:bodyPr/>
                    <a:lstStyle/>
                    <a:p>
                      <a:r>
                        <a:rPr lang="en-US" sz="2000" b="0" kern="1200" baseline="0" err="1" smtClean="0">
                          <a:solidFill>
                            <a:schemeClr val="bg1"/>
                          </a:solidFill>
                          <a:effectLst/>
                          <a:latin typeface="Calibri" pitchFamily="34" charset="0"/>
                          <a:ea typeface="+mn-ea"/>
                          <a:cs typeface="Calibri" pitchFamily="34" charset="0"/>
                        </a:rPr>
                        <a:t>Pengujian</a:t>
                      </a:r>
                      <a:endParaRPr lang="en-US" sz="2000" b="0">
                        <a:solidFill>
                          <a:schemeClr val="bg1"/>
                        </a:solidFill>
                        <a:effectLst/>
                        <a:latin typeface="Calibri" pitchFamily="34" charset="0"/>
                        <a:cs typeface="Calibri" pitchFamily="34" charset="0"/>
                      </a:endParaRPr>
                    </a:p>
                  </a:txBody>
                  <a:tcPr>
                    <a:solidFill>
                      <a:schemeClr val="accent4"/>
                    </a:solidFill>
                  </a:tcPr>
                </a:tc>
                <a:tc>
                  <a:txBody>
                    <a:bodyPr/>
                    <a:lstStyle/>
                    <a:p>
                      <a:r>
                        <a:rPr lang="en-US" sz="2000" b="0" kern="1200" baseline="0" err="1" smtClean="0">
                          <a:solidFill>
                            <a:schemeClr val="dk1"/>
                          </a:solidFill>
                          <a:effectLst/>
                          <a:latin typeface="Calibri" pitchFamily="34" charset="0"/>
                          <a:ea typeface="+mn-ea"/>
                          <a:cs typeface="Calibri" pitchFamily="34" charset="0"/>
                        </a:rPr>
                        <a:t>Statistik</a:t>
                      </a:r>
                      <a:r>
                        <a:rPr lang="en-US" sz="2000" b="0" kern="1200" baseline="0" smtClean="0">
                          <a:solidFill>
                            <a:schemeClr val="dk1"/>
                          </a:solidFill>
                          <a:effectLst/>
                          <a:latin typeface="Calibri" pitchFamily="34" charset="0"/>
                          <a:ea typeface="+mn-ea"/>
                          <a:cs typeface="Calibri" pitchFamily="34" charset="0"/>
                        </a:rPr>
                        <a:t> &amp;</a:t>
                      </a:r>
                    </a:p>
                    <a:p>
                      <a:r>
                        <a:rPr lang="en-US" sz="2000" b="0" kern="1200" baseline="0" err="1" smtClean="0">
                          <a:solidFill>
                            <a:schemeClr val="dk1"/>
                          </a:solidFill>
                          <a:effectLst/>
                          <a:latin typeface="Calibri" pitchFamily="34" charset="0"/>
                          <a:ea typeface="+mn-ea"/>
                          <a:cs typeface="Calibri" pitchFamily="34" charset="0"/>
                        </a:rPr>
                        <a:t>Nonstatistik</a:t>
                      </a:r>
                      <a:endParaRPr lang="en-US" sz="2000" b="0">
                        <a:effectLst/>
                        <a:latin typeface="Calibri" pitchFamily="34" charset="0"/>
                        <a:cs typeface="Calibri" pitchFamily="34" charset="0"/>
                      </a:endParaRPr>
                    </a:p>
                  </a:txBody>
                  <a:tcPr/>
                </a:tc>
                <a:tc>
                  <a:txBody>
                    <a:bodyPr/>
                    <a:lstStyle/>
                    <a:p>
                      <a:r>
                        <a:rPr lang="en-US" sz="2000" b="0" kern="1200" baseline="0" err="1" smtClean="0">
                          <a:solidFill>
                            <a:schemeClr val="dk1"/>
                          </a:solidFill>
                          <a:effectLst/>
                          <a:latin typeface="Calibri" pitchFamily="34" charset="0"/>
                          <a:ea typeface="+mn-ea"/>
                          <a:cs typeface="Calibri" pitchFamily="34" charset="0"/>
                        </a:rPr>
                        <a:t>Statistik</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smtClean="0">
                          <a:solidFill>
                            <a:schemeClr val="dk1"/>
                          </a:solidFill>
                          <a:effectLst/>
                          <a:latin typeface="Calibri" pitchFamily="34" charset="0"/>
                          <a:ea typeface="+mn-ea"/>
                          <a:cs typeface="Calibri" pitchFamily="34" charset="0"/>
                        </a:rPr>
                        <a:t>(</a:t>
                      </a:r>
                      <a:r>
                        <a:rPr lang="en-US" sz="2000" b="0" kern="1200" baseline="0" err="1" smtClean="0">
                          <a:solidFill>
                            <a:schemeClr val="dk1"/>
                          </a:solidFill>
                          <a:effectLst/>
                          <a:latin typeface="Calibri" pitchFamily="34" charset="0"/>
                          <a:ea typeface="+mn-ea"/>
                          <a:cs typeface="Calibri" pitchFamily="34" charset="0"/>
                        </a:rPr>
                        <a:t>Kuantitatif</a:t>
                      </a:r>
                      <a:r>
                        <a:rPr lang="en-US" sz="2000" b="0" kern="1200" baseline="0" smtClean="0">
                          <a:solidFill>
                            <a:schemeClr val="dk1"/>
                          </a:solidFill>
                          <a:effectLst/>
                          <a:latin typeface="Calibri" pitchFamily="34" charset="0"/>
                          <a:ea typeface="+mn-ea"/>
                          <a:cs typeface="Calibri" pitchFamily="34" charset="0"/>
                        </a:rPr>
                        <a:t>)</a:t>
                      </a:r>
                      <a:endParaRPr lang="en-US" sz="2000" b="0">
                        <a:effectLst/>
                        <a:latin typeface="Calibri" pitchFamily="34" charset="0"/>
                        <a:cs typeface="Calibri" pitchFamily="34" charset="0"/>
                      </a:endParaRPr>
                    </a:p>
                  </a:txBody>
                  <a:tcPr/>
                </a:tc>
                <a:tc>
                  <a:txBody>
                    <a:bodyPr/>
                    <a:lstStyle/>
                    <a:p>
                      <a:r>
                        <a:rPr lang="en-US" sz="2000" b="0" kern="1200" baseline="0" err="1" smtClean="0">
                          <a:solidFill>
                            <a:schemeClr val="dk1"/>
                          </a:solidFill>
                          <a:effectLst/>
                          <a:latin typeface="Calibri" pitchFamily="34" charset="0"/>
                          <a:ea typeface="+mn-ea"/>
                          <a:cs typeface="Calibri" pitchFamily="34" charset="0"/>
                        </a:rPr>
                        <a:t>Statistik</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smtClean="0">
                          <a:solidFill>
                            <a:schemeClr val="dk1"/>
                          </a:solidFill>
                          <a:effectLst/>
                          <a:latin typeface="Calibri" pitchFamily="34" charset="0"/>
                          <a:ea typeface="+mn-ea"/>
                          <a:cs typeface="Calibri" pitchFamily="34" charset="0"/>
                        </a:rPr>
                        <a:t>(</a:t>
                      </a:r>
                      <a:r>
                        <a:rPr lang="en-US" sz="2000" b="0" kern="1200" baseline="0" err="1" smtClean="0">
                          <a:solidFill>
                            <a:schemeClr val="dk1"/>
                          </a:solidFill>
                          <a:effectLst/>
                          <a:latin typeface="Calibri" pitchFamily="34" charset="0"/>
                          <a:ea typeface="+mn-ea"/>
                          <a:cs typeface="Calibri" pitchFamily="34" charset="0"/>
                        </a:rPr>
                        <a:t>Kuantitatif</a:t>
                      </a:r>
                      <a:r>
                        <a:rPr lang="en-US" sz="2000" b="0" kern="1200" baseline="0" smtClean="0">
                          <a:solidFill>
                            <a:schemeClr val="dk1"/>
                          </a:solidFill>
                          <a:effectLst/>
                          <a:latin typeface="Calibri" pitchFamily="34" charset="0"/>
                          <a:ea typeface="+mn-ea"/>
                          <a:cs typeface="Calibri" pitchFamily="34" charset="0"/>
                        </a:rPr>
                        <a:t>)</a:t>
                      </a:r>
                      <a:endParaRPr lang="en-US" sz="2000" b="0">
                        <a:effectLst/>
                        <a:latin typeface="Calibri" pitchFamily="34" charset="0"/>
                        <a:cs typeface="Calibri" pitchFamily="34" charset="0"/>
                      </a:endParaRPr>
                    </a:p>
                  </a:txBody>
                  <a:tcPr/>
                </a:tc>
              </a:tr>
              <a:tr h="1004047">
                <a:tc>
                  <a:txBody>
                    <a:bodyPr/>
                    <a:lstStyle/>
                    <a:p>
                      <a:r>
                        <a:rPr lang="en-US" sz="2000" b="0" kern="1200" baseline="0" err="1" smtClean="0">
                          <a:solidFill>
                            <a:schemeClr val="bg1"/>
                          </a:solidFill>
                          <a:effectLst/>
                          <a:latin typeface="Calibri" pitchFamily="34" charset="0"/>
                          <a:ea typeface="+mn-ea"/>
                          <a:cs typeface="Calibri" pitchFamily="34" charset="0"/>
                        </a:rPr>
                        <a:t>Variabel</a:t>
                      </a:r>
                      <a:endParaRPr lang="en-US" sz="2000" b="0">
                        <a:solidFill>
                          <a:schemeClr val="bg1"/>
                        </a:solidFill>
                        <a:effectLst/>
                        <a:latin typeface="Calibri" pitchFamily="34" charset="0"/>
                        <a:cs typeface="Calibri" pitchFamily="34" charset="0"/>
                      </a:endParaRPr>
                    </a:p>
                  </a:txBody>
                  <a:tcPr>
                    <a:solidFill>
                      <a:schemeClr val="accent4"/>
                    </a:solidFill>
                  </a:tcPr>
                </a:tc>
                <a:tc>
                  <a:txBody>
                    <a:bodyPr/>
                    <a:lstStyle/>
                    <a:p>
                      <a:r>
                        <a:rPr lang="en-US" sz="2000" b="0" kern="1200" baseline="0" err="1" smtClean="0">
                          <a:solidFill>
                            <a:schemeClr val="dk1"/>
                          </a:solidFill>
                          <a:effectLst/>
                          <a:latin typeface="Calibri" pitchFamily="34" charset="0"/>
                          <a:ea typeface="+mn-ea"/>
                          <a:cs typeface="Calibri" pitchFamily="34" charset="0"/>
                        </a:rPr>
                        <a:t>Satu</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diuraiakan</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satu</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persatu</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bila</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banyak</a:t>
                      </a:r>
                      <a:r>
                        <a:rPr lang="en-US" sz="2000" b="0" kern="1200" baseline="0" smtClean="0">
                          <a:solidFill>
                            <a:schemeClr val="dk1"/>
                          </a:solidFill>
                          <a:effectLst/>
                          <a:latin typeface="Calibri" pitchFamily="34" charset="0"/>
                          <a:ea typeface="+mn-ea"/>
                          <a:cs typeface="Calibri" pitchFamily="34" charset="0"/>
                        </a:rPr>
                        <a:t>)</a:t>
                      </a:r>
                      <a:endParaRPr lang="en-US" sz="2000" b="0">
                        <a:effectLst/>
                        <a:latin typeface="Calibri" pitchFamily="34" charset="0"/>
                        <a:cs typeface="Calibri" pitchFamily="34" charset="0"/>
                      </a:endParaRPr>
                    </a:p>
                  </a:txBody>
                  <a:tcPr/>
                </a:tc>
                <a:tc>
                  <a:txBody>
                    <a:bodyPr/>
                    <a:lstStyle/>
                    <a:p>
                      <a:r>
                        <a:rPr lang="en-US" sz="2000" b="0" kern="1200" baseline="0" err="1" smtClean="0">
                          <a:solidFill>
                            <a:schemeClr val="dk1"/>
                          </a:solidFill>
                          <a:effectLst/>
                          <a:latin typeface="Calibri" pitchFamily="34" charset="0"/>
                          <a:ea typeface="+mn-ea"/>
                          <a:cs typeface="Calibri" pitchFamily="34" charset="0"/>
                        </a:rPr>
                        <a:t>Dua</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atau</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lebih</a:t>
                      </a:r>
                      <a:endParaRPr lang="en-US" sz="2000" b="0">
                        <a:effectLst/>
                        <a:latin typeface="Calibri" pitchFamily="34" charset="0"/>
                        <a:cs typeface="Calibri" pitchFamily="34" charset="0"/>
                      </a:endParaRPr>
                    </a:p>
                  </a:txBody>
                  <a:tcPr/>
                </a:tc>
                <a:tc>
                  <a:txBody>
                    <a:bodyPr/>
                    <a:lstStyle/>
                    <a:p>
                      <a:r>
                        <a:rPr lang="en-US" sz="2000" b="0" kern="1200" baseline="0" err="1" smtClean="0">
                          <a:solidFill>
                            <a:schemeClr val="dk1"/>
                          </a:solidFill>
                          <a:effectLst/>
                          <a:latin typeface="Calibri" pitchFamily="34" charset="0"/>
                          <a:ea typeface="+mn-ea"/>
                          <a:cs typeface="Calibri" pitchFamily="34" charset="0"/>
                        </a:rPr>
                        <a:t>Tiga</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atau</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lebih</a:t>
                      </a:r>
                      <a:endParaRPr lang="en-US" sz="2000" b="0">
                        <a:effectLst/>
                        <a:latin typeface="Calibri" pitchFamily="34" charset="0"/>
                        <a:cs typeface="Calibri" pitchFamily="34" charset="0"/>
                      </a:endParaRPr>
                    </a:p>
                  </a:txBody>
                  <a:tcPr/>
                </a:tc>
              </a:tr>
              <a:tr h="702833">
                <a:tc>
                  <a:txBody>
                    <a:bodyPr/>
                    <a:lstStyle/>
                    <a:p>
                      <a:r>
                        <a:rPr lang="en-US" sz="2000" b="0" kern="1200" baseline="0" err="1" smtClean="0">
                          <a:solidFill>
                            <a:schemeClr val="bg1"/>
                          </a:solidFill>
                          <a:effectLst/>
                          <a:latin typeface="Calibri" pitchFamily="34" charset="0"/>
                          <a:ea typeface="+mn-ea"/>
                          <a:cs typeface="Calibri" pitchFamily="34" charset="0"/>
                        </a:rPr>
                        <a:t>Metode</a:t>
                      </a:r>
                      <a:endParaRPr lang="en-US" sz="2000" b="0">
                        <a:solidFill>
                          <a:schemeClr val="bg1"/>
                        </a:solidFill>
                        <a:effectLst/>
                        <a:latin typeface="Calibri" pitchFamily="34" charset="0"/>
                        <a:cs typeface="Calibri" pitchFamily="34" charset="0"/>
                      </a:endParaRPr>
                    </a:p>
                  </a:txBody>
                  <a:tcPr>
                    <a:solidFill>
                      <a:schemeClr val="accent4"/>
                    </a:solidFill>
                  </a:tcPr>
                </a:tc>
                <a:tc>
                  <a:txBody>
                    <a:bodyPr/>
                    <a:lstStyle/>
                    <a:p>
                      <a:r>
                        <a:rPr lang="en-US" sz="2000" b="0" kern="1200" baseline="0" smtClean="0">
                          <a:solidFill>
                            <a:schemeClr val="dk1"/>
                          </a:solidFill>
                          <a:effectLst/>
                          <a:latin typeface="Calibri" pitchFamily="34" charset="0"/>
                          <a:ea typeface="+mn-ea"/>
                          <a:cs typeface="Calibri" pitchFamily="34" charset="0"/>
                        </a:rPr>
                        <a:t>Survey</a:t>
                      </a:r>
                      <a:endParaRPr lang="en-US" sz="2000" b="0">
                        <a:effectLst/>
                        <a:latin typeface="Calibri" pitchFamily="34" charset="0"/>
                        <a:cs typeface="Calibri" pitchFamily="34" charset="0"/>
                      </a:endParaRPr>
                    </a:p>
                  </a:txBody>
                  <a:tcPr/>
                </a:tc>
                <a:tc>
                  <a:txBody>
                    <a:bodyPr/>
                    <a:lstStyle/>
                    <a:p>
                      <a:r>
                        <a:rPr lang="en-US" sz="2000" b="0" kern="1200" baseline="0" smtClean="0">
                          <a:solidFill>
                            <a:schemeClr val="dk1"/>
                          </a:solidFill>
                          <a:effectLst/>
                          <a:latin typeface="Calibri" pitchFamily="34" charset="0"/>
                          <a:ea typeface="+mn-ea"/>
                          <a:cs typeface="Calibri" pitchFamily="34" charset="0"/>
                        </a:rPr>
                        <a:t>Survey</a:t>
                      </a:r>
                      <a:endParaRPr lang="en-US" sz="2000" b="0">
                        <a:effectLst/>
                        <a:latin typeface="Calibri" pitchFamily="34" charset="0"/>
                        <a:cs typeface="Calibri" pitchFamily="34" charset="0"/>
                      </a:endParaRPr>
                    </a:p>
                  </a:txBody>
                  <a:tcPr/>
                </a:tc>
                <a:tc>
                  <a:txBody>
                    <a:bodyPr/>
                    <a:lstStyle/>
                    <a:p>
                      <a:r>
                        <a:rPr lang="en-US" sz="2000" b="0" kern="1200" baseline="0" err="1" smtClean="0">
                          <a:solidFill>
                            <a:schemeClr val="dk1"/>
                          </a:solidFill>
                          <a:effectLst/>
                          <a:latin typeface="Calibri" pitchFamily="34" charset="0"/>
                          <a:ea typeface="+mn-ea"/>
                          <a:cs typeface="Calibri" pitchFamily="34" charset="0"/>
                        </a:rPr>
                        <a:t>Eksperimen</a:t>
                      </a:r>
                      <a:r>
                        <a:rPr lang="en-US" sz="2000" b="0" kern="1200" baseline="0" smtClean="0">
                          <a:solidFill>
                            <a:schemeClr val="dk1"/>
                          </a:solidFill>
                          <a:effectLst/>
                          <a:latin typeface="Calibri" pitchFamily="34" charset="0"/>
                          <a:ea typeface="+mn-ea"/>
                          <a:cs typeface="Calibri" pitchFamily="34" charset="0"/>
                        </a:rPr>
                        <a:t>,</a:t>
                      </a:r>
                    </a:p>
                    <a:p>
                      <a:r>
                        <a:rPr lang="id-ID" sz="2000" b="0" kern="1200" baseline="0" smtClean="0">
                          <a:solidFill>
                            <a:schemeClr val="dk1"/>
                          </a:solidFill>
                          <a:effectLst/>
                          <a:latin typeface="Calibri" pitchFamily="34" charset="0"/>
                          <a:ea typeface="+mn-ea"/>
                          <a:cs typeface="Calibri" pitchFamily="34" charset="0"/>
                        </a:rPr>
                        <a:t>I</a:t>
                      </a:r>
                      <a:r>
                        <a:rPr lang="en-US" sz="2000" b="0" kern="1200" baseline="0" err="1" smtClean="0">
                          <a:solidFill>
                            <a:schemeClr val="dk1"/>
                          </a:solidFill>
                          <a:effectLst/>
                          <a:latin typeface="Calibri" pitchFamily="34" charset="0"/>
                          <a:ea typeface="+mn-ea"/>
                          <a:cs typeface="Calibri" pitchFamily="34" charset="0"/>
                        </a:rPr>
                        <a:t>nstrumentasi</a:t>
                      </a:r>
                      <a:endParaRPr lang="en-US" sz="2000" b="0">
                        <a:effectLst/>
                        <a:latin typeface="Calibri" pitchFamily="34" charset="0"/>
                        <a:cs typeface="Calibri" pitchFamily="34" charset="0"/>
                      </a:endParaRPr>
                    </a:p>
                  </a:txBody>
                  <a:tcPr/>
                </a:tc>
              </a:tr>
              <a:tr h="1004047">
                <a:tc>
                  <a:txBody>
                    <a:bodyPr/>
                    <a:lstStyle/>
                    <a:p>
                      <a:r>
                        <a:rPr lang="en-US" sz="2000" b="0" kern="1200" baseline="0" err="1" smtClean="0">
                          <a:solidFill>
                            <a:schemeClr val="bg1"/>
                          </a:solidFill>
                          <a:effectLst/>
                          <a:latin typeface="Calibri" pitchFamily="34" charset="0"/>
                          <a:ea typeface="+mn-ea"/>
                          <a:cs typeface="Calibri" pitchFamily="34" charset="0"/>
                        </a:rPr>
                        <a:t>Ciri-Ciri</a:t>
                      </a:r>
                      <a:endParaRPr lang="en-US" sz="2000" b="0">
                        <a:solidFill>
                          <a:schemeClr val="bg1"/>
                        </a:solidFill>
                        <a:effectLst/>
                        <a:latin typeface="Calibri" pitchFamily="34" charset="0"/>
                        <a:cs typeface="Calibri" pitchFamily="34" charset="0"/>
                      </a:endParaRPr>
                    </a:p>
                  </a:txBody>
                  <a:tcPr>
                    <a:solidFill>
                      <a:schemeClr val="accent4"/>
                    </a:solidFill>
                  </a:tcPr>
                </a:tc>
                <a:tc>
                  <a:txBody>
                    <a:bodyPr/>
                    <a:lstStyle/>
                    <a:p>
                      <a:r>
                        <a:rPr lang="en-US" sz="2000" b="0" kern="1200" baseline="0" err="1" smtClean="0">
                          <a:solidFill>
                            <a:schemeClr val="dk1"/>
                          </a:solidFill>
                          <a:effectLst/>
                          <a:latin typeface="Calibri" pitchFamily="34" charset="0"/>
                          <a:ea typeface="+mn-ea"/>
                          <a:cs typeface="Calibri" pitchFamily="34" charset="0"/>
                        </a:rPr>
                        <a:t>Uraian</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Keadaan</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Saat</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ini</a:t>
                      </a:r>
                      <a:endParaRPr lang="en-US" sz="2000" b="0">
                        <a:effectLst/>
                        <a:latin typeface="Calibri" pitchFamily="34" charset="0"/>
                        <a:cs typeface="Calibri" pitchFamily="34" charset="0"/>
                      </a:endParaRPr>
                    </a:p>
                  </a:txBody>
                  <a:tcPr/>
                </a:tc>
                <a:tc>
                  <a:txBody>
                    <a:bodyPr/>
                    <a:lstStyle/>
                    <a:p>
                      <a:r>
                        <a:rPr lang="en-US" sz="2000" b="0" kern="1200" baseline="0" smtClean="0">
                          <a:solidFill>
                            <a:schemeClr val="dk1"/>
                          </a:solidFill>
                          <a:effectLst/>
                          <a:latin typeface="Calibri" pitchFamily="34" charset="0"/>
                          <a:ea typeface="+mn-ea"/>
                          <a:cs typeface="Calibri" pitchFamily="34" charset="0"/>
                        </a:rPr>
                        <a:t>-</a:t>
                      </a:r>
                      <a:r>
                        <a:rPr lang="en-US" sz="2000" b="0" kern="1200" baseline="0" err="1" smtClean="0">
                          <a:solidFill>
                            <a:schemeClr val="dk1"/>
                          </a:solidFill>
                          <a:effectLst/>
                          <a:latin typeface="Calibri" pitchFamily="34" charset="0"/>
                          <a:ea typeface="+mn-ea"/>
                          <a:cs typeface="Calibri" pitchFamily="34" charset="0"/>
                        </a:rPr>
                        <a:t>Prediksi</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smtClean="0">
                          <a:solidFill>
                            <a:schemeClr val="dk1"/>
                          </a:solidFill>
                          <a:effectLst/>
                          <a:latin typeface="Calibri" pitchFamily="34" charset="0"/>
                          <a:ea typeface="+mn-ea"/>
                          <a:cs typeface="Calibri" pitchFamily="34" charset="0"/>
                        </a:rPr>
                        <a:t>-</a:t>
                      </a:r>
                      <a:r>
                        <a:rPr lang="en-US" sz="2000" b="0" kern="1200" baseline="0" err="1" smtClean="0">
                          <a:solidFill>
                            <a:schemeClr val="dk1"/>
                          </a:solidFill>
                          <a:effectLst/>
                          <a:latin typeface="Calibri" pitchFamily="34" charset="0"/>
                          <a:ea typeface="+mn-ea"/>
                          <a:cs typeface="Calibri" pitchFamily="34" charset="0"/>
                        </a:rPr>
                        <a:t>Memahami</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err="1" smtClean="0">
                          <a:solidFill>
                            <a:schemeClr val="dk1"/>
                          </a:solidFill>
                          <a:effectLst/>
                          <a:latin typeface="Calibri" pitchFamily="34" charset="0"/>
                          <a:ea typeface="+mn-ea"/>
                          <a:cs typeface="Calibri" pitchFamily="34" charset="0"/>
                        </a:rPr>
                        <a:t>Tingkah</a:t>
                      </a:r>
                      <a:r>
                        <a:rPr lang="en-US" sz="2000" b="0" kern="1200" baseline="0" smtClean="0">
                          <a:solidFill>
                            <a:schemeClr val="dk1"/>
                          </a:solidFill>
                          <a:effectLst/>
                          <a:latin typeface="Calibri" pitchFamily="34" charset="0"/>
                          <a:ea typeface="+mn-ea"/>
                          <a:cs typeface="Calibri" pitchFamily="34" charset="0"/>
                        </a:rPr>
                        <a:t> </a:t>
                      </a:r>
                      <a:r>
                        <a:rPr lang="en-US" sz="2000" b="0" kern="1200" baseline="0" err="1" smtClean="0">
                          <a:solidFill>
                            <a:schemeClr val="dk1"/>
                          </a:solidFill>
                          <a:effectLst/>
                          <a:latin typeface="Calibri" pitchFamily="34" charset="0"/>
                          <a:ea typeface="+mn-ea"/>
                          <a:cs typeface="Calibri" pitchFamily="34" charset="0"/>
                        </a:rPr>
                        <a:t>Laku</a:t>
                      </a:r>
                      <a:endParaRPr lang="en-US" sz="2000" b="0">
                        <a:effectLst/>
                        <a:latin typeface="Calibri" pitchFamily="34" charset="0"/>
                        <a:cs typeface="Calibri" pitchFamily="34" charset="0"/>
                      </a:endParaRPr>
                    </a:p>
                  </a:txBody>
                  <a:tcPr/>
                </a:tc>
                <a:tc>
                  <a:txBody>
                    <a:bodyPr/>
                    <a:lstStyle/>
                    <a:p>
                      <a:r>
                        <a:rPr lang="en-US" sz="2000" b="0" kern="1200" baseline="0" smtClean="0">
                          <a:solidFill>
                            <a:schemeClr val="dk1"/>
                          </a:solidFill>
                          <a:effectLst/>
                          <a:latin typeface="Calibri" pitchFamily="34" charset="0"/>
                          <a:ea typeface="+mn-ea"/>
                          <a:cs typeface="Calibri" pitchFamily="34" charset="0"/>
                        </a:rPr>
                        <a:t>-</a:t>
                      </a:r>
                      <a:r>
                        <a:rPr lang="en-US" sz="2000" b="0" kern="1200" baseline="0" err="1" smtClean="0">
                          <a:solidFill>
                            <a:schemeClr val="dk1"/>
                          </a:solidFill>
                          <a:effectLst/>
                          <a:latin typeface="Calibri" pitchFamily="34" charset="0"/>
                          <a:ea typeface="+mn-ea"/>
                          <a:cs typeface="Calibri" pitchFamily="34" charset="0"/>
                        </a:rPr>
                        <a:t>Perlakuan</a:t>
                      </a:r>
                      <a:endParaRPr lang="en-US" sz="2000" b="0" kern="1200" baseline="0" smtClean="0">
                        <a:solidFill>
                          <a:schemeClr val="dk1"/>
                        </a:solidFill>
                        <a:effectLst/>
                        <a:latin typeface="Calibri" pitchFamily="34" charset="0"/>
                        <a:ea typeface="+mn-ea"/>
                        <a:cs typeface="Calibri" pitchFamily="34" charset="0"/>
                      </a:endParaRPr>
                    </a:p>
                    <a:p>
                      <a:r>
                        <a:rPr lang="en-US" sz="2000" b="0" kern="1200" baseline="0" smtClean="0">
                          <a:solidFill>
                            <a:schemeClr val="dk1"/>
                          </a:solidFill>
                          <a:effectLst/>
                          <a:latin typeface="Calibri" pitchFamily="34" charset="0"/>
                          <a:ea typeface="+mn-ea"/>
                          <a:cs typeface="Calibri" pitchFamily="34" charset="0"/>
                        </a:rPr>
                        <a:t>-</a:t>
                      </a:r>
                      <a:r>
                        <a:rPr lang="en-US" sz="2000" b="0" kern="1200" baseline="0" err="1" smtClean="0">
                          <a:solidFill>
                            <a:schemeClr val="dk1"/>
                          </a:solidFill>
                          <a:effectLst/>
                          <a:latin typeface="Calibri" pitchFamily="34" charset="0"/>
                          <a:ea typeface="+mn-ea"/>
                          <a:cs typeface="Calibri" pitchFamily="34" charset="0"/>
                        </a:rPr>
                        <a:t>Randomisasi</a:t>
                      </a:r>
                      <a:endParaRPr lang="en-US" sz="2000" b="0">
                        <a:effectLst/>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16430451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762000"/>
          </a:xfrm>
        </p:spPr>
        <p:txBody>
          <a:bodyPr/>
          <a:lstStyle/>
          <a:p>
            <a:r>
              <a:rPr lang="en-US" err="1" smtClean="0"/>
              <a:t>Penelitian</a:t>
            </a:r>
            <a:r>
              <a:rPr lang="en-US" smtClean="0"/>
              <a:t> </a:t>
            </a:r>
            <a:r>
              <a:rPr lang="en-US" err="1" smtClean="0"/>
              <a:t>Kuantitatif</a:t>
            </a:r>
            <a:r>
              <a:rPr lang="en-US" smtClean="0"/>
              <a:t> </a:t>
            </a:r>
            <a:r>
              <a:rPr lang="en-US" err="1" smtClean="0"/>
              <a:t>dan</a:t>
            </a:r>
            <a:r>
              <a:rPr lang="en-US" smtClean="0"/>
              <a:t> </a:t>
            </a:r>
            <a:r>
              <a:rPr lang="en-US" err="1" smtClean="0"/>
              <a:t>Kualitatif</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150876"/>
              </p:ext>
            </p:extLst>
          </p:nvPr>
        </p:nvGraphicFramePr>
        <p:xfrm>
          <a:off x="304800" y="1143000"/>
          <a:ext cx="8534400" cy="4892040"/>
        </p:xfrm>
        <a:graphic>
          <a:graphicData uri="http://schemas.openxmlformats.org/drawingml/2006/table">
            <a:tbl>
              <a:tblPr firstRow="1" bandRow="1">
                <a:tableStyleId>{073A0DAA-6AF3-43AB-8588-CEC1D06C72B9}</a:tableStyleId>
              </a:tblPr>
              <a:tblGrid>
                <a:gridCol w="2946400"/>
                <a:gridCol w="2794000"/>
                <a:gridCol w="2794000"/>
              </a:tblGrid>
              <a:tr h="863301">
                <a:tc>
                  <a:txBody>
                    <a:bodyPr/>
                    <a:lstStyle/>
                    <a:p>
                      <a:r>
                        <a:rPr lang="en-US" sz="2400" b="0" kern="1200" baseline="0" err="1" smtClean="0">
                          <a:solidFill>
                            <a:schemeClr val="lt1"/>
                          </a:solidFill>
                          <a:effectLst/>
                          <a:latin typeface="Calibri" pitchFamily="34" charset="0"/>
                          <a:ea typeface="+mn-ea"/>
                          <a:cs typeface="Calibri" pitchFamily="34" charset="0"/>
                        </a:rPr>
                        <a:t>Perbedaan</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r>
                        <a:rPr lang="en-US" sz="2400" b="0" kern="1200" baseline="0" smtClean="0">
                          <a:solidFill>
                            <a:schemeClr val="lt1"/>
                          </a:solidFill>
                          <a:effectLst/>
                          <a:latin typeface="Calibri" pitchFamily="34" charset="0"/>
                          <a:ea typeface="+mn-ea"/>
                          <a:cs typeface="Calibri" pitchFamily="34" charset="0"/>
                        </a:rPr>
                        <a:t> </a:t>
                      </a:r>
                      <a:r>
                        <a:rPr lang="en-US" sz="2400" b="0" kern="1200" baseline="0" err="1" smtClean="0">
                          <a:solidFill>
                            <a:schemeClr val="lt1"/>
                          </a:solidFill>
                          <a:effectLst/>
                          <a:latin typeface="Calibri" pitchFamily="34" charset="0"/>
                          <a:ea typeface="+mn-ea"/>
                          <a:cs typeface="Calibri" pitchFamily="34" charset="0"/>
                        </a:rPr>
                        <a:t>Kuantitatif</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Penelitian</a:t>
                      </a:r>
                      <a:r>
                        <a:rPr lang="en-US" sz="2400" b="0" kern="1200" baseline="0" smtClean="0">
                          <a:solidFill>
                            <a:schemeClr val="lt1"/>
                          </a:solidFill>
                          <a:effectLst/>
                          <a:latin typeface="Calibri" pitchFamily="34" charset="0"/>
                          <a:ea typeface="+mn-ea"/>
                          <a:cs typeface="Calibri" pitchFamily="34" charset="0"/>
                        </a:rPr>
                        <a:t> </a:t>
                      </a:r>
                      <a:r>
                        <a:rPr lang="en-US" sz="2400" b="0" kern="1200" baseline="0" err="1" smtClean="0">
                          <a:solidFill>
                            <a:schemeClr val="lt1"/>
                          </a:solidFill>
                          <a:effectLst/>
                          <a:latin typeface="Calibri" pitchFamily="34" charset="0"/>
                          <a:ea typeface="+mn-ea"/>
                          <a:cs typeface="Calibri" pitchFamily="34" charset="0"/>
                        </a:rPr>
                        <a:t>Kualitatif</a:t>
                      </a:r>
                      <a:endParaRPr lang="en-US" sz="2400" b="0">
                        <a:effectLst/>
                        <a:latin typeface="Calibri" pitchFamily="34" charset="0"/>
                        <a:cs typeface="Calibri" pitchFamily="34" charset="0"/>
                      </a:endParaRPr>
                    </a:p>
                  </a:txBody>
                  <a:tcPr/>
                </a:tc>
              </a:tr>
              <a:tr h="479612">
                <a:tc>
                  <a:txBody>
                    <a:bodyPr/>
                    <a:lstStyle/>
                    <a:p>
                      <a:r>
                        <a:rPr lang="en-US" sz="2400" b="0" err="1" smtClean="0">
                          <a:solidFill>
                            <a:schemeClr val="bg1"/>
                          </a:solidFill>
                          <a:effectLst/>
                          <a:latin typeface="Calibri" pitchFamily="34" charset="0"/>
                          <a:cs typeface="Calibri" pitchFamily="34" charset="0"/>
                        </a:rPr>
                        <a:t>Jenis</a:t>
                      </a:r>
                      <a:r>
                        <a:rPr lang="en-US" sz="2400" b="0" smtClean="0">
                          <a:solidFill>
                            <a:schemeClr val="bg1"/>
                          </a:solidFill>
                          <a:effectLst/>
                          <a:latin typeface="Calibri" pitchFamily="34" charset="0"/>
                          <a:cs typeface="Calibri" pitchFamily="34" charset="0"/>
                        </a:rPr>
                        <a:t> Data</a:t>
                      </a:r>
                      <a:r>
                        <a:rPr lang="en-US" sz="2400" b="0" baseline="0" smtClean="0">
                          <a:solidFill>
                            <a:schemeClr val="bg1"/>
                          </a:solidFill>
                          <a:effectLst/>
                          <a:latin typeface="Calibri" pitchFamily="34" charset="0"/>
                          <a:cs typeface="Calibri" pitchFamily="34" charset="0"/>
                        </a:rPr>
                        <a:t>  </a:t>
                      </a:r>
                      <a:endParaRPr lang="en-US" sz="2400" b="0">
                        <a:solidFill>
                          <a:schemeClr val="bg1"/>
                        </a:solidFill>
                        <a:effectLst/>
                        <a:latin typeface="Calibri" pitchFamily="34" charset="0"/>
                        <a:cs typeface="Calibri" pitchFamily="34" charset="0"/>
                      </a:endParaRPr>
                    </a:p>
                  </a:txBody>
                  <a:tcPr>
                    <a:solidFill>
                      <a:schemeClr val="tx1"/>
                    </a:solidFill>
                  </a:tcPr>
                </a:tc>
                <a:tc>
                  <a:txBody>
                    <a:bodyPr/>
                    <a:lstStyle/>
                    <a:p>
                      <a:r>
                        <a:rPr lang="en-US" sz="2400" b="0" smtClean="0">
                          <a:effectLst/>
                          <a:latin typeface="Calibri" pitchFamily="34" charset="0"/>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Kuantitatif</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dk1"/>
                          </a:solidFill>
                          <a:effectLst/>
                          <a:latin typeface="Calibri" pitchFamily="34" charset="0"/>
                          <a:ea typeface="+mn-ea"/>
                          <a:cs typeface="Calibri" pitchFamily="34" charset="0"/>
                        </a:rPr>
                        <a:t>Kualitatif</a:t>
                      </a:r>
                      <a:endParaRPr lang="en-US" sz="2400" b="0">
                        <a:effectLst/>
                        <a:latin typeface="Calibri" pitchFamily="34" charset="0"/>
                        <a:cs typeface="Calibri" pitchFamily="34" charset="0"/>
                      </a:endParaRPr>
                    </a:p>
                  </a:txBody>
                  <a:tcPr/>
                </a:tc>
              </a:tr>
              <a:tr h="479612">
                <a:tc>
                  <a:txBody>
                    <a:bodyPr/>
                    <a:lstStyle/>
                    <a:p>
                      <a:r>
                        <a:rPr lang="en-US" sz="2400" b="0" err="1" smtClean="0">
                          <a:solidFill>
                            <a:schemeClr val="bg1"/>
                          </a:solidFill>
                          <a:effectLst/>
                          <a:latin typeface="Calibri" pitchFamily="34" charset="0"/>
                          <a:cs typeface="Calibri" pitchFamily="34" charset="0"/>
                        </a:rPr>
                        <a:t>Proses</a:t>
                      </a:r>
                      <a:r>
                        <a:rPr lang="en-US" sz="2400" b="0" smtClean="0">
                          <a:solidFill>
                            <a:schemeClr val="bg1"/>
                          </a:solidFill>
                          <a:effectLst/>
                          <a:latin typeface="Calibri" pitchFamily="34" charset="0"/>
                          <a:cs typeface="Calibri" pitchFamily="34" charset="0"/>
                        </a:rPr>
                        <a:t> </a:t>
                      </a:r>
                      <a:r>
                        <a:rPr lang="en-US" sz="2400" b="0" err="1" smtClean="0">
                          <a:solidFill>
                            <a:schemeClr val="bg1"/>
                          </a:solidFill>
                          <a:effectLst/>
                          <a:latin typeface="Calibri" pitchFamily="34" charset="0"/>
                          <a:cs typeface="Calibri" pitchFamily="34" charset="0"/>
                        </a:rPr>
                        <a:t>Penelitian</a:t>
                      </a:r>
                      <a:endParaRPr lang="en-US" sz="2400" b="0">
                        <a:solidFill>
                          <a:schemeClr val="bg1"/>
                        </a:solidFill>
                        <a:effectLst/>
                        <a:latin typeface="Calibri" pitchFamily="34" charset="0"/>
                        <a:cs typeface="Calibri" pitchFamily="34" charset="0"/>
                      </a:endParaRPr>
                    </a:p>
                  </a:txBody>
                  <a:tcPr>
                    <a:solidFill>
                      <a:schemeClr val="tx1"/>
                    </a:solidFill>
                  </a:tcPr>
                </a:tc>
                <a:tc>
                  <a:txBody>
                    <a:bodyPr/>
                    <a:lstStyle/>
                    <a:p>
                      <a:r>
                        <a:rPr lang="en-US" sz="2400" b="0" kern="1200" baseline="0" err="1" smtClean="0">
                          <a:solidFill>
                            <a:srgbClr val="C00000"/>
                          </a:solidFill>
                          <a:effectLst/>
                          <a:latin typeface="Calibri" pitchFamily="34" charset="0"/>
                          <a:ea typeface="+mn-ea"/>
                          <a:cs typeface="Calibri" pitchFamily="34" charset="0"/>
                        </a:rPr>
                        <a:t>Deduktif-Induktif</a:t>
                      </a:r>
                      <a:endParaRPr lang="en-US" sz="2400" b="0">
                        <a:solidFill>
                          <a:srgbClr val="C00000"/>
                        </a:solidFill>
                        <a:effectLst/>
                        <a:latin typeface="Calibri" pitchFamily="34" charset="0"/>
                        <a:cs typeface="Calibri" pitchFamily="34" charset="0"/>
                      </a:endParaRPr>
                    </a:p>
                  </a:txBody>
                  <a:tcPr/>
                </a:tc>
                <a:tc>
                  <a:txBody>
                    <a:bodyPr/>
                    <a:lstStyle/>
                    <a:p>
                      <a:r>
                        <a:rPr lang="en-US" sz="2400" b="0" kern="1200" baseline="0" err="1" smtClean="0">
                          <a:solidFill>
                            <a:srgbClr val="C00000"/>
                          </a:solidFill>
                          <a:effectLst/>
                          <a:latin typeface="Calibri" pitchFamily="34" charset="0"/>
                          <a:ea typeface="+mn-ea"/>
                          <a:cs typeface="Calibri" pitchFamily="34" charset="0"/>
                        </a:rPr>
                        <a:t>Induktif</a:t>
                      </a:r>
                      <a:endParaRPr lang="en-US" sz="2400" b="0">
                        <a:solidFill>
                          <a:srgbClr val="C00000"/>
                        </a:solidFill>
                        <a:effectLst/>
                        <a:latin typeface="Calibri" pitchFamily="34" charset="0"/>
                        <a:cs typeface="Calibri" pitchFamily="34" charset="0"/>
                      </a:endParaRPr>
                    </a:p>
                  </a:txBody>
                  <a:tcPr/>
                </a:tc>
              </a:tr>
              <a:tr h="863301">
                <a:tc>
                  <a:txBody>
                    <a:bodyPr/>
                    <a:lstStyle/>
                    <a:p>
                      <a:r>
                        <a:rPr lang="en-US" sz="2400" b="0" kern="1200" baseline="0" err="1" smtClean="0">
                          <a:solidFill>
                            <a:schemeClr val="bg1"/>
                          </a:solidFill>
                          <a:effectLst/>
                          <a:latin typeface="Calibri" pitchFamily="34" charset="0"/>
                          <a:ea typeface="+mn-ea"/>
                          <a:cs typeface="Calibri" pitchFamily="34" charset="0"/>
                        </a:rPr>
                        <a:t>Responden</a:t>
                      </a:r>
                      <a:r>
                        <a:rPr lang="en-US" sz="2400" b="0" kern="1200" baseline="0" smtClean="0">
                          <a:solidFill>
                            <a:schemeClr val="bg1"/>
                          </a:solidFill>
                          <a:effectLst/>
                          <a:latin typeface="Calibri" pitchFamily="34" charset="0"/>
                          <a:ea typeface="+mn-ea"/>
                          <a:cs typeface="Calibri" pitchFamily="34" charset="0"/>
                        </a:rPr>
                        <a:t>/</a:t>
                      </a:r>
                    </a:p>
                    <a:p>
                      <a:r>
                        <a:rPr lang="en-US" sz="2400" b="0" kern="1200" baseline="0" err="1" smtClean="0">
                          <a:solidFill>
                            <a:schemeClr val="bg1"/>
                          </a:solidFill>
                          <a:effectLst/>
                          <a:latin typeface="Calibri" pitchFamily="34" charset="0"/>
                          <a:ea typeface="+mn-ea"/>
                          <a:cs typeface="Calibri" pitchFamily="34" charset="0"/>
                        </a:rPr>
                        <a:t>Obyek</a:t>
                      </a:r>
                      <a:r>
                        <a:rPr lang="en-US" sz="2400" b="0" kern="1200" baseline="0" smtClean="0">
                          <a:solidFill>
                            <a:schemeClr val="bg1"/>
                          </a:solidFill>
                          <a:effectLst/>
                          <a:latin typeface="Calibri" pitchFamily="34" charset="0"/>
                          <a:ea typeface="+mn-ea"/>
                          <a:cs typeface="Calibri" pitchFamily="34" charset="0"/>
                        </a:rPr>
                        <a:t> </a:t>
                      </a:r>
                      <a:r>
                        <a:rPr lang="en-US" sz="2400" b="0" kern="1200" baseline="0" err="1" smtClean="0">
                          <a:solidFill>
                            <a:schemeClr val="bg1"/>
                          </a:solidFill>
                          <a:effectLst/>
                          <a:latin typeface="Calibri" pitchFamily="34" charset="0"/>
                          <a:ea typeface="+mn-ea"/>
                          <a:cs typeface="Calibri" pitchFamily="34" charset="0"/>
                        </a:rPr>
                        <a:t>Penelitian</a:t>
                      </a:r>
                      <a:endParaRPr lang="en-US" sz="2400" b="0">
                        <a:solidFill>
                          <a:schemeClr val="bg1"/>
                        </a:solidFill>
                        <a:effectLst/>
                        <a:latin typeface="Calibri" pitchFamily="34" charset="0"/>
                        <a:cs typeface="Calibri" pitchFamily="34" charset="0"/>
                      </a:endParaRPr>
                    </a:p>
                  </a:txBody>
                  <a:tcPr>
                    <a:solidFill>
                      <a:schemeClr val="tx1"/>
                    </a:solidFill>
                  </a:tcPr>
                </a:tc>
                <a:tc>
                  <a:txBody>
                    <a:bodyPr/>
                    <a:lstStyle/>
                    <a:p>
                      <a:r>
                        <a:rPr lang="en-US" sz="2400" b="0" kern="1200" baseline="0" err="1" smtClean="0">
                          <a:solidFill>
                            <a:schemeClr val="dk1"/>
                          </a:solidFill>
                          <a:effectLst/>
                          <a:latin typeface="Calibri" pitchFamily="34" charset="0"/>
                          <a:ea typeface="+mn-ea"/>
                          <a:cs typeface="Calibri" pitchFamily="34" charset="0"/>
                        </a:rPr>
                        <a:t>Banyak</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dk1"/>
                          </a:solidFill>
                          <a:effectLst/>
                          <a:latin typeface="Calibri" pitchFamily="34" charset="0"/>
                          <a:ea typeface="+mn-ea"/>
                          <a:cs typeface="Calibri" pitchFamily="34" charset="0"/>
                        </a:rPr>
                        <a:t>Hanya</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Satu</a:t>
                      </a:r>
                      <a:r>
                        <a:rPr lang="en-US" sz="2400" b="0" kern="1200" baseline="0" smtClean="0">
                          <a:solidFill>
                            <a:schemeClr val="dk1"/>
                          </a:solidFill>
                          <a:effectLst/>
                          <a:latin typeface="Calibri" pitchFamily="34" charset="0"/>
                          <a:ea typeface="+mn-ea"/>
                          <a:cs typeface="Calibri" pitchFamily="34" charset="0"/>
                        </a:rPr>
                        <a:t> Yang</a:t>
                      </a:r>
                    </a:p>
                    <a:p>
                      <a:r>
                        <a:rPr lang="en-US" sz="2400" b="0" kern="1200" baseline="0" err="1" smtClean="0">
                          <a:solidFill>
                            <a:schemeClr val="dk1"/>
                          </a:solidFill>
                          <a:effectLst/>
                          <a:latin typeface="Calibri" pitchFamily="34" charset="0"/>
                          <a:ea typeface="+mn-ea"/>
                          <a:cs typeface="Calibri" pitchFamily="34" charset="0"/>
                        </a:rPr>
                        <a:t>Dijadikan</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Obyek</a:t>
                      </a:r>
                      <a:endParaRPr lang="en-US" sz="2400" b="0">
                        <a:effectLst/>
                        <a:latin typeface="Calibri" pitchFamily="34" charset="0"/>
                        <a:cs typeface="Calibri" pitchFamily="34" charset="0"/>
                      </a:endParaRPr>
                    </a:p>
                  </a:txBody>
                  <a:tcPr/>
                </a:tc>
              </a:tr>
              <a:tr h="863301">
                <a:tc>
                  <a:txBody>
                    <a:bodyPr/>
                    <a:lstStyle/>
                    <a:p>
                      <a:r>
                        <a:rPr lang="en-US" sz="2400" b="0" kern="1200" baseline="0" err="1" smtClean="0">
                          <a:solidFill>
                            <a:schemeClr val="bg1"/>
                          </a:solidFill>
                          <a:effectLst/>
                          <a:latin typeface="Calibri" pitchFamily="34" charset="0"/>
                          <a:ea typeface="+mn-ea"/>
                          <a:cs typeface="Calibri" pitchFamily="34" charset="0"/>
                        </a:rPr>
                        <a:t>Instrumen</a:t>
                      </a:r>
                      <a:endParaRPr lang="en-US" sz="2400" b="0">
                        <a:solidFill>
                          <a:schemeClr val="bg1"/>
                        </a:solidFill>
                        <a:effectLst/>
                        <a:latin typeface="Calibri" pitchFamily="34" charset="0"/>
                        <a:cs typeface="Calibri" pitchFamily="34" charset="0"/>
                      </a:endParaRPr>
                    </a:p>
                  </a:txBody>
                  <a:tcPr>
                    <a:solidFill>
                      <a:schemeClr val="tx1"/>
                    </a:solidFill>
                  </a:tcPr>
                </a:tc>
                <a:tc>
                  <a:txBody>
                    <a:bodyPr/>
                    <a:lstStyle/>
                    <a:p>
                      <a:r>
                        <a:rPr lang="en-US" sz="2400" b="0" kern="1200" baseline="0" err="1" smtClean="0">
                          <a:solidFill>
                            <a:schemeClr val="dk1"/>
                          </a:solidFill>
                          <a:effectLst/>
                          <a:latin typeface="Calibri" pitchFamily="34" charset="0"/>
                          <a:ea typeface="+mn-ea"/>
                          <a:cs typeface="Calibri" pitchFamily="34" charset="0"/>
                        </a:rPr>
                        <a:t>Kuesioner</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dan</a:t>
                      </a:r>
                      <a:endParaRPr lang="en-US" sz="2400" b="0" kern="1200" baseline="0" smtClean="0">
                        <a:solidFill>
                          <a:schemeClr val="dk1"/>
                        </a:solidFill>
                        <a:effectLst/>
                        <a:latin typeface="Calibri" pitchFamily="34" charset="0"/>
                        <a:ea typeface="+mn-ea"/>
                        <a:cs typeface="Calibri" pitchFamily="34" charset="0"/>
                      </a:endParaRPr>
                    </a:p>
                    <a:p>
                      <a:r>
                        <a:rPr lang="en-US" sz="2400" b="0" kern="1200" baseline="0" err="1" smtClean="0">
                          <a:solidFill>
                            <a:schemeClr val="dk1"/>
                          </a:solidFill>
                          <a:effectLst/>
                          <a:latin typeface="Calibri" pitchFamily="34" charset="0"/>
                          <a:ea typeface="+mn-ea"/>
                          <a:cs typeface="Calibri" pitchFamily="34" charset="0"/>
                        </a:rPr>
                        <a:t>Instrumen</a:t>
                      </a:r>
                      <a:r>
                        <a:rPr lang="en-US" sz="2400" b="0" kern="1200" baseline="0" smtClean="0">
                          <a:solidFill>
                            <a:schemeClr val="dk1"/>
                          </a:solidFill>
                          <a:effectLst/>
                          <a:latin typeface="Calibri" pitchFamily="34" charset="0"/>
                          <a:ea typeface="+mn-ea"/>
                          <a:cs typeface="Calibri" pitchFamily="34" charset="0"/>
                        </a:rPr>
                        <a:t> Lain</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dk1"/>
                          </a:solidFill>
                          <a:effectLst/>
                          <a:latin typeface="Calibri" pitchFamily="34" charset="0"/>
                          <a:ea typeface="+mn-ea"/>
                          <a:cs typeface="Calibri" pitchFamily="34" charset="0"/>
                        </a:rPr>
                        <a:t>Peneliti</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Itu</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Sendiri</a:t>
                      </a:r>
                      <a:endParaRPr lang="en-US" sz="2400" b="0">
                        <a:effectLst/>
                        <a:latin typeface="Calibri" pitchFamily="34" charset="0"/>
                        <a:cs typeface="Calibri" pitchFamily="34" charset="0"/>
                      </a:endParaRPr>
                    </a:p>
                  </a:txBody>
                  <a:tcPr/>
                </a:tc>
              </a:tr>
              <a:tr h="479612">
                <a:tc>
                  <a:txBody>
                    <a:bodyPr/>
                    <a:lstStyle/>
                    <a:p>
                      <a:r>
                        <a:rPr lang="en-US" sz="2400" b="0" kern="1200" baseline="0" err="1" smtClean="0">
                          <a:solidFill>
                            <a:schemeClr val="bg1"/>
                          </a:solidFill>
                          <a:effectLst/>
                          <a:latin typeface="Calibri" pitchFamily="34" charset="0"/>
                          <a:ea typeface="+mn-ea"/>
                          <a:cs typeface="Calibri" pitchFamily="34" charset="0"/>
                        </a:rPr>
                        <a:t>Tujuan</a:t>
                      </a:r>
                      <a:r>
                        <a:rPr lang="en-US" sz="2400" b="0" kern="1200" baseline="0" smtClean="0">
                          <a:solidFill>
                            <a:schemeClr val="bg1"/>
                          </a:solidFill>
                          <a:effectLst/>
                          <a:latin typeface="Calibri" pitchFamily="34" charset="0"/>
                          <a:ea typeface="+mn-ea"/>
                          <a:cs typeface="Calibri" pitchFamily="34" charset="0"/>
                        </a:rPr>
                        <a:t> </a:t>
                      </a:r>
                      <a:r>
                        <a:rPr lang="en-US" sz="2400" b="0" kern="1200" baseline="0" err="1" smtClean="0">
                          <a:solidFill>
                            <a:schemeClr val="bg1"/>
                          </a:solidFill>
                          <a:effectLst/>
                          <a:latin typeface="Calibri" pitchFamily="34" charset="0"/>
                          <a:ea typeface="+mn-ea"/>
                          <a:cs typeface="Calibri" pitchFamily="34" charset="0"/>
                        </a:rPr>
                        <a:t>Penelitian</a:t>
                      </a:r>
                      <a:endParaRPr lang="en-US" sz="2400" b="0">
                        <a:solidFill>
                          <a:schemeClr val="bg1"/>
                        </a:solidFill>
                        <a:effectLst/>
                        <a:latin typeface="Calibri" pitchFamily="34" charset="0"/>
                        <a:cs typeface="Calibri" pitchFamily="34" charset="0"/>
                      </a:endParaRPr>
                    </a:p>
                  </a:txBody>
                  <a:tcPr>
                    <a:solidFill>
                      <a:schemeClr val="tx1"/>
                    </a:solidFill>
                  </a:tcPr>
                </a:tc>
                <a:tc>
                  <a:txBody>
                    <a:bodyPr/>
                    <a:lstStyle/>
                    <a:p>
                      <a:r>
                        <a:rPr lang="en-US" sz="2400" b="0" kern="1200" baseline="0" err="1" smtClean="0">
                          <a:solidFill>
                            <a:srgbClr val="C00000"/>
                          </a:solidFill>
                          <a:effectLst/>
                          <a:latin typeface="Calibri" pitchFamily="34" charset="0"/>
                          <a:ea typeface="+mn-ea"/>
                          <a:cs typeface="Calibri" pitchFamily="34" charset="0"/>
                        </a:rPr>
                        <a:t>Konfirmasi</a:t>
                      </a:r>
                      <a:endParaRPr lang="en-US" sz="2400" b="0">
                        <a:solidFill>
                          <a:srgbClr val="C00000"/>
                        </a:solidFill>
                        <a:effectLst/>
                        <a:latin typeface="Calibri" pitchFamily="34" charset="0"/>
                        <a:cs typeface="Calibri" pitchFamily="34" charset="0"/>
                      </a:endParaRPr>
                    </a:p>
                  </a:txBody>
                  <a:tcPr/>
                </a:tc>
                <a:tc>
                  <a:txBody>
                    <a:bodyPr/>
                    <a:lstStyle/>
                    <a:p>
                      <a:r>
                        <a:rPr lang="en-US" sz="2400" b="0" kern="1200" baseline="0" err="1" smtClean="0">
                          <a:solidFill>
                            <a:srgbClr val="C00000"/>
                          </a:solidFill>
                          <a:effectLst/>
                          <a:latin typeface="Calibri" pitchFamily="34" charset="0"/>
                          <a:ea typeface="+mn-ea"/>
                          <a:cs typeface="Calibri" pitchFamily="34" charset="0"/>
                        </a:rPr>
                        <a:t>Eksplorasi</a:t>
                      </a:r>
                      <a:endParaRPr lang="en-US" sz="2400" b="0">
                        <a:solidFill>
                          <a:srgbClr val="C00000"/>
                        </a:solidFill>
                        <a:effectLst/>
                        <a:latin typeface="Calibri" pitchFamily="34" charset="0"/>
                        <a:cs typeface="Calibri" pitchFamily="34" charset="0"/>
                      </a:endParaRPr>
                    </a:p>
                  </a:txBody>
                  <a:tcPr/>
                </a:tc>
              </a:tr>
              <a:tr h="863301">
                <a:tc>
                  <a:txBody>
                    <a:bodyPr/>
                    <a:lstStyle/>
                    <a:p>
                      <a:r>
                        <a:rPr lang="en-US" sz="2400" b="0" kern="1200" baseline="0" err="1" smtClean="0">
                          <a:solidFill>
                            <a:schemeClr val="bg1"/>
                          </a:solidFill>
                          <a:effectLst/>
                          <a:latin typeface="Calibri" pitchFamily="34" charset="0"/>
                          <a:ea typeface="+mn-ea"/>
                          <a:cs typeface="Calibri" pitchFamily="34" charset="0"/>
                        </a:rPr>
                        <a:t>Teknik</a:t>
                      </a:r>
                      <a:r>
                        <a:rPr lang="en-US" sz="2400" b="0" kern="1200" baseline="0" smtClean="0">
                          <a:solidFill>
                            <a:schemeClr val="bg1"/>
                          </a:solidFill>
                          <a:effectLst/>
                          <a:latin typeface="Calibri" pitchFamily="34" charset="0"/>
                          <a:ea typeface="+mn-ea"/>
                          <a:cs typeface="Calibri" pitchFamily="34" charset="0"/>
                        </a:rPr>
                        <a:t> </a:t>
                      </a:r>
                      <a:r>
                        <a:rPr lang="en-US" sz="2400" b="0" kern="1200" baseline="0" err="1" smtClean="0">
                          <a:solidFill>
                            <a:schemeClr val="bg1"/>
                          </a:solidFill>
                          <a:effectLst/>
                          <a:latin typeface="Calibri" pitchFamily="34" charset="0"/>
                          <a:ea typeface="+mn-ea"/>
                          <a:cs typeface="Calibri" pitchFamily="34" charset="0"/>
                        </a:rPr>
                        <a:t>Pengujian</a:t>
                      </a:r>
                      <a:endParaRPr lang="en-US" sz="2400" b="0" kern="1200" baseline="0" smtClean="0">
                        <a:solidFill>
                          <a:schemeClr val="bg1"/>
                        </a:solidFill>
                        <a:effectLst/>
                        <a:latin typeface="Calibri" pitchFamily="34" charset="0"/>
                        <a:ea typeface="+mn-ea"/>
                        <a:cs typeface="Calibri" pitchFamily="34" charset="0"/>
                      </a:endParaRPr>
                    </a:p>
                    <a:p>
                      <a:r>
                        <a:rPr lang="en-US" sz="2400" b="0" kern="1200" baseline="0" err="1" smtClean="0">
                          <a:solidFill>
                            <a:schemeClr val="bg1"/>
                          </a:solidFill>
                          <a:effectLst/>
                          <a:latin typeface="Calibri" pitchFamily="34" charset="0"/>
                          <a:ea typeface="+mn-ea"/>
                          <a:cs typeface="Calibri" pitchFamily="34" charset="0"/>
                        </a:rPr>
                        <a:t>Hipotesa</a:t>
                      </a:r>
                      <a:endParaRPr lang="en-US" sz="2400" b="0">
                        <a:solidFill>
                          <a:schemeClr val="bg1"/>
                        </a:solidFill>
                        <a:effectLst/>
                        <a:latin typeface="Calibri" pitchFamily="34" charset="0"/>
                        <a:cs typeface="Calibri" pitchFamily="34" charset="0"/>
                      </a:endParaRPr>
                    </a:p>
                  </a:txBody>
                  <a:tcPr>
                    <a:solidFill>
                      <a:schemeClr val="tx1"/>
                    </a:solidFill>
                  </a:tcPr>
                </a:tc>
                <a:tc>
                  <a:txBody>
                    <a:bodyPr/>
                    <a:lstStyle/>
                    <a:p>
                      <a:r>
                        <a:rPr lang="en-US" sz="2400" b="0" kern="1200" baseline="0" err="1" smtClean="0">
                          <a:solidFill>
                            <a:schemeClr val="dk1"/>
                          </a:solidFill>
                          <a:effectLst/>
                          <a:latin typeface="Calibri" pitchFamily="34" charset="0"/>
                          <a:ea typeface="+mn-ea"/>
                          <a:cs typeface="Calibri" pitchFamily="34" charset="0"/>
                        </a:rPr>
                        <a:t>Pengujian</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Statistik</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dk1"/>
                          </a:solidFill>
                          <a:effectLst/>
                          <a:latin typeface="Calibri" pitchFamily="34" charset="0"/>
                          <a:ea typeface="+mn-ea"/>
                          <a:cs typeface="Calibri" pitchFamily="34" charset="0"/>
                        </a:rPr>
                        <a:t>Pengujian</a:t>
                      </a:r>
                      <a:r>
                        <a:rPr lang="en-US" sz="2400" b="0" kern="1200" baseline="0" smtClean="0">
                          <a:solidFill>
                            <a:schemeClr val="dk1"/>
                          </a:solidFill>
                          <a:effectLst/>
                          <a:latin typeface="Calibri" pitchFamily="34" charset="0"/>
                          <a:ea typeface="+mn-ea"/>
                          <a:cs typeface="Calibri" pitchFamily="34" charset="0"/>
                        </a:rPr>
                        <a:t> </a:t>
                      </a:r>
                      <a:r>
                        <a:rPr lang="en-US" sz="2400" b="0" kern="1200" baseline="0" err="1" smtClean="0">
                          <a:solidFill>
                            <a:schemeClr val="dk1"/>
                          </a:solidFill>
                          <a:effectLst/>
                          <a:latin typeface="Calibri" pitchFamily="34" charset="0"/>
                          <a:ea typeface="+mn-ea"/>
                          <a:cs typeface="Calibri" pitchFamily="34" charset="0"/>
                        </a:rPr>
                        <a:t>Nonstatistik</a:t>
                      </a:r>
                      <a:endParaRPr lang="en-US" sz="2400" b="0">
                        <a:effectLst/>
                        <a:latin typeface="Calibri" pitchFamily="34" charset="0"/>
                        <a:cs typeface="Calibri"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Deduktif-Induktif</a:t>
            </a:r>
            <a:r>
              <a:rPr lang="en-US" smtClean="0"/>
              <a:t> (</a:t>
            </a:r>
            <a:r>
              <a:rPr lang="en-US" err="1" smtClean="0"/>
              <a:t>Kuantitatif</a:t>
            </a:r>
            <a:r>
              <a:rPr lang="en-US" smtClean="0"/>
              <a:t>)</a:t>
            </a:r>
            <a:endParaRPr lang="en-US"/>
          </a:p>
        </p:txBody>
      </p:sp>
      <p:pic>
        <p:nvPicPr>
          <p:cNvPr id="1026" name="Picture 2"/>
          <p:cNvPicPr>
            <a:picLocks noGrp="1" noChangeAspect="1" noChangeArrowheads="1"/>
          </p:cNvPicPr>
          <p:nvPr>
            <p:ph idx="1"/>
          </p:nvPr>
        </p:nvPicPr>
        <p:blipFill>
          <a:blip r:embed="rId2" cstate="print"/>
          <a:srcRect l="55088" t="60418" r="10032" b="12554"/>
          <a:stretch>
            <a:fillRect/>
          </a:stretch>
        </p:blipFill>
        <p:spPr bwMode="auto">
          <a:xfrm>
            <a:off x="609600" y="971550"/>
            <a:ext cx="8001000" cy="52006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p:txBody>
          <a:bodyPr/>
          <a:lstStyle/>
          <a:p>
            <a:pPr eaLnBrk="1" hangingPunct="1">
              <a:defRPr/>
            </a:pPr>
            <a:r>
              <a:rPr lang="en-US" err="1" smtClean="0"/>
              <a:t>Induktif</a:t>
            </a:r>
            <a:r>
              <a:rPr lang="en-US" smtClean="0"/>
              <a:t> (</a:t>
            </a:r>
            <a:r>
              <a:rPr lang="en-US" err="1" smtClean="0"/>
              <a:t>Kualitatif</a:t>
            </a:r>
            <a:r>
              <a:rPr lang="en-US" smtClean="0"/>
              <a:t>)</a:t>
            </a:r>
          </a:p>
        </p:txBody>
      </p:sp>
      <p:pic>
        <p:nvPicPr>
          <p:cNvPr id="2050" name="Picture 2"/>
          <p:cNvPicPr>
            <a:picLocks noChangeAspect="1" noChangeArrowheads="1"/>
          </p:cNvPicPr>
          <p:nvPr/>
        </p:nvPicPr>
        <p:blipFill>
          <a:blip r:embed="rId2" cstate="print"/>
          <a:srcRect l="12500" t="67969" r="53125" b="20312"/>
          <a:stretch>
            <a:fillRect/>
          </a:stretch>
        </p:blipFill>
        <p:spPr bwMode="auto">
          <a:xfrm>
            <a:off x="228600" y="1650756"/>
            <a:ext cx="8763000" cy="345464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lum bright="30000"/>
          </a:blip>
          <a:srcRect l="4478" t="3448" r="8186" b="6897"/>
          <a:stretch>
            <a:fillRect/>
          </a:stretch>
        </p:blipFill>
        <p:spPr bwMode="auto">
          <a:xfrm>
            <a:off x="5791200" y="914400"/>
            <a:ext cx="3352800" cy="4470400"/>
          </a:xfrm>
          <a:prstGeom prst="rect">
            <a:avLst/>
          </a:prstGeom>
          <a:noFill/>
          <a:ln w="9525">
            <a:noFill/>
            <a:miter lim="800000"/>
            <a:headEnd/>
            <a:tailEnd/>
          </a:ln>
        </p:spPr>
      </p:pic>
      <p:sp>
        <p:nvSpPr>
          <p:cNvPr id="1379331" name="Rectangle 3"/>
          <p:cNvSpPr>
            <a:spLocks noGrp="1" noChangeArrowheads="1"/>
          </p:cNvSpPr>
          <p:nvPr>
            <p:ph type="body" sz="half" idx="1"/>
          </p:nvPr>
        </p:nvSpPr>
        <p:spPr>
          <a:xfrm>
            <a:off x="428625" y="1143000"/>
            <a:ext cx="8258175" cy="4648200"/>
          </a:xfrm>
        </p:spPr>
        <p:txBody>
          <a:bodyPr/>
          <a:lstStyle/>
          <a:p>
            <a:pPr eaLnBrk="1" hangingPunct="1"/>
            <a:r>
              <a:rPr lang="id-ID" sz="2600" smtClean="0">
                <a:solidFill>
                  <a:srgbClr val="C00000"/>
                </a:solidFill>
              </a:rPr>
              <a:t>SD Sompok </a:t>
            </a:r>
            <a:r>
              <a:rPr lang="id-ID" sz="2600" smtClean="0"/>
              <a:t>Semarang (1987)</a:t>
            </a:r>
          </a:p>
          <a:p>
            <a:pPr eaLnBrk="1" hangingPunct="1"/>
            <a:r>
              <a:rPr lang="id-ID" sz="2600" smtClean="0">
                <a:solidFill>
                  <a:srgbClr val="C00000"/>
                </a:solidFill>
              </a:rPr>
              <a:t>SMPN 8</a:t>
            </a:r>
            <a:r>
              <a:rPr lang="id-ID" sz="2600" smtClean="0"/>
              <a:t> Semarang (1990)</a:t>
            </a:r>
          </a:p>
          <a:p>
            <a:pPr eaLnBrk="1" hangingPunct="1"/>
            <a:r>
              <a:rPr lang="id-ID" sz="2600" smtClean="0">
                <a:solidFill>
                  <a:srgbClr val="C00000"/>
                </a:solidFill>
              </a:rPr>
              <a:t>SMA Taruna Nusantara</a:t>
            </a:r>
            <a:r>
              <a:rPr lang="id-ID" sz="2600" smtClean="0"/>
              <a:t>, Magelang (1993)</a:t>
            </a:r>
          </a:p>
          <a:p>
            <a:pPr eaLnBrk="1" hangingPunct="1"/>
            <a:r>
              <a:rPr lang="id-ID" sz="2600" smtClean="0"/>
              <a:t>S1, S2 dan S3 (on-leave)</a:t>
            </a:r>
            <a:r>
              <a:rPr lang="en-US" sz="2600" smtClean="0"/>
              <a:t/>
            </a:r>
            <a:br>
              <a:rPr lang="en-US" sz="2600" smtClean="0"/>
            </a:br>
            <a:r>
              <a:rPr lang="en-US" sz="2600" smtClean="0"/>
              <a:t>Department of Computer Sciences</a:t>
            </a:r>
            <a:br>
              <a:rPr lang="en-US" sz="2600" smtClean="0"/>
            </a:br>
            <a:r>
              <a:rPr lang="en-US" sz="2600" smtClean="0">
                <a:solidFill>
                  <a:srgbClr val="CC0000"/>
                </a:solidFill>
              </a:rPr>
              <a:t>Saitama University</a:t>
            </a:r>
            <a:r>
              <a:rPr lang="en-US" sz="2600" smtClean="0"/>
              <a:t>, Japan (1994-2004)</a:t>
            </a:r>
          </a:p>
          <a:p>
            <a:pPr eaLnBrk="1" hangingPunct="1"/>
            <a:r>
              <a:rPr lang="id-ID" sz="2600" smtClean="0"/>
              <a:t>Research Interests: </a:t>
            </a:r>
            <a:r>
              <a:rPr lang="en-US" sz="2600" smtClean="0"/>
              <a:t>Software Engineering,</a:t>
            </a:r>
            <a:r>
              <a:rPr lang="id-ID" sz="2600" smtClean="0"/>
              <a:t/>
            </a:r>
            <a:br>
              <a:rPr lang="id-ID" sz="2600" smtClean="0"/>
            </a:br>
            <a:r>
              <a:rPr lang="id-ID" sz="2600" smtClean="0"/>
              <a:t>Intelligent Systems</a:t>
            </a:r>
            <a:endParaRPr lang="en-US" sz="2600" smtClean="0"/>
          </a:p>
          <a:p>
            <a:pPr eaLnBrk="1" hangingPunct="1"/>
            <a:r>
              <a:rPr lang="en-US" sz="2600" smtClean="0"/>
              <a:t>Founder </a:t>
            </a:r>
            <a:r>
              <a:rPr lang="en-US" sz="2600" err="1" smtClean="0">
                <a:solidFill>
                  <a:srgbClr val="CC0000"/>
                </a:solidFill>
              </a:rPr>
              <a:t>IlmuKomputer.Com</a:t>
            </a:r>
            <a:endParaRPr lang="id-ID" sz="2600" smtClean="0">
              <a:solidFill>
                <a:srgbClr val="CC0000"/>
              </a:solidFill>
            </a:endParaRPr>
          </a:p>
          <a:p>
            <a:pPr eaLnBrk="1" hangingPunct="1"/>
            <a:r>
              <a:rPr lang="id-ID" sz="2600" smtClean="0"/>
              <a:t>Peneliti LIPI (2004-2009)</a:t>
            </a:r>
          </a:p>
          <a:p>
            <a:pPr eaLnBrk="1" hangingPunct="1"/>
            <a:r>
              <a:rPr lang="id-ID" sz="2600" smtClean="0"/>
              <a:t>Founder dan CEO </a:t>
            </a:r>
            <a:r>
              <a:rPr lang="id-ID" sz="2600" smtClean="0">
                <a:solidFill>
                  <a:srgbClr val="CC0000"/>
                </a:solidFill>
              </a:rPr>
              <a:t>PT Brainmatics Cipta Informatika</a:t>
            </a:r>
            <a:endParaRPr lang="en-US" sz="2600" smtClean="0">
              <a:solidFill>
                <a:srgbClr val="CC0000"/>
              </a:solidFill>
            </a:endParaRPr>
          </a:p>
        </p:txBody>
      </p:sp>
      <p:sp>
        <p:nvSpPr>
          <p:cNvPr id="12292" name="Title 5"/>
          <p:cNvSpPr>
            <a:spLocks noGrp="1"/>
          </p:cNvSpPr>
          <p:nvPr>
            <p:ph type="title"/>
          </p:nvPr>
        </p:nvSpPr>
        <p:spPr>
          <a:xfrm>
            <a:off x="381000" y="76200"/>
            <a:ext cx="8382000" cy="762000"/>
          </a:xfrm>
        </p:spPr>
        <p:txBody>
          <a:bodyPr/>
          <a:lstStyle/>
          <a:p>
            <a:pPr eaLnBrk="1" hangingPunct="1"/>
            <a:r>
              <a:rPr lang="id-ID" sz="4000" smtClean="0">
                <a:latin typeface="Calibri" pitchFamily="34" charset="0"/>
                <a:cs typeface="Calibri" pitchFamily="34" charset="0"/>
              </a:rPr>
              <a:t>Romi Satria Wahono</a:t>
            </a:r>
          </a:p>
        </p:txBody>
      </p:sp>
      <p:sp>
        <p:nvSpPr>
          <p:cNvPr id="2" name="Slide Number Placeholder 1"/>
          <p:cNvSpPr>
            <a:spLocks noGrp="1"/>
          </p:cNvSpPr>
          <p:nvPr>
            <p:ph type="sldNum" sz="quarter" idx="10"/>
          </p:nvPr>
        </p:nvSpPr>
        <p:spPr/>
        <p:txBody>
          <a:bodyPr/>
          <a:lstStyle/>
          <a:p>
            <a:pPr algn="l">
              <a:defRPr/>
            </a:pPr>
            <a:fld id="{F33DB1F6-EF26-4ADB-905F-8C647625EC41}" type="slidenum">
              <a:rPr kumimoji="0" lang="en-US" altLang="en-US" sz="1800" smtClean="0">
                <a:solidFill>
                  <a:srgbClr val="000000"/>
                </a:solidFill>
                <a:effectLst/>
                <a:latin typeface="Arial" charset="0"/>
                <a:ea typeface="Arial Unicode MS"/>
                <a:cs typeface="Arial" charset="0"/>
              </a:rPr>
              <a:pPr algn="l">
                <a:defRPr/>
              </a:pPr>
              <a:t>2</a:t>
            </a:fld>
            <a:endParaRPr kumimoji="0" lang="en-US" altLang="en-US" sz="1800">
              <a:solidFill>
                <a:srgbClr val="000000"/>
              </a:solidFill>
              <a:effectLst/>
              <a:latin typeface="Arial" charset="0"/>
              <a:ea typeface="Arial Unicode MS"/>
              <a:cs typeface="Arial" charset="0"/>
            </a:endParaRPr>
          </a:p>
        </p:txBody>
      </p:sp>
    </p:spTree>
    <p:extLst>
      <p:ext uri="{BB962C8B-B14F-4D97-AF65-F5344CB8AC3E}">
        <p14:creationId xmlns:p14="http://schemas.microsoft.com/office/powerpoint/2010/main" val="3966749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9331">
                                            <p:txEl>
                                              <p:pRg st="0" end="0"/>
                                            </p:txEl>
                                          </p:spTgt>
                                        </p:tgtEl>
                                        <p:attrNameLst>
                                          <p:attrName>style.visibility</p:attrName>
                                        </p:attrNameLst>
                                      </p:cBhvr>
                                      <p:to>
                                        <p:strVal val="visible"/>
                                      </p:to>
                                    </p:set>
                                    <p:animEffect transition="in" filter="fade">
                                      <p:cBhvr>
                                        <p:cTn id="7" dur="1000"/>
                                        <p:tgtEl>
                                          <p:spTgt spid="1379331">
                                            <p:txEl>
                                              <p:pRg st="0" end="0"/>
                                            </p:txEl>
                                          </p:spTgt>
                                        </p:tgtEl>
                                      </p:cBhvr>
                                    </p:animEffect>
                                    <p:anim calcmode="lin" valueType="num">
                                      <p:cBhvr>
                                        <p:cTn id="8" dur="1000" fill="hold"/>
                                        <p:tgtEl>
                                          <p:spTgt spid="13793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93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79331">
                                            <p:txEl>
                                              <p:pRg st="1" end="1"/>
                                            </p:txEl>
                                          </p:spTgt>
                                        </p:tgtEl>
                                        <p:attrNameLst>
                                          <p:attrName>style.visibility</p:attrName>
                                        </p:attrNameLst>
                                      </p:cBhvr>
                                      <p:to>
                                        <p:strVal val="visible"/>
                                      </p:to>
                                    </p:set>
                                    <p:animEffect transition="in" filter="fade">
                                      <p:cBhvr>
                                        <p:cTn id="14" dur="1000"/>
                                        <p:tgtEl>
                                          <p:spTgt spid="1379331">
                                            <p:txEl>
                                              <p:pRg st="1" end="1"/>
                                            </p:txEl>
                                          </p:spTgt>
                                        </p:tgtEl>
                                      </p:cBhvr>
                                    </p:animEffect>
                                    <p:anim calcmode="lin" valueType="num">
                                      <p:cBhvr>
                                        <p:cTn id="15" dur="1000" fill="hold"/>
                                        <p:tgtEl>
                                          <p:spTgt spid="13793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793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79331">
                                            <p:txEl>
                                              <p:pRg st="2" end="2"/>
                                            </p:txEl>
                                          </p:spTgt>
                                        </p:tgtEl>
                                        <p:attrNameLst>
                                          <p:attrName>style.visibility</p:attrName>
                                        </p:attrNameLst>
                                      </p:cBhvr>
                                      <p:to>
                                        <p:strVal val="visible"/>
                                      </p:to>
                                    </p:set>
                                    <p:animEffect transition="in" filter="fade">
                                      <p:cBhvr>
                                        <p:cTn id="21" dur="1000"/>
                                        <p:tgtEl>
                                          <p:spTgt spid="1379331">
                                            <p:txEl>
                                              <p:pRg st="2" end="2"/>
                                            </p:txEl>
                                          </p:spTgt>
                                        </p:tgtEl>
                                      </p:cBhvr>
                                    </p:animEffect>
                                    <p:anim calcmode="lin" valueType="num">
                                      <p:cBhvr>
                                        <p:cTn id="22" dur="1000" fill="hold"/>
                                        <p:tgtEl>
                                          <p:spTgt spid="13793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793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79331">
                                            <p:txEl>
                                              <p:pRg st="3" end="3"/>
                                            </p:txEl>
                                          </p:spTgt>
                                        </p:tgtEl>
                                        <p:attrNameLst>
                                          <p:attrName>style.visibility</p:attrName>
                                        </p:attrNameLst>
                                      </p:cBhvr>
                                      <p:to>
                                        <p:strVal val="visible"/>
                                      </p:to>
                                    </p:set>
                                    <p:animEffect transition="in" filter="fade">
                                      <p:cBhvr>
                                        <p:cTn id="28" dur="1000"/>
                                        <p:tgtEl>
                                          <p:spTgt spid="1379331">
                                            <p:txEl>
                                              <p:pRg st="3" end="3"/>
                                            </p:txEl>
                                          </p:spTgt>
                                        </p:tgtEl>
                                      </p:cBhvr>
                                    </p:animEffect>
                                    <p:anim calcmode="lin" valueType="num">
                                      <p:cBhvr>
                                        <p:cTn id="29" dur="1000" fill="hold"/>
                                        <p:tgtEl>
                                          <p:spTgt spid="13793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793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79331">
                                            <p:txEl>
                                              <p:pRg st="4" end="4"/>
                                            </p:txEl>
                                          </p:spTgt>
                                        </p:tgtEl>
                                        <p:attrNameLst>
                                          <p:attrName>style.visibility</p:attrName>
                                        </p:attrNameLst>
                                      </p:cBhvr>
                                      <p:to>
                                        <p:strVal val="visible"/>
                                      </p:to>
                                    </p:set>
                                    <p:animEffect transition="in" filter="fade">
                                      <p:cBhvr>
                                        <p:cTn id="35" dur="1000"/>
                                        <p:tgtEl>
                                          <p:spTgt spid="1379331">
                                            <p:txEl>
                                              <p:pRg st="4" end="4"/>
                                            </p:txEl>
                                          </p:spTgt>
                                        </p:tgtEl>
                                      </p:cBhvr>
                                    </p:animEffect>
                                    <p:anim calcmode="lin" valueType="num">
                                      <p:cBhvr>
                                        <p:cTn id="36" dur="1000" fill="hold"/>
                                        <p:tgtEl>
                                          <p:spTgt spid="13793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793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79331">
                                            <p:txEl>
                                              <p:pRg st="5" end="5"/>
                                            </p:txEl>
                                          </p:spTgt>
                                        </p:tgtEl>
                                        <p:attrNameLst>
                                          <p:attrName>style.visibility</p:attrName>
                                        </p:attrNameLst>
                                      </p:cBhvr>
                                      <p:to>
                                        <p:strVal val="visible"/>
                                      </p:to>
                                    </p:set>
                                    <p:animEffect transition="in" filter="fade">
                                      <p:cBhvr>
                                        <p:cTn id="42" dur="1000"/>
                                        <p:tgtEl>
                                          <p:spTgt spid="1379331">
                                            <p:txEl>
                                              <p:pRg st="5" end="5"/>
                                            </p:txEl>
                                          </p:spTgt>
                                        </p:tgtEl>
                                      </p:cBhvr>
                                    </p:animEffect>
                                    <p:anim calcmode="lin" valueType="num">
                                      <p:cBhvr>
                                        <p:cTn id="43" dur="1000" fill="hold"/>
                                        <p:tgtEl>
                                          <p:spTgt spid="137933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793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79331">
                                            <p:txEl>
                                              <p:pRg st="6" end="6"/>
                                            </p:txEl>
                                          </p:spTgt>
                                        </p:tgtEl>
                                        <p:attrNameLst>
                                          <p:attrName>style.visibility</p:attrName>
                                        </p:attrNameLst>
                                      </p:cBhvr>
                                      <p:to>
                                        <p:strVal val="visible"/>
                                      </p:to>
                                    </p:set>
                                    <p:animEffect transition="in" filter="fade">
                                      <p:cBhvr>
                                        <p:cTn id="49" dur="1000"/>
                                        <p:tgtEl>
                                          <p:spTgt spid="1379331">
                                            <p:txEl>
                                              <p:pRg st="6" end="6"/>
                                            </p:txEl>
                                          </p:spTgt>
                                        </p:tgtEl>
                                      </p:cBhvr>
                                    </p:animEffect>
                                    <p:anim calcmode="lin" valueType="num">
                                      <p:cBhvr>
                                        <p:cTn id="50" dur="1000" fill="hold"/>
                                        <p:tgtEl>
                                          <p:spTgt spid="137933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793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79331">
                                            <p:txEl>
                                              <p:pRg st="7" end="7"/>
                                            </p:txEl>
                                          </p:spTgt>
                                        </p:tgtEl>
                                        <p:attrNameLst>
                                          <p:attrName>style.visibility</p:attrName>
                                        </p:attrNameLst>
                                      </p:cBhvr>
                                      <p:to>
                                        <p:strVal val="visible"/>
                                      </p:to>
                                    </p:set>
                                    <p:animEffect transition="in" filter="fade">
                                      <p:cBhvr>
                                        <p:cTn id="56" dur="1000"/>
                                        <p:tgtEl>
                                          <p:spTgt spid="1379331">
                                            <p:txEl>
                                              <p:pRg st="7" end="7"/>
                                            </p:txEl>
                                          </p:spTgt>
                                        </p:tgtEl>
                                      </p:cBhvr>
                                    </p:animEffect>
                                    <p:anim calcmode="lin" valueType="num">
                                      <p:cBhvr>
                                        <p:cTn id="57" dur="1000" fill="hold"/>
                                        <p:tgtEl>
                                          <p:spTgt spid="137933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7933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3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err="1" smtClean="0"/>
              <a:t>Komparasi</a:t>
            </a:r>
            <a:r>
              <a:rPr lang="en-US" sz="3600" smtClean="0"/>
              <a:t> </a:t>
            </a:r>
            <a:r>
              <a:rPr lang="en-US" sz="3600" err="1" smtClean="0"/>
              <a:t>Tugas</a:t>
            </a:r>
            <a:r>
              <a:rPr lang="en-US" sz="3600" smtClean="0"/>
              <a:t> </a:t>
            </a:r>
            <a:r>
              <a:rPr lang="en-US" sz="3600" err="1" smtClean="0"/>
              <a:t>Akhir</a:t>
            </a:r>
            <a:r>
              <a:rPr lang="en-US" sz="3600" smtClean="0"/>
              <a:t> </a:t>
            </a:r>
            <a:r>
              <a:rPr lang="en-US" sz="3600" err="1" smtClean="0"/>
              <a:t>Penelitian</a:t>
            </a:r>
            <a:endParaRPr lang="en-US" sz="360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7388921"/>
              </p:ext>
            </p:extLst>
          </p:nvPr>
        </p:nvGraphicFramePr>
        <p:xfrm>
          <a:off x="0" y="914400"/>
          <a:ext cx="9144000" cy="5943600"/>
        </p:xfrm>
        <a:graphic>
          <a:graphicData uri="http://schemas.openxmlformats.org/drawingml/2006/table">
            <a:tbl>
              <a:tblPr firstRow="1" bandRow="1">
                <a:tableStyleId>{073A0DAA-6AF3-43AB-8588-CEC1D06C72B9}</a:tableStyleId>
              </a:tblPr>
              <a:tblGrid>
                <a:gridCol w="1600200"/>
                <a:gridCol w="2133600"/>
                <a:gridCol w="2667001"/>
                <a:gridCol w="2743199"/>
              </a:tblGrid>
              <a:tr h="518706">
                <a:tc>
                  <a:txBody>
                    <a:bodyPr/>
                    <a:lstStyle/>
                    <a:p>
                      <a:r>
                        <a:rPr lang="en-US" sz="2400" b="0" kern="1200" baseline="0" err="1" smtClean="0">
                          <a:solidFill>
                            <a:schemeClr val="lt1"/>
                          </a:solidFill>
                          <a:effectLst/>
                          <a:latin typeface="Calibri" pitchFamily="34" charset="0"/>
                          <a:ea typeface="+mn-ea"/>
                          <a:cs typeface="Calibri" pitchFamily="34" charset="0"/>
                        </a:rPr>
                        <a:t>Perbedaan</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Skripsi</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Tesis</a:t>
                      </a:r>
                      <a:endParaRPr lang="en-US" sz="2400" b="0">
                        <a:effectLst/>
                        <a:latin typeface="Calibri" pitchFamily="34" charset="0"/>
                        <a:cs typeface="Calibri" pitchFamily="34" charset="0"/>
                      </a:endParaRPr>
                    </a:p>
                  </a:txBody>
                  <a:tcPr/>
                </a:tc>
                <a:tc>
                  <a:txBody>
                    <a:bodyPr/>
                    <a:lstStyle/>
                    <a:p>
                      <a:r>
                        <a:rPr lang="en-US" sz="2400" b="0" kern="1200" baseline="0" err="1" smtClean="0">
                          <a:solidFill>
                            <a:schemeClr val="lt1"/>
                          </a:solidFill>
                          <a:effectLst/>
                          <a:latin typeface="Calibri" pitchFamily="34" charset="0"/>
                          <a:ea typeface="+mn-ea"/>
                          <a:cs typeface="Calibri" pitchFamily="34" charset="0"/>
                        </a:rPr>
                        <a:t>Disertasi</a:t>
                      </a:r>
                      <a:endParaRPr lang="en-US" sz="2400" b="0">
                        <a:effectLst/>
                        <a:latin typeface="Calibri" pitchFamily="34" charset="0"/>
                        <a:cs typeface="Calibri" pitchFamily="34" charset="0"/>
                      </a:endParaRPr>
                    </a:p>
                  </a:txBody>
                  <a:tcPr/>
                </a:tc>
              </a:tr>
              <a:tr h="518706">
                <a:tc>
                  <a:txBody>
                    <a:bodyPr/>
                    <a:lstStyle/>
                    <a:p>
                      <a:r>
                        <a:rPr lang="en-US" sz="2200" b="0" kern="1200" baseline="0" smtClean="0">
                          <a:solidFill>
                            <a:schemeClr val="bg1"/>
                          </a:solidFill>
                          <a:effectLst/>
                          <a:latin typeface="Calibri" pitchFamily="34" charset="0"/>
                          <a:ea typeface="+mn-ea"/>
                          <a:cs typeface="Calibri" pitchFamily="34" charset="0"/>
                        </a:rPr>
                        <a:t>Tingkat</a:t>
                      </a:r>
                      <a:endParaRPr lang="en-US" sz="2200" b="0">
                        <a:solidFill>
                          <a:schemeClr val="bg1"/>
                        </a:solidFill>
                        <a:effectLst/>
                        <a:latin typeface="Calibri" pitchFamily="34" charset="0"/>
                        <a:cs typeface="Calibri" pitchFamily="34" charset="0"/>
                      </a:endParaRPr>
                    </a:p>
                  </a:txBody>
                  <a:tcPr>
                    <a:solidFill>
                      <a:schemeClr val="tx1"/>
                    </a:solidFill>
                  </a:tcPr>
                </a:tc>
                <a:tc>
                  <a:txBody>
                    <a:bodyPr/>
                    <a:lstStyle/>
                    <a:p>
                      <a:r>
                        <a:rPr lang="en-US" sz="2200" b="0" smtClean="0">
                          <a:solidFill>
                            <a:srgbClr val="C00000"/>
                          </a:solidFill>
                          <a:effectLst/>
                          <a:latin typeface="Calibri" pitchFamily="34" charset="0"/>
                          <a:cs typeface="Calibri" pitchFamily="34" charset="0"/>
                        </a:rPr>
                        <a:t>S1</a:t>
                      </a:r>
                      <a:endParaRPr lang="en-US" sz="2200" b="0">
                        <a:solidFill>
                          <a:srgbClr val="C00000"/>
                        </a:solidFill>
                        <a:effectLst/>
                        <a:latin typeface="Calibri" pitchFamily="34" charset="0"/>
                        <a:cs typeface="Calibri" pitchFamily="34" charset="0"/>
                      </a:endParaRPr>
                    </a:p>
                  </a:txBody>
                  <a:tcPr/>
                </a:tc>
                <a:tc>
                  <a:txBody>
                    <a:bodyPr/>
                    <a:lstStyle/>
                    <a:p>
                      <a:r>
                        <a:rPr lang="en-US" sz="2200" b="0" smtClean="0">
                          <a:solidFill>
                            <a:srgbClr val="C00000"/>
                          </a:solidFill>
                          <a:effectLst/>
                          <a:latin typeface="Calibri" pitchFamily="34" charset="0"/>
                          <a:cs typeface="Calibri" pitchFamily="34" charset="0"/>
                        </a:rPr>
                        <a:t>S2</a:t>
                      </a:r>
                      <a:endParaRPr lang="en-US" sz="2200" b="0">
                        <a:solidFill>
                          <a:srgbClr val="C00000"/>
                        </a:solidFill>
                        <a:effectLst/>
                        <a:latin typeface="Calibri" pitchFamily="34" charset="0"/>
                        <a:cs typeface="Calibri" pitchFamily="34" charset="0"/>
                      </a:endParaRPr>
                    </a:p>
                  </a:txBody>
                  <a:tcPr/>
                </a:tc>
                <a:tc>
                  <a:txBody>
                    <a:bodyPr/>
                    <a:lstStyle/>
                    <a:p>
                      <a:r>
                        <a:rPr lang="en-US" sz="2200" b="0" smtClean="0">
                          <a:solidFill>
                            <a:srgbClr val="C00000"/>
                          </a:solidFill>
                          <a:effectLst/>
                          <a:latin typeface="Calibri" pitchFamily="34" charset="0"/>
                          <a:cs typeface="Calibri" pitchFamily="34" charset="0"/>
                        </a:rPr>
                        <a:t>S3</a:t>
                      </a:r>
                      <a:endParaRPr lang="en-US" sz="2200" b="0">
                        <a:solidFill>
                          <a:srgbClr val="C00000"/>
                        </a:solidFill>
                        <a:effectLst/>
                        <a:latin typeface="Calibri" pitchFamily="34" charset="0"/>
                        <a:cs typeface="Calibri" pitchFamily="34" charset="0"/>
                      </a:endParaRPr>
                    </a:p>
                  </a:txBody>
                  <a:tcPr/>
                </a:tc>
              </a:tr>
              <a:tr h="1373046">
                <a:tc>
                  <a:txBody>
                    <a:bodyPr/>
                    <a:lstStyle/>
                    <a:p>
                      <a:r>
                        <a:rPr lang="en-US" sz="2200" b="0" kern="1200" baseline="0" err="1" smtClean="0">
                          <a:solidFill>
                            <a:schemeClr val="bg1"/>
                          </a:solidFill>
                          <a:effectLst/>
                          <a:latin typeface="Calibri" pitchFamily="34" charset="0"/>
                          <a:ea typeface="+mn-ea"/>
                          <a:cs typeface="Calibri" pitchFamily="34" charset="0"/>
                        </a:rPr>
                        <a:t>Jenis</a:t>
                      </a:r>
                      <a:r>
                        <a:rPr lang="en-US" sz="2200" b="0" kern="1200" baseline="0" smtClean="0">
                          <a:solidFill>
                            <a:schemeClr val="bg1"/>
                          </a:solidFill>
                          <a:effectLst/>
                          <a:latin typeface="Calibri" pitchFamily="34" charset="0"/>
                          <a:ea typeface="+mn-ea"/>
                          <a:cs typeface="Calibri" pitchFamily="34" charset="0"/>
                        </a:rPr>
                        <a:t> </a:t>
                      </a:r>
                      <a:r>
                        <a:rPr lang="en-US" sz="2200" b="0" kern="1200" baseline="0" err="1" smtClean="0">
                          <a:solidFill>
                            <a:schemeClr val="bg1"/>
                          </a:solidFill>
                          <a:effectLst/>
                          <a:latin typeface="Calibri" pitchFamily="34" charset="0"/>
                          <a:ea typeface="+mn-ea"/>
                          <a:cs typeface="Calibri" pitchFamily="34" charset="0"/>
                        </a:rPr>
                        <a:t>Penelitian</a:t>
                      </a:r>
                      <a:endParaRPr lang="en-US" sz="2200" b="0">
                        <a:solidFill>
                          <a:schemeClr val="bg1"/>
                        </a:solidFill>
                        <a:effectLst/>
                        <a:latin typeface="Calibri" pitchFamily="34" charset="0"/>
                        <a:cs typeface="Calibri" pitchFamily="34" charset="0"/>
                      </a:endParaRPr>
                    </a:p>
                  </a:txBody>
                  <a:tcPr>
                    <a:solidFill>
                      <a:schemeClr val="tx1"/>
                    </a:solidFill>
                  </a:tcPr>
                </a:tc>
                <a:tc>
                  <a:txBody>
                    <a:bodyPr/>
                    <a:lstStyle/>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chemeClr val="dk1"/>
                          </a:solidFill>
                          <a:effectLst/>
                          <a:latin typeface="Calibri" pitchFamily="34" charset="0"/>
                          <a:ea typeface="+mn-ea"/>
                          <a:cs typeface="Calibri" pitchFamily="34" charset="0"/>
                        </a:rPr>
                        <a:t>Deskriptif</a:t>
                      </a:r>
                      <a:endParaRPr lang="en-US" sz="2200" b="0" kern="1200" baseline="0" smtClean="0">
                        <a:solidFill>
                          <a:schemeClr val="dk1"/>
                        </a:solidFill>
                        <a:effectLst/>
                        <a:latin typeface="Calibri" pitchFamily="34" charset="0"/>
                        <a:ea typeface="+mn-ea"/>
                        <a:cs typeface="Calibri" pitchFamily="34" charset="0"/>
                      </a:endParaRPr>
                    </a:p>
                    <a:p>
                      <a:r>
                        <a:rPr lang="en-US" sz="2200" b="0" kern="1200" baseline="0" smtClean="0">
                          <a:solidFill>
                            <a:schemeClr val="dk1"/>
                          </a:solidFill>
                          <a:effectLst/>
                          <a:latin typeface="Calibri" pitchFamily="34" charset="0"/>
                          <a:ea typeface="+mn-ea"/>
                          <a:cs typeface="Calibri" pitchFamily="34" charset="0"/>
                        </a:rPr>
                        <a:t>- </a:t>
                      </a:r>
                      <a:r>
                        <a:rPr lang="en-US" sz="2200" b="0" kern="1200" baseline="0" err="1" smtClean="0">
                          <a:solidFill>
                            <a:schemeClr val="dk1"/>
                          </a:solidFill>
                          <a:effectLst/>
                          <a:latin typeface="Calibri" pitchFamily="34" charset="0"/>
                          <a:ea typeface="+mn-ea"/>
                          <a:cs typeface="Calibri" pitchFamily="34" charset="0"/>
                        </a:rPr>
                        <a:t>Korelasi</a:t>
                      </a:r>
                      <a:endParaRPr lang="en-US" sz="2200" b="0">
                        <a:effectLst/>
                        <a:latin typeface="Calibri" pitchFamily="34" charset="0"/>
                        <a:cs typeface="Calibri" pitchFamily="34" charset="0"/>
                      </a:endParaRPr>
                    </a:p>
                  </a:txBody>
                  <a:tcPr/>
                </a:tc>
                <a:tc>
                  <a:txBody>
                    <a:bodyPr/>
                    <a:lstStyle/>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chemeClr val="dk1"/>
                          </a:solidFill>
                          <a:effectLst/>
                          <a:latin typeface="Calibri" pitchFamily="34" charset="0"/>
                          <a:ea typeface="+mn-ea"/>
                          <a:cs typeface="Calibri" pitchFamily="34" charset="0"/>
                        </a:rPr>
                        <a:t>Deskriptif</a:t>
                      </a:r>
                      <a:endParaRPr lang="en-US" sz="2200" b="0" kern="1200" baseline="0" smtClean="0">
                        <a:solidFill>
                          <a:schemeClr val="dk1"/>
                        </a:solidFill>
                        <a:effectLst/>
                        <a:latin typeface="Calibri" pitchFamily="34" charset="0"/>
                        <a:ea typeface="+mn-ea"/>
                        <a:cs typeface="Calibri" pitchFamily="34" charset="0"/>
                      </a:endParaRPr>
                    </a:p>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chemeClr val="dk1"/>
                          </a:solidFill>
                          <a:effectLst/>
                          <a:latin typeface="Calibri" pitchFamily="34" charset="0"/>
                          <a:ea typeface="+mn-ea"/>
                          <a:cs typeface="Calibri" pitchFamily="34" charset="0"/>
                        </a:rPr>
                        <a:t>Korelasi</a:t>
                      </a:r>
                      <a:endParaRPr lang="en-US" sz="2200" b="0" kern="1200" baseline="0" smtClean="0">
                        <a:solidFill>
                          <a:schemeClr val="dk1"/>
                        </a:solidFill>
                        <a:effectLst/>
                        <a:latin typeface="Calibri" pitchFamily="34" charset="0"/>
                        <a:ea typeface="+mn-ea"/>
                        <a:cs typeface="Calibri" pitchFamily="34" charset="0"/>
                      </a:endParaRPr>
                    </a:p>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rgbClr val="C00000"/>
                          </a:solidFill>
                          <a:effectLst/>
                          <a:latin typeface="Calibri" pitchFamily="34" charset="0"/>
                          <a:ea typeface="+mn-ea"/>
                          <a:cs typeface="Calibri" pitchFamily="34" charset="0"/>
                        </a:rPr>
                        <a:t>Eksperimen</a:t>
                      </a:r>
                      <a:endParaRPr lang="en-US" sz="2200" b="0">
                        <a:solidFill>
                          <a:srgbClr val="C00000"/>
                        </a:solidFill>
                        <a:effectLst/>
                        <a:latin typeface="Calibri" pitchFamily="34" charset="0"/>
                        <a:cs typeface="Calibri" pitchFamily="34" charset="0"/>
                      </a:endParaRPr>
                    </a:p>
                  </a:txBody>
                  <a:tcPr/>
                </a:tc>
                <a:tc>
                  <a:txBody>
                    <a:bodyPr/>
                    <a:lstStyle/>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chemeClr val="dk1"/>
                          </a:solidFill>
                          <a:effectLst/>
                          <a:latin typeface="Calibri" pitchFamily="34" charset="0"/>
                          <a:ea typeface="+mn-ea"/>
                          <a:cs typeface="Calibri" pitchFamily="34" charset="0"/>
                        </a:rPr>
                        <a:t>Deskriptif</a:t>
                      </a:r>
                      <a:endParaRPr lang="en-US" sz="2200" b="0" kern="1200" baseline="0" smtClean="0">
                        <a:solidFill>
                          <a:schemeClr val="dk1"/>
                        </a:solidFill>
                        <a:effectLst/>
                        <a:latin typeface="Calibri" pitchFamily="34" charset="0"/>
                        <a:ea typeface="+mn-ea"/>
                        <a:cs typeface="Calibri" pitchFamily="34" charset="0"/>
                      </a:endParaRPr>
                    </a:p>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chemeClr val="dk1"/>
                          </a:solidFill>
                          <a:effectLst/>
                          <a:latin typeface="Calibri" pitchFamily="34" charset="0"/>
                          <a:ea typeface="+mn-ea"/>
                          <a:cs typeface="Calibri" pitchFamily="34" charset="0"/>
                        </a:rPr>
                        <a:t>Korelasi</a:t>
                      </a:r>
                      <a:endParaRPr lang="en-US" sz="2200" b="0" kern="1200" baseline="0" smtClean="0">
                        <a:solidFill>
                          <a:schemeClr val="dk1"/>
                        </a:solidFill>
                        <a:effectLst/>
                        <a:latin typeface="Calibri" pitchFamily="34" charset="0"/>
                        <a:ea typeface="+mn-ea"/>
                        <a:cs typeface="Calibri" pitchFamily="34" charset="0"/>
                      </a:endParaRPr>
                    </a:p>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rgbClr val="C00000"/>
                          </a:solidFill>
                          <a:effectLst/>
                          <a:latin typeface="Calibri" pitchFamily="34" charset="0"/>
                          <a:ea typeface="+mn-ea"/>
                          <a:cs typeface="Calibri" pitchFamily="34" charset="0"/>
                        </a:rPr>
                        <a:t>Eksperimen</a:t>
                      </a:r>
                      <a:endParaRPr lang="en-US" sz="2200" b="0">
                        <a:solidFill>
                          <a:srgbClr val="C00000"/>
                        </a:solidFill>
                        <a:effectLst/>
                        <a:latin typeface="Calibri" pitchFamily="34" charset="0"/>
                        <a:cs typeface="Calibri" pitchFamily="34" charset="0"/>
                      </a:endParaRPr>
                    </a:p>
                  </a:txBody>
                  <a:tcPr/>
                </a:tc>
              </a:tr>
              <a:tr h="1466117">
                <a:tc>
                  <a:txBody>
                    <a:bodyPr/>
                    <a:lstStyle/>
                    <a:p>
                      <a:r>
                        <a:rPr lang="en-US" sz="2200" b="0" kern="1200" baseline="0" err="1" smtClean="0">
                          <a:solidFill>
                            <a:schemeClr val="bg1"/>
                          </a:solidFill>
                          <a:effectLst/>
                          <a:latin typeface="Calibri" pitchFamily="34" charset="0"/>
                          <a:ea typeface="+mn-ea"/>
                          <a:cs typeface="Calibri" pitchFamily="34" charset="0"/>
                        </a:rPr>
                        <a:t>Tujuan</a:t>
                      </a:r>
                      <a:r>
                        <a:rPr lang="en-US" sz="2200" b="0" kern="1200" baseline="0" smtClean="0">
                          <a:solidFill>
                            <a:schemeClr val="bg1"/>
                          </a:solidFill>
                          <a:effectLst/>
                          <a:latin typeface="Calibri" pitchFamily="34" charset="0"/>
                          <a:ea typeface="+mn-ea"/>
                          <a:cs typeface="Calibri" pitchFamily="34" charset="0"/>
                        </a:rPr>
                        <a:t> </a:t>
                      </a:r>
                      <a:r>
                        <a:rPr lang="en-US" sz="2200" b="0" kern="1200" baseline="0" err="1" smtClean="0">
                          <a:solidFill>
                            <a:schemeClr val="bg1"/>
                          </a:solidFill>
                          <a:effectLst/>
                          <a:latin typeface="Calibri" pitchFamily="34" charset="0"/>
                          <a:ea typeface="+mn-ea"/>
                          <a:cs typeface="Calibri" pitchFamily="34" charset="0"/>
                        </a:rPr>
                        <a:t>Penelitian</a:t>
                      </a:r>
                      <a:endParaRPr lang="en-US" sz="2200" b="0">
                        <a:solidFill>
                          <a:schemeClr val="bg1"/>
                        </a:solidFill>
                        <a:effectLst/>
                        <a:latin typeface="Calibri" pitchFamily="34" charset="0"/>
                        <a:cs typeface="Calibri" pitchFamily="34" charset="0"/>
                      </a:endParaRPr>
                    </a:p>
                  </a:txBody>
                  <a:tcPr>
                    <a:solidFill>
                      <a:schemeClr val="tx1"/>
                    </a:solidFill>
                  </a:tcPr>
                </a:tc>
                <a:tc>
                  <a:txBody>
                    <a:bodyPr/>
                    <a:lstStyle/>
                    <a:p>
                      <a:pPr>
                        <a:buFontTx/>
                        <a:buChar char="-"/>
                      </a:pPr>
                      <a:r>
                        <a:rPr lang="en-US" sz="2200" b="0" kern="1200" baseline="0" err="1" smtClean="0">
                          <a:solidFill>
                            <a:schemeClr val="dk1"/>
                          </a:solidFill>
                          <a:effectLst/>
                          <a:latin typeface="Calibri" pitchFamily="34" charset="0"/>
                          <a:ea typeface="+mn-ea"/>
                          <a:cs typeface="Calibri" pitchFamily="34" charset="0"/>
                        </a:rPr>
                        <a:t>Terapan</a:t>
                      </a:r>
                      <a:endParaRPr lang="id-ID" sz="2200" b="0" kern="1200" baseline="0" smtClean="0">
                        <a:solidFill>
                          <a:schemeClr val="dk1"/>
                        </a:solidFill>
                        <a:effectLst/>
                        <a:latin typeface="Calibri" pitchFamily="34" charset="0"/>
                        <a:ea typeface="+mn-ea"/>
                        <a:cs typeface="Calibri" pitchFamily="34" charset="0"/>
                      </a:endParaRPr>
                    </a:p>
                    <a:p>
                      <a:pPr>
                        <a:buFontTx/>
                        <a:buChar char="-"/>
                      </a:pPr>
                      <a:r>
                        <a:rPr lang="id-ID" sz="2200" b="0" kern="1200" baseline="0" smtClean="0">
                          <a:solidFill>
                            <a:srgbClr val="C00000"/>
                          </a:solidFill>
                          <a:effectLst/>
                          <a:latin typeface="Calibri" pitchFamily="34" charset="0"/>
                          <a:ea typeface="+mn-ea"/>
                          <a:cs typeface="Calibri" pitchFamily="34" charset="0"/>
                        </a:rPr>
                        <a:t>Pengujian Teori</a:t>
                      </a:r>
                      <a:endParaRPr lang="en-US" sz="2200" b="0">
                        <a:solidFill>
                          <a:srgbClr val="C00000"/>
                        </a:solidFill>
                        <a:effectLst/>
                        <a:latin typeface="Calibri" pitchFamily="34" charset="0"/>
                        <a:cs typeface="Calibri" pitchFamily="34" charset="0"/>
                      </a:endParaRPr>
                    </a:p>
                  </a:txBody>
                  <a:tcPr/>
                </a:tc>
                <a:tc>
                  <a:txBody>
                    <a:bodyPr/>
                    <a:lstStyle/>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chemeClr val="dk1"/>
                          </a:solidFill>
                          <a:effectLst/>
                          <a:latin typeface="Calibri" pitchFamily="34" charset="0"/>
                          <a:ea typeface="+mn-ea"/>
                          <a:cs typeface="Calibri" pitchFamily="34" charset="0"/>
                        </a:rPr>
                        <a:t>Terapan</a:t>
                      </a:r>
                      <a:endParaRPr lang="en-US" sz="2200" b="0" kern="1200" baseline="0" smtClean="0">
                        <a:solidFill>
                          <a:schemeClr val="dk1"/>
                        </a:solidFill>
                        <a:effectLst/>
                        <a:latin typeface="Calibri" pitchFamily="34" charset="0"/>
                        <a:ea typeface="+mn-ea"/>
                        <a:cs typeface="Calibri" pitchFamily="34" charset="0"/>
                      </a:endParaRPr>
                    </a:p>
                    <a:p>
                      <a:r>
                        <a:rPr lang="en-US" sz="2200" b="0" kern="1200" baseline="0" smtClean="0">
                          <a:solidFill>
                            <a:schemeClr val="dk1"/>
                          </a:solidFill>
                          <a:effectLst/>
                          <a:latin typeface="Calibri" pitchFamily="34" charset="0"/>
                          <a:ea typeface="+mn-ea"/>
                          <a:cs typeface="Calibri" pitchFamily="34" charset="0"/>
                        </a:rPr>
                        <a:t>- </a:t>
                      </a:r>
                      <a:r>
                        <a:rPr lang="en-US" sz="2200" b="0" kern="1200" baseline="0" err="1" smtClean="0">
                          <a:solidFill>
                            <a:schemeClr val="tx1"/>
                          </a:solidFill>
                          <a:effectLst/>
                          <a:latin typeface="Calibri" pitchFamily="34" charset="0"/>
                          <a:ea typeface="+mn-ea"/>
                          <a:cs typeface="Calibri" pitchFamily="34" charset="0"/>
                        </a:rPr>
                        <a:t>Pengujian</a:t>
                      </a:r>
                      <a:r>
                        <a:rPr lang="en-US" sz="2200" b="0" kern="1200" baseline="0" smtClean="0">
                          <a:solidFill>
                            <a:schemeClr val="tx1"/>
                          </a:solidFill>
                          <a:effectLst/>
                          <a:latin typeface="Calibri" pitchFamily="34" charset="0"/>
                          <a:ea typeface="+mn-ea"/>
                          <a:cs typeface="Calibri" pitchFamily="34" charset="0"/>
                        </a:rPr>
                        <a:t> </a:t>
                      </a:r>
                      <a:r>
                        <a:rPr lang="en-US" sz="2200" b="0" kern="1200" baseline="0" err="1" smtClean="0">
                          <a:solidFill>
                            <a:schemeClr val="tx1"/>
                          </a:solidFill>
                          <a:effectLst/>
                          <a:latin typeface="Calibri" pitchFamily="34" charset="0"/>
                          <a:ea typeface="+mn-ea"/>
                          <a:cs typeface="Calibri" pitchFamily="34" charset="0"/>
                        </a:rPr>
                        <a:t>Teori</a:t>
                      </a:r>
                      <a:endParaRPr lang="en-US" sz="2200" b="0" kern="1200" baseline="0" smtClean="0">
                        <a:solidFill>
                          <a:schemeClr val="tx1"/>
                        </a:solidFill>
                        <a:effectLst/>
                        <a:latin typeface="Calibri" pitchFamily="34" charset="0"/>
                        <a:ea typeface="+mn-ea"/>
                        <a:cs typeface="Calibri" pitchFamily="34" charset="0"/>
                      </a:endParaRPr>
                    </a:p>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rgbClr val="C00000"/>
                          </a:solidFill>
                          <a:effectLst/>
                          <a:latin typeface="Calibri" pitchFamily="34" charset="0"/>
                          <a:ea typeface="+mn-ea"/>
                          <a:cs typeface="Calibri" pitchFamily="34" charset="0"/>
                        </a:rPr>
                        <a:t>Pengembangan</a:t>
                      </a:r>
                      <a:r>
                        <a:rPr lang="en-US" sz="2200" b="0" kern="1200" baseline="0" smtClean="0">
                          <a:solidFill>
                            <a:srgbClr val="C00000"/>
                          </a:solidFill>
                          <a:effectLst/>
                          <a:latin typeface="Calibri" pitchFamily="34" charset="0"/>
                          <a:ea typeface="+mn-ea"/>
                          <a:cs typeface="Calibri" pitchFamily="34" charset="0"/>
                        </a:rPr>
                        <a:t> </a:t>
                      </a:r>
                      <a:r>
                        <a:rPr lang="en-US" sz="2200" b="0" kern="1200" baseline="0" err="1" smtClean="0">
                          <a:solidFill>
                            <a:srgbClr val="C00000"/>
                          </a:solidFill>
                          <a:effectLst/>
                          <a:latin typeface="Calibri" pitchFamily="34" charset="0"/>
                          <a:ea typeface="+mn-ea"/>
                          <a:cs typeface="Calibri" pitchFamily="34" charset="0"/>
                        </a:rPr>
                        <a:t>Teori</a:t>
                      </a:r>
                      <a:endParaRPr lang="en-US" sz="2200" b="0">
                        <a:solidFill>
                          <a:srgbClr val="C00000"/>
                        </a:solidFill>
                        <a:effectLst/>
                        <a:latin typeface="Calibri" pitchFamily="34" charset="0"/>
                        <a:cs typeface="Calibri" pitchFamily="34" charset="0"/>
                      </a:endParaRPr>
                    </a:p>
                  </a:txBody>
                  <a:tcPr/>
                </a:tc>
                <a:tc>
                  <a:txBody>
                    <a:bodyPr/>
                    <a:lstStyle/>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chemeClr val="tx1"/>
                          </a:solidFill>
                          <a:effectLst/>
                          <a:latin typeface="Calibri" pitchFamily="34" charset="0"/>
                          <a:ea typeface="+mn-ea"/>
                          <a:cs typeface="Calibri" pitchFamily="34" charset="0"/>
                        </a:rPr>
                        <a:t>Pengembangan</a:t>
                      </a:r>
                      <a:r>
                        <a:rPr lang="en-US" sz="2200" b="0" kern="1200" baseline="0" smtClean="0">
                          <a:solidFill>
                            <a:schemeClr val="tx1"/>
                          </a:solidFill>
                          <a:effectLst/>
                          <a:latin typeface="Calibri" pitchFamily="34" charset="0"/>
                          <a:ea typeface="+mn-ea"/>
                          <a:cs typeface="Calibri" pitchFamily="34" charset="0"/>
                        </a:rPr>
                        <a:t> </a:t>
                      </a:r>
                      <a:r>
                        <a:rPr lang="en-US" sz="2200" b="0" kern="1200" baseline="0" err="1" smtClean="0">
                          <a:solidFill>
                            <a:schemeClr val="tx1"/>
                          </a:solidFill>
                          <a:effectLst/>
                          <a:latin typeface="Calibri" pitchFamily="34" charset="0"/>
                          <a:ea typeface="+mn-ea"/>
                          <a:cs typeface="Calibri" pitchFamily="34" charset="0"/>
                        </a:rPr>
                        <a:t>Teori</a:t>
                      </a:r>
                      <a:endParaRPr lang="en-US" sz="2200" b="0" kern="1200" baseline="0" smtClean="0">
                        <a:solidFill>
                          <a:schemeClr val="tx1"/>
                        </a:solidFill>
                        <a:effectLst/>
                        <a:latin typeface="Calibri" pitchFamily="34" charset="0"/>
                        <a:ea typeface="+mn-ea"/>
                        <a:cs typeface="Calibri" pitchFamily="34" charset="0"/>
                      </a:endParaRPr>
                    </a:p>
                    <a:p>
                      <a:r>
                        <a:rPr lang="en-US" sz="2200" b="0" kern="1200" baseline="0" smtClean="0">
                          <a:solidFill>
                            <a:schemeClr val="dk1"/>
                          </a:solidFill>
                          <a:effectLst/>
                          <a:latin typeface="Calibri" pitchFamily="34" charset="0"/>
                          <a:ea typeface="+mn-ea"/>
                          <a:cs typeface="Calibri" pitchFamily="34" charset="0"/>
                        </a:rPr>
                        <a:t>-</a:t>
                      </a:r>
                      <a:r>
                        <a:rPr lang="en-US" sz="2200" b="0" kern="1200" baseline="0" err="1" smtClean="0">
                          <a:solidFill>
                            <a:srgbClr val="C00000"/>
                          </a:solidFill>
                          <a:effectLst/>
                          <a:latin typeface="Calibri" pitchFamily="34" charset="0"/>
                          <a:ea typeface="+mn-ea"/>
                          <a:cs typeface="Calibri" pitchFamily="34" charset="0"/>
                        </a:rPr>
                        <a:t>Penemuan</a:t>
                      </a:r>
                      <a:r>
                        <a:rPr lang="en-US" sz="2200" b="0" kern="1200" baseline="0" smtClean="0">
                          <a:solidFill>
                            <a:srgbClr val="C00000"/>
                          </a:solidFill>
                          <a:effectLst/>
                          <a:latin typeface="Calibri" pitchFamily="34" charset="0"/>
                          <a:ea typeface="+mn-ea"/>
                          <a:cs typeface="Calibri" pitchFamily="34" charset="0"/>
                        </a:rPr>
                        <a:t> </a:t>
                      </a:r>
                      <a:r>
                        <a:rPr lang="en-US" sz="2200" b="0" kern="1200" baseline="0" err="1" smtClean="0">
                          <a:solidFill>
                            <a:srgbClr val="C00000"/>
                          </a:solidFill>
                          <a:effectLst/>
                          <a:latin typeface="Calibri" pitchFamily="34" charset="0"/>
                          <a:ea typeface="+mn-ea"/>
                          <a:cs typeface="Calibri" pitchFamily="34" charset="0"/>
                        </a:rPr>
                        <a:t>Teori</a:t>
                      </a:r>
                      <a:r>
                        <a:rPr lang="en-US" sz="2200" b="0" kern="1200" baseline="0" smtClean="0">
                          <a:solidFill>
                            <a:srgbClr val="C00000"/>
                          </a:solidFill>
                          <a:effectLst/>
                          <a:latin typeface="Calibri" pitchFamily="34" charset="0"/>
                          <a:ea typeface="+mn-ea"/>
                          <a:cs typeface="Calibri" pitchFamily="34" charset="0"/>
                        </a:rPr>
                        <a:t> </a:t>
                      </a:r>
                      <a:r>
                        <a:rPr lang="en-US" sz="2200" b="0" kern="1200" baseline="0" err="1" smtClean="0">
                          <a:solidFill>
                            <a:srgbClr val="C00000"/>
                          </a:solidFill>
                          <a:effectLst/>
                          <a:latin typeface="Calibri" pitchFamily="34" charset="0"/>
                          <a:ea typeface="+mn-ea"/>
                          <a:cs typeface="Calibri" pitchFamily="34" charset="0"/>
                        </a:rPr>
                        <a:t>Baru</a:t>
                      </a:r>
                      <a:endParaRPr lang="en-US" sz="2200" b="0">
                        <a:solidFill>
                          <a:srgbClr val="C00000"/>
                        </a:solidFill>
                        <a:effectLst/>
                        <a:latin typeface="Calibri" pitchFamily="34" charset="0"/>
                        <a:cs typeface="Calibri" pitchFamily="34" charset="0"/>
                      </a:endParaRPr>
                    </a:p>
                  </a:txBody>
                  <a:tcPr/>
                </a:tc>
              </a:tr>
              <a:tr h="1121148">
                <a:tc>
                  <a:txBody>
                    <a:bodyPr/>
                    <a:lstStyle/>
                    <a:p>
                      <a:r>
                        <a:rPr lang="en-US" sz="2200" b="0" err="1" smtClean="0">
                          <a:solidFill>
                            <a:schemeClr val="bg1"/>
                          </a:solidFill>
                          <a:effectLst/>
                          <a:latin typeface="Calibri" pitchFamily="34" charset="0"/>
                          <a:cs typeface="Calibri" pitchFamily="34" charset="0"/>
                        </a:rPr>
                        <a:t>Kontribusi</a:t>
                      </a:r>
                      <a:endParaRPr lang="en-US" sz="2200" b="0">
                        <a:solidFill>
                          <a:schemeClr val="bg1"/>
                        </a:solidFill>
                        <a:effectLst/>
                        <a:latin typeface="Calibri" pitchFamily="34" charset="0"/>
                        <a:cs typeface="Calibri" pitchFamily="34" charset="0"/>
                      </a:endParaRPr>
                    </a:p>
                  </a:txBody>
                  <a:tcPr>
                    <a:solidFill>
                      <a:schemeClr val="tx1"/>
                    </a:solidFill>
                  </a:tcPr>
                </a:tc>
                <a:tc>
                  <a:txBody>
                    <a:bodyPr/>
                    <a:lstStyle/>
                    <a:p>
                      <a:pPr>
                        <a:buFontTx/>
                        <a:buChar char="-"/>
                      </a:pPr>
                      <a:r>
                        <a:rPr lang="en-US" sz="2200" b="0" smtClean="0">
                          <a:solidFill>
                            <a:srgbClr val="C00000"/>
                          </a:solidFill>
                          <a:effectLst/>
                          <a:latin typeface="Calibri" pitchFamily="34" charset="0"/>
                          <a:cs typeface="Calibri" pitchFamily="34" charset="0"/>
                        </a:rPr>
                        <a:t>Implementation</a:t>
                      </a:r>
                    </a:p>
                    <a:p>
                      <a:pPr>
                        <a:buFontTx/>
                        <a:buChar char="-"/>
                      </a:pPr>
                      <a:r>
                        <a:rPr lang="en-US" sz="2200" b="0" smtClean="0">
                          <a:solidFill>
                            <a:schemeClr val="tx1"/>
                          </a:solidFill>
                          <a:effectLst/>
                          <a:latin typeface="Calibri" pitchFamily="34" charset="0"/>
                          <a:cs typeface="Calibri" pitchFamily="34" charset="0"/>
                        </a:rPr>
                        <a:t>Development</a:t>
                      </a:r>
                      <a:endParaRPr lang="en-US" sz="2200" b="0">
                        <a:solidFill>
                          <a:schemeClr val="tx1"/>
                        </a:solidFill>
                        <a:effectLst/>
                        <a:latin typeface="Calibri" pitchFamily="34" charset="0"/>
                        <a:cs typeface="Calibri" pitchFamily="34" charset="0"/>
                      </a:endParaRPr>
                    </a:p>
                  </a:txBody>
                  <a:tcPr/>
                </a:tc>
                <a:tc>
                  <a:txBody>
                    <a:bodyPr/>
                    <a:lstStyle/>
                    <a:p>
                      <a:r>
                        <a:rPr lang="en-US" sz="2200" b="0" smtClean="0">
                          <a:solidFill>
                            <a:schemeClr val="tx1"/>
                          </a:solidFill>
                          <a:effectLst/>
                          <a:latin typeface="Calibri" pitchFamily="34" charset="0"/>
                          <a:cs typeface="Calibri" pitchFamily="34" charset="0"/>
                        </a:rPr>
                        <a:t>- </a:t>
                      </a:r>
                      <a:r>
                        <a:rPr lang="en-US" sz="2200" b="0" smtClean="0">
                          <a:solidFill>
                            <a:srgbClr val="C00000"/>
                          </a:solidFill>
                          <a:effectLst/>
                          <a:latin typeface="Calibri" pitchFamily="34" charset="0"/>
                          <a:cs typeface="Calibri" pitchFamily="34" charset="0"/>
                        </a:rPr>
                        <a:t>Incremental</a:t>
                      </a:r>
                      <a:r>
                        <a:rPr lang="en-US" sz="2200" b="0" baseline="0" smtClean="0">
                          <a:solidFill>
                            <a:srgbClr val="C00000"/>
                          </a:solidFill>
                          <a:effectLst/>
                          <a:latin typeface="Calibri" pitchFamily="34" charset="0"/>
                          <a:cs typeface="Calibri" pitchFamily="34" charset="0"/>
                        </a:rPr>
                        <a:t> Improvement</a:t>
                      </a:r>
                      <a:endParaRPr lang="en-US" sz="2200" b="0">
                        <a:solidFill>
                          <a:srgbClr val="C00000"/>
                        </a:solidFill>
                        <a:effectLst/>
                        <a:latin typeface="Calibri" pitchFamily="34" charset="0"/>
                        <a:cs typeface="Calibri" pitchFamily="34" charset="0"/>
                      </a:endParaRPr>
                    </a:p>
                  </a:txBody>
                  <a:tcPr/>
                </a:tc>
                <a:tc>
                  <a:txBody>
                    <a:bodyPr/>
                    <a:lstStyle/>
                    <a:p>
                      <a:pPr>
                        <a:buFontTx/>
                        <a:buChar char="-"/>
                      </a:pPr>
                      <a:r>
                        <a:rPr lang="en-US" sz="2200" b="0" smtClean="0">
                          <a:solidFill>
                            <a:srgbClr val="C00000"/>
                          </a:solidFill>
                          <a:effectLst/>
                          <a:latin typeface="Calibri" pitchFamily="34" charset="0"/>
                          <a:cs typeface="Calibri" pitchFamily="34" charset="0"/>
                        </a:rPr>
                        <a:t>Substantial</a:t>
                      </a:r>
                    </a:p>
                    <a:p>
                      <a:pPr>
                        <a:buFontTx/>
                        <a:buChar char="-"/>
                      </a:pPr>
                      <a:r>
                        <a:rPr lang="en-US" sz="2200" b="0" smtClean="0">
                          <a:solidFill>
                            <a:schemeClr val="tx1"/>
                          </a:solidFill>
                          <a:effectLst/>
                          <a:latin typeface="Calibri" pitchFamily="34" charset="0"/>
                          <a:cs typeface="Calibri" pitchFamily="34" charset="0"/>
                        </a:rPr>
                        <a:t>Innovation</a:t>
                      </a:r>
                      <a:endParaRPr lang="en-US" sz="2200" b="0">
                        <a:solidFill>
                          <a:schemeClr val="tx1"/>
                        </a:solidFill>
                        <a:effectLst/>
                        <a:latin typeface="Calibri" pitchFamily="34" charset="0"/>
                        <a:cs typeface="Calibri" pitchFamily="34" charset="0"/>
                      </a:endParaRPr>
                    </a:p>
                  </a:txBody>
                  <a:tcPr/>
                </a:tc>
              </a:tr>
              <a:tr h="945877">
                <a:tc>
                  <a:txBody>
                    <a:bodyPr/>
                    <a:lstStyle/>
                    <a:p>
                      <a:r>
                        <a:rPr lang="en-US" sz="2200" b="0" smtClean="0">
                          <a:solidFill>
                            <a:schemeClr val="bg1"/>
                          </a:solidFill>
                          <a:effectLst/>
                          <a:latin typeface="Calibri" pitchFamily="34" charset="0"/>
                          <a:cs typeface="Calibri" pitchFamily="34" charset="0"/>
                        </a:rPr>
                        <a:t>Target </a:t>
                      </a:r>
                      <a:r>
                        <a:rPr lang="en-US" sz="2200" b="0" err="1" smtClean="0">
                          <a:solidFill>
                            <a:schemeClr val="bg1"/>
                          </a:solidFill>
                          <a:effectLst/>
                          <a:latin typeface="Calibri" pitchFamily="34" charset="0"/>
                          <a:cs typeface="Calibri" pitchFamily="34" charset="0"/>
                        </a:rPr>
                        <a:t>Publikasi</a:t>
                      </a:r>
                      <a:endParaRPr lang="en-US" sz="2200" b="0">
                        <a:solidFill>
                          <a:schemeClr val="bg1"/>
                        </a:solidFill>
                        <a:effectLst/>
                        <a:latin typeface="Calibri" pitchFamily="34" charset="0"/>
                        <a:cs typeface="Calibri" pitchFamily="34" charset="0"/>
                      </a:endParaRPr>
                    </a:p>
                  </a:txBody>
                  <a:tcPr>
                    <a:solidFill>
                      <a:schemeClr val="tx1"/>
                    </a:solidFill>
                  </a:tcPr>
                </a:tc>
                <a:tc>
                  <a:txBody>
                    <a:bodyPr/>
                    <a:lstStyle/>
                    <a:p>
                      <a:pPr>
                        <a:buFontTx/>
                        <a:buNone/>
                      </a:pPr>
                      <a:r>
                        <a:rPr lang="en-US" sz="2200" b="0" smtClean="0">
                          <a:solidFill>
                            <a:schemeClr val="tx1"/>
                          </a:solidFill>
                          <a:effectLst/>
                          <a:latin typeface="Calibri" pitchFamily="34" charset="0"/>
                          <a:cs typeface="Calibri" pitchFamily="34" charset="0"/>
                        </a:rPr>
                        <a:t>-</a:t>
                      </a:r>
                      <a:r>
                        <a:rPr lang="en-US" sz="2200" b="0" smtClean="0">
                          <a:solidFill>
                            <a:srgbClr val="C00000"/>
                          </a:solidFill>
                          <a:effectLst/>
                          <a:latin typeface="Calibri" pitchFamily="34" charset="0"/>
                          <a:cs typeface="Calibri" pitchFamily="34" charset="0"/>
                        </a:rPr>
                        <a:t>Domestic</a:t>
                      </a:r>
                      <a:r>
                        <a:rPr lang="en-US" sz="2200" b="0" baseline="0" smtClean="0">
                          <a:solidFill>
                            <a:srgbClr val="C00000"/>
                          </a:solidFill>
                          <a:effectLst/>
                          <a:latin typeface="Calibri" pitchFamily="34" charset="0"/>
                          <a:cs typeface="Calibri" pitchFamily="34" charset="0"/>
                        </a:rPr>
                        <a:t> Conference</a:t>
                      </a:r>
                      <a:endParaRPr lang="en-US" sz="2200" b="0">
                        <a:solidFill>
                          <a:srgbClr val="C00000"/>
                        </a:solidFill>
                        <a:effectLst/>
                        <a:latin typeface="Calibri" pitchFamily="34" charset="0"/>
                        <a:cs typeface="Calibri" pitchFamily="34" charset="0"/>
                      </a:endParaRPr>
                    </a:p>
                  </a:txBody>
                  <a:tcPr/>
                </a:tc>
                <a:tc>
                  <a:txBody>
                    <a:bodyPr/>
                    <a:lstStyle/>
                    <a:p>
                      <a:r>
                        <a:rPr lang="en-US" sz="2200" b="0" smtClean="0">
                          <a:solidFill>
                            <a:schemeClr val="tx1"/>
                          </a:solidFill>
                          <a:effectLst/>
                          <a:latin typeface="Calibri" pitchFamily="34" charset="0"/>
                          <a:cs typeface="Calibri" pitchFamily="34" charset="0"/>
                        </a:rPr>
                        <a:t>- </a:t>
                      </a:r>
                      <a:r>
                        <a:rPr lang="en-US" sz="2200" b="0" smtClean="0">
                          <a:solidFill>
                            <a:srgbClr val="C00000"/>
                          </a:solidFill>
                          <a:effectLst/>
                          <a:latin typeface="Calibri" pitchFamily="34" charset="0"/>
                          <a:cs typeface="Calibri" pitchFamily="34" charset="0"/>
                        </a:rPr>
                        <a:t>International</a:t>
                      </a:r>
                      <a:r>
                        <a:rPr lang="en-US" sz="2200" b="0" baseline="0" smtClean="0">
                          <a:solidFill>
                            <a:srgbClr val="C00000"/>
                          </a:solidFill>
                          <a:effectLst/>
                          <a:latin typeface="Calibri" pitchFamily="34" charset="0"/>
                          <a:cs typeface="Calibri" pitchFamily="34" charset="0"/>
                        </a:rPr>
                        <a:t> Conference</a:t>
                      </a:r>
                      <a:endParaRPr lang="en-US" sz="2200" b="0">
                        <a:solidFill>
                          <a:srgbClr val="C00000"/>
                        </a:solidFill>
                        <a:effectLst/>
                        <a:latin typeface="Calibri" pitchFamily="34" charset="0"/>
                        <a:cs typeface="Calibri" pitchFamily="34" charset="0"/>
                      </a:endParaRPr>
                    </a:p>
                  </a:txBody>
                  <a:tcPr/>
                </a:tc>
                <a:tc>
                  <a:txBody>
                    <a:bodyPr/>
                    <a:lstStyle/>
                    <a:p>
                      <a:pPr>
                        <a:buFontTx/>
                        <a:buChar char="-"/>
                      </a:pPr>
                      <a:r>
                        <a:rPr lang="en-US" sz="2200" b="0" baseline="0" smtClean="0">
                          <a:solidFill>
                            <a:schemeClr val="tx1"/>
                          </a:solidFill>
                          <a:effectLst/>
                          <a:latin typeface="Calibri" pitchFamily="34" charset="0"/>
                          <a:cs typeface="Calibri" pitchFamily="34" charset="0"/>
                        </a:rPr>
                        <a:t>Intl. Conference</a:t>
                      </a:r>
                    </a:p>
                    <a:p>
                      <a:pPr>
                        <a:buFontTx/>
                        <a:buChar char="-"/>
                      </a:pPr>
                      <a:r>
                        <a:rPr lang="en-US" sz="2200" b="0" baseline="0" smtClean="0">
                          <a:solidFill>
                            <a:srgbClr val="C00000"/>
                          </a:solidFill>
                          <a:effectLst/>
                          <a:latin typeface="Calibri" pitchFamily="34" charset="0"/>
                          <a:cs typeface="Calibri" pitchFamily="34" charset="0"/>
                        </a:rPr>
                        <a:t>Journal</a:t>
                      </a:r>
                      <a:endParaRPr lang="en-US" sz="2200" b="0">
                        <a:solidFill>
                          <a:srgbClr val="C00000"/>
                        </a:solidFill>
                        <a:effectLst/>
                        <a:latin typeface="Calibri" pitchFamily="34" charset="0"/>
                        <a:cs typeface="Calibri"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Kontribusi</a:t>
            </a:r>
            <a:r>
              <a:rPr lang="en-US" smtClean="0"/>
              <a:t> </a:t>
            </a:r>
            <a:r>
              <a:rPr lang="en-US" err="1" smtClean="0"/>
              <a:t>dan</a:t>
            </a:r>
            <a:r>
              <a:rPr lang="en-US" smtClean="0"/>
              <a:t> </a:t>
            </a:r>
            <a:r>
              <a:rPr lang="en-US" err="1" smtClean="0"/>
              <a:t>Orisinalitas</a:t>
            </a:r>
            <a:r>
              <a:rPr lang="id-ID" smtClean="0"/>
              <a:t> Penelitian</a:t>
            </a:r>
            <a:endParaRPr lang="en-US"/>
          </a:p>
        </p:txBody>
      </p:sp>
      <p:sp>
        <p:nvSpPr>
          <p:cNvPr id="3" name="Content Placeholder 2"/>
          <p:cNvSpPr>
            <a:spLocks noGrp="1"/>
          </p:cNvSpPr>
          <p:nvPr>
            <p:ph idx="1"/>
          </p:nvPr>
        </p:nvSpPr>
        <p:spPr>
          <a:xfrm>
            <a:off x="381000" y="1676400"/>
            <a:ext cx="8229600" cy="4648200"/>
          </a:xfrm>
        </p:spPr>
        <p:txBody>
          <a:bodyPr/>
          <a:lstStyle/>
          <a:p>
            <a:pPr>
              <a:buNone/>
            </a:pPr>
            <a:r>
              <a:rPr lang="en-US" sz="4400" smtClean="0"/>
              <a:t>	Research is a </a:t>
            </a:r>
            <a:r>
              <a:rPr lang="en-US" sz="4400" smtClean="0">
                <a:solidFill>
                  <a:srgbClr val="C00000"/>
                </a:solidFill>
              </a:rPr>
              <a:t>considered</a:t>
            </a:r>
            <a:r>
              <a:rPr lang="en-US" sz="4400" smtClean="0"/>
              <a:t> activity, which aims to make an </a:t>
            </a:r>
            <a:r>
              <a:rPr lang="en-US" sz="4400" smtClean="0">
                <a:solidFill>
                  <a:srgbClr val="C00000"/>
                </a:solidFill>
              </a:rPr>
              <a:t>original</a:t>
            </a:r>
            <a:r>
              <a:rPr lang="en-US" sz="4400" smtClean="0"/>
              <a:t> </a:t>
            </a:r>
            <a:r>
              <a:rPr lang="en-US" sz="4400" smtClean="0">
                <a:solidFill>
                  <a:srgbClr val="C00000"/>
                </a:solidFill>
              </a:rPr>
              <a:t>contribution</a:t>
            </a:r>
            <a:r>
              <a:rPr lang="en-US" sz="4400" smtClean="0"/>
              <a:t> to knowledge</a:t>
            </a:r>
          </a:p>
          <a:p>
            <a:pPr>
              <a:buNone/>
            </a:pPr>
            <a:endParaRPr lang="en-US" sz="4400" smtClean="0"/>
          </a:p>
          <a:p>
            <a:pPr algn="r">
              <a:buNone/>
            </a:pPr>
            <a:r>
              <a:rPr lang="en-US" sz="4400" smtClean="0"/>
              <a:t>	</a:t>
            </a:r>
            <a:r>
              <a:rPr lang="en-US" sz="4400" i="1" smtClean="0"/>
              <a:t>(Dawson, 2009)</a:t>
            </a:r>
          </a:p>
          <a:p>
            <a:endParaRPr lang="en-US" sz="40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Orisinalitas</a:t>
            </a:r>
            <a:r>
              <a:rPr lang="en-US" smtClean="0"/>
              <a:t> </a:t>
            </a:r>
            <a:r>
              <a:rPr lang="en-US" err="1" smtClean="0"/>
              <a:t>Penelitian</a:t>
            </a:r>
            <a:endParaRPr lang="en-US"/>
          </a:p>
        </p:txBody>
      </p:sp>
      <p:sp>
        <p:nvSpPr>
          <p:cNvPr id="3" name="Content Placeholder 2"/>
          <p:cNvSpPr>
            <a:spLocks noGrp="1"/>
          </p:cNvSpPr>
          <p:nvPr>
            <p:ph idx="1"/>
          </p:nvPr>
        </p:nvSpPr>
        <p:spPr>
          <a:xfrm>
            <a:off x="304800" y="1066800"/>
            <a:ext cx="8458200" cy="4953000"/>
          </a:xfrm>
        </p:spPr>
        <p:txBody>
          <a:bodyPr/>
          <a:lstStyle/>
          <a:p>
            <a:pPr marL="514350" indent="-514350">
              <a:buFont typeface="+mj-lt"/>
              <a:buAutoNum type="arabicPeriod"/>
            </a:pPr>
            <a:r>
              <a:rPr lang="en-US" err="1" smtClean="0"/>
              <a:t>Orisinalitas</a:t>
            </a:r>
            <a:r>
              <a:rPr lang="en-US" smtClean="0"/>
              <a:t> </a:t>
            </a:r>
            <a:r>
              <a:rPr lang="en-US" err="1" smtClean="0"/>
              <a:t>pada</a:t>
            </a:r>
            <a:r>
              <a:rPr lang="en-US" smtClean="0"/>
              <a:t> </a:t>
            </a:r>
            <a:r>
              <a:rPr lang="id-ID" smtClean="0">
                <a:solidFill>
                  <a:srgbClr val="C00000"/>
                </a:solidFill>
              </a:rPr>
              <a:t>Metode</a:t>
            </a:r>
            <a:r>
              <a:rPr lang="en-US" smtClean="0"/>
              <a:t>:</a:t>
            </a:r>
          </a:p>
          <a:p>
            <a:pPr marL="863600" lvl="1" indent="-514350"/>
            <a:r>
              <a:rPr lang="id-ID" sz="2400" smtClean="0"/>
              <a:t>Memecahkan masalah </a:t>
            </a:r>
            <a:r>
              <a:rPr lang="en-US" sz="2400" smtClean="0"/>
              <a:t>yang </a:t>
            </a:r>
            <a:r>
              <a:rPr lang="en-US" sz="2400" smtClean="0">
                <a:solidFill>
                  <a:srgbClr val="0070C0"/>
                </a:solidFill>
              </a:rPr>
              <a:t>orang lain </a:t>
            </a:r>
            <a:r>
              <a:rPr lang="en-US" sz="2400" err="1" smtClean="0">
                <a:solidFill>
                  <a:srgbClr val="0070C0"/>
                </a:solidFill>
              </a:rPr>
              <a:t>sudah</a:t>
            </a:r>
            <a:r>
              <a:rPr lang="en-US" sz="2400" smtClean="0">
                <a:solidFill>
                  <a:srgbClr val="0070C0"/>
                </a:solidFill>
              </a:rPr>
              <a:t> </a:t>
            </a:r>
            <a:r>
              <a:rPr lang="en-US" sz="2400" err="1" smtClean="0">
                <a:solidFill>
                  <a:srgbClr val="0070C0"/>
                </a:solidFill>
              </a:rPr>
              <a:t>pernah</a:t>
            </a:r>
            <a:r>
              <a:rPr lang="en-US" sz="2400" smtClean="0">
                <a:solidFill>
                  <a:srgbClr val="0070C0"/>
                </a:solidFill>
              </a:rPr>
              <a:t> </a:t>
            </a:r>
            <a:r>
              <a:rPr lang="en-US" sz="2400" err="1" smtClean="0">
                <a:solidFill>
                  <a:srgbClr val="0070C0"/>
                </a:solidFill>
              </a:rPr>
              <a:t>mengerjakan</a:t>
            </a:r>
            <a:r>
              <a:rPr lang="en-US" sz="2400" smtClean="0"/>
              <a:t> </a:t>
            </a:r>
            <a:r>
              <a:rPr lang="en-US" sz="2400" err="1" smtClean="0"/>
              <a:t>sebelumnya</a:t>
            </a:r>
            <a:r>
              <a:rPr lang="en-US" sz="2400" smtClean="0"/>
              <a:t>, </a:t>
            </a:r>
            <a:r>
              <a:rPr lang="en-US" sz="2400" err="1" smtClean="0"/>
              <a:t>tapi</a:t>
            </a:r>
            <a:r>
              <a:rPr lang="en-US" sz="2400" smtClean="0"/>
              <a:t> </a:t>
            </a:r>
            <a:r>
              <a:rPr lang="en-US" sz="2400" err="1" smtClean="0"/>
              <a:t>dengan</a:t>
            </a:r>
            <a:r>
              <a:rPr lang="en-US" sz="2400" smtClean="0"/>
              <a:t> </a:t>
            </a:r>
            <a:r>
              <a:rPr lang="en-US" sz="2400" smtClean="0">
                <a:solidFill>
                  <a:srgbClr val="0070C0"/>
                </a:solidFill>
              </a:rPr>
              <a:t>metode yang </a:t>
            </a:r>
            <a:r>
              <a:rPr lang="en-US" sz="2400" err="1" smtClean="0">
                <a:solidFill>
                  <a:srgbClr val="0070C0"/>
                </a:solidFill>
              </a:rPr>
              <a:t>berbeda</a:t>
            </a:r>
            <a:endParaRPr lang="id-ID" sz="2400" smtClean="0"/>
          </a:p>
          <a:p>
            <a:pPr marL="863600" lvl="1" indent="-514350"/>
            <a:r>
              <a:rPr lang="id-ID" sz="2400" smtClean="0"/>
              <a:t>Model penelitian yang </a:t>
            </a:r>
            <a:r>
              <a:rPr lang="id-ID" sz="2400" smtClean="0">
                <a:solidFill>
                  <a:srgbClr val="0070C0"/>
                </a:solidFill>
              </a:rPr>
              <a:t>kontribusi ada pada </a:t>
            </a:r>
            <a:r>
              <a:rPr lang="id-ID" sz="2400" err="1" smtClean="0">
                <a:solidFill>
                  <a:srgbClr val="0070C0"/>
                </a:solidFill>
              </a:rPr>
              <a:t>method</a:t>
            </a:r>
            <a:r>
              <a:rPr lang="id-ID" sz="2400" smtClean="0">
                <a:solidFill>
                  <a:srgbClr val="0070C0"/>
                </a:solidFill>
              </a:rPr>
              <a:t> </a:t>
            </a:r>
            <a:r>
              <a:rPr lang="id-ID" sz="2400" err="1" smtClean="0">
                <a:solidFill>
                  <a:srgbClr val="0070C0"/>
                </a:solidFill>
              </a:rPr>
              <a:t>improvement</a:t>
            </a:r>
            <a:endParaRPr lang="id-ID" sz="2400" smtClean="0">
              <a:solidFill>
                <a:srgbClr val="0070C0"/>
              </a:solidFill>
            </a:endParaRPr>
          </a:p>
          <a:p>
            <a:pPr marL="514350" indent="-514350">
              <a:buFont typeface="+mj-lt"/>
              <a:buAutoNum type="arabicPeriod"/>
            </a:pPr>
            <a:r>
              <a:rPr lang="en-US" err="1" smtClean="0"/>
              <a:t>Orisinalitas</a:t>
            </a:r>
            <a:r>
              <a:rPr lang="en-US" smtClean="0"/>
              <a:t> </a:t>
            </a:r>
            <a:r>
              <a:rPr lang="en-US" err="1" smtClean="0"/>
              <a:t>pada</a:t>
            </a:r>
            <a:r>
              <a:rPr lang="en-US" smtClean="0"/>
              <a:t> </a:t>
            </a:r>
            <a:r>
              <a:rPr lang="id-ID" smtClean="0">
                <a:solidFill>
                  <a:srgbClr val="C00000"/>
                </a:solidFill>
              </a:rPr>
              <a:t>Masalah</a:t>
            </a:r>
            <a:r>
              <a:rPr lang="en-US" smtClean="0"/>
              <a:t>:</a:t>
            </a:r>
          </a:p>
          <a:p>
            <a:pPr marL="863600" lvl="1" indent="-514350"/>
            <a:r>
              <a:rPr lang="id-ID" sz="2400" smtClean="0"/>
              <a:t>Mmecahkan </a:t>
            </a:r>
            <a:r>
              <a:rPr lang="id-ID" sz="2400" err="1"/>
              <a:t>suatu</a:t>
            </a:r>
            <a:r>
              <a:rPr lang="id-ID" sz="2400"/>
              <a:t> masalah </a:t>
            </a:r>
            <a:r>
              <a:rPr lang="en-US" sz="2400"/>
              <a:t>yang </a:t>
            </a:r>
            <a:r>
              <a:rPr lang="en-US" sz="2400">
                <a:solidFill>
                  <a:srgbClr val="0070C0"/>
                </a:solidFill>
              </a:rPr>
              <a:t>orang lain </a:t>
            </a:r>
            <a:r>
              <a:rPr lang="id-ID" sz="2400" smtClean="0">
                <a:solidFill>
                  <a:srgbClr val="0070C0"/>
                </a:solidFill>
              </a:rPr>
              <a:t>belum </a:t>
            </a:r>
            <a:r>
              <a:rPr lang="en-US" sz="2400" err="1" smtClean="0">
                <a:solidFill>
                  <a:srgbClr val="0070C0"/>
                </a:solidFill>
              </a:rPr>
              <a:t>pernah</a:t>
            </a:r>
            <a:r>
              <a:rPr lang="en-US" sz="2400" smtClean="0">
                <a:solidFill>
                  <a:srgbClr val="0070C0"/>
                </a:solidFill>
              </a:rPr>
              <a:t> </a:t>
            </a:r>
            <a:r>
              <a:rPr lang="en-US" sz="2400" err="1">
                <a:solidFill>
                  <a:srgbClr val="0070C0"/>
                </a:solidFill>
              </a:rPr>
              <a:t>mengerjakan</a:t>
            </a:r>
            <a:r>
              <a:rPr lang="en-US" sz="2400"/>
              <a:t> </a:t>
            </a:r>
            <a:r>
              <a:rPr lang="en-US" sz="2400" err="1" smtClean="0"/>
              <a:t>sebelumnya</a:t>
            </a:r>
            <a:endParaRPr lang="id-ID" sz="2400" smtClean="0"/>
          </a:p>
          <a:p>
            <a:pPr marL="863600" lvl="1" indent="-514350"/>
            <a:r>
              <a:rPr lang="id-ID" sz="2400" smtClean="0"/>
              <a:t>Model penelitian yang kontribusi ada pada penemuan masalah baru sebagai obyek penerapan metode</a:t>
            </a:r>
            <a:endParaRPr lang="id-ID" sz="2400"/>
          </a:p>
          <a:p>
            <a:pPr marL="863600" lvl="1" indent="-514350"/>
            <a:endParaRPr lang="en-US" sz="2400" smtClean="0">
              <a:solidFill>
                <a:srgbClr val="0070C0"/>
              </a:solidFill>
            </a:endParaRPr>
          </a:p>
          <a:p>
            <a:pPr marL="514350" indent="-514350" algn="r">
              <a:buNone/>
            </a:pPr>
            <a:r>
              <a:rPr lang="en-US" sz="2400" i="1" smtClean="0"/>
              <a:t>(Dawson, 2009)</a:t>
            </a:r>
            <a:endParaRPr lang="id-ID" sz="2400" i="1" smtClean="0"/>
          </a:p>
          <a:p>
            <a:pPr marL="514350" indent="-514350" algn="r">
              <a:buNone/>
            </a:pPr>
            <a:endParaRPr lang="en-US" sz="3200" i="1"/>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14300"/>
            <a:ext cx="8561387" cy="647700"/>
          </a:xfrm>
        </p:spPr>
        <p:txBody>
          <a:bodyPr/>
          <a:lstStyle/>
          <a:p>
            <a:r>
              <a:rPr lang="en-US" err="1" smtClean="0"/>
              <a:t>Kontribusi</a:t>
            </a:r>
            <a:r>
              <a:rPr lang="en-US" smtClean="0"/>
              <a:t> </a:t>
            </a:r>
            <a:r>
              <a:rPr lang="en-US" err="1" smtClean="0"/>
              <a:t>Penelitian</a:t>
            </a:r>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5222" t="14583" r="15081" b="10417"/>
          <a:stretch>
            <a:fillRect/>
          </a:stretch>
        </p:blipFill>
        <p:spPr bwMode="auto">
          <a:xfrm>
            <a:off x="0" y="762000"/>
            <a:ext cx="9144000" cy="609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62000"/>
          </a:xfrm>
        </p:spPr>
        <p:txBody>
          <a:bodyPr/>
          <a:lstStyle/>
          <a:p>
            <a:r>
              <a:rPr lang="en-US" err="1" smtClean="0"/>
              <a:t>Kontribusi</a:t>
            </a:r>
            <a:r>
              <a:rPr lang="en-US" smtClean="0"/>
              <a:t> </a:t>
            </a:r>
            <a:r>
              <a:rPr lang="en-US" err="1" smtClean="0"/>
              <a:t>Penelitian</a:t>
            </a:r>
            <a:r>
              <a:rPr lang="en-US" smtClean="0"/>
              <a:t> (</a:t>
            </a:r>
            <a:r>
              <a:rPr lang="en-US" err="1" smtClean="0">
                <a:solidFill>
                  <a:srgbClr val="FFC000"/>
                </a:solidFill>
              </a:rPr>
              <a:t>Pengujian</a:t>
            </a:r>
            <a:r>
              <a:rPr lang="en-US" smtClean="0">
                <a:solidFill>
                  <a:srgbClr val="FFC000"/>
                </a:solidFill>
              </a:rPr>
              <a:t> </a:t>
            </a:r>
            <a:r>
              <a:rPr lang="en-US" err="1" smtClean="0">
                <a:solidFill>
                  <a:srgbClr val="FFC000"/>
                </a:solidFill>
              </a:rPr>
              <a:t>Teori</a:t>
            </a:r>
            <a:r>
              <a:rPr lang="en-US" smtClean="0"/>
              <a:t>)</a:t>
            </a:r>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5222" t="14583" r="15081" b="10417"/>
          <a:stretch>
            <a:fillRect/>
          </a:stretch>
        </p:blipFill>
        <p:spPr bwMode="auto">
          <a:xfrm>
            <a:off x="0" y="762000"/>
            <a:ext cx="9144000" cy="6096000"/>
          </a:xfrm>
          <a:prstGeom prst="rect">
            <a:avLst/>
          </a:prstGeom>
          <a:noFill/>
          <a:ln w="9525">
            <a:noFill/>
            <a:miter lim="800000"/>
            <a:headEnd/>
            <a:tailEnd/>
          </a:ln>
        </p:spPr>
      </p:pic>
      <p:sp>
        <p:nvSpPr>
          <p:cNvPr id="5" name="Rectangle 4"/>
          <p:cNvSpPr/>
          <p:nvPr/>
        </p:nvSpPr>
        <p:spPr bwMode="auto">
          <a:xfrm>
            <a:off x="304800" y="914400"/>
            <a:ext cx="1676400" cy="1066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3600" b="1" i="0" u="none" strike="noStrike" cap="none" normalizeH="0" baseline="0" err="1" smtClean="0">
                <a:ln>
                  <a:noFill/>
                </a:ln>
                <a:solidFill>
                  <a:srgbClr val="C00000"/>
                </a:solidFill>
                <a:effectLst/>
                <a:latin typeface="Tahoma" pitchFamily="34" charset="0"/>
                <a:ea typeface="ＭＳ Ｐゴシック" pitchFamily="50" charset="-128"/>
              </a:rPr>
              <a:t>Logika</a:t>
            </a:r>
            <a:r>
              <a:rPr lang="en-US" sz="3600" b="1" smtClean="0">
                <a:solidFill>
                  <a:srgbClr val="C00000"/>
                </a:solidFill>
                <a:effectLst/>
              </a:rPr>
              <a:t/>
            </a:r>
            <a:br>
              <a:rPr lang="en-US" sz="3600" b="1" smtClean="0">
                <a:solidFill>
                  <a:srgbClr val="C00000"/>
                </a:solidFill>
                <a:effectLst/>
              </a:rPr>
            </a:br>
            <a:r>
              <a:rPr kumimoji="1" lang="en-US" sz="3600" b="1" i="0" u="none" strike="noStrike" cap="none" normalizeH="0" baseline="0" smtClean="0">
                <a:ln>
                  <a:noFill/>
                </a:ln>
                <a:solidFill>
                  <a:srgbClr val="C00000"/>
                </a:solidFill>
                <a:effectLst/>
                <a:latin typeface="Tahoma" pitchFamily="34" charset="0"/>
                <a:ea typeface="ＭＳ Ｐゴシック" pitchFamily="50" charset="-128"/>
              </a:rPr>
              <a:t>Fuzzy</a:t>
            </a:r>
          </a:p>
        </p:txBody>
      </p:sp>
      <p:sp>
        <p:nvSpPr>
          <p:cNvPr id="8" name="Rectangle 7"/>
          <p:cNvSpPr/>
          <p:nvPr/>
        </p:nvSpPr>
        <p:spPr bwMode="auto">
          <a:xfrm>
            <a:off x="4312170" y="6019800"/>
            <a:ext cx="2209800" cy="533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kumimoji="1" lang="en-US" sz="2000" b="1" i="0" u="none" strike="noStrike" cap="none" normalizeH="0" baseline="0" smtClean="0">
                <a:ln>
                  <a:noFill/>
                </a:ln>
                <a:solidFill>
                  <a:schemeClr val="tx1"/>
                </a:solidFill>
                <a:effectLst/>
                <a:latin typeface="Tahoma" pitchFamily="34" charset="0"/>
                <a:ea typeface="ＭＳ Ｐゴシック" pitchFamily="50" charset="-128"/>
              </a:rPr>
              <a:t> Tsukamoto</a:t>
            </a:r>
          </a:p>
        </p:txBody>
      </p:sp>
      <p:cxnSp>
        <p:nvCxnSpPr>
          <p:cNvPr id="10" name="Straight Arrow Connector 9"/>
          <p:cNvCxnSpPr>
            <a:stCxn id="8" idx="1"/>
          </p:cNvCxnSpPr>
          <p:nvPr/>
        </p:nvCxnSpPr>
        <p:spPr bwMode="auto">
          <a:xfrm rot="10800000">
            <a:off x="3854970" y="6019800"/>
            <a:ext cx="457200" cy="2667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11" name="Rectangle 10"/>
          <p:cNvSpPr/>
          <p:nvPr/>
        </p:nvSpPr>
        <p:spPr bwMode="auto">
          <a:xfrm>
            <a:off x="4810593" y="949376"/>
            <a:ext cx="2133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kumimoji="1" lang="en-US" sz="2000" b="1" i="0" u="none" strike="noStrike" cap="none" normalizeH="0" baseline="0" smtClean="0">
                <a:ln>
                  <a:noFill/>
                </a:ln>
                <a:solidFill>
                  <a:schemeClr val="tx1"/>
                </a:solidFill>
                <a:effectLst/>
                <a:latin typeface="Tahoma" pitchFamily="34" charset="0"/>
                <a:ea typeface="ＭＳ Ｐゴシック" pitchFamily="50" charset="-128"/>
              </a:rPr>
              <a:t> </a:t>
            </a: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Sugeno</a:t>
            </a: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12" name="Straight Arrow Connector 11"/>
          <p:cNvCxnSpPr/>
          <p:nvPr/>
        </p:nvCxnSpPr>
        <p:spPr bwMode="auto">
          <a:xfrm rot="10800000" flipV="1">
            <a:off x="5496393" y="1482776"/>
            <a:ext cx="228600" cy="3048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21" name="Rectangle 20"/>
          <p:cNvSpPr/>
          <p:nvPr/>
        </p:nvSpPr>
        <p:spPr bwMode="auto">
          <a:xfrm>
            <a:off x="6553200" y="4572000"/>
            <a:ext cx="1447800" cy="533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lang="en-US" sz="2000" b="1" smtClean="0">
                <a:effectLst/>
              </a:rPr>
              <a:t/>
            </a:r>
            <a:br>
              <a:rPr lang="en-US" sz="2000" b="1" smtClean="0">
                <a:effectLst/>
              </a:rPr>
            </a:br>
            <a:r>
              <a:rPr lang="en-US" sz="2000" b="1" err="1" smtClean="0">
                <a:effectLst/>
              </a:rPr>
              <a:t>Mamdani</a:t>
            </a: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22" name="Straight Arrow Connector 21"/>
          <p:cNvCxnSpPr>
            <a:stCxn id="21" idx="1"/>
          </p:cNvCxnSpPr>
          <p:nvPr/>
        </p:nvCxnSpPr>
        <p:spPr bwMode="auto">
          <a:xfrm rot="10800000">
            <a:off x="5791200" y="4343400"/>
            <a:ext cx="762000" cy="4953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24" name="Rectangle 23"/>
          <p:cNvSpPr/>
          <p:nvPr/>
        </p:nvSpPr>
        <p:spPr bwMode="auto">
          <a:xfrm>
            <a:off x="6934200" y="3124200"/>
            <a:ext cx="2209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25" name="Straight Arrow Connector 24"/>
          <p:cNvCxnSpPr>
            <a:stCxn id="6" idx="1"/>
          </p:cNvCxnSpPr>
          <p:nvPr/>
        </p:nvCxnSpPr>
        <p:spPr bwMode="auto">
          <a:xfrm flipH="1">
            <a:off x="6477000" y="2514600"/>
            <a:ext cx="228600" cy="9144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6" name="Rectangle 5"/>
          <p:cNvSpPr/>
          <p:nvPr/>
        </p:nvSpPr>
        <p:spPr bwMode="auto">
          <a:xfrm>
            <a:off x="6705600" y="1905000"/>
            <a:ext cx="1447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rgbClr val="0070C0"/>
                </a:solidFill>
                <a:effectLst/>
                <a:latin typeface="Tahoma" pitchFamily="34" charset="0"/>
                <a:ea typeface="ＭＳ Ｐゴシック" pitchFamily="50" charset="-128"/>
              </a:rPr>
              <a:t>Penerapan</a:t>
            </a:r>
            <a:r>
              <a:rPr lang="en-US" sz="2000" b="1" smtClean="0">
                <a:solidFill>
                  <a:srgbClr val="0070C0"/>
                </a:solidFill>
                <a:effectLst/>
              </a:rPr>
              <a:t/>
            </a:r>
            <a:br>
              <a:rPr lang="en-US" sz="2000" b="1" smtClean="0">
                <a:solidFill>
                  <a:srgbClr val="0070C0"/>
                </a:solidFill>
                <a:effectLst/>
              </a:rPr>
            </a:br>
            <a:r>
              <a:rPr kumimoji="1" lang="en-US" sz="2000" b="1" i="0" u="none" strike="noStrike" cap="none" normalizeH="0" baseline="0" err="1" smtClean="0">
                <a:ln>
                  <a:noFill/>
                </a:ln>
                <a:solidFill>
                  <a:srgbClr val="0070C0"/>
                </a:solidFill>
                <a:effectLst/>
                <a:latin typeface="Tahoma" pitchFamily="34" charset="0"/>
                <a:ea typeface="ＭＳ Ｐゴシック" pitchFamily="50" charset="-128"/>
              </a:rPr>
              <a:t>Metode</a:t>
            </a:r>
            <a:r>
              <a:rPr lang="en-US" sz="2000" b="1" smtClean="0">
                <a:solidFill>
                  <a:srgbClr val="0070C0"/>
                </a:solidFill>
                <a:effectLst/>
              </a:rPr>
              <a:t> </a:t>
            </a:r>
            <a:r>
              <a:rPr lang="en-US" sz="2000" b="1" err="1" smtClean="0">
                <a:solidFill>
                  <a:srgbClr val="0070C0"/>
                </a:solidFill>
                <a:effectLst/>
              </a:rPr>
              <a:t>Mamdani</a:t>
            </a:r>
            <a:endParaRPr lang="en-US" sz="2000" b="1" smtClean="0">
              <a:solidFill>
                <a:srgbClr val="0070C0"/>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solidFill>
                  <a:srgbClr val="0070C0"/>
                </a:solidFill>
                <a:effectLst/>
                <a:latin typeface="Tahoma" pitchFamily="34" charset="0"/>
                <a:ea typeface="ＭＳ Ｐゴシック" pitchFamily="50" charset="-128"/>
              </a:rPr>
              <a:t>untuk Pemilihan</a:t>
            </a:r>
            <a:r>
              <a:rPr lang="id-ID" sz="2000" b="1">
                <a:solidFill>
                  <a:srgbClr val="0070C0"/>
                </a:solidFill>
                <a:effectLst/>
              </a:rPr>
              <a:t/>
            </a:r>
            <a:br>
              <a:rPr lang="id-ID" sz="2000" b="1">
                <a:solidFill>
                  <a:srgbClr val="0070C0"/>
                </a:solidFill>
                <a:effectLst/>
              </a:rPr>
            </a:br>
            <a:r>
              <a:rPr kumimoji="1" lang="id-ID" sz="2000" b="1" i="0" u="none" strike="noStrike" cap="none" normalizeH="0" smtClean="0">
                <a:ln>
                  <a:noFill/>
                </a:ln>
                <a:solidFill>
                  <a:srgbClr val="0070C0"/>
                </a:solidFill>
                <a:effectLst/>
                <a:latin typeface="Tahoma" pitchFamily="34" charset="0"/>
                <a:ea typeface="ＭＳ Ｐゴシック" pitchFamily="50" charset="-128"/>
              </a:rPr>
              <a:t>Kambing Kurban</a:t>
            </a:r>
            <a:endParaRPr kumimoji="1" lang="en-US" sz="2000" b="1" i="0" u="none" strike="noStrike" cap="none" normalizeH="0" baseline="0" smtClean="0">
              <a:ln>
                <a:noFill/>
              </a:ln>
              <a:solidFill>
                <a:srgbClr val="0070C0"/>
              </a:solidFill>
              <a:effectLst/>
              <a:latin typeface="Tahoma" pitchFamily="34" charset="0"/>
              <a:ea typeface="ＭＳ Ｐゴシック"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1"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62000"/>
          </a:xfrm>
        </p:spPr>
        <p:txBody>
          <a:bodyPr/>
          <a:lstStyle/>
          <a:p>
            <a:r>
              <a:rPr lang="en-US" sz="3600" err="1" smtClean="0"/>
              <a:t>Kontribusi</a:t>
            </a:r>
            <a:r>
              <a:rPr lang="en-US" sz="3600" smtClean="0"/>
              <a:t> </a:t>
            </a:r>
            <a:r>
              <a:rPr lang="en-US" sz="3600" err="1" smtClean="0"/>
              <a:t>Penelitian</a:t>
            </a:r>
            <a:r>
              <a:rPr lang="en-US" sz="3600" smtClean="0"/>
              <a:t> (</a:t>
            </a:r>
            <a:r>
              <a:rPr lang="en-US" sz="3600" err="1" smtClean="0">
                <a:solidFill>
                  <a:srgbClr val="FFC000"/>
                </a:solidFill>
              </a:rPr>
              <a:t>Pengembangan</a:t>
            </a:r>
            <a:r>
              <a:rPr lang="en-US" sz="3600" smtClean="0">
                <a:solidFill>
                  <a:srgbClr val="FFC000"/>
                </a:solidFill>
              </a:rPr>
              <a:t> </a:t>
            </a:r>
            <a:r>
              <a:rPr lang="en-US" sz="3600" err="1" smtClean="0">
                <a:solidFill>
                  <a:srgbClr val="FFC000"/>
                </a:solidFill>
              </a:rPr>
              <a:t>Teori</a:t>
            </a:r>
            <a:r>
              <a:rPr lang="en-US" sz="3600" smtClean="0"/>
              <a:t>)</a:t>
            </a:r>
            <a:endParaRPr lang="en-US" sz="360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5222" t="14583" r="15081" b="10417"/>
          <a:stretch>
            <a:fillRect/>
          </a:stretch>
        </p:blipFill>
        <p:spPr bwMode="auto">
          <a:xfrm>
            <a:off x="0" y="762000"/>
            <a:ext cx="9144000" cy="6096000"/>
          </a:xfrm>
          <a:prstGeom prst="rect">
            <a:avLst/>
          </a:prstGeom>
          <a:noFill/>
          <a:ln w="9525">
            <a:noFill/>
            <a:miter lim="800000"/>
            <a:headEnd/>
            <a:tailEnd/>
          </a:ln>
        </p:spPr>
      </p:pic>
      <p:sp>
        <p:nvSpPr>
          <p:cNvPr id="5" name="Rectangle 4"/>
          <p:cNvSpPr/>
          <p:nvPr/>
        </p:nvSpPr>
        <p:spPr bwMode="auto">
          <a:xfrm>
            <a:off x="304800" y="914400"/>
            <a:ext cx="1676400" cy="1066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3600" b="1" i="0" u="none" strike="noStrike" cap="none" normalizeH="0" baseline="0" err="1" smtClean="0">
                <a:ln>
                  <a:noFill/>
                </a:ln>
                <a:solidFill>
                  <a:srgbClr val="C00000"/>
                </a:solidFill>
                <a:effectLst/>
                <a:latin typeface="Tahoma" pitchFamily="34" charset="0"/>
                <a:ea typeface="ＭＳ Ｐゴシック" pitchFamily="50" charset="-128"/>
              </a:rPr>
              <a:t>Logika</a:t>
            </a:r>
            <a:r>
              <a:rPr lang="en-US" sz="3600" b="1" smtClean="0">
                <a:solidFill>
                  <a:srgbClr val="C00000"/>
                </a:solidFill>
                <a:effectLst/>
              </a:rPr>
              <a:t/>
            </a:r>
            <a:br>
              <a:rPr lang="en-US" sz="3600" b="1" smtClean="0">
                <a:solidFill>
                  <a:srgbClr val="C00000"/>
                </a:solidFill>
                <a:effectLst/>
              </a:rPr>
            </a:br>
            <a:r>
              <a:rPr kumimoji="1" lang="en-US" sz="3600" b="1" i="0" u="none" strike="noStrike" cap="none" normalizeH="0" baseline="0" smtClean="0">
                <a:ln>
                  <a:noFill/>
                </a:ln>
                <a:solidFill>
                  <a:srgbClr val="C00000"/>
                </a:solidFill>
                <a:effectLst/>
                <a:latin typeface="Tahoma" pitchFamily="34" charset="0"/>
                <a:ea typeface="ＭＳ Ｐゴシック" pitchFamily="50" charset="-128"/>
              </a:rPr>
              <a:t>Fuzzy</a:t>
            </a:r>
          </a:p>
        </p:txBody>
      </p:sp>
      <p:sp>
        <p:nvSpPr>
          <p:cNvPr id="8" name="Rectangle 7"/>
          <p:cNvSpPr/>
          <p:nvPr/>
        </p:nvSpPr>
        <p:spPr bwMode="auto">
          <a:xfrm>
            <a:off x="4267200" y="6019800"/>
            <a:ext cx="2209800" cy="533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kumimoji="1" lang="en-US" sz="2000" b="1" i="0" u="none" strike="noStrike" cap="none" normalizeH="0" baseline="0" smtClean="0">
                <a:ln>
                  <a:noFill/>
                </a:ln>
                <a:solidFill>
                  <a:schemeClr val="tx1"/>
                </a:solidFill>
                <a:effectLst/>
                <a:latin typeface="Tahoma" pitchFamily="34" charset="0"/>
                <a:ea typeface="ＭＳ Ｐゴシック" pitchFamily="50" charset="-128"/>
              </a:rPr>
              <a:t> Tsukamoto</a:t>
            </a:r>
          </a:p>
        </p:txBody>
      </p:sp>
      <p:cxnSp>
        <p:nvCxnSpPr>
          <p:cNvPr id="10" name="Straight Arrow Connector 9"/>
          <p:cNvCxnSpPr>
            <a:stCxn id="8" idx="1"/>
          </p:cNvCxnSpPr>
          <p:nvPr/>
        </p:nvCxnSpPr>
        <p:spPr bwMode="auto">
          <a:xfrm rot="10800000">
            <a:off x="3810000" y="6019800"/>
            <a:ext cx="457200" cy="2667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11" name="Rectangle 10"/>
          <p:cNvSpPr/>
          <p:nvPr/>
        </p:nvSpPr>
        <p:spPr bwMode="auto">
          <a:xfrm>
            <a:off x="5410200" y="1143000"/>
            <a:ext cx="2133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kumimoji="1" lang="en-US" sz="2000" b="1" i="0" u="none" strike="noStrike" cap="none" normalizeH="0" baseline="0" smtClean="0">
                <a:ln>
                  <a:noFill/>
                </a:ln>
                <a:solidFill>
                  <a:schemeClr val="tx1"/>
                </a:solidFill>
                <a:effectLst/>
                <a:latin typeface="Tahoma" pitchFamily="34" charset="0"/>
                <a:ea typeface="ＭＳ Ｐゴシック" pitchFamily="50" charset="-128"/>
              </a:rPr>
              <a:t> </a:t>
            </a: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Sugeno</a:t>
            </a: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12" name="Straight Arrow Connector 11"/>
          <p:cNvCxnSpPr/>
          <p:nvPr/>
        </p:nvCxnSpPr>
        <p:spPr bwMode="auto">
          <a:xfrm rot="10800000" flipV="1">
            <a:off x="6096000" y="1676400"/>
            <a:ext cx="228600" cy="3048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24" name="Rectangle 23"/>
          <p:cNvSpPr/>
          <p:nvPr/>
        </p:nvSpPr>
        <p:spPr bwMode="auto">
          <a:xfrm>
            <a:off x="6934200" y="3124200"/>
            <a:ext cx="2209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25" name="Straight Arrow Connector 24"/>
          <p:cNvCxnSpPr>
            <a:stCxn id="6" idx="1"/>
          </p:cNvCxnSpPr>
          <p:nvPr/>
        </p:nvCxnSpPr>
        <p:spPr bwMode="auto">
          <a:xfrm rot="10800000" flipV="1">
            <a:off x="6781800" y="2895600"/>
            <a:ext cx="304800" cy="5334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6" name="Rectangle 5"/>
          <p:cNvSpPr/>
          <p:nvPr/>
        </p:nvSpPr>
        <p:spPr bwMode="auto">
          <a:xfrm>
            <a:off x="7086600" y="2286000"/>
            <a:ext cx="1447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rgbClr val="0070C0"/>
                </a:solidFill>
                <a:effectLst/>
                <a:latin typeface="Tahoma" pitchFamily="34" charset="0"/>
                <a:ea typeface="ＭＳ Ｐゴシック" pitchFamily="50" charset="-128"/>
              </a:rPr>
              <a:t>Metode</a:t>
            </a:r>
            <a:r>
              <a:rPr lang="en-US" sz="2000" b="1" smtClean="0">
                <a:solidFill>
                  <a:srgbClr val="0070C0"/>
                </a:solidFill>
                <a:effectLst/>
              </a:rPr>
              <a:t/>
            </a:r>
            <a:br>
              <a:rPr lang="en-US" sz="2000" b="1" smtClean="0">
                <a:solidFill>
                  <a:srgbClr val="0070C0"/>
                </a:solidFill>
                <a:effectLst/>
              </a:rPr>
            </a:br>
            <a:r>
              <a:rPr lang="en-US" sz="2000" b="1" err="1" smtClean="0">
                <a:solidFill>
                  <a:srgbClr val="0070C0"/>
                </a:solidFill>
                <a:effectLst/>
              </a:rPr>
              <a:t>Mamdani</a:t>
            </a:r>
            <a:r>
              <a:rPr lang="en-US" sz="2000" b="1" smtClean="0">
                <a:solidFill>
                  <a:srgbClr val="0070C0"/>
                </a:solidFill>
                <a:effectLst/>
              </a:rPr>
              <a:t> Yang</a:t>
            </a:r>
            <a:br>
              <a:rPr lang="en-US" sz="2000" b="1" smtClean="0">
                <a:solidFill>
                  <a:srgbClr val="0070C0"/>
                </a:solidFill>
                <a:effectLst/>
              </a:rPr>
            </a:br>
            <a:r>
              <a:rPr lang="en-US" sz="2000" b="1" err="1" smtClean="0">
                <a:solidFill>
                  <a:srgbClr val="0070C0"/>
                </a:solidFill>
                <a:effectLst/>
              </a:rPr>
              <a:t>Direvisi</a:t>
            </a:r>
            <a:endParaRPr kumimoji="1" lang="en-US" sz="2000" b="1" i="0" u="none" strike="noStrike" cap="none" normalizeH="0" baseline="0" smtClean="0">
              <a:ln>
                <a:noFill/>
              </a:ln>
              <a:solidFill>
                <a:srgbClr val="0070C0"/>
              </a:solidFill>
              <a:effectLst/>
              <a:latin typeface="Tahoma" pitchFamily="34" charset="0"/>
              <a:ea typeface="ＭＳ Ｐゴシック" pitchFamily="50" charset="-128"/>
            </a:endParaRPr>
          </a:p>
        </p:txBody>
      </p:sp>
      <p:sp>
        <p:nvSpPr>
          <p:cNvPr id="16" name="Rectangle 15"/>
          <p:cNvSpPr/>
          <p:nvPr/>
        </p:nvSpPr>
        <p:spPr bwMode="auto">
          <a:xfrm>
            <a:off x="6705600" y="4572000"/>
            <a:ext cx="1447800" cy="533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lang="en-US" sz="2000" b="1" smtClean="0">
                <a:effectLst/>
              </a:rPr>
              <a:t/>
            </a:r>
            <a:br>
              <a:rPr lang="en-US" sz="2000" b="1" smtClean="0">
                <a:effectLst/>
              </a:rPr>
            </a:br>
            <a:r>
              <a:rPr lang="en-US" sz="2000" b="1" err="1" smtClean="0">
                <a:effectLst/>
              </a:rPr>
              <a:t>Mamdani</a:t>
            </a: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17" name="Straight Arrow Connector 16"/>
          <p:cNvCxnSpPr>
            <a:stCxn id="16" idx="1"/>
          </p:cNvCxnSpPr>
          <p:nvPr/>
        </p:nvCxnSpPr>
        <p:spPr bwMode="auto">
          <a:xfrm rot="10800000">
            <a:off x="5791200" y="4343400"/>
            <a:ext cx="914400" cy="4953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6"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14300"/>
            <a:ext cx="8561387" cy="647700"/>
          </a:xfrm>
        </p:spPr>
        <p:txBody>
          <a:bodyPr/>
          <a:lstStyle/>
          <a:p>
            <a:r>
              <a:rPr lang="en-US" err="1" smtClean="0"/>
              <a:t>Kontribusi</a:t>
            </a:r>
            <a:r>
              <a:rPr lang="en-US" smtClean="0"/>
              <a:t> </a:t>
            </a:r>
            <a:r>
              <a:rPr lang="en-US" err="1" smtClean="0"/>
              <a:t>Penelitian</a:t>
            </a:r>
            <a:r>
              <a:rPr lang="en-US" smtClean="0"/>
              <a:t> (</a:t>
            </a:r>
            <a:r>
              <a:rPr lang="en-US" err="1" smtClean="0">
                <a:solidFill>
                  <a:srgbClr val="FFC000"/>
                </a:solidFill>
              </a:rPr>
              <a:t>Penemuan</a:t>
            </a:r>
            <a:r>
              <a:rPr lang="en-US" smtClean="0">
                <a:solidFill>
                  <a:srgbClr val="FFC000"/>
                </a:solidFill>
              </a:rPr>
              <a:t> </a:t>
            </a:r>
            <a:r>
              <a:rPr lang="en-US" err="1" smtClean="0">
                <a:solidFill>
                  <a:srgbClr val="FFC000"/>
                </a:solidFill>
              </a:rPr>
              <a:t>Teori</a:t>
            </a:r>
            <a:r>
              <a:rPr lang="en-US" smtClean="0"/>
              <a:t>)</a:t>
            </a:r>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5222" t="14583" r="15081" b="10417"/>
          <a:stretch>
            <a:fillRect/>
          </a:stretch>
        </p:blipFill>
        <p:spPr bwMode="auto">
          <a:xfrm>
            <a:off x="0" y="762000"/>
            <a:ext cx="9144000" cy="6096000"/>
          </a:xfrm>
          <a:prstGeom prst="rect">
            <a:avLst/>
          </a:prstGeom>
          <a:noFill/>
          <a:ln w="9525">
            <a:noFill/>
            <a:miter lim="800000"/>
            <a:headEnd/>
            <a:tailEnd/>
          </a:ln>
        </p:spPr>
      </p:pic>
      <p:sp>
        <p:nvSpPr>
          <p:cNvPr id="5" name="Rectangle 4"/>
          <p:cNvSpPr/>
          <p:nvPr/>
        </p:nvSpPr>
        <p:spPr bwMode="auto">
          <a:xfrm>
            <a:off x="304800" y="914400"/>
            <a:ext cx="1676400" cy="1066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3600" b="1" i="0" u="none" strike="noStrike" cap="none" normalizeH="0" baseline="0" err="1" smtClean="0">
                <a:ln>
                  <a:noFill/>
                </a:ln>
                <a:solidFill>
                  <a:srgbClr val="C00000"/>
                </a:solidFill>
                <a:effectLst/>
                <a:latin typeface="Tahoma" pitchFamily="34" charset="0"/>
                <a:ea typeface="ＭＳ Ｐゴシック" pitchFamily="50" charset="-128"/>
              </a:rPr>
              <a:t>Logika</a:t>
            </a:r>
            <a:r>
              <a:rPr lang="en-US" sz="3600" b="1" smtClean="0">
                <a:solidFill>
                  <a:srgbClr val="C00000"/>
                </a:solidFill>
                <a:effectLst/>
              </a:rPr>
              <a:t/>
            </a:r>
            <a:br>
              <a:rPr lang="en-US" sz="3600" b="1" smtClean="0">
                <a:solidFill>
                  <a:srgbClr val="C00000"/>
                </a:solidFill>
                <a:effectLst/>
              </a:rPr>
            </a:br>
            <a:r>
              <a:rPr kumimoji="1" lang="en-US" sz="3600" b="1" i="0" u="none" strike="noStrike" cap="none" normalizeH="0" baseline="0" smtClean="0">
                <a:ln>
                  <a:noFill/>
                </a:ln>
                <a:solidFill>
                  <a:srgbClr val="C00000"/>
                </a:solidFill>
                <a:effectLst/>
                <a:latin typeface="Tahoma" pitchFamily="34" charset="0"/>
                <a:ea typeface="ＭＳ Ｐゴシック" pitchFamily="50" charset="-128"/>
              </a:rPr>
              <a:t>Fuzzy</a:t>
            </a:r>
          </a:p>
        </p:txBody>
      </p:sp>
      <p:sp>
        <p:nvSpPr>
          <p:cNvPr id="8" name="Rectangle 7"/>
          <p:cNvSpPr/>
          <p:nvPr/>
        </p:nvSpPr>
        <p:spPr bwMode="auto">
          <a:xfrm>
            <a:off x="6210300" y="5905500"/>
            <a:ext cx="2209800" cy="533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kumimoji="1" lang="en-US" sz="2000" b="1" i="0" u="none" strike="noStrike" cap="none" normalizeH="0" baseline="0" smtClean="0">
                <a:ln>
                  <a:noFill/>
                </a:ln>
                <a:solidFill>
                  <a:schemeClr val="tx1"/>
                </a:solidFill>
                <a:effectLst/>
                <a:latin typeface="Tahoma" pitchFamily="34" charset="0"/>
                <a:ea typeface="ＭＳ Ｐゴシック" pitchFamily="50" charset="-128"/>
              </a:rPr>
              <a:t> Tsukamoto</a:t>
            </a:r>
          </a:p>
        </p:txBody>
      </p:sp>
      <p:cxnSp>
        <p:nvCxnSpPr>
          <p:cNvPr id="10" name="Straight Arrow Connector 9"/>
          <p:cNvCxnSpPr>
            <a:stCxn id="8" idx="1"/>
          </p:cNvCxnSpPr>
          <p:nvPr/>
        </p:nvCxnSpPr>
        <p:spPr bwMode="auto">
          <a:xfrm rot="10800000">
            <a:off x="5753100" y="5905500"/>
            <a:ext cx="457200" cy="2667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11" name="Rectangle 10"/>
          <p:cNvSpPr/>
          <p:nvPr/>
        </p:nvSpPr>
        <p:spPr bwMode="auto">
          <a:xfrm>
            <a:off x="5410200" y="1143000"/>
            <a:ext cx="2133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kumimoji="1" lang="en-US" sz="2000" b="1" i="0" u="none" strike="noStrike" cap="none" normalizeH="0" baseline="0" smtClean="0">
                <a:ln>
                  <a:noFill/>
                </a:ln>
                <a:solidFill>
                  <a:schemeClr val="tx1"/>
                </a:solidFill>
                <a:effectLst/>
                <a:latin typeface="Tahoma" pitchFamily="34" charset="0"/>
                <a:ea typeface="ＭＳ Ｐゴシック" pitchFamily="50" charset="-128"/>
              </a:rPr>
              <a:t> </a:t>
            </a: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Sugeno</a:t>
            </a: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12" name="Straight Arrow Connector 11"/>
          <p:cNvCxnSpPr/>
          <p:nvPr/>
        </p:nvCxnSpPr>
        <p:spPr bwMode="auto">
          <a:xfrm rot="10800000" flipV="1">
            <a:off x="6096000" y="1676400"/>
            <a:ext cx="228600" cy="3048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21" name="Rectangle 20"/>
          <p:cNvSpPr/>
          <p:nvPr/>
        </p:nvSpPr>
        <p:spPr bwMode="auto">
          <a:xfrm>
            <a:off x="533400" y="5943600"/>
            <a:ext cx="1447800" cy="533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chemeClr val="tx1"/>
                </a:solidFill>
                <a:effectLst/>
                <a:latin typeface="Tahoma" pitchFamily="34" charset="0"/>
                <a:ea typeface="ＭＳ Ｐゴシック" pitchFamily="50" charset="-128"/>
              </a:rPr>
              <a:t>Metode</a:t>
            </a:r>
            <a:r>
              <a:rPr lang="en-US" sz="2000" b="1" smtClean="0">
                <a:effectLst/>
              </a:rPr>
              <a:t/>
            </a:r>
            <a:br>
              <a:rPr lang="en-US" sz="2000" b="1" smtClean="0">
                <a:effectLst/>
              </a:rPr>
            </a:br>
            <a:r>
              <a:rPr lang="en-US" sz="2000" b="1" err="1" smtClean="0">
                <a:effectLst/>
              </a:rPr>
              <a:t>Mamdani</a:t>
            </a: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22" name="Straight Arrow Connector 21"/>
          <p:cNvCxnSpPr/>
          <p:nvPr/>
        </p:nvCxnSpPr>
        <p:spPr bwMode="auto">
          <a:xfrm flipV="1">
            <a:off x="1981200" y="6019800"/>
            <a:ext cx="762000" cy="1524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24" name="Rectangle 23"/>
          <p:cNvSpPr/>
          <p:nvPr/>
        </p:nvSpPr>
        <p:spPr bwMode="auto">
          <a:xfrm>
            <a:off x="6934200" y="3124200"/>
            <a:ext cx="2209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27" name="Straight Arrow Connector 26"/>
          <p:cNvCxnSpPr>
            <a:stCxn id="28" idx="1"/>
          </p:cNvCxnSpPr>
          <p:nvPr/>
        </p:nvCxnSpPr>
        <p:spPr bwMode="auto">
          <a:xfrm rot="10800000" flipV="1">
            <a:off x="6781800" y="2895600"/>
            <a:ext cx="304800" cy="5334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28" name="Rectangle 27"/>
          <p:cNvSpPr/>
          <p:nvPr/>
        </p:nvSpPr>
        <p:spPr bwMode="auto">
          <a:xfrm>
            <a:off x="7086600" y="2286000"/>
            <a:ext cx="1447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err="1" smtClean="0">
                <a:ln>
                  <a:noFill/>
                </a:ln>
                <a:solidFill>
                  <a:srgbClr val="0070C0"/>
                </a:solidFill>
                <a:effectLst/>
                <a:latin typeface="Tahoma" pitchFamily="34" charset="0"/>
                <a:ea typeface="ＭＳ Ｐゴシック" pitchFamily="50" charset="-128"/>
              </a:rPr>
              <a:t>Metode</a:t>
            </a:r>
            <a:r>
              <a:rPr lang="en-US" sz="2000" b="1" smtClean="0">
                <a:solidFill>
                  <a:srgbClr val="0070C0"/>
                </a:solidFill>
                <a:effectLst/>
              </a:rPr>
              <a:t/>
            </a:r>
            <a:br>
              <a:rPr lang="en-US" sz="2000" b="1" smtClean="0">
                <a:solidFill>
                  <a:srgbClr val="0070C0"/>
                </a:solidFill>
                <a:effectLst/>
              </a:rPr>
            </a:br>
            <a:r>
              <a:rPr lang="en-US" sz="2000" b="1" err="1" smtClean="0">
                <a:solidFill>
                  <a:srgbClr val="0070C0"/>
                </a:solidFill>
                <a:effectLst/>
              </a:rPr>
              <a:t>Mahmudi</a:t>
            </a:r>
            <a:endParaRPr kumimoji="1" lang="en-US" sz="2000" b="1" i="0" u="none" strike="noStrike" cap="none" normalizeH="0" baseline="0" smtClean="0">
              <a:ln>
                <a:noFill/>
              </a:ln>
              <a:solidFill>
                <a:srgbClr val="0070C0"/>
              </a:solidFill>
              <a:effectLst/>
              <a:latin typeface="Tahoma" pitchFamily="34" charset="0"/>
              <a:ea typeface="ＭＳ Ｐゴシック"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1"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762000"/>
          </a:xfrm>
        </p:spPr>
        <p:txBody>
          <a:bodyPr/>
          <a:lstStyle/>
          <a:p>
            <a:r>
              <a:rPr lang="en-US" sz="3600" err="1" smtClean="0"/>
              <a:t>Kontribusi</a:t>
            </a:r>
            <a:r>
              <a:rPr lang="en-US" sz="3600" smtClean="0"/>
              <a:t> </a:t>
            </a:r>
            <a:r>
              <a:rPr lang="en-US" sz="3600" err="1" smtClean="0"/>
              <a:t>Penelitian</a:t>
            </a:r>
            <a:r>
              <a:rPr lang="en-US" sz="3600" smtClean="0"/>
              <a:t> (</a:t>
            </a:r>
            <a:r>
              <a:rPr lang="en-US" sz="3600" err="1" smtClean="0">
                <a:solidFill>
                  <a:srgbClr val="FFC000"/>
                </a:solidFill>
              </a:rPr>
              <a:t>Pengembangan</a:t>
            </a:r>
            <a:r>
              <a:rPr lang="en-US" sz="3600" smtClean="0">
                <a:solidFill>
                  <a:srgbClr val="FFC000"/>
                </a:solidFill>
              </a:rPr>
              <a:t> </a:t>
            </a:r>
            <a:r>
              <a:rPr lang="en-US" sz="3600" err="1" smtClean="0">
                <a:solidFill>
                  <a:srgbClr val="FFC000"/>
                </a:solidFill>
              </a:rPr>
              <a:t>Teori</a:t>
            </a:r>
            <a:r>
              <a:rPr lang="en-US" sz="3600" smtClean="0"/>
              <a:t>)</a:t>
            </a:r>
            <a:endParaRPr lang="en-US" sz="360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5222" t="14583" r="15081" b="10417"/>
          <a:stretch>
            <a:fillRect/>
          </a:stretch>
        </p:blipFill>
        <p:spPr bwMode="auto">
          <a:xfrm>
            <a:off x="0" y="762000"/>
            <a:ext cx="9144000" cy="6096000"/>
          </a:xfrm>
          <a:prstGeom prst="rect">
            <a:avLst/>
          </a:prstGeom>
          <a:noFill/>
          <a:ln w="9525">
            <a:noFill/>
            <a:miter lim="800000"/>
            <a:headEnd/>
            <a:tailEnd/>
          </a:ln>
        </p:spPr>
      </p:pic>
      <p:sp>
        <p:nvSpPr>
          <p:cNvPr id="5" name="Rectangle 4"/>
          <p:cNvSpPr/>
          <p:nvPr/>
        </p:nvSpPr>
        <p:spPr bwMode="auto">
          <a:xfrm>
            <a:off x="76200" y="1066801"/>
            <a:ext cx="2514600" cy="83819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id-ID" sz="2400" b="1" i="0" u="none" strike="noStrike" cap="none" normalizeH="0" baseline="0" smtClean="0">
                <a:ln>
                  <a:noFill/>
                </a:ln>
                <a:solidFill>
                  <a:srgbClr val="C00000"/>
                </a:solidFill>
                <a:effectLst/>
                <a:latin typeface="Tahoma" pitchFamily="34" charset="0"/>
                <a:ea typeface="ＭＳ Ｐゴシック" pitchFamily="50" charset="-128"/>
              </a:rPr>
              <a:t>Support Vector</a:t>
            </a:r>
            <a:br>
              <a:rPr kumimoji="1" lang="id-ID" sz="2400" b="1" i="0" u="none" strike="noStrike" cap="none" normalizeH="0" baseline="0" smtClean="0">
                <a:ln>
                  <a:noFill/>
                </a:ln>
                <a:solidFill>
                  <a:srgbClr val="C00000"/>
                </a:solidFill>
                <a:effectLst/>
                <a:latin typeface="Tahoma" pitchFamily="34" charset="0"/>
                <a:ea typeface="ＭＳ Ｐゴシック" pitchFamily="50" charset="-128"/>
              </a:rPr>
            </a:br>
            <a:r>
              <a:rPr kumimoji="1" lang="id-ID" sz="2400" b="1" i="0" u="none" strike="noStrike" cap="none" normalizeH="0" baseline="0" smtClean="0">
                <a:ln>
                  <a:noFill/>
                </a:ln>
                <a:solidFill>
                  <a:srgbClr val="C00000"/>
                </a:solidFill>
                <a:effectLst/>
                <a:latin typeface="Tahoma" pitchFamily="34" charset="0"/>
                <a:ea typeface="ＭＳ Ｐゴシック" pitchFamily="50" charset="-128"/>
              </a:rPr>
              <a:t>Machine(SVM)</a:t>
            </a:r>
            <a:endParaRPr kumimoji="1" lang="en-US" sz="2400" b="1" i="0" u="none" strike="noStrike" cap="none" normalizeH="0" baseline="0" smtClean="0">
              <a:ln>
                <a:noFill/>
              </a:ln>
              <a:solidFill>
                <a:srgbClr val="C00000"/>
              </a:solidFill>
              <a:effectLst/>
              <a:latin typeface="Tahoma" pitchFamily="34" charset="0"/>
              <a:ea typeface="ＭＳ Ｐゴシック" pitchFamily="50" charset="-128"/>
            </a:endParaRPr>
          </a:p>
        </p:txBody>
      </p:sp>
      <p:sp>
        <p:nvSpPr>
          <p:cNvPr id="24" name="Rectangle 23"/>
          <p:cNvSpPr/>
          <p:nvPr/>
        </p:nvSpPr>
        <p:spPr bwMode="auto">
          <a:xfrm>
            <a:off x="6934200" y="3124200"/>
            <a:ext cx="2209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25" name="Straight Arrow Connector 24"/>
          <p:cNvCxnSpPr>
            <a:stCxn id="6" idx="1"/>
          </p:cNvCxnSpPr>
          <p:nvPr/>
        </p:nvCxnSpPr>
        <p:spPr bwMode="auto">
          <a:xfrm rot="10800000" flipV="1">
            <a:off x="6781800" y="2895600"/>
            <a:ext cx="304800" cy="5334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6" name="Rectangle 5"/>
          <p:cNvSpPr/>
          <p:nvPr/>
        </p:nvSpPr>
        <p:spPr bwMode="auto">
          <a:xfrm>
            <a:off x="7086600" y="2286000"/>
            <a:ext cx="1447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effectLst/>
                <a:latin typeface="Tahoma" pitchFamily="34" charset="0"/>
                <a:ea typeface="ＭＳ Ｐゴシック" pitchFamily="50" charset="-128"/>
              </a:rPr>
              <a:t>Parameter</a:t>
            </a:r>
          </a:p>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effectLst/>
                <a:latin typeface="Tahoma" pitchFamily="34" charset="0"/>
                <a:ea typeface="ＭＳ Ｐゴシック" pitchFamily="50" charset="-128"/>
              </a:rPr>
              <a:t>Selection</a:t>
            </a:r>
          </a:p>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effectLst/>
                <a:latin typeface="Tahoma" pitchFamily="34" charset="0"/>
                <a:ea typeface="ＭＳ Ｐゴシック" pitchFamily="50" charset="-128"/>
              </a:rPr>
              <a:t>using PSO</a:t>
            </a:r>
            <a:endParaRPr kumimoji="1" lang="en-US" sz="2000" b="1" i="0" u="none" strike="noStrike" cap="none" normalizeH="0" baseline="0" smtClean="0">
              <a:ln>
                <a:noFill/>
              </a:ln>
              <a:effectLst/>
              <a:latin typeface="Tahoma" pitchFamily="34" charset="0"/>
              <a:ea typeface="ＭＳ Ｐゴシック" pitchFamily="50" charset="-128"/>
            </a:endParaRPr>
          </a:p>
        </p:txBody>
      </p:sp>
      <p:sp>
        <p:nvSpPr>
          <p:cNvPr id="16" name="Rectangle 15"/>
          <p:cNvSpPr/>
          <p:nvPr/>
        </p:nvSpPr>
        <p:spPr bwMode="auto">
          <a:xfrm>
            <a:off x="6591300" y="5810250"/>
            <a:ext cx="1447800" cy="533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solidFill>
                  <a:schemeClr val="tx1"/>
                </a:solidFill>
                <a:effectLst/>
                <a:latin typeface="Tahoma" pitchFamily="34" charset="0"/>
                <a:ea typeface="ＭＳ Ｐゴシック" pitchFamily="50" charset="-128"/>
              </a:rPr>
              <a:t>Parameter</a:t>
            </a:r>
            <a:endParaRPr lang="id-ID" sz="2000" b="1">
              <a:effectLst/>
            </a:endParaRPr>
          </a:p>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solidFill>
                  <a:schemeClr val="tx1"/>
                </a:solidFill>
                <a:effectLst/>
                <a:latin typeface="Tahoma" pitchFamily="34" charset="0"/>
                <a:ea typeface="ＭＳ Ｐゴシック" pitchFamily="50" charset="-128"/>
              </a:rPr>
              <a:t>Selection</a:t>
            </a:r>
          </a:p>
          <a:p>
            <a:pPr marL="0" marR="0" indent="0" algn="l" defTabSz="914400" rtl="0" eaLnBrk="1" fontAlgn="base" latinLnBrk="0" hangingPunct="1">
              <a:lnSpc>
                <a:spcPct val="100000"/>
              </a:lnSpc>
              <a:spcBef>
                <a:spcPct val="0"/>
              </a:spcBef>
              <a:spcAft>
                <a:spcPct val="0"/>
              </a:spcAft>
              <a:buClrTx/>
              <a:buSzTx/>
              <a:buFontTx/>
              <a:buNone/>
              <a:tabLst/>
            </a:pPr>
            <a:r>
              <a:rPr lang="id-ID" sz="2000" b="1" smtClean="0">
                <a:effectLst/>
              </a:rPr>
              <a:t>Using GA</a:t>
            </a: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cxnSp>
        <p:nvCxnSpPr>
          <p:cNvPr id="17" name="Straight Arrow Connector 16"/>
          <p:cNvCxnSpPr/>
          <p:nvPr/>
        </p:nvCxnSpPr>
        <p:spPr bwMode="auto">
          <a:xfrm flipH="1" flipV="1">
            <a:off x="5855277" y="5581649"/>
            <a:ext cx="710045" cy="495301"/>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cxnSp>
        <p:nvCxnSpPr>
          <p:cNvPr id="19" name="Straight Arrow Connector 18"/>
          <p:cNvCxnSpPr>
            <a:stCxn id="20" idx="1"/>
          </p:cNvCxnSpPr>
          <p:nvPr/>
        </p:nvCxnSpPr>
        <p:spPr bwMode="auto">
          <a:xfrm rot="10800000" flipV="1">
            <a:off x="5841422" y="1371600"/>
            <a:ext cx="304800" cy="533400"/>
          </a:xfrm>
          <a:prstGeom prst="straightConnector1">
            <a:avLst/>
          </a:prstGeom>
          <a:solidFill>
            <a:schemeClr val="accent1"/>
          </a:solidFill>
          <a:ln w="19050" cap="flat" cmpd="sng" algn="ctr">
            <a:solidFill>
              <a:schemeClr val="tx1"/>
            </a:solidFill>
            <a:prstDash val="solid"/>
            <a:miter lim="800000"/>
            <a:headEnd type="none" w="med" len="med"/>
            <a:tailEnd type="triangle" w="med" len="med"/>
          </a:ln>
          <a:effectLst/>
        </p:spPr>
      </p:cxnSp>
      <p:sp>
        <p:nvSpPr>
          <p:cNvPr id="20" name="Rectangle 19"/>
          <p:cNvSpPr/>
          <p:nvPr/>
        </p:nvSpPr>
        <p:spPr bwMode="auto">
          <a:xfrm>
            <a:off x="6146222" y="762000"/>
            <a:ext cx="1447800" cy="1219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effectLst/>
                <a:latin typeface="Tahoma" pitchFamily="34" charset="0"/>
                <a:ea typeface="ＭＳ Ｐゴシック" pitchFamily="50" charset="-128"/>
              </a:rPr>
              <a:t>Parameter</a:t>
            </a:r>
          </a:p>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effectLst/>
                <a:latin typeface="Tahoma" pitchFamily="34" charset="0"/>
                <a:ea typeface="ＭＳ Ｐゴシック" pitchFamily="50" charset="-128"/>
              </a:rPr>
              <a:t>Selection</a:t>
            </a:r>
          </a:p>
          <a:p>
            <a:pPr marL="0" marR="0" indent="0" algn="l" defTabSz="914400" rtl="0" eaLnBrk="1" fontAlgn="base" latinLnBrk="0" hangingPunct="1">
              <a:lnSpc>
                <a:spcPct val="100000"/>
              </a:lnSpc>
              <a:spcBef>
                <a:spcPct val="0"/>
              </a:spcBef>
              <a:spcAft>
                <a:spcPct val="0"/>
              </a:spcAft>
              <a:buClrTx/>
              <a:buSzTx/>
              <a:buFontTx/>
              <a:buNone/>
              <a:tabLst/>
            </a:pPr>
            <a:r>
              <a:rPr kumimoji="1" lang="id-ID" sz="2000" b="1" i="0" u="none" strike="noStrike" cap="none" normalizeH="0" baseline="0" smtClean="0">
                <a:ln>
                  <a:noFill/>
                </a:ln>
                <a:effectLst/>
                <a:latin typeface="Tahoma" pitchFamily="34" charset="0"/>
                <a:ea typeface="ＭＳ Ｐゴシック" pitchFamily="50" charset="-128"/>
              </a:rPr>
              <a:t>using ACO</a:t>
            </a:r>
            <a:endParaRPr kumimoji="1" lang="en-US" sz="2000" b="1" i="0" u="none" strike="noStrike" cap="none" normalizeH="0" baseline="0" smtClean="0">
              <a:ln>
                <a:noFill/>
              </a:ln>
              <a:effectLst/>
              <a:latin typeface="Tahoma" pitchFamily="34" charset="0"/>
              <a:ea typeface="ＭＳ Ｐゴシック" pitchFamily="50" charset="-128"/>
            </a:endParaRPr>
          </a:p>
        </p:txBody>
      </p:sp>
      <p:sp>
        <p:nvSpPr>
          <p:cNvPr id="21" name="Rectangle 20"/>
          <p:cNvSpPr/>
          <p:nvPr/>
        </p:nvSpPr>
        <p:spPr bwMode="auto">
          <a:xfrm>
            <a:off x="4114800" y="5962650"/>
            <a:ext cx="1447800" cy="533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id-ID" sz="2000" i="0" u="none" strike="noStrike" cap="none" normalizeH="0" baseline="0" smtClean="0">
                <a:ln>
                  <a:noFill/>
                </a:ln>
                <a:solidFill>
                  <a:srgbClr val="FFC000"/>
                </a:solidFill>
                <a:effectLst/>
              </a:rPr>
              <a:t>Parameter</a:t>
            </a:r>
            <a:endParaRPr lang="id-ID" sz="2000">
              <a:solidFill>
                <a:srgbClr val="FFC000"/>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kumimoji="1" lang="id-ID" sz="2000" i="0" u="none" strike="noStrike" cap="none" normalizeH="0" baseline="0" smtClean="0">
                <a:ln>
                  <a:noFill/>
                </a:ln>
                <a:solidFill>
                  <a:srgbClr val="FFC000"/>
                </a:solidFill>
                <a:effectLst/>
              </a:rPr>
              <a:t>Selection</a:t>
            </a:r>
          </a:p>
          <a:p>
            <a:pPr marL="0" marR="0" indent="0" algn="l" defTabSz="914400" rtl="0" eaLnBrk="1" fontAlgn="base" latinLnBrk="0" hangingPunct="1">
              <a:lnSpc>
                <a:spcPct val="100000"/>
              </a:lnSpc>
              <a:spcBef>
                <a:spcPct val="0"/>
              </a:spcBef>
              <a:spcAft>
                <a:spcPct val="0"/>
              </a:spcAft>
              <a:buClrTx/>
              <a:buSzTx/>
              <a:buFontTx/>
              <a:buNone/>
              <a:tabLst/>
            </a:pPr>
            <a:r>
              <a:rPr lang="id-ID" sz="2000" smtClean="0">
                <a:solidFill>
                  <a:srgbClr val="FFC000"/>
                </a:solidFill>
                <a:effectLst/>
              </a:rPr>
              <a:t>Problems</a:t>
            </a:r>
            <a:endParaRPr kumimoji="1" lang="id-ID" sz="2000" i="0" u="none" strike="noStrike" cap="none" normalizeH="0" baseline="0" smtClean="0">
              <a:ln>
                <a:noFill/>
              </a:ln>
              <a:solidFill>
                <a:srgbClr val="FFC000"/>
              </a:solidFill>
              <a:effectLst/>
            </a:endParaRPr>
          </a:p>
        </p:txBody>
      </p:sp>
      <p:sp>
        <p:nvSpPr>
          <p:cNvPr id="22" name="Rectangle 21"/>
          <p:cNvSpPr/>
          <p:nvPr/>
        </p:nvSpPr>
        <p:spPr bwMode="auto">
          <a:xfrm>
            <a:off x="2057400" y="2667000"/>
            <a:ext cx="3048000" cy="1676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23" name="Rectangle 22"/>
          <p:cNvSpPr/>
          <p:nvPr/>
        </p:nvSpPr>
        <p:spPr bwMode="auto">
          <a:xfrm>
            <a:off x="4762500" y="3543300"/>
            <a:ext cx="1257300" cy="5715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Tahoma" pitchFamily="34" charset="0"/>
              <a:ea typeface="ＭＳ Ｐゴシック" pitchFamily="50" charset="-128"/>
            </a:endParaRPr>
          </a:p>
        </p:txBody>
      </p:sp>
      <p:sp>
        <p:nvSpPr>
          <p:cNvPr id="9" name="Rounded Rectangle 8"/>
          <p:cNvSpPr/>
          <p:nvPr/>
        </p:nvSpPr>
        <p:spPr bwMode="auto">
          <a:xfrm>
            <a:off x="4724400" y="838200"/>
            <a:ext cx="3886200" cy="5867400"/>
          </a:xfrm>
          <a:prstGeom prst="roundRect">
            <a:avLst/>
          </a:prstGeom>
          <a:noFill/>
          <a:ln w="38100" cap="flat" cmpd="sng" algn="ctr">
            <a:solidFill>
              <a:srgbClr val="FFC000"/>
            </a:solidFill>
            <a:prstDash val="dashDot"/>
            <a:round/>
            <a:headEnd type="none" w="med" len="med"/>
            <a:tailEnd type="none" w="med" len="med"/>
          </a:ln>
          <a:effectLst/>
        </p:spPr>
        <p:txBody>
          <a:bodyPr vert="horz" wrap="non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18291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a:p>
        </p:txBody>
      </p:sp>
      <p:sp>
        <p:nvSpPr>
          <p:cNvPr id="2" name="Title 1"/>
          <p:cNvSpPr>
            <a:spLocks noGrp="1"/>
          </p:cNvSpPr>
          <p:nvPr>
            <p:ph type="ctrTitle"/>
          </p:nvPr>
        </p:nvSpPr>
        <p:spPr>
          <a:xfrm>
            <a:off x="533400" y="695325"/>
            <a:ext cx="8001000" cy="1666875"/>
          </a:xfrm>
        </p:spPr>
        <p:txBody>
          <a:bodyPr/>
          <a:lstStyle/>
          <a:p>
            <a:r>
              <a:rPr lang="en-US" sz="6000" smtClean="0"/>
              <a:t>2. </a:t>
            </a:r>
            <a:r>
              <a:rPr lang="id-ID" sz="6000" smtClean="0"/>
              <a:t>Tahapan Penelitian</a:t>
            </a:r>
            <a:endParaRPr lang="id-ID" sz="60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Tahapan</a:t>
            </a:r>
            <a:r>
              <a:rPr lang="en-US" smtClean="0"/>
              <a:t> </a:t>
            </a:r>
            <a:r>
              <a:rPr lang="en-US" err="1" smtClean="0"/>
              <a:t>Dasar</a:t>
            </a:r>
            <a:r>
              <a:rPr lang="en-US" smtClean="0"/>
              <a:t> </a:t>
            </a:r>
            <a:r>
              <a:rPr lang="en-US" err="1" smtClean="0"/>
              <a:t>Penelitian</a:t>
            </a:r>
            <a:endParaRPr lang="en-US"/>
          </a:p>
        </p:txBody>
      </p:sp>
      <p:sp>
        <p:nvSpPr>
          <p:cNvPr id="3" name="Content Placeholder 2"/>
          <p:cNvSpPr>
            <a:spLocks noGrp="1"/>
          </p:cNvSpPr>
          <p:nvPr>
            <p:ph idx="1"/>
          </p:nvPr>
        </p:nvSpPr>
        <p:spPr>
          <a:xfrm>
            <a:off x="285750" y="1143000"/>
            <a:ext cx="8553450" cy="5105400"/>
          </a:xfrm>
        </p:spPr>
        <p:txBody>
          <a:bodyPr/>
          <a:lstStyle/>
          <a:p>
            <a:pPr>
              <a:buNone/>
            </a:pPr>
            <a:r>
              <a:rPr lang="en-US" sz="4000" smtClean="0"/>
              <a:t>1. </a:t>
            </a:r>
            <a:r>
              <a:rPr lang="en-US" sz="4000" err="1" smtClean="0"/>
              <a:t>Identifikasi</a:t>
            </a:r>
            <a:r>
              <a:rPr lang="en-US" sz="4000" smtClean="0"/>
              <a:t> </a:t>
            </a:r>
            <a:r>
              <a:rPr lang="en-US" sz="4000" err="1" smtClean="0">
                <a:solidFill>
                  <a:srgbClr val="C00000"/>
                </a:solidFill>
              </a:rPr>
              <a:t>Masalah</a:t>
            </a:r>
            <a:endParaRPr lang="en-US" sz="4000" smtClean="0">
              <a:solidFill>
                <a:srgbClr val="C00000"/>
              </a:solidFill>
            </a:endParaRPr>
          </a:p>
          <a:p>
            <a:pPr>
              <a:buNone/>
            </a:pPr>
            <a:r>
              <a:rPr lang="en-US" sz="4000" smtClean="0"/>
              <a:t>2. </a:t>
            </a:r>
            <a:r>
              <a:rPr lang="en-US" sz="4000" err="1" smtClean="0"/>
              <a:t>Perumusan</a:t>
            </a:r>
            <a:r>
              <a:rPr lang="en-US" sz="4000" smtClean="0"/>
              <a:t> </a:t>
            </a:r>
            <a:r>
              <a:rPr lang="en-US" sz="4000" err="1" smtClean="0">
                <a:solidFill>
                  <a:srgbClr val="C00000"/>
                </a:solidFill>
              </a:rPr>
              <a:t>Hipotesis</a:t>
            </a:r>
            <a:endParaRPr lang="en-US" sz="4000" smtClean="0">
              <a:solidFill>
                <a:srgbClr val="C00000"/>
              </a:solidFill>
            </a:endParaRPr>
          </a:p>
          <a:p>
            <a:pPr>
              <a:buNone/>
            </a:pPr>
            <a:r>
              <a:rPr lang="es-ES" sz="4000" smtClean="0"/>
              <a:t>3. </a:t>
            </a:r>
            <a:r>
              <a:rPr lang="es-ES" sz="4000" err="1" smtClean="0"/>
              <a:t>Pengujian</a:t>
            </a:r>
            <a:r>
              <a:rPr lang="es-ES" sz="4000" smtClean="0"/>
              <a:t> </a:t>
            </a:r>
            <a:r>
              <a:rPr lang="es-ES" sz="4000" err="1" smtClean="0">
                <a:solidFill>
                  <a:srgbClr val="C00000"/>
                </a:solidFill>
              </a:rPr>
              <a:t>Hipotesis</a:t>
            </a:r>
            <a:r>
              <a:rPr lang="es-ES" sz="4000" smtClean="0">
                <a:solidFill>
                  <a:srgbClr val="C00000"/>
                </a:solidFill>
              </a:rPr>
              <a:t> dan </a:t>
            </a:r>
            <a:r>
              <a:rPr lang="es-ES" sz="4000" err="1" smtClean="0">
                <a:solidFill>
                  <a:srgbClr val="C00000"/>
                </a:solidFill>
              </a:rPr>
              <a:t>Analisis</a:t>
            </a:r>
            <a:endParaRPr lang="es-ES" sz="4000" smtClean="0">
              <a:solidFill>
                <a:srgbClr val="C00000"/>
              </a:solidFill>
            </a:endParaRPr>
          </a:p>
          <a:p>
            <a:pPr>
              <a:buNone/>
            </a:pPr>
            <a:r>
              <a:rPr lang="en-US" sz="4000" smtClean="0"/>
              <a:t>4. </a:t>
            </a:r>
            <a:r>
              <a:rPr lang="en-US" sz="4000" err="1" smtClean="0">
                <a:solidFill>
                  <a:srgbClr val="C00000"/>
                </a:solidFill>
              </a:rPr>
              <a:t>Kesimpulan</a:t>
            </a:r>
            <a:endParaRPr lang="en-US" sz="40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762000"/>
          </a:xfrm>
        </p:spPr>
        <p:txBody>
          <a:bodyPr/>
          <a:lstStyle/>
          <a:p>
            <a:r>
              <a:rPr lang="en-US" smtClean="0"/>
              <a:t>Textbooks</a:t>
            </a:r>
            <a:endParaRPr lang="en-US"/>
          </a:p>
        </p:txBody>
      </p:sp>
      <p:pic>
        <p:nvPicPr>
          <p:cNvPr id="1026" name="Picture 2"/>
          <p:cNvPicPr>
            <a:picLocks noChangeAspect="1" noChangeArrowheads="1"/>
          </p:cNvPicPr>
          <p:nvPr/>
        </p:nvPicPr>
        <p:blipFill>
          <a:blip r:embed="rId2" cstate="print"/>
          <a:srcRect l="32211" t="12500" r="30893" b="6250"/>
          <a:stretch>
            <a:fillRect/>
          </a:stretch>
        </p:blipFill>
        <p:spPr bwMode="auto">
          <a:xfrm>
            <a:off x="457200" y="1143000"/>
            <a:ext cx="3962400" cy="4905829"/>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l="34188" t="11458" r="32430" b="5208"/>
          <a:stretch>
            <a:fillRect/>
          </a:stretch>
        </p:blipFill>
        <p:spPr bwMode="auto">
          <a:xfrm>
            <a:off x="4876800" y="1142999"/>
            <a:ext cx="3733800" cy="4919579"/>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lgn="l">
              <a:defRPr/>
            </a:pPr>
            <a:fld id="{F33DB1F6-EF26-4ADB-905F-8C647625EC41}" type="slidenum">
              <a:rPr kumimoji="0" lang="en-US" altLang="en-US" sz="1800" smtClean="0">
                <a:solidFill>
                  <a:srgbClr val="000000"/>
                </a:solidFill>
                <a:effectLst/>
                <a:latin typeface="Arial" charset="0"/>
                <a:ea typeface="Arial Unicode MS"/>
                <a:cs typeface="Arial" charset="0"/>
              </a:rPr>
              <a:pPr algn="l">
                <a:defRPr/>
              </a:pPr>
              <a:t>3</a:t>
            </a:fld>
            <a:endParaRPr kumimoji="0" lang="en-US" altLang="en-US" sz="1800">
              <a:solidFill>
                <a:srgbClr val="000000"/>
              </a:solidFill>
              <a:effectLst/>
              <a:latin typeface="Arial" charset="0"/>
              <a:ea typeface="Arial Unicode MS"/>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Tahapan Penelitian vs Tugas Akhir</a:t>
            </a:r>
            <a:endParaRPr lang="en-US"/>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767611729"/>
              </p:ext>
            </p:extLst>
          </p:nvPr>
        </p:nvGraphicFramePr>
        <p:xfrm>
          <a:off x="0" y="860710"/>
          <a:ext cx="4572000" cy="5997290"/>
        </p:xfrm>
        <a:graphic>
          <a:graphicData uri="http://schemas.openxmlformats.org/drawingml/2006/table">
            <a:tbl>
              <a:tblPr firstRow="1" bandRow="1">
                <a:tableStyleId>{00A15C55-8517-42AA-B614-E9B94910E393}</a:tableStyleId>
              </a:tblPr>
              <a:tblGrid>
                <a:gridCol w="4572000"/>
              </a:tblGrid>
              <a:tr h="441845">
                <a:tc>
                  <a:txBody>
                    <a:bodyPr/>
                    <a:lstStyle/>
                    <a:p>
                      <a:r>
                        <a:rPr lang="en-US" sz="2400" b="1" kern="1200" baseline="0" err="1" smtClean="0">
                          <a:effectLst/>
                          <a:latin typeface="Calibri" pitchFamily="34" charset="0"/>
                          <a:cs typeface="Calibri" pitchFamily="34" charset="0"/>
                        </a:rPr>
                        <a:t>Susunan</a:t>
                      </a:r>
                      <a:r>
                        <a:rPr lang="en-US" sz="2400" b="1" kern="1200" baseline="0" smtClean="0">
                          <a:effectLst/>
                          <a:latin typeface="Calibri" pitchFamily="34" charset="0"/>
                          <a:cs typeface="Calibri" pitchFamily="34" charset="0"/>
                        </a:rPr>
                        <a:t> </a:t>
                      </a:r>
                      <a:r>
                        <a:rPr lang="en-US" sz="2400" b="1" kern="1200" baseline="0" err="1" smtClean="0">
                          <a:effectLst/>
                          <a:latin typeface="Calibri" pitchFamily="34" charset="0"/>
                          <a:cs typeface="Calibri" pitchFamily="34" charset="0"/>
                        </a:rPr>
                        <a:t>Tugas</a:t>
                      </a:r>
                      <a:r>
                        <a:rPr lang="en-US" sz="2400" b="1" kern="1200" baseline="0" smtClean="0">
                          <a:effectLst/>
                          <a:latin typeface="Calibri" pitchFamily="34" charset="0"/>
                          <a:cs typeface="Calibri" pitchFamily="34" charset="0"/>
                        </a:rPr>
                        <a:t> </a:t>
                      </a:r>
                      <a:r>
                        <a:rPr lang="en-US" sz="2400" b="1" kern="1200" baseline="0" err="1" smtClean="0">
                          <a:effectLst/>
                          <a:latin typeface="Calibri" pitchFamily="34" charset="0"/>
                          <a:cs typeface="Calibri" pitchFamily="34" charset="0"/>
                        </a:rPr>
                        <a:t>Akhir</a:t>
                      </a:r>
                      <a:endParaRPr lang="en-US" sz="2400" b="1">
                        <a:effectLst/>
                        <a:latin typeface="Calibri" pitchFamily="34" charset="0"/>
                        <a:cs typeface="Calibri" pitchFamily="34" charset="0"/>
                      </a:endParaRPr>
                    </a:p>
                  </a:txBody>
                  <a:tcPr/>
                </a:tc>
              </a:tr>
              <a:tr h="1384448">
                <a:tc>
                  <a:txBody>
                    <a:bodyPr/>
                    <a:lstStyle/>
                    <a:p>
                      <a:r>
                        <a:rPr lang="en-US" sz="2200" b="0" kern="1200" baseline="0" smtClean="0">
                          <a:effectLst/>
                          <a:latin typeface="Calibri" pitchFamily="34" charset="0"/>
                          <a:cs typeface="Calibri" pitchFamily="34" charset="0"/>
                        </a:rPr>
                        <a:t>1. </a:t>
                      </a:r>
                      <a:r>
                        <a:rPr lang="en-US" sz="2200" b="0" kern="1200" baseline="0" err="1" smtClean="0">
                          <a:effectLst/>
                          <a:latin typeface="Calibri" pitchFamily="34" charset="0"/>
                          <a:cs typeface="Calibri" pitchFamily="34" charset="0"/>
                        </a:rPr>
                        <a:t>Pendahuluan</a:t>
                      </a:r>
                      <a:r>
                        <a:rPr lang="en-US" sz="2200" b="0" kern="1200" baseline="0" smtClean="0">
                          <a:effectLst/>
                          <a:latin typeface="Calibri" pitchFamily="34" charset="0"/>
                          <a:cs typeface="Calibri" pitchFamily="34" charset="0"/>
                        </a:rPr>
                        <a:t>:</a:t>
                      </a: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a:t>
                      </a:r>
                      <a:r>
                        <a:rPr lang="id-ID"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Latar</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Belakang</a:t>
                      </a:r>
                      <a:endParaRPr lang="id-ID" sz="1800" b="0" kern="1200" baseline="0" smtClean="0">
                        <a:effectLst/>
                        <a:latin typeface="Calibri" pitchFamily="34" charset="0"/>
                        <a:cs typeface="Calibri" pitchFamily="34" charset="0"/>
                      </a:endParaRPr>
                    </a:p>
                    <a:p>
                      <a:r>
                        <a:rPr lang="id-ID" sz="1800" b="0" kern="1200" baseline="0" smtClean="0">
                          <a:effectLst/>
                          <a:latin typeface="Calibri" pitchFamily="34" charset="0"/>
                          <a:cs typeface="Calibri" pitchFamily="34" charset="0"/>
                        </a:rPr>
                        <a:t>    - Rumusan </a:t>
                      </a:r>
                      <a:r>
                        <a:rPr lang="en-US" sz="1800" b="0" kern="1200" baseline="0" err="1" smtClean="0">
                          <a:effectLst/>
                          <a:latin typeface="Calibri" pitchFamily="34" charset="0"/>
                          <a:cs typeface="Calibri" pitchFamily="34" charset="0"/>
                        </a:rPr>
                        <a:t>Masalah</a:t>
                      </a:r>
                      <a:endParaRPr lang="en-US" sz="1800" b="0" kern="1200" baseline="0" smtClean="0">
                        <a:effectLst/>
                        <a:latin typeface="Calibri" pitchFamily="34" charset="0"/>
                        <a:cs typeface="Calibri" pitchFamily="34" charset="0"/>
                      </a:endParaRP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a:t>
                      </a:r>
                      <a:r>
                        <a:rPr lang="id-ID" sz="1800" b="0" kern="1200" baseline="0" smtClean="0">
                          <a:effectLst/>
                          <a:latin typeface="Calibri" pitchFamily="34" charset="0"/>
                          <a:cs typeface="Calibri" pitchFamily="34" charset="0"/>
                        </a:rPr>
                        <a:t> Tujuan Penelitian</a:t>
                      </a:r>
                      <a:endParaRPr lang="en-US" sz="1800" b="0" kern="1200" baseline="0" smtClean="0">
                        <a:effectLst/>
                        <a:latin typeface="Calibri" pitchFamily="34" charset="0"/>
                        <a:cs typeface="Calibri" pitchFamily="34" charset="0"/>
                      </a:endParaRP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a:t>
                      </a:r>
                      <a:r>
                        <a:rPr lang="id-ID"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Manfaat</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Penelitian</a:t>
                      </a:r>
                      <a:endParaRPr lang="en-US" sz="1800" b="0">
                        <a:effectLst/>
                        <a:latin typeface="Calibri" pitchFamily="34" charset="0"/>
                        <a:cs typeface="Calibri" pitchFamily="34" charset="0"/>
                      </a:endParaRPr>
                    </a:p>
                  </a:txBody>
                  <a:tcPr/>
                </a:tc>
              </a:tr>
              <a:tr h="1060428">
                <a:tc>
                  <a:txBody>
                    <a:bodyPr/>
                    <a:lstStyle/>
                    <a:p>
                      <a:r>
                        <a:rPr lang="en-US" sz="2200" b="0" kern="1200" baseline="0" smtClean="0">
                          <a:effectLst/>
                          <a:latin typeface="Calibri" pitchFamily="34" charset="0"/>
                          <a:cs typeface="Calibri" pitchFamily="34" charset="0"/>
                        </a:rPr>
                        <a:t>2. </a:t>
                      </a:r>
                      <a:r>
                        <a:rPr lang="en-US" sz="2200" b="0" kern="1200" baseline="0" err="1" smtClean="0">
                          <a:effectLst/>
                          <a:latin typeface="Calibri" pitchFamily="34" charset="0"/>
                          <a:cs typeface="Calibri" pitchFamily="34" charset="0"/>
                        </a:rPr>
                        <a:t>Landasan</a:t>
                      </a:r>
                      <a:r>
                        <a:rPr lang="en-US" sz="2200" b="0" kern="1200" baseline="0" smtClean="0">
                          <a:effectLst/>
                          <a:latin typeface="Calibri" pitchFamily="34" charset="0"/>
                          <a:cs typeface="Calibri" pitchFamily="34" charset="0"/>
                        </a:rPr>
                        <a:t> </a:t>
                      </a:r>
                      <a:r>
                        <a:rPr lang="en-US" sz="2200" b="0" kern="1200" baseline="0" err="1" smtClean="0">
                          <a:effectLst/>
                          <a:latin typeface="Calibri" pitchFamily="34" charset="0"/>
                          <a:cs typeface="Calibri" pitchFamily="34" charset="0"/>
                        </a:rPr>
                        <a:t>Teori</a:t>
                      </a:r>
                      <a:r>
                        <a:rPr lang="en-US" sz="2200" b="0" kern="1200" baseline="0" smtClean="0">
                          <a:effectLst/>
                          <a:latin typeface="Calibri" pitchFamily="34" charset="0"/>
                          <a:cs typeface="Calibri" pitchFamily="34" charset="0"/>
                        </a:rPr>
                        <a:t>:</a:t>
                      </a: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Penelitian</a:t>
                      </a:r>
                      <a:r>
                        <a:rPr lang="en-US" sz="1800" b="0" kern="1200" baseline="0" smtClean="0">
                          <a:effectLst/>
                          <a:latin typeface="Calibri" pitchFamily="34" charset="0"/>
                          <a:cs typeface="Calibri" pitchFamily="34" charset="0"/>
                        </a:rPr>
                        <a:t> yang </a:t>
                      </a:r>
                      <a:r>
                        <a:rPr lang="en-US" sz="1800" b="0" kern="1200" baseline="0" err="1" smtClean="0">
                          <a:effectLst/>
                          <a:latin typeface="Calibri" pitchFamily="34" charset="0"/>
                          <a:cs typeface="Calibri" pitchFamily="34" charset="0"/>
                        </a:rPr>
                        <a:t>Berhubungan</a:t>
                      </a:r>
                      <a:endParaRPr lang="en-US" sz="1800" b="0" kern="1200" baseline="0" smtClean="0">
                        <a:effectLst/>
                        <a:latin typeface="Calibri" pitchFamily="34" charset="0"/>
                        <a:cs typeface="Calibri" pitchFamily="34" charset="0"/>
                      </a:endParaRPr>
                    </a:p>
                    <a:p>
                      <a:r>
                        <a:rPr lang="en-US" sz="1800" b="0" kern="1200" baseline="0" smtClean="0">
                          <a:effectLst/>
                          <a:latin typeface="Calibri" pitchFamily="34" charset="0"/>
                          <a:cs typeface="Calibri" pitchFamily="34" charset="0"/>
                        </a:rPr>
                        <a:t>    - </a:t>
                      </a:r>
                      <a:r>
                        <a:rPr lang="en-US" sz="1800" b="0" kern="1200" baseline="0" err="1" smtClean="0">
                          <a:effectLst/>
                          <a:latin typeface="Calibri" pitchFamily="34" charset="0"/>
                          <a:cs typeface="Calibri" pitchFamily="34" charset="0"/>
                        </a:rPr>
                        <a:t>Landasan</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Teori</a:t>
                      </a:r>
                      <a:endParaRPr lang="en-US" sz="1800" b="0" kern="1200" baseline="0" smtClean="0">
                        <a:effectLst/>
                        <a:latin typeface="Calibri" pitchFamily="34" charset="0"/>
                        <a:cs typeface="Calibri" pitchFamily="34" charset="0"/>
                      </a:endParaRP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Kerangka</a:t>
                      </a:r>
                      <a:r>
                        <a:rPr lang="en-US" sz="1800" b="0" kern="1200" baseline="0" smtClean="0">
                          <a:effectLst/>
                          <a:latin typeface="Calibri" pitchFamily="34" charset="0"/>
                          <a:cs typeface="Calibri" pitchFamily="34" charset="0"/>
                        </a:rPr>
                        <a:t> </a:t>
                      </a:r>
                      <a:r>
                        <a:rPr lang="id-ID" sz="1800" b="0" kern="1200" baseline="0" smtClean="0">
                          <a:effectLst/>
                          <a:latin typeface="Calibri" pitchFamily="34" charset="0"/>
                          <a:cs typeface="Calibri" pitchFamily="34" charset="0"/>
                        </a:rPr>
                        <a:t>Pemikiran</a:t>
                      </a:r>
                    </a:p>
                  </a:txBody>
                  <a:tcPr/>
                </a:tc>
              </a:tr>
              <a:tr h="1708467">
                <a:tc>
                  <a:txBody>
                    <a:bodyPr/>
                    <a:lstStyle/>
                    <a:p>
                      <a:r>
                        <a:rPr lang="en-US" sz="2200" b="0" kern="1200" baseline="0" smtClean="0">
                          <a:effectLst/>
                          <a:latin typeface="Calibri" pitchFamily="34" charset="0"/>
                          <a:cs typeface="Calibri" pitchFamily="34" charset="0"/>
                        </a:rPr>
                        <a:t>3.Metodologi </a:t>
                      </a:r>
                      <a:r>
                        <a:rPr lang="en-US" sz="2200" b="0" kern="1200" baseline="0" err="1" smtClean="0">
                          <a:effectLst/>
                          <a:latin typeface="Calibri" pitchFamily="34" charset="0"/>
                          <a:cs typeface="Calibri" pitchFamily="34" charset="0"/>
                        </a:rPr>
                        <a:t>Penelitian</a:t>
                      </a:r>
                      <a:r>
                        <a:rPr lang="en-US" sz="2200" b="0" kern="1200" baseline="0" smtClean="0">
                          <a:effectLst/>
                          <a:latin typeface="Calibri" pitchFamily="34" charset="0"/>
                          <a:cs typeface="Calibri" pitchFamily="34" charset="0"/>
                        </a:rPr>
                        <a:t>:</a:t>
                      </a: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Metode</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Penelitian</a:t>
                      </a:r>
                      <a:endParaRPr lang="en-US" sz="1800" b="0" kern="1200" baseline="0" smtClean="0">
                        <a:effectLst/>
                        <a:latin typeface="Calibri" pitchFamily="34" charset="0"/>
                        <a:cs typeface="Calibri" pitchFamily="34" charset="0"/>
                      </a:endParaRP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Metode</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Pengumpulan</a:t>
                      </a:r>
                      <a:r>
                        <a:rPr lang="en-US" sz="1800" b="0" kern="1200" baseline="0" smtClean="0">
                          <a:effectLst/>
                          <a:latin typeface="Calibri" pitchFamily="34" charset="0"/>
                          <a:cs typeface="Calibri" pitchFamily="34" charset="0"/>
                        </a:rPr>
                        <a:t> Data</a:t>
                      </a: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Metode</a:t>
                      </a:r>
                      <a:r>
                        <a:rPr lang="id-ID"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Analisis</a:t>
                      </a:r>
                      <a:r>
                        <a:rPr lang="en-US" sz="1800" b="0" kern="1200" baseline="0" smtClean="0">
                          <a:effectLst/>
                          <a:latin typeface="Calibri" pitchFamily="34" charset="0"/>
                          <a:cs typeface="Calibri" pitchFamily="34" charset="0"/>
                        </a:rPr>
                        <a:t> Data</a:t>
                      </a:r>
                    </a:p>
                    <a:p>
                      <a:r>
                        <a:rPr lang="id-ID" sz="1800" b="0" kern="1200" baseline="0" smtClean="0">
                          <a:effectLst/>
                          <a:latin typeface="Calibri" pitchFamily="34" charset="0"/>
                          <a:cs typeface="Calibri" pitchFamily="34" charset="0"/>
                        </a:rPr>
                        <a:t>    </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Metode</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Pengukuran</a:t>
                      </a:r>
                      <a:r>
                        <a:rPr lang="en-US" sz="1800" b="0" kern="1200" baseline="0" smtClean="0">
                          <a:effectLst/>
                          <a:latin typeface="Calibri" pitchFamily="34" charset="0"/>
                          <a:cs typeface="Calibri" pitchFamily="34" charset="0"/>
                        </a:rPr>
                        <a:t> </a:t>
                      </a:r>
                      <a:r>
                        <a:rPr lang="en-US" sz="1800" b="0" kern="1200" baseline="0" err="1" smtClean="0">
                          <a:effectLst/>
                          <a:latin typeface="Calibri" pitchFamily="34" charset="0"/>
                          <a:cs typeface="Calibri" pitchFamily="34" charset="0"/>
                        </a:rPr>
                        <a:t>Penelitian</a:t>
                      </a:r>
                      <a:endParaRPr lang="en-US" sz="1800" b="0">
                        <a:effectLst/>
                        <a:latin typeface="Calibri" pitchFamily="34" charset="0"/>
                        <a:cs typeface="Calibri" pitchFamily="34" charset="0"/>
                      </a:endParaRPr>
                    </a:p>
                  </a:txBody>
                  <a:tcPr/>
                </a:tc>
              </a:tr>
              <a:tr h="412389">
                <a:tc>
                  <a:txBody>
                    <a:bodyPr/>
                    <a:lstStyle/>
                    <a:p>
                      <a:r>
                        <a:rPr lang="en-US" sz="2200" b="0" kern="1200" baseline="0" smtClean="0">
                          <a:effectLst/>
                          <a:latin typeface="Calibri" pitchFamily="34" charset="0"/>
                          <a:cs typeface="Calibri" pitchFamily="34" charset="0"/>
                        </a:rPr>
                        <a:t>4. </a:t>
                      </a:r>
                      <a:r>
                        <a:rPr lang="en-US" sz="2200" b="0" kern="1200" baseline="0" err="1" smtClean="0">
                          <a:effectLst/>
                          <a:latin typeface="Calibri" pitchFamily="34" charset="0"/>
                          <a:cs typeface="Calibri" pitchFamily="34" charset="0"/>
                        </a:rPr>
                        <a:t>Analisis</a:t>
                      </a:r>
                      <a:r>
                        <a:rPr lang="en-US" sz="2200" b="0" kern="1200" baseline="0" smtClean="0">
                          <a:effectLst/>
                          <a:latin typeface="Calibri" pitchFamily="34" charset="0"/>
                          <a:cs typeface="Calibri" pitchFamily="34" charset="0"/>
                        </a:rPr>
                        <a:t> </a:t>
                      </a:r>
                      <a:r>
                        <a:rPr lang="en-US" sz="2200" b="0" kern="1200" baseline="0" err="1" smtClean="0">
                          <a:effectLst/>
                          <a:latin typeface="Calibri" pitchFamily="34" charset="0"/>
                          <a:cs typeface="Calibri" pitchFamily="34" charset="0"/>
                        </a:rPr>
                        <a:t>Hasil</a:t>
                      </a:r>
                      <a:r>
                        <a:rPr lang="en-US" sz="2200" b="0" kern="1200" baseline="0" smtClean="0">
                          <a:effectLst/>
                          <a:latin typeface="Calibri" pitchFamily="34" charset="0"/>
                          <a:cs typeface="Calibri" pitchFamily="34" charset="0"/>
                        </a:rPr>
                        <a:t> </a:t>
                      </a:r>
                      <a:r>
                        <a:rPr lang="en-US" sz="2200" b="0" kern="1200" baseline="0" err="1" smtClean="0">
                          <a:effectLst/>
                          <a:latin typeface="Calibri" pitchFamily="34" charset="0"/>
                          <a:cs typeface="Calibri" pitchFamily="34" charset="0"/>
                        </a:rPr>
                        <a:t>dan</a:t>
                      </a:r>
                      <a:r>
                        <a:rPr lang="en-US" sz="2200" b="0" kern="1200" baseline="0" smtClean="0">
                          <a:effectLst/>
                          <a:latin typeface="Calibri" pitchFamily="34" charset="0"/>
                          <a:cs typeface="Calibri" pitchFamily="34" charset="0"/>
                        </a:rPr>
                        <a:t> </a:t>
                      </a:r>
                      <a:r>
                        <a:rPr lang="en-US" sz="2200" b="0" kern="1200" baseline="0" err="1" smtClean="0">
                          <a:effectLst/>
                          <a:latin typeface="Calibri" pitchFamily="34" charset="0"/>
                          <a:cs typeface="Calibri" pitchFamily="34" charset="0"/>
                        </a:rPr>
                        <a:t>Pembahasan</a:t>
                      </a:r>
                      <a:endParaRPr lang="en-US" sz="2200" b="0">
                        <a:effectLst/>
                        <a:latin typeface="Calibri" pitchFamily="34" charset="0"/>
                        <a:cs typeface="Calibri" pitchFamily="34" charset="0"/>
                      </a:endParaRPr>
                    </a:p>
                  </a:txBody>
                  <a:tcPr/>
                </a:tc>
              </a:tr>
              <a:tr h="631223">
                <a:tc>
                  <a:txBody>
                    <a:bodyPr/>
                    <a:lstStyle/>
                    <a:p>
                      <a:r>
                        <a:rPr lang="en-US" sz="2200" b="0" kern="1200" baseline="0" smtClean="0">
                          <a:effectLst/>
                          <a:latin typeface="Calibri" pitchFamily="34" charset="0"/>
                          <a:cs typeface="Calibri" pitchFamily="34" charset="0"/>
                        </a:rPr>
                        <a:t>5. </a:t>
                      </a:r>
                      <a:r>
                        <a:rPr lang="en-US" sz="2200" b="0" kern="1200" baseline="0" err="1" smtClean="0">
                          <a:effectLst/>
                          <a:latin typeface="Calibri" pitchFamily="34" charset="0"/>
                          <a:cs typeface="Calibri" pitchFamily="34" charset="0"/>
                        </a:rPr>
                        <a:t>Kesimpulan</a:t>
                      </a:r>
                      <a:r>
                        <a:rPr lang="en-US" sz="2200" b="0" kern="1200" baseline="0" smtClean="0">
                          <a:effectLst/>
                          <a:latin typeface="Calibri" pitchFamily="34" charset="0"/>
                          <a:cs typeface="Calibri" pitchFamily="34" charset="0"/>
                        </a:rPr>
                        <a:t> </a:t>
                      </a:r>
                      <a:r>
                        <a:rPr lang="en-US" sz="2200" b="0" kern="1200" baseline="0" err="1" smtClean="0">
                          <a:effectLst/>
                          <a:latin typeface="Calibri" pitchFamily="34" charset="0"/>
                          <a:cs typeface="Calibri" pitchFamily="34" charset="0"/>
                        </a:rPr>
                        <a:t>dan</a:t>
                      </a:r>
                      <a:r>
                        <a:rPr lang="en-US" sz="2200" b="0" kern="1200" baseline="0" smtClean="0">
                          <a:effectLst/>
                          <a:latin typeface="Calibri" pitchFamily="34" charset="0"/>
                          <a:cs typeface="Calibri" pitchFamily="34" charset="0"/>
                        </a:rPr>
                        <a:t> Saran</a:t>
                      </a:r>
                      <a:endParaRPr lang="en-US" sz="2200" b="0">
                        <a:effectLst/>
                        <a:latin typeface="Calibri" pitchFamily="34" charset="0"/>
                        <a:cs typeface="Calibri" pitchFamily="34" charset="0"/>
                      </a:endParaRPr>
                    </a:p>
                  </a:txBody>
                  <a:tcPr/>
                </a:tc>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190621890"/>
              </p:ext>
            </p:extLst>
          </p:nvPr>
        </p:nvGraphicFramePr>
        <p:xfrm>
          <a:off x="4572000" y="838200"/>
          <a:ext cx="4572000" cy="6019803"/>
        </p:xfrm>
        <a:graphic>
          <a:graphicData uri="http://schemas.openxmlformats.org/drawingml/2006/table">
            <a:tbl>
              <a:tblPr firstRow="1" bandRow="1">
                <a:tableStyleId>{00A15C55-8517-42AA-B614-E9B94910E393}</a:tableStyleId>
              </a:tblPr>
              <a:tblGrid>
                <a:gridCol w="4572000"/>
              </a:tblGrid>
              <a:tr h="453273">
                <a:tc>
                  <a:txBody>
                    <a:bodyPr/>
                    <a:lstStyle/>
                    <a:p>
                      <a:r>
                        <a:rPr lang="en-US" sz="2400" kern="1200" baseline="0" err="1" smtClean="0">
                          <a:effectLst/>
                          <a:latin typeface="Calibri" pitchFamily="34" charset="0"/>
                          <a:cs typeface="Calibri" pitchFamily="34" charset="0"/>
                        </a:rPr>
                        <a:t>Tahapan</a:t>
                      </a:r>
                      <a:r>
                        <a:rPr lang="en-US" sz="2400" kern="1200" baseline="0" smtClean="0">
                          <a:effectLst/>
                          <a:latin typeface="Calibri" pitchFamily="34" charset="0"/>
                          <a:cs typeface="Calibri" pitchFamily="34" charset="0"/>
                        </a:rPr>
                        <a:t> </a:t>
                      </a:r>
                      <a:r>
                        <a:rPr lang="en-US" sz="2400" kern="1200" baseline="0" err="1" smtClean="0">
                          <a:effectLst/>
                          <a:latin typeface="Calibri" pitchFamily="34" charset="0"/>
                          <a:cs typeface="Calibri" pitchFamily="34" charset="0"/>
                        </a:rPr>
                        <a:t>Penelitian</a:t>
                      </a:r>
                      <a:endParaRPr lang="en-US" sz="2400" b="1">
                        <a:effectLst/>
                        <a:latin typeface="Calibri" pitchFamily="34" charset="0"/>
                        <a:cs typeface="Calibri" pitchFamily="34" charset="0"/>
                      </a:endParaRPr>
                    </a:p>
                  </a:txBody>
                  <a:tcPr/>
                </a:tc>
              </a:tr>
              <a:tr h="1524003">
                <a:tc>
                  <a:txBody>
                    <a:bodyPr/>
                    <a:lstStyle/>
                    <a:p>
                      <a:r>
                        <a:rPr lang="en-US" sz="2200" kern="1200" baseline="0" err="1" smtClean="0">
                          <a:effectLst/>
                          <a:latin typeface="Calibri" pitchFamily="34" charset="0"/>
                          <a:cs typeface="Calibri" pitchFamily="34" charset="0"/>
                        </a:rPr>
                        <a:t>Identifikasi</a:t>
                      </a:r>
                      <a:r>
                        <a:rPr lang="en-US" sz="2200" kern="1200" baseline="0" smtClean="0">
                          <a:effectLst/>
                          <a:latin typeface="Calibri" pitchFamily="34" charset="0"/>
                          <a:cs typeface="Calibri" pitchFamily="34" charset="0"/>
                        </a:rPr>
                        <a:t> </a:t>
                      </a:r>
                      <a:r>
                        <a:rPr lang="en-US" sz="2200" kern="1200" baseline="0" err="1" smtClean="0">
                          <a:effectLst/>
                          <a:latin typeface="Calibri" pitchFamily="34" charset="0"/>
                          <a:cs typeface="Calibri" pitchFamily="34" charset="0"/>
                        </a:rPr>
                        <a:t>Masalah</a:t>
                      </a:r>
                      <a:endParaRPr lang="en-US" sz="2200" b="0" kern="1200" baseline="0" smtClean="0">
                        <a:effectLst/>
                        <a:latin typeface="Calibri" pitchFamily="34" charset="0"/>
                        <a:cs typeface="Calibri" pitchFamily="34" charset="0"/>
                      </a:endParaRPr>
                    </a:p>
                  </a:txBody>
                  <a:tcPr anchor="ctr"/>
                </a:tc>
              </a:tr>
              <a:tr h="1219200">
                <a:tc>
                  <a:txBody>
                    <a:bodyPr/>
                    <a:lstStyle/>
                    <a:p>
                      <a:r>
                        <a:rPr lang="en-US" sz="2200" kern="1200" baseline="0" err="1" smtClean="0">
                          <a:effectLst/>
                          <a:latin typeface="Calibri" pitchFamily="34" charset="0"/>
                          <a:cs typeface="Calibri" pitchFamily="34" charset="0"/>
                        </a:rPr>
                        <a:t>Perumusan</a:t>
                      </a:r>
                      <a:r>
                        <a:rPr lang="en-US" sz="2200" kern="1200" baseline="0" smtClean="0">
                          <a:effectLst/>
                          <a:latin typeface="Calibri" pitchFamily="34" charset="0"/>
                          <a:cs typeface="Calibri" pitchFamily="34" charset="0"/>
                        </a:rPr>
                        <a:t> </a:t>
                      </a:r>
                      <a:r>
                        <a:rPr lang="en-US" sz="2200" kern="1200" baseline="0" err="1" smtClean="0">
                          <a:effectLst/>
                          <a:latin typeface="Calibri" pitchFamily="34" charset="0"/>
                          <a:cs typeface="Calibri" pitchFamily="34" charset="0"/>
                        </a:rPr>
                        <a:t>Hipotesis</a:t>
                      </a:r>
                      <a:endParaRPr lang="en-US" sz="2200" b="0" kern="1200" baseline="0" smtClean="0">
                        <a:effectLst/>
                        <a:latin typeface="Calibri" pitchFamily="34" charset="0"/>
                        <a:cs typeface="Calibri" pitchFamily="34" charset="0"/>
                      </a:endParaRPr>
                    </a:p>
                  </a:txBody>
                  <a:tcPr anchor="ctr"/>
                </a:tc>
              </a:tr>
              <a:tr h="2209800">
                <a:tc>
                  <a:txBody>
                    <a:bodyPr/>
                    <a:lstStyle/>
                    <a:p>
                      <a:r>
                        <a:rPr lang="en-US" sz="2200" kern="1200" baseline="0" err="1" smtClean="0">
                          <a:effectLst/>
                          <a:latin typeface="Calibri" pitchFamily="34" charset="0"/>
                          <a:cs typeface="Calibri" pitchFamily="34" charset="0"/>
                        </a:rPr>
                        <a:t>Pengujian</a:t>
                      </a:r>
                      <a:r>
                        <a:rPr lang="en-US" sz="2200" kern="1200" baseline="0" smtClean="0">
                          <a:effectLst/>
                          <a:latin typeface="Calibri" pitchFamily="34" charset="0"/>
                          <a:cs typeface="Calibri" pitchFamily="34" charset="0"/>
                        </a:rPr>
                        <a:t> </a:t>
                      </a:r>
                      <a:r>
                        <a:rPr lang="en-US" sz="2200" kern="1200" baseline="0" err="1" smtClean="0">
                          <a:effectLst/>
                          <a:latin typeface="Calibri" pitchFamily="34" charset="0"/>
                          <a:cs typeface="Calibri" pitchFamily="34" charset="0"/>
                        </a:rPr>
                        <a:t>Hipotesis</a:t>
                      </a:r>
                      <a:endParaRPr lang="en-US" sz="2200" kern="1200" baseline="0" smtClean="0">
                        <a:effectLst/>
                        <a:latin typeface="Calibri" pitchFamily="34" charset="0"/>
                        <a:cs typeface="Calibri" pitchFamily="34" charset="0"/>
                      </a:endParaRPr>
                    </a:p>
                    <a:p>
                      <a:r>
                        <a:rPr lang="en-US" sz="2200" kern="1200" baseline="0" err="1" smtClean="0">
                          <a:effectLst/>
                          <a:latin typeface="Calibri" pitchFamily="34" charset="0"/>
                          <a:cs typeface="Calibri" pitchFamily="34" charset="0"/>
                        </a:rPr>
                        <a:t>dan</a:t>
                      </a:r>
                      <a:r>
                        <a:rPr lang="en-US" sz="2200" kern="1200" baseline="0" smtClean="0">
                          <a:effectLst/>
                          <a:latin typeface="Calibri" pitchFamily="34" charset="0"/>
                          <a:cs typeface="Calibri" pitchFamily="34" charset="0"/>
                        </a:rPr>
                        <a:t> </a:t>
                      </a:r>
                      <a:r>
                        <a:rPr lang="en-US" sz="2200" kern="1200" baseline="0" err="1" smtClean="0">
                          <a:effectLst/>
                          <a:latin typeface="Calibri" pitchFamily="34" charset="0"/>
                          <a:cs typeface="Calibri" pitchFamily="34" charset="0"/>
                        </a:rPr>
                        <a:t>Analisis</a:t>
                      </a:r>
                      <a:r>
                        <a:rPr lang="en-US" sz="2200" kern="1200" baseline="0" smtClean="0">
                          <a:effectLst/>
                          <a:latin typeface="Calibri" pitchFamily="34" charset="0"/>
                          <a:cs typeface="Calibri" pitchFamily="34" charset="0"/>
                        </a:rPr>
                        <a:t> </a:t>
                      </a:r>
                      <a:r>
                        <a:rPr lang="en-US" sz="2200" kern="1200" baseline="0" err="1" smtClean="0">
                          <a:effectLst/>
                          <a:latin typeface="Calibri" pitchFamily="34" charset="0"/>
                          <a:cs typeface="Calibri" pitchFamily="34" charset="0"/>
                        </a:rPr>
                        <a:t>Hasil</a:t>
                      </a:r>
                      <a:endParaRPr lang="en-US" sz="2200" b="0" kern="1200" baseline="0" smtClean="0">
                        <a:effectLst/>
                        <a:latin typeface="Calibri" pitchFamily="34" charset="0"/>
                        <a:cs typeface="Calibri" pitchFamily="34" charset="0"/>
                      </a:endParaRPr>
                    </a:p>
                  </a:txBody>
                  <a:tcPr anchor="ctr"/>
                </a:tc>
              </a:tr>
              <a:tr h="609600">
                <a:tc>
                  <a:txBody>
                    <a:bodyPr/>
                    <a:lstStyle/>
                    <a:p>
                      <a:r>
                        <a:rPr lang="en-US" sz="2200" kern="1200" baseline="0" err="1" smtClean="0">
                          <a:effectLst/>
                          <a:latin typeface="Calibri" pitchFamily="34" charset="0"/>
                          <a:cs typeface="Calibri" pitchFamily="34" charset="0"/>
                        </a:rPr>
                        <a:t>Kesimpulan</a:t>
                      </a:r>
                      <a:endParaRPr lang="en-US" sz="2200" b="0" smtClean="0">
                        <a:effectLst/>
                        <a:latin typeface="Calibri" pitchFamily="34" charset="0"/>
                        <a:cs typeface="Calibri" pitchFamily="34" charset="0"/>
                      </a:endParaRPr>
                    </a:p>
                  </a:txBody>
                  <a:tcPr anchor="ct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Tahapan</a:t>
            </a:r>
            <a:r>
              <a:rPr lang="en-US" smtClean="0"/>
              <a:t> </a:t>
            </a:r>
            <a:r>
              <a:rPr lang="en-US" err="1" smtClean="0"/>
              <a:t>Penelitian</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9295177"/>
              </p:ext>
            </p:extLst>
          </p:nvPr>
        </p:nvGraphicFramePr>
        <p:xfrm>
          <a:off x="285750" y="990600"/>
          <a:ext cx="855345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Tahapan</a:t>
            </a:r>
            <a:r>
              <a:rPr lang="en-US" smtClean="0"/>
              <a:t> </a:t>
            </a:r>
            <a:r>
              <a:rPr lang="en-US" err="1" smtClean="0"/>
              <a:t>Penelitian</a:t>
            </a:r>
            <a:endParaRPr lang="en-US"/>
          </a:p>
        </p:txBody>
      </p:sp>
      <p:sp>
        <p:nvSpPr>
          <p:cNvPr id="3" name="Content Placeholder 2"/>
          <p:cNvSpPr>
            <a:spLocks noGrp="1"/>
          </p:cNvSpPr>
          <p:nvPr>
            <p:ph idx="1"/>
          </p:nvPr>
        </p:nvSpPr>
        <p:spPr>
          <a:xfrm>
            <a:off x="304800" y="1143000"/>
            <a:ext cx="8610600" cy="4945063"/>
          </a:xfrm>
        </p:spPr>
        <p:txBody>
          <a:bodyPr/>
          <a:lstStyle/>
          <a:p>
            <a:pPr marL="514350" indent="-514350">
              <a:buFont typeface="+mj-lt"/>
              <a:buAutoNum type="arabicPeriod"/>
            </a:pPr>
            <a:r>
              <a:rPr lang="en-US" sz="2500" err="1" smtClean="0"/>
              <a:t>Temukan</a:t>
            </a:r>
            <a:r>
              <a:rPr lang="en-US" sz="2500" smtClean="0"/>
              <a:t> </a:t>
            </a:r>
            <a:r>
              <a:rPr lang="en-US" sz="2500" err="1" smtClean="0"/>
              <a:t>masalah</a:t>
            </a:r>
            <a:r>
              <a:rPr lang="id-ID" sz="2500" smtClean="0"/>
              <a:t> yg diperkuat dengan studi literatur dan studi lapangan</a:t>
            </a:r>
            <a:r>
              <a:rPr lang="en-US" sz="2500" smtClean="0"/>
              <a:t>  (</a:t>
            </a:r>
            <a:r>
              <a:rPr lang="id-ID" sz="2500" b="1" err="1" smtClean="0">
                <a:solidFill>
                  <a:srgbClr val="C00000"/>
                </a:solidFill>
              </a:rPr>
              <a:t>research</a:t>
            </a:r>
            <a:r>
              <a:rPr lang="id-ID" sz="2500" b="1" smtClean="0">
                <a:solidFill>
                  <a:srgbClr val="C00000"/>
                </a:solidFill>
              </a:rPr>
              <a:t> </a:t>
            </a:r>
            <a:r>
              <a:rPr lang="id-ID" sz="2500" b="1" err="1" smtClean="0">
                <a:solidFill>
                  <a:srgbClr val="C00000"/>
                </a:solidFill>
              </a:rPr>
              <a:t>question</a:t>
            </a:r>
            <a:r>
              <a:rPr lang="en-US" sz="2500" smtClean="0"/>
              <a:t>)</a:t>
            </a:r>
          </a:p>
          <a:p>
            <a:pPr marL="514350" indent="-514350">
              <a:buFont typeface="+mj-lt"/>
              <a:buAutoNum type="arabicPeriod"/>
            </a:pPr>
            <a:r>
              <a:rPr lang="id-ID" sz="2500" smtClean="0"/>
              <a:t>Lakukan studi literatur, peneliti lain menggunakan </a:t>
            </a:r>
            <a:r>
              <a:rPr lang="id-ID" sz="2500" err="1" smtClean="0"/>
              <a:t>method</a:t>
            </a:r>
            <a:r>
              <a:rPr lang="id-ID" sz="2500" smtClean="0"/>
              <a:t> </a:t>
            </a:r>
            <a:r>
              <a:rPr lang="en-US" sz="2500"/>
              <a:t>(</a:t>
            </a:r>
            <a:r>
              <a:rPr lang="en-US" sz="2500" err="1"/>
              <a:t>teori</a:t>
            </a:r>
            <a:r>
              <a:rPr lang="en-US" sz="2500"/>
              <a:t>/model/concept) </a:t>
            </a:r>
            <a:r>
              <a:rPr lang="id-ID" sz="2500" smtClean="0"/>
              <a:t>apa saja untuk </a:t>
            </a:r>
            <a:r>
              <a:rPr lang="en-US" sz="2500" err="1" smtClean="0"/>
              <a:t>memecahkan</a:t>
            </a:r>
            <a:r>
              <a:rPr lang="en-US" sz="2500" smtClean="0"/>
              <a:t> </a:t>
            </a:r>
            <a:r>
              <a:rPr lang="en-US" sz="2500" err="1"/>
              <a:t>masalah</a:t>
            </a:r>
            <a:r>
              <a:rPr lang="en-US" sz="2500"/>
              <a:t> </a:t>
            </a:r>
            <a:r>
              <a:rPr lang="en-US" sz="2500" err="1" smtClean="0"/>
              <a:t>tersebut</a:t>
            </a:r>
            <a:r>
              <a:rPr lang="id-ID" sz="2500" smtClean="0"/>
              <a:t> (</a:t>
            </a:r>
            <a:r>
              <a:rPr lang="id-ID" sz="2500" b="1" err="1" smtClean="0">
                <a:solidFill>
                  <a:srgbClr val="C00000"/>
                </a:solidFill>
              </a:rPr>
              <a:t>related</a:t>
            </a:r>
            <a:r>
              <a:rPr lang="id-ID" sz="2500" b="1" smtClean="0">
                <a:solidFill>
                  <a:srgbClr val="C00000"/>
                </a:solidFill>
              </a:rPr>
              <a:t> </a:t>
            </a:r>
            <a:r>
              <a:rPr lang="id-ID" sz="2500" b="1" err="1" smtClean="0">
                <a:solidFill>
                  <a:srgbClr val="C00000"/>
                </a:solidFill>
              </a:rPr>
              <a:t>research</a:t>
            </a:r>
            <a:r>
              <a:rPr lang="id-ID" sz="2500" smtClean="0"/>
              <a:t>), dan rangkumkan perkembangan </a:t>
            </a:r>
            <a:r>
              <a:rPr lang="id-ID" sz="2500" err="1" smtClean="0"/>
              <a:t>terkini</a:t>
            </a:r>
            <a:r>
              <a:rPr lang="id-ID" sz="2500" smtClean="0"/>
              <a:t> dari </a:t>
            </a:r>
            <a:r>
              <a:rPr lang="id-ID" sz="2500" err="1" smtClean="0"/>
              <a:t>method</a:t>
            </a:r>
            <a:r>
              <a:rPr lang="id-ID" sz="2500" smtClean="0"/>
              <a:t> tersebut (</a:t>
            </a:r>
            <a:r>
              <a:rPr lang="id-ID" sz="2500" err="1" smtClean="0">
                <a:solidFill>
                  <a:srgbClr val="C00000"/>
                </a:solidFill>
              </a:rPr>
              <a:t>state-of-the-art</a:t>
            </a:r>
            <a:r>
              <a:rPr lang="id-ID" sz="2500" smtClean="0"/>
              <a:t>)</a:t>
            </a:r>
            <a:endParaRPr lang="en-US" sz="2500"/>
          </a:p>
          <a:p>
            <a:pPr marL="514350" indent="-514350">
              <a:buFont typeface="+mj-lt"/>
              <a:buAutoNum type="arabicPeriod"/>
            </a:pPr>
            <a:r>
              <a:rPr lang="id-ID" sz="2500" smtClean="0"/>
              <a:t>P</a:t>
            </a:r>
            <a:r>
              <a:rPr lang="en-US" sz="2500" err="1" smtClean="0"/>
              <a:t>ilih</a:t>
            </a:r>
            <a:r>
              <a:rPr lang="en-US" sz="2500" smtClean="0"/>
              <a:t> </a:t>
            </a:r>
            <a:r>
              <a:rPr lang="id-ID" sz="2500" err="1" smtClean="0"/>
              <a:t>method</a:t>
            </a:r>
            <a:r>
              <a:rPr lang="id-ID" sz="2500" smtClean="0"/>
              <a:t> </a:t>
            </a:r>
            <a:r>
              <a:rPr lang="en-US" sz="2500" smtClean="0"/>
              <a:t>(</a:t>
            </a:r>
            <a:r>
              <a:rPr lang="en-US" sz="2500" err="1" smtClean="0"/>
              <a:t>teori</a:t>
            </a:r>
            <a:r>
              <a:rPr lang="en-US" sz="2500" smtClean="0"/>
              <a:t>/model/concept) </a:t>
            </a:r>
            <a:r>
              <a:rPr lang="id-ID" sz="2500" smtClean="0"/>
              <a:t>terbaik </a:t>
            </a:r>
            <a:r>
              <a:rPr lang="en-US" sz="2500" err="1" smtClean="0"/>
              <a:t>untuk</a:t>
            </a:r>
            <a:r>
              <a:rPr lang="en-US" sz="2500" smtClean="0"/>
              <a:t> </a:t>
            </a:r>
            <a:r>
              <a:rPr lang="en-US" sz="2500" err="1" smtClean="0"/>
              <a:t>memecahkan</a:t>
            </a:r>
            <a:r>
              <a:rPr lang="en-US" sz="2500" smtClean="0"/>
              <a:t> </a:t>
            </a:r>
            <a:r>
              <a:rPr lang="en-US" sz="2500" err="1" smtClean="0"/>
              <a:t>masalah</a:t>
            </a:r>
            <a:r>
              <a:rPr lang="en-US" sz="2500" smtClean="0"/>
              <a:t> </a:t>
            </a:r>
            <a:r>
              <a:rPr lang="en-US" sz="2500" err="1" smtClean="0"/>
              <a:t>tersebut</a:t>
            </a:r>
            <a:r>
              <a:rPr lang="id-ID" sz="2500" smtClean="0"/>
              <a:t> (</a:t>
            </a:r>
            <a:r>
              <a:rPr lang="id-ID" sz="2500" b="1" err="1" smtClean="0">
                <a:solidFill>
                  <a:srgbClr val="C00000"/>
                </a:solidFill>
              </a:rPr>
              <a:t>method</a:t>
            </a:r>
            <a:r>
              <a:rPr lang="id-ID" sz="2500" b="1" smtClean="0">
                <a:solidFill>
                  <a:srgbClr val="C00000"/>
                </a:solidFill>
              </a:rPr>
              <a:t> </a:t>
            </a:r>
            <a:r>
              <a:rPr lang="id-ID" sz="2500" b="1" err="1" smtClean="0">
                <a:solidFill>
                  <a:srgbClr val="C00000"/>
                </a:solidFill>
              </a:rPr>
              <a:t>comparation</a:t>
            </a:r>
            <a:r>
              <a:rPr lang="id-ID" sz="2500" smtClean="0"/>
              <a:t>)</a:t>
            </a:r>
          </a:p>
          <a:p>
            <a:pPr marL="514350" indent="-514350">
              <a:buFont typeface="+mj-lt"/>
              <a:buAutoNum type="arabicPeriod"/>
            </a:pPr>
            <a:r>
              <a:rPr lang="id-ID" sz="2500" smtClean="0"/>
              <a:t>Lakukan </a:t>
            </a:r>
            <a:r>
              <a:rPr lang="id-ID" sz="2500" b="1" smtClean="0">
                <a:solidFill>
                  <a:srgbClr val="0070C0"/>
                </a:solidFill>
              </a:rPr>
              <a:t>perbaikan pada method terbaik </a:t>
            </a:r>
            <a:r>
              <a:rPr lang="id-ID" sz="2500" smtClean="0"/>
              <a:t>(</a:t>
            </a:r>
            <a:r>
              <a:rPr lang="id-ID" sz="2500" b="1" smtClean="0">
                <a:solidFill>
                  <a:srgbClr val="C00000"/>
                </a:solidFill>
              </a:rPr>
              <a:t>method improvement</a:t>
            </a:r>
            <a:r>
              <a:rPr lang="id-ID" sz="2500" smtClean="0"/>
              <a:t>)</a:t>
            </a:r>
          </a:p>
          <a:p>
            <a:pPr marL="514350" indent="-514350">
              <a:buFont typeface="+mj-lt"/>
              <a:buAutoNum type="arabicPeriod"/>
            </a:pPr>
            <a:r>
              <a:rPr lang="id-ID" sz="2500" smtClean="0"/>
              <a:t>Lakukan perbandingan antara metode yang kita perbaiki dengan metode </a:t>
            </a:r>
            <a:r>
              <a:rPr lang="id-ID" sz="2500" err="1" smtClean="0"/>
              <a:t>orisinil</a:t>
            </a:r>
            <a:r>
              <a:rPr lang="id-ID" sz="2500" smtClean="0"/>
              <a:t>, dan tunjukkan bahwa metode kita lebih baik (akurasi, </a:t>
            </a:r>
            <a:r>
              <a:rPr lang="id-ID" sz="2500" err="1" smtClean="0"/>
              <a:t>performansi</a:t>
            </a:r>
            <a:r>
              <a:rPr lang="id-ID" sz="2500" smtClean="0"/>
              <a:t>, waktu, </a:t>
            </a:r>
            <a:r>
              <a:rPr lang="id-ID" sz="2500" err="1" smtClean="0"/>
              <a:t>etc</a:t>
            </a:r>
            <a:r>
              <a:rPr lang="id-ID" sz="2500" smtClean="0"/>
              <a:t>) (</a:t>
            </a:r>
            <a:r>
              <a:rPr lang="id-ID" sz="2500" b="1" err="1" smtClean="0">
                <a:solidFill>
                  <a:srgbClr val="C00000"/>
                </a:solidFill>
              </a:rPr>
              <a:t>evaluation</a:t>
            </a:r>
            <a:r>
              <a:rPr lang="id-ID" sz="2500" smtClean="0"/>
              <a:t>)</a:t>
            </a:r>
          </a:p>
          <a:p>
            <a:pPr marL="514350" indent="-514350">
              <a:buFont typeface="+mj-lt"/>
              <a:buAutoNum type="arabicPeriod"/>
            </a:pPr>
            <a:endParaRPr lang="en-US" sz="2500" smtClean="0"/>
          </a:p>
        </p:txBody>
      </p:sp>
    </p:spTree>
    <p:extLst>
      <p:ext uri="{BB962C8B-B14F-4D97-AF65-F5344CB8AC3E}">
        <p14:creationId xmlns:p14="http://schemas.microsoft.com/office/powerpoint/2010/main" val="4086518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86800" cy="762000"/>
          </a:xfrm>
        </p:spPr>
        <p:txBody>
          <a:bodyPr>
            <a:normAutofit/>
          </a:bodyPr>
          <a:lstStyle/>
          <a:p>
            <a:r>
              <a:rPr lang="en-US" sz="3600" smtClean="0"/>
              <a:t>Research Plan (G</a:t>
            </a:r>
            <a:r>
              <a:rPr lang="id-ID" sz="3600" err="1" smtClean="0"/>
              <a:t>raduation</a:t>
            </a:r>
            <a:r>
              <a:rPr lang="en-US" sz="3600" smtClean="0"/>
              <a:t>: </a:t>
            </a:r>
            <a:r>
              <a:rPr lang="id-ID" sz="3600" smtClean="0"/>
              <a:t>April</a:t>
            </a:r>
            <a:r>
              <a:rPr lang="en-US" sz="3600" smtClean="0"/>
              <a:t>)</a:t>
            </a:r>
            <a:endParaRPr lang="id-ID" sz="3600"/>
          </a:p>
        </p:txBody>
      </p:sp>
      <p:sp>
        <p:nvSpPr>
          <p:cNvPr id="3" name="Content Placeholder 2"/>
          <p:cNvSpPr>
            <a:spLocks noGrp="1"/>
          </p:cNvSpPr>
          <p:nvPr>
            <p:ph idx="1"/>
          </p:nvPr>
        </p:nvSpPr>
        <p:spPr>
          <a:xfrm>
            <a:off x="304800" y="990600"/>
            <a:ext cx="8458200" cy="5791200"/>
          </a:xfrm>
        </p:spPr>
        <p:txBody>
          <a:bodyPr>
            <a:normAutofit/>
          </a:bodyPr>
          <a:lstStyle/>
          <a:p>
            <a:pPr marL="457200" indent="-457200">
              <a:buFont typeface="+mj-lt"/>
              <a:buAutoNum type="arabicPeriod"/>
            </a:pPr>
            <a:r>
              <a:rPr lang="id-ID" sz="2400" smtClean="0">
                <a:solidFill>
                  <a:srgbClr val="C00000"/>
                </a:solidFill>
              </a:rPr>
              <a:t>September-Oktober</a:t>
            </a:r>
            <a:r>
              <a:rPr lang="id-ID" sz="2400" smtClean="0"/>
              <a:t>:</a:t>
            </a:r>
          </a:p>
          <a:p>
            <a:pPr marL="804862" lvl="1" indent="-342900">
              <a:buFont typeface="+mj-lt"/>
              <a:buAutoNum type="arabicPeriod"/>
            </a:pPr>
            <a:r>
              <a:rPr lang="en-US" sz="1800" smtClean="0"/>
              <a:t>L</a:t>
            </a:r>
            <a:r>
              <a:rPr lang="id-ID" sz="1800" smtClean="0"/>
              <a:t>iterature Review dan </a:t>
            </a:r>
            <a:r>
              <a:rPr lang="id-ID" sz="1800" smtClean="0">
                <a:solidFill>
                  <a:srgbClr val="0070C0"/>
                </a:solidFill>
              </a:rPr>
              <a:t>Penentuan Research Question</a:t>
            </a:r>
          </a:p>
          <a:p>
            <a:pPr marL="457200" indent="-457200">
              <a:buFont typeface="+mj-lt"/>
              <a:buAutoNum type="arabicPeriod"/>
            </a:pPr>
            <a:r>
              <a:rPr lang="id-ID" sz="2400" smtClean="0">
                <a:solidFill>
                  <a:srgbClr val="C00000"/>
                </a:solidFill>
              </a:rPr>
              <a:t>Nopember-Desember</a:t>
            </a:r>
            <a:r>
              <a:rPr lang="en-US" sz="2400" smtClean="0">
                <a:solidFill>
                  <a:srgbClr val="C00000"/>
                </a:solidFill>
              </a:rPr>
              <a:t>:</a:t>
            </a:r>
          </a:p>
          <a:p>
            <a:pPr marL="804862" lvl="1" indent="-342900">
              <a:buFont typeface="+mj-lt"/>
              <a:buAutoNum type="arabicPeriod"/>
            </a:pPr>
            <a:r>
              <a:rPr lang="id-ID" sz="1800" smtClean="0"/>
              <a:t>Pahami dan Komparasi </a:t>
            </a:r>
            <a:r>
              <a:rPr lang="id-ID" sz="1800" smtClean="0">
                <a:solidFill>
                  <a:srgbClr val="0070C0"/>
                </a:solidFill>
              </a:rPr>
              <a:t>Existing Methods </a:t>
            </a:r>
            <a:r>
              <a:rPr lang="id-ID" sz="1800" smtClean="0"/>
              <a:t>(Related Research)</a:t>
            </a:r>
          </a:p>
          <a:p>
            <a:pPr marL="804862" lvl="1" indent="-342900">
              <a:buFont typeface="+mj-lt"/>
              <a:buAutoNum type="arabicPeriod"/>
            </a:pPr>
            <a:r>
              <a:rPr lang="id-ID" sz="1800" smtClean="0"/>
              <a:t>Lakukan </a:t>
            </a:r>
            <a:r>
              <a:rPr lang="id-ID" sz="1800" smtClean="0">
                <a:solidFill>
                  <a:srgbClr val="0070C0"/>
                </a:solidFill>
              </a:rPr>
              <a:t>Method Improvement </a:t>
            </a:r>
            <a:r>
              <a:rPr lang="id-ID" sz="1800" smtClean="0"/>
              <a:t>dan </a:t>
            </a:r>
            <a:r>
              <a:rPr lang="id-ID" sz="1800" smtClean="0">
                <a:solidFill>
                  <a:srgbClr val="0070C0"/>
                </a:solidFill>
              </a:rPr>
              <a:t>Eksperiment</a:t>
            </a:r>
            <a:endParaRPr lang="en-US" sz="1800" smtClean="0">
              <a:solidFill>
                <a:srgbClr val="0070C0"/>
              </a:solidFill>
            </a:endParaRPr>
          </a:p>
          <a:p>
            <a:pPr marL="804862" lvl="1" indent="-342900">
              <a:buFont typeface="+mj-lt"/>
              <a:buAutoNum type="arabicPeriod"/>
            </a:pPr>
            <a:r>
              <a:rPr lang="id-ID" sz="1800" smtClean="0"/>
              <a:t>Susun </a:t>
            </a:r>
            <a:r>
              <a:rPr lang="en-US" sz="1800" smtClean="0"/>
              <a:t> </a:t>
            </a:r>
            <a:r>
              <a:rPr lang="id-ID" sz="1800" smtClean="0">
                <a:solidFill>
                  <a:srgbClr val="0070C0"/>
                </a:solidFill>
              </a:rPr>
              <a:t>Pr</a:t>
            </a:r>
            <a:r>
              <a:rPr lang="en-US" sz="1800" smtClean="0">
                <a:solidFill>
                  <a:srgbClr val="0070C0"/>
                </a:solidFill>
              </a:rPr>
              <a:t>oposal </a:t>
            </a:r>
            <a:r>
              <a:rPr lang="id-ID" sz="1800" err="1">
                <a:solidFill>
                  <a:srgbClr val="0070C0"/>
                </a:solidFill>
              </a:rPr>
              <a:t>P</a:t>
            </a:r>
            <a:r>
              <a:rPr lang="en-US" sz="1800" smtClean="0">
                <a:solidFill>
                  <a:srgbClr val="0070C0"/>
                </a:solidFill>
              </a:rPr>
              <a:t>enelitian </a:t>
            </a:r>
            <a:r>
              <a:rPr lang="en-US" sz="1800" err="1" smtClean="0"/>
              <a:t>dan</a:t>
            </a:r>
            <a:r>
              <a:rPr lang="en-US" sz="1800" smtClean="0"/>
              <a:t> </a:t>
            </a:r>
            <a:r>
              <a:rPr lang="id-ID" sz="1800" smtClean="0"/>
              <a:t>submission </a:t>
            </a:r>
            <a:r>
              <a:rPr lang="en-US" sz="1800" err="1" smtClean="0"/>
              <a:t>ke</a:t>
            </a:r>
            <a:r>
              <a:rPr lang="en-US" sz="1800" smtClean="0"/>
              <a:t> </a:t>
            </a:r>
            <a:r>
              <a:rPr lang="en-US" sz="1800" err="1" smtClean="0"/>
              <a:t>administrasi</a:t>
            </a:r>
            <a:r>
              <a:rPr lang="en-US" sz="1800" smtClean="0"/>
              <a:t> </a:t>
            </a:r>
            <a:r>
              <a:rPr lang="en-US" sz="1800" err="1" smtClean="0"/>
              <a:t>kampus</a:t>
            </a:r>
            <a:endParaRPr lang="en-US" sz="1800" smtClean="0"/>
          </a:p>
          <a:p>
            <a:pPr marL="804862" lvl="1" indent="-342900">
              <a:buFont typeface="+mj-lt"/>
              <a:buAutoNum type="arabicPeriod"/>
            </a:pPr>
            <a:r>
              <a:rPr lang="en-US" sz="1800" err="1" smtClean="0"/>
              <a:t>Menyelesaikan</a:t>
            </a:r>
            <a:r>
              <a:rPr lang="en-US" sz="1800" smtClean="0"/>
              <a:t> </a:t>
            </a:r>
            <a:r>
              <a:rPr lang="en-US" sz="1800" err="1" smtClean="0">
                <a:solidFill>
                  <a:srgbClr val="0070C0"/>
                </a:solidFill>
              </a:rPr>
              <a:t>Bab</a:t>
            </a:r>
            <a:r>
              <a:rPr lang="en-US" sz="1800" smtClean="0">
                <a:solidFill>
                  <a:srgbClr val="0070C0"/>
                </a:solidFill>
              </a:rPr>
              <a:t> I</a:t>
            </a:r>
            <a:r>
              <a:rPr lang="id-ID" sz="1800" smtClean="0">
                <a:solidFill>
                  <a:srgbClr val="0070C0"/>
                </a:solidFill>
              </a:rPr>
              <a:t>, </a:t>
            </a:r>
            <a:r>
              <a:rPr lang="en-US" sz="1800" smtClean="0">
                <a:solidFill>
                  <a:srgbClr val="0070C0"/>
                </a:solidFill>
              </a:rPr>
              <a:t>Bab II</a:t>
            </a:r>
            <a:r>
              <a:rPr lang="id-ID" sz="1800" smtClean="0">
                <a:solidFill>
                  <a:srgbClr val="0070C0"/>
                </a:solidFill>
              </a:rPr>
              <a:t> dan Bab III</a:t>
            </a:r>
            <a:r>
              <a:rPr lang="en-US" sz="1800" smtClean="0">
                <a:solidFill>
                  <a:srgbClr val="0070C0"/>
                </a:solidFill>
              </a:rPr>
              <a:t> </a:t>
            </a:r>
            <a:r>
              <a:rPr lang="en-US" sz="1800" smtClean="0"/>
              <a:t>(</a:t>
            </a:r>
            <a:r>
              <a:rPr lang="en-US" sz="1800" err="1" smtClean="0"/>
              <a:t>diambil</a:t>
            </a:r>
            <a:r>
              <a:rPr lang="en-US" sz="1800" smtClean="0"/>
              <a:t> </a:t>
            </a:r>
            <a:r>
              <a:rPr lang="en-US" sz="1800" err="1" smtClean="0"/>
              <a:t>dari</a:t>
            </a:r>
            <a:r>
              <a:rPr lang="en-US" sz="1800" smtClean="0"/>
              <a:t> proposal </a:t>
            </a:r>
            <a:r>
              <a:rPr lang="en-US" sz="1800" err="1" smtClean="0"/>
              <a:t>penelitian</a:t>
            </a:r>
            <a:r>
              <a:rPr lang="en-US" sz="1800" smtClean="0"/>
              <a:t>)</a:t>
            </a:r>
            <a:endParaRPr lang="id-ID" sz="1800" smtClean="0"/>
          </a:p>
          <a:p>
            <a:pPr marL="457200" indent="-457200">
              <a:buFont typeface="+mj-lt"/>
              <a:buAutoNum type="arabicPeriod"/>
            </a:pPr>
            <a:r>
              <a:rPr lang="id-ID" sz="2400" smtClean="0">
                <a:solidFill>
                  <a:srgbClr val="C00000"/>
                </a:solidFill>
              </a:rPr>
              <a:t>Januari-Pebruari</a:t>
            </a:r>
            <a:r>
              <a:rPr lang="en-US" sz="2400" smtClean="0">
                <a:solidFill>
                  <a:srgbClr val="C00000"/>
                </a:solidFill>
              </a:rPr>
              <a:t>:</a:t>
            </a:r>
          </a:p>
          <a:p>
            <a:pPr marL="804862" lvl="1" indent="-342900">
              <a:buFont typeface="+mj-lt"/>
              <a:buAutoNum type="arabicPeriod"/>
            </a:pPr>
            <a:r>
              <a:rPr lang="id-ID" sz="1800" smtClean="0">
                <a:solidFill>
                  <a:srgbClr val="0070C0"/>
                </a:solidFill>
              </a:rPr>
              <a:t>Ujian Proposal</a:t>
            </a:r>
          </a:p>
          <a:p>
            <a:pPr marL="804862" lvl="1" indent="-342900">
              <a:buFont typeface="+mj-lt"/>
              <a:buAutoNum type="arabicPeriod"/>
            </a:pPr>
            <a:r>
              <a:rPr lang="id-ID" sz="1800" smtClean="0"/>
              <a:t>Perbaiki eksperimen sehingga mendapatkan hasil maksimal</a:t>
            </a:r>
          </a:p>
          <a:p>
            <a:pPr marL="804862" lvl="1" indent="-342900">
              <a:buFont typeface="+mj-lt"/>
              <a:buAutoNum type="arabicPeriod"/>
            </a:pPr>
            <a:r>
              <a:rPr lang="id-ID" sz="1800" smtClean="0"/>
              <a:t>Susun </a:t>
            </a:r>
            <a:r>
              <a:rPr lang="id-ID" sz="1800" smtClean="0">
                <a:solidFill>
                  <a:srgbClr val="0070C0"/>
                </a:solidFill>
              </a:rPr>
              <a:t>Bab IV </a:t>
            </a:r>
            <a:r>
              <a:rPr lang="id-ID" sz="1800" smtClean="0"/>
              <a:t>dan </a:t>
            </a:r>
            <a:r>
              <a:rPr lang="id-ID" sz="1800" smtClean="0">
                <a:solidFill>
                  <a:srgbClr val="0070C0"/>
                </a:solidFill>
              </a:rPr>
              <a:t>Bab V</a:t>
            </a:r>
          </a:p>
          <a:p>
            <a:pPr marL="457200" indent="-457200">
              <a:buFont typeface="+mj-lt"/>
              <a:buAutoNum type="arabicPeriod"/>
            </a:pPr>
            <a:r>
              <a:rPr lang="id-ID" sz="2400" smtClean="0">
                <a:solidFill>
                  <a:srgbClr val="C00000"/>
                </a:solidFill>
              </a:rPr>
              <a:t>Maret</a:t>
            </a:r>
            <a:r>
              <a:rPr lang="en-US" sz="2400" smtClean="0">
                <a:solidFill>
                  <a:srgbClr val="C00000"/>
                </a:solidFill>
              </a:rPr>
              <a:t>-</a:t>
            </a:r>
            <a:r>
              <a:rPr lang="id-ID" sz="2400" smtClean="0">
                <a:solidFill>
                  <a:srgbClr val="C00000"/>
                </a:solidFill>
              </a:rPr>
              <a:t>April</a:t>
            </a:r>
            <a:r>
              <a:rPr lang="id-ID" sz="2400" smtClean="0"/>
              <a:t>:</a:t>
            </a:r>
            <a:endParaRPr lang="en-US" sz="2400" smtClean="0"/>
          </a:p>
          <a:p>
            <a:pPr marL="804862" lvl="1" indent="-342900">
              <a:buFont typeface="+mj-lt"/>
              <a:buAutoNum type="arabicPeriod"/>
            </a:pPr>
            <a:r>
              <a:rPr lang="id-ID" sz="1800" smtClean="0"/>
              <a:t>Perbaiki dan </a:t>
            </a:r>
            <a:r>
              <a:rPr lang="id-ID" sz="1800" smtClean="0">
                <a:solidFill>
                  <a:srgbClr val="0070C0"/>
                </a:solidFill>
              </a:rPr>
              <a:t>Rapikan Tesis</a:t>
            </a:r>
          </a:p>
          <a:p>
            <a:pPr marL="804862" lvl="1" indent="-342900">
              <a:buFont typeface="+mj-lt"/>
              <a:buAutoNum type="arabicPeriod"/>
            </a:pPr>
            <a:r>
              <a:rPr lang="id-ID" sz="1800" smtClean="0">
                <a:solidFill>
                  <a:srgbClr val="0070C0"/>
                </a:solidFill>
              </a:rPr>
              <a:t>Ujian</a:t>
            </a:r>
            <a:r>
              <a:rPr lang="id-ID" sz="1800" smtClean="0"/>
              <a:t> Kolokium dan Tesis</a:t>
            </a:r>
          </a:p>
        </p:txBody>
      </p:sp>
    </p:spTree>
    <p:extLst>
      <p:ext uri="{BB962C8B-B14F-4D97-AF65-F5344CB8AC3E}">
        <p14:creationId xmlns:p14="http://schemas.microsoft.com/office/powerpoint/2010/main" val="23939923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86800" cy="762000"/>
          </a:xfrm>
        </p:spPr>
        <p:txBody>
          <a:bodyPr>
            <a:normAutofit/>
          </a:bodyPr>
          <a:lstStyle/>
          <a:p>
            <a:r>
              <a:rPr lang="en-US" sz="3600" smtClean="0"/>
              <a:t>Research Plan (G</a:t>
            </a:r>
            <a:r>
              <a:rPr lang="id-ID" sz="3600" err="1" smtClean="0"/>
              <a:t>raduation</a:t>
            </a:r>
            <a:r>
              <a:rPr lang="en-US" sz="3600" smtClean="0"/>
              <a:t>: </a:t>
            </a:r>
            <a:r>
              <a:rPr lang="id-ID" sz="3600" smtClean="0"/>
              <a:t>Oktober</a:t>
            </a:r>
            <a:r>
              <a:rPr lang="en-US" sz="3600" smtClean="0"/>
              <a:t>)</a:t>
            </a:r>
            <a:endParaRPr lang="id-ID" sz="3600"/>
          </a:p>
        </p:txBody>
      </p:sp>
      <p:sp>
        <p:nvSpPr>
          <p:cNvPr id="3" name="Content Placeholder 2"/>
          <p:cNvSpPr>
            <a:spLocks noGrp="1"/>
          </p:cNvSpPr>
          <p:nvPr>
            <p:ph idx="1"/>
          </p:nvPr>
        </p:nvSpPr>
        <p:spPr>
          <a:xfrm>
            <a:off x="304800" y="990600"/>
            <a:ext cx="8458200" cy="5791200"/>
          </a:xfrm>
        </p:spPr>
        <p:txBody>
          <a:bodyPr>
            <a:normAutofit/>
          </a:bodyPr>
          <a:lstStyle/>
          <a:p>
            <a:pPr marL="457200" indent="-457200">
              <a:buFont typeface="+mj-lt"/>
              <a:buAutoNum type="arabicPeriod"/>
            </a:pPr>
            <a:r>
              <a:rPr lang="id-ID" sz="2400" smtClean="0">
                <a:solidFill>
                  <a:srgbClr val="C00000"/>
                </a:solidFill>
              </a:rPr>
              <a:t>Maret-April</a:t>
            </a:r>
            <a:r>
              <a:rPr lang="id-ID" sz="2400" smtClean="0"/>
              <a:t>:</a:t>
            </a:r>
          </a:p>
          <a:p>
            <a:pPr marL="804862" lvl="1" indent="-342900">
              <a:buFont typeface="+mj-lt"/>
              <a:buAutoNum type="arabicPeriod"/>
            </a:pPr>
            <a:r>
              <a:rPr lang="en-US" sz="1800" smtClean="0"/>
              <a:t>L</a:t>
            </a:r>
            <a:r>
              <a:rPr lang="id-ID" sz="1800" smtClean="0"/>
              <a:t>iterature Review dan </a:t>
            </a:r>
            <a:r>
              <a:rPr lang="id-ID" sz="1800" smtClean="0">
                <a:solidFill>
                  <a:srgbClr val="0070C0"/>
                </a:solidFill>
              </a:rPr>
              <a:t>Penentuan Research Question</a:t>
            </a:r>
          </a:p>
          <a:p>
            <a:pPr marL="457200" indent="-457200">
              <a:buFont typeface="+mj-lt"/>
              <a:buAutoNum type="arabicPeriod"/>
            </a:pPr>
            <a:r>
              <a:rPr lang="id-ID" sz="2400" smtClean="0">
                <a:solidFill>
                  <a:srgbClr val="C00000"/>
                </a:solidFill>
              </a:rPr>
              <a:t>Mei-Juni</a:t>
            </a:r>
            <a:r>
              <a:rPr lang="en-US" sz="2400" smtClean="0">
                <a:solidFill>
                  <a:srgbClr val="C00000"/>
                </a:solidFill>
              </a:rPr>
              <a:t>:</a:t>
            </a:r>
          </a:p>
          <a:p>
            <a:pPr marL="804862" lvl="1" indent="-342900">
              <a:buFont typeface="+mj-lt"/>
              <a:buAutoNum type="arabicPeriod"/>
            </a:pPr>
            <a:r>
              <a:rPr lang="id-ID" sz="1800"/>
              <a:t>Pahami dan Komparasi </a:t>
            </a:r>
            <a:r>
              <a:rPr lang="id-ID" sz="1800">
                <a:solidFill>
                  <a:srgbClr val="0070C0"/>
                </a:solidFill>
              </a:rPr>
              <a:t>Existing Methods </a:t>
            </a:r>
            <a:r>
              <a:rPr lang="id-ID" sz="1800"/>
              <a:t>(Related Research)</a:t>
            </a:r>
          </a:p>
          <a:p>
            <a:pPr marL="804862" lvl="1" indent="-342900">
              <a:buFont typeface="+mj-lt"/>
              <a:buAutoNum type="arabicPeriod"/>
            </a:pPr>
            <a:r>
              <a:rPr lang="id-ID" sz="1800"/>
              <a:t>Lakukan </a:t>
            </a:r>
            <a:r>
              <a:rPr lang="id-ID" sz="1800">
                <a:solidFill>
                  <a:srgbClr val="0070C0"/>
                </a:solidFill>
              </a:rPr>
              <a:t>Method Improvement </a:t>
            </a:r>
            <a:r>
              <a:rPr lang="id-ID" sz="1800"/>
              <a:t>dan </a:t>
            </a:r>
            <a:r>
              <a:rPr lang="id-ID" sz="1800">
                <a:solidFill>
                  <a:srgbClr val="0070C0"/>
                </a:solidFill>
              </a:rPr>
              <a:t>Eksperiment</a:t>
            </a:r>
            <a:endParaRPr lang="en-US" sz="1800">
              <a:solidFill>
                <a:srgbClr val="0070C0"/>
              </a:solidFill>
            </a:endParaRPr>
          </a:p>
          <a:p>
            <a:pPr marL="804862" lvl="1" indent="-342900">
              <a:buFont typeface="+mj-lt"/>
              <a:buAutoNum type="arabicPeriod"/>
            </a:pPr>
            <a:r>
              <a:rPr lang="id-ID" sz="1800"/>
              <a:t>Susun </a:t>
            </a:r>
            <a:r>
              <a:rPr lang="en-US" sz="1800"/>
              <a:t> </a:t>
            </a:r>
            <a:r>
              <a:rPr lang="id-ID" sz="1800">
                <a:solidFill>
                  <a:srgbClr val="0070C0"/>
                </a:solidFill>
              </a:rPr>
              <a:t>Pr</a:t>
            </a:r>
            <a:r>
              <a:rPr lang="en-US" sz="1800">
                <a:solidFill>
                  <a:srgbClr val="0070C0"/>
                </a:solidFill>
              </a:rPr>
              <a:t>oposal </a:t>
            </a:r>
            <a:r>
              <a:rPr lang="id-ID" sz="1800">
                <a:solidFill>
                  <a:srgbClr val="0070C0"/>
                </a:solidFill>
              </a:rPr>
              <a:t>P</a:t>
            </a:r>
            <a:r>
              <a:rPr lang="en-US" sz="1800">
                <a:solidFill>
                  <a:srgbClr val="0070C0"/>
                </a:solidFill>
              </a:rPr>
              <a:t>enelitian </a:t>
            </a:r>
            <a:r>
              <a:rPr lang="en-US" sz="1800"/>
              <a:t>dan </a:t>
            </a:r>
            <a:r>
              <a:rPr lang="id-ID" sz="1800"/>
              <a:t>submission </a:t>
            </a:r>
            <a:r>
              <a:rPr lang="en-US" sz="1800"/>
              <a:t>ke administrasi kampus</a:t>
            </a:r>
          </a:p>
          <a:p>
            <a:pPr marL="804862" lvl="1" indent="-342900">
              <a:buFont typeface="+mj-lt"/>
              <a:buAutoNum type="arabicPeriod"/>
            </a:pPr>
            <a:r>
              <a:rPr lang="en-US" sz="1800"/>
              <a:t>Menyelesaikan </a:t>
            </a:r>
            <a:r>
              <a:rPr lang="en-US" sz="1800">
                <a:solidFill>
                  <a:srgbClr val="0070C0"/>
                </a:solidFill>
              </a:rPr>
              <a:t>Bab I</a:t>
            </a:r>
            <a:r>
              <a:rPr lang="id-ID" sz="1800">
                <a:solidFill>
                  <a:srgbClr val="0070C0"/>
                </a:solidFill>
              </a:rPr>
              <a:t>, </a:t>
            </a:r>
            <a:r>
              <a:rPr lang="en-US" sz="1800">
                <a:solidFill>
                  <a:srgbClr val="0070C0"/>
                </a:solidFill>
              </a:rPr>
              <a:t>Bab II</a:t>
            </a:r>
            <a:r>
              <a:rPr lang="id-ID" sz="1800">
                <a:solidFill>
                  <a:srgbClr val="0070C0"/>
                </a:solidFill>
              </a:rPr>
              <a:t> dan Bab III</a:t>
            </a:r>
            <a:r>
              <a:rPr lang="en-US" sz="1800">
                <a:solidFill>
                  <a:srgbClr val="0070C0"/>
                </a:solidFill>
              </a:rPr>
              <a:t> </a:t>
            </a:r>
            <a:r>
              <a:rPr lang="en-US" sz="1800"/>
              <a:t>(diambil dari proposal penelitian)</a:t>
            </a:r>
            <a:endParaRPr lang="id-ID" sz="1800"/>
          </a:p>
          <a:p>
            <a:pPr marL="457200" indent="-457200">
              <a:buFont typeface="+mj-lt"/>
              <a:buAutoNum type="arabicPeriod"/>
            </a:pPr>
            <a:r>
              <a:rPr lang="id-ID" sz="2400" smtClean="0">
                <a:solidFill>
                  <a:srgbClr val="C00000"/>
                </a:solidFill>
              </a:rPr>
              <a:t>Juli-Agustus</a:t>
            </a:r>
            <a:r>
              <a:rPr lang="en-US" sz="2400" smtClean="0">
                <a:solidFill>
                  <a:srgbClr val="C00000"/>
                </a:solidFill>
              </a:rPr>
              <a:t>:</a:t>
            </a:r>
          </a:p>
          <a:p>
            <a:pPr marL="804862" lvl="1" indent="-342900">
              <a:buFont typeface="+mj-lt"/>
              <a:buAutoNum type="arabicPeriod"/>
            </a:pPr>
            <a:r>
              <a:rPr lang="id-ID" sz="1800" smtClean="0">
                <a:solidFill>
                  <a:srgbClr val="0070C0"/>
                </a:solidFill>
              </a:rPr>
              <a:t>Ujian Proposal</a:t>
            </a:r>
          </a:p>
          <a:p>
            <a:pPr marL="804862" lvl="1" indent="-342900">
              <a:buFont typeface="+mj-lt"/>
              <a:buAutoNum type="arabicPeriod"/>
            </a:pPr>
            <a:r>
              <a:rPr lang="id-ID" sz="1800" smtClean="0"/>
              <a:t>Perbaiki eksperimen sehingga mendapatkan hasil maksimal</a:t>
            </a:r>
          </a:p>
          <a:p>
            <a:pPr marL="804862" lvl="1" indent="-342900">
              <a:buFont typeface="+mj-lt"/>
              <a:buAutoNum type="arabicPeriod"/>
            </a:pPr>
            <a:r>
              <a:rPr lang="id-ID" sz="1800" smtClean="0"/>
              <a:t>Susun </a:t>
            </a:r>
            <a:r>
              <a:rPr lang="id-ID" sz="1800" smtClean="0">
                <a:solidFill>
                  <a:srgbClr val="0070C0"/>
                </a:solidFill>
              </a:rPr>
              <a:t>Bab IV </a:t>
            </a:r>
            <a:r>
              <a:rPr lang="id-ID" sz="1800" smtClean="0"/>
              <a:t>dan </a:t>
            </a:r>
            <a:r>
              <a:rPr lang="id-ID" sz="1800" smtClean="0">
                <a:solidFill>
                  <a:srgbClr val="0070C0"/>
                </a:solidFill>
              </a:rPr>
              <a:t>Bab V</a:t>
            </a:r>
          </a:p>
          <a:p>
            <a:pPr marL="457200" indent="-457200">
              <a:buFont typeface="+mj-lt"/>
              <a:buAutoNum type="arabicPeriod"/>
            </a:pPr>
            <a:r>
              <a:rPr lang="id-ID" sz="2400" smtClean="0">
                <a:solidFill>
                  <a:srgbClr val="C00000"/>
                </a:solidFill>
              </a:rPr>
              <a:t>September</a:t>
            </a:r>
            <a:r>
              <a:rPr lang="en-US" sz="2400" smtClean="0">
                <a:solidFill>
                  <a:srgbClr val="C00000"/>
                </a:solidFill>
              </a:rPr>
              <a:t>-</a:t>
            </a:r>
            <a:r>
              <a:rPr lang="id-ID" sz="2400" smtClean="0">
                <a:solidFill>
                  <a:srgbClr val="C00000"/>
                </a:solidFill>
              </a:rPr>
              <a:t>Oktober</a:t>
            </a:r>
            <a:r>
              <a:rPr lang="id-ID" sz="2400" smtClean="0"/>
              <a:t>:</a:t>
            </a:r>
            <a:endParaRPr lang="en-US" sz="2400" smtClean="0"/>
          </a:p>
          <a:p>
            <a:pPr marL="804862" lvl="1" indent="-342900">
              <a:buFont typeface="+mj-lt"/>
              <a:buAutoNum type="arabicPeriod"/>
            </a:pPr>
            <a:r>
              <a:rPr lang="id-ID" sz="1800" smtClean="0"/>
              <a:t>Perbaiki dan </a:t>
            </a:r>
            <a:r>
              <a:rPr lang="id-ID" sz="1800" smtClean="0">
                <a:solidFill>
                  <a:srgbClr val="0070C0"/>
                </a:solidFill>
              </a:rPr>
              <a:t>Rapikan Tesis</a:t>
            </a:r>
          </a:p>
          <a:p>
            <a:pPr marL="804862" lvl="1" indent="-342900">
              <a:buFont typeface="+mj-lt"/>
              <a:buAutoNum type="arabicPeriod"/>
            </a:pPr>
            <a:r>
              <a:rPr lang="id-ID" sz="1800" smtClean="0">
                <a:solidFill>
                  <a:srgbClr val="0070C0"/>
                </a:solidFill>
              </a:rPr>
              <a:t>Ujian</a:t>
            </a:r>
            <a:r>
              <a:rPr lang="id-ID" sz="1800" smtClean="0"/>
              <a:t> Kolokium dan Tesis</a:t>
            </a:r>
          </a:p>
        </p:txBody>
      </p:sp>
    </p:spTree>
    <p:extLst>
      <p:ext uri="{BB962C8B-B14F-4D97-AF65-F5344CB8AC3E}">
        <p14:creationId xmlns:p14="http://schemas.microsoft.com/office/powerpoint/2010/main" val="12618484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State</a:t>
            </a:r>
            <a:r>
              <a:rPr lang="id-ID" smtClean="0"/>
              <a:t>-</a:t>
            </a:r>
            <a:r>
              <a:rPr lang="en-US" smtClean="0"/>
              <a:t>of</a:t>
            </a:r>
            <a:r>
              <a:rPr lang="id-ID" smtClean="0"/>
              <a:t>-</a:t>
            </a:r>
            <a:r>
              <a:rPr lang="en-US" smtClean="0"/>
              <a:t>the</a:t>
            </a:r>
            <a:r>
              <a:rPr lang="id-ID" smtClean="0"/>
              <a:t>-</a:t>
            </a:r>
            <a:r>
              <a:rPr lang="en-US" smtClean="0"/>
              <a:t>Art</a:t>
            </a:r>
            <a:endParaRPr lang="en-US"/>
          </a:p>
        </p:txBody>
      </p:sp>
      <p:sp>
        <p:nvSpPr>
          <p:cNvPr id="3" name="Content Placeholder 2"/>
          <p:cNvSpPr>
            <a:spLocks noGrp="1"/>
          </p:cNvSpPr>
          <p:nvPr>
            <p:ph idx="1"/>
          </p:nvPr>
        </p:nvSpPr>
        <p:spPr>
          <a:xfrm>
            <a:off x="304800" y="990600"/>
            <a:ext cx="8534400" cy="5021263"/>
          </a:xfrm>
        </p:spPr>
        <p:txBody>
          <a:bodyPr/>
          <a:lstStyle/>
          <a:p>
            <a:r>
              <a:rPr lang="en-US" sz="2700" smtClean="0"/>
              <a:t>The </a:t>
            </a:r>
            <a:r>
              <a:rPr lang="en-US" sz="2700" smtClean="0">
                <a:solidFill>
                  <a:srgbClr val="C00000"/>
                </a:solidFill>
              </a:rPr>
              <a:t>highest level of development</a:t>
            </a:r>
            <a:r>
              <a:rPr lang="en-US" sz="2700" smtClean="0"/>
              <a:t>, as of a device, technique, or scientific field, achieved at a particular time</a:t>
            </a:r>
          </a:p>
          <a:p>
            <a:r>
              <a:rPr lang="en-US" sz="2700" smtClean="0"/>
              <a:t>The </a:t>
            </a:r>
            <a:r>
              <a:rPr lang="en-US" sz="2700" smtClean="0">
                <a:solidFill>
                  <a:srgbClr val="C00000"/>
                </a:solidFill>
              </a:rPr>
              <a:t>level of development </a:t>
            </a:r>
            <a:r>
              <a:rPr lang="en-US" sz="2700" smtClean="0"/>
              <a:t>(as of a device, procedure, process, technique, or science) </a:t>
            </a:r>
            <a:r>
              <a:rPr lang="en-US" sz="2700" smtClean="0">
                <a:solidFill>
                  <a:srgbClr val="C00000"/>
                </a:solidFill>
              </a:rPr>
              <a:t>reached</a:t>
            </a:r>
            <a:r>
              <a:rPr lang="en-US" sz="2700" smtClean="0"/>
              <a:t> at any particular time usually as a result of modern methods  (</a:t>
            </a:r>
            <a:r>
              <a:rPr lang="en-US" sz="2700" i="1" smtClean="0"/>
              <a:t>Merriam Webster Dictionary</a:t>
            </a:r>
            <a:r>
              <a:rPr lang="en-US" sz="2700" smtClean="0"/>
              <a:t>)</a:t>
            </a:r>
            <a:endParaRPr lang="id-ID" sz="2700" smtClean="0"/>
          </a:p>
          <a:p>
            <a:pPr lvl="1"/>
            <a:r>
              <a:rPr lang="en-US" sz="2300"/>
              <a:t>This machine is an example of </a:t>
            </a:r>
            <a:r>
              <a:rPr lang="en-US" sz="2300">
                <a:solidFill>
                  <a:srgbClr val="C00000"/>
                </a:solidFill>
              </a:rPr>
              <a:t>state-of-the-art</a:t>
            </a:r>
            <a:r>
              <a:rPr lang="en-US" sz="2300"/>
              <a:t> technology</a:t>
            </a:r>
          </a:p>
          <a:p>
            <a:pPr lvl="1"/>
            <a:r>
              <a:rPr lang="en-US" sz="2300"/>
              <a:t>The state of the art in this field is mostly related to the ABC </a:t>
            </a:r>
            <a:r>
              <a:rPr lang="en-US" sz="2300" smtClean="0"/>
              <a:t>technology</a:t>
            </a:r>
            <a:endParaRPr lang="en-US" sz="2700" smtClean="0"/>
          </a:p>
          <a:p>
            <a:r>
              <a:rPr lang="id-ID" sz="2700"/>
              <a:t>A</a:t>
            </a:r>
            <a:r>
              <a:rPr lang="en-US" sz="2700" smtClean="0"/>
              <a:t> concept used in the process of </a:t>
            </a:r>
            <a:r>
              <a:rPr lang="en-US" sz="2700" smtClean="0">
                <a:solidFill>
                  <a:srgbClr val="C00000"/>
                </a:solidFill>
              </a:rPr>
              <a:t>assessing and asserting novelty and inventive step </a:t>
            </a:r>
            <a:r>
              <a:rPr lang="en-US" sz="2700" smtClean="0"/>
              <a:t>(</a:t>
            </a:r>
            <a:r>
              <a:rPr lang="en-US" sz="2700" i="1" smtClean="0"/>
              <a:t>European Patent Convention (EPC)</a:t>
            </a:r>
            <a:r>
              <a:rPr lang="en-US" sz="2700" smtClean="0"/>
              <a:t>)</a:t>
            </a:r>
            <a:endParaRPr lang="id-ID" sz="27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i="1"/>
          </a:p>
        </p:txBody>
      </p:sp>
      <p:sp>
        <p:nvSpPr>
          <p:cNvPr id="2" name="Title 1"/>
          <p:cNvSpPr>
            <a:spLocks noGrp="1"/>
          </p:cNvSpPr>
          <p:nvPr>
            <p:ph type="ctrTitle"/>
          </p:nvPr>
        </p:nvSpPr>
        <p:spPr>
          <a:xfrm>
            <a:off x="457200" y="771525"/>
            <a:ext cx="8305800" cy="1666875"/>
          </a:xfrm>
        </p:spPr>
        <p:txBody>
          <a:bodyPr/>
          <a:lstStyle/>
          <a:p>
            <a:r>
              <a:rPr lang="en-US" sz="4800" err="1" smtClean="0"/>
              <a:t>Teknik</a:t>
            </a:r>
            <a:r>
              <a:rPr lang="en-US" sz="4800" smtClean="0"/>
              <a:t> </a:t>
            </a:r>
            <a:r>
              <a:rPr lang="id-ID" sz="4800" smtClean="0"/>
              <a:t>Mereview Literatur (Paper Ilmiah)</a:t>
            </a:r>
            <a:endParaRPr lang="en-US" sz="4800"/>
          </a:p>
        </p:txBody>
      </p:sp>
    </p:spTree>
    <p:extLst>
      <p:ext uri="{BB962C8B-B14F-4D97-AF65-F5344CB8AC3E}">
        <p14:creationId xmlns:p14="http://schemas.microsoft.com/office/powerpoint/2010/main" val="299110651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610600" cy="762000"/>
          </a:xfrm>
        </p:spPr>
        <p:txBody>
          <a:bodyPr/>
          <a:lstStyle/>
          <a:p>
            <a:r>
              <a:rPr lang="en-US" smtClean="0"/>
              <a:t>1. </a:t>
            </a:r>
            <a:r>
              <a:rPr lang="en-US" err="1" smtClean="0"/>
              <a:t>Pahami</a:t>
            </a:r>
            <a:r>
              <a:rPr lang="en-US" smtClean="0"/>
              <a:t> </a:t>
            </a:r>
            <a:r>
              <a:rPr lang="en-US" err="1" smtClean="0"/>
              <a:t>Masalah</a:t>
            </a:r>
            <a:r>
              <a:rPr lang="en-US" smtClean="0"/>
              <a:t> </a:t>
            </a:r>
            <a:r>
              <a:rPr lang="en-US" err="1" smtClean="0"/>
              <a:t>Penelitian</a:t>
            </a:r>
            <a:endParaRPr lang="en-US"/>
          </a:p>
        </p:txBody>
      </p:sp>
      <p:sp>
        <p:nvSpPr>
          <p:cNvPr id="3" name="Content Placeholder 2"/>
          <p:cNvSpPr>
            <a:spLocks noGrp="1"/>
          </p:cNvSpPr>
          <p:nvPr>
            <p:ph idx="1"/>
          </p:nvPr>
        </p:nvSpPr>
        <p:spPr>
          <a:xfrm>
            <a:off x="0" y="1066800"/>
            <a:ext cx="8686800" cy="4945063"/>
          </a:xfrm>
        </p:spPr>
        <p:txBody>
          <a:bodyPr/>
          <a:lstStyle/>
          <a:p>
            <a:pPr marL="514350" indent="-514350">
              <a:buNone/>
            </a:pPr>
            <a:r>
              <a:rPr lang="en-US" sz="3600" smtClean="0"/>
              <a:t>	</a:t>
            </a:r>
            <a:r>
              <a:rPr lang="en-US" sz="3600" err="1" smtClean="0"/>
              <a:t>Apa</a:t>
            </a:r>
            <a:r>
              <a:rPr lang="en-US" sz="3600" smtClean="0"/>
              <a:t> </a:t>
            </a:r>
            <a:r>
              <a:rPr lang="en-US" sz="3600" err="1" smtClean="0">
                <a:solidFill>
                  <a:srgbClr val="C00000"/>
                </a:solidFill>
              </a:rPr>
              <a:t>Masalah</a:t>
            </a:r>
            <a:r>
              <a:rPr lang="en-US" sz="3600" smtClean="0">
                <a:solidFill>
                  <a:srgbClr val="C00000"/>
                </a:solidFill>
              </a:rPr>
              <a:t> </a:t>
            </a:r>
            <a:r>
              <a:rPr lang="en-US" sz="3600" err="1" smtClean="0">
                <a:solidFill>
                  <a:srgbClr val="C00000"/>
                </a:solidFill>
              </a:rPr>
              <a:t>Penelitian</a:t>
            </a:r>
            <a:r>
              <a:rPr lang="en-US" sz="3600" smtClean="0">
                <a:solidFill>
                  <a:srgbClr val="C00000"/>
                </a:solidFill>
              </a:rPr>
              <a:t> </a:t>
            </a:r>
            <a:r>
              <a:rPr lang="en-US" sz="3600" smtClean="0"/>
              <a:t>Yang </a:t>
            </a:r>
            <a:r>
              <a:rPr lang="en-US" sz="3600" err="1" smtClean="0"/>
              <a:t>Dibidik</a:t>
            </a:r>
            <a:r>
              <a:rPr lang="en-US" sz="3600" smtClean="0"/>
              <a:t> </a:t>
            </a:r>
            <a:r>
              <a:rPr lang="en-US" sz="3600" err="1" smtClean="0"/>
              <a:t>Oleh</a:t>
            </a:r>
            <a:r>
              <a:rPr lang="en-US" sz="3600" smtClean="0"/>
              <a:t> Paper? </a:t>
            </a:r>
            <a:endParaRPr lang="en-US" smtClean="0"/>
          </a:p>
          <a:p>
            <a:pPr marL="1158875" lvl="2" indent="-514350">
              <a:buFont typeface="+mj-lt"/>
              <a:buAutoNum type="arabicPeriod"/>
            </a:pPr>
            <a:r>
              <a:rPr lang="en-US" sz="2800" err="1" smtClean="0"/>
              <a:t>Apa</a:t>
            </a:r>
            <a:r>
              <a:rPr lang="en-US" sz="2800" smtClean="0"/>
              <a:t> </a:t>
            </a:r>
            <a:r>
              <a:rPr lang="en-US" sz="2800" err="1" smtClean="0">
                <a:solidFill>
                  <a:srgbClr val="C00000"/>
                </a:solidFill>
              </a:rPr>
              <a:t>motivasi</a:t>
            </a:r>
            <a:r>
              <a:rPr lang="en-US" sz="2800" smtClean="0"/>
              <a:t>  </a:t>
            </a:r>
            <a:r>
              <a:rPr lang="en-US" sz="2800" err="1" smtClean="0"/>
              <a:t>mengerjakan</a:t>
            </a:r>
            <a:r>
              <a:rPr lang="en-US" sz="2800" smtClean="0"/>
              <a:t> </a:t>
            </a:r>
            <a:r>
              <a:rPr lang="en-US" sz="2800" err="1" smtClean="0"/>
              <a:t>penelitian</a:t>
            </a:r>
            <a:r>
              <a:rPr lang="en-US" sz="2800" smtClean="0"/>
              <a:t> </a:t>
            </a:r>
            <a:r>
              <a:rPr lang="en-US" sz="2800" err="1" smtClean="0"/>
              <a:t>itu</a:t>
            </a:r>
            <a:r>
              <a:rPr lang="en-US" sz="2800" smtClean="0"/>
              <a:t>?</a:t>
            </a:r>
          </a:p>
          <a:p>
            <a:pPr marL="1158875" lvl="2" indent="-514350">
              <a:buFont typeface="+mj-lt"/>
              <a:buAutoNum type="arabicPeriod"/>
            </a:pPr>
            <a:r>
              <a:rPr lang="en-US" sz="2800" err="1" smtClean="0"/>
              <a:t>Apakah</a:t>
            </a:r>
            <a:r>
              <a:rPr lang="en-US" sz="2800" smtClean="0"/>
              <a:t> </a:t>
            </a:r>
            <a:r>
              <a:rPr lang="en-US" sz="2800" err="1" smtClean="0"/>
              <a:t>ada</a:t>
            </a:r>
            <a:r>
              <a:rPr lang="en-US" sz="2800" smtClean="0"/>
              <a:t> </a:t>
            </a:r>
            <a:r>
              <a:rPr lang="en-US" sz="2800" err="1" smtClean="0">
                <a:solidFill>
                  <a:srgbClr val="C00000"/>
                </a:solidFill>
              </a:rPr>
              <a:t>hal</a:t>
            </a:r>
            <a:r>
              <a:rPr lang="en-US" sz="2800" smtClean="0">
                <a:solidFill>
                  <a:srgbClr val="C00000"/>
                </a:solidFill>
              </a:rPr>
              <a:t> </a:t>
            </a:r>
            <a:r>
              <a:rPr lang="en-US" sz="2800" err="1" smtClean="0">
                <a:solidFill>
                  <a:srgbClr val="C00000"/>
                </a:solidFill>
              </a:rPr>
              <a:t>penting</a:t>
            </a:r>
            <a:r>
              <a:rPr lang="en-US" sz="2800" smtClean="0">
                <a:solidFill>
                  <a:srgbClr val="C00000"/>
                </a:solidFill>
              </a:rPr>
              <a:t> </a:t>
            </a:r>
            <a:r>
              <a:rPr lang="en-US" sz="2800" smtClean="0"/>
              <a:t>(</a:t>
            </a:r>
            <a:r>
              <a:rPr lang="en-US" sz="2800" err="1" smtClean="0"/>
              <a:t>kritis</a:t>
            </a:r>
            <a:r>
              <a:rPr lang="en-US" sz="2800" smtClean="0"/>
              <a:t>) </a:t>
            </a:r>
            <a:r>
              <a:rPr lang="en-US" sz="2800" err="1" smtClean="0"/>
              <a:t>dalam</a:t>
            </a:r>
            <a:r>
              <a:rPr lang="en-US" sz="2800" smtClean="0"/>
              <a:t> </a:t>
            </a:r>
            <a:r>
              <a:rPr lang="en-US" sz="2800" err="1" smtClean="0"/>
              <a:t>bidang</a:t>
            </a:r>
            <a:r>
              <a:rPr lang="en-US" sz="2800" smtClean="0"/>
              <a:t> yang </a:t>
            </a:r>
            <a:r>
              <a:rPr lang="en-US" sz="2800" err="1" smtClean="0"/>
              <a:t>digarap</a:t>
            </a:r>
            <a:r>
              <a:rPr lang="en-US" sz="2800" smtClean="0"/>
              <a:t> yang </a:t>
            </a:r>
            <a:r>
              <a:rPr lang="en-US" sz="2800" err="1" smtClean="0"/>
              <a:t>ingin</a:t>
            </a:r>
            <a:r>
              <a:rPr lang="en-US" sz="2800" smtClean="0"/>
              <a:t> </a:t>
            </a:r>
            <a:r>
              <a:rPr lang="en-US" sz="2800" err="1" smtClean="0"/>
              <a:t>diselesaikan</a:t>
            </a:r>
            <a:r>
              <a:rPr lang="en-US" sz="2800" smtClean="0"/>
              <a:t> </a:t>
            </a:r>
            <a:r>
              <a:rPr lang="en-US" sz="2800" err="1" smtClean="0"/>
              <a:t>oleh</a:t>
            </a:r>
            <a:r>
              <a:rPr lang="en-US" sz="2800" smtClean="0"/>
              <a:t> paper </a:t>
            </a:r>
            <a:r>
              <a:rPr lang="en-US" sz="2800" err="1" smtClean="0"/>
              <a:t>tersebut</a:t>
            </a:r>
            <a:r>
              <a:rPr lang="en-US" sz="2800" smtClean="0"/>
              <a:t>?</a:t>
            </a:r>
          </a:p>
          <a:p>
            <a:pPr marL="1158875" lvl="2" indent="-514350">
              <a:buFont typeface="+mj-lt"/>
              <a:buAutoNum type="arabicPeriod"/>
            </a:pPr>
            <a:r>
              <a:rPr lang="en-US" sz="2800" err="1" smtClean="0"/>
              <a:t>Apakah</a:t>
            </a:r>
            <a:r>
              <a:rPr lang="en-US" sz="2800" smtClean="0"/>
              <a:t> </a:t>
            </a:r>
            <a:r>
              <a:rPr lang="en-US" sz="2800" err="1" smtClean="0"/>
              <a:t>penelitian</a:t>
            </a:r>
            <a:r>
              <a:rPr lang="en-US" sz="2800" smtClean="0"/>
              <a:t> </a:t>
            </a:r>
            <a:r>
              <a:rPr lang="en-US" sz="2800" err="1" smtClean="0"/>
              <a:t>bertujuan</a:t>
            </a:r>
            <a:r>
              <a:rPr lang="en-US" sz="2800" smtClean="0"/>
              <a:t> </a:t>
            </a:r>
            <a:r>
              <a:rPr lang="en-US" sz="2800" err="1" smtClean="0"/>
              <a:t>untuk</a:t>
            </a:r>
            <a:r>
              <a:rPr lang="en-US" sz="2800" smtClean="0"/>
              <a:t> </a:t>
            </a:r>
            <a:r>
              <a:rPr lang="en-US" sz="2800" err="1" smtClean="0">
                <a:solidFill>
                  <a:srgbClr val="C00000"/>
                </a:solidFill>
              </a:rPr>
              <a:t>mengatasi</a:t>
            </a:r>
            <a:r>
              <a:rPr lang="en-US" sz="2800" smtClean="0">
                <a:solidFill>
                  <a:srgbClr val="C00000"/>
                </a:solidFill>
              </a:rPr>
              <a:t> </a:t>
            </a:r>
            <a:r>
              <a:rPr lang="en-US" sz="2800" err="1" smtClean="0">
                <a:solidFill>
                  <a:srgbClr val="C00000"/>
                </a:solidFill>
              </a:rPr>
              <a:t>kelemahan</a:t>
            </a:r>
            <a:r>
              <a:rPr lang="en-US" sz="2800" smtClean="0">
                <a:solidFill>
                  <a:srgbClr val="C00000"/>
                </a:solidFill>
              </a:rPr>
              <a:t> </a:t>
            </a:r>
            <a:r>
              <a:rPr lang="en-US" sz="2800" err="1" smtClean="0"/>
              <a:t>dari</a:t>
            </a:r>
            <a:r>
              <a:rPr lang="en-US" sz="2800" smtClean="0"/>
              <a:t> </a:t>
            </a:r>
            <a:r>
              <a:rPr lang="en-US" sz="2800" err="1" smtClean="0"/>
              <a:t>pendekatan</a:t>
            </a:r>
            <a:r>
              <a:rPr lang="en-US" sz="2800" smtClean="0"/>
              <a:t> yang </a:t>
            </a:r>
            <a:r>
              <a:rPr lang="en-US" sz="2800" err="1" smtClean="0"/>
              <a:t>ada</a:t>
            </a:r>
            <a:r>
              <a:rPr lang="en-US" sz="2800" smtClean="0"/>
              <a:t>?</a:t>
            </a:r>
          </a:p>
          <a:p>
            <a:pPr marL="1158875" lvl="2" indent="-514350">
              <a:buFont typeface="+mj-lt"/>
              <a:buAutoNum type="arabicPeriod"/>
            </a:pPr>
            <a:r>
              <a:rPr lang="en-US" sz="2800" err="1" smtClean="0"/>
              <a:t>Apakah</a:t>
            </a:r>
            <a:r>
              <a:rPr lang="en-US" sz="2800" smtClean="0"/>
              <a:t> </a:t>
            </a:r>
            <a:r>
              <a:rPr lang="en-US" sz="2800" err="1" smtClean="0"/>
              <a:t>masalah</a:t>
            </a:r>
            <a:r>
              <a:rPr lang="en-US" sz="2800" smtClean="0"/>
              <a:t>  </a:t>
            </a:r>
            <a:r>
              <a:rPr lang="en-US" sz="2800" err="1" smtClean="0"/>
              <a:t>penelitian</a:t>
            </a:r>
            <a:r>
              <a:rPr lang="en-US" sz="2800" smtClean="0"/>
              <a:t> </a:t>
            </a:r>
            <a:r>
              <a:rPr lang="en-US" sz="2800" err="1" smtClean="0"/>
              <a:t>cukup</a:t>
            </a:r>
            <a:r>
              <a:rPr lang="en-US" sz="2800" smtClean="0"/>
              <a:t> </a:t>
            </a:r>
            <a:r>
              <a:rPr lang="en-US" sz="2800" err="1" smtClean="0">
                <a:solidFill>
                  <a:srgbClr val="C00000"/>
                </a:solidFill>
              </a:rPr>
              <a:t>menantang</a:t>
            </a:r>
            <a:r>
              <a:rPr lang="en-US" sz="2800" smtClean="0"/>
              <a:t> </a:t>
            </a:r>
            <a:r>
              <a:rPr lang="en-US" sz="2800" err="1" smtClean="0"/>
              <a:t>atau</a:t>
            </a:r>
            <a:r>
              <a:rPr lang="en-US" sz="2800" smtClean="0"/>
              <a:t> </a:t>
            </a:r>
            <a:r>
              <a:rPr lang="en-US" sz="2800" err="1" smtClean="0">
                <a:solidFill>
                  <a:srgbClr val="C00000"/>
                </a:solidFill>
              </a:rPr>
              <a:t>unik</a:t>
            </a:r>
            <a:r>
              <a:rPr lang="en-US" sz="2800" smtClean="0"/>
              <a:t>?</a:t>
            </a:r>
          </a:p>
        </p:txBody>
      </p:sp>
    </p:spTree>
    <p:extLst>
      <p:ext uri="{BB962C8B-B14F-4D97-AF65-F5344CB8AC3E}">
        <p14:creationId xmlns:p14="http://schemas.microsoft.com/office/powerpoint/2010/main" val="129098934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762000"/>
          </a:xfrm>
        </p:spPr>
        <p:txBody>
          <a:bodyPr/>
          <a:lstStyle/>
          <a:p>
            <a:r>
              <a:rPr lang="en-US" smtClean="0"/>
              <a:t>2. </a:t>
            </a:r>
            <a:r>
              <a:rPr lang="en-US" err="1" smtClean="0"/>
              <a:t>Pahami</a:t>
            </a:r>
            <a:r>
              <a:rPr lang="en-US" smtClean="0"/>
              <a:t> </a:t>
            </a:r>
            <a:r>
              <a:rPr lang="en-US" err="1" smtClean="0"/>
              <a:t>Kontribusi</a:t>
            </a:r>
            <a:endParaRPr lang="en-US"/>
          </a:p>
        </p:txBody>
      </p:sp>
      <p:sp>
        <p:nvSpPr>
          <p:cNvPr id="3" name="Content Placeholder 2"/>
          <p:cNvSpPr>
            <a:spLocks noGrp="1"/>
          </p:cNvSpPr>
          <p:nvPr>
            <p:ph idx="1"/>
          </p:nvPr>
        </p:nvSpPr>
        <p:spPr>
          <a:xfrm>
            <a:off x="0" y="998537"/>
            <a:ext cx="8458200" cy="4945063"/>
          </a:xfrm>
        </p:spPr>
        <p:txBody>
          <a:bodyPr/>
          <a:lstStyle/>
          <a:p>
            <a:pPr marL="514350" indent="-514350">
              <a:buNone/>
            </a:pPr>
            <a:r>
              <a:rPr lang="en-US" smtClean="0"/>
              <a:t>	</a:t>
            </a:r>
            <a:r>
              <a:rPr lang="en-US" err="1" smtClean="0"/>
              <a:t>Apa</a:t>
            </a:r>
            <a:r>
              <a:rPr lang="en-US" smtClean="0"/>
              <a:t> </a:t>
            </a:r>
            <a:r>
              <a:rPr lang="en-US" err="1" smtClean="0">
                <a:solidFill>
                  <a:srgbClr val="C00000"/>
                </a:solidFill>
              </a:rPr>
              <a:t>Kontribusi</a:t>
            </a:r>
            <a:r>
              <a:rPr lang="en-US" smtClean="0"/>
              <a:t> Yang </a:t>
            </a:r>
            <a:r>
              <a:rPr lang="en-US" err="1" smtClean="0"/>
              <a:t>Diklaim</a:t>
            </a:r>
            <a:r>
              <a:rPr lang="en-US" smtClean="0"/>
              <a:t> </a:t>
            </a:r>
            <a:r>
              <a:rPr lang="en-US" err="1" smtClean="0"/>
              <a:t>oleh</a:t>
            </a:r>
            <a:r>
              <a:rPr lang="en-US" smtClean="0"/>
              <a:t> Paper?</a:t>
            </a:r>
          </a:p>
          <a:p>
            <a:pPr marL="1158875" lvl="2" indent="-514350">
              <a:buFont typeface="+mj-lt"/>
              <a:buAutoNum type="arabicPeriod"/>
            </a:pPr>
            <a:r>
              <a:rPr lang="en-US" sz="2600" err="1" smtClean="0"/>
              <a:t>Apa</a:t>
            </a:r>
            <a:r>
              <a:rPr lang="en-US" sz="2600" smtClean="0"/>
              <a:t> yang </a:t>
            </a:r>
            <a:r>
              <a:rPr lang="en-US" sz="2600" err="1" smtClean="0">
                <a:solidFill>
                  <a:srgbClr val="C00000"/>
                </a:solidFill>
              </a:rPr>
              <a:t>baru</a:t>
            </a:r>
            <a:r>
              <a:rPr lang="en-US" sz="2600" smtClean="0"/>
              <a:t> </a:t>
            </a:r>
            <a:r>
              <a:rPr lang="en-US" sz="2600" err="1" smtClean="0"/>
              <a:t>dan</a:t>
            </a:r>
            <a:r>
              <a:rPr lang="en-US" sz="2600" smtClean="0"/>
              <a:t> </a:t>
            </a:r>
            <a:r>
              <a:rPr lang="en-US" sz="2600" err="1" smtClean="0">
                <a:solidFill>
                  <a:srgbClr val="C00000"/>
                </a:solidFill>
              </a:rPr>
              <a:t>orisinil</a:t>
            </a:r>
            <a:r>
              <a:rPr lang="en-US" sz="2600" smtClean="0"/>
              <a:t> </a:t>
            </a:r>
            <a:r>
              <a:rPr lang="en-US" sz="2600" err="1" smtClean="0"/>
              <a:t>di</a:t>
            </a:r>
            <a:r>
              <a:rPr lang="en-US" sz="2600" smtClean="0"/>
              <a:t> paper </a:t>
            </a:r>
            <a:r>
              <a:rPr lang="en-US" sz="2600" err="1" smtClean="0"/>
              <a:t>itu</a:t>
            </a:r>
            <a:r>
              <a:rPr lang="en-US" sz="2600" smtClean="0"/>
              <a:t>?</a:t>
            </a:r>
          </a:p>
          <a:p>
            <a:pPr marL="1158875" lvl="2" indent="-514350">
              <a:buFont typeface="+mj-lt"/>
              <a:buAutoNum type="arabicPeriod"/>
            </a:pPr>
            <a:r>
              <a:rPr lang="en-US" sz="2600" smtClean="0">
                <a:solidFill>
                  <a:srgbClr val="C00000"/>
                </a:solidFill>
              </a:rPr>
              <a:t>Metodologi </a:t>
            </a:r>
            <a:r>
              <a:rPr lang="en-US" sz="2600" err="1" smtClean="0"/>
              <a:t>baru</a:t>
            </a:r>
            <a:r>
              <a:rPr lang="en-US" sz="2600" smtClean="0">
                <a:solidFill>
                  <a:srgbClr val="C00000"/>
                </a:solidFill>
              </a:rPr>
              <a:t> </a:t>
            </a:r>
            <a:r>
              <a:rPr lang="en-US" sz="2600" err="1" smtClean="0"/>
              <a:t>untuk</a:t>
            </a:r>
            <a:r>
              <a:rPr lang="en-US" sz="2600" smtClean="0"/>
              <a:t> </a:t>
            </a:r>
            <a:r>
              <a:rPr lang="en-US" sz="2600" err="1" smtClean="0"/>
              <a:t>memecahkan</a:t>
            </a:r>
            <a:r>
              <a:rPr lang="en-US" sz="2600" smtClean="0"/>
              <a:t> </a:t>
            </a:r>
            <a:r>
              <a:rPr lang="en-US" sz="2600" err="1" smtClean="0"/>
              <a:t>masalah</a:t>
            </a:r>
            <a:r>
              <a:rPr lang="en-US" sz="2600" smtClean="0"/>
              <a:t>?</a:t>
            </a:r>
          </a:p>
          <a:p>
            <a:pPr marL="1158875" lvl="2" indent="-514350">
              <a:buFont typeface="+mj-lt"/>
              <a:buAutoNum type="arabicPeriod"/>
            </a:pPr>
            <a:r>
              <a:rPr lang="en-US" sz="2600" err="1" smtClean="0">
                <a:solidFill>
                  <a:srgbClr val="C00000"/>
                </a:solidFill>
              </a:rPr>
              <a:t>Algoritma</a:t>
            </a:r>
            <a:r>
              <a:rPr lang="en-US" sz="2600" smtClean="0">
                <a:solidFill>
                  <a:srgbClr val="C00000"/>
                </a:solidFill>
              </a:rPr>
              <a:t> </a:t>
            </a:r>
            <a:r>
              <a:rPr lang="en-US" sz="2600" err="1" smtClean="0"/>
              <a:t>baru</a:t>
            </a:r>
            <a:r>
              <a:rPr lang="en-US" sz="2600" smtClean="0"/>
              <a:t>?</a:t>
            </a:r>
          </a:p>
          <a:p>
            <a:pPr marL="1158875" lvl="2" indent="-514350">
              <a:buFont typeface="+mj-lt"/>
              <a:buAutoNum type="arabicPeriod"/>
            </a:pPr>
            <a:r>
              <a:rPr lang="en-US" sz="2600" err="1" smtClean="0"/>
              <a:t>Sistem</a:t>
            </a:r>
            <a:r>
              <a:rPr lang="en-US" sz="2600" smtClean="0"/>
              <a:t> </a:t>
            </a:r>
            <a:r>
              <a:rPr lang="en-US" sz="2600" err="1" smtClean="0"/>
              <a:t>atau</a:t>
            </a:r>
            <a:r>
              <a:rPr lang="en-US" sz="2600" smtClean="0"/>
              <a:t> tool </a:t>
            </a:r>
            <a:r>
              <a:rPr lang="en-US" sz="2600" smtClean="0">
                <a:solidFill>
                  <a:srgbClr val="C00000"/>
                </a:solidFill>
              </a:rPr>
              <a:t>software </a:t>
            </a:r>
            <a:r>
              <a:rPr lang="en-US" sz="2600" err="1" smtClean="0"/>
              <a:t>baru</a:t>
            </a:r>
            <a:r>
              <a:rPr lang="en-US" sz="2600" smtClean="0"/>
              <a:t>?</a:t>
            </a:r>
          </a:p>
          <a:p>
            <a:pPr marL="1158875" lvl="2" indent="-514350">
              <a:buFont typeface="+mj-lt"/>
              <a:buAutoNum type="arabicPeriod"/>
            </a:pPr>
            <a:r>
              <a:rPr lang="en-US" sz="2600" err="1" smtClean="0">
                <a:solidFill>
                  <a:srgbClr val="C00000"/>
                </a:solidFill>
              </a:rPr>
              <a:t>Metode</a:t>
            </a:r>
            <a:r>
              <a:rPr lang="en-US" sz="2600" smtClean="0">
                <a:solidFill>
                  <a:srgbClr val="C00000"/>
                </a:solidFill>
              </a:rPr>
              <a:t> </a:t>
            </a:r>
            <a:r>
              <a:rPr lang="en-US" sz="2600" err="1" smtClean="0">
                <a:solidFill>
                  <a:srgbClr val="C00000"/>
                </a:solidFill>
              </a:rPr>
              <a:t>eksperimen</a:t>
            </a:r>
            <a:r>
              <a:rPr lang="en-US" sz="2600" smtClean="0">
                <a:solidFill>
                  <a:srgbClr val="C00000"/>
                </a:solidFill>
              </a:rPr>
              <a:t> </a:t>
            </a:r>
            <a:r>
              <a:rPr lang="en-US" sz="2600" smtClean="0"/>
              <a:t>baru</a:t>
            </a:r>
            <a:r>
              <a:rPr lang="id-ID" sz="2600"/>
              <a:t>?</a:t>
            </a:r>
            <a:endParaRPr lang="en-US" sz="2600" smtClean="0"/>
          </a:p>
          <a:p>
            <a:pPr marL="1158875" lvl="2" indent="-514350">
              <a:buFont typeface="+mj-lt"/>
              <a:buAutoNum type="arabicPeriod"/>
            </a:pPr>
            <a:r>
              <a:rPr lang="en-US" sz="2600" err="1" smtClean="0">
                <a:solidFill>
                  <a:srgbClr val="C00000"/>
                </a:solidFill>
              </a:rPr>
              <a:t>Teknik</a:t>
            </a:r>
            <a:r>
              <a:rPr lang="en-US" sz="2600" smtClean="0">
                <a:solidFill>
                  <a:srgbClr val="C00000"/>
                </a:solidFill>
              </a:rPr>
              <a:t> </a:t>
            </a:r>
            <a:r>
              <a:rPr lang="en-US" sz="2600" err="1" smtClean="0">
                <a:solidFill>
                  <a:srgbClr val="C00000"/>
                </a:solidFill>
              </a:rPr>
              <a:t>pembuktian</a:t>
            </a:r>
            <a:r>
              <a:rPr lang="en-US" sz="2600" smtClean="0">
                <a:solidFill>
                  <a:srgbClr val="C00000"/>
                </a:solidFill>
              </a:rPr>
              <a:t> </a:t>
            </a:r>
            <a:r>
              <a:rPr lang="en-US" sz="2600" err="1" smtClean="0"/>
              <a:t>baru</a:t>
            </a:r>
            <a:r>
              <a:rPr lang="en-US" sz="2600" smtClean="0"/>
              <a:t>?</a:t>
            </a:r>
          </a:p>
          <a:p>
            <a:pPr marL="1158875" lvl="2" indent="-514350">
              <a:buFont typeface="+mj-lt"/>
              <a:buAutoNum type="arabicPeriod"/>
            </a:pPr>
            <a:r>
              <a:rPr lang="en-US" sz="2600" err="1" smtClean="0">
                <a:solidFill>
                  <a:srgbClr val="C00000"/>
                </a:solidFill>
              </a:rPr>
              <a:t>Notasi</a:t>
            </a:r>
            <a:r>
              <a:rPr lang="en-US" sz="2600" smtClean="0">
                <a:solidFill>
                  <a:srgbClr val="C00000"/>
                </a:solidFill>
              </a:rPr>
              <a:t> </a:t>
            </a:r>
            <a:r>
              <a:rPr lang="en-US" sz="2600" err="1" smtClean="0">
                <a:solidFill>
                  <a:srgbClr val="C00000"/>
                </a:solidFill>
              </a:rPr>
              <a:t>atau</a:t>
            </a:r>
            <a:r>
              <a:rPr lang="en-US" sz="2600" smtClean="0">
                <a:solidFill>
                  <a:srgbClr val="C00000"/>
                </a:solidFill>
              </a:rPr>
              <a:t> </a:t>
            </a:r>
            <a:r>
              <a:rPr lang="en-US" sz="2600" err="1" smtClean="0">
                <a:solidFill>
                  <a:srgbClr val="C00000"/>
                </a:solidFill>
              </a:rPr>
              <a:t>formalisme</a:t>
            </a:r>
            <a:r>
              <a:rPr lang="en-US" sz="2600" smtClean="0">
                <a:solidFill>
                  <a:srgbClr val="C00000"/>
                </a:solidFill>
              </a:rPr>
              <a:t> </a:t>
            </a:r>
            <a:r>
              <a:rPr lang="en-US" sz="2600" err="1" smtClean="0"/>
              <a:t>baru</a:t>
            </a:r>
            <a:r>
              <a:rPr lang="en-US" sz="2600" smtClean="0"/>
              <a:t>?</a:t>
            </a:r>
          </a:p>
        </p:txBody>
      </p:sp>
    </p:spTree>
    <p:extLst>
      <p:ext uri="{BB962C8B-B14F-4D97-AF65-F5344CB8AC3E}">
        <p14:creationId xmlns:p14="http://schemas.microsoft.com/office/powerpoint/2010/main" val="262106779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762000"/>
          </a:xfrm>
        </p:spPr>
        <p:txBody>
          <a:bodyPr/>
          <a:lstStyle/>
          <a:p>
            <a:r>
              <a:rPr lang="en-US" smtClean="0"/>
              <a:t>3. </a:t>
            </a:r>
            <a:r>
              <a:rPr lang="en-US" err="1" smtClean="0"/>
              <a:t>Pahami</a:t>
            </a:r>
            <a:r>
              <a:rPr lang="en-US" smtClean="0"/>
              <a:t> </a:t>
            </a:r>
            <a:r>
              <a:rPr lang="en-US" err="1" smtClean="0"/>
              <a:t>Substansi</a:t>
            </a:r>
            <a:endParaRPr lang="en-US"/>
          </a:p>
        </p:txBody>
      </p:sp>
      <p:sp>
        <p:nvSpPr>
          <p:cNvPr id="3" name="Content Placeholder 2"/>
          <p:cNvSpPr>
            <a:spLocks noGrp="1"/>
          </p:cNvSpPr>
          <p:nvPr>
            <p:ph idx="1"/>
          </p:nvPr>
        </p:nvSpPr>
        <p:spPr>
          <a:xfrm>
            <a:off x="0" y="1150937"/>
            <a:ext cx="8686800" cy="4945063"/>
          </a:xfrm>
        </p:spPr>
        <p:txBody>
          <a:bodyPr/>
          <a:lstStyle/>
          <a:p>
            <a:pPr marL="514350" indent="-514350">
              <a:buNone/>
            </a:pPr>
            <a:r>
              <a:rPr lang="en-US" sz="3600" smtClean="0"/>
              <a:t>	</a:t>
            </a:r>
            <a:r>
              <a:rPr lang="en-US" sz="3600" err="1" smtClean="0"/>
              <a:t>Bagaimana</a:t>
            </a:r>
            <a:r>
              <a:rPr lang="en-US" sz="3600" smtClean="0"/>
              <a:t> </a:t>
            </a:r>
            <a:r>
              <a:rPr lang="en-US" sz="3600" err="1" smtClean="0">
                <a:solidFill>
                  <a:srgbClr val="C00000"/>
                </a:solidFill>
              </a:rPr>
              <a:t>substansi</a:t>
            </a:r>
            <a:r>
              <a:rPr lang="en-US" sz="3600" smtClean="0"/>
              <a:t> </a:t>
            </a:r>
            <a:r>
              <a:rPr lang="en-US" sz="3600" err="1" smtClean="0"/>
              <a:t>dari</a:t>
            </a:r>
            <a:r>
              <a:rPr lang="en-US" sz="3600" smtClean="0"/>
              <a:t> </a:t>
            </a:r>
            <a:r>
              <a:rPr lang="en-US" sz="3600" err="1" smtClean="0"/>
              <a:t>solusi</a:t>
            </a:r>
            <a:r>
              <a:rPr lang="en-US" sz="3600" smtClean="0"/>
              <a:t> yang </a:t>
            </a:r>
            <a:r>
              <a:rPr lang="en-US" sz="3600" err="1" smtClean="0"/>
              <a:t>diklaim</a:t>
            </a:r>
            <a:r>
              <a:rPr lang="en-US" sz="3600" smtClean="0"/>
              <a:t>?</a:t>
            </a:r>
          </a:p>
          <a:p>
            <a:pPr marL="1158875" lvl="2" indent="-514350">
              <a:buFont typeface="+mj-lt"/>
              <a:buAutoNum type="arabicPeriod"/>
            </a:pPr>
            <a:r>
              <a:rPr lang="en-US" sz="2400" err="1" smtClean="0">
                <a:solidFill>
                  <a:srgbClr val="C00000"/>
                </a:solidFill>
              </a:rPr>
              <a:t>Metodologi</a:t>
            </a:r>
            <a:r>
              <a:rPr lang="en-US" sz="2400" smtClean="0"/>
              <a:t> </a:t>
            </a:r>
            <a:r>
              <a:rPr lang="en-US" sz="2400" err="1" smtClean="0"/>
              <a:t>apa</a:t>
            </a:r>
            <a:r>
              <a:rPr lang="en-US" sz="2400" smtClean="0"/>
              <a:t> yang </a:t>
            </a:r>
            <a:r>
              <a:rPr lang="en-US" sz="2400" err="1" smtClean="0"/>
              <a:t>digunakan</a:t>
            </a:r>
            <a:r>
              <a:rPr lang="en-US" sz="2400" smtClean="0"/>
              <a:t> </a:t>
            </a:r>
            <a:r>
              <a:rPr lang="en-US" sz="2400" err="1" smtClean="0"/>
              <a:t>untuk</a:t>
            </a:r>
            <a:r>
              <a:rPr lang="en-US" sz="2400" smtClean="0"/>
              <a:t> </a:t>
            </a:r>
            <a:r>
              <a:rPr lang="en-US" sz="2400" err="1" smtClean="0"/>
              <a:t>memperkuat</a:t>
            </a:r>
            <a:r>
              <a:rPr lang="en-US" sz="2400" smtClean="0"/>
              <a:t> </a:t>
            </a:r>
            <a:r>
              <a:rPr lang="en-US" sz="2400" err="1" smtClean="0"/>
              <a:t>klaim</a:t>
            </a:r>
            <a:r>
              <a:rPr lang="en-US" sz="2400" smtClean="0"/>
              <a:t>?</a:t>
            </a:r>
          </a:p>
          <a:p>
            <a:pPr marL="1158875" lvl="2" indent="-514350">
              <a:buFont typeface="+mj-lt"/>
              <a:buAutoNum type="arabicPeriod"/>
            </a:pPr>
            <a:r>
              <a:rPr lang="en-US" sz="2400" err="1" smtClean="0"/>
              <a:t>Apa</a:t>
            </a:r>
            <a:r>
              <a:rPr lang="en-US" sz="2400" smtClean="0"/>
              <a:t> </a:t>
            </a:r>
            <a:r>
              <a:rPr lang="en-US" sz="2400" err="1" smtClean="0">
                <a:solidFill>
                  <a:srgbClr val="C00000"/>
                </a:solidFill>
              </a:rPr>
              <a:t>argumentasi</a:t>
            </a:r>
            <a:r>
              <a:rPr lang="en-US" sz="2400" smtClean="0"/>
              <a:t> </a:t>
            </a:r>
            <a:r>
              <a:rPr lang="en-US" sz="2400" err="1" smtClean="0"/>
              <a:t>dan</a:t>
            </a:r>
            <a:r>
              <a:rPr lang="en-US" sz="2400" smtClean="0"/>
              <a:t> </a:t>
            </a:r>
            <a:r>
              <a:rPr lang="en-US" sz="2400" err="1" smtClean="0">
                <a:solidFill>
                  <a:srgbClr val="C00000"/>
                </a:solidFill>
              </a:rPr>
              <a:t>teori</a:t>
            </a:r>
            <a:r>
              <a:rPr lang="en-US" sz="2400" smtClean="0">
                <a:solidFill>
                  <a:srgbClr val="C00000"/>
                </a:solidFill>
              </a:rPr>
              <a:t> </a:t>
            </a:r>
            <a:r>
              <a:rPr lang="en-US" sz="2400" err="1" smtClean="0">
                <a:solidFill>
                  <a:srgbClr val="C00000"/>
                </a:solidFill>
              </a:rPr>
              <a:t>utama</a:t>
            </a:r>
            <a:r>
              <a:rPr lang="en-US" sz="2400" smtClean="0">
                <a:solidFill>
                  <a:srgbClr val="C00000"/>
                </a:solidFill>
              </a:rPr>
              <a:t> </a:t>
            </a:r>
            <a:r>
              <a:rPr lang="en-US" sz="2400" err="1" smtClean="0"/>
              <a:t>dari</a:t>
            </a:r>
            <a:r>
              <a:rPr lang="en-US" sz="2400" smtClean="0"/>
              <a:t> paper?</a:t>
            </a:r>
          </a:p>
          <a:p>
            <a:pPr marL="1158875" lvl="2" indent="-514350">
              <a:buFont typeface="+mj-lt"/>
              <a:buAutoNum type="arabicPeriod"/>
            </a:pPr>
            <a:r>
              <a:rPr lang="en-US" sz="2400" err="1" smtClean="0"/>
              <a:t>Apakah</a:t>
            </a:r>
            <a:r>
              <a:rPr lang="en-US" sz="2400" smtClean="0"/>
              <a:t> </a:t>
            </a:r>
            <a:r>
              <a:rPr lang="en-US" sz="2400" err="1" smtClean="0"/>
              <a:t>telah</a:t>
            </a:r>
            <a:r>
              <a:rPr lang="en-US" sz="2400" smtClean="0"/>
              <a:t> </a:t>
            </a:r>
            <a:r>
              <a:rPr lang="en-US" sz="2400" err="1" smtClean="0"/>
              <a:t>dilakukan</a:t>
            </a:r>
            <a:r>
              <a:rPr lang="en-US" sz="2400" smtClean="0"/>
              <a:t> </a:t>
            </a:r>
            <a:r>
              <a:rPr lang="en-US" sz="2400" err="1" smtClean="0">
                <a:solidFill>
                  <a:srgbClr val="C00000"/>
                </a:solidFill>
              </a:rPr>
              <a:t>eksperimen</a:t>
            </a:r>
            <a:r>
              <a:rPr lang="en-US" sz="2400" smtClean="0"/>
              <a:t>, </a:t>
            </a:r>
            <a:r>
              <a:rPr lang="en-US" sz="2400" err="1" smtClean="0">
                <a:solidFill>
                  <a:srgbClr val="C00000"/>
                </a:solidFill>
              </a:rPr>
              <a:t>analisa</a:t>
            </a:r>
            <a:r>
              <a:rPr lang="en-US" sz="2400" smtClean="0">
                <a:solidFill>
                  <a:srgbClr val="C00000"/>
                </a:solidFill>
              </a:rPr>
              <a:t> data</a:t>
            </a:r>
            <a:r>
              <a:rPr lang="en-US" sz="2400" smtClean="0"/>
              <a:t>, </a:t>
            </a:r>
            <a:r>
              <a:rPr lang="en-US" sz="2400" err="1" smtClean="0">
                <a:solidFill>
                  <a:srgbClr val="C00000"/>
                </a:solidFill>
              </a:rPr>
              <a:t>simulasi</a:t>
            </a:r>
            <a:r>
              <a:rPr lang="en-US" sz="2400" smtClean="0"/>
              <a:t>, </a:t>
            </a:r>
            <a:r>
              <a:rPr lang="en-US" sz="2400" smtClean="0">
                <a:solidFill>
                  <a:srgbClr val="C00000"/>
                </a:solidFill>
              </a:rPr>
              <a:t>benchmark</a:t>
            </a:r>
            <a:r>
              <a:rPr lang="en-US" sz="2400" smtClean="0"/>
              <a:t>, </a:t>
            </a:r>
            <a:r>
              <a:rPr lang="en-US" sz="2400" err="1" smtClean="0">
                <a:solidFill>
                  <a:srgbClr val="C00000"/>
                </a:solidFill>
              </a:rPr>
              <a:t>studi</a:t>
            </a:r>
            <a:r>
              <a:rPr lang="en-US" sz="2400" smtClean="0">
                <a:solidFill>
                  <a:srgbClr val="C00000"/>
                </a:solidFill>
              </a:rPr>
              <a:t> </a:t>
            </a:r>
            <a:r>
              <a:rPr lang="en-US" sz="2400" err="1" smtClean="0">
                <a:solidFill>
                  <a:srgbClr val="C00000"/>
                </a:solidFill>
              </a:rPr>
              <a:t>kasus</a:t>
            </a:r>
            <a:r>
              <a:rPr lang="en-US" sz="2400" smtClean="0">
                <a:solidFill>
                  <a:srgbClr val="C00000"/>
                </a:solidFill>
              </a:rPr>
              <a:t> </a:t>
            </a:r>
            <a:r>
              <a:rPr lang="en-US" sz="2400" err="1" smtClean="0"/>
              <a:t>dan</a:t>
            </a:r>
            <a:r>
              <a:rPr lang="en-US" sz="2400" smtClean="0"/>
              <a:t> </a:t>
            </a:r>
            <a:r>
              <a:rPr lang="en-US" sz="2400" err="1" smtClean="0"/>
              <a:t>contoh</a:t>
            </a:r>
            <a:r>
              <a:rPr lang="en-US" sz="2400" smtClean="0"/>
              <a:t> </a:t>
            </a:r>
            <a:r>
              <a:rPr lang="en-US" sz="2400" err="1" smtClean="0">
                <a:solidFill>
                  <a:srgbClr val="C00000"/>
                </a:solidFill>
              </a:rPr>
              <a:t>implementasi</a:t>
            </a:r>
            <a:r>
              <a:rPr lang="en-US" sz="2400" smtClean="0"/>
              <a:t>?</a:t>
            </a:r>
          </a:p>
          <a:p>
            <a:pPr marL="1158875" lvl="2" indent="-514350">
              <a:buFont typeface="+mj-lt"/>
              <a:buAutoNum type="arabicPeriod"/>
            </a:pPr>
            <a:r>
              <a:rPr lang="en-US" sz="2400" err="1" smtClean="0"/>
              <a:t>Apakah</a:t>
            </a:r>
            <a:r>
              <a:rPr lang="en-US" sz="2400" smtClean="0"/>
              <a:t> </a:t>
            </a:r>
            <a:r>
              <a:rPr lang="en-US" sz="2400" err="1" smtClean="0"/>
              <a:t>klaim</a:t>
            </a:r>
            <a:r>
              <a:rPr lang="en-US" sz="2400" smtClean="0"/>
              <a:t> </a:t>
            </a:r>
            <a:r>
              <a:rPr lang="en-US" sz="2400" err="1" smtClean="0"/>
              <a:t>telah</a:t>
            </a:r>
            <a:r>
              <a:rPr lang="en-US" sz="2400" smtClean="0"/>
              <a:t> </a:t>
            </a:r>
            <a:r>
              <a:rPr lang="en-US" sz="2400" err="1" smtClean="0">
                <a:solidFill>
                  <a:srgbClr val="C00000"/>
                </a:solidFill>
              </a:rPr>
              <a:t>dibuktikan</a:t>
            </a:r>
            <a:r>
              <a:rPr lang="en-US" sz="2400" smtClean="0">
                <a:solidFill>
                  <a:srgbClr val="C00000"/>
                </a:solidFill>
              </a:rPr>
              <a:t> </a:t>
            </a:r>
            <a:r>
              <a:rPr lang="en-US" sz="2400" err="1" smtClean="0">
                <a:solidFill>
                  <a:srgbClr val="C00000"/>
                </a:solidFill>
              </a:rPr>
              <a:t>secara</a:t>
            </a:r>
            <a:r>
              <a:rPr lang="en-US" sz="2400" smtClean="0">
                <a:solidFill>
                  <a:srgbClr val="C00000"/>
                </a:solidFill>
              </a:rPr>
              <a:t> </a:t>
            </a:r>
            <a:r>
              <a:rPr lang="en-US" sz="2400" err="1" smtClean="0">
                <a:solidFill>
                  <a:srgbClr val="C00000"/>
                </a:solidFill>
              </a:rPr>
              <a:t>ilmiah</a:t>
            </a:r>
            <a:r>
              <a:rPr lang="en-US" sz="2400" smtClean="0"/>
              <a:t>?</a:t>
            </a:r>
          </a:p>
        </p:txBody>
      </p:sp>
    </p:spTree>
    <p:extLst>
      <p:ext uri="{BB962C8B-B14F-4D97-AF65-F5344CB8AC3E}">
        <p14:creationId xmlns:p14="http://schemas.microsoft.com/office/powerpoint/2010/main" val="14054235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Forum Diskusi</a:t>
            </a:r>
            <a:endParaRPr lang="id-ID"/>
          </a:p>
        </p:txBody>
      </p:sp>
      <p:sp>
        <p:nvSpPr>
          <p:cNvPr id="3" name="Content Placeholder 2"/>
          <p:cNvSpPr>
            <a:spLocks noGrp="1"/>
          </p:cNvSpPr>
          <p:nvPr>
            <p:ph idx="1"/>
          </p:nvPr>
        </p:nvSpPr>
        <p:spPr>
          <a:xfrm>
            <a:off x="381000" y="1219200"/>
            <a:ext cx="8382000" cy="4876800"/>
          </a:xfrm>
        </p:spPr>
        <p:txBody>
          <a:bodyPr/>
          <a:lstStyle/>
          <a:p>
            <a:pPr marL="0" indent="0" algn="ctr">
              <a:buNone/>
            </a:pPr>
            <a:r>
              <a:rPr lang="id-ID" err="1" smtClean="0"/>
              <a:t>Facebook</a:t>
            </a:r>
            <a:r>
              <a:rPr lang="id-ID" smtClean="0"/>
              <a:t>: </a:t>
            </a:r>
            <a:r>
              <a:rPr lang="id-ID" sz="2800" smtClean="0">
                <a:hlinkClick r:id="rId2"/>
              </a:rPr>
              <a:t>Intelligent Systems Research Center</a:t>
            </a:r>
            <a:endParaRPr lang="id-ID" sz="280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057400"/>
            <a:ext cx="5181600" cy="3565321"/>
          </a:xfrm>
          <a:prstGeom prst="rect">
            <a:avLst/>
          </a:prstGeom>
        </p:spPr>
      </p:pic>
    </p:spTree>
    <p:extLst>
      <p:ext uri="{BB962C8B-B14F-4D97-AF65-F5344CB8AC3E}">
        <p14:creationId xmlns:p14="http://schemas.microsoft.com/office/powerpoint/2010/main" val="33193283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762000"/>
          </a:xfrm>
        </p:spPr>
        <p:txBody>
          <a:bodyPr/>
          <a:lstStyle/>
          <a:p>
            <a:r>
              <a:rPr lang="en-US" smtClean="0"/>
              <a:t>4. </a:t>
            </a:r>
            <a:r>
              <a:rPr lang="en-US" err="1" smtClean="0"/>
              <a:t>Pahami</a:t>
            </a:r>
            <a:r>
              <a:rPr lang="en-US" smtClean="0"/>
              <a:t> </a:t>
            </a:r>
            <a:r>
              <a:rPr lang="en-US" err="1" smtClean="0"/>
              <a:t>Kesimpulan</a:t>
            </a:r>
            <a:endParaRPr lang="en-US"/>
          </a:p>
        </p:txBody>
      </p:sp>
      <p:sp>
        <p:nvSpPr>
          <p:cNvPr id="3" name="Content Placeholder 2"/>
          <p:cNvSpPr>
            <a:spLocks noGrp="1"/>
          </p:cNvSpPr>
          <p:nvPr>
            <p:ph idx="1"/>
          </p:nvPr>
        </p:nvSpPr>
        <p:spPr/>
        <p:txBody>
          <a:bodyPr/>
          <a:lstStyle/>
          <a:p>
            <a:pPr>
              <a:buNone/>
            </a:pPr>
            <a:r>
              <a:rPr lang="en-US" smtClean="0"/>
              <a:t>	</a:t>
            </a:r>
            <a:r>
              <a:rPr lang="en-US" sz="3600" err="1" smtClean="0"/>
              <a:t>Bagaimana</a:t>
            </a:r>
            <a:r>
              <a:rPr lang="en-US" sz="3600" smtClean="0"/>
              <a:t> </a:t>
            </a:r>
            <a:r>
              <a:rPr lang="en-US" sz="3600" err="1" smtClean="0">
                <a:solidFill>
                  <a:srgbClr val="C00000"/>
                </a:solidFill>
              </a:rPr>
              <a:t>kesimpulan</a:t>
            </a:r>
            <a:r>
              <a:rPr lang="en-US" sz="3600" smtClean="0"/>
              <a:t> </a:t>
            </a:r>
            <a:r>
              <a:rPr lang="en-US" sz="3600" err="1" smtClean="0"/>
              <a:t>penelitian</a:t>
            </a:r>
            <a:r>
              <a:rPr lang="en-US" sz="3600" smtClean="0"/>
              <a:t> yang </a:t>
            </a:r>
            <a:r>
              <a:rPr lang="en-US" sz="3600" err="1" smtClean="0"/>
              <a:t>ditarik</a:t>
            </a:r>
            <a:r>
              <a:rPr lang="en-US" sz="3600" smtClean="0"/>
              <a:t>?</a:t>
            </a:r>
          </a:p>
          <a:p>
            <a:pPr marL="976312" lvl="1" indent="-514350">
              <a:buFont typeface="+mj-lt"/>
              <a:buAutoNum type="arabicPeriod"/>
            </a:pPr>
            <a:r>
              <a:rPr lang="en-US" err="1" smtClean="0"/>
              <a:t>Apa</a:t>
            </a:r>
            <a:r>
              <a:rPr lang="en-US" smtClean="0"/>
              <a:t> yang </a:t>
            </a:r>
            <a:r>
              <a:rPr lang="en-US" err="1" smtClean="0"/>
              <a:t>bisa</a:t>
            </a:r>
            <a:r>
              <a:rPr lang="en-US" smtClean="0"/>
              <a:t> </a:t>
            </a:r>
            <a:r>
              <a:rPr lang="en-US" err="1" smtClean="0"/>
              <a:t>kita</a:t>
            </a:r>
            <a:r>
              <a:rPr lang="en-US" smtClean="0"/>
              <a:t> </a:t>
            </a:r>
            <a:r>
              <a:rPr lang="en-US" err="1" smtClean="0">
                <a:solidFill>
                  <a:srgbClr val="C00000"/>
                </a:solidFill>
              </a:rPr>
              <a:t>pelajari</a:t>
            </a:r>
            <a:r>
              <a:rPr lang="en-US" smtClean="0">
                <a:solidFill>
                  <a:srgbClr val="C00000"/>
                </a:solidFill>
              </a:rPr>
              <a:t> </a:t>
            </a:r>
            <a:r>
              <a:rPr lang="en-US" err="1" smtClean="0">
                <a:solidFill>
                  <a:srgbClr val="C00000"/>
                </a:solidFill>
              </a:rPr>
              <a:t>dan</a:t>
            </a:r>
            <a:r>
              <a:rPr lang="en-US" smtClean="0">
                <a:solidFill>
                  <a:srgbClr val="C00000"/>
                </a:solidFill>
              </a:rPr>
              <a:t> </a:t>
            </a:r>
            <a:r>
              <a:rPr lang="en-US" err="1" smtClean="0">
                <a:solidFill>
                  <a:srgbClr val="C00000"/>
                </a:solidFill>
              </a:rPr>
              <a:t>dapatkan</a:t>
            </a:r>
            <a:r>
              <a:rPr lang="en-US" smtClean="0">
                <a:solidFill>
                  <a:srgbClr val="C00000"/>
                </a:solidFill>
              </a:rPr>
              <a:t> </a:t>
            </a:r>
            <a:r>
              <a:rPr lang="en-US" err="1" smtClean="0"/>
              <a:t>dari</a:t>
            </a:r>
            <a:r>
              <a:rPr lang="en-US" smtClean="0"/>
              <a:t> paper?</a:t>
            </a:r>
          </a:p>
          <a:p>
            <a:pPr marL="976312" lvl="1" indent="-514350">
              <a:buFont typeface="+mj-lt"/>
              <a:buAutoNum type="arabicPeriod"/>
            </a:pPr>
            <a:r>
              <a:rPr lang="en-US" err="1" smtClean="0"/>
              <a:t>Apakah</a:t>
            </a:r>
            <a:r>
              <a:rPr lang="en-US" smtClean="0"/>
              <a:t> </a:t>
            </a:r>
            <a:r>
              <a:rPr lang="en-US" smtClean="0">
                <a:solidFill>
                  <a:srgbClr val="C00000"/>
                </a:solidFill>
              </a:rPr>
              <a:t>standard practice </a:t>
            </a:r>
            <a:r>
              <a:rPr lang="en-US" err="1" smtClean="0">
                <a:solidFill>
                  <a:srgbClr val="C00000"/>
                </a:solidFill>
              </a:rPr>
              <a:t>dari</a:t>
            </a:r>
            <a:r>
              <a:rPr lang="en-US" smtClean="0">
                <a:solidFill>
                  <a:srgbClr val="C00000"/>
                </a:solidFill>
              </a:rPr>
              <a:t> </a:t>
            </a:r>
            <a:r>
              <a:rPr lang="en-US" err="1" smtClean="0">
                <a:solidFill>
                  <a:srgbClr val="C00000"/>
                </a:solidFill>
              </a:rPr>
              <a:t>bidang</a:t>
            </a:r>
            <a:r>
              <a:rPr lang="en-US" smtClean="0">
                <a:solidFill>
                  <a:srgbClr val="C00000"/>
                </a:solidFill>
              </a:rPr>
              <a:t> </a:t>
            </a:r>
            <a:r>
              <a:rPr lang="en-US" err="1" smtClean="0">
                <a:solidFill>
                  <a:srgbClr val="C00000"/>
                </a:solidFill>
              </a:rPr>
              <a:t>ilmu</a:t>
            </a:r>
            <a:r>
              <a:rPr lang="en-US" smtClean="0">
                <a:solidFill>
                  <a:srgbClr val="C00000"/>
                </a:solidFill>
              </a:rPr>
              <a:t> </a:t>
            </a:r>
            <a:r>
              <a:rPr lang="en-US" err="1" smtClean="0">
                <a:solidFill>
                  <a:srgbClr val="C00000"/>
                </a:solidFill>
              </a:rPr>
              <a:t>berubah</a:t>
            </a:r>
            <a:r>
              <a:rPr lang="en-US" smtClean="0">
                <a:solidFill>
                  <a:srgbClr val="C00000"/>
                </a:solidFill>
              </a:rPr>
              <a:t> </a:t>
            </a:r>
            <a:r>
              <a:rPr lang="en-US" err="1" smtClean="0"/>
              <a:t>karena</a:t>
            </a:r>
            <a:r>
              <a:rPr lang="en-US" smtClean="0"/>
              <a:t> </a:t>
            </a:r>
            <a:r>
              <a:rPr lang="en-US" err="1" smtClean="0"/>
              <a:t>adanya</a:t>
            </a:r>
            <a:r>
              <a:rPr lang="en-US" smtClean="0"/>
              <a:t> </a:t>
            </a:r>
            <a:r>
              <a:rPr lang="en-US" err="1" smtClean="0"/>
              <a:t>penemuan</a:t>
            </a:r>
            <a:r>
              <a:rPr lang="en-US" smtClean="0"/>
              <a:t> </a:t>
            </a:r>
            <a:r>
              <a:rPr lang="en-US" err="1" smtClean="0"/>
              <a:t>baru</a:t>
            </a:r>
            <a:r>
              <a:rPr lang="en-US" smtClean="0"/>
              <a:t>?</a:t>
            </a:r>
          </a:p>
          <a:p>
            <a:pPr marL="976312" lvl="1" indent="-514350">
              <a:buFont typeface="+mj-lt"/>
              <a:buAutoNum type="arabicPeriod"/>
            </a:pPr>
            <a:r>
              <a:rPr lang="en-US" err="1" smtClean="0"/>
              <a:t>Apakah</a:t>
            </a:r>
            <a:r>
              <a:rPr lang="en-US" smtClean="0"/>
              <a:t> </a:t>
            </a:r>
            <a:r>
              <a:rPr lang="en-US" err="1" smtClean="0"/>
              <a:t>hasilnya</a:t>
            </a:r>
            <a:r>
              <a:rPr lang="en-US" smtClean="0"/>
              <a:t> </a:t>
            </a:r>
            <a:r>
              <a:rPr lang="en-US" err="1" smtClean="0"/>
              <a:t>bisa</a:t>
            </a:r>
            <a:r>
              <a:rPr lang="en-US" smtClean="0"/>
              <a:t> </a:t>
            </a:r>
            <a:r>
              <a:rPr lang="en-US" err="1" smtClean="0">
                <a:solidFill>
                  <a:srgbClr val="C00000"/>
                </a:solidFill>
              </a:rPr>
              <a:t>digeneralisasi</a:t>
            </a:r>
            <a:r>
              <a:rPr lang="en-US" smtClean="0">
                <a:solidFill>
                  <a:srgbClr val="C00000"/>
                </a:solidFill>
              </a:rPr>
              <a:t> </a:t>
            </a:r>
            <a:r>
              <a:rPr lang="en-US" err="1" smtClean="0">
                <a:solidFill>
                  <a:srgbClr val="C00000"/>
                </a:solidFill>
              </a:rPr>
              <a:t>dan</a:t>
            </a:r>
            <a:r>
              <a:rPr lang="en-US" smtClean="0">
                <a:solidFill>
                  <a:srgbClr val="C00000"/>
                </a:solidFill>
              </a:rPr>
              <a:t> </a:t>
            </a:r>
            <a:r>
              <a:rPr lang="en-US" err="1" smtClean="0">
                <a:solidFill>
                  <a:srgbClr val="C00000"/>
                </a:solidFill>
              </a:rPr>
              <a:t>diaplikasikan</a:t>
            </a:r>
            <a:r>
              <a:rPr lang="en-US" smtClean="0">
                <a:solidFill>
                  <a:srgbClr val="C00000"/>
                </a:solidFill>
              </a:rPr>
              <a:t> </a:t>
            </a:r>
            <a:r>
              <a:rPr lang="en-US" err="1" smtClean="0"/>
              <a:t>ke</a:t>
            </a:r>
            <a:r>
              <a:rPr lang="en-US" smtClean="0"/>
              <a:t> </a:t>
            </a:r>
            <a:r>
              <a:rPr lang="en-US" err="1" smtClean="0"/>
              <a:t>bidang</a:t>
            </a:r>
            <a:r>
              <a:rPr lang="en-US" smtClean="0"/>
              <a:t> yang lain?</a:t>
            </a:r>
          </a:p>
        </p:txBody>
      </p:sp>
    </p:spTree>
    <p:extLst>
      <p:ext uri="{BB962C8B-B14F-4D97-AF65-F5344CB8AC3E}">
        <p14:creationId xmlns:p14="http://schemas.microsoft.com/office/powerpoint/2010/main" val="51595223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610600" cy="762000"/>
          </a:xfrm>
        </p:spPr>
        <p:txBody>
          <a:bodyPr/>
          <a:lstStyle/>
          <a:p>
            <a:r>
              <a:rPr lang="en-US" err="1" smtClean="0"/>
              <a:t>Tiga</a:t>
            </a:r>
            <a:r>
              <a:rPr lang="en-US" smtClean="0"/>
              <a:t> Hal </a:t>
            </a:r>
            <a:r>
              <a:rPr lang="en-US" err="1" smtClean="0"/>
              <a:t>Utama</a:t>
            </a:r>
            <a:r>
              <a:rPr lang="en-US" smtClean="0"/>
              <a:t> </a:t>
            </a:r>
            <a:r>
              <a:rPr lang="id-ID" smtClean="0"/>
              <a:t>Review Paper</a:t>
            </a:r>
            <a:endParaRPr lang="en-US"/>
          </a:p>
        </p:txBody>
      </p:sp>
      <p:sp>
        <p:nvSpPr>
          <p:cNvPr id="3" name="Content Placeholder 2"/>
          <p:cNvSpPr>
            <a:spLocks noGrp="1"/>
          </p:cNvSpPr>
          <p:nvPr>
            <p:ph idx="1"/>
          </p:nvPr>
        </p:nvSpPr>
        <p:spPr/>
        <p:txBody>
          <a:bodyPr/>
          <a:lstStyle/>
          <a:p>
            <a:pPr marL="457200" indent="-457200">
              <a:buFont typeface="+mj-lt"/>
              <a:buAutoNum type="arabicPeriod"/>
            </a:pPr>
            <a:r>
              <a:rPr lang="en-US" sz="2400" err="1" smtClean="0"/>
              <a:t>Apakah</a:t>
            </a:r>
            <a:r>
              <a:rPr lang="en-US" sz="2400" smtClean="0"/>
              <a:t> </a:t>
            </a:r>
            <a:r>
              <a:rPr lang="en-US" sz="2400" err="1" smtClean="0">
                <a:solidFill>
                  <a:srgbClr val="C00000"/>
                </a:solidFill>
              </a:rPr>
              <a:t>Masalah</a:t>
            </a:r>
            <a:r>
              <a:rPr lang="en-US" sz="2400" smtClean="0">
                <a:solidFill>
                  <a:srgbClr val="C00000"/>
                </a:solidFill>
              </a:rPr>
              <a:t> </a:t>
            </a:r>
            <a:r>
              <a:rPr lang="en-US" sz="2400" err="1" smtClean="0">
                <a:solidFill>
                  <a:srgbClr val="C00000"/>
                </a:solidFill>
              </a:rPr>
              <a:t>Penelitian</a:t>
            </a:r>
            <a:r>
              <a:rPr lang="en-US" sz="2400" smtClean="0">
                <a:solidFill>
                  <a:srgbClr val="C00000"/>
                </a:solidFill>
              </a:rPr>
              <a:t> </a:t>
            </a:r>
            <a:r>
              <a:rPr lang="en-US" sz="2400" err="1" smtClean="0"/>
              <a:t>Signifikan</a:t>
            </a:r>
            <a:r>
              <a:rPr lang="en-US" sz="2400" smtClean="0"/>
              <a:t>?</a:t>
            </a:r>
          </a:p>
          <a:p>
            <a:pPr marL="806450" lvl="1" indent="-457200"/>
            <a:r>
              <a:rPr lang="en-US" sz="1600" err="1" smtClean="0"/>
              <a:t>Apakah</a:t>
            </a:r>
            <a:r>
              <a:rPr lang="en-US" sz="1600" smtClean="0"/>
              <a:t> </a:t>
            </a:r>
            <a:r>
              <a:rPr lang="en-US" sz="1600" err="1" smtClean="0"/>
              <a:t>penelitian</a:t>
            </a:r>
            <a:r>
              <a:rPr lang="en-US" sz="1600" smtClean="0"/>
              <a:t> </a:t>
            </a:r>
            <a:r>
              <a:rPr lang="en-US" sz="1600" err="1" smtClean="0"/>
              <a:t>hanya</a:t>
            </a:r>
            <a:r>
              <a:rPr lang="en-US" sz="1600" smtClean="0"/>
              <a:t> </a:t>
            </a:r>
            <a:r>
              <a:rPr lang="en-US" sz="1600" err="1" smtClean="0"/>
              <a:t>menyelesaikan</a:t>
            </a:r>
            <a:r>
              <a:rPr lang="en-US" sz="1600" smtClean="0"/>
              <a:t> </a:t>
            </a:r>
            <a:r>
              <a:rPr lang="en-US" sz="1600" err="1" smtClean="0"/>
              <a:t>masalah</a:t>
            </a:r>
            <a:r>
              <a:rPr lang="en-US" sz="1600" smtClean="0"/>
              <a:t> minor </a:t>
            </a:r>
            <a:r>
              <a:rPr lang="en-US" sz="1600" err="1" smtClean="0"/>
              <a:t>atau</a:t>
            </a:r>
            <a:r>
              <a:rPr lang="en-US" sz="1600" smtClean="0"/>
              <a:t> yang </a:t>
            </a:r>
            <a:r>
              <a:rPr lang="en-US" sz="1600" err="1" smtClean="0"/>
              <a:t>dibuat</a:t>
            </a:r>
            <a:r>
              <a:rPr lang="en-US" sz="1600" smtClean="0"/>
              <a:t>-</a:t>
            </a:r>
            <a:r>
              <a:rPr lang="en-US" sz="1600" err="1" smtClean="0"/>
              <a:t>buat</a:t>
            </a:r>
            <a:r>
              <a:rPr lang="en-US" sz="1600" smtClean="0"/>
              <a:t>?</a:t>
            </a:r>
          </a:p>
          <a:p>
            <a:pPr marL="806450" lvl="1" indent="-457200"/>
            <a:r>
              <a:rPr lang="en-US" sz="1600" err="1" smtClean="0"/>
              <a:t>Apakah</a:t>
            </a:r>
            <a:r>
              <a:rPr lang="en-US" sz="1600" smtClean="0"/>
              <a:t> </a:t>
            </a:r>
            <a:r>
              <a:rPr lang="en-US" sz="1600" err="1" smtClean="0"/>
              <a:t>hasil</a:t>
            </a:r>
            <a:r>
              <a:rPr lang="en-US" sz="1600" smtClean="0"/>
              <a:t> </a:t>
            </a:r>
            <a:r>
              <a:rPr lang="en-US" sz="1600" err="1" smtClean="0"/>
              <a:t>penelitian</a:t>
            </a:r>
            <a:r>
              <a:rPr lang="en-US" sz="1600" smtClean="0"/>
              <a:t> </a:t>
            </a:r>
            <a:r>
              <a:rPr lang="en-US" sz="1600" err="1" smtClean="0"/>
              <a:t>adalah</a:t>
            </a:r>
            <a:r>
              <a:rPr lang="en-US" sz="1600" smtClean="0"/>
              <a:t> </a:t>
            </a:r>
            <a:r>
              <a:rPr lang="en-US" sz="1600" err="1" smtClean="0"/>
              <a:t>sesuatu</a:t>
            </a:r>
            <a:r>
              <a:rPr lang="en-US" sz="1600" smtClean="0"/>
              <a:t> yang applicable? </a:t>
            </a:r>
            <a:r>
              <a:rPr lang="en-US" sz="1600" err="1" smtClean="0"/>
              <a:t>Mengeksplorasi</a:t>
            </a:r>
            <a:r>
              <a:rPr lang="en-US" sz="1600" smtClean="0"/>
              <a:t> </a:t>
            </a:r>
            <a:r>
              <a:rPr lang="en-US" sz="1600" err="1" smtClean="0"/>
              <a:t>wilayah</a:t>
            </a:r>
            <a:r>
              <a:rPr lang="en-US" sz="1600" smtClean="0"/>
              <a:t> </a:t>
            </a:r>
            <a:r>
              <a:rPr lang="en-US" sz="1600" err="1" smtClean="0"/>
              <a:t>baru</a:t>
            </a:r>
            <a:r>
              <a:rPr lang="en-US" sz="1600" smtClean="0"/>
              <a:t>? </a:t>
            </a:r>
            <a:r>
              <a:rPr lang="en-US" sz="1600" err="1" smtClean="0"/>
              <a:t>Atau</a:t>
            </a:r>
            <a:r>
              <a:rPr lang="en-US" sz="1600" smtClean="0"/>
              <a:t> </a:t>
            </a:r>
            <a:r>
              <a:rPr lang="en-US" sz="1600" err="1" smtClean="0"/>
              <a:t>meningkatkan</a:t>
            </a:r>
            <a:r>
              <a:rPr lang="en-US" sz="1600" smtClean="0"/>
              <a:t> </a:t>
            </a:r>
            <a:r>
              <a:rPr lang="en-US" sz="1600" err="1" smtClean="0"/>
              <a:t>pemahaman</a:t>
            </a:r>
            <a:r>
              <a:rPr lang="en-US" sz="1600" smtClean="0"/>
              <a:t> ?</a:t>
            </a:r>
          </a:p>
          <a:p>
            <a:pPr marL="457200" indent="-457200">
              <a:buFont typeface="+mj-lt"/>
              <a:buAutoNum type="arabicPeriod"/>
            </a:pPr>
            <a:r>
              <a:rPr lang="en-US" sz="2400" err="1" smtClean="0"/>
              <a:t>Apakah</a:t>
            </a:r>
            <a:r>
              <a:rPr lang="en-US" sz="2400" smtClean="0"/>
              <a:t> </a:t>
            </a:r>
            <a:r>
              <a:rPr lang="en-US" sz="2400" err="1" smtClean="0">
                <a:solidFill>
                  <a:srgbClr val="C00000"/>
                </a:solidFill>
              </a:rPr>
              <a:t>Kontribusi</a:t>
            </a:r>
            <a:r>
              <a:rPr lang="en-US" sz="2400" smtClean="0"/>
              <a:t> </a:t>
            </a:r>
            <a:r>
              <a:rPr lang="en-US" sz="2400" err="1" smtClean="0"/>
              <a:t>Signifikan</a:t>
            </a:r>
            <a:r>
              <a:rPr lang="en-US" sz="2400" smtClean="0"/>
              <a:t>?</a:t>
            </a:r>
          </a:p>
          <a:p>
            <a:pPr marL="806450" lvl="1" indent="-457200"/>
            <a:r>
              <a:rPr lang="en-US" sz="1600" err="1" smtClean="0"/>
              <a:t>Apakah</a:t>
            </a:r>
            <a:r>
              <a:rPr lang="en-US" sz="1600" smtClean="0"/>
              <a:t> paper </a:t>
            </a:r>
            <a:r>
              <a:rPr lang="en-US" sz="1600" err="1" smtClean="0"/>
              <a:t>layak</a:t>
            </a:r>
            <a:r>
              <a:rPr lang="en-US" sz="1600" smtClean="0"/>
              <a:t> </a:t>
            </a:r>
            <a:r>
              <a:rPr lang="en-US" sz="1600" err="1" smtClean="0"/>
              <a:t>dibaca</a:t>
            </a:r>
            <a:r>
              <a:rPr lang="en-US" sz="1600" smtClean="0"/>
              <a:t>? </a:t>
            </a:r>
            <a:r>
              <a:rPr lang="en-US" sz="1600" err="1" smtClean="0"/>
              <a:t>Atau</a:t>
            </a:r>
            <a:r>
              <a:rPr lang="en-US" sz="1600" smtClean="0"/>
              <a:t> </a:t>
            </a:r>
            <a:r>
              <a:rPr lang="en-US" sz="1600" err="1" smtClean="0"/>
              <a:t>peneliti</a:t>
            </a:r>
            <a:r>
              <a:rPr lang="en-US" sz="1600" smtClean="0"/>
              <a:t> </a:t>
            </a:r>
            <a:r>
              <a:rPr lang="en-US" sz="1600" err="1" smtClean="0"/>
              <a:t>hanya</a:t>
            </a:r>
            <a:r>
              <a:rPr lang="en-US" sz="1600" smtClean="0"/>
              <a:t> </a:t>
            </a:r>
            <a:r>
              <a:rPr lang="en-US" sz="1600" err="1" smtClean="0"/>
              <a:t>mengulang</a:t>
            </a:r>
            <a:r>
              <a:rPr lang="en-US" sz="1600" smtClean="0"/>
              <a:t> </a:t>
            </a:r>
            <a:r>
              <a:rPr lang="en-US" sz="1600" err="1" smtClean="0"/>
              <a:t>hal</a:t>
            </a:r>
            <a:r>
              <a:rPr lang="en-US" sz="1600" smtClean="0"/>
              <a:t> yang </a:t>
            </a:r>
            <a:r>
              <a:rPr lang="en-US" sz="1600" err="1" smtClean="0"/>
              <a:t>sudah</a:t>
            </a:r>
            <a:r>
              <a:rPr lang="en-US" sz="1600" smtClean="0"/>
              <a:t> </a:t>
            </a:r>
            <a:r>
              <a:rPr lang="en-US" sz="1600" err="1" smtClean="0"/>
              <a:t>ada</a:t>
            </a:r>
            <a:r>
              <a:rPr lang="en-US" sz="1600" smtClean="0"/>
              <a:t>?</a:t>
            </a:r>
          </a:p>
          <a:p>
            <a:pPr marL="806450" lvl="1" indent="-457200"/>
            <a:r>
              <a:rPr lang="en-US" sz="1600" err="1" smtClean="0"/>
              <a:t>Apakah</a:t>
            </a:r>
            <a:r>
              <a:rPr lang="en-US" sz="1600" smtClean="0"/>
              <a:t> </a:t>
            </a:r>
            <a:r>
              <a:rPr lang="en-US" sz="1600" err="1" smtClean="0"/>
              <a:t>benar-benar</a:t>
            </a:r>
            <a:r>
              <a:rPr lang="en-US" sz="1600" smtClean="0"/>
              <a:t> </a:t>
            </a:r>
            <a:r>
              <a:rPr lang="en-US" sz="1600" err="1" smtClean="0"/>
              <a:t>ada</a:t>
            </a:r>
            <a:r>
              <a:rPr lang="en-US" sz="1600" smtClean="0"/>
              <a:t> </a:t>
            </a:r>
            <a:r>
              <a:rPr lang="en-US" sz="1600" err="1" smtClean="0"/>
              <a:t>suatu</a:t>
            </a:r>
            <a:r>
              <a:rPr lang="en-US" sz="1600" smtClean="0"/>
              <a:t> surprise  </a:t>
            </a:r>
            <a:r>
              <a:rPr lang="en-US" sz="1600" err="1" smtClean="0"/>
              <a:t>pada</a:t>
            </a:r>
            <a:r>
              <a:rPr lang="en-US" sz="1600" smtClean="0"/>
              <a:t> paper?</a:t>
            </a:r>
          </a:p>
          <a:p>
            <a:pPr marL="806450" lvl="1" indent="-457200"/>
            <a:r>
              <a:rPr lang="en-US" sz="1600" err="1" smtClean="0"/>
              <a:t>Apakah</a:t>
            </a:r>
            <a:r>
              <a:rPr lang="en-US" sz="1600" smtClean="0"/>
              <a:t> </a:t>
            </a:r>
            <a:r>
              <a:rPr lang="en-US" sz="1600" err="1" smtClean="0"/>
              <a:t>peneliti</a:t>
            </a:r>
            <a:r>
              <a:rPr lang="en-US" sz="1600" smtClean="0"/>
              <a:t> </a:t>
            </a:r>
            <a:r>
              <a:rPr lang="en-US" sz="1600" err="1" smtClean="0"/>
              <a:t>menyadari</a:t>
            </a:r>
            <a:r>
              <a:rPr lang="en-US" sz="1600" smtClean="0"/>
              <a:t> </a:t>
            </a:r>
            <a:r>
              <a:rPr lang="en-US" sz="1600" err="1" smtClean="0"/>
              <a:t>literatur</a:t>
            </a:r>
            <a:r>
              <a:rPr lang="en-US" sz="1600" smtClean="0"/>
              <a:t> lain yang </a:t>
            </a:r>
            <a:r>
              <a:rPr lang="en-US" sz="1600" err="1" smtClean="0"/>
              <a:t>berhubungan</a:t>
            </a:r>
            <a:r>
              <a:rPr lang="en-US" sz="1600" smtClean="0"/>
              <a:t> </a:t>
            </a:r>
            <a:r>
              <a:rPr lang="en-US" sz="1600" err="1" smtClean="0"/>
              <a:t>dengan</a:t>
            </a:r>
            <a:r>
              <a:rPr lang="en-US" sz="1600" smtClean="0"/>
              <a:t> </a:t>
            </a:r>
            <a:r>
              <a:rPr lang="en-US" sz="1600" err="1" smtClean="0"/>
              <a:t>penelitiannya</a:t>
            </a:r>
            <a:r>
              <a:rPr lang="en-US" sz="1600" smtClean="0"/>
              <a:t>?</a:t>
            </a:r>
          </a:p>
          <a:p>
            <a:pPr marL="806450" lvl="1" indent="-457200"/>
            <a:r>
              <a:rPr lang="en-US" sz="1600" err="1" smtClean="0"/>
              <a:t>Apakah</a:t>
            </a:r>
            <a:r>
              <a:rPr lang="en-US" sz="1600" smtClean="0"/>
              <a:t> paper </a:t>
            </a:r>
            <a:r>
              <a:rPr lang="en-US" sz="1600" err="1" smtClean="0"/>
              <a:t>membahas</a:t>
            </a:r>
            <a:r>
              <a:rPr lang="en-US" sz="1600" smtClean="0"/>
              <a:t> </a:t>
            </a:r>
            <a:r>
              <a:rPr lang="en-US" sz="1600" err="1" smtClean="0"/>
              <a:t>masalah</a:t>
            </a:r>
            <a:r>
              <a:rPr lang="en-US" sz="1600" smtClean="0"/>
              <a:t> yang </a:t>
            </a:r>
            <a:r>
              <a:rPr lang="en-US" sz="1600" err="1" smtClean="0"/>
              <a:t>sudah</a:t>
            </a:r>
            <a:r>
              <a:rPr lang="en-US" sz="1600" smtClean="0"/>
              <a:t> </a:t>
            </a:r>
            <a:r>
              <a:rPr lang="en-US" sz="1600" err="1" smtClean="0"/>
              <a:t>dikenal</a:t>
            </a:r>
            <a:r>
              <a:rPr lang="en-US" sz="1600" smtClean="0"/>
              <a:t> </a:t>
            </a:r>
            <a:r>
              <a:rPr lang="en-US" sz="1600" err="1" smtClean="0"/>
              <a:t>luas</a:t>
            </a:r>
            <a:r>
              <a:rPr lang="en-US" sz="1600" smtClean="0"/>
              <a:t>?</a:t>
            </a:r>
          </a:p>
          <a:p>
            <a:pPr marL="457200" indent="-457200">
              <a:buFont typeface="+mj-lt"/>
              <a:buAutoNum type="arabicPeriod"/>
            </a:pPr>
            <a:r>
              <a:rPr lang="en-US" sz="2400" err="1" smtClean="0"/>
              <a:t>Apakah</a:t>
            </a:r>
            <a:r>
              <a:rPr lang="en-US" sz="2400" smtClean="0"/>
              <a:t> </a:t>
            </a:r>
            <a:r>
              <a:rPr lang="en-US" sz="2400" err="1" smtClean="0">
                <a:solidFill>
                  <a:srgbClr val="C00000"/>
                </a:solidFill>
              </a:rPr>
              <a:t>Klaim</a:t>
            </a:r>
            <a:r>
              <a:rPr lang="en-US" sz="2400" smtClean="0"/>
              <a:t> </a:t>
            </a:r>
            <a:r>
              <a:rPr lang="en-US" sz="2400" err="1" smtClean="0"/>
              <a:t>Terbukti</a:t>
            </a:r>
            <a:r>
              <a:rPr lang="en-US" sz="2400" smtClean="0"/>
              <a:t> Valid?</a:t>
            </a:r>
          </a:p>
          <a:p>
            <a:pPr marL="806450" lvl="1" indent="-457200"/>
            <a:r>
              <a:rPr lang="en-US" sz="1600" err="1" smtClean="0"/>
              <a:t>Apakah</a:t>
            </a:r>
            <a:r>
              <a:rPr lang="en-US" sz="1600" smtClean="0"/>
              <a:t> </a:t>
            </a:r>
            <a:r>
              <a:rPr lang="en-US" sz="1600" err="1" smtClean="0"/>
              <a:t>peneliti</a:t>
            </a:r>
            <a:r>
              <a:rPr lang="en-US" sz="1600" smtClean="0"/>
              <a:t> </a:t>
            </a:r>
            <a:r>
              <a:rPr lang="en-US" sz="1600" err="1" smtClean="0"/>
              <a:t>membuat</a:t>
            </a:r>
            <a:r>
              <a:rPr lang="en-US" sz="1600" smtClean="0"/>
              <a:t> </a:t>
            </a:r>
            <a:r>
              <a:rPr lang="en-US" sz="1600" err="1" smtClean="0"/>
              <a:t>lompatan</a:t>
            </a:r>
            <a:r>
              <a:rPr lang="en-US" sz="1600" smtClean="0"/>
              <a:t> </a:t>
            </a:r>
            <a:r>
              <a:rPr lang="en-US" sz="1600" err="1" smtClean="0"/>
              <a:t>logika</a:t>
            </a:r>
            <a:r>
              <a:rPr lang="en-US" sz="1600" smtClean="0"/>
              <a:t>?</a:t>
            </a:r>
          </a:p>
          <a:p>
            <a:pPr marL="806450" lvl="1" indent="-457200"/>
            <a:r>
              <a:rPr lang="en-US" sz="1600" err="1" smtClean="0"/>
              <a:t>Apakah</a:t>
            </a:r>
            <a:r>
              <a:rPr lang="en-US" sz="1600" smtClean="0"/>
              <a:t> </a:t>
            </a:r>
            <a:r>
              <a:rPr lang="en-US" sz="1600" err="1" smtClean="0"/>
              <a:t>teori</a:t>
            </a:r>
            <a:r>
              <a:rPr lang="en-US" sz="1600" smtClean="0"/>
              <a:t> </a:t>
            </a:r>
            <a:r>
              <a:rPr lang="en-US" sz="1600" err="1" smtClean="0"/>
              <a:t>sudah</a:t>
            </a:r>
            <a:r>
              <a:rPr lang="en-US" sz="1600" smtClean="0"/>
              <a:t> </a:t>
            </a:r>
            <a:r>
              <a:rPr lang="en-US" sz="1600" err="1" smtClean="0"/>
              <a:t>terbukti</a:t>
            </a:r>
            <a:r>
              <a:rPr lang="en-US" sz="1600" smtClean="0"/>
              <a:t> </a:t>
            </a:r>
            <a:r>
              <a:rPr lang="en-US" sz="1600" err="1" smtClean="0"/>
              <a:t>benar</a:t>
            </a:r>
            <a:r>
              <a:rPr lang="en-US" sz="1600" smtClean="0"/>
              <a:t>? </a:t>
            </a:r>
            <a:r>
              <a:rPr lang="en-US" sz="1600" err="1" smtClean="0"/>
              <a:t>Tidak</a:t>
            </a:r>
            <a:r>
              <a:rPr lang="en-US" sz="1600" smtClean="0"/>
              <a:t> </a:t>
            </a:r>
            <a:r>
              <a:rPr lang="en-US" sz="1600" err="1" smtClean="0"/>
              <a:t>adakah</a:t>
            </a:r>
            <a:r>
              <a:rPr lang="en-US" sz="1600" smtClean="0"/>
              <a:t> </a:t>
            </a:r>
            <a:r>
              <a:rPr lang="en-US" sz="1600" err="1" smtClean="0"/>
              <a:t>kesalahan</a:t>
            </a:r>
            <a:r>
              <a:rPr lang="en-US" sz="1600" smtClean="0"/>
              <a:t> </a:t>
            </a:r>
            <a:r>
              <a:rPr lang="en-US" sz="1600" err="1" smtClean="0"/>
              <a:t>pada</a:t>
            </a:r>
            <a:r>
              <a:rPr lang="en-US" sz="1600" smtClean="0"/>
              <a:t> </a:t>
            </a:r>
            <a:r>
              <a:rPr lang="en-US" sz="1600" err="1" smtClean="0"/>
              <a:t>pembuktian</a:t>
            </a:r>
            <a:r>
              <a:rPr lang="en-US" sz="1600" smtClean="0"/>
              <a:t>?</a:t>
            </a:r>
          </a:p>
          <a:p>
            <a:pPr marL="806450" lvl="1" indent="-457200"/>
            <a:r>
              <a:rPr lang="en-US" sz="1600" err="1" smtClean="0"/>
              <a:t>Adakah</a:t>
            </a:r>
            <a:r>
              <a:rPr lang="en-US" sz="1600" smtClean="0"/>
              <a:t> </a:t>
            </a:r>
            <a:r>
              <a:rPr lang="en-US" sz="1600" err="1" smtClean="0"/>
              <a:t>faktor-faktor</a:t>
            </a:r>
            <a:r>
              <a:rPr lang="en-US" sz="1600" smtClean="0"/>
              <a:t> </a:t>
            </a:r>
            <a:r>
              <a:rPr lang="en-US" sz="1600" err="1" smtClean="0"/>
              <a:t>aneh</a:t>
            </a:r>
            <a:r>
              <a:rPr lang="en-US" sz="1600" smtClean="0"/>
              <a:t> </a:t>
            </a:r>
            <a:r>
              <a:rPr lang="en-US" sz="1600" err="1" smtClean="0"/>
              <a:t>pada</a:t>
            </a:r>
            <a:r>
              <a:rPr lang="en-US" sz="1600" smtClean="0"/>
              <a:t> </a:t>
            </a:r>
            <a:r>
              <a:rPr lang="en-US" sz="1600" err="1" smtClean="0"/>
              <a:t>proses</a:t>
            </a:r>
            <a:r>
              <a:rPr lang="en-US" sz="1600" smtClean="0"/>
              <a:t> </a:t>
            </a:r>
            <a:r>
              <a:rPr lang="en-US" sz="1600" err="1" smtClean="0"/>
              <a:t>eksperimen</a:t>
            </a:r>
            <a:r>
              <a:rPr lang="en-US" sz="1600" smtClean="0"/>
              <a:t> </a:t>
            </a:r>
            <a:r>
              <a:rPr lang="en-US" sz="1600" err="1" smtClean="0"/>
              <a:t>penelitian</a:t>
            </a:r>
            <a:r>
              <a:rPr lang="en-US" sz="1600" smtClean="0"/>
              <a:t>?</a:t>
            </a:r>
          </a:p>
          <a:p>
            <a:pPr marL="806450" lvl="1" indent="-457200"/>
            <a:r>
              <a:rPr lang="en-US" sz="1600" err="1" smtClean="0"/>
              <a:t>Apakah</a:t>
            </a:r>
            <a:r>
              <a:rPr lang="en-US" sz="1600" smtClean="0"/>
              <a:t> benchmark yang </a:t>
            </a:r>
            <a:r>
              <a:rPr lang="en-US" sz="1600" err="1" smtClean="0"/>
              <a:t>dilakukan</a:t>
            </a:r>
            <a:r>
              <a:rPr lang="en-US" sz="1600" smtClean="0"/>
              <a:t>  </a:t>
            </a:r>
            <a:r>
              <a:rPr lang="en-US" sz="1600" err="1" smtClean="0"/>
              <a:t>tidak</a:t>
            </a:r>
            <a:r>
              <a:rPr lang="en-US" sz="1600" smtClean="0"/>
              <a:t> </a:t>
            </a:r>
            <a:r>
              <a:rPr lang="en-US" sz="1600" err="1" smtClean="0"/>
              <a:t>realistis</a:t>
            </a:r>
            <a:r>
              <a:rPr lang="en-US" sz="1600" smtClean="0"/>
              <a:t> </a:t>
            </a:r>
            <a:r>
              <a:rPr lang="en-US" sz="1600" err="1" smtClean="0"/>
              <a:t>atau</a:t>
            </a:r>
            <a:r>
              <a:rPr lang="en-US" sz="1600" smtClean="0"/>
              <a:t> </a:t>
            </a:r>
            <a:r>
              <a:rPr lang="en-US" sz="1600" err="1" smtClean="0"/>
              <a:t>hanya</a:t>
            </a:r>
            <a:r>
              <a:rPr lang="en-US" sz="1600" smtClean="0"/>
              <a:t> </a:t>
            </a:r>
            <a:r>
              <a:rPr lang="en-US" sz="1600" err="1" smtClean="0"/>
              <a:t>buatan</a:t>
            </a:r>
            <a:r>
              <a:rPr lang="en-US" sz="1600" smtClean="0"/>
              <a:t>? </a:t>
            </a:r>
            <a:r>
              <a:rPr lang="en-US" sz="1600" err="1" smtClean="0"/>
              <a:t>Ataukah</a:t>
            </a:r>
            <a:r>
              <a:rPr lang="en-US" sz="1600" smtClean="0"/>
              <a:t> </a:t>
            </a:r>
            <a:r>
              <a:rPr lang="en-US" sz="1600" err="1" smtClean="0"/>
              <a:t>membandingkan</a:t>
            </a:r>
            <a:r>
              <a:rPr lang="en-US" sz="1600" smtClean="0"/>
              <a:t> </a:t>
            </a:r>
            <a:r>
              <a:rPr lang="en-US" sz="1600" err="1" smtClean="0"/>
              <a:t>apel</a:t>
            </a:r>
            <a:r>
              <a:rPr lang="en-US" sz="1600" smtClean="0"/>
              <a:t> </a:t>
            </a:r>
            <a:r>
              <a:rPr lang="en-US" sz="1600" err="1" smtClean="0"/>
              <a:t>dan</a:t>
            </a:r>
            <a:r>
              <a:rPr lang="en-US" sz="1600" smtClean="0"/>
              <a:t> </a:t>
            </a:r>
            <a:r>
              <a:rPr lang="en-US" sz="1600" err="1" smtClean="0"/>
              <a:t>jeruk</a:t>
            </a:r>
            <a:r>
              <a:rPr lang="en-US" sz="1600" smtClean="0"/>
              <a:t>&gt;</a:t>
            </a:r>
          </a:p>
          <a:p>
            <a:pPr marL="806450" lvl="1" indent="-457200"/>
            <a:r>
              <a:rPr lang="en-US" sz="1600" err="1" smtClean="0"/>
              <a:t>Adakah</a:t>
            </a:r>
            <a:r>
              <a:rPr lang="en-US" sz="1600" smtClean="0"/>
              <a:t> </a:t>
            </a:r>
            <a:r>
              <a:rPr lang="en-US" sz="1600" err="1" smtClean="0"/>
              <a:t>kesalahpahaman</a:t>
            </a:r>
            <a:r>
              <a:rPr lang="en-US" sz="1600" smtClean="0"/>
              <a:t> </a:t>
            </a:r>
            <a:r>
              <a:rPr lang="en-US" sz="1600" err="1" smtClean="0"/>
              <a:t>secara</a:t>
            </a:r>
            <a:r>
              <a:rPr lang="en-US" sz="1600" smtClean="0"/>
              <a:t> </a:t>
            </a:r>
            <a:r>
              <a:rPr lang="en-US" sz="1600" err="1" smtClean="0"/>
              <a:t>metodologi</a:t>
            </a:r>
            <a:r>
              <a:rPr lang="en-US" sz="1600" smtClean="0"/>
              <a:t>?</a:t>
            </a:r>
          </a:p>
          <a:p>
            <a:pPr marL="806450" lvl="1" indent="-457200"/>
            <a:r>
              <a:rPr lang="en-US" sz="1600" err="1" smtClean="0"/>
              <a:t>Apakah</a:t>
            </a:r>
            <a:r>
              <a:rPr lang="en-US" sz="1600" smtClean="0"/>
              <a:t> </a:t>
            </a:r>
            <a:r>
              <a:rPr lang="en-US" sz="1600" err="1" smtClean="0"/>
              <a:t>generalisasi</a:t>
            </a:r>
            <a:r>
              <a:rPr lang="en-US" sz="1600" smtClean="0"/>
              <a:t> </a:t>
            </a:r>
            <a:r>
              <a:rPr lang="en-US" sz="1600" err="1" smtClean="0"/>
              <a:t>cukup</a:t>
            </a:r>
            <a:r>
              <a:rPr lang="en-US" sz="1600" smtClean="0"/>
              <a:t> valid?</a:t>
            </a:r>
          </a:p>
        </p:txBody>
      </p:sp>
    </p:spTree>
    <p:extLst>
      <p:ext uri="{BB962C8B-B14F-4D97-AF65-F5344CB8AC3E}">
        <p14:creationId xmlns:p14="http://schemas.microsoft.com/office/powerpoint/2010/main" val="352652056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0"/>
            <a:ext cx="8789988" cy="647700"/>
          </a:xfrm>
        </p:spPr>
        <p:txBody>
          <a:bodyPr/>
          <a:lstStyle/>
          <a:p>
            <a:r>
              <a:rPr lang="id-ID" sz="3800" smtClean="0"/>
              <a:t>Contoh Penelitian dan Alur Penulisannya</a:t>
            </a:r>
            <a:endParaRPr lang="en-US" sz="3800"/>
          </a:p>
        </p:txBody>
      </p:sp>
      <p:sp>
        <p:nvSpPr>
          <p:cNvPr id="3" name="Content Placeholder 2"/>
          <p:cNvSpPr>
            <a:spLocks noGrp="1"/>
          </p:cNvSpPr>
          <p:nvPr>
            <p:ph idx="1"/>
          </p:nvPr>
        </p:nvSpPr>
        <p:spPr>
          <a:xfrm>
            <a:off x="285750" y="1524000"/>
            <a:ext cx="8553450" cy="4038600"/>
          </a:xfrm>
        </p:spPr>
        <p:txBody>
          <a:bodyPr/>
          <a:lstStyle/>
          <a:p>
            <a:pPr marL="0" indent="0">
              <a:buNone/>
            </a:pPr>
            <a:r>
              <a:rPr lang="id-ID" sz="3600" smtClean="0"/>
              <a:t>Title</a:t>
            </a:r>
            <a:r>
              <a:rPr lang="id-ID" sz="3600" b="1" smtClean="0">
                <a:solidFill>
                  <a:srgbClr val="C00000"/>
                </a:solidFill>
              </a:rPr>
              <a:t>: Prediksi Produksi Gandum dengan menggunakan Support Vector Machine berbasis Particle Swarm Optimization</a:t>
            </a:r>
          </a:p>
          <a:p>
            <a:pPr marL="0" indent="0">
              <a:buNone/>
            </a:pPr>
            <a:endParaRPr lang="id-ID" sz="4400"/>
          </a:p>
          <a:p>
            <a:pPr marL="0" indent="0">
              <a:buNone/>
            </a:pPr>
            <a:r>
              <a:rPr lang="id-ID" sz="2800" i="1" smtClean="0"/>
              <a:t>Author: </a:t>
            </a:r>
            <a:r>
              <a:rPr lang="en-US" sz="2800" i="1" smtClean="0">
                <a:solidFill>
                  <a:srgbClr val="C00000"/>
                </a:solidFill>
              </a:rPr>
              <a:t>Sheng-Wei Fei, </a:t>
            </a:r>
            <a:r>
              <a:rPr lang="en-US" sz="2800" i="1">
                <a:solidFill>
                  <a:srgbClr val="C00000"/>
                </a:solidFill>
              </a:rPr>
              <a:t>Yu-Bin Miao and Cheng-Liang </a:t>
            </a:r>
            <a:r>
              <a:rPr lang="en-US" sz="2800" i="1" smtClean="0">
                <a:solidFill>
                  <a:srgbClr val="C00000"/>
                </a:solidFill>
              </a:rPr>
              <a:t>Liu</a:t>
            </a:r>
            <a:r>
              <a:rPr lang="id-ID" sz="2800" i="1" smtClean="0"/>
              <a:t/>
            </a:r>
            <a:br>
              <a:rPr lang="id-ID" sz="2800" i="1" smtClean="0"/>
            </a:br>
            <a:r>
              <a:rPr lang="id-ID" sz="2800" i="1" smtClean="0"/>
              <a:t>Publications: </a:t>
            </a:r>
            <a:r>
              <a:rPr lang="en-US" sz="2800" i="1" smtClean="0">
                <a:solidFill>
                  <a:srgbClr val="C00000"/>
                </a:solidFill>
              </a:rPr>
              <a:t>Recent </a:t>
            </a:r>
            <a:r>
              <a:rPr lang="en-US" sz="2800" i="1">
                <a:solidFill>
                  <a:srgbClr val="C00000"/>
                </a:solidFill>
              </a:rPr>
              <a:t>Patents on Engineering 2009, 3, </a:t>
            </a:r>
            <a:r>
              <a:rPr lang="en-US" sz="2800" i="1" smtClean="0">
                <a:solidFill>
                  <a:srgbClr val="C00000"/>
                </a:solidFill>
              </a:rPr>
              <a:t>8-12</a:t>
            </a:r>
            <a:endParaRPr lang="en-US" sz="2800" i="1">
              <a:solidFill>
                <a:srgbClr val="C00000"/>
              </a:solidFill>
            </a:endParaRPr>
          </a:p>
        </p:txBody>
      </p:sp>
    </p:spTree>
    <p:extLst>
      <p:ext uri="{BB962C8B-B14F-4D97-AF65-F5344CB8AC3E}">
        <p14:creationId xmlns:p14="http://schemas.microsoft.com/office/powerpoint/2010/main" val="961503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0"/>
            <a:ext cx="8866188" cy="647700"/>
          </a:xfrm>
        </p:spPr>
        <p:txBody>
          <a:bodyPr/>
          <a:lstStyle/>
          <a:p>
            <a:r>
              <a:rPr lang="id-ID" smtClean="0"/>
              <a:t>Research Background</a:t>
            </a:r>
            <a:endParaRPr lang="en-US"/>
          </a:p>
        </p:txBody>
      </p:sp>
      <p:sp>
        <p:nvSpPr>
          <p:cNvPr id="3" name="Content Placeholder 2"/>
          <p:cNvSpPr>
            <a:spLocks noGrp="1"/>
          </p:cNvSpPr>
          <p:nvPr>
            <p:ph idx="1"/>
          </p:nvPr>
        </p:nvSpPr>
        <p:spPr>
          <a:xfrm>
            <a:off x="304800" y="1066800"/>
            <a:ext cx="8534400" cy="4724400"/>
          </a:xfrm>
        </p:spPr>
        <p:txBody>
          <a:bodyPr/>
          <a:lstStyle/>
          <a:p>
            <a:pPr marL="514350" indent="-514350">
              <a:buFont typeface="+mj-lt"/>
              <a:buAutoNum type="arabicPeriod"/>
            </a:pPr>
            <a:r>
              <a:rPr lang="id-ID" sz="2600"/>
              <a:t>Gandum adalah komoditas yang penting di china, karena tingkat produksinya tinggi. Produksi gandum perlu </a:t>
            </a:r>
            <a:r>
              <a:rPr lang="id-ID" sz="2600">
                <a:solidFill>
                  <a:srgbClr val="C00000"/>
                </a:solidFill>
              </a:rPr>
              <a:t>diprediksi dengan akurat, karena penting untuk </a:t>
            </a:r>
            <a:r>
              <a:rPr lang="id-ID" sz="2600">
                <a:solidFill>
                  <a:srgbClr val="C00000"/>
                </a:solidFill>
                <a:sym typeface="Wingdings" pitchFamily="2" charset="2"/>
              </a:rPr>
              <a:t> membuat kebijakan </a:t>
            </a:r>
            <a:r>
              <a:rPr lang="id-ID" sz="2600" smtClean="0">
                <a:solidFill>
                  <a:srgbClr val="C00000"/>
                </a:solidFill>
                <a:sym typeface="Wingdings" pitchFamily="2" charset="2"/>
              </a:rPr>
              <a:t>nasional </a:t>
            </a:r>
            <a:r>
              <a:rPr lang="id-ID" sz="2600" smtClean="0">
                <a:sym typeface="Wingdings" pitchFamily="2" charset="2"/>
              </a:rPr>
              <a:t>(Traill, 2008)</a:t>
            </a:r>
            <a:endParaRPr lang="id-ID" sz="2600"/>
          </a:p>
          <a:p>
            <a:pPr marL="514350" indent="-514350">
              <a:buFont typeface="+mj-lt"/>
              <a:buAutoNum type="arabicPeriod"/>
            </a:pPr>
            <a:r>
              <a:rPr lang="id-ID" sz="2600" smtClean="0"/>
              <a:t>Metode </a:t>
            </a:r>
            <a:r>
              <a:rPr lang="id-ID" sz="2600"/>
              <a:t>prediksi rentet waktu seperti </a:t>
            </a:r>
            <a:r>
              <a:rPr lang="id-ID" sz="2600" smtClean="0"/>
              <a:t>Support Vector Machine (</a:t>
            </a:r>
            <a:r>
              <a:rPr lang="en-US" sz="2600" smtClean="0"/>
              <a:t>Yongsheng</a:t>
            </a:r>
            <a:r>
              <a:rPr lang="id-ID" sz="2600" smtClean="0"/>
              <a:t>, 2008), Neural Network (NN) (Tseng, 2007) dan Grey Model (GM) (Wu, 2007) diusulkan </a:t>
            </a:r>
            <a:r>
              <a:rPr lang="id-ID" sz="2600"/>
              <a:t>oleh banyak peneliti (</a:t>
            </a:r>
            <a:r>
              <a:rPr lang="id-ID" sz="2600" smtClean="0"/>
              <a:t>Huifei, 2009) untuk prediksi gandum</a:t>
            </a:r>
          </a:p>
          <a:p>
            <a:pPr marL="514350" indent="-514350">
              <a:buFont typeface="+mj-lt"/>
              <a:buAutoNum type="arabicPeriod"/>
            </a:pPr>
            <a:r>
              <a:rPr lang="id-ID" sz="2600" smtClean="0"/>
              <a:t>NN </a:t>
            </a:r>
            <a:r>
              <a:rPr lang="id-ID" sz="2600"/>
              <a:t>memiliki kelebihan pada prediksi </a:t>
            </a:r>
            <a:r>
              <a:rPr lang="en-US" sz="2600"/>
              <a:t>non-linear,  </a:t>
            </a:r>
            <a:r>
              <a:rPr lang="id-ID" sz="2600"/>
              <a:t>kuat di </a:t>
            </a:r>
            <a:r>
              <a:rPr lang="en-US" sz="2600"/>
              <a:t>parallel</a:t>
            </a:r>
            <a:r>
              <a:rPr lang="id-ID" sz="2600"/>
              <a:t> </a:t>
            </a:r>
            <a:r>
              <a:rPr lang="en-US" sz="2600"/>
              <a:t>processing</a:t>
            </a:r>
            <a:r>
              <a:rPr lang="id-ID" sz="2600"/>
              <a:t> dan kemampuan untuk mentoleransi kesalahan, tapi memiliki kelemahan </a:t>
            </a:r>
            <a:r>
              <a:rPr lang="id-ID" sz="2600" smtClean="0"/>
              <a:t>pada perlunya </a:t>
            </a:r>
            <a:r>
              <a:rPr lang="id-ID" sz="2600">
                <a:solidFill>
                  <a:srgbClr val="C00000"/>
                </a:solidFill>
              </a:rPr>
              <a:t>data training yang besar</a:t>
            </a:r>
            <a:r>
              <a:rPr lang="id-ID" sz="2600"/>
              <a:t>, </a:t>
            </a:r>
            <a:r>
              <a:rPr lang="en-US" sz="2600">
                <a:solidFill>
                  <a:srgbClr val="C00000"/>
                </a:solidFill>
              </a:rPr>
              <a:t>‘over-fitting’</a:t>
            </a:r>
            <a:r>
              <a:rPr lang="en-US" sz="2600"/>
              <a:t>, </a:t>
            </a:r>
            <a:r>
              <a:rPr lang="id-ID" sz="2600"/>
              <a:t>lambatnya </a:t>
            </a:r>
            <a:r>
              <a:rPr lang="id-ID" sz="2600">
                <a:solidFill>
                  <a:srgbClr val="C00000"/>
                </a:solidFill>
              </a:rPr>
              <a:t>konvergensi</a:t>
            </a:r>
            <a:r>
              <a:rPr lang="id-ID" sz="2600"/>
              <a:t>, dan sifatnya yang  </a:t>
            </a:r>
            <a:r>
              <a:rPr lang="id-ID" sz="2600">
                <a:solidFill>
                  <a:srgbClr val="C00000"/>
                </a:solidFill>
              </a:rPr>
              <a:t>local optimum </a:t>
            </a:r>
            <a:r>
              <a:rPr lang="id-ID" sz="2600" smtClean="0"/>
              <a:t>(Rosario, 2007)</a:t>
            </a:r>
          </a:p>
        </p:txBody>
      </p:sp>
    </p:spTree>
    <p:extLst>
      <p:ext uri="{BB962C8B-B14F-4D97-AF65-F5344CB8AC3E}">
        <p14:creationId xmlns:p14="http://schemas.microsoft.com/office/powerpoint/2010/main" val="339680046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0"/>
            <a:ext cx="8866188" cy="647700"/>
          </a:xfrm>
        </p:spPr>
        <p:txBody>
          <a:bodyPr/>
          <a:lstStyle/>
          <a:p>
            <a:r>
              <a:rPr lang="id-ID"/>
              <a:t>Research Background</a:t>
            </a:r>
            <a:endParaRPr lang="en-US"/>
          </a:p>
        </p:txBody>
      </p:sp>
      <p:sp>
        <p:nvSpPr>
          <p:cNvPr id="3" name="Content Placeholder 2"/>
          <p:cNvSpPr>
            <a:spLocks noGrp="1"/>
          </p:cNvSpPr>
          <p:nvPr>
            <p:ph idx="1"/>
          </p:nvPr>
        </p:nvSpPr>
        <p:spPr/>
        <p:txBody>
          <a:bodyPr/>
          <a:lstStyle/>
          <a:p>
            <a:pPr marL="514350" indent="-514350">
              <a:buFont typeface="+mj-lt"/>
              <a:buAutoNum type="arabicPeriod" startAt="4"/>
            </a:pPr>
            <a:r>
              <a:rPr lang="id-ID" sz="2800" smtClean="0"/>
              <a:t>GM punya kelebihan di tingginya akurasi prediksi meskipun menggunakan data yang sedikit. Akan tetapi GM memiliki kelemahan di data yang sifatnya naik turun secara fluktuatif seperti pada data gandum (Wu, 2007)</a:t>
            </a:r>
          </a:p>
          <a:p>
            <a:pPr marL="514350" indent="-514350">
              <a:buFont typeface="+mj-lt"/>
              <a:buAutoNum type="arabicPeriod" startAt="4"/>
            </a:pPr>
            <a:r>
              <a:rPr lang="id-ID" sz="2800" smtClean="0"/>
              <a:t>SVM dapat </a:t>
            </a:r>
            <a:r>
              <a:rPr lang="id-ID" sz="2800"/>
              <a:t>memecahkan masalah </a:t>
            </a:r>
            <a:r>
              <a:rPr lang="id-ID" sz="2800" smtClean="0"/>
              <a:t>NN, </a:t>
            </a:r>
            <a:r>
              <a:rPr lang="id-ID" sz="2800"/>
              <a:t>yaitu </a:t>
            </a:r>
            <a:r>
              <a:rPr lang="en-US" sz="2800"/>
              <a:t>‘over-fitting’, </a:t>
            </a:r>
            <a:r>
              <a:rPr lang="id-ID" sz="2800"/>
              <a:t>lambatnya konvergensi, </a:t>
            </a:r>
            <a:r>
              <a:rPr lang="id-ID" sz="2800" smtClean="0"/>
              <a:t>dan </a:t>
            </a:r>
            <a:r>
              <a:rPr lang="id-ID" sz="2800"/>
              <a:t>sedikitnya data training </a:t>
            </a:r>
            <a:r>
              <a:rPr lang="id-ID" sz="2800" smtClean="0"/>
              <a:t>(Vapnik, 2005), </a:t>
            </a:r>
            <a:r>
              <a:rPr lang="id-ID" sz="2800"/>
              <a:t>akan tetapi SVM </a:t>
            </a:r>
            <a:r>
              <a:rPr lang="id-ID" sz="2800">
                <a:solidFill>
                  <a:srgbClr val="C00000"/>
                </a:solidFill>
              </a:rPr>
              <a:t>memiliki kelemahan pada sulitnya pemilihan parameter SVM yang sesuai </a:t>
            </a:r>
            <a:r>
              <a:rPr lang="id-ID" sz="2800"/>
              <a:t>(</a:t>
            </a:r>
            <a:r>
              <a:rPr lang="en-US" sz="2800" smtClean="0"/>
              <a:t>Coussement,</a:t>
            </a:r>
            <a:r>
              <a:rPr lang="id-ID" sz="2800" smtClean="0"/>
              <a:t> 2008)</a:t>
            </a:r>
            <a:endParaRPr lang="id-ID" sz="2800"/>
          </a:p>
        </p:txBody>
      </p:sp>
    </p:spTree>
    <p:extLst>
      <p:ext uri="{BB962C8B-B14F-4D97-AF65-F5344CB8AC3E}">
        <p14:creationId xmlns:p14="http://schemas.microsoft.com/office/powerpoint/2010/main" val="256962466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0"/>
            <a:ext cx="8866188" cy="647700"/>
          </a:xfrm>
        </p:spPr>
        <p:txBody>
          <a:bodyPr/>
          <a:lstStyle/>
          <a:p>
            <a:r>
              <a:rPr lang="id-ID"/>
              <a:t>Research Background</a:t>
            </a:r>
            <a:endParaRPr lang="en-US"/>
          </a:p>
        </p:txBody>
      </p:sp>
      <p:sp>
        <p:nvSpPr>
          <p:cNvPr id="3" name="Content Placeholder 2"/>
          <p:cNvSpPr>
            <a:spLocks noGrp="1"/>
          </p:cNvSpPr>
          <p:nvPr>
            <p:ph idx="1"/>
          </p:nvPr>
        </p:nvSpPr>
        <p:spPr/>
        <p:txBody>
          <a:bodyPr/>
          <a:lstStyle/>
          <a:p>
            <a:pPr marL="514350" indent="-514350">
              <a:buFont typeface="+mj-lt"/>
              <a:buAutoNum type="arabicPeriod" startAt="6"/>
            </a:pPr>
            <a:r>
              <a:rPr lang="id-ID" sz="2800" smtClean="0"/>
              <a:t>Particle Swarm Optimization (PSO) </a:t>
            </a:r>
            <a:r>
              <a:rPr lang="id-ID" sz="2800"/>
              <a:t>adalah metode optimisasi yang dapat digunakan untuk </a:t>
            </a:r>
            <a:r>
              <a:rPr lang="id-ID" sz="2800">
                <a:solidFill>
                  <a:srgbClr val="C00000"/>
                </a:solidFill>
              </a:rPr>
              <a:t>memecahkan masalah optimisasi </a:t>
            </a:r>
            <a:r>
              <a:rPr lang="id-ID" sz="2800" smtClean="0">
                <a:solidFill>
                  <a:srgbClr val="C00000"/>
                </a:solidFill>
              </a:rPr>
              <a:t>multidimensi dan multiparameter </a:t>
            </a:r>
            <a:r>
              <a:rPr lang="id-ID" sz="2800"/>
              <a:t>pada pembelajaran di NN</a:t>
            </a:r>
            <a:r>
              <a:rPr lang="id-ID" sz="2800" smtClean="0"/>
              <a:t>, SVM, dan classifier lain [Brits, 2009]</a:t>
            </a:r>
            <a:endParaRPr lang="id-ID" sz="2800"/>
          </a:p>
          <a:p>
            <a:pPr marL="514350" indent="-514350">
              <a:buFont typeface="+mj-lt"/>
              <a:buAutoNum type="arabicPeriod" startAt="6"/>
            </a:pPr>
            <a:r>
              <a:rPr lang="id-ID" sz="2800"/>
              <a:t>Pada penelitian ini PSO akan diterapkan untuk pemilihan parameter </a:t>
            </a:r>
            <a:r>
              <a:rPr lang="id-ID" sz="2800" smtClean="0"/>
              <a:t>SVM yang sesuai dan optimal, </a:t>
            </a:r>
            <a:r>
              <a:rPr lang="id-ID" sz="2800"/>
              <a:t>sehingga hasil prediksi </a:t>
            </a:r>
            <a:r>
              <a:rPr lang="id-ID" sz="2800">
                <a:solidFill>
                  <a:srgbClr val="C00000"/>
                </a:solidFill>
              </a:rPr>
              <a:t>lebih akurat</a:t>
            </a:r>
            <a:endParaRPr lang="en-US" sz="2800">
              <a:solidFill>
                <a:srgbClr val="C00000"/>
              </a:solidFill>
            </a:endParaRPr>
          </a:p>
        </p:txBody>
      </p:sp>
    </p:spTree>
    <p:extLst>
      <p:ext uri="{BB962C8B-B14F-4D97-AF65-F5344CB8AC3E}">
        <p14:creationId xmlns:p14="http://schemas.microsoft.com/office/powerpoint/2010/main" val="2142268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Problem Statement</a:t>
            </a:r>
            <a:endParaRPr lang="en-US"/>
          </a:p>
        </p:txBody>
      </p:sp>
      <p:sp>
        <p:nvSpPr>
          <p:cNvPr id="3" name="Content Placeholder 2"/>
          <p:cNvSpPr>
            <a:spLocks noGrp="1"/>
          </p:cNvSpPr>
          <p:nvPr>
            <p:ph idx="1"/>
          </p:nvPr>
        </p:nvSpPr>
        <p:spPr>
          <a:xfrm>
            <a:off x="381000" y="1066800"/>
            <a:ext cx="8458200" cy="5181600"/>
          </a:xfrm>
        </p:spPr>
        <p:txBody>
          <a:bodyPr/>
          <a:lstStyle/>
          <a:p>
            <a:pPr marL="0" indent="0">
              <a:buNone/>
            </a:pPr>
            <a:r>
              <a:rPr lang="id-ID" sz="3400"/>
              <a:t>Support Vector Machine (SVM) dapat memecahkan masalah NN dan GM, yaitu ‘over-fitting’, lambatnya konvergensi, dan sedikitnya data training (Vapnik, 2005), akan tetapi </a:t>
            </a:r>
            <a:r>
              <a:rPr lang="id-ID" sz="3400">
                <a:solidFill>
                  <a:srgbClr val="C00000"/>
                </a:solidFill>
              </a:rPr>
              <a:t>SVM memiliki kelemahan pada sulitnya pemilihan parameter SVM yang </a:t>
            </a:r>
            <a:r>
              <a:rPr lang="id-ID" sz="3400" smtClean="0">
                <a:solidFill>
                  <a:srgbClr val="C00000"/>
                </a:solidFill>
              </a:rPr>
              <a:t>sesuai</a:t>
            </a:r>
            <a:endParaRPr lang="id-ID" sz="3400">
              <a:solidFill>
                <a:srgbClr val="C00000"/>
              </a:solidFill>
            </a:endParaRPr>
          </a:p>
          <a:p>
            <a:endParaRPr lang="en-US" sz="3400"/>
          </a:p>
        </p:txBody>
      </p:sp>
    </p:spTree>
    <p:extLst>
      <p:ext uri="{BB962C8B-B14F-4D97-AF65-F5344CB8AC3E}">
        <p14:creationId xmlns:p14="http://schemas.microsoft.com/office/powerpoint/2010/main" val="26142542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Research Question</a:t>
            </a:r>
            <a:endParaRPr lang="en-US"/>
          </a:p>
        </p:txBody>
      </p:sp>
      <p:sp>
        <p:nvSpPr>
          <p:cNvPr id="3" name="Content Placeholder 2"/>
          <p:cNvSpPr>
            <a:spLocks noGrp="1"/>
          </p:cNvSpPr>
          <p:nvPr>
            <p:ph idx="1"/>
          </p:nvPr>
        </p:nvSpPr>
        <p:spPr>
          <a:xfrm>
            <a:off x="381000" y="1066800"/>
            <a:ext cx="8382000" cy="5181600"/>
          </a:xfrm>
        </p:spPr>
        <p:txBody>
          <a:bodyPr/>
          <a:lstStyle/>
          <a:p>
            <a:pPr marL="0" indent="0">
              <a:buNone/>
            </a:pPr>
            <a:r>
              <a:rPr lang="id-ID" sz="3400" smtClean="0"/>
              <a:t>Seberapa tinggi </a:t>
            </a:r>
            <a:r>
              <a:rPr lang="id-ID" sz="3400" smtClean="0">
                <a:solidFill>
                  <a:srgbClr val="C00000"/>
                </a:solidFill>
              </a:rPr>
              <a:t>akurasi</a:t>
            </a:r>
            <a:r>
              <a:rPr lang="id-ID" sz="3400" smtClean="0"/>
              <a:t> metode Support </a:t>
            </a:r>
            <a:r>
              <a:rPr lang="id-ID" sz="3400"/>
              <a:t>Vector Machine (SVM) </a:t>
            </a:r>
            <a:r>
              <a:rPr lang="id-ID" sz="3400" smtClean="0"/>
              <a:t>apabila PSO diterapkan pada proses pemilihan parameter?</a:t>
            </a:r>
          </a:p>
        </p:txBody>
      </p:sp>
    </p:spTree>
    <p:extLst>
      <p:ext uri="{BB962C8B-B14F-4D97-AF65-F5344CB8AC3E}">
        <p14:creationId xmlns:p14="http://schemas.microsoft.com/office/powerpoint/2010/main" val="379113630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Research Objective</a:t>
            </a:r>
            <a:endParaRPr lang="en-US"/>
          </a:p>
        </p:txBody>
      </p:sp>
      <p:sp>
        <p:nvSpPr>
          <p:cNvPr id="3" name="Content Placeholder 2"/>
          <p:cNvSpPr>
            <a:spLocks noGrp="1"/>
          </p:cNvSpPr>
          <p:nvPr>
            <p:ph idx="1"/>
          </p:nvPr>
        </p:nvSpPr>
        <p:spPr>
          <a:xfrm>
            <a:off x="457200" y="1066800"/>
            <a:ext cx="8382000" cy="5181600"/>
          </a:xfrm>
        </p:spPr>
        <p:txBody>
          <a:bodyPr/>
          <a:lstStyle/>
          <a:p>
            <a:pPr marL="0" indent="0">
              <a:buNone/>
            </a:pPr>
            <a:r>
              <a:rPr lang="id-ID" sz="3400" smtClean="0"/>
              <a:t>Menerapkan PSO untuk pemilihan parameter yang sesuai (C, lambda dan epsilon) pada Support </a:t>
            </a:r>
            <a:r>
              <a:rPr lang="id-ID" sz="3400"/>
              <a:t>Vector Machine (SVM</a:t>
            </a:r>
            <a:r>
              <a:rPr lang="id-ID" sz="3400" smtClean="0"/>
              <a:t>), sehingga hasil prediksinya </a:t>
            </a:r>
            <a:r>
              <a:rPr lang="id-ID" sz="3400" smtClean="0">
                <a:solidFill>
                  <a:srgbClr val="C00000"/>
                </a:solidFill>
              </a:rPr>
              <a:t>lebih akurat</a:t>
            </a:r>
            <a:endParaRPr lang="id-ID" sz="3400">
              <a:solidFill>
                <a:srgbClr val="C00000"/>
              </a:solidFill>
            </a:endParaRPr>
          </a:p>
          <a:p>
            <a:endParaRPr lang="en-US" sz="3400"/>
          </a:p>
        </p:txBody>
      </p:sp>
    </p:spTree>
    <p:extLst>
      <p:ext uri="{BB962C8B-B14F-4D97-AF65-F5344CB8AC3E}">
        <p14:creationId xmlns:p14="http://schemas.microsoft.com/office/powerpoint/2010/main" val="154880745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Existing Method</a:t>
            </a:r>
            <a:endParaRPr lang="en-US"/>
          </a:p>
        </p:txBody>
      </p:sp>
      <p:sp>
        <p:nvSpPr>
          <p:cNvPr id="3" name="Content Placeholder 2"/>
          <p:cNvSpPr>
            <a:spLocks noGrp="1"/>
          </p:cNvSpPr>
          <p:nvPr>
            <p:ph idx="1"/>
          </p:nvPr>
        </p:nvSpPr>
        <p:spPr/>
        <p:txBody>
          <a:bodyPr/>
          <a:lstStyle/>
          <a:p>
            <a:r>
              <a:rPr lang="id-ID" smtClean="0"/>
              <a:t>Metode yang biasa digunakan untuk prediksi rentet waktu:</a:t>
            </a:r>
          </a:p>
          <a:p>
            <a:pPr marL="976312" lvl="1" indent="-514350">
              <a:buFont typeface="+mj-lt"/>
              <a:buAutoNum type="arabicPeriod"/>
            </a:pPr>
            <a:r>
              <a:rPr lang="id-ID" b="1" smtClean="0"/>
              <a:t>NN</a:t>
            </a:r>
          </a:p>
          <a:p>
            <a:pPr marL="976312" lvl="1" indent="-514350">
              <a:buFont typeface="+mj-lt"/>
              <a:buAutoNum type="arabicPeriod"/>
            </a:pPr>
            <a:r>
              <a:rPr lang="id-ID" b="1" smtClean="0"/>
              <a:t>GM</a:t>
            </a:r>
          </a:p>
          <a:p>
            <a:pPr marL="976312" lvl="1" indent="-514350">
              <a:buFont typeface="+mj-lt"/>
              <a:buAutoNum type="arabicPeriod"/>
            </a:pPr>
            <a:r>
              <a:rPr lang="id-ID" b="1" smtClean="0"/>
              <a:t>SVM</a:t>
            </a:r>
          </a:p>
          <a:p>
            <a:endParaRPr lang="id-ID"/>
          </a:p>
          <a:p>
            <a:r>
              <a:rPr lang="id-ID" smtClean="0"/>
              <a:t>Proposed method (PSO+SVM) akan dikomparasi dengan 3 existing method di atas</a:t>
            </a:r>
          </a:p>
        </p:txBody>
      </p:sp>
    </p:spTree>
    <p:extLst>
      <p:ext uri="{BB962C8B-B14F-4D97-AF65-F5344CB8AC3E}">
        <p14:creationId xmlns:p14="http://schemas.microsoft.com/office/powerpoint/2010/main" val="21024647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190500"/>
            <a:ext cx="8561387" cy="647700"/>
          </a:xfrm>
        </p:spPr>
        <p:txBody>
          <a:bodyPr/>
          <a:lstStyle/>
          <a:p>
            <a:r>
              <a:rPr lang="en-US" err="1" smtClean="0"/>
              <a:t>Materi</a:t>
            </a:r>
            <a:endParaRPr lang="id-ID"/>
          </a:p>
        </p:txBody>
      </p:sp>
      <p:sp>
        <p:nvSpPr>
          <p:cNvPr id="3" name="Content Placeholder 2"/>
          <p:cNvSpPr>
            <a:spLocks noGrp="1"/>
          </p:cNvSpPr>
          <p:nvPr>
            <p:ph idx="1"/>
          </p:nvPr>
        </p:nvSpPr>
        <p:spPr>
          <a:xfrm>
            <a:off x="381000" y="1066800"/>
            <a:ext cx="8534400" cy="5410200"/>
          </a:xfrm>
        </p:spPr>
        <p:txBody>
          <a:bodyPr/>
          <a:lstStyle/>
          <a:p>
            <a:pPr marL="571500" indent="-571500">
              <a:buFont typeface="+mj-lt"/>
              <a:buAutoNum type="arabicPeriod"/>
            </a:pPr>
            <a:r>
              <a:rPr lang="id-ID" sz="2600" smtClean="0"/>
              <a:t>Pengantar Penelitian</a:t>
            </a:r>
          </a:p>
          <a:p>
            <a:pPr marL="571500" indent="-571500">
              <a:buFont typeface="+mj-lt"/>
              <a:buAutoNum type="arabicPeriod"/>
            </a:pPr>
            <a:r>
              <a:rPr lang="id-ID" sz="2600" smtClean="0"/>
              <a:t>Tahapan Penelitian</a:t>
            </a:r>
            <a:endParaRPr lang="en-US" sz="2600" smtClean="0"/>
          </a:p>
          <a:p>
            <a:pPr marL="571500" indent="-571500">
              <a:buFont typeface="+mj-lt"/>
              <a:buAutoNum type="arabicPeriod"/>
            </a:pPr>
            <a:r>
              <a:rPr lang="id-ID" sz="2600" smtClean="0"/>
              <a:t>Masalah Penelitian</a:t>
            </a:r>
            <a:endParaRPr lang="en-US" sz="2600" smtClean="0"/>
          </a:p>
          <a:p>
            <a:pPr marL="571500" indent="-571500">
              <a:buFont typeface="+mj-lt"/>
              <a:buAutoNum type="arabicPeriod"/>
            </a:pPr>
            <a:r>
              <a:rPr lang="nl-NL" sz="2600"/>
              <a:t>Disiplin Ilmu, Metode Penelitian dan </a:t>
            </a:r>
            <a:r>
              <a:rPr lang="nl-NL" sz="2600" i="1"/>
              <a:t>Computing </a:t>
            </a:r>
            <a:r>
              <a:rPr lang="nl-NL" sz="2600" i="1" smtClean="0"/>
              <a:t>Method</a:t>
            </a:r>
            <a:endParaRPr lang="id-ID" sz="2600" i="1" smtClean="0"/>
          </a:p>
          <a:p>
            <a:pPr marL="571500" indent="-571500">
              <a:buFont typeface="+mj-lt"/>
              <a:buAutoNum type="arabicPeriod"/>
            </a:pPr>
            <a:r>
              <a:rPr lang="en-US" sz="2600" smtClean="0"/>
              <a:t>Tema</a:t>
            </a:r>
            <a:r>
              <a:rPr lang="id-ID" sz="2600" smtClean="0"/>
              <a:t>, </a:t>
            </a:r>
            <a:r>
              <a:rPr lang="en-US" sz="2600" smtClean="0"/>
              <a:t>Judul </a:t>
            </a:r>
            <a:r>
              <a:rPr lang="id-ID" sz="2600" smtClean="0"/>
              <a:t>dan Abstrak </a:t>
            </a:r>
            <a:r>
              <a:rPr lang="en-US" sz="2600" smtClean="0"/>
              <a:t>Penelitian</a:t>
            </a:r>
            <a:endParaRPr lang="id-ID" sz="2600" smtClean="0"/>
          </a:p>
          <a:p>
            <a:pPr marL="571500" indent="-571500">
              <a:buFont typeface="+mj-lt"/>
              <a:buAutoNum type="arabicPeriod"/>
            </a:pPr>
            <a:r>
              <a:rPr lang="id-ID" sz="2600" smtClean="0"/>
              <a:t>Landasan Teori</a:t>
            </a:r>
            <a:r>
              <a:rPr lang="en-US" sz="2600" smtClean="0"/>
              <a:t>, </a:t>
            </a:r>
            <a:r>
              <a:rPr lang="en-US" sz="2600" i="1" smtClean="0"/>
              <a:t>Citation</a:t>
            </a:r>
            <a:r>
              <a:rPr lang="en-US" sz="2600" smtClean="0"/>
              <a:t> </a:t>
            </a:r>
            <a:r>
              <a:rPr lang="id-ID" sz="2600" smtClean="0"/>
              <a:t> dan Referensi Penelitian</a:t>
            </a:r>
            <a:endParaRPr lang="en-US" sz="2600" smtClean="0"/>
          </a:p>
          <a:p>
            <a:pPr marL="571500" indent="-571500">
              <a:buFont typeface="+mj-lt"/>
              <a:buAutoNum type="arabicPeriod"/>
            </a:pPr>
            <a:r>
              <a:rPr lang="id-ID" sz="2600" smtClean="0"/>
              <a:t>Struktur dan Sistematika Tesis</a:t>
            </a:r>
            <a:endParaRPr lang="id-ID" sz="2600"/>
          </a:p>
          <a:p>
            <a:pPr marL="571500" indent="-571500">
              <a:buFont typeface="+mj-lt"/>
              <a:buAutoNum type="arabicPeriod"/>
            </a:pPr>
            <a:r>
              <a:rPr lang="en-US" sz="2600" smtClean="0"/>
              <a:t>Metode </a:t>
            </a:r>
            <a:r>
              <a:rPr lang="en-US" sz="2600" err="1" smtClean="0"/>
              <a:t>Penelitian</a:t>
            </a:r>
            <a:r>
              <a:rPr lang="en-US" sz="2600" smtClean="0"/>
              <a:t> </a:t>
            </a:r>
            <a:r>
              <a:rPr lang="en-US" sz="2600" err="1" smtClean="0"/>
              <a:t>Eksperimen</a:t>
            </a:r>
            <a:endParaRPr lang="en-US" sz="2600" smtClean="0"/>
          </a:p>
          <a:p>
            <a:pPr marL="571500" indent="-571500">
              <a:buFont typeface="+mj-lt"/>
              <a:buAutoNum type="arabicPeriod"/>
            </a:pPr>
            <a:r>
              <a:rPr lang="id-ID" sz="2600" smtClean="0"/>
              <a:t>Penarikan Kesimpulan</a:t>
            </a:r>
            <a:endParaRPr lang="en-US" sz="2600" smtClean="0"/>
          </a:p>
          <a:p>
            <a:pPr marL="571500" indent="-571500">
              <a:buFont typeface="+mj-lt"/>
              <a:buAutoNum type="arabicPeriod"/>
            </a:pPr>
            <a:r>
              <a:rPr lang="en-US" sz="2600" err="1" smtClean="0"/>
              <a:t>Pengujian</a:t>
            </a:r>
            <a:r>
              <a:rPr lang="en-US" sz="2600" smtClean="0"/>
              <a:t> </a:t>
            </a:r>
            <a:r>
              <a:rPr lang="id-ID" sz="2600" smtClean="0"/>
              <a:t>Tesis</a:t>
            </a:r>
            <a:endParaRPr lang="en-US" sz="2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41" t="23673" r="24148" b="12690"/>
          <a:stretch/>
        </p:blipFill>
        <p:spPr bwMode="auto">
          <a:xfrm>
            <a:off x="3429000" y="838200"/>
            <a:ext cx="5791200" cy="575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d-ID" smtClean="0"/>
              <a:t>Proposed Method</a:t>
            </a:r>
            <a:endParaRPr lang="en-US"/>
          </a:p>
        </p:txBody>
      </p:sp>
      <p:sp>
        <p:nvSpPr>
          <p:cNvPr id="3" name="Content Placeholder 2"/>
          <p:cNvSpPr>
            <a:spLocks noGrp="1"/>
          </p:cNvSpPr>
          <p:nvPr>
            <p:ph idx="1"/>
          </p:nvPr>
        </p:nvSpPr>
        <p:spPr>
          <a:xfrm>
            <a:off x="152400" y="1066800"/>
            <a:ext cx="3733800" cy="5181600"/>
          </a:xfrm>
        </p:spPr>
        <p:txBody>
          <a:bodyPr/>
          <a:lstStyle/>
          <a:p>
            <a:pPr marL="0" indent="0">
              <a:buNone/>
            </a:pPr>
            <a:r>
              <a:rPr lang="id-ID" smtClean="0"/>
              <a:t>Metode yang diusulkan adalah metode SVM dengan pemilihan parameter C, Lamba dan Epsilon diotomatisasi menggunakan PSO</a:t>
            </a:r>
            <a:endParaRPr lang="en-US"/>
          </a:p>
        </p:txBody>
      </p:sp>
    </p:spTree>
    <p:extLst>
      <p:ext uri="{BB962C8B-B14F-4D97-AF65-F5344CB8AC3E}">
        <p14:creationId xmlns:p14="http://schemas.microsoft.com/office/powerpoint/2010/main" val="392582213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Experiment Result</a:t>
            </a:r>
            <a:endParaRPr lang="en-US"/>
          </a:p>
        </p:txBody>
      </p:sp>
      <p:sp>
        <p:nvSpPr>
          <p:cNvPr id="3" name="Content Placeholder 2"/>
          <p:cNvSpPr>
            <a:spLocks noGrp="1"/>
          </p:cNvSpPr>
          <p:nvPr>
            <p:ph idx="1"/>
          </p:nvPr>
        </p:nvSpPr>
        <p:spPr/>
        <p:txBody>
          <a:bodyPr/>
          <a:lstStyle/>
          <a:p>
            <a:r>
              <a:rPr lang="id-ID" smtClean="0"/>
              <a:t>Hasil eksperimen mengindikasikan bahwa tingkat akurasi</a:t>
            </a:r>
            <a:r>
              <a:rPr lang="en-US" smtClean="0"/>
              <a:t> </a:t>
            </a:r>
            <a:r>
              <a:rPr lang="en-US"/>
              <a:t>PSO-SVM </a:t>
            </a:r>
            <a:r>
              <a:rPr lang="id-ID" smtClean="0"/>
              <a:t>lebih tinggi (nilai errornya lebih kecil) dibandingkan dengan daripada metode GM,  SVM dan NN</a:t>
            </a:r>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68" t="42803" r="7387" b="23295"/>
          <a:stretch/>
        </p:blipFill>
        <p:spPr bwMode="auto">
          <a:xfrm>
            <a:off x="17918" y="3200400"/>
            <a:ext cx="9102208" cy="290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1869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Tugas Literature Review</a:t>
            </a:r>
            <a:endParaRPr lang="en-US"/>
          </a:p>
        </p:txBody>
      </p:sp>
      <p:sp>
        <p:nvSpPr>
          <p:cNvPr id="3" name="Content Placeholder 2"/>
          <p:cNvSpPr>
            <a:spLocks noGrp="1"/>
          </p:cNvSpPr>
          <p:nvPr>
            <p:ph idx="1"/>
          </p:nvPr>
        </p:nvSpPr>
        <p:spPr>
          <a:xfrm>
            <a:off x="228600" y="990600"/>
            <a:ext cx="8686800" cy="5181600"/>
          </a:xfrm>
        </p:spPr>
        <p:txBody>
          <a:bodyPr/>
          <a:lstStyle/>
          <a:p>
            <a:r>
              <a:rPr lang="id-ID" sz="2400" smtClean="0"/>
              <a:t>Pilih satu method atau algoritma dalam suatu topik penelitian yang akan kita gunakan untuk research</a:t>
            </a:r>
          </a:p>
          <a:p>
            <a:r>
              <a:rPr lang="id-ID" sz="2400" smtClean="0"/>
              <a:t>Baca dan pahami satu paper penelitian yang menggunakan metode sesuai dengan yang kita pilih, dan rangkumkan dalam bentuk slide dengan format:</a:t>
            </a:r>
          </a:p>
          <a:p>
            <a:pPr marL="976312" lvl="1" indent="-514350">
              <a:buFont typeface="+mj-lt"/>
              <a:buAutoNum type="arabicPeriod"/>
            </a:pPr>
            <a:r>
              <a:rPr lang="id-ID" sz="1900" smtClean="0"/>
              <a:t>Judul, Penulis, Publication</a:t>
            </a:r>
          </a:p>
          <a:p>
            <a:pPr marL="976312" lvl="1" indent="-514350">
              <a:buFont typeface="+mj-lt"/>
              <a:buAutoNum type="arabicPeriod"/>
            </a:pPr>
            <a:r>
              <a:rPr lang="id-ID" sz="1900" smtClean="0"/>
              <a:t>Latar Belakang Masalah (</a:t>
            </a:r>
            <a:r>
              <a:rPr lang="id-ID" sz="1900" smtClean="0">
                <a:solidFill>
                  <a:srgbClr val="FF0000"/>
                </a:solidFill>
              </a:rPr>
              <a:t>Research Background</a:t>
            </a:r>
            <a:r>
              <a:rPr lang="id-ID" sz="1900" smtClean="0"/>
              <a:t>)</a:t>
            </a:r>
          </a:p>
          <a:p>
            <a:pPr marL="976312" lvl="1" indent="-514350">
              <a:buFont typeface="+mj-lt"/>
              <a:buAutoNum type="arabicPeriod"/>
            </a:pPr>
            <a:r>
              <a:rPr lang="id-ID" sz="1900" smtClean="0"/>
              <a:t>Pernyataan Masalah (</a:t>
            </a:r>
            <a:r>
              <a:rPr lang="id-ID" sz="1900" smtClean="0">
                <a:solidFill>
                  <a:srgbClr val="FF0000"/>
                </a:solidFill>
              </a:rPr>
              <a:t>Problem Statements</a:t>
            </a:r>
            <a:r>
              <a:rPr lang="id-ID" sz="1900" smtClean="0"/>
              <a:t>)</a:t>
            </a:r>
          </a:p>
          <a:p>
            <a:pPr marL="976312" lvl="1" indent="-514350">
              <a:buFont typeface="+mj-lt"/>
              <a:buAutoNum type="arabicPeriod"/>
            </a:pPr>
            <a:r>
              <a:rPr lang="id-ID" sz="1900" smtClean="0"/>
              <a:t>Pertanyaan Penelitian (</a:t>
            </a:r>
            <a:r>
              <a:rPr lang="id-ID" sz="1900" smtClean="0">
                <a:solidFill>
                  <a:srgbClr val="FF0000"/>
                </a:solidFill>
              </a:rPr>
              <a:t>Research Questions</a:t>
            </a:r>
            <a:r>
              <a:rPr lang="id-ID" sz="1900" smtClean="0"/>
              <a:t>)</a:t>
            </a:r>
          </a:p>
          <a:p>
            <a:pPr marL="976312" lvl="1" indent="-514350">
              <a:buFont typeface="+mj-lt"/>
              <a:buAutoNum type="arabicPeriod"/>
            </a:pPr>
            <a:r>
              <a:rPr lang="id-ID" sz="1900" smtClean="0"/>
              <a:t>Tujuan Penelitian (</a:t>
            </a:r>
            <a:r>
              <a:rPr lang="id-ID" sz="1900" smtClean="0">
                <a:solidFill>
                  <a:srgbClr val="FF0000"/>
                </a:solidFill>
              </a:rPr>
              <a:t>Research Objectives</a:t>
            </a:r>
            <a:r>
              <a:rPr lang="id-ID" sz="1900" smtClean="0"/>
              <a:t>)</a:t>
            </a:r>
          </a:p>
          <a:p>
            <a:pPr marL="976312" lvl="1" indent="-514350">
              <a:buFont typeface="+mj-lt"/>
              <a:buAutoNum type="arabicPeriod"/>
            </a:pPr>
            <a:r>
              <a:rPr lang="id-ID" sz="1900" smtClean="0"/>
              <a:t>Metode-Metode yang Ada (</a:t>
            </a:r>
            <a:r>
              <a:rPr lang="id-ID" sz="1900" smtClean="0">
                <a:solidFill>
                  <a:srgbClr val="FF0000"/>
                </a:solidFill>
              </a:rPr>
              <a:t>Existing Methods</a:t>
            </a:r>
            <a:r>
              <a:rPr lang="id-ID" sz="1900" smtClean="0"/>
              <a:t>)</a:t>
            </a:r>
          </a:p>
          <a:p>
            <a:pPr marL="976312" lvl="1" indent="-514350">
              <a:buFont typeface="+mj-lt"/>
              <a:buAutoNum type="arabicPeriod"/>
            </a:pPr>
            <a:r>
              <a:rPr lang="id-ID" sz="1900" smtClean="0"/>
              <a:t>Metode yang Diusulkan (</a:t>
            </a:r>
            <a:r>
              <a:rPr lang="id-ID" sz="1900" smtClean="0">
                <a:solidFill>
                  <a:srgbClr val="FF0000"/>
                </a:solidFill>
              </a:rPr>
              <a:t>Proposed Method</a:t>
            </a:r>
            <a:r>
              <a:rPr lang="id-ID" sz="1900" smtClean="0"/>
              <a:t>)</a:t>
            </a:r>
          </a:p>
          <a:p>
            <a:pPr marL="976312" lvl="1" indent="-514350">
              <a:buFont typeface="+mj-lt"/>
              <a:buAutoNum type="arabicPeriod"/>
            </a:pPr>
            <a:r>
              <a:rPr lang="id-ID" sz="1900" smtClean="0"/>
              <a:t>Perbedaan Metode yang Diusulkan dengan Metode yang Ada (</a:t>
            </a:r>
            <a:r>
              <a:rPr lang="id-ID" sz="1900" smtClean="0">
                <a:solidFill>
                  <a:srgbClr val="FF0000"/>
                </a:solidFill>
              </a:rPr>
              <a:t>Contributions</a:t>
            </a:r>
            <a:r>
              <a:rPr lang="id-ID" sz="1900" smtClean="0"/>
              <a:t>)</a:t>
            </a:r>
          </a:p>
          <a:p>
            <a:pPr marL="976312" lvl="1" indent="-514350">
              <a:buFont typeface="+mj-lt"/>
              <a:buAutoNum type="arabicPeriod"/>
            </a:pPr>
            <a:r>
              <a:rPr lang="id-ID" sz="1900" smtClean="0"/>
              <a:t>Hasil Eksperimen (</a:t>
            </a:r>
            <a:r>
              <a:rPr lang="id-ID" sz="1900" smtClean="0">
                <a:solidFill>
                  <a:srgbClr val="FF0000"/>
                </a:solidFill>
              </a:rPr>
              <a:t>Expriment Results</a:t>
            </a:r>
            <a:r>
              <a:rPr lang="id-ID" sz="1900" smtClean="0"/>
              <a:t>)</a:t>
            </a:r>
          </a:p>
        </p:txBody>
      </p:sp>
    </p:spTree>
    <p:extLst>
      <p:ext uri="{BB962C8B-B14F-4D97-AF65-F5344CB8AC3E}">
        <p14:creationId xmlns:p14="http://schemas.microsoft.com/office/powerpoint/2010/main" val="54274637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762000"/>
          </a:xfrm>
        </p:spPr>
        <p:txBody>
          <a:bodyPr/>
          <a:lstStyle/>
          <a:p>
            <a:r>
              <a:rPr lang="id-ID" smtClean="0"/>
              <a:t>Contoh Pilihan Algoritma atau Metode</a:t>
            </a:r>
            <a:endParaRPr lang="en-US"/>
          </a:p>
        </p:txBody>
      </p:sp>
      <p:sp>
        <p:nvSpPr>
          <p:cNvPr id="3" name="Text Placeholder 2"/>
          <p:cNvSpPr>
            <a:spLocks noGrp="1"/>
          </p:cNvSpPr>
          <p:nvPr>
            <p:ph type="body" sz="half" idx="1"/>
          </p:nvPr>
        </p:nvSpPr>
        <p:spPr>
          <a:xfrm>
            <a:off x="152400" y="1150937"/>
            <a:ext cx="5029200" cy="4792663"/>
          </a:xfrm>
        </p:spPr>
        <p:txBody>
          <a:bodyPr/>
          <a:lstStyle/>
          <a:p>
            <a:pPr marL="514350" indent="-514350">
              <a:buFont typeface="+mj-lt"/>
              <a:buAutoNum type="arabicPeriod"/>
            </a:pPr>
            <a:r>
              <a:rPr lang="en-US" sz="2400"/>
              <a:t>Neural </a:t>
            </a:r>
            <a:r>
              <a:rPr lang="en-US" sz="2400" smtClean="0"/>
              <a:t>Network</a:t>
            </a:r>
            <a:endParaRPr lang="id-ID" sz="2400" smtClean="0"/>
          </a:p>
          <a:p>
            <a:pPr marL="514350" indent="-514350">
              <a:buFont typeface="+mj-lt"/>
              <a:buAutoNum type="arabicPeriod"/>
            </a:pPr>
            <a:r>
              <a:rPr lang="en-US" sz="2400" smtClean="0"/>
              <a:t>Support </a:t>
            </a:r>
            <a:r>
              <a:rPr lang="en-US" sz="2400"/>
              <a:t>Vector </a:t>
            </a:r>
            <a:r>
              <a:rPr lang="en-US" sz="2400" smtClean="0"/>
              <a:t>Machine</a:t>
            </a:r>
            <a:endParaRPr lang="en-US" sz="2400"/>
          </a:p>
          <a:p>
            <a:pPr marL="514350" indent="-514350">
              <a:buFont typeface="+mj-lt"/>
              <a:buAutoNum type="arabicPeriod"/>
            </a:pPr>
            <a:r>
              <a:rPr lang="en-US" sz="2400"/>
              <a:t>Naive </a:t>
            </a:r>
            <a:r>
              <a:rPr lang="en-US" sz="2400" smtClean="0"/>
              <a:t>Bayes</a:t>
            </a:r>
            <a:endParaRPr lang="id-ID" sz="2400" smtClean="0"/>
          </a:p>
          <a:p>
            <a:pPr marL="514350" indent="-514350">
              <a:buFont typeface="+mj-lt"/>
              <a:buAutoNum type="arabicPeriod"/>
            </a:pPr>
            <a:r>
              <a:rPr lang="en-US" sz="2400" smtClean="0"/>
              <a:t>K-Nearest Neighbor</a:t>
            </a:r>
            <a:endParaRPr lang="id-ID" sz="2400"/>
          </a:p>
          <a:p>
            <a:pPr marL="514350" indent="-514350">
              <a:buFont typeface="+mj-lt"/>
              <a:buAutoNum type="arabicPeriod"/>
            </a:pPr>
            <a:r>
              <a:rPr lang="id-ID" sz="2400" smtClean="0"/>
              <a:t>CART</a:t>
            </a:r>
          </a:p>
          <a:p>
            <a:pPr marL="514350" indent="-514350">
              <a:buFont typeface="+mj-lt"/>
              <a:buAutoNum type="arabicPeriod"/>
            </a:pPr>
            <a:r>
              <a:rPr lang="en-US" sz="2400" smtClean="0"/>
              <a:t>Linear </a:t>
            </a:r>
            <a:r>
              <a:rPr lang="en-US" sz="2400"/>
              <a:t>Discriminant </a:t>
            </a:r>
            <a:r>
              <a:rPr lang="en-US" sz="2400" smtClean="0"/>
              <a:t>Analysis</a:t>
            </a:r>
            <a:endParaRPr lang="id-ID" sz="2400" smtClean="0"/>
          </a:p>
          <a:p>
            <a:pPr marL="514350" indent="-514350">
              <a:buFont typeface="+mj-lt"/>
              <a:buAutoNum type="arabicPeriod"/>
            </a:pPr>
            <a:r>
              <a:rPr lang="id-ID" sz="2400" smtClean="0"/>
              <a:t>Agglomerative Clustering</a:t>
            </a:r>
          </a:p>
          <a:p>
            <a:pPr marL="514350" indent="-514350">
              <a:buFont typeface="+mj-lt"/>
              <a:buAutoNum type="arabicPeriod"/>
            </a:pPr>
            <a:r>
              <a:rPr lang="id-ID" sz="2400" smtClean="0"/>
              <a:t>Support Vector Regression</a:t>
            </a:r>
          </a:p>
          <a:p>
            <a:pPr marL="514350" indent="-514350">
              <a:buFont typeface="+mj-lt"/>
              <a:buAutoNum type="arabicPeriod"/>
            </a:pPr>
            <a:r>
              <a:rPr lang="id-ID" sz="2400" smtClean="0"/>
              <a:t>Expectation Maximization</a:t>
            </a:r>
          </a:p>
          <a:p>
            <a:pPr marL="514350" indent="-514350">
              <a:buFont typeface="+mj-lt"/>
              <a:buAutoNum type="arabicPeriod"/>
            </a:pPr>
            <a:r>
              <a:rPr lang="id-ID" sz="2400" smtClean="0"/>
              <a:t>C4.5</a:t>
            </a:r>
          </a:p>
          <a:p>
            <a:pPr marL="514350" indent="-514350">
              <a:buFont typeface="+mj-lt"/>
              <a:buAutoNum type="arabicPeriod"/>
            </a:pPr>
            <a:r>
              <a:rPr lang="en-US" sz="2400"/>
              <a:t>K-Means</a:t>
            </a:r>
            <a:endParaRPr lang="id-ID" sz="2400"/>
          </a:p>
          <a:p>
            <a:pPr marL="514350" indent="-514350">
              <a:buFont typeface="+mj-lt"/>
              <a:buAutoNum type="arabicPeriod"/>
            </a:pPr>
            <a:endParaRPr lang="id-ID" sz="2400"/>
          </a:p>
          <a:p>
            <a:pPr marL="514350" indent="-514350">
              <a:buFont typeface="+mj-lt"/>
              <a:buAutoNum type="arabicPeriod"/>
            </a:pPr>
            <a:endParaRPr lang="en-US" sz="2400"/>
          </a:p>
          <a:p>
            <a:pPr marL="514350" indent="-514350">
              <a:buFont typeface="+mj-lt"/>
              <a:buAutoNum type="arabicPeriod"/>
            </a:pPr>
            <a:endParaRPr lang="en-US" sz="2400"/>
          </a:p>
          <a:p>
            <a:pPr marL="514350" indent="-514350">
              <a:buFont typeface="+mj-lt"/>
              <a:buAutoNum type="arabicPeriod"/>
            </a:pPr>
            <a:endParaRPr lang="en-US" sz="2400"/>
          </a:p>
        </p:txBody>
      </p:sp>
      <p:sp>
        <p:nvSpPr>
          <p:cNvPr id="4" name="Content Placeholder 3"/>
          <p:cNvSpPr>
            <a:spLocks noGrp="1"/>
          </p:cNvSpPr>
          <p:nvPr>
            <p:ph sz="half" idx="2"/>
          </p:nvPr>
        </p:nvSpPr>
        <p:spPr>
          <a:xfrm>
            <a:off x="4953000" y="1150937"/>
            <a:ext cx="4038600" cy="4792663"/>
          </a:xfrm>
        </p:spPr>
        <p:txBody>
          <a:bodyPr/>
          <a:lstStyle/>
          <a:p>
            <a:pPr marL="514350" indent="-514350">
              <a:buFont typeface="+mj-lt"/>
              <a:buAutoNum type="arabicPeriod" startAt="12"/>
            </a:pPr>
            <a:r>
              <a:rPr lang="en-US" sz="2400" smtClean="0"/>
              <a:t>Self-Organizing Map</a:t>
            </a:r>
          </a:p>
          <a:p>
            <a:pPr marL="514350" indent="-514350">
              <a:buFont typeface="+mj-lt"/>
              <a:buAutoNum type="arabicPeriod" startAt="12"/>
            </a:pPr>
            <a:r>
              <a:rPr lang="en-US" sz="2400" smtClean="0"/>
              <a:t>FP-Growth</a:t>
            </a:r>
            <a:endParaRPr lang="id-ID" sz="2400" smtClean="0"/>
          </a:p>
          <a:p>
            <a:pPr marL="514350" indent="-514350">
              <a:buFont typeface="+mj-lt"/>
              <a:buAutoNum type="arabicPeriod" startAt="12"/>
            </a:pPr>
            <a:r>
              <a:rPr lang="en-US" sz="2400" smtClean="0"/>
              <a:t>A Priori</a:t>
            </a:r>
            <a:endParaRPr lang="id-ID" sz="2400" smtClean="0"/>
          </a:p>
          <a:p>
            <a:pPr marL="514350" indent="-514350">
              <a:buFont typeface="+mj-lt"/>
              <a:buAutoNum type="arabicPeriod" startAt="12"/>
            </a:pPr>
            <a:r>
              <a:rPr lang="id-ID" sz="2400" smtClean="0"/>
              <a:t>Logistic Regression</a:t>
            </a:r>
          </a:p>
          <a:p>
            <a:pPr marL="514350" indent="-514350">
              <a:buFont typeface="+mj-lt"/>
              <a:buAutoNum type="arabicPeriod" startAt="12"/>
            </a:pPr>
            <a:r>
              <a:rPr lang="id-ID" sz="2400" smtClean="0"/>
              <a:t>Random Forest</a:t>
            </a:r>
          </a:p>
          <a:p>
            <a:pPr marL="514350" indent="-514350">
              <a:buFont typeface="+mj-lt"/>
              <a:buAutoNum type="arabicPeriod" startAt="12"/>
            </a:pPr>
            <a:r>
              <a:rPr lang="id-ID" sz="2400" smtClean="0"/>
              <a:t>K-Medoids</a:t>
            </a:r>
          </a:p>
          <a:p>
            <a:pPr marL="514350" indent="-514350">
              <a:buFont typeface="+mj-lt"/>
              <a:buAutoNum type="arabicPeriod" startAt="12"/>
            </a:pPr>
            <a:r>
              <a:rPr lang="id-ID" sz="2400" smtClean="0"/>
              <a:t>Radial Basis Function</a:t>
            </a:r>
          </a:p>
          <a:p>
            <a:pPr marL="514350" indent="-514350">
              <a:buFont typeface="+mj-lt"/>
              <a:buAutoNum type="arabicPeriod" startAt="12"/>
            </a:pPr>
            <a:r>
              <a:rPr lang="id-ID" sz="2400" smtClean="0"/>
              <a:t>Fuzzy C-Means</a:t>
            </a:r>
          </a:p>
          <a:p>
            <a:pPr marL="514350" indent="-514350">
              <a:buFont typeface="+mj-lt"/>
              <a:buAutoNum type="arabicPeriod" startAt="12"/>
            </a:pPr>
            <a:r>
              <a:rPr lang="id-ID" sz="2400" smtClean="0"/>
              <a:t>K*</a:t>
            </a:r>
          </a:p>
          <a:p>
            <a:pPr marL="514350" indent="-514350">
              <a:buFont typeface="+mj-lt"/>
              <a:buAutoNum type="arabicPeriod" startAt="12"/>
            </a:pPr>
            <a:r>
              <a:rPr lang="id-ID" sz="2400" smtClean="0"/>
              <a:t>Support Vector Clustering</a:t>
            </a:r>
          </a:p>
          <a:p>
            <a:pPr marL="514350" indent="-514350">
              <a:buFont typeface="+mj-lt"/>
              <a:buAutoNum type="arabicPeriod" startAt="12"/>
            </a:pPr>
            <a:r>
              <a:rPr lang="id-ID" sz="2400" smtClean="0"/>
              <a:t>OneR</a:t>
            </a:r>
          </a:p>
          <a:p>
            <a:pPr marL="514350" indent="-514350">
              <a:buFont typeface="+mj-lt"/>
              <a:buAutoNum type="arabicPeriod" startAt="22"/>
            </a:pPr>
            <a:endParaRPr lang="id-ID" sz="2400" smtClean="0"/>
          </a:p>
          <a:p>
            <a:pPr marL="514350" indent="-514350">
              <a:buFont typeface="+mj-lt"/>
              <a:buAutoNum type="arabicPeriod" startAt="22"/>
            </a:pPr>
            <a:endParaRPr lang="id-ID" sz="2400"/>
          </a:p>
        </p:txBody>
      </p:sp>
      <p:sp>
        <p:nvSpPr>
          <p:cNvPr id="5" name="Slide Number Placeholder 4"/>
          <p:cNvSpPr>
            <a:spLocks noGrp="1"/>
          </p:cNvSpPr>
          <p:nvPr>
            <p:ph type="sldNum" sz="quarter" idx="10"/>
          </p:nvPr>
        </p:nvSpPr>
        <p:spPr/>
        <p:txBody>
          <a:bodyPr/>
          <a:lstStyle/>
          <a:p>
            <a:pPr algn="l">
              <a:defRPr/>
            </a:pPr>
            <a:fld id="{F33DB1F6-EF26-4ADB-905F-8C647625EC41}" type="slidenum">
              <a:rPr kumimoji="0" lang="en-US" altLang="en-US" sz="1800" smtClean="0">
                <a:solidFill>
                  <a:srgbClr val="000000"/>
                </a:solidFill>
                <a:effectLst/>
                <a:latin typeface="Arial" charset="0"/>
                <a:ea typeface="Arial Unicode MS"/>
                <a:cs typeface="Arial" charset="0"/>
              </a:rPr>
              <a:pPr algn="l">
                <a:defRPr/>
              </a:pPr>
              <a:t>53</a:t>
            </a:fld>
            <a:endParaRPr kumimoji="0" lang="en-US" altLang="en-US" sz="1800">
              <a:solidFill>
                <a:srgbClr val="000000"/>
              </a:solidFill>
              <a:effectLst/>
              <a:latin typeface="Arial" charset="0"/>
              <a:ea typeface="Arial Unicode MS"/>
              <a:cs typeface="Arial" charset="0"/>
            </a:endParaRPr>
          </a:p>
        </p:txBody>
      </p:sp>
    </p:spTree>
    <p:extLst>
      <p:ext uri="{BB962C8B-B14F-4D97-AF65-F5344CB8AC3E}">
        <p14:creationId xmlns:p14="http://schemas.microsoft.com/office/powerpoint/2010/main" val="177367798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smtClean="0"/>
              <a:t>Digital Library (Conference/Journal Papers)</a:t>
            </a:r>
            <a:endParaRPr lang="en-US" sz="3600"/>
          </a:p>
        </p:txBody>
      </p:sp>
      <p:sp>
        <p:nvSpPr>
          <p:cNvPr id="3" name="Content Placeholder 2"/>
          <p:cNvSpPr>
            <a:spLocks noGrp="1"/>
          </p:cNvSpPr>
          <p:nvPr>
            <p:ph idx="1"/>
          </p:nvPr>
        </p:nvSpPr>
        <p:spPr/>
        <p:txBody>
          <a:bodyPr/>
          <a:lstStyle/>
          <a:p>
            <a:pPr marL="514350" indent="-514350">
              <a:buFont typeface="+mj-lt"/>
              <a:buAutoNum type="arabicPeriod"/>
            </a:pPr>
            <a:r>
              <a:rPr lang="id-ID" sz="3600" b="1" smtClean="0">
                <a:solidFill>
                  <a:srgbClr val="C00000"/>
                </a:solidFill>
              </a:rPr>
              <a:t>acm</a:t>
            </a:r>
            <a:r>
              <a:rPr lang="id-ID" sz="3600" smtClean="0"/>
              <a:t>.org</a:t>
            </a:r>
          </a:p>
          <a:p>
            <a:pPr lvl="1"/>
            <a:r>
              <a:rPr lang="id-ID" smtClean="0"/>
              <a:t>romi_sw/romsat98</a:t>
            </a:r>
            <a:endParaRPr lang="id-ID"/>
          </a:p>
          <a:p>
            <a:pPr marL="514350" indent="-514350">
              <a:buFont typeface="+mj-lt"/>
              <a:buAutoNum type="arabicPeriod"/>
            </a:pPr>
            <a:endParaRPr lang="id-ID" smtClean="0"/>
          </a:p>
          <a:p>
            <a:pPr marL="514350" indent="-514350">
              <a:buFont typeface="+mj-lt"/>
              <a:buAutoNum type="arabicPeriod"/>
            </a:pPr>
            <a:r>
              <a:rPr lang="id-ID" sz="3600" b="1" smtClean="0">
                <a:solidFill>
                  <a:srgbClr val="C00000"/>
                </a:solidFill>
              </a:rPr>
              <a:t>computer</a:t>
            </a:r>
            <a:r>
              <a:rPr lang="id-ID" sz="3600" smtClean="0"/>
              <a:t>.org</a:t>
            </a:r>
          </a:p>
          <a:p>
            <a:pPr lvl="1"/>
            <a:r>
              <a:rPr lang="id-ID" smtClean="0"/>
              <a:t>romi_sw@yahoo.com/romsat98</a:t>
            </a:r>
            <a:endParaRPr lang="en-US"/>
          </a:p>
        </p:txBody>
      </p:sp>
    </p:spTree>
    <p:extLst>
      <p:ext uri="{BB962C8B-B14F-4D97-AF65-F5344CB8AC3E}">
        <p14:creationId xmlns:p14="http://schemas.microsoft.com/office/powerpoint/2010/main" val="140317457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a:p>
        </p:txBody>
      </p:sp>
      <p:sp>
        <p:nvSpPr>
          <p:cNvPr id="2" name="Title 1"/>
          <p:cNvSpPr>
            <a:spLocks noGrp="1"/>
          </p:cNvSpPr>
          <p:nvPr>
            <p:ph type="ctrTitle"/>
          </p:nvPr>
        </p:nvSpPr>
        <p:spPr>
          <a:xfrm>
            <a:off x="609600" y="420688"/>
            <a:ext cx="8077200" cy="2352675"/>
          </a:xfrm>
        </p:spPr>
        <p:txBody>
          <a:bodyPr/>
          <a:lstStyle/>
          <a:p>
            <a:r>
              <a:rPr lang="en-US" sz="7200" smtClean="0"/>
              <a:t>3. </a:t>
            </a:r>
            <a:r>
              <a:rPr lang="en-US" sz="7200" err="1" smtClean="0"/>
              <a:t>Masalah</a:t>
            </a:r>
            <a:r>
              <a:rPr lang="en-US" sz="7200" smtClean="0"/>
              <a:t/>
            </a:r>
            <a:br>
              <a:rPr lang="en-US" sz="7200" smtClean="0"/>
            </a:br>
            <a:r>
              <a:rPr lang="id-ID" sz="7200" smtClean="0"/>
              <a:t>Penelitian</a:t>
            </a:r>
            <a:endParaRPr lang="id-ID" sz="720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smtClean="0"/>
              <a:t>Masalah Penelitian</a:t>
            </a:r>
            <a:endParaRPr lang="id-ID"/>
          </a:p>
        </p:txBody>
      </p:sp>
      <p:sp>
        <p:nvSpPr>
          <p:cNvPr id="3" name="Content Placeholder 2"/>
          <p:cNvSpPr>
            <a:spLocks noGrp="1"/>
          </p:cNvSpPr>
          <p:nvPr>
            <p:ph idx="1"/>
          </p:nvPr>
        </p:nvSpPr>
        <p:spPr>
          <a:xfrm>
            <a:off x="457200" y="990600"/>
            <a:ext cx="8229600" cy="4792663"/>
          </a:xfrm>
        </p:spPr>
        <p:txBody>
          <a:bodyPr/>
          <a:lstStyle/>
          <a:p>
            <a:pPr>
              <a:defRPr/>
            </a:pPr>
            <a:r>
              <a:rPr lang="id-ID" sz="2800" smtClean="0">
                <a:solidFill>
                  <a:srgbClr val="C00000"/>
                </a:solidFill>
              </a:rPr>
              <a:t>Masalah</a:t>
            </a:r>
            <a:r>
              <a:rPr lang="id-ID" sz="2800" smtClean="0"/>
              <a:t> penelitian adalah </a:t>
            </a:r>
            <a:r>
              <a:rPr lang="id-ID" sz="2800" smtClean="0">
                <a:solidFill>
                  <a:srgbClr val="C00000"/>
                </a:solidFill>
              </a:rPr>
              <a:t>alasan utama </a:t>
            </a:r>
            <a:r>
              <a:rPr lang="id-ID" sz="2800" smtClean="0"/>
              <a:t>mengapa penelitian harus dilakukan</a:t>
            </a:r>
          </a:p>
          <a:p>
            <a:pPr>
              <a:defRPr/>
            </a:pPr>
            <a:r>
              <a:rPr lang="id-ID" sz="2800" smtClean="0"/>
              <a:t>Masalah penelitian harus </a:t>
            </a:r>
            <a:r>
              <a:rPr lang="id-ID" sz="2800" smtClean="0">
                <a:solidFill>
                  <a:srgbClr val="C00000"/>
                </a:solidFill>
              </a:rPr>
              <a:t>objective</a:t>
            </a:r>
            <a:r>
              <a:rPr lang="id-ID" sz="2800" smtClean="0"/>
              <a:t> (tidak subjective)</a:t>
            </a:r>
            <a:r>
              <a:rPr lang="en-US" sz="2800" smtClean="0"/>
              <a:t>, </a:t>
            </a:r>
            <a:r>
              <a:rPr lang="en-US" sz="2800" err="1" smtClean="0"/>
              <a:t>dan</a:t>
            </a:r>
            <a:r>
              <a:rPr lang="en-US" sz="2800" smtClean="0"/>
              <a:t> </a:t>
            </a:r>
            <a:r>
              <a:rPr lang="id-ID" sz="2800" smtClean="0"/>
              <a:t>harus dibuktikan secara logis </a:t>
            </a:r>
            <a:r>
              <a:rPr lang="en-US" sz="2800" err="1" smtClean="0"/>
              <a:t>dan</a:t>
            </a:r>
            <a:r>
              <a:rPr lang="en-US" sz="2800" smtClean="0"/>
              <a:t> valid </a:t>
            </a:r>
            <a:r>
              <a:rPr lang="id-ID" sz="2800" smtClean="0"/>
              <a:t>bahwa </a:t>
            </a:r>
            <a:r>
              <a:rPr lang="en-US" sz="2800" err="1" smtClean="0"/>
              <a:t>masalah</a:t>
            </a:r>
            <a:r>
              <a:rPr lang="en-US" sz="2800" smtClean="0"/>
              <a:t> </a:t>
            </a:r>
            <a:r>
              <a:rPr lang="id-ID" sz="2800" smtClean="0"/>
              <a:t>itu benar-benar masalah </a:t>
            </a:r>
          </a:p>
          <a:p>
            <a:pPr>
              <a:defRPr/>
            </a:pPr>
            <a:r>
              <a:rPr lang="id-ID" sz="2800" smtClean="0"/>
              <a:t>Supaya logis dan valid, </a:t>
            </a:r>
            <a:r>
              <a:rPr lang="en-US" sz="2800" err="1" smtClean="0"/>
              <a:t>perlu</a:t>
            </a:r>
            <a:r>
              <a:rPr lang="en-US" sz="2800" smtClean="0"/>
              <a:t> </a:t>
            </a:r>
            <a:r>
              <a:rPr lang="en-US" sz="2800" err="1" smtClean="0"/>
              <a:t>dilakukan</a:t>
            </a:r>
            <a:r>
              <a:rPr lang="en-US" sz="2800" smtClean="0"/>
              <a:t> </a:t>
            </a:r>
            <a:r>
              <a:rPr lang="en-US" sz="2800" err="1" smtClean="0">
                <a:solidFill>
                  <a:srgbClr val="C00000"/>
                </a:solidFill>
              </a:rPr>
              <a:t>objektifikasi</a:t>
            </a:r>
            <a:r>
              <a:rPr lang="en-US" sz="2800" smtClean="0">
                <a:solidFill>
                  <a:srgbClr val="C00000"/>
                </a:solidFill>
              </a:rPr>
              <a:t> </a:t>
            </a:r>
            <a:r>
              <a:rPr lang="en-US" sz="2800" err="1" smtClean="0">
                <a:solidFill>
                  <a:srgbClr val="C00000"/>
                </a:solidFill>
              </a:rPr>
              <a:t>masalah</a:t>
            </a:r>
            <a:r>
              <a:rPr lang="en-US" sz="2800" smtClean="0"/>
              <a:t>, </a:t>
            </a:r>
            <a:r>
              <a:rPr lang="en-US" sz="2800" err="1" smtClean="0"/>
              <a:t>dengan</a:t>
            </a:r>
            <a:r>
              <a:rPr lang="en-US" sz="2800" smtClean="0"/>
              <a:t> </a:t>
            </a:r>
            <a:r>
              <a:rPr lang="en-US" sz="2800" err="1" smtClean="0"/>
              <a:t>cara</a:t>
            </a:r>
            <a:r>
              <a:rPr lang="en-US" sz="2800" smtClean="0"/>
              <a:t> me</a:t>
            </a:r>
            <a:r>
              <a:rPr lang="id-ID" sz="2800" smtClean="0"/>
              <a:t>landasi </a:t>
            </a:r>
            <a:r>
              <a:rPr lang="en-US" sz="2800" err="1" smtClean="0"/>
              <a:t>masalah</a:t>
            </a:r>
            <a:r>
              <a:rPr lang="en-US" sz="2800" smtClean="0"/>
              <a:t> </a:t>
            </a:r>
            <a:r>
              <a:rPr lang="en-US" sz="2800" err="1" smtClean="0"/>
              <a:t>penelitian</a:t>
            </a:r>
            <a:r>
              <a:rPr lang="en-US" sz="2800" smtClean="0"/>
              <a:t> </a:t>
            </a:r>
            <a:r>
              <a:rPr lang="id-ID" sz="2800" smtClean="0"/>
              <a:t>dengan:</a:t>
            </a:r>
          </a:p>
          <a:p>
            <a:pPr marL="858837" lvl="1" indent="-514350">
              <a:buFont typeface="+mj-lt"/>
              <a:buAutoNum type="arabicPeriod"/>
              <a:defRPr/>
            </a:pPr>
            <a:r>
              <a:rPr lang="en-US" sz="2400" err="1" smtClean="0">
                <a:solidFill>
                  <a:srgbClr val="C00000"/>
                </a:solidFill>
              </a:rPr>
              <a:t>Studi</a:t>
            </a:r>
            <a:r>
              <a:rPr lang="en-US" sz="2400" smtClean="0">
                <a:solidFill>
                  <a:srgbClr val="C00000"/>
                </a:solidFill>
              </a:rPr>
              <a:t> </a:t>
            </a:r>
            <a:r>
              <a:rPr lang="id-ID" sz="2400" smtClean="0">
                <a:solidFill>
                  <a:srgbClr val="C00000"/>
                </a:solidFill>
              </a:rPr>
              <a:t>Lapangan </a:t>
            </a:r>
            <a:r>
              <a:rPr lang="id-ID" sz="2400" smtClean="0"/>
              <a:t>(</a:t>
            </a:r>
            <a:r>
              <a:rPr lang="en-US" sz="2400" i="1" smtClean="0"/>
              <a:t>Field Study</a:t>
            </a:r>
            <a:r>
              <a:rPr lang="id-ID" sz="2400" smtClean="0"/>
              <a:t>)</a:t>
            </a:r>
            <a:r>
              <a:rPr lang="en-US" sz="2400" smtClean="0"/>
              <a:t> </a:t>
            </a:r>
            <a:r>
              <a:rPr lang="en-US" sz="2400" err="1" smtClean="0"/>
              <a:t>melalui</a:t>
            </a:r>
            <a:r>
              <a:rPr lang="en-US" sz="2400" smtClean="0"/>
              <a:t> data </a:t>
            </a:r>
            <a:r>
              <a:rPr lang="en-US" sz="2400" err="1" smtClean="0"/>
              <a:t>riil</a:t>
            </a:r>
            <a:r>
              <a:rPr lang="en-US" sz="2400" smtClean="0"/>
              <a:t> </a:t>
            </a:r>
            <a:r>
              <a:rPr lang="en-US" sz="2400" err="1" smtClean="0"/>
              <a:t>obyek</a:t>
            </a:r>
            <a:r>
              <a:rPr lang="en-US" sz="2400" smtClean="0"/>
              <a:t> </a:t>
            </a:r>
            <a:r>
              <a:rPr lang="en-US" sz="2400" err="1" smtClean="0"/>
              <a:t>penelitian</a:t>
            </a:r>
            <a:r>
              <a:rPr lang="en-US" sz="2400" smtClean="0"/>
              <a:t>, </a:t>
            </a:r>
            <a:r>
              <a:rPr lang="en-US" sz="2400" err="1" smtClean="0"/>
              <a:t>angket</a:t>
            </a:r>
            <a:r>
              <a:rPr lang="en-US" sz="2400" smtClean="0"/>
              <a:t>, </a:t>
            </a:r>
            <a:r>
              <a:rPr lang="en-US" sz="2400" err="1" smtClean="0"/>
              <a:t>kuesioner</a:t>
            </a:r>
            <a:r>
              <a:rPr lang="en-US" sz="2400"/>
              <a:t>,</a:t>
            </a:r>
            <a:r>
              <a:rPr lang="en-US" sz="2400" smtClean="0"/>
              <a:t> </a:t>
            </a:r>
            <a:r>
              <a:rPr lang="en-US" sz="2400" err="1" smtClean="0"/>
              <a:t>dsb</a:t>
            </a:r>
            <a:endParaRPr lang="id-ID" sz="2400" smtClean="0"/>
          </a:p>
          <a:p>
            <a:pPr marL="858837" lvl="1" indent="-514350">
              <a:buFont typeface="+mj-lt"/>
              <a:buAutoNum type="arabicPeriod"/>
              <a:defRPr/>
            </a:pPr>
            <a:r>
              <a:rPr lang="en-US" sz="2400" err="1" smtClean="0">
                <a:solidFill>
                  <a:srgbClr val="C00000"/>
                </a:solidFill>
              </a:rPr>
              <a:t>Studi</a:t>
            </a:r>
            <a:r>
              <a:rPr lang="en-US" sz="2400" smtClean="0">
                <a:solidFill>
                  <a:srgbClr val="C00000"/>
                </a:solidFill>
              </a:rPr>
              <a:t> </a:t>
            </a:r>
            <a:r>
              <a:rPr lang="id-ID" sz="2400" smtClean="0">
                <a:solidFill>
                  <a:srgbClr val="C00000"/>
                </a:solidFill>
              </a:rPr>
              <a:t>Literatur </a:t>
            </a:r>
            <a:r>
              <a:rPr lang="id-ID" sz="2400" smtClean="0"/>
              <a:t>(</a:t>
            </a:r>
            <a:r>
              <a:rPr lang="en-US" sz="2400" i="1" smtClean="0"/>
              <a:t>Literature study</a:t>
            </a:r>
            <a:r>
              <a:rPr lang="en-US" sz="2400" smtClean="0"/>
              <a:t>) </a:t>
            </a:r>
            <a:r>
              <a:rPr lang="en-US" sz="2400" err="1" smtClean="0"/>
              <a:t>melalui</a:t>
            </a:r>
            <a:r>
              <a:rPr lang="en-US" sz="2400" smtClean="0"/>
              <a:t> paper </a:t>
            </a:r>
            <a:r>
              <a:rPr lang="en-US" sz="2400" err="1" smtClean="0"/>
              <a:t>di</a:t>
            </a:r>
            <a:r>
              <a:rPr lang="en-US" sz="2400" smtClean="0"/>
              <a:t> </a:t>
            </a:r>
            <a:r>
              <a:rPr lang="id-ID" sz="2400" smtClean="0"/>
              <a:t>journal, prosiding, dsb</a:t>
            </a:r>
            <a:br>
              <a:rPr lang="id-ID" sz="2400" smtClean="0"/>
            </a:br>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err="1" smtClean="0"/>
              <a:t>Pentingnya</a:t>
            </a:r>
            <a:r>
              <a:rPr lang="en-US" sz="3600" smtClean="0"/>
              <a:t> </a:t>
            </a:r>
            <a:r>
              <a:rPr lang="en-US" sz="3600" err="1" smtClean="0"/>
              <a:t>Masalah</a:t>
            </a:r>
            <a:r>
              <a:rPr lang="en-US" sz="3600" smtClean="0"/>
              <a:t> </a:t>
            </a:r>
            <a:r>
              <a:rPr lang="en-US" sz="3600" err="1" smtClean="0"/>
              <a:t>Penelitian</a:t>
            </a:r>
            <a:endParaRPr lang="en-US" sz="3600"/>
          </a:p>
        </p:txBody>
      </p:sp>
      <p:sp>
        <p:nvSpPr>
          <p:cNvPr id="3" name="Content Placeholder 2"/>
          <p:cNvSpPr>
            <a:spLocks noGrp="1"/>
          </p:cNvSpPr>
          <p:nvPr>
            <p:ph idx="1"/>
          </p:nvPr>
        </p:nvSpPr>
        <p:spPr>
          <a:xfrm>
            <a:off x="457200" y="1074737"/>
            <a:ext cx="8229600" cy="4792663"/>
          </a:xfrm>
        </p:spPr>
        <p:txBody>
          <a:bodyPr/>
          <a:lstStyle/>
          <a:p>
            <a:r>
              <a:rPr lang="fi-FI" sz="2800" smtClean="0"/>
              <a:t>Kualitas penelitian ditentukan oleh </a:t>
            </a:r>
            <a:r>
              <a:rPr lang="fi-FI" sz="2800" smtClean="0">
                <a:solidFill>
                  <a:srgbClr val="C00000"/>
                </a:solidFill>
              </a:rPr>
              <a:t>kualitas</a:t>
            </a:r>
            <a:r>
              <a:rPr lang="id-ID" sz="2800" smtClean="0">
                <a:solidFill>
                  <a:srgbClr val="C00000"/>
                </a:solidFill>
              </a:rPr>
              <a:t> </a:t>
            </a:r>
            <a:r>
              <a:rPr lang="fi-FI" sz="2800" smtClean="0">
                <a:solidFill>
                  <a:srgbClr val="C00000"/>
                </a:solidFill>
              </a:rPr>
              <a:t>“masalah“ </a:t>
            </a:r>
            <a:r>
              <a:rPr lang="fi-FI" sz="2800" smtClean="0"/>
              <a:t>yang diteliti, bukan karena ketinggian</a:t>
            </a:r>
            <a:r>
              <a:rPr lang="id-ID" sz="2800" smtClean="0"/>
              <a:t> </a:t>
            </a:r>
            <a:r>
              <a:rPr lang="en-US" sz="2800" err="1" smtClean="0"/>
              <a:t>teknologi</a:t>
            </a:r>
            <a:r>
              <a:rPr lang="en-US" sz="2800" smtClean="0"/>
              <a:t> yang </a:t>
            </a:r>
            <a:r>
              <a:rPr lang="en-US" sz="2800" err="1" smtClean="0"/>
              <a:t>digunakan</a:t>
            </a:r>
            <a:endParaRPr lang="en-US" sz="2800" smtClean="0"/>
          </a:p>
          <a:p>
            <a:r>
              <a:rPr lang="en-US" sz="2800" smtClean="0"/>
              <a:t>Reviewer </a:t>
            </a:r>
            <a:r>
              <a:rPr lang="en-US" sz="2800" err="1" smtClean="0"/>
              <a:t>jurnal</a:t>
            </a:r>
            <a:r>
              <a:rPr lang="en-US" sz="2800" smtClean="0"/>
              <a:t> </a:t>
            </a:r>
            <a:r>
              <a:rPr lang="en-US" sz="2800" err="1" smtClean="0"/>
              <a:t>internasional</a:t>
            </a:r>
            <a:r>
              <a:rPr lang="en-US" sz="2800" smtClean="0"/>
              <a:t> </a:t>
            </a:r>
            <a:r>
              <a:rPr lang="en-US" sz="2800" err="1" smtClean="0"/>
              <a:t>menjadikan</a:t>
            </a:r>
            <a:r>
              <a:rPr lang="id-ID" sz="2800" smtClean="0"/>
              <a:t> </a:t>
            </a:r>
            <a:r>
              <a:rPr lang="en-US" sz="2800" smtClean="0"/>
              <a:t>“</a:t>
            </a:r>
            <a:r>
              <a:rPr lang="en-US" sz="2800" err="1" smtClean="0"/>
              <a:t>masalah</a:t>
            </a:r>
            <a:r>
              <a:rPr lang="en-US" sz="2800" smtClean="0"/>
              <a:t> </a:t>
            </a:r>
            <a:r>
              <a:rPr lang="en-US" sz="2800" err="1" smtClean="0"/>
              <a:t>penelitian“sebagai</a:t>
            </a:r>
            <a:r>
              <a:rPr lang="en-US" sz="2800" smtClean="0"/>
              <a:t> </a:t>
            </a:r>
            <a:r>
              <a:rPr lang="en-US" sz="2800" smtClean="0">
                <a:solidFill>
                  <a:srgbClr val="C00000"/>
                </a:solidFill>
              </a:rPr>
              <a:t>parameter </a:t>
            </a:r>
            <a:r>
              <a:rPr lang="en-US" sz="2800" err="1" smtClean="0">
                <a:solidFill>
                  <a:srgbClr val="C00000"/>
                </a:solidFill>
              </a:rPr>
              <a:t>utama</a:t>
            </a:r>
            <a:r>
              <a:rPr lang="id-ID" sz="2800" smtClean="0">
                <a:solidFill>
                  <a:srgbClr val="C00000"/>
                </a:solidFill>
              </a:rPr>
              <a:t> </a:t>
            </a:r>
            <a:r>
              <a:rPr lang="en-US" sz="2800" err="1" smtClean="0">
                <a:solidFill>
                  <a:srgbClr val="C00000"/>
                </a:solidFill>
              </a:rPr>
              <a:t>proses</a:t>
            </a:r>
            <a:r>
              <a:rPr lang="en-US" sz="2800" smtClean="0">
                <a:solidFill>
                  <a:srgbClr val="C00000"/>
                </a:solidFill>
              </a:rPr>
              <a:t> review</a:t>
            </a:r>
          </a:p>
          <a:p>
            <a:r>
              <a:rPr lang="en-US" sz="2800" err="1" smtClean="0"/>
              <a:t>Untuk</a:t>
            </a:r>
            <a:r>
              <a:rPr lang="en-US" sz="2800" smtClean="0"/>
              <a:t> </a:t>
            </a:r>
            <a:r>
              <a:rPr lang="en-US" sz="2800" err="1" smtClean="0"/>
              <a:t>mencapai</a:t>
            </a:r>
            <a:r>
              <a:rPr lang="en-US" sz="2800" smtClean="0"/>
              <a:t> </a:t>
            </a:r>
            <a:r>
              <a:rPr lang="en-US" sz="2800" err="1" smtClean="0"/>
              <a:t>originalitas</a:t>
            </a:r>
            <a:r>
              <a:rPr lang="en-US" sz="2800" smtClean="0"/>
              <a:t> </a:t>
            </a:r>
            <a:r>
              <a:rPr lang="en-US" sz="2800" err="1" smtClean="0"/>
              <a:t>dalam</a:t>
            </a:r>
            <a:r>
              <a:rPr lang="en-US" sz="2800" smtClean="0"/>
              <a:t> </a:t>
            </a:r>
            <a:r>
              <a:rPr lang="en-US" sz="2800" err="1" smtClean="0"/>
              <a:t>penelitian</a:t>
            </a:r>
            <a:r>
              <a:rPr lang="en-US" sz="2800" smtClean="0"/>
              <a:t>,  </a:t>
            </a:r>
            <a:r>
              <a:rPr lang="en-US" sz="2800" err="1" smtClean="0"/>
              <a:t>masalah</a:t>
            </a:r>
            <a:r>
              <a:rPr lang="en-US" sz="2800" smtClean="0"/>
              <a:t> </a:t>
            </a:r>
            <a:r>
              <a:rPr lang="en-US" sz="2800" err="1" smtClean="0"/>
              <a:t>penelitian</a:t>
            </a:r>
            <a:r>
              <a:rPr lang="en-US" sz="2800" smtClean="0"/>
              <a:t> </a:t>
            </a:r>
            <a:r>
              <a:rPr lang="en-US" sz="2800" err="1" smtClean="0"/>
              <a:t>bisa</a:t>
            </a:r>
            <a:r>
              <a:rPr lang="en-US" sz="2800" smtClean="0"/>
              <a:t> </a:t>
            </a:r>
            <a:r>
              <a:rPr lang="en-US" sz="2800" err="1" smtClean="0"/>
              <a:t>dengan</a:t>
            </a:r>
            <a:r>
              <a:rPr lang="en-US" sz="2800" smtClean="0"/>
              <a:t> </a:t>
            </a:r>
            <a:r>
              <a:rPr lang="en-US" sz="2800" err="1" smtClean="0"/>
              <a:t>dua</a:t>
            </a:r>
            <a:r>
              <a:rPr lang="en-US" sz="2800" smtClean="0"/>
              <a:t> </a:t>
            </a:r>
            <a:r>
              <a:rPr lang="en-US" sz="2800" err="1" smtClean="0"/>
              <a:t>cara</a:t>
            </a:r>
            <a:r>
              <a:rPr lang="en-US" sz="2800" smtClean="0"/>
              <a:t>: </a:t>
            </a:r>
          </a:p>
          <a:p>
            <a:pPr marL="801687" lvl="1" indent="-457200">
              <a:buFont typeface="+mj-lt"/>
              <a:buAutoNum type="arabicPeriod"/>
            </a:pPr>
            <a:r>
              <a:rPr lang="en-US" sz="2400" err="1" smtClean="0"/>
              <a:t>Obyek</a:t>
            </a:r>
            <a:r>
              <a:rPr lang="en-US" sz="2400" smtClean="0"/>
              <a:t> </a:t>
            </a:r>
            <a:r>
              <a:rPr lang="en-US" sz="2400" err="1" smtClean="0"/>
              <a:t>penelitian</a:t>
            </a:r>
            <a:r>
              <a:rPr lang="en-US" sz="2400" smtClean="0"/>
              <a:t> </a:t>
            </a:r>
            <a:r>
              <a:rPr lang="en-US" sz="2400" err="1" smtClean="0"/>
              <a:t>orisinal</a:t>
            </a:r>
            <a:r>
              <a:rPr lang="en-US" sz="2400" smtClean="0"/>
              <a:t> alias </a:t>
            </a:r>
            <a:r>
              <a:rPr lang="en-US" sz="2400" err="1" smtClean="0"/>
              <a:t>belum</a:t>
            </a:r>
            <a:r>
              <a:rPr lang="en-US" sz="2400" smtClean="0"/>
              <a:t> </a:t>
            </a:r>
            <a:r>
              <a:rPr lang="en-US" sz="2400" err="1" smtClean="0"/>
              <a:t>pernah</a:t>
            </a:r>
            <a:r>
              <a:rPr lang="en-US" sz="2400" smtClean="0"/>
              <a:t> </a:t>
            </a:r>
            <a:r>
              <a:rPr lang="en-US" sz="2400" err="1" smtClean="0"/>
              <a:t>diteliti</a:t>
            </a:r>
            <a:r>
              <a:rPr lang="en-US" sz="2400" smtClean="0"/>
              <a:t> </a:t>
            </a:r>
            <a:r>
              <a:rPr lang="en-US" sz="2400" err="1" smtClean="0"/>
              <a:t>orang</a:t>
            </a:r>
            <a:r>
              <a:rPr lang="en-US" sz="2400" smtClean="0"/>
              <a:t> lain (</a:t>
            </a:r>
            <a:r>
              <a:rPr lang="en-US" sz="2400" err="1" smtClean="0">
                <a:solidFill>
                  <a:srgbClr val="0070C0"/>
                </a:solidFill>
              </a:rPr>
              <a:t>orisinalitas</a:t>
            </a:r>
            <a:r>
              <a:rPr lang="en-US" sz="2400" smtClean="0">
                <a:solidFill>
                  <a:srgbClr val="0070C0"/>
                </a:solidFill>
              </a:rPr>
              <a:t> </a:t>
            </a:r>
            <a:r>
              <a:rPr lang="en-US" sz="2400" err="1" smtClean="0">
                <a:solidFill>
                  <a:srgbClr val="0070C0"/>
                </a:solidFill>
              </a:rPr>
              <a:t>di</a:t>
            </a:r>
            <a:r>
              <a:rPr lang="en-US" sz="2400" smtClean="0">
                <a:solidFill>
                  <a:srgbClr val="0070C0"/>
                </a:solidFill>
              </a:rPr>
              <a:t> </a:t>
            </a:r>
            <a:r>
              <a:rPr lang="en-US" sz="2400" err="1" smtClean="0">
                <a:solidFill>
                  <a:srgbClr val="0070C0"/>
                </a:solidFill>
              </a:rPr>
              <a:t>hasil</a:t>
            </a:r>
            <a:r>
              <a:rPr lang="en-US" sz="2400" smtClean="0"/>
              <a:t>)</a:t>
            </a:r>
          </a:p>
          <a:p>
            <a:pPr marL="801687" lvl="1" indent="-457200">
              <a:buFont typeface="+mj-lt"/>
              <a:buAutoNum type="arabicPeriod"/>
            </a:pPr>
            <a:r>
              <a:rPr lang="en-US" sz="2400" err="1" smtClean="0"/>
              <a:t>Obyek</a:t>
            </a:r>
            <a:r>
              <a:rPr lang="en-US" sz="2400" smtClean="0"/>
              <a:t> </a:t>
            </a:r>
            <a:r>
              <a:rPr lang="en-US" sz="2400" err="1" smtClean="0"/>
              <a:t>penelitian</a:t>
            </a:r>
            <a:r>
              <a:rPr lang="en-US" sz="2400" smtClean="0"/>
              <a:t> </a:t>
            </a:r>
            <a:r>
              <a:rPr lang="en-US" sz="2400" err="1" smtClean="0"/>
              <a:t>tidak</a:t>
            </a:r>
            <a:r>
              <a:rPr lang="en-US" sz="2400" smtClean="0"/>
              <a:t> </a:t>
            </a:r>
            <a:r>
              <a:rPr lang="en-US" sz="2400" err="1" smtClean="0"/>
              <a:t>orisinal</a:t>
            </a:r>
            <a:r>
              <a:rPr lang="en-US" sz="2400" smtClean="0"/>
              <a:t> (</a:t>
            </a:r>
            <a:r>
              <a:rPr lang="en-US" sz="2400" err="1" smtClean="0"/>
              <a:t>sudah</a:t>
            </a:r>
            <a:r>
              <a:rPr lang="en-US" sz="2400" smtClean="0"/>
              <a:t> </a:t>
            </a:r>
            <a:r>
              <a:rPr lang="en-US" sz="2400" err="1" smtClean="0"/>
              <a:t>diteliti</a:t>
            </a:r>
            <a:r>
              <a:rPr lang="en-US" sz="2400" smtClean="0"/>
              <a:t> </a:t>
            </a:r>
            <a:r>
              <a:rPr lang="en-US" sz="2400" err="1" smtClean="0"/>
              <a:t>oleh</a:t>
            </a:r>
            <a:r>
              <a:rPr lang="en-US" sz="2400" smtClean="0"/>
              <a:t> </a:t>
            </a:r>
            <a:r>
              <a:rPr lang="en-US" sz="2400" err="1" smtClean="0"/>
              <a:t>orang</a:t>
            </a:r>
            <a:r>
              <a:rPr lang="en-US" sz="2400" smtClean="0"/>
              <a:t> lain), </a:t>
            </a:r>
            <a:r>
              <a:rPr lang="en-US" sz="2400" err="1" smtClean="0"/>
              <a:t>tapi</a:t>
            </a:r>
            <a:r>
              <a:rPr lang="en-US" sz="2400" smtClean="0"/>
              <a:t> </a:t>
            </a:r>
            <a:r>
              <a:rPr lang="en-US" sz="2400" err="1" smtClean="0"/>
              <a:t>kita</a:t>
            </a:r>
            <a:r>
              <a:rPr lang="en-US" sz="2400" smtClean="0"/>
              <a:t> </a:t>
            </a:r>
            <a:r>
              <a:rPr lang="en-US" sz="2400" err="1" smtClean="0"/>
              <a:t>menggunakan</a:t>
            </a:r>
            <a:r>
              <a:rPr lang="en-US" sz="2400" smtClean="0"/>
              <a:t> </a:t>
            </a:r>
            <a:r>
              <a:rPr lang="en-US" sz="2400" err="1" smtClean="0"/>
              <a:t>teknik</a:t>
            </a:r>
            <a:r>
              <a:rPr lang="en-US" sz="2400" smtClean="0"/>
              <a:t> lain </a:t>
            </a:r>
            <a:r>
              <a:rPr lang="en-US" sz="2400" err="1" smtClean="0"/>
              <a:t>untuk</a:t>
            </a:r>
            <a:r>
              <a:rPr lang="en-US" sz="2400" smtClean="0"/>
              <a:t> </a:t>
            </a:r>
            <a:r>
              <a:rPr lang="en-US" sz="2400" err="1" smtClean="0"/>
              <a:t>memecahkan</a:t>
            </a:r>
            <a:r>
              <a:rPr lang="en-US" sz="2400" smtClean="0"/>
              <a:t> </a:t>
            </a:r>
            <a:r>
              <a:rPr lang="en-US" sz="2400" err="1" smtClean="0"/>
              <a:t>masalah</a:t>
            </a:r>
            <a:r>
              <a:rPr lang="en-US" sz="2400" smtClean="0"/>
              <a:t> (</a:t>
            </a:r>
            <a:r>
              <a:rPr lang="en-US" sz="2400" err="1" smtClean="0">
                <a:solidFill>
                  <a:srgbClr val="0070C0"/>
                </a:solidFill>
              </a:rPr>
              <a:t>orisinalitas</a:t>
            </a:r>
            <a:r>
              <a:rPr lang="en-US" sz="2400" smtClean="0">
                <a:solidFill>
                  <a:srgbClr val="0070C0"/>
                </a:solidFill>
              </a:rPr>
              <a:t> </a:t>
            </a:r>
            <a:r>
              <a:rPr lang="en-US" sz="2400" err="1" smtClean="0">
                <a:solidFill>
                  <a:srgbClr val="0070C0"/>
                </a:solidFill>
              </a:rPr>
              <a:t>di</a:t>
            </a:r>
            <a:r>
              <a:rPr lang="en-US" sz="2400" smtClean="0">
                <a:solidFill>
                  <a:srgbClr val="0070C0"/>
                </a:solidFill>
              </a:rPr>
              <a:t> </a:t>
            </a:r>
            <a:r>
              <a:rPr lang="en-US" sz="2400" err="1" smtClean="0">
                <a:solidFill>
                  <a:srgbClr val="0070C0"/>
                </a:solidFill>
              </a:rPr>
              <a:t>metode</a:t>
            </a:r>
            <a:r>
              <a:rPr lang="en-US" sz="240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Apa</a:t>
            </a:r>
            <a:r>
              <a:rPr lang="en-US" smtClean="0"/>
              <a:t> </a:t>
            </a:r>
            <a:r>
              <a:rPr lang="en-US" err="1" smtClean="0"/>
              <a:t>Itu</a:t>
            </a:r>
            <a:r>
              <a:rPr lang="en-US" smtClean="0"/>
              <a:t> </a:t>
            </a:r>
            <a:r>
              <a:rPr lang="en-US" err="1" smtClean="0"/>
              <a:t>Masalah</a:t>
            </a:r>
            <a:r>
              <a:rPr lang="en-US" smtClean="0"/>
              <a:t> </a:t>
            </a:r>
            <a:r>
              <a:rPr lang="en-US" err="1" smtClean="0"/>
              <a:t>Penelitian</a:t>
            </a:r>
            <a:endParaRPr lang="en-US"/>
          </a:p>
        </p:txBody>
      </p:sp>
      <p:sp>
        <p:nvSpPr>
          <p:cNvPr id="3" name="Content Placeholder 2"/>
          <p:cNvSpPr>
            <a:spLocks noGrp="1"/>
          </p:cNvSpPr>
          <p:nvPr>
            <p:ph idx="1"/>
          </p:nvPr>
        </p:nvSpPr>
        <p:spPr>
          <a:xfrm>
            <a:off x="285750" y="1295400"/>
            <a:ext cx="8553450" cy="4953000"/>
          </a:xfrm>
        </p:spPr>
        <p:txBody>
          <a:bodyPr/>
          <a:lstStyle/>
          <a:p>
            <a:pPr>
              <a:buNone/>
            </a:pPr>
            <a:r>
              <a:rPr lang="id-ID" sz="4400" smtClean="0"/>
              <a:t>	</a:t>
            </a:r>
            <a:r>
              <a:rPr lang="en-US" sz="4400" err="1" smtClean="0"/>
              <a:t>Suatu</a:t>
            </a:r>
            <a:r>
              <a:rPr lang="en-US" sz="4400" smtClean="0"/>
              <a:t> </a:t>
            </a:r>
            <a:r>
              <a:rPr lang="en-US" sz="4400" err="1" smtClean="0"/>
              <a:t>pernyataan</a:t>
            </a:r>
            <a:r>
              <a:rPr lang="en-US" sz="4400" smtClean="0"/>
              <a:t> yang</a:t>
            </a:r>
            <a:r>
              <a:rPr lang="id-ID" sz="4400" smtClean="0"/>
              <a:t> </a:t>
            </a:r>
            <a:r>
              <a:rPr lang="en-US" sz="4400" err="1" smtClean="0"/>
              <a:t>mempersoalkan</a:t>
            </a:r>
            <a:r>
              <a:rPr lang="en-US" sz="4400" smtClean="0"/>
              <a:t> </a:t>
            </a:r>
            <a:r>
              <a:rPr lang="en-US" sz="4400" err="1" smtClean="0">
                <a:solidFill>
                  <a:srgbClr val="C00000"/>
                </a:solidFill>
              </a:rPr>
              <a:t>keberadaan</a:t>
            </a:r>
            <a:r>
              <a:rPr lang="id-ID" sz="4400" smtClean="0">
                <a:solidFill>
                  <a:srgbClr val="C00000"/>
                </a:solidFill>
              </a:rPr>
              <a:t> </a:t>
            </a:r>
            <a:r>
              <a:rPr lang="en-US" sz="4400" err="1" smtClean="0">
                <a:solidFill>
                  <a:srgbClr val="C00000"/>
                </a:solidFill>
              </a:rPr>
              <a:t>suatu</a:t>
            </a:r>
            <a:r>
              <a:rPr lang="en-US" sz="4400" smtClean="0">
                <a:solidFill>
                  <a:srgbClr val="C00000"/>
                </a:solidFill>
              </a:rPr>
              <a:t> </a:t>
            </a:r>
            <a:r>
              <a:rPr lang="en-US" sz="4400" err="1" smtClean="0">
                <a:solidFill>
                  <a:srgbClr val="C00000"/>
                </a:solidFill>
              </a:rPr>
              <a:t>variabel</a:t>
            </a:r>
            <a:r>
              <a:rPr lang="en-US" sz="4400" smtClean="0">
                <a:solidFill>
                  <a:srgbClr val="FF0000"/>
                </a:solidFill>
              </a:rPr>
              <a:t> </a:t>
            </a:r>
            <a:r>
              <a:rPr lang="en-US" sz="4400" err="1" smtClean="0"/>
              <a:t>atau</a:t>
            </a:r>
            <a:r>
              <a:rPr lang="id-ID" sz="4400" smtClean="0"/>
              <a:t> </a:t>
            </a:r>
            <a:r>
              <a:rPr lang="en-US" sz="4400" err="1" smtClean="0"/>
              <a:t>mempersoalkan</a:t>
            </a:r>
            <a:r>
              <a:rPr lang="en-US" sz="4400" smtClean="0"/>
              <a:t> </a:t>
            </a:r>
            <a:r>
              <a:rPr lang="en-US" sz="4400" err="1" smtClean="0">
                <a:solidFill>
                  <a:srgbClr val="C00000"/>
                </a:solidFill>
              </a:rPr>
              <a:t>hubungan</a:t>
            </a:r>
            <a:r>
              <a:rPr lang="en-US" sz="4400" smtClean="0">
                <a:solidFill>
                  <a:srgbClr val="C00000"/>
                </a:solidFill>
              </a:rPr>
              <a:t> </a:t>
            </a:r>
            <a:r>
              <a:rPr lang="en-US" sz="4400" err="1" smtClean="0">
                <a:solidFill>
                  <a:srgbClr val="C00000"/>
                </a:solidFill>
              </a:rPr>
              <a:t>antar</a:t>
            </a:r>
            <a:r>
              <a:rPr lang="id-ID" sz="4400" smtClean="0">
                <a:solidFill>
                  <a:srgbClr val="C00000"/>
                </a:solidFill>
              </a:rPr>
              <a:t> </a:t>
            </a:r>
            <a:r>
              <a:rPr lang="en-US" sz="4400" err="1" smtClean="0">
                <a:solidFill>
                  <a:srgbClr val="C00000"/>
                </a:solidFill>
              </a:rPr>
              <a:t>variabel</a:t>
            </a:r>
            <a:r>
              <a:rPr lang="en-US" sz="4400" smtClean="0">
                <a:solidFill>
                  <a:srgbClr val="C00000"/>
                </a:solidFill>
              </a:rPr>
              <a:t> </a:t>
            </a:r>
            <a:r>
              <a:rPr lang="en-US" sz="4400" err="1" smtClean="0"/>
              <a:t>pada</a:t>
            </a:r>
            <a:r>
              <a:rPr lang="en-US" sz="4400" smtClean="0"/>
              <a:t> </a:t>
            </a:r>
            <a:r>
              <a:rPr lang="en-US" sz="4400" err="1" smtClean="0"/>
              <a:t>suatu</a:t>
            </a:r>
            <a:r>
              <a:rPr lang="en-US" sz="4400" smtClean="0"/>
              <a:t> </a:t>
            </a:r>
            <a:r>
              <a:rPr lang="en-US" sz="4400" err="1" smtClean="0"/>
              <a:t>fenomena</a:t>
            </a:r>
            <a:endParaRPr lang="en-US" sz="440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Bentuk </a:t>
            </a:r>
            <a:r>
              <a:rPr lang="en-US" err="1" smtClean="0"/>
              <a:t>Masalah</a:t>
            </a:r>
            <a:r>
              <a:rPr lang="en-US" smtClean="0"/>
              <a:t> </a:t>
            </a:r>
            <a:r>
              <a:rPr lang="en-US" err="1" smtClean="0"/>
              <a:t>Penelitian</a:t>
            </a:r>
            <a:endParaRPr lang="en-US"/>
          </a:p>
        </p:txBody>
      </p:sp>
      <p:sp>
        <p:nvSpPr>
          <p:cNvPr id="3" name="Content Placeholder 2"/>
          <p:cNvSpPr>
            <a:spLocks noGrp="1"/>
          </p:cNvSpPr>
          <p:nvPr>
            <p:ph idx="1"/>
          </p:nvPr>
        </p:nvSpPr>
        <p:spPr>
          <a:xfrm>
            <a:off x="304800" y="990600"/>
            <a:ext cx="8610600" cy="5173663"/>
          </a:xfrm>
        </p:spPr>
        <p:txBody>
          <a:bodyPr/>
          <a:lstStyle/>
          <a:p>
            <a:r>
              <a:rPr lang="en-US" sz="2600" err="1" smtClean="0"/>
              <a:t>Bentuk</a:t>
            </a:r>
            <a:r>
              <a:rPr lang="en-US" sz="2600" smtClean="0"/>
              <a:t> </a:t>
            </a:r>
            <a:r>
              <a:rPr lang="en-US" sz="2600" err="1" smtClean="0"/>
              <a:t>masalah</a:t>
            </a:r>
            <a:r>
              <a:rPr lang="en-US" sz="2600" smtClean="0"/>
              <a:t> </a:t>
            </a:r>
            <a:r>
              <a:rPr lang="en-US" sz="2600" err="1" smtClean="0"/>
              <a:t>penelitian</a:t>
            </a:r>
            <a:r>
              <a:rPr lang="en-US" sz="2600" smtClean="0"/>
              <a:t> </a:t>
            </a:r>
            <a:r>
              <a:rPr lang="en-US" sz="2600" err="1" smtClean="0"/>
              <a:t>bisa</a:t>
            </a:r>
            <a:r>
              <a:rPr lang="en-US" sz="2600" smtClean="0"/>
              <a:t> </a:t>
            </a:r>
            <a:r>
              <a:rPr lang="en-US" sz="2600" err="1" smtClean="0"/>
              <a:t>dinyatakan</a:t>
            </a:r>
            <a:r>
              <a:rPr lang="id-ID" sz="2600" smtClean="0"/>
              <a:t> </a:t>
            </a:r>
            <a:r>
              <a:rPr lang="en-US" sz="2600" err="1" smtClean="0"/>
              <a:t>dalam</a:t>
            </a:r>
            <a:r>
              <a:rPr lang="en-US" sz="2600" smtClean="0"/>
              <a:t> </a:t>
            </a:r>
            <a:r>
              <a:rPr lang="en-US" sz="2600" err="1" smtClean="0"/>
              <a:t>bentuk</a:t>
            </a:r>
            <a:r>
              <a:rPr lang="id-ID" sz="2600" smtClean="0"/>
              <a:t> </a:t>
            </a:r>
            <a:r>
              <a:rPr lang="id-ID" sz="2600" smtClean="0">
                <a:solidFill>
                  <a:srgbClr val="C00000"/>
                </a:solidFill>
              </a:rPr>
              <a:t>kalimat pernyataan</a:t>
            </a:r>
            <a:r>
              <a:rPr lang="id-ID" sz="2600" smtClean="0"/>
              <a:t>,</a:t>
            </a:r>
            <a:r>
              <a:rPr lang="en-US" sz="2600" smtClean="0"/>
              <a:t> </a:t>
            </a:r>
            <a:r>
              <a:rPr lang="en-US" sz="2600" err="1" smtClean="0">
                <a:solidFill>
                  <a:srgbClr val="C00000"/>
                </a:solidFill>
              </a:rPr>
              <a:t>kalimat</a:t>
            </a:r>
            <a:r>
              <a:rPr lang="en-US" sz="2600" smtClean="0">
                <a:solidFill>
                  <a:srgbClr val="C00000"/>
                </a:solidFill>
              </a:rPr>
              <a:t> </a:t>
            </a:r>
            <a:r>
              <a:rPr lang="id-ID" sz="2600" smtClean="0">
                <a:solidFill>
                  <a:srgbClr val="C00000"/>
                </a:solidFill>
              </a:rPr>
              <a:t>pertanyaan</a:t>
            </a:r>
            <a:r>
              <a:rPr lang="en-US" sz="2600" smtClean="0">
                <a:solidFill>
                  <a:srgbClr val="C00000"/>
                </a:solidFill>
              </a:rPr>
              <a:t> </a:t>
            </a:r>
            <a:r>
              <a:rPr lang="en-US" sz="2600" err="1" smtClean="0"/>
              <a:t>atau</a:t>
            </a:r>
            <a:r>
              <a:rPr lang="en-US" sz="2600" smtClean="0"/>
              <a:t> </a:t>
            </a:r>
            <a:r>
              <a:rPr lang="en-US" sz="2600" err="1" smtClean="0">
                <a:solidFill>
                  <a:srgbClr val="C00000"/>
                </a:solidFill>
              </a:rPr>
              <a:t>kalimat</a:t>
            </a:r>
            <a:r>
              <a:rPr lang="en-US" sz="2600" smtClean="0">
                <a:solidFill>
                  <a:srgbClr val="C00000"/>
                </a:solidFill>
              </a:rPr>
              <a:t> </a:t>
            </a:r>
            <a:r>
              <a:rPr lang="en-US" sz="2600" err="1" smtClean="0">
                <a:solidFill>
                  <a:srgbClr val="C00000"/>
                </a:solidFill>
              </a:rPr>
              <a:t>tujuan</a:t>
            </a:r>
            <a:endParaRPr lang="en-US" sz="2600" smtClean="0">
              <a:solidFill>
                <a:srgbClr val="C00000"/>
              </a:solidFill>
            </a:endParaRPr>
          </a:p>
          <a:p>
            <a:r>
              <a:rPr lang="en-US" sz="2600" err="1"/>
              <a:t>Kalimat</a:t>
            </a:r>
            <a:r>
              <a:rPr lang="en-US" sz="2600"/>
              <a:t> </a:t>
            </a:r>
            <a:r>
              <a:rPr lang="id-ID" sz="2600" smtClean="0"/>
              <a:t>Pernyataan (problem statements</a:t>
            </a:r>
            <a:r>
              <a:rPr lang="en-US" sz="2600" smtClean="0"/>
              <a:t>):</a:t>
            </a:r>
            <a:endParaRPr lang="id-ID" sz="2600"/>
          </a:p>
          <a:p>
            <a:pPr lvl="1"/>
            <a:r>
              <a:rPr lang="id-ID" sz="2000" smtClean="0">
                <a:solidFill>
                  <a:srgbClr val="000000"/>
                </a:solidFill>
              </a:rPr>
              <a:t>Neural network memiliki masalah pada sulitnya penentuan hidden layer, neuron size dan activation function yang optimal</a:t>
            </a:r>
            <a:endParaRPr lang="id-ID" sz="2000" smtClean="0">
              <a:solidFill>
                <a:srgbClr val="C00000"/>
              </a:solidFill>
            </a:endParaRPr>
          </a:p>
          <a:p>
            <a:r>
              <a:rPr lang="en-US" sz="2600" err="1" smtClean="0"/>
              <a:t>Kalimat</a:t>
            </a:r>
            <a:r>
              <a:rPr lang="en-US" sz="2600" smtClean="0"/>
              <a:t> Tanya (research question</a:t>
            </a:r>
            <a:r>
              <a:rPr lang="id-ID" sz="2600" smtClean="0"/>
              <a:t>s</a:t>
            </a:r>
            <a:r>
              <a:rPr lang="en-US" sz="2600" smtClean="0"/>
              <a:t>):</a:t>
            </a:r>
            <a:endParaRPr lang="id-ID" sz="2600" smtClean="0"/>
          </a:p>
          <a:p>
            <a:pPr lvl="1"/>
            <a:r>
              <a:rPr lang="en-US" sz="2000" err="1" smtClean="0"/>
              <a:t>Apakah</a:t>
            </a:r>
            <a:r>
              <a:rPr lang="en-US" sz="2000" smtClean="0"/>
              <a:t> </a:t>
            </a:r>
            <a:r>
              <a:rPr lang="en-US" sz="2000" err="1" smtClean="0"/>
              <a:t>ada</a:t>
            </a:r>
            <a:r>
              <a:rPr lang="en-US" sz="2000" smtClean="0"/>
              <a:t> </a:t>
            </a:r>
            <a:r>
              <a:rPr lang="en-US" sz="2000" err="1" smtClean="0"/>
              <a:t>hubungan</a:t>
            </a:r>
            <a:r>
              <a:rPr lang="en-US" sz="2000" smtClean="0"/>
              <a:t> </a:t>
            </a:r>
            <a:r>
              <a:rPr lang="en-US" sz="2000" err="1" smtClean="0"/>
              <a:t>antara</a:t>
            </a:r>
            <a:r>
              <a:rPr lang="en-US" sz="2000" smtClean="0"/>
              <a:t> </a:t>
            </a:r>
            <a:r>
              <a:rPr lang="en-US" sz="2000" smtClean="0">
                <a:solidFill>
                  <a:srgbClr val="C00000"/>
                </a:solidFill>
              </a:rPr>
              <a:t>p</a:t>
            </a:r>
            <a:r>
              <a:rPr lang="id-ID" sz="2000" smtClean="0">
                <a:solidFill>
                  <a:srgbClr val="C00000"/>
                </a:solidFill>
              </a:rPr>
              <a:t>emilihan metode pengembangan dan jumlah pengembang </a:t>
            </a:r>
            <a:r>
              <a:rPr lang="en-US" sz="2000" smtClean="0"/>
              <a:t>dengan </a:t>
            </a:r>
            <a:r>
              <a:rPr lang="id-ID" sz="2000" smtClean="0">
                <a:solidFill>
                  <a:srgbClr val="C00000"/>
                </a:solidFill>
              </a:rPr>
              <a:t>produktifitas pengembang?</a:t>
            </a:r>
            <a:endParaRPr lang="en-US" sz="2000" smtClean="0">
              <a:solidFill>
                <a:srgbClr val="C00000"/>
              </a:solidFill>
            </a:endParaRPr>
          </a:p>
          <a:p>
            <a:pPr lvl="1"/>
            <a:r>
              <a:rPr lang="en-US" sz="2000" err="1" smtClean="0"/>
              <a:t>Bagaimana</a:t>
            </a:r>
            <a:r>
              <a:rPr lang="en-US" sz="2000" smtClean="0"/>
              <a:t> </a:t>
            </a:r>
            <a:r>
              <a:rPr lang="en-US" sz="2000" err="1" smtClean="0">
                <a:solidFill>
                  <a:srgbClr val="C00000"/>
                </a:solidFill>
              </a:rPr>
              <a:t>akurasi</a:t>
            </a:r>
            <a:r>
              <a:rPr lang="en-US" sz="2000" smtClean="0">
                <a:solidFill>
                  <a:srgbClr val="C00000"/>
                </a:solidFill>
              </a:rPr>
              <a:t> </a:t>
            </a:r>
            <a:r>
              <a:rPr lang="id-ID" sz="2000" smtClean="0">
                <a:solidFill>
                  <a:srgbClr val="C00000"/>
                </a:solidFill>
              </a:rPr>
              <a:t>metode naive bayes berbasis backward elimination</a:t>
            </a:r>
            <a:r>
              <a:rPr lang="en-US" sz="2000" smtClean="0">
                <a:solidFill>
                  <a:srgbClr val="C00000"/>
                </a:solidFill>
              </a:rPr>
              <a:t> </a:t>
            </a:r>
            <a:r>
              <a:rPr lang="en-US" sz="2000" err="1" smtClean="0"/>
              <a:t>untuk</a:t>
            </a:r>
            <a:r>
              <a:rPr lang="en-US" sz="2000" smtClean="0"/>
              <a:t> </a:t>
            </a:r>
            <a:r>
              <a:rPr lang="id-ID" sz="2000" smtClean="0"/>
              <a:t>penentuan </a:t>
            </a:r>
            <a:r>
              <a:rPr lang="en-US" sz="2000" smtClean="0"/>
              <a:t>peminatan </a:t>
            </a:r>
            <a:r>
              <a:rPr lang="en-US" sz="2000" err="1" smtClean="0"/>
              <a:t>bagi</a:t>
            </a:r>
            <a:r>
              <a:rPr lang="en-US" sz="2000" smtClean="0"/>
              <a:t> </a:t>
            </a:r>
            <a:r>
              <a:rPr lang="en-US" sz="2000" err="1" smtClean="0"/>
              <a:t>mahasiswa</a:t>
            </a:r>
            <a:r>
              <a:rPr lang="en-US" sz="2000" smtClean="0"/>
              <a:t> </a:t>
            </a:r>
            <a:r>
              <a:rPr lang="en-US" sz="2000" err="1" smtClean="0"/>
              <a:t>di</a:t>
            </a:r>
            <a:r>
              <a:rPr lang="en-US" sz="2000" smtClean="0"/>
              <a:t> </a:t>
            </a:r>
            <a:r>
              <a:rPr lang="en-US" sz="2000" err="1" smtClean="0"/>
              <a:t>universitas</a:t>
            </a:r>
            <a:endParaRPr lang="id-ID" sz="2000" smtClean="0"/>
          </a:p>
          <a:p>
            <a:r>
              <a:rPr lang="en-US" sz="2600" err="1" smtClean="0"/>
              <a:t>Kalimat</a:t>
            </a:r>
            <a:r>
              <a:rPr lang="en-US" sz="2600" smtClean="0"/>
              <a:t> </a:t>
            </a:r>
            <a:r>
              <a:rPr lang="en-US" sz="2600" err="1" smtClean="0"/>
              <a:t>Tujuan</a:t>
            </a:r>
            <a:r>
              <a:rPr lang="en-US" sz="2600" smtClean="0"/>
              <a:t> (research </a:t>
            </a:r>
            <a:r>
              <a:rPr lang="id-ID" sz="2600" smtClean="0"/>
              <a:t>objectives</a:t>
            </a:r>
            <a:r>
              <a:rPr lang="en-US" sz="2600" smtClean="0"/>
              <a:t>):</a:t>
            </a:r>
            <a:endParaRPr lang="id-ID" sz="2600" smtClean="0"/>
          </a:p>
          <a:p>
            <a:pPr lvl="1"/>
            <a:r>
              <a:rPr lang="en-US" sz="1800" err="1" smtClean="0"/>
              <a:t>Penelitian</a:t>
            </a:r>
            <a:r>
              <a:rPr lang="en-US" sz="1800" smtClean="0"/>
              <a:t> </a:t>
            </a:r>
            <a:r>
              <a:rPr lang="en-US" sz="1800" err="1" smtClean="0"/>
              <a:t>ini</a:t>
            </a:r>
            <a:r>
              <a:rPr lang="en-US" sz="1800" smtClean="0"/>
              <a:t> </a:t>
            </a:r>
            <a:r>
              <a:rPr lang="en-US" sz="1800" err="1" smtClean="0"/>
              <a:t>bertujuan</a:t>
            </a:r>
            <a:r>
              <a:rPr lang="en-US" sz="1800" smtClean="0"/>
              <a:t> </a:t>
            </a:r>
            <a:r>
              <a:rPr lang="en-US" sz="1800" err="1" smtClean="0"/>
              <a:t>untuk</a:t>
            </a:r>
            <a:r>
              <a:rPr lang="en-US" sz="1800" smtClean="0"/>
              <a:t> </a:t>
            </a:r>
            <a:r>
              <a:rPr lang="en-US" sz="1800" err="1" smtClean="0"/>
              <a:t>mengetahui</a:t>
            </a:r>
            <a:r>
              <a:rPr lang="id-ID" sz="1800" smtClean="0"/>
              <a:t> </a:t>
            </a:r>
            <a:r>
              <a:rPr lang="en-US" sz="1800" err="1" smtClean="0"/>
              <a:t>hubungan</a:t>
            </a:r>
            <a:r>
              <a:rPr lang="en-US" sz="1800" smtClean="0"/>
              <a:t> </a:t>
            </a:r>
            <a:r>
              <a:rPr lang="en-US" sz="1800" err="1" smtClean="0"/>
              <a:t>antara</a:t>
            </a:r>
            <a:r>
              <a:rPr lang="en-US" sz="1800" smtClean="0"/>
              <a:t> </a:t>
            </a:r>
            <a:r>
              <a:rPr lang="en-US" sz="1800" err="1" smtClean="0">
                <a:solidFill>
                  <a:srgbClr val="C00000"/>
                </a:solidFill>
              </a:rPr>
              <a:t>jumlah</a:t>
            </a:r>
            <a:r>
              <a:rPr lang="en-US" sz="1800" smtClean="0">
                <a:solidFill>
                  <a:srgbClr val="C00000"/>
                </a:solidFill>
              </a:rPr>
              <a:t> programmer </a:t>
            </a:r>
            <a:r>
              <a:rPr lang="en-US" sz="1800" err="1" smtClean="0"/>
              <a:t>dan</a:t>
            </a:r>
            <a:r>
              <a:rPr lang="en-US" sz="1800" smtClean="0"/>
              <a:t> </a:t>
            </a:r>
            <a:r>
              <a:rPr lang="en-US" sz="1800" err="1" smtClean="0">
                <a:solidFill>
                  <a:srgbClr val="C00000"/>
                </a:solidFill>
              </a:rPr>
              <a:t>jumlah</a:t>
            </a:r>
            <a:r>
              <a:rPr lang="id-ID" sz="1800" smtClean="0">
                <a:solidFill>
                  <a:srgbClr val="C00000"/>
                </a:solidFill>
              </a:rPr>
              <a:t> </a:t>
            </a:r>
            <a:r>
              <a:rPr lang="en-US" sz="1800" smtClean="0">
                <a:solidFill>
                  <a:srgbClr val="C00000"/>
                </a:solidFill>
              </a:rPr>
              <a:t>software </a:t>
            </a:r>
            <a:r>
              <a:rPr lang="en-US" sz="1800" smtClean="0"/>
              <a:t>yang </a:t>
            </a:r>
            <a:r>
              <a:rPr lang="en-US" sz="1800" err="1" smtClean="0"/>
              <a:t>diproduksi</a:t>
            </a:r>
            <a:r>
              <a:rPr lang="en-US" sz="1800" smtClean="0"/>
              <a:t> </a:t>
            </a:r>
            <a:r>
              <a:rPr lang="en-US" sz="1800" err="1" smtClean="0"/>
              <a:t>oleh</a:t>
            </a:r>
            <a:r>
              <a:rPr lang="en-US" sz="1800" smtClean="0"/>
              <a:t> </a:t>
            </a:r>
            <a:r>
              <a:rPr lang="en-US" sz="1800" err="1" smtClean="0"/>
              <a:t>suatu</a:t>
            </a:r>
            <a:r>
              <a:rPr lang="en-US" sz="1800" smtClean="0"/>
              <a:t> software house</a:t>
            </a:r>
          </a:p>
          <a:p>
            <a:pPr lvl="1"/>
            <a:r>
              <a:rPr lang="en-US" sz="1800" err="1" smtClean="0"/>
              <a:t>Penelitian</a:t>
            </a:r>
            <a:r>
              <a:rPr lang="en-US" sz="1800" smtClean="0"/>
              <a:t> </a:t>
            </a:r>
            <a:r>
              <a:rPr lang="en-US" sz="1800" err="1" smtClean="0"/>
              <a:t>ini</a:t>
            </a:r>
            <a:r>
              <a:rPr lang="en-US" sz="1800" smtClean="0"/>
              <a:t> </a:t>
            </a:r>
            <a:r>
              <a:rPr lang="en-US" sz="1800" err="1" smtClean="0"/>
              <a:t>bertujuan</a:t>
            </a:r>
            <a:r>
              <a:rPr lang="en-US" sz="1800" smtClean="0"/>
              <a:t> </a:t>
            </a:r>
            <a:r>
              <a:rPr lang="en-US" sz="1800" err="1" smtClean="0"/>
              <a:t>untuk</a:t>
            </a:r>
            <a:r>
              <a:rPr lang="en-US" sz="1800" smtClean="0"/>
              <a:t> </a:t>
            </a:r>
            <a:r>
              <a:rPr lang="id-ID" sz="1800">
                <a:solidFill>
                  <a:srgbClr val="C00000"/>
                </a:solidFill>
              </a:rPr>
              <a:t>metode naive bayes berbasis backward elimination </a:t>
            </a:r>
            <a:r>
              <a:rPr lang="en-US" sz="1800" smtClean="0"/>
              <a:t>untuk </a:t>
            </a:r>
            <a:r>
              <a:rPr lang="id-ID" sz="1800" smtClean="0"/>
              <a:t>penentuan </a:t>
            </a:r>
            <a:r>
              <a:rPr lang="en-US" sz="1800" smtClean="0"/>
              <a:t>peminatan </a:t>
            </a:r>
            <a:r>
              <a:rPr lang="en-US" sz="1800" err="1" smtClean="0"/>
              <a:t>bagi</a:t>
            </a:r>
            <a:r>
              <a:rPr lang="en-US" sz="1800" smtClean="0"/>
              <a:t> </a:t>
            </a:r>
            <a:r>
              <a:rPr lang="en-US" sz="1800" err="1" smtClean="0"/>
              <a:t>mahasiswa</a:t>
            </a:r>
            <a:r>
              <a:rPr lang="en-US" sz="1800" smtClean="0"/>
              <a:t> </a:t>
            </a:r>
            <a:r>
              <a:rPr lang="en-US" sz="1800" err="1" smtClean="0"/>
              <a:t>dengan</a:t>
            </a:r>
            <a:r>
              <a:rPr lang="en-US" sz="1800" smtClean="0"/>
              <a:t> </a:t>
            </a:r>
            <a:r>
              <a:rPr lang="en-US" sz="1800" err="1" smtClean="0"/>
              <a:t>akurat</a:t>
            </a:r>
            <a:endParaRPr 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4" name="Rectangle 4"/>
          <p:cNvSpPr>
            <a:spLocks noGrp="1" noChangeArrowheads="1"/>
          </p:cNvSpPr>
          <p:nvPr>
            <p:ph type="ctrTitle"/>
          </p:nvPr>
        </p:nvSpPr>
        <p:spPr>
          <a:xfrm>
            <a:off x="609600" y="1066800"/>
            <a:ext cx="7467600" cy="1600200"/>
          </a:xfrm>
        </p:spPr>
        <p:txBody>
          <a:bodyPr/>
          <a:lstStyle/>
          <a:p>
            <a:pPr eaLnBrk="1" hangingPunct="1">
              <a:defRPr/>
            </a:pPr>
            <a:r>
              <a:rPr lang="en-US" sz="6000" smtClean="0"/>
              <a:t>1. </a:t>
            </a:r>
            <a:r>
              <a:rPr lang="id-ID" sz="6000" smtClean="0"/>
              <a:t>Pengantar </a:t>
            </a:r>
            <a:r>
              <a:rPr lang="en-US" sz="6000" smtClean="0"/>
              <a:t>P</a:t>
            </a:r>
            <a:r>
              <a:rPr lang="id-ID" sz="6000" smtClean="0"/>
              <a:t>enelitian</a:t>
            </a:r>
            <a:endParaRPr lang="en-US" sz="600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Darimana</a:t>
            </a:r>
            <a:r>
              <a:rPr lang="en-US" smtClean="0"/>
              <a:t> </a:t>
            </a:r>
            <a:r>
              <a:rPr lang="en-US" err="1" smtClean="0"/>
              <a:t>Datangnya</a:t>
            </a:r>
            <a:r>
              <a:rPr lang="en-US" smtClean="0"/>
              <a:t> </a:t>
            </a:r>
            <a:r>
              <a:rPr lang="en-US" err="1" smtClean="0"/>
              <a:t>Masalah</a:t>
            </a:r>
            <a:r>
              <a:rPr lang="en-US" smtClean="0"/>
              <a:t>?</a:t>
            </a:r>
            <a:endParaRPr lang="en-US"/>
          </a:p>
        </p:txBody>
      </p:sp>
      <p:sp>
        <p:nvSpPr>
          <p:cNvPr id="3" name="Content Placeholder 2"/>
          <p:cNvSpPr>
            <a:spLocks noGrp="1"/>
          </p:cNvSpPr>
          <p:nvPr>
            <p:ph idx="1"/>
          </p:nvPr>
        </p:nvSpPr>
        <p:spPr>
          <a:xfrm>
            <a:off x="457200" y="990600"/>
            <a:ext cx="8229600" cy="4792663"/>
          </a:xfrm>
        </p:spPr>
        <p:txBody>
          <a:bodyPr/>
          <a:lstStyle/>
          <a:p>
            <a:pPr marL="571500" indent="-514350"/>
            <a:r>
              <a:rPr lang="pl-PL" smtClean="0">
                <a:solidFill>
                  <a:srgbClr val="C00000"/>
                </a:solidFill>
              </a:rPr>
              <a:t>Studi Literatur</a:t>
            </a:r>
            <a:r>
              <a:rPr lang="en-US" smtClean="0">
                <a:solidFill>
                  <a:srgbClr val="C00000"/>
                </a:solidFill>
              </a:rPr>
              <a:t> </a:t>
            </a:r>
            <a:r>
              <a:rPr lang="en-US" smtClean="0"/>
              <a:t>(</a:t>
            </a:r>
            <a:r>
              <a:rPr lang="en-US" i="1" smtClean="0"/>
              <a:t>Literature Study</a:t>
            </a:r>
            <a:r>
              <a:rPr lang="en-US" smtClean="0"/>
              <a:t>):</a:t>
            </a:r>
          </a:p>
          <a:p>
            <a:pPr marL="866774" lvl="1" indent="-514350"/>
            <a:r>
              <a:rPr lang="en-US" smtClean="0"/>
              <a:t>Paper </a:t>
            </a:r>
            <a:r>
              <a:rPr lang="en-US" err="1" smtClean="0"/>
              <a:t>tentang</a:t>
            </a:r>
            <a:r>
              <a:rPr lang="en-US" smtClean="0"/>
              <a:t> Research Challenges, Research Direction, </a:t>
            </a:r>
            <a:r>
              <a:rPr lang="en-US" i="1" smtClean="0"/>
              <a:t>Research Trend </a:t>
            </a:r>
            <a:r>
              <a:rPr lang="en-US" err="1" smtClean="0"/>
              <a:t>dan</a:t>
            </a:r>
            <a:r>
              <a:rPr lang="en-US" smtClean="0"/>
              <a:t> </a:t>
            </a:r>
            <a:r>
              <a:rPr lang="en-US" i="1" smtClean="0"/>
              <a:t>State-of-the-Art</a:t>
            </a:r>
            <a:r>
              <a:rPr lang="en-US" smtClean="0"/>
              <a:t> </a:t>
            </a:r>
            <a:r>
              <a:rPr lang="en-US" err="1" smtClean="0"/>
              <a:t>dari</a:t>
            </a:r>
            <a:r>
              <a:rPr lang="en-US" smtClean="0"/>
              <a:t> </a:t>
            </a:r>
            <a:r>
              <a:rPr lang="en-US" err="1" smtClean="0"/>
              <a:t>Topik</a:t>
            </a:r>
            <a:r>
              <a:rPr lang="en-US" smtClean="0"/>
              <a:t> Penelitian</a:t>
            </a:r>
            <a:endParaRPr lang="id-ID" smtClean="0"/>
          </a:p>
          <a:p>
            <a:pPr marL="866774" lvl="1" indent="-514350"/>
            <a:endParaRPr lang="id-ID" smtClean="0"/>
          </a:p>
          <a:p>
            <a:pPr marL="571500" indent="-514350"/>
            <a:r>
              <a:rPr lang="en-US" err="1" smtClean="0">
                <a:solidFill>
                  <a:srgbClr val="C00000"/>
                </a:solidFill>
              </a:rPr>
              <a:t>Studi</a:t>
            </a:r>
            <a:r>
              <a:rPr lang="en-US" smtClean="0">
                <a:solidFill>
                  <a:srgbClr val="C00000"/>
                </a:solidFill>
              </a:rPr>
              <a:t> </a:t>
            </a:r>
            <a:r>
              <a:rPr lang="en-US" err="1" smtClean="0">
                <a:solidFill>
                  <a:srgbClr val="C00000"/>
                </a:solidFill>
              </a:rPr>
              <a:t>Lapangan</a:t>
            </a:r>
            <a:r>
              <a:rPr lang="en-US" smtClean="0">
                <a:solidFill>
                  <a:srgbClr val="C00000"/>
                </a:solidFill>
              </a:rPr>
              <a:t> </a:t>
            </a:r>
            <a:r>
              <a:rPr lang="en-US" smtClean="0"/>
              <a:t>(</a:t>
            </a:r>
            <a:r>
              <a:rPr lang="en-US" i="1" smtClean="0"/>
              <a:t>Field Study</a:t>
            </a:r>
            <a:r>
              <a:rPr lang="en-US" smtClean="0"/>
              <a:t>):</a:t>
            </a:r>
          </a:p>
          <a:p>
            <a:pPr marL="866774" lvl="1" indent="-514350"/>
            <a:r>
              <a:rPr lang="en-US" smtClean="0"/>
              <a:t>Data </a:t>
            </a:r>
            <a:r>
              <a:rPr lang="en-US" err="1" smtClean="0"/>
              <a:t>Lapangan</a:t>
            </a:r>
            <a:r>
              <a:rPr lang="en-US" smtClean="0"/>
              <a:t>, Data </a:t>
            </a:r>
            <a:r>
              <a:rPr lang="en-US" err="1" smtClean="0"/>
              <a:t>Statistik</a:t>
            </a:r>
            <a:r>
              <a:rPr lang="en-US" smtClean="0"/>
              <a:t>, </a:t>
            </a:r>
            <a:r>
              <a:rPr lang="id-ID" smtClean="0"/>
              <a:t>Kuesioner, Penelitian Pendahuluan</a:t>
            </a:r>
            <a:r>
              <a:rPr lang="en-US" smtClean="0"/>
              <a:t>, </a:t>
            </a:r>
            <a:r>
              <a:rPr lang="en-US" err="1" smtClean="0"/>
              <a:t>dsb</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Contoh Masalah dari Studi Literatur</a:t>
            </a:r>
            <a:endParaRPr lang="en-US"/>
          </a:p>
        </p:txBody>
      </p:sp>
      <p:sp>
        <p:nvSpPr>
          <p:cNvPr id="3" name="Content Placeholder 2"/>
          <p:cNvSpPr>
            <a:spLocks noGrp="1"/>
          </p:cNvSpPr>
          <p:nvPr>
            <p:ph idx="1"/>
          </p:nvPr>
        </p:nvSpPr>
        <p:spPr>
          <a:xfrm>
            <a:off x="457200" y="1066800"/>
            <a:ext cx="8229600" cy="5257800"/>
          </a:xfrm>
        </p:spPr>
        <p:txBody>
          <a:bodyPr/>
          <a:lstStyle/>
          <a:p>
            <a:r>
              <a:rPr lang="en-US" sz="3200" err="1" smtClean="0"/>
              <a:t>Masalah</a:t>
            </a:r>
            <a:r>
              <a:rPr lang="en-US" sz="3200" smtClean="0"/>
              <a:t> </a:t>
            </a:r>
            <a:r>
              <a:rPr lang="en-US" sz="3200" err="1" smtClean="0"/>
              <a:t>dari</a:t>
            </a:r>
            <a:r>
              <a:rPr lang="en-US" sz="3200" smtClean="0"/>
              <a:t> </a:t>
            </a:r>
            <a:r>
              <a:rPr lang="en-US" sz="3200" err="1" smtClean="0"/>
              <a:t>studi</a:t>
            </a:r>
            <a:r>
              <a:rPr lang="en-US" sz="3200" smtClean="0"/>
              <a:t> </a:t>
            </a:r>
            <a:r>
              <a:rPr lang="en-US" sz="3200" err="1" smtClean="0"/>
              <a:t>literatur</a:t>
            </a:r>
            <a:r>
              <a:rPr lang="id-ID" sz="3200" smtClean="0"/>
              <a:t>:</a:t>
            </a:r>
          </a:p>
          <a:p>
            <a:pPr lvl="1"/>
            <a:r>
              <a:rPr lang="id-ID" sz="2800" smtClean="0"/>
              <a:t>Algoritma K-Means memiliki kelemahan pada sulitnya penentuan K yang optimal dan komputasi yang tidak efisien bila menangani data besar </a:t>
            </a:r>
            <a:r>
              <a:rPr lang="en-US" sz="2800" smtClean="0"/>
              <a:t>(</a:t>
            </a:r>
            <a:r>
              <a:rPr lang="id-ID" sz="2800" smtClean="0"/>
              <a:t>Zhao, 2010</a:t>
            </a:r>
            <a:r>
              <a:rPr lang="en-US" sz="2800" smtClean="0"/>
              <a:t>)</a:t>
            </a:r>
            <a:endParaRPr lang="en-US" sz="2800" smtClean="0">
              <a:solidFill>
                <a:srgbClr val="FF0000"/>
              </a:solidFill>
            </a:endParaRPr>
          </a:p>
          <a:p>
            <a:r>
              <a:rPr lang="en-US" sz="3200" smtClean="0"/>
              <a:t>Research Question:</a:t>
            </a:r>
          </a:p>
          <a:p>
            <a:pPr lvl="1"/>
            <a:r>
              <a:rPr lang="id-ID" sz="2800" smtClean="0"/>
              <a:t>Seberapa efektif algoritma Bee Colony bila digunakan untuk menentukan nilai K yang optimal pada K-Means?</a:t>
            </a:r>
          </a:p>
          <a:p>
            <a:pPr lvl="1"/>
            <a:r>
              <a:rPr lang="id-ID" sz="2800" smtClean="0"/>
              <a:t>Seberapa efisien algoritma backward elimination bila digunakan untuk mengurangi jumlah data pada algoritma K-Means?</a:t>
            </a:r>
            <a:endParaRPr lang="en-US" sz="2800"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Contoh</a:t>
            </a:r>
            <a:r>
              <a:rPr lang="en-US" smtClean="0"/>
              <a:t> </a:t>
            </a:r>
            <a:r>
              <a:rPr lang="en-US" err="1" smtClean="0"/>
              <a:t>Masalah</a:t>
            </a:r>
            <a:r>
              <a:rPr lang="en-US" smtClean="0"/>
              <a:t> </a:t>
            </a:r>
            <a:r>
              <a:rPr lang="en-US" err="1" smtClean="0"/>
              <a:t>dari</a:t>
            </a:r>
            <a:r>
              <a:rPr lang="en-US" smtClean="0"/>
              <a:t> </a:t>
            </a:r>
            <a:r>
              <a:rPr lang="en-US" err="1" smtClean="0"/>
              <a:t>Pengamatan</a:t>
            </a:r>
            <a:endParaRPr lang="en-US"/>
          </a:p>
        </p:txBody>
      </p:sp>
      <p:sp>
        <p:nvSpPr>
          <p:cNvPr id="3" name="Content Placeholder 2"/>
          <p:cNvSpPr>
            <a:spLocks noGrp="1"/>
          </p:cNvSpPr>
          <p:nvPr>
            <p:ph idx="1"/>
          </p:nvPr>
        </p:nvSpPr>
        <p:spPr>
          <a:xfrm>
            <a:off x="457200" y="1219200"/>
            <a:ext cx="8229600" cy="4945063"/>
          </a:xfrm>
        </p:spPr>
        <p:txBody>
          <a:bodyPr/>
          <a:lstStyle/>
          <a:p>
            <a:r>
              <a:rPr lang="en-US" sz="3600" err="1" smtClean="0"/>
              <a:t>Masalah</a:t>
            </a:r>
            <a:r>
              <a:rPr lang="en-US" sz="3600" smtClean="0"/>
              <a:t> </a:t>
            </a:r>
            <a:r>
              <a:rPr lang="id-ID" sz="3600" smtClean="0"/>
              <a:t>Pengembang Software</a:t>
            </a:r>
            <a:r>
              <a:rPr lang="en-US" sz="3600" smtClean="0"/>
              <a:t>:</a:t>
            </a:r>
          </a:p>
          <a:p>
            <a:pPr lvl="1"/>
            <a:r>
              <a:rPr lang="id-ID" sz="2800" smtClean="0">
                <a:solidFill>
                  <a:srgbClr val="C00000"/>
                </a:solidFill>
              </a:rPr>
              <a:t>Penemuan cacat software oleh software tester hanya memiliki akurasi sekitar 40% dan prosesnya memerlukan waktu yang panjang, sehingga menghambat kecepatan time-to-market dari software</a:t>
            </a:r>
            <a:endParaRPr lang="en-US" sz="2800" smtClean="0">
              <a:solidFill>
                <a:srgbClr val="FF0000"/>
              </a:solidFill>
            </a:endParaRPr>
          </a:p>
          <a:p>
            <a:r>
              <a:rPr lang="en-US" sz="3600" smtClean="0"/>
              <a:t>Research Question:</a:t>
            </a:r>
          </a:p>
          <a:p>
            <a:pPr lvl="1"/>
            <a:r>
              <a:rPr lang="id-ID" sz="2800" smtClean="0"/>
              <a:t>Seberapa meningkat akurasi dan kecepatan penentuan cacat software bila menggunakan algoritma klasifikasi C4.5?</a:t>
            </a: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Syarat</a:t>
            </a:r>
            <a:r>
              <a:rPr lang="en-US" smtClean="0"/>
              <a:t> </a:t>
            </a:r>
            <a:r>
              <a:rPr lang="en-US" err="1" smtClean="0"/>
              <a:t>Masalah</a:t>
            </a:r>
            <a:r>
              <a:rPr lang="en-US" smtClean="0"/>
              <a:t> </a:t>
            </a:r>
            <a:r>
              <a:rPr lang="en-US" err="1" smtClean="0"/>
              <a:t>Penelitian</a:t>
            </a:r>
            <a:r>
              <a:rPr lang="en-US" smtClean="0"/>
              <a:t> -1-</a:t>
            </a:r>
            <a:endParaRPr lang="en-US"/>
          </a:p>
        </p:txBody>
      </p:sp>
      <p:sp>
        <p:nvSpPr>
          <p:cNvPr id="3" name="Content Placeholder 2"/>
          <p:cNvSpPr>
            <a:spLocks noGrp="1"/>
          </p:cNvSpPr>
          <p:nvPr>
            <p:ph idx="1"/>
          </p:nvPr>
        </p:nvSpPr>
        <p:spPr>
          <a:xfrm>
            <a:off x="457200" y="1066800"/>
            <a:ext cx="8229600" cy="4792663"/>
          </a:xfrm>
        </p:spPr>
        <p:txBody>
          <a:bodyPr/>
          <a:lstStyle/>
          <a:p>
            <a:r>
              <a:rPr lang="fi-FI" sz="3200" smtClean="0">
                <a:solidFill>
                  <a:srgbClr val="C00000"/>
                </a:solidFill>
              </a:rPr>
              <a:t>Menarik</a:t>
            </a:r>
            <a:r>
              <a:rPr lang="fi-FI" sz="3200" smtClean="0"/>
              <a:t>: Memotivasi kita untuk melakukan</a:t>
            </a:r>
            <a:r>
              <a:rPr lang="id-ID" sz="3200" smtClean="0"/>
              <a:t> </a:t>
            </a:r>
            <a:r>
              <a:rPr lang="en-US" sz="3200" err="1" smtClean="0"/>
              <a:t>penelitian</a:t>
            </a:r>
            <a:r>
              <a:rPr lang="en-US" sz="3200" smtClean="0"/>
              <a:t> </a:t>
            </a:r>
            <a:r>
              <a:rPr lang="en-US" sz="3200" err="1" smtClean="0"/>
              <a:t>dengan</a:t>
            </a:r>
            <a:r>
              <a:rPr lang="en-US" sz="3200" smtClean="0"/>
              <a:t> </a:t>
            </a:r>
            <a:r>
              <a:rPr lang="en-US" sz="3200" err="1" smtClean="0"/>
              <a:t>serius</a:t>
            </a:r>
            <a:endParaRPr lang="en-US" sz="3200" smtClean="0"/>
          </a:p>
          <a:p>
            <a:r>
              <a:rPr lang="en-US" sz="3200" err="1" smtClean="0">
                <a:solidFill>
                  <a:srgbClr val="C00000"/>
                </a:solidFill>
              </a:rPr>
              <a:t>Bermanfaat</a:t>
            </a:r>
            <a:r>
              <a:rPr lang="en-US" sz="3200" smtClean="0"/>
              <a:t>: </a:t>
            </a:r>
            <a:r>
              <a:rPr lang="en-US" sz="3200" err="1" smtClean="0"/>
              <a:t>Manfaat</a:t>
            </a:r>
            <a:r>
              <a:rPr lang="en-US" sz="3200" smtClean="0"/>
              <a:t> </a:t>
            </a:r>
            <a:r>
              <a:rPr lang="en-US" sz="3200" err="1" smtClean="0"/>
              <a:t>bagi</a:t>
            </a:r>
            <a:r>
              <a:rPr lang="en-US" sz="3200" smtClean="0"/>
              <a:t> </a:t>
            </a:r>
            <a:r>
              <a:rPr lang="en-US" sz="3200" err="1" smtClean="0"/>
              <a:t>masyarakat</a:t>
            </a:r>
            <a:r>
              <a:rPr lang="en-US" sz="3200" smtClean="0"/>
              <a:t> </a:t>
            </a:r>
            <a:r>
              <a:rPr lang="en-US" sz="3200" err="1" smtClean="0"/>
              <a:t>dalam</a:t>
            </a:r>
            <a:r>
              <a:rPr lang="id-ID" sz="3200" smtClean="0"/>
              <a:t> </a:t>
            </a:r>
            <a:r>
              <a:rPr lang="sv-SE" sz="3200" smtClean="0"/>
              <a:t>skala besar maupun kecil (kampus, sekolah, </a:t>
            </a:r>
            <a:r>
              <a:rPr lang="en-US" sz="3200" err="1" smtClean="0"/>
              <a:t>kelurahan</a:t>
            </a:r>
            <a:r>
              <a:rPr lang="en-US" sz="3200" smtClean="0"/>
              <a:t>, </a:t>
            </a:r>
            <a:r>
              <a:rPr lang="en-US" sz="3200" err="1" smtClean="0"/>
              <a:t>dsb</a:t>
            </a:r>
            <a:r>
              <a:rPr lang="en-US" sz="3200" smtClean="0"/>
              <a:t>)</a:t>
            </a:r>
          </a:p>
          <a:p>
            <a:r>
              <a:rPr lang="en-US" sz="3200" smtClean="0">
                <a:solidFill>
                  <a:srgbClr val="C00000"/>
                </a:solidFill>
              </a:rPr>
              <a:t>Hal Yang </a:t>
            </a:r>
            <a:r>
              <a:rPr lang="en-US" sz="3200" err="1" smtClean="0">
                <a:solidFill>
                  <a:srgbClr val="C00000"/>
                </a:solidFill>
              </a:rPr>
              <a:t>Baru</a:t>
            </a:r>
            <a:r>
              <a:rPr lang="en-US" sz="3200" smtClean="0"/>
              <a:t>: </a:t>
            </a:r>
            <a:r>
              <a:rPr lang="en-US" sz="3200" err="1" smtClean="0"/>
              <a:t>Solusi</a:t>
            </a:r>
            <a:r>
              <a:rPr lang="en-US" sz="3200" smtClean="0"/>
              <a:t> </a:t>
            </a:r>
            <a:r>
              <a:rPr lang="en-US" sz="3200" err="1" smtClean="0"/>
              <a:t>baru</a:t>
            </a:r>
            <a:r>
              <a:rPr lang="en-US" sz="3200" smtClean="0"/>
              <a:t> yang </a:t>
            </a:r>
            <a:r>
              <a:rPr lang="en-US" sz="3200" err="1" smtClean="0"/>
              <a:t>lebih</a:t>
            </a:r>
            <a:r>
              <a:rPr lang="en-US" sz="3200" smtClean="0"/>
              <a:t> </a:t>
            </a:r>
            <a:r>
              <a:rPr lang="en-US" sz="3200" err="1" smtClean="0"/>
              <a:t>efektif</a:t>
            </a:r>
            <a:r>
              <a:rPr lang="en-US" sz="3200" smtClean="0"/>
              <a:t>,</a:t>
            </a:r>
            <a:r>
              <a:rPr lang="id-ID" sz="3200" smtClean="0"/>
              <a:t> </a:t>
            </a:r>
            <a:r>
              <a:rPr lang="en-US" sz="3200" err="1" smtClean="0"/>
              <a:t>murah</a:t>
            </a:r>
            <a:r>
              <a:rPr lang="en-US" sz="3200" smtClean="0"/>
              <a:t>, </a:t>
            </a:r>
            <a:r>
              <a:rPr lang="en-US" sz="3200" err="1" smtClean="0"/>
              <a:t>cepat</a:t>
            </a:r>
            <a:r>
              <a:rPr lang="en-US" sz="3200" smtClean="0"/>
              <a:t>, </a:t>
            </a:r>
            <a:r>
              <a:rPr lang="en-US" sz="3200" err="1" smtClean="0"/>
              <a:t>dsb</a:t>
            </a:r>
            <a:r>
              <a:rPr lang="en-US" sz="3200" smtClean="0"/>
              <a:t> </a:t>
            </a:r>
            <a:r>
              <a:rPr lang="en-US" sz="3200" err="1" smtClean="0"/>
              <a:t>bila</a:t>
            </a:r>
            <a:r>
              <a:rPr lang="en-US" sz="3200" smtClean="0"/>
              <a:t> </a:t>
            </a:r>
            <a:r>
              <a:rPr lang="en-US" sz="3200" err="1" smtClean="0"/>
              <a:t>dikomparasi</a:t>
            </a:r>
            <a:r>
              <a:rPr lang="en-US" sz="3200" smtClean="0"/>
              <a:t> </a:t>
            </a:r>
            <a:r>
              <a:rPr lang="en-US" sz="3200" err="1" smtClean="0"/>
              <a:t>dengan</a:t>
            </a:r>
            <a:r>
              <a:rPr lang="id-ID" sz="3200" smtClean="0"/>
              <a:t> </a:t>
            </a:r>
            <a:r>
              <a:rPr lang="fi-FI" sz="3200" smtClean="0"/>
              <a:t>solusi lain. Bisa juga merupakan perbaikan dari</a:t>
            </a:r>
            <a:r>
              <a:rPr lang="id-ID" sz="3200" smtClean="0"/>
              <a:t> </a:t>
            </a:r>
            <a:r>
              <a:rPr lang="en-US" sz="3200" err="1" smtClean="0"/>
              <a:t>sistem</a:t>
            </a:r>
            <a:r>
              <a:rPr lang="en-US" sz="3200" smtClean="0"/>
              <a:t> </a:t>
            </a:r>
            <a:r>
              <a:rPr lang="en-US" sz="3200" err="1" smtClean="0"/>
              <a:t>dan</a:t>
            </a:r>
            <a:r>
              <a:rPr lang="en-US" sz="3200" smtClean="0"/>
              <a:t> </a:t>
            </a:r>
            <a:r>
              <a:rPr lang="en-US" sz="3200" err="1" smtClean="0"/>
              <a:t>mekanisme</a:t>
            </a:r>
            <a:r>
              <a:rPr lang="en-US" sz="3200" smtClean="0"/>
              <a:t> </a:t>
            </a:r>
            <a:r>
              <a:rPr lang="en-US" sz="3200" err="1" smtClean="0"/>
              <a:t>kerja</a:t>
            </a:r>
            <a:r>
              <a:rPr lang="en-US" sz="3200" smtClean="0"/>
              <a:t> yang </a:t>
            </a:r>
            <a:r>
              <a:rPr lang="en-US" sz="3200" err="1" smtClean="0"/>
              <a:t>sudah</a:t>
            </a:r>
            <a:r>
              <a:rPr lang="en-US" sz="3200" smtClean="0"/>
              <a:t> </a:t>
            </a:r>
            <a:r>
              <a:rPr lang="en-US" sz="3200" err="1" smtClean="0"/>
              <a:t>ada</a:t>
            </a:r>
            <a:endParaRPr 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Syarat</a:t>
            </a:r>
            <a:r>
              <a:rPr lang="en-US" smtClean="0"/>
              <a:t> </a:t>
            </a:r>
            <a:r>
              <a:rPr lang="en-US" err="1" smtClean="0"/>
              <a:t>Masalah</a:t>
            </a:r>
            <a:r>
              <a:rPr lang="en-US" smtClean="0"/>
              <a:t> </a:t>
            </a:r>
            <a:r>
              <a:rPr lang="en-US" err="1" smtClean="0"/>
              <a:t>Penelitian</a:t>
            </a:r>
            <a:r>
              <a:rPr lang="en-US" smtClean="0"/>
              <a:t> -2-</a:t>
            </a:r>
            <a:endParaRPr lang="en-US"/>
          </a:p>
        </p:txBody>
      </p:sp>
      <p:sp>
        <p:nvSpPr>
          <p:cNvPr id="3" name="Content Placeholder 2"/>
          <p:cNvSpPr>
            <a:spLocks noGrp="1"/>
          </p:cNvSpPr>
          <p:nvPr>
            <p:ph idx="1"/>
          </p:nvPr>
        </p:nvSpPr>
        <p:spPr>
          <a:xfrm>
            <a:off x="457200" y="1143000"/>
            <a:ext cx="8229600" cy="4792663"/>
          </a:xfrm>
        </p:spPr>
        <p:txBody>
          <a:bodyPr/>
          <a:lstStyle/>
          <a:p>
            <a:r>
              <a:rPr lang="en-US" err="1" smtClean="0">
                <a:solidFill>
                  <a:srgbClr val="C00000"/>
                </a:solidFill>
              </a:rPr>
              <a:t>Dapat</a:t>
            </a:r>
            <a:r>
              <a:rPr lang="en-US" smtClean="0">
                <a:solidFill>
                  <a:srgbClr val="C00000"/>
                </a:solidFill>
              </a:rPr>
              <a:t> </a:t>
            </a:r>
            <a:r>
              <a:rPr lang="en-US" err="1" smtClean="0">
                <a:solidFill>
                  <a:srgbClr val="C00000"/>
                </a:solidFill>
              </a:rPr>
              <a:t>Diuji</a:t>
            </a:r>
            <a:r>
              <a:rPr lang="en-US" smtClean="0">
                <a:solidFill>
                  <a:srgbClr val="C00000"/>
                </a:solidFill>
              </a:rPr>
              <a:t> (</a:t>
            </a:r>
            <a:r>
              <a:rPr lang="en-US" err="1" smtClean="0">
                <a:solidFill>
                  <a:srgbClr val="C00000"/>
                </a:solidFill>
              </a:rPr>
              <a:t>Diukur</a:t>
            </a:r>
            <a:r>
              <a:rPr lang="en-US" smtClean="0">
                <a:solidFill>
                  <a:srgbClr val="C00000"/>
                </a:solidFill>
              </a:rPr>
              <a:t>): </a:t>
            </a:r>
            <a:r>
              <a:rPr lang="en-US" err="1" smtClean="0"/>
              <a:t>Masalah</a:t>
            </a:r>
            <a:r>
              <a:rPr lang="en-US" smtClean="0"/>
              <a:t> </a:t>
            </a:r>
            <a:r>
              <a:rPr lang="en-US" err="1" smtClean="0"/>
              <a:t>penelitian</a:t>
            </a:r>
            <a:r>
              <a:rPr lang="en-US" smtClean="0"/>
              <a:t> </a:t>
            </a:r>
            <a:r>
              <a:rPr lang="en-US" err="1" smtClean="0"/>
              <a:t>beserta</a:t>
            </a:r>
            <a:r>
              <a:rPr lang="id-ID" smtClean="0"/>
              <a:t> </a:t>
            </a:r>
            <a:r>
              <a:rPr lang="en-US" err="1" smtClean="0"/>
              <a:t>variabel-variablenya</a:t>
            </a:r>
            <a:r>
              <a:rPr lang="en-US" smtClean="0"/>
              <a:t> </a:t>
            </a:r>
            <a:r>
              <a:rPr lang="en-US" err="1" smtClean="0"/>
              <a:t>harus</a:t>
            </a:r>
            <a:r>
              <a:rPr lang="en-US" smtClean="0"/>
              <a:t> </a:t>
            </a:r>
            <a:r>
              <a:rPr lang="en-US" err="1" smtClean="0"/>
              <a:t>merupakan</a:t>
            </a:r>
            <a:r>
              <a:rPr lang="en-US" smtClean="0"/>
              <a:t> </a:t>
            </a:r>
            <a:r>
              <a:rPr lang="en-US" err="1" smtClean="0"/>
              <a:t>sesuatu</a:t>
            </a:r>
            <a:r>
              <a:rPr lang="id-ID" smtClean="0"/>
              <a:t> </a:t>
            </a:r>
            <a:r>
              <a:rPr lang="es-ES" smtClean="0"/>
              <a:t>yang bisa </a:t>
            </a:r>
            <a:r>
              <a:rPr lang="es-ES" err="1" smtClean="0"/>
              <a:t>diuji</a:t>
            </a:r>
            <a:r>
              <a:rPr lang="es-ES" smtClean="0"/>
              <a:t> dan </a:t>
            </a:r>
            <a:r>
              <a:rPr lang="es-ES" err="1" smtClean="0"/>
              <a:t>diukur</a:t>
            </a:r>
            <a:r>
              <a:rPr lang="es-ES" smtClean="0"/>
              <a:t> secara </a:t>
            </a:r>
            <a:r>
              <a:rPr lang="es-ES" err="1" smtClean="0"/>
              <a:t>empiris</a:t>
            </a:r>
            <a:r>
              <a:rPr lang="es-ES" smtClean="0"/>
              <a:t>. </a:t>
            </a:r>
            <a:r>
              <a:rPr lang="es-ES" err="1" smtClean="0"/>
              <a:t>Untuk</a:t>
            </a:r>
            <a:r>
              <a:rPr lang="id-ID" smtClean="0"/>
              <a:t> </a:t>
            </a:r>
            <a:r>
              <a:rPr lang="fi-FI" smtClean="0"/>
              <a:t>penelitian korelasi, korelasi antara beberapa</a:t>
            </a:r>
            <a:r>
              <a:rPr lang="id-ID" smtClean="0"/>
              <a:t> </a:t>
            </a:r>
            <a:r>
              <a:rPr lang="en-US" err="1" smtClean="0"/>
              <a:t>variabel</a:t>
            </a:r>
            <a:r>
              <a:rPr lang="en-US" smtClean="0"/>
              <a:t> yang </a:t>
            </a:r>
            <a:r>
              <a:rPr lang="en-US" err="1" smtClean="0"/>
              <a:t>kita</a:t>
            </a:r>
            <a:r>
              <a:rPr lang="en-US" smtClean="0"/>
              <a:t> </a:t>
            </a:r>
            <a:r>
              <a:rPr lang="en-US" err="1" smtClean="0"/>
              <a:t>teliti</a:t>
            </a:r>
            <a:r>
              <a:rPr lang="en-US" smtClean="0"/>
              <a:t> </a:t>
            </a:r>
            <a:r>
              <a:rPr lang="en-US" err="1" smtClean="0"/>
              <a:t>juga</a:t>
            </a:r>
            <a:r>
              <a:rPr lang="en-US" smtClean="0"/>
              <a:t> </a:t>
            </a:r>
            <a:r>
              <a:rPr lang="en-US" err="1" smtClean="0"/>
              <a:t>harus</a:t>
            </a:r>
            <a:r>
              <a:rPr lang="en-US" smtClean="0"/>
              <a:t> </a:t>
            </a:r>
            <a:r>
              <a:rPr lang="en-US" err="1" smtClean="0"/>
              <a:t>diuji</a:t>
            </a:r>
            <a:r>
              <a:rPr lang="en-US" smtClean="0"/>
              <a:t> </a:t>
            </a:r>
            <a:r>
              <a:rPr lang="en-US" err="1" smtClean="0"/>
              <a:t>secara</a:t>
            </a:r>
            <a:r>
              <a:rPr lang="id-ID" smtClean="0"/>
              <a:t> </a:t>
            </a:r>
            <a:r>
              <a:rPr lang="en-US" err="1" smtClean="0"/>
              <a:t>ilmiah</a:t>
            </a:r>
            <a:r>
              <a:rPr lang="en-US" smtClean="0"/>
              <a:t> </a:t>
            </a:r>
            <a:r>
              <a:rPr lang="en-US" err="1" smtClean="0"/>
              <a:t>dengan</a:t>
            </a:r>
            <a:r>
              <a:rPr lang="en-US" smtClean="0"/>
              <a:t> </a:t>
            </a:r>
            <a:r>
              <a:rPr lang="en-US" err="1" smtClean="0"/>
              <a:t>beberapa</a:t>
            </a:r>
            <a:r>
              <a:rPr lang="en-US" smtClean="0"/>
              <a:t> parameter.</a:t>
            </a:r>
          </a:p>
          <a:p>
            <a:r>
              <a:rPr lang="en-US" err="1" smtClean="0">
                <a:solidFill>
                  <a:srgbClr val="C00000"/>
                </a:solidFill>
              </a:rPr>
              <a:t>Dapat</a:t>
            </a:r>
            <a:r>
              <a:rPr lang="en-US" smtClean="0">
                <a:solidFill>
                  <a:srgbClr val="C00000"/>
                </a:solidFill>
              </a:rPr>
              <a:t> </a:t>
            </a:r>
            <a:r>
              <a:rPr lang="en-US" err="1" smtClean="0">
                <a:solidFill>
                  <a:srgbClr val="C00000"/>
                </a:solidFill>
              </a:rPr>
              <a:t>Dilaksanakan</a:t>
            </a:r>
            <a:r>
              <a:rPr lang="en-US" smtClean="0"/>
              <a:t>: </a:t>
            </a:r>
            <a:r>
              <a:rPr lang="en-US" err="1" smtClean="0"/>
              <a:t>Khususnya</a:t>
            </a:r>
            <a:r>
              <a:rPr lang="en-US" smtClean="0"/>
              <a:t> </a:t>
            </a:r>
            <a:r>
              <a:rPr lang="en-US" err="1" smtClean="0"/>
              <a:t>berkaitan</a:t>
            </a:r>
            <a:r>
              <a:rPr lang="en-US" smtClean="0"/>
              <a:t> </a:t>
            </a:r>
            <a:r>
              <a:rPr lang="en-US" err="1" smtClean="0"/>
              <a:t>erat</a:t>
            </a:r>
            <a:r>
              <a:rPr lang="id-ID" smtClean="0"/>
              <a:t> </a:t>
            </a:r>
            <a:r>
              <a:rPr lang="en-US" err="1" smtClean="0"/>
              <a:t>dengan</a:t>
            </a:r>
            <a:r>
              <a:rPr lang="en-US" smtClean="0"/>
              <a:t> </a:t>
            </a:r>
            <a:r>
              <a:rPr lang="en-US" err="1" smtClean="0"/>
              <a:t>keahlian</a:t>
            </a:r>
            <a:r>
              <a:rPr lang="en-US" smtClean="0"/>
              <a:t>, </a:t>
            </a:r>
            <a:r>
              <a:rPr lang="en-US" err="1" smtClean="0"/>
              <a:t>ketersediaan</a:t>
            </a:r>
            <a:r>
              <a:rPr lang="en-US" smtClean="0"/>
              <a:t> data, </a:t>
            </a:r>
            <a:r>
              <a:rPr lang="en-US" err="1" smtClean="0"/>
              <a:t>kecukupan</a:t>
            </a:r>
            <a:r>
              <a:rPr lang="id-ID" smtClean="0"/>
              <a:t> </a:t>
            </a:r>
            <a:r>
              <a:rPr lang="en-US" err="1" smtClean="0"/>
              <a:t>waktu</a:t>
            </a:r>
            <a:r>
              <a:rPr lang="en-US" smtClean="0"/>
              <a:t> </a:t>
            </a:r>
            <a:r>
              <a:rPr lang="en-US" err="1" smtClean="0"/>
              <a:t>dan</a:t>
            </a:r>
            <a:r>
              <a:rPr lang="en-US" smtClean="0"/>
              <a:t> </a:t>
            </a:r>
            <a:r>
              <a:rPr lang="en-US" err="1" smtClean="0"/>
              <a:t>dana</a:t>
            </a:r>
            <a:r>
              <a:rPr lang="en-US" smtClean="0"/>
              <a:t>. </a:t>
            </a:r>
            <a:r>
              <a:rPr lang="en-US" err="1" smtClean="0"/>
              <a:t>Hindari</a:t>
            </a:r>
            <a:r>
              <a:rPr lang="en-US" smtClean="0"/>
              <a:t> </a:t>
            </a:r>
            <a:r>
              <a:rPr lang="en-US" smtClean="0">
                <a:solidFill>
                  <a:srgbClr val="C00000"/>
                </a:solidFill>
              </a:rPr>
              <a:t>research impossible </a:t>
            </a:r>
            <a:r>
              <a:rPr lang="en-US" smtClean="0"/>
              <a:t>!</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Syarat</a:t>
            </a:r>
            <a:r>
              <a:rPr lang="en-US" smtClean="0"/>
              <a:t> </a:t>
            </a:r>
            <a:r>
              <a:rPr lang="en-US" err="1" smtClean="0"/>
              <a:t>Masalah</a:t>
            </a:r>
            <a:r>
              <a:rPr lang="en-US" smtClean="0"/>
              <a:t> </a:t>
            </a:r>
            <a:r>
              <a:rPr lang="en-US" err="1" smtClean="0"/>
              <a:t>Penelitian</a:t>
            </a:r>
            <a:r>
              <a:rPr lang="en-US" smtClean="0"/>
              <a:t> -3-</a:t>
            </a:r>
            <a:endParaRPr lang="en-US"/>
          </a:p>
        </p:txBody>
      </p:sp>
      <p:sp>
        <p:nvSpPr>
          <p:cNvPr id="3" name="Content Placeholder 2"/>
          <p:cNvSpPr>
            <a:spLocks noGrp="1"/>
          </p:cNvSpPr>
          <p:nvPr>
            <p:ph idx="1"/>
          </p:nvPr>
        </p:nvSpPr>
        <p:spPr>
          <a:xfrm>
            <a:off x="457200" y="1066800"/>
            <a:ext cx="8229600" cy="4792663"/>
          </a:xfrm>
        </p:spPr>
        <p:txBody>
          <a:bodyPr/>
          <a:lstStyle/>
          <a:p>
            <a:r>
              <a:rPr lang="sv-SE" sz="3200" smtClean="0">
                <a:solidFill>
                  <a:srgbClr val="C00000"/>
                </a:solidFill>
              </a:rPr>
              <a:t>Merupakan Masalah Yang Penting</a:t>
            </a:r>
            <a:r>
              <a:rPr lang="sv-SE" sz="3200" smtClean="0"/>
              <a:t>: Jangan</a:t>
            </a:r>
            <a:r>
              <a:rPr lang="id-ID" sz="3200" smtClean="0"/>
              <a:t> </a:t>
            </a:r>
            <a:r>
              <a:rPr lang="sv-SE" sz="3200" smtClean="0"/>
              <a:t>melakukan penelitian terhadap suatu masalah</a:t>
            </a:r>
            <a:r>
              <a:rPr lang="id-ID" sz="3200" smtClean="0"/>
              <a:t> </a:t>
            </a:r>
            <a:r>
              <a:rPr lang="sv-SE" sz="3200" smtClean="0"/>
              <a:t>yang tidak penting</a:t>
            </a:r>
          </a:p>
          <a:p>
            <a:r>
              <a:rPr lang="sv-SE" sz="3200" smtClean="0">
                <a:solidFill>
                  <a:srgbClr val="C00000"/>
                </a:solidFill>
              </a:rPr>
              <a:t>Tidak Melanggar Etika</a:t>
            </a:r>
            <a:r>
              <a:rPr lang="sv-SE" sz="3200" smtClean="0"/>
              <a:t>: Penelitian harus</a:t>
            </a:r>
            <a:r>
              <a:rPr lang="id-ID" sz="3200" smtClean="0"/>
              <a:t> </a:t>
            </a:r>
            <a:r>
              <a:rPr lang="sv-SE" sz="3200" smtClean="0"/>
              <a:t>dilakukan dengan kejujuran metodologi, prosedur harus dijelaskan kepada obyek penelitian, tidak melanggar privacy, publikasi</a:t>
            </a:r>
            <a:r>
              <a:rPr lang="id-ID" sz="3200" smtClean="0"/>
              <a:t> </a:t>
            </a:r>
            <a:r>
              <a:rPr lang="sv-SE" sz="3200" smtClean="0"/>
              <a:t>harus dengan persetujuan obyek penelitian,</a:t>
            </a:r>
            <a:r>
              <a:rPr lang="id-ID" sz="3200" smtClean="0"/>
              <a:t> </a:t>
            </a:r>
            <a:r>
              <a:rPr lang="sv-SE" sz="3200" smtClean="0"/>
              <a:t>tidak boleh melakukan penipuan dalam</a:t>
            </a:r>
            <a:r>
              <a:rPr lang="id-ID" sz="3200" smtClean="0"/>
              <a:t> </a:t>
            </a:r>
            <a:r>
              <a:rPr lang="sv-SE" sz="3200" smtClean="0"/>
              <a:t>pengambilan data maupun pengolahan data</a:t>
            </a:r>
            <a:endParaRPr 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457200" y="990600"/>
            <a:ext cx="8458200" cy="1828800"/>
          </a:xfrm>
        </p:spPr>
        <p:txBody>
          <a:bodyPr/>
          <a:lstStyle/>
          <a:p>
            <a:r>
              <a:rPr lang="en-US" sz="4400" smtClean="0"/>
              <a:t>4. </a:t>
            </a:r>
            <a:r>
              <a:rPr lang="id-ID" sz="4400" smtClean="0"/>
              <a:t>Disiplin Ilmu, Metode Penelitian dan </a:t>
            </a:r>
            <a:r>
              <a:rPr lang="id-ID" sz="4400" i="1" smtClean="0"/>
              <a:t>Computing </a:t>
            </a:r>
            <a:r>
              <a:rPr lang="id-ID" sz="4400" i="1" err="1" smtClean="0"/>
              <a:t>Method</a:t>
            </a:r>
            <a:endParaRPr lang="en-US" sz="4400" i="1"/>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pPr>
              <a:defRPr/>
            </a:pPr>
            <a:r>
              <a:rPr lang="id-ID" smtClean="0"/>
              <a:t>IEEE</a:t>
            </a:r>
            <a:r>
              <a:rPr lang="en-US" smtClean="0"/>
              <a:t>/ACM</a:t>
            </a:r>
            <a:r>
              <a:rPr lang="id-ID" smtClean="0"/>
              <a:t> Computing Curricula 2005</a:t>
            </a:r>
            <a:endParaRPr lang="id-ID"/>
          </a:p>
        </p:txBody>
      </p:sp>
      <p:sp>
        <p:nvSpPr>
          <p:cNvPr id="5" name="Oval 4"/>
          <p:cNvSpPr/>
          <p:nvPr/>
        </p:nvSpPr>
        <p:spPr bwMode="auto">
          <a:xfrm>
            <a:off x="228600" y="838200"/>
            <a:ext cx="3200400" cy="3095625"/>
          </a:xfrm>
          <a:prstGeom prst="ellipse">
            <a:avLst/>
          </a:prstGeom>
          <a:solidFill>
            <a:srgbClr val="CCFF99"/>
          </a:solidFill>
          <a:ln w="9525" cap="flat" cmpd="sng" algn="ctr">
            <a:noFill/>
            <a:prstDash val="solid"/>
            <a:miter lim="800000"/>
            <a:headEnd type="none" w="med" len="med"/>
            <a:tailEnd type="none" w="med" len="med"/>
          </a:ln>
          <a:effectLst/>
        </p:spPr>
        <p:txBody>
          <a:bodyPr wrap="none" anchor="ctr"/>
          <a:lstStyle/>
          <a:p>
            <a:pPr algn="ctr">
              <a:defRPr/>
            </a:pPr>
            <a:r>
              <a:rPr kumimoji="1" lang="id-ID" sz="3000" b="1">
                <a:solidFill>
                  <a:srgbClr val="C00000"/>
                </a:solidFill>
                <a:effectLst/>
                <a:latin typeface="+mn-lt"/>
              </a:rPr>
              <a:t>Computer</a:t>
            </a:r>
            <a:br>
              <a:rPr kumimoji="1" lang="id-ID" sz="3000" b="1">
                <a:solidFill>
                  <a:srgbClr val="C00000"/>
                </a:solidFill>
                <a:effectLst/>
                <a:latin typeface="+mn-lt"/>
              </a:rPr>
            </a:br>
            <a:r>
              <a:rPr kumimoji="1" lang="id-ID" sz="3000" b="1">
                <a:solidFill>
                  <a:srgbClr val="C00000"/>
                </a:solidFill>
                <a:effectLst/>
                <a:latin typeface="+mn-lt"/>
              </a:rPr>
              <a:t>Engineering (CE)</a:t>
            </a:r>
            <a:endParaRPr lang="id-ID" sz="3000" b="1">
              <a:solidFill>
                <a:srgbClr val="C00000"/>
              </a:solidFill>
              <a:effectLst/>
              <a:latin typeface="+mn-lt"/>
            </a:endParaRPr>
          </a:p>
          <a:p>
            <a:pPr algn="ctr">
              <a:defRPr/>
            </a:pPr>
            <a:r>
              <a:rPr lang="id-ID" sz="2000" smtClean="0">
                <a:effectLst/>
                <a:latin typeface="Tekton Pro" pitchFamily="34" charset="0"/>
              </a:rPr>
              <a:t>pengembangan </a:t>
            </a:r>
            <a:r>
              <a:rPr lang="id-ID" sz="2000">
                <a:solidFill>
                  <a:srgbClr val="0070C0"/>
                </a:solidFill>
                <a:effectLst/>
                <a:latin typeface="Tekton Pro" pitchFamily="34" charset="0"/>
              </a:rPr>
              <a:t>sistem</a:t>
            </a:r>
            <a:br>
              <a:rPr lang="id-ID" sz="2000">
                <a:solidFill>
                  <a:srgbClr val="0070C0"/>
                </a:solidFill>
                <a:effectLst/>
                <a:latin typeface="Tekton Pro" pitchFamily="34" charset="0"/>
              </a:rPr>
            </a:br>
            <a:r>
              <a:rPr lang="id-ID" sz="2000" err="1" smtClean="0">
                <a:solidFill>
                  <a:srgbClr val="0070C0"/>
                </a:solidFill>
                <a:effectLst/>
                <a:latin typeface="Tekton Pro" pitchFamily="34" charset="0"/>
              </a:rPr>
              <a:t>terintegrasi</a:t>
            </a:r>
            <a:r>
              <a:rPr lang="id-ID" sz="2000" smtClean="0">
                <a:solidFill>
                  <a:srgbClr val="0070C0"/>
                </a:solidFill>
                <a:effectLst/>
                <a:latin typeface="Tekton Pro" pitchFamily="34" charset="0"/>
              </a:rPr>
              <a:t/>
            </a:r>
            <a:br>
              <a:rPr lang="id-ID" sz="2000" smtClean="0">
                <a:solidFill>
                  <a:srgbClr val="0070C0"/>
                </a:solidFill>
                <a:effectLst/>
                <a:latin typeface="Tekton Pro" pitchFamily="34" charset="0"/>
              </a:rPr>
            </a:br>
            <a:r>
              <a:rPr lang="id-ID" sz="2000" smtClean="0">
                <a:effectLst/>
                <a:latin typeface="Tekton Pro" pitchFamily="34" charset="0"/>
              </a:rPr>
              <a:t>(</a:t>
            </a:r>
            <a:r>
              <a:rPr lang="id-ID" sz="2000" err="1" smtClean="0">
                <a:effectLst/>
                <a:latin typeface="Tekton Pro" pitchFamily="34" charset="0"/>
              </a:rPr>
              <a:t>software</a:t>
            </a:r>
            <a:r>
              <a:rPr lang="id-ID" sz="2000" smtClean="0">
                <a:effectLst/>
                <a:latin typeface="Tekton Pro" pitchFamily="34" charset="0"/>
              </a:rPr>
              <a:t> dan </a:t>
            </a:r>
            <a:r>
              <a:rPr lang="id-ID" sz="2000" err="1" smtClean="0">
                <a:effectLst/>
                <a:latin typeface="Tekton Pro" pitchFamily="34" charset="0"/>
              </a:rPr>
              <a:t>hardware</a:t>
            </a:r>
            <a:r>
              <a:rPr lang="id-ID" sz="2000" smtClean="0">
                <a:effectLst/>
                <a:latin typeface="Tekton Pro" pitchFamily="34" charset="0"/>
              </a:rPr>
              <a:t>)</a:t>
            </a:r>
            <a:endParaRPr lang="en-US" sz="2000" smtClean="0">
              <a:effectLst/>
              <a:latin typeface="Tekton Pro" pitchFamily="34" charset="0"/>
            </a:endParaRPr>
          </a:p>
          <a:p>
            <a:pPr algn="ctr">
              <a:defRPr/>
            </a:pPr>
            <a:endParaRPr kumimoji="1" lang="en-US" sz="2200" smtClean="0">
              <a:effectLst/>
              <a:latin typeface="+mn-lt"/>
            </a:endParaRPr>
          </a:p>
          <a:p>
            <a:pPr algn="ctr">
              <a:defRPr/>
            </a:pPr>
            <a:r>
              <a:rPr kumimoji="1" lang="en-US" sz="2200" smtClean="0">
                <a:solidFill>
                  <a:srgbClr val="FF0000"/>
                </a:solidFill>
                <a:effectLst/>
                <a:latin typeface="Tekton Pro" pitchFamily="34" charset="0"/>
              </a:rPr>
              <a:t>Computer Engineer</a:t>
            </a:r>
            <a:endParaRPr kumimoji="1" lang="id-ID" sz="2200">
              <a:solidFill>
                <a:srgbClr val="FF0000"/>
              </a:solidFill>
              <a:effectLst/>
              <a:latin typeface="Tekton Pro" pitchFamily="34" charset="0"/>
            </a:endParaRPr>
          </a:p>
          <a:p>
            <a:pPr algn="ctr">
              <a:defRPr/>
            </a:pPr>
            <a:endParaRPr kumimoji="1" lang="id-ID" sz="2300">
              <a:effectLst/>
              <a:latin typeface="+mn-lt"/>
            </a:endParaRPr>
          </a:p>
        </p:txBody>
      </p:sp>
      <p:sp>
        <p:nvSpPr>
          <p:cNvPr id="7" name="Oval 6"/>
          <p:cNvSpPr/>
          <p:nvPr/>
        </p:nvSpPr>
        <p:spPr bwMode="auto">
          <a:xfrm>
            <a:off x="3124200" y="1143000"/>
            <a:ext cx="3357586" cy="3357563"/>
          </a:xfrm>
          <a:prstGeom prst="ellipse">
            <a:avLst/>
          </a:prstGeom>
          <a:solidFill>
            <a:srgbClr val="DDDDDD"/>
          </a:solidFill>
          <a:ln w="9525" cap="flat" cmpd="sng" algn="ctr">
            <a:noFill/>
            <a:prstDash val="solid"/>
            <a:miter lim="800000"/>
            <a:headEnd type="none" w="med" len="med"/>
            <a:tailEnd type="none" w="med" len="med"/>
          </a:ln>
          <a:effectLst/>
        </p:spPr>
        <p:txBody>
          <a:bodyPr wrap="none" anchor="ctr"/>
          <a:lstStyle/>
          <a:p>
            <a:pPr algn="ctr">
              <a:defRPr/>
            </a:pPr>
            <a:r>
              <a:rPr kumimoji="1" lang="id-ID" sz="3200" b="1">
                <a:solidFill>
                  <a:srgbClr val="C00000"/>
                </a:solidFill>
                <a:effectLst/>
                <a:latin typeface="+mn-lt"/>
              </a:rPr>
              <a:t>Information</a:t>
            </a:r>
          </a:p>
          <a:p>
            <a:pPr algn="ctr">
              <a:defRPr/>
            </a:pPr>
            <a:r>
              <a:rPr kumimoji="1" lang="id-ID" sz="3200" b="1">
                <a:solidFill>
                  <a:srgbClr val="C00000"/>
                </a:solidFill>
                <a:effectLst/>
                <a:latin typeface="+mn-lt"/>
              </a:rPr>
              <a:t>System (IS)</a:t>
            </a:r>
            <a:endParaRPr lang="id-ID" sz="3200" b="1">
              <a:solidFill>
                <a:srgbClr val="C00000"/>
              </a:solidFill>
              <a:effectLst/>
              <a:latin typeface="+mn-lt"/>
            </a:endParaRPr>
          </a:p>
          <a:p>
            <a:pPr algn="ctr">
              <a:defRPr/>
            </a:pPr>
            <a:r>
              <a:rPr lang="id-ID" sz="2400" smtClean="0">
                <a:effectLst/>
                <a:latin typeface="Tekton Pro" pitchFamily="34" charset="0"/>
              </a:rPr>
              <a:t> </a:t>
            </a:r>
            <a:r>
              <a:rPr lang="sv-SE" sz="2000">
                <a:solidFill>
                  <a:srgbClr val="0070C0"/>
                </a:solidFill>
                <a:effectLst/>
                <a:latin typeface="Tekton Pro" pitchFamily="34" charset="0"/>
              </a:rPr>
              <a:t>analisa kebutuhan dan</a:t>
            </a:r>
            <a:r>
              <a:rPr lang="id-ID" sz="2000">
                <a:solidFill>
                  <a:srgbClr val="0070C0"/>
                </a:solidFill>
                <a:effectLst/>
                <a:latin typeface="Tekton Pro" pitchFamily="34" charset="0"/>
              </a:rPr>
              <a:t/>
            </a:r>
            <a:br>
              <a:rPr lang="id-ID" sz="2000">
                <a:solidFill>
                  <a:srgbClr val="0070C0"/>
                </a:solidFill>
                <a:effectLst/>
                <a:latin typeface="Tekton Pro" pitchFamily="34" charset="0"/>
              </a:rPr>
            </a:br>
            <a:r>
              <a:rPr lang="sv-SE" sz="2000">
                <a:solidFill>
                  <a:srgbClr val="0070C0"/>
                </a:solidFill>
                <a:effectLst/>
                <a:latin typeface="Tekton Pro" pitchFamily="34" charset="0"/>
              </a:rPr>
              <a:t>proses bisnis</a:t>
            </a:r>
            <a:r>
              <a:rPr lang="id-ID" sz="2000">
                <a:effectLst/>
                <a:latin typeface="Tekton Pro" pitchFamily="34" charset="0"/>
              </a:rPr>
              <a:t/>
            </a:r>
            <a:br>
              <a:rPr lang="id-ID" sz="2000">
                <a:effectLst/>
                <a:latin typeface="Tekton Pro" pitchFamily="34" charset="0"/>
              </a:rPr>
            </a:br>
            <a:r>
              <a:rPr lang="id-ID" sz="2000">
                <a:effectLst/>
                <a:latin typeface="Tekton Pro" pitchFamily="34" charset="0"/>
              </a:rPr>
              <a:t>serta d</a:t>
            </a:r>
            <a:r>
              <a:rPr lang="sv-SE" sz="2000">
                <a:effectLst/>
                <a:latin typeface="Tekton Pro" pitchFamily="34" charset="0"/>
              </a:rPr>
              <a:t>esain </a:t>
            </a:r>
            <a:r>
              <a:rPr lang="sv-SE" sz="2000" smtClean="0">
                <a:effectLst/>
                <a:latin typeface="Tekton Pro" pitchFamily="34" charset="0"/>
              </a:rPr>
              <a:t>sistem</a:t>
            </a:r>
          </a:p>
          <a:p>
            <a:pPr algn="ctr">
              <a:defRPr/>
            </a:pPr>
            <a:endParaRPr kumimoji="1" lang="sv-SE" sz="2400" smtClean="0">
              <a:effectLst/>
              <a:latin typeface="Tekton Pro" pitchFamily="34" charset="0"/>
            </a:endParaRPr>
          </a:p>
          <a:p>
            <a:pPr algn="ctr">
              <a:defRPr/>
            </a:pPr>
            <a:r>
              <a:rPr kumimoji="1" lang="sv-SE" sz="2400" smtClean="0">
                <a:solidFill>
                  <a:srgbClr val="FF0000"/>
                </a:solidFill>
                <a:effectLst/>
                <a:latin typeface="Tekton Pro" pitchFamily="34" charset="0"/>
              </a:rPr>
              <a:t>System Analyst</a:t>
            </a:r>
            <a:endParaRPr kumimoji="1" lang="id-ID" sz="2400">
              <a:solidFill>
                <a:srgbClr val="FF0000"/>
              </a:solidFill>
              <a:effectLst/>
              <a:latin typeface="Tekton Pro" pitchFamily="34" charset="0"/>
            </a:endParaRPr>
          </a:p>
        </p:txBody>
      </p:sp>
      <p:sp>
        <p:nvSpPr>
          <p:cNvPr id="8" name="Oval 7"/>
          <p:cNvSpPr/>
          <p:nvPr/>
        </p:nvSpPr>
        <p:spPr bwMode="auto">
          <a:xfrm>
            <a:off x="685800" y="3500438"/>
            <a:ext cx="3571875" cy="3357562"/>
          </a:xfrm>
          <a:prstGeom prst="ellipse">
            <a:avLst/>
          </a:prstGeom>
          <a:solidFill>
            <a:srgbClr val="99CCFF"/>
          </a:solidFill>
          <a:ln w="9525" cap="flat" cmpd="sng" algn="ctr">
            <a:noFill/>
            <a:prstDash val="solid"/>
            <a:miter lim="800000"/>
            <a:headEnd type="none" w="med" len="med"/>
            <a:tailEnd type="none" w="med" len="med"/>
          </a:ln>
          <a:effectLst/>
        </p:spPr>
        <p:txBody>
          <a:bodyPr wrap="none" anchor="ctr"/>
          <a:lstStyle/>
          <a:p>
            <a:pPr algn="ctr">
              <a:defRPr/>
            </a:pPr>
            <a:r>
              <a:rPr kumimoji="1" lang="id-ID" sz="3200" b="1">
                <a:solidFill>
                  <a:srgbClr val="C00000"/>
                </a:solidFill>
                <a:effectLst/>
                <a:latin typeface="+mn-lt"/>
              </a:rPr>
              <a:t>Information</a:t>
            </a:r>
          </a:p>
          <a:p>
            <a:pPr algn="ctr">
              <a:defRPr/>
            </a:pPr>
            <a:r>
              <a:rPr kumimoji="1" lang="id-ID" sz="3200" b="1">
                <a:solidFill>
                  <a:srgbClr val="C00000"/>
                </a:solidFill>
                <a:effectLst/>
                <a:latin typeface="+mn-lt"/>
              </a:rPr>
              <a:t>Technology (IT)</a:t>
            </a:r>
            <a:endParaRPr lang="id-ID" sz="3200" b="1">
              <a:solidFill>
                <a:srgbClr val="C00000"/>
              </a:solidFill>
              <a:effectLst/>
              <a:latin typeface="+mn-lt"/>
            </a:endParaRPr>
          </a:p>
          <a:p>
            <a:pPr algn="ctr">
              <a:defRPr/>
            </a:pPr>
            <a:r>
              <a:rPr lang="id-ID" sz="2200" smtClean="0">
                <a:effectLst/>
                <a:latin typeface="Tekton Pro" pitchFamily="34" charset="0"/>
              </a:rPr>
              <a:t> </a:t>
            </a:r>
            <a:r>
              <a:rPr lang="id-ID" sz="2000" smtClean="0">
                <a:effectLst/>
                <a:latin typeface="Tekton Pro" pitchFamily="34" charset="0"/>
              </a:rPr>
              <a:t>pengembangan</a:t>
            </a:r>
            <a:r>
              <a:rPr lang="id-ID" sz="2000">
                <a:effectLst/>
                <a:latin typeface="Tekton Pro" pitchFamily="34" charset="0"/>
              </a:rPr>
              <a:t> </a:t>
            </a:r>
            <a:r>
              <a:rPr lang="id-ID" sz="2000" smtClean="0">
                <a:effectLst/>
                <a:latin typeface="Tekton Pro" pitchFamily="34" charset="0"/>
              </a:rPr>
              <a:t>dan pengelolaan </a:t>
            </a:r>
            <a:r>
              <a:rPr lang="id-ID" sz="2000">
                <a:effectLst/>
                <a:latin typeface="Tekton Pro" pitchFamily="34" charset="0"/>
              </a:rPr>
              <a:t/>
            </a:r>
            <a:br>
              <a:rPr lang="id-ID" sz="2000">
                <a:effectLst/>
                <a:latin typeface="Tekton Pro" pitchFamily="34" charset="0"/>
              </a:rPr>
            </a:br>
            <a:r>
              <a:rPr lang="id-ID" sz="2000">
                <a:solidFill>
                  <a:srgbClr val="0070C0"/>
                </a:solidFill>
                <a:effectLst/>
                <a:latin typeface="Tekton Pro" pitchFamily="34" charset="0"/>
              </a:rPr>
              <a:t>infrastruktur</a:t>
            </a:r>
            <a:r>
              <a:rPr lang="id-ID" sz="2000">
                <a:effectLst/>
                <a:latin typeface="Tekton Pro" pitchFamily="34" charset="0"/>
              </a:rPr>
              <a:t> </a:t>
            </a:r>
            <a:r>
              <a:rPr lang="id-ID" sz="2000" smtClean="0">
                <a:effectLst/>
                <a:latin typeface="Tekton Pro" pitchFamily="34" charset="0"/>
              </a:rPr>
              <a:t>IT</a:t>
            </a:r>
            <a:endParaRPr lang="en-US" sz="2000" smtClean="0">
              <a:effectLst/>
              <a:latin typeface="Tekton Pro" pitchFamily="34" charset="0"/>
            </a:endParaRPr>
          </a:p>
          <a:p>
            <a:pPr algn="ctr">
              <a:defRPr/>
            </a:pPr>
            <a:endParaRPr lang="en-US" sz="2400" smtClean="0">
              <a:effectLst/>
              <a:latin typeface="Tekton Pro" pitchFamily="34" charset="0"/>
            </a:endParaRPr>
          </a:p>
          <a:p>
            <a:pPr algn="ctr">
              <a:defRPr/>
            </a:pPr>
            <a:r>
              <a:rPr kumimoji="1" lang="en-US" sz="2400" smtClean="0">
                <a:solidFill>
                  <a:srgbClr val="FF0000"/>
                </a:solidFill>
                <a:effectLst/>
                <a:latin typeface="Tekton Pro" pitchFamily="34" charset="0"/>
              </a:rPr>
              <a:t>Network Engineer</a:t>
            </a:r>
            <a:endParaRPr kumimoji="1" lang="id-ID" sz="2400">
              <a:solidFill>
                <a:srgbClr val="FF0000"/>
              </a:solidFill>
              <a:effectLst/>
              <a:latin typeface="Tekton Pro" pitchFamily="34" charset="0"/>
            </a:endParaRPr>
          </a:p>
        </p:txBody>
      </p:sp>
      <p:sp>
        <p:nvSpPr>
          <p:cNvPr id="6" name="Oval 5"/>
          <p:cNvSpPr/>
          <p:nvPr/>
        </p:nvSpPr>
        <p:spPr bwMode="auto">
          <a:xfrm>
            <a:off x="5948330" y="838200"/>
            <a:ext cx="3195670" cy="3171843"/>
          </a:xfrm>
          <a:prstGeom prst="ellipse">
            <a:avLst/>
          </a:prstGeom>
          <a:solidFill>
            <a:srgbClr val="FFC000"/>
          </a:solidFill>
          <a:ln w="9525" cap="flat" cmpd="sng" algn="ctr">
            <a:noFill/>
            <a:prstDash val="solid"/>
            <a:miter lim="800000"/>
            <a:headEnd type="none" w="med" len="med"/>
            <a:tailEnd type="none" w="med" len="med"/>
          </a:ln>
          <a:effectLst/>
        </p:spPr>
        <p:txBody>
          <a:bodyPr wrap="none" anchor="ctr"/>
          <a:lstStyle/>
          <a:p>
            <a:pPr algn="ctr">
              <a:defRPr/>
            </a:pPr>
            <a:r>
              <a:rPr kumimoji="1" lang="id-ID" sz="3200" b="1">
                <a:solidFill>
                  <a:srgbClr val="C00000"/>
                </a:solidFill>
                <a:effectLst/>
                <a:latin typeface="+mn-lt"/>
              </a:rPr>
              <a:t>Computer</a:t>
            </a:r>
            <a:br>
              <a:rPr kumimoji="1" lang="id-ID" sz="3200" b="1">
                <a:solidFill>
                  <a:srgbClr val="C00000"/>
                </a:solidFill>
                <a:effectLst/>
                <a:latin typeface="+mn-lt"/>
              </a:rPr>
            </a:br>
            <a:r>
              <a:rPr kumimoji="1" lang="id-ID" sz="3200" b="1">
                <a:solidFill>
                  <a:srgbClr val="C00000"/>
                </a:solidFill>
                <a:effectLst/>
                <a:latin typeface="+mn-lt"/>
              </a:rPr>
              <a:t>Science (CS)</a:t>
            </a:r>
            <a:endParaRPr lang="id-ID" sz="3200" b="1">
              <a:solidFill>
                <a:srgbClr val="C00000"/>
              </a:solidFill>
              <a:effectLst/>
              <a:latin typeface="+mn-lt"/>
            </a:endParaRPr>
          </a:p>
          <a:p>
            <a:pPr algn="ctr">
              <a:defRPr/>
            </a:pPr>
            <a:r>
              <a:rPr lang="id-ID" sz="2400" smtClean="0">
                <a:effectLst/>
                <a:latin typeface="Tekton Pro" pitchFamily="34" charset="0"/>
              </a:rPr>
              <a:t> </a:t>
            </a:r>
            <a:r>
              <a:rPr lang="id-ID" sz="2000">
                <a:solidFill>
                  <a:srgbClr val="0070C0"/>
                </a:solidFill>
                <a:effectLst/>
                <a:latin typeface="Tekton Pro" pitchFamily="34" charset="0"/>
              </a:rPr>
              <a:t>konsep computing </a:t>
            </a:r>
            <a:r>
              <a:rPr lang="id-ID" sz="2000">
                <a:effectLst/>
                <a:latin typeface="Tekton Pro" pitchFamily="34" charset="0"/>
              </a:rPr>
              <a:t>dan</a:t>
            </a:r>
          </a:p>
          <a:p>
            <a:pPr algn="ctr">
              <a:defRPr/>
            </a:pPr>
            <a:r>
              <a:rPr lang="id-ID" sz="2000">
                <a:effectLst/>
                <a:latin typeface="Tekton Pro" pitchFamily="34" charset="0"/>
              </a:rPr>
              <a:t>pengembangan </a:t>
            </a:r>
            <a:r>
              <a:rPr lang="id-ID" sz="2000">
                <a:solidFill>
                  <a:srgbClr val="0070C0"/>
                </a:solidFill>
                <a:effectLst/>
                <a:latin typeface="Tekton Pro" pitchFamily="34" charset="0"/>
              </a:rPr>
              <a:t>software</a:t>
            </a:r>
            <a:endParaRPr kumimoji="1" lang="id-ID" sz="2000">
              <a:solidFill>
                <a:srgbClr val="0070C0"/>
              </a:solidFill>
              <a:effectLst/>
              <a:latin typeface="Tekton Pro" pitchFamily="34" charset="0"/>
            </a:endParaRPr>
          </a:p>
          <a:p>
            <a:pPr algn="ctr">
              <a:defRPr/>
            </a:pPr>
            <a:endParaRPr kumimoji="1" lang="en-US" sz="2400" smtClean="0">
              <a:effectLst/>
              <a:latin typeface="Tekton Pro" pitchFamily="34" charset="0"/>
            </a:endParaRPr>
          </a:p>
          <a:p>
            <a:pPr algn="ctr">
              <a:defRPr/>
            </a:pPr>
            <a:r>
              <a:rPr kumimoji="1" lang="en-US" sz="2400" smtClean="0">
                <a:solidFill>
                  <a:srgbClr val="FF0000"/>
                </a:solidFill>
                <a:effectLst/>
                <a:latin typeface="Tekton Pro" pitchFamily="34" charset="0"/>
              </a:rPr>
              <a:t>Computer Scientist</a:t>
            </a:r>
            <a:endParaRPr kumimoji="1" lang="id-ID" sz="2400">
              <a:solidFill>
                <a:srgbClr val="FF0000"/>
              </a:solidFill>
              <a:effectLst/>
              <a:latin typeface="Tekton Pro" pitchFamily="34" charset="0"/>
            </a:endParaRPr>
          </a:p>
        </p:txBody>
      </p:sp>
      <p:sp>
        <p:nvSpPr>
          <p:cNvPr id="9" name="Oval 8"/>
          <p:cNvSpPr/>
          <p:nvPr/>
        </p:nvSpPr>
        <p:spPr bwMode="auto">
          <a:xfrm>
            <a:off x="5257800" y="3676624"/>
            <a:ext cx="3443286" cy="3181376"/>
          </a:xfrm>
          <a:prstGeom prst="ellipse">
            <a:avLst/>
          </a:prstGeom>
          <a:solidFill>
            <a:srgbClr val="FFCCFF"/>
          </a:solidFill>
          <a:ln w="9525" cap="flat" cmpd="sng" algn="ctr">
            <a:noFill/>
            <a:prstDash val="solid"/>
            <a:miter lim="800000"/>
            <a:headEnd type="none" w="med" len="med"/>
            <a:tailEnd type="none" w="med" len="med"/>
          </a:ln>
          <a:effectLst/>
        </p:spPr>
        <p:txBody>
          <a:bodyPr wrap="none" anchor="ctr"/>
          <a:lstStyle/>
          <a:p>
            <a:pPr algn="ctr">
              <a:defRPr/>
            </a:pPr>
            <a:r>
              <a:rPr kumimoji="1" lang="id-ID" sz="3200" b="1">
                <a:solidFill>
                  <a:srgbClr val="C00000"/>
                </a:solidFill>
                <a:effectLst/>
                <a:latin typeface="+mn-lt"/>
              </a:rPr>
              <a:t>Software</a:t>
            </a:r>
            <a:br>
              <a:rPr kumimoji="1" lang="id-ID" sz="3200" b="1">
                <a:solidFill>
                  <a:srgbClr val="C00000"/>
                </a:solidFill>
                <a:effectLst/>
                <a:latin typeface="+mn-lt"/>
              </a:rPr>
            </a:br>
            <a:r>
              <a:rPr kumimoji="1" lang="id-ID" sz="3200" b="1">
                <a:solidFill>
                  <a:srgbClr val="C00000"/>
                </a:solidFill>
                <a:effectLst/>
                <a:latin typeface="+mn-lt"/>
              </a:rPr>
              <a:t>Engineering (SE)</a:t>
            </a:r>
            <a:endParaRPr lang="id-ID" sz="3200" b="1">
              <a:solidFill>
                <a:srgbClr val="C00000"/>
              </a:solidFill>
              <a:effectLst/>
              <a:latin typeface="+mn-lt"/>
            </a:endParaRPr>
          </a:p>
          <a:p>
            <a:pPr algn="ctr">
              <a:defRPr/>
            </a:pPr>
            <a:r>
              <a:rPr lang="id-ID" sz="2000" smtClean="0">
                <a:solidFill>
                  <a:srgbClr val="0070C0"/>
                </a:solidFill>
                <a:effectLst/>
                <a:latin typeface="+mn-lt"/>
              </a:rPr>
              <a:t> </a:t>
            </a:r>
            <a:r>
              <a:rPr lang="id-ID" sz="2000">
                <a:solidFill>
                  <a:srgbClr val="0070C0"/>
                </a:solidFill>
                <a:effectLst/>
                <a:latin typeface="Tekton Pro" pitchFamily="34" charset="0"/>
              </a:rPr>
              <a:t>pengembangan software</a:t>
            </a:r>
          </a:p>
          <a:p>
            <a:pPr algn="ctr">
              <a:defRPr/>
            </a:pPr>
            <a:r>
              <a:rPr lang="id-ID" sz="2000">
                <a:effectLst/>
                <a:latin typeface="Tekton Pro" pitchFamily="34" charset="0"/>
              </a:rPr>
              <a:t>dan pengelolaan tahapan</a:t>
            </a:r>
          </a:p>
          <a:p>
            <a:pPr algn="ctr">
              <a:defRPr/>
            </a:pPr>
            <a:r>
              <a:rPr lang="id-ID" sz="2000" smtClean="0">
                <a:effectLst/>
                <a:latin typeface="Tekton Pro" pitchFamily="34" charset="0"/>
              </a:rPr>
              <a:t>SDLC</a:t>
            </a:r>
            <a:endParaRPr lang="en-US" sz="2000" smtClean="0">
              <a:effectLst/>
              <a:latin typeface="Tekton Pro" pitchFamily="34" charset="0"/>
            </a:endParaRPr>
          </a:p>
          <a:p>
            <a:pPr algn="ctr">
              <a:defRPr/>
            </a:pPr>
            <a:endParaRPr lang="en-US" sz="2400" smtClean="0">
              <a:effectLst/>
              <a:latin typeface="Tekton Pro" pitchFamily="34" charset="0"/>
            </a:endParaRPr>
          </a:p>
          <a:p>
            <a:pPr algn="ctr">
              <a:defRPr/>
            </a:pPr>
            <a:r>
              <a:rPr lang="en-US" sz="2400" smtClean="0">
                <a:solidFill>
                  <a:srgbClr val="FF0000"/>
                </a:solidFill>
                <a:effectLst/>
                <a:latin typeface="Tekton Pro" pitchFamily="34" charset="0"/>
              </a:rPr>
              <a:t>Software Engineer</a:t>
            </a:r>
            <a:r>
              <a:rPr lang="id-ID" sz="2400">
                <a:solidFill>
                  <a:srgbClr val="FF0000"/>
                </a:solidFill>
                <a:effectLst/>
                <a:latin typeface="Tekton Pro" pitchFamily="34" charset="0"/>
              </a:rPr>
              <a:t/>
            </a:r>
            <a:br>
              <a:rPr lang="id-ID" sz="2400">
                <a:solidFill>
                  <a:srgbClr val="FF0000"/>
                </a:solidFill>
                <a:effectLst/>
                <a:latin typeface="Tekton Pro" pitchFamily="34" charset="0"/>
              </a:rPr>
            </a:br>
            <a:endParaRPr kumimoji="1" lang="id-ID" sz="2400">
              <a:solidFill>
                <a:srgbClr val="FF0000"/>
              </a:solidFill>
              <a:effectLst/>
              <a:latin typeface="Tekton Pro" pitchFamily="34" charset="0"/>
            </a:endParaRPr>
          </a:p>
        </p:txBody>
      </p:sp>
    </p:spTree>
    <p:extLst>
      <p:ext uri="{BB962C8B-B14F-4D97-AF65-F5344CB8AC3E}">
        <p14:creationId xmlns:p14="http://schemas.microsoft.com/office/powerpoint/2010/main" val="41812631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pPr>
              <a:defRPr/>
            </a:pPr>
            <a:r>
              <a:rPr lang="id-ID" sz="3600" err="1" smtClean="0"/>
              <a:t>Information</a:t>
            </a:r>
            <a:r>
              <a:rPr lang="id-ID" sz="3600" smtClean="0"/>
              <a:t> Systems vs Computer Science</a:t>
            </a:r>
            <a:endParaRPr lang="id-ID" sz="3600"/>
          </a:p>
        </p:txBody>
      </p:sp>
      <p:sp>
        <p:nvSpPr>
          <p:cNvPr id="7" name="Oval 6"/>
          <p:cNvSpPr/>
          <p:nvPr/>
        </p:nvSpPr>
        <p:spPr bwMode="auto">
          <a:xfrm>
            <a:off x="457200" y="1752600"/>
            <a:ext cx="4119586" cy="4038600"/>
          </a:xfrm>
          <a:prstGeom prst="ellipse">
            <a:avLst/>
          </a:prstGeom>
          <a:solidFill>
            <a:srgbClr val="00B050"/>
          </a:solidFill>
          <a:ln w="9525" cap="flat" cmpd="sng" algn="ctr">
            <a:noFill/>
            <a:prstDash val="solid"/>
            <a:miter lim="800000"/>
            <a:headEnd type="none" w="med" len="med"/>
            <a:tailEnd type="none" w="med" len="med"/>
          </a:ln>
          <a:effectLst/>
        </p:spPr>
        <p:txBody>
          <a:bodyPr wrap="none" anchor="ctr"/>
          <a:lstStyle/>
          <a:p>
            <a:pPr algn="ctr">
              <a:defRPr/>
            </a:pPr>
            <a:r>
              <a:rPr kumimoji="1" lang="id-ID" sz="3600" b="1">
                <a:latin typeface="Calibri" pitchFamily="34" charset="0"/>
                <a:cs typeface="Calibri" pitchFamily="34" charset="0"/>
              </a:rPr>
              <a:t>Information</a:t>
            </a:r>
          </a:p>
          <a:p>
            <a:pPr algn="ctr">
              <a:defRPr/>
            </a:pPr>
            <a:r>
              <a:rPr kumimoji="1" lang="id-ID" sz="3600" b="1" smtClean="0">
                <a:latin typeface="Calibri" pitchFamily="34" charset="0"/>
                <a:cs typeface="Calibri" pitchFamily="34" charset="0"/>
              </a:rPr>
              <a:t>Systems </a:t>
            </a:r>
            <a:r>
              <a:rPr kumimoji="1" lang="id-ID" sz="3600" b="1">
                <a:latin typeface="Calibri" pitchFamily="34" charset="0"/>
                <a:cs typeface="Calibri" pitchFamily="34" charset="0"/>
              </a:rPr>
              <a:t>(IS</a:t>
            </a:r>
            <a:r>
              <a:rPr kumimoji="1" lang="id-ID" sz="3600" b="1" smtClean="0">
                <a:latin typeface="Calibri" pitchFamily="34" charset="0"/>
                <a:cs typeface="Calibri" pitchFamily="34" charset="0"/>
              </a:rPr>
              <a:t>):</a:t>
            </a:r>
          </a:p>
          <a:p>
            <a:pPr algn="ctr">
              <a:defRPr/>
            </a:pPr>
            <a:r>
              <a:rPr kumimoji="1" lang="id-ID" sz="3600" b="1" smtClean="0">
                <a:latin typeface="Calibri" pitchFamily="34" charset="0"/>
                <a:cs typeface="Calibri" pitchFamily="34" charset="0"/>
              </a:rPr>
              <a:t>IS, IT</a:t>
            </a:r>
          </a:p>
          <a:p>
            <a:pPr algn="ctr">
              <a:defRPr/>
            </a:pPr>
            <a:endParaRPr kumimoji="1" lang="id-ID" sz="1400" b="1" smtClean="0">
              <a:latin typeface="Calibri" pitchFamily="34" charset="0"/>
              <a:cs typeface="Calibri" pitchFamily="34" charset="0"/>
            </a:endParaRPr>
          </a:p>
          <a:p>
            <a:pPr algn="ctr">
              <a:defRPr/>
            </a:pPr>
            <a:endParaRPr kumimoji="1" lang="id-ID" sz="1400" b="1" smtClean="0">
              <a:latin typeface="Calibri" pitchFamily="34" charset="0"/>
              <a:cs typeface="Calibri" pitchFamily="34" charset="0"/>
            </a:endParaRPr>
          </a:p>
          <a:p>
            <a:pPr algn="ctr">
              <a:defRPr/>
            </a:pPr>
            <a:endParaRPr kumimoji="1" lang="id-ID" sz="1400" b="1">
              <a:solidFill>
                <a:schemeClr val="bg1"/>
              </a:solidFill>
              <a:latin typeface="Calibri" pitchFamily="34" charset="0"/>
              <a:cs typeface="Calibri" pitchFamily="34" charset="0"/>
            </a:endParaRPr>
          </a:p>
          <a:p>
            <a:pPr>
              <a:defRPr/>
            </a:pPr>
            <a:r>
              <a:rPr lang="id-ID" sz="2000" b="1">
                <a:solidFill>
                  <a:schemeClr val="bg1"/>
                </a:solidFill>
                <a:latin typeface="Calibri" pitchFamily="34" charset="0"/>
                <a:cs typeface="Calibri" pitchFamily="34" charset="0"/>
              </a:rPr>
              <a:t>aspek manajemen, </a:t>
            </a:r>
            <a:r>
              <a:rPr lang="id-ID" sz="2000" b="1" smtClean="0">
                <a:solidFill>
                  <a:schemeClr val="bg1"/>
                </a:solidFill>
                <a:latin typeface="Calibri" pitchFamily="34" charset="0"/>
                <a:cs typeface="Calibri" pitchFamily="34" charset="0"/>
              </a:rPr>
              <a:t>organisasi </a:t>
            </a:r>
            <a:endParaRPr lang="id-ID" sz="2000" b="1">
              <a:solidFill>
                <a:schemeClr val="bg1"/>
              </a:solidFill>
              <a:latin typeface="Calibri" pitchFamily="34" charset="0"/>
              <a:cs typeface="Calibri" pitchFamily="34" charset="0"/>
            </a:endParaRPr>
          </a:p>
          <a:p>
            <a:pPr algn="ctr">
              <a:defRPr/>
            </a:pPr>
            <a:r>
              <a:rPr kumimoji="1" lang="id-ID" sz="2000" b="1" smtClean="0">
                <a:solidFill>
                  <a:schemeClr val="bg1"/>
                </a:solidFill>
                <a:latin typeface="Calibri" pitchFamily="34" charset="0"/>
                <a:cs typeface="Calibri" pitchFamily="34" charset="0"/>
              </a:rPr>
              <a:t>dan pemanfaatan</a:t>
            </a:r>
          </a:p>
          <a:p>
            <a:pPr algn="ctr">
              <a:defRPr/>
            </a:pPr>
            <a:r>
              <a:rPr kumimoji="1" lang="id-ID" sz="2000" b="1" smtClean="0">
                <a:solidFill>
                  <a:schemeClr val="bg1"/>
                </a:solidFill>
                <a:latin typeface="Calibri" pitchFamily="34" charset="0"/>
                <a:cs typeface="Calibri" pitchFamily="34" charset="0"/>
              </a:rPr>
              <a:t>metode </a:t>
            </a:r>
            <a:r>
              <a:rPr kumimoji="1" lang="id-ID" sz="2000" b="1" err="1" smtClean="0">
                <a:solidFill>
                  <a:schemeClr val="bg1"/>
                </a:solidFill>
                <a:latin typeface="Calibri" pitchFamily="34" charset="0"/>
                <a:cs typeface="Calibri" pitchFamily="34" charset="0"/>
              </a:rPr>
              <a:t>computing</a:t>
            </a:r>
            <a:endParaRPr kumimoji="1" lang="id-ID" sz="2000" b="1" smtClean="0">
              <a:solidFill>
                <a:schemeClr val="bg1"/>
              </a:solidFill>
              <a:latin typeface="Calibri" pitchFamily="34" charset="0"/>
              <a:cs typeface="Calibri" pitchFamily="34" charset="0"/>
            </a:endParaRPr>
          </a:p>
        </p:txBody>
      </p:sp>
      <p:sp>
        <p:nvSpPr>
          <p:cNvPr id="6" name="Oval 5"/>
          <p:cNvSpPr/>
          <p:nvPr/>
        </p:nvSpPr>
        <p:spPr bwMode="auto">
          <a:xfrm>
            <a:off x="4855029" y="1752600"/>
            <a:ext cx="4038600" cy="4038600"/>
          </a:xfrm>
          <a:prstGeom prst="ellipse">
            <a:avLst/>
          </a:prstGeom>
          <a:solidFill>
            <a:srgbClr val="FF0000"/>
          </a:solidFill>
          <a:ln w="9525" cap="flat" cmpd="sng" algn="ctr">
            <a:noFill/>
            <a:prstDash val="solid"/>
            <a:miter lim="800000"/>
            <a:headEnd type="none" w="med" len="med"/>
            <a:tailEnd type="none" w="med" len="med"/>
          </a:ln>
          <a:effectLst/>
        </p:spPr>
        <p:txBody>
          <a:bodyPr wrap="none" anchor="ctr"/>
          <a:lstStyle/>
          <a:p>
            <a:pPr algn="ctr">
              <a:defRPr/>
            </a:pPr>
            <a:r>
              <a:rPr kumimoji="1" lang="id-ID" sz="3600" b="1">
                <a:latin typeface="Calibri" pitchFamily="34" charset="0"/>
                <a:cs typeface="Calibri" pitchFamily="34" charset="0"/>
              </a:rPr>
              <a:t>Computer</a:t>
            </a:r>
            <a:br>
              <a:rPr kumimoji="1" lang="id-ID" sz="3600" b="1">
                <a:latin typeface="Calibri" pitchFamily="34" charset="0"/>
                <a:cs typeface="Calibri" pitchFamily="34" charset="0"/>
              </a:rPr>
            </a:br>
            <a:r>
              <a:rPr kumimoji="1" lang="id-ID" sz="3600" b="1">
                <a:latin typeface="Calibri" pitchFamily="34" charset="0"/>
                <a:cs typeface="Calibri" pitchFamily="34" charset="0"/>
              </a:rPr>
              <a:t>Science (CS</a:t>
            </a:r>
            <a:r>
              <a:rPr kumimoji="1" lang="id-ID" sz="3600" b="1" smtClean="0">
                <a:latin typeface="Calibri" pitchFamily="34" charset="0"/>
                <a:cs typeface="Calibri" pitchFamily="34" charset="0"/>
              </a:rPr>
              <a:t>):</a:t>
            </a:r>
          </a:p>
          <a:p>
            <a:pPr algn="ctr">
              <a:defRPr/>
            </a:pPr>
            <a:r>
              <a:rPr kumimoji="1" lang="id-ID" sz="3600" b="1" smtClean="0">
                <a:latin typeface="Calibri" pitchFamily="34" charset="0"/>
                <a:cs typeface="Calibri" pitchFamily="34" charset="0"/>
              </a:rPr>
              <a:t>CS, CE, SE</a:t>
            </a:r>
            <a:r>
              <a:rPr kumimoji="1" lang="id-ID" sz="3200" b="1" smtClean="0">
                <a:latin typeface="Calibri" pitchFamily="34" charset="0"/>
                <a:cs typeface="Calibri" pitchFamily="34" charset="0"/>
              </a:rPr>
              <a:t/>
            </a:r>
            <a:br>
              <a:rPr kumimoji="1" lang="id-ID" sz="3200" b="1" smtClean="0">
                <a:latin typeface="Calibri" pitchFamily="34" charset="0"/>
                <a:cs typeface="Calibri" pitchFamily="34" charset="0"/>
              </a:rPr>
            </a:br>
            <a:endParaRPr kumimoji="1" lang="id-ID" sz="1400" b="1" smtClean="0">
              <a:latin typeface="Calibri" pitchFamily="34" charset="0"/>
              <a:cs typeface="Calibri" pitchFamily="34" charset="0"/>
            </a:endParaRPr>
          </a:p>
          <a:p>
            <a:pPr algn="ctr">
              <a:defRPr/>
            </a:pPr>
            <a:endParaRPr kumimoji="1" lang="id-ID" sz="1400" b="1" smtClean="0">
              <a:latin typeface="Calibri" pitchFamily="34" charset="0"/>
              <a:cs typeface="Calibri" pitchFamily="34" charset="0"/>
            </a:endParaRPr>
          </a:p>
          <a:p>
            <a:pPr algn="ctr">
              <a:defRPr/>
            </a:pPr>
            <a:endParaRPr kumimoji="1" lang="id-ID" sz="1400" b="1" smtClean="0">
              <a:latin typeface="Calibri" pitchFamily="34" charset="0"/>
              <a:cs typeface="Calibri" pitchFamily="34" charset="0"/>
            </a:endParaRPr>
          </a:p>
          <a:p>
            <a:pPr algn="ctr">
              <a:defRPr/>
            </a:pPr>
            <a:endParaRPr kumimoji="1" lang="id-ID" sz="1400" b="1">
              <a:latin typeface="Calibri" pitchFamily="34" charset="0"/>
              <a:cs typeface="Calibri" pitchFamily="34" charset="0"/>
            </a:endParaRPr>
          </a:p>
          <a:p>
            <a:pPr algn="ctr">
              <a:defRPr/>
            </a:pPr>
            <a:r>
              <a:rPr kumimoji="1" lang="id-ID" sz="2400" b="1" smtClean="0">
                <a:solidFill>
                  <a:schemeClr val="bg1"/>
                </a:solidFill>
                <a:latin typeface="Calibri" pitchFamily="34" charset="0"/>
                <a:cs typeface="Calibri" pitchFamily="34" charset="0"/>
              </a:rPr>
              <a:t>aspek teknis dari </a:t>
            </a:r>
          </a:p>
          <a:p>
            <a:pPr algn="ctr">
              <a:defRPr/>
            </a:pPr>
            <a:r>
              <a:rPr kumimoji="1" lang="id-ID" sz="2400" b="1" smtClean="0">
                <a:solidFill>
                  <a:schemeClr val="bg1"/>
                </a:solidFill>
                <a:latin typeface="Calibri" pitchFamily="34" charset="0"/>
                <a:cs typeface="Calibri" pitchFamily="34" charset="0"/>
              </a:rPr>
              <a:t>metode </a:t>
            </a:r>
            <a:r>
              <a:rPr kumimoji="1" lang="id-ID" sz="2400" b="1" err="1" smtClean="0">
                <a:solidFill>
                  <a:schemeClr val="bg1"/>
                </a:solidFill>
                <a:latin typeface="Calibri" pitchFamily="34" charset="0"/>
                <a:cs typeface="Calibri" pitchFamily="34" charset="0"/>
              </a:rPr>
              <a:t>computing</a:t>
            </a:r>
            <a:endParaRPr lang="id-ID" sz="2400" b="1">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0234944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686800" cy="639762"/>
          </a:xfrm>
        </p:spPr>
        <p:txBody>
          <a:bodyPr anchor="ctr">
            <a:noAutofit/>
          </a:bodyPr>
          <a:lstStyle/>
          <a:p>
            <a:r>
              <a:rPr lang="id-ID" sz="3600"/>
              <a:t>Information Systems vs Computer Science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7945252"/>
              </p:ext>
            </p:extLst>
          </p:nvPr>
        </p:nvGraphicFramePr>
        <p:xfrm>
          <a:off x="76200" y="1524000"/>
          <a:ext cx="8915400" cy="4275801"/>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1317929"/>
                <a:gridCol w="1806271"/>
                <a:gridCol w="1600200"/>
                <a:gridCol w="2514600"/>
                <a:gridCol w="1676400"/>
              </a:tblGrid>
              <a:tr h="907102">
                <a:tc>
                  <a:txBody>
                    <a:bodyPr/>
                    <a:lstStyle/>
                    <a:p>
                      <a:r>
                        <a:rPr lang="id-ID" sz="1600" smtClean="0"/>
                        <a:t>Computing Fields</a:t>
                      </a:r>
                      <a:endParaRPr lang="id-ID" sz="1600"/>
                    </a:p>
                  </a:txBody>
                  <a:tcPr anchor="ctr"/>
                </a:tc>
                <a:tc>
                  <a:txBody>
                    <a:bodyPr/>
                    <a:lstStyle/>
                    <a:p>
                      <a:r>
                        <a:rPr lang="id-ID" sz="1600" err="1" smtClean="0"/>
                        <a:t>Contents</a:t>
                      </a:r>
                      <a:endParaRPr lang="id-ID" sz="1600"/>
                    </a:p>
                  </a:txBody>
                  <a:tcPr anchor="ctr"/>
                </a:tc>
                <a:tc>
                  <a:txBody>
                    <a:bodyPr/>
                    <a:lstStyle/>
                    <a:p>
                      <a:r>
                        <a:rPr lang="id-ID" sz="1600" smtClean="0"/>
                        <a:t>Research</a:t>
                      </a:r>
                      <a:r>
                        <a:rPr lang="id-ID" sz="1600" baseline="0" smtClean="0"/>
                        <a:t> </a:t>
                      </a:r>
                      <a:r>
                        <a:rPr lang="id-ID" sz="1600" baseline="0" err="1" smtClean="0"/>
                        <a:t>Methods</a:t>
                      </a:r>
                      <a:endParaRPr lang="id-ID" sz="1600"/>
                    </a:p>
                  </a:txBody>
                  <a:tcPr anchor="ctr"/>
                </a:tc>
                <a:tc>
                  <a:txBody>
                    <a:bodyPr/>
                    <a:lstStyle/>
                    <a:p>
                      <a:r>
                        <a:rPr lang="id-ID" sz="1600" smtClean="0"/>
                        <a:t>Research</a:t>
                      </a:r>
                      <a:r>
                        <a:rPr lang="id-ID" sz="1600" baseline="0" smtClean="0"/>
                        <a:t> </a:t>
                      </a:r>
                      <a:r>
                        <a:rPr lang="id-ID" sz="1600" baseline="0" err="1" smtClean="0"/>
                        <a:t>Objectives</a:t>
                      </a:r>
                      <a:endParaRPr lang="id-ID" sz="1600"/>
                    </a:p>
                  </a:txBody>
                  <a:tcPr anchor="ctr"/>
                </a:tc>
                <a:tc>
                  <a:txBody>
                    <a:bodyPr/>
                    <a:lstStyle/>
                    <a:p>
                      <a:r>
                        <a:rPr lang="id-ID" sz="1600" err="1" smtClean="0"/>
                        <a:t>Analysis</a:t>
                      </a:r>
                      <a:r>
                        <a:rPr lang="id-ID" sz="1600" baseline="0" smtClean="0"/>
                        <a:t> </a:t>
                      </a:r>
                      <a:r>
                        <a:rPr lang="id-ID" sz="1600" baseline="0" err="1" smtClean="0"/>
                        <a:t>Methods</a:t>
                      </a:r>
                      <a:endParaRPr lang="id-ID" sz="1600"/>
                    </a:p>
                  </a:txBody>
                  <a:tcPr anchor="ctr"/>
                </a:tc>
              </a:tr>
              <a:tr h="1912298">
                <a:tc>
                  <a:txBody>
                    <a:bodyPr/>
                    <a:lstStyle/>
                    <a:p>
                      <a:r>
                        <a:rPr lang="id-ID" sz="1400" smtClean="0"/>
                        <a:t>Information Systems</a:t>
                      </a:r>
                      <a:endParaRPr lang="id-ID"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smtClean="0"/>
                        <a:t>Management  Aspect</a:t>
                      </a:r>
                    </a:p>
                  </a:txBody>
                  <a:tcPr anchor="ctr"/>
                </a:tc>
                <a:tc>
                  <a:txBody>
                    <a:bodyPr/>
                    <a:lstStyle/>
                    <a:p>
                      <a:pPr marL="0" indent="0">
                        <a:buFont typeface="Arial" pitchFamily="34" charset="0"/>
                        <a:buNone/>
                      </a:pPr>
                      <a:r>
                        <a:rPr lang="id-ID" sz="1400" smtClean="0"/>
                        <a:t>Case Study, Survey</a:t>
                      </a:r>
                    </a:p>
                    <a:p>
                      <a:pPr marL="0" indent="0">
                        <a:buFont typeface="Arial" pitchFamily="34" charset="0"/>
                        <a:buNone/>
                      </a:pPr>
                      <a:endParaRPr lang="id-ID" sz="1400"/>
                    </a:p>
                  </a:txBody>
                  <a:tcPr anchor="ctr"/>
                </a:tc>
                <a:tc>
                  <a:txBody>
                    <a:bodyPr/>
                    <a:lstStyle/>
                    <a:p>
                      <a:r>
                        <a:rPr lang="id-ID" sz="1400" b="1" smtClean="0">
                          <a:solidFill>
                            <a:srgbClr val="C00000"/>
                          </a:solidFill>
                        </a:rPr>
                        <a:t>Analysis and Application </a:t>
                      </a:r>
                      <a:r>
                        <a:rPr lang="id-ID" sz="1400" smtClean="0"/>
                        <a:t>of Computing Methods and</a:t>
                      </a:r>
                      <a:r>
                        <a:rPr lang="id-ID" sz="1400" baseline="0" smtClean="0"/>
                        <a:t> Information Technology</a:t>
                      </a:r>
                      <a:endParaRPr lang="id-ID" sz="1400"/>
                    </a:p>
                  </a:txBody>
                  <a:tcPr anchor="ctr"/>
                </a:tc>
                <a:tc>
                  <a:txBody>
                    <a:bodyPr/>
                    <a:lstStyle/>
                    <a:p>
                      <a:r>
                        <a:rPr lang="id-ID" sz="1400" err="1" smtClean="0"/>
                        <a:t>Information</a:t>
                      </a:r>
                      <a:r>
                        <a:rPr lang="id-ID" sz="1400" smtClean="0"/>
                        <a:t> </a:t>
                      </a:r>
                      <a:r>
                        <a:rPr lang="id-ID" sz="1400" err="1" smtClean="0"/>
                        <a:t>SystemsTheories</a:t>
                      </a:r>
                      <a:endParaRPr lang="id-ID" sz="1400"/>
                    </a:p>
                  </a:txBody>
                  <a:tcPr anchor="ctr"/>
                </a:tc>
              </a:tr>
              <a:tr h="1456401">
                <a:tc>
                  <a:txBody>
                    <a:bodyPr/>
                    <a:lstStyle/>
                    <a:p>
                      <a:r>
                        <a:rPr lang="id-ID" sz="1400" smtClean="0"/>
                        <a:t>Computer Science</a:t>
                      </a:r>
                      <a:endParaRPr lang="id-ID"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smtClean="0"/>
                        <a:t>Technical Aspect</a:t>
                      </a:r>
                      <a:endParaRPr lang="id-ID" sz="140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d-ID" sz="1400" smtClean="0"/>
                        <a:t>Experiment</a:t>
                      </a:r>
                    </a:p>
                    <a:p>
                      <a:endParaRPr lang="id-ID" sz="1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smtClean="0">
                          <a:solidFill>
                            <a:srgbClr val="C00000"/>
                          </a:solidFill>
                        </a:rPr>
                        <a:t>Development</a:t>
                      </a:r>
                      <a:r>
                        <a:rPr lang="id-ID" sz="1400" smtClean="0">
                          <a:solidFill>
                            <a:srgbClr val="C00000"/>
                          </a:solidFill>
                        </a:rPr>
                        <a:t> </a:t>
                      </a:r>
                      <a:r>
                        <a:rPr lang="id-ID" sz="1400" smtClean="0"/>
                        <a:t>of Computing Methods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err="1" smtClean="0"/>
                        <a:t>Computing</a:t>
                      </a:r>
                      <a:r>
                        <a:rPr lang="id-ID" sz="1400" smtClean="0"/>
                        <a:t> </a:t>
                      </a:r>
                      <a:r>
                        <a:rPr lang="id-ID" sz="1400" err="1" smtClean="0"/>
                        <a:t>Theories</a:t>
                      </a:r>
                      <a:endParaRPr lang="id-ID" sz="1400" smtClean="0"/>
                    </a:p>
                  </a:txBody>
                  <a:tcPr anchor="ctr"/>
                </a:tc>
              </a:tr>
            </a:tbl>
          </a:graphicData>
        </a:graphic>
      </p:graphicFrame>
    </p:spTree>
    <p:extLst>
      <p:ext uri="{BB962C8B-B14F-4D97-AF65-F5344CB8AC3E}">
        <p14:creationId xmlns:p14="http://schemas.microsoft.com/office/powerpoint/2010/main" val="11086786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915400" cy="762000"/>
          </a:xfrm>
        </p:spPr>
        <p:txBody>
          <a:bodyPr/>
          <a:lstStyle/>
          <a:p>
            <a:r>
              <a:rPr lang="en-US" err="1" smtClean="0"/>
              <a:t>Apa</a:t>
            </a:r>
            <a:r>
              <a:rPr lang="en-US" smtClean="0"/>
              <a:t> </a:t>
            </a:r>
            <a:r>
              <a:rPr lang="en-US" err="1" smtClean="0"/>
              <a:t>Itu</a:t>
            </a:r>
            <a:r>
              <a:rPr lang="en-US" smtClean="0"/>
              <a:t> </a:t>
            </a:r>
            <a:r>
              <a:rPr lang="en-US" err="1" smtClean="0"/>
              <a:t>Penelitian</a:t>
            </a:r>
            <a:r>
              <a:rPr lang="en-US" smtClean="0"/>
              <a:t>?</a:t>
            </a:r>
            <a:endParaRPr lang="id-ID"/>
          </a:p>
        </p:txBody>
      </p:sp>
      <p:sp>
        <p:nvSpPr>
          <p:cNvPr id="3" name="Content Placeholder 2"/>
          <p:cNvSpPr>
            <a:spLocks noGrp="1"/>
          </p:cNvSpPr>
          <p:nvPr>
            <p:ph idx="1"/>
          </p:nvPr>
        </p:nvSpPr>
        <p:spPr>
          <a:xfrm>
            <a:off x="533400" y="1371600"/>
            <a:ext cx="8382000" cy="5029200"/>
          </a:xfrm>
        </p:spPr>
        <p:txBody>
          <a:bodyPr/>
          <a:lstStyle/>
          <a:p>
            <a:r>
              <a:rPr lang="en-US" sz="3200" smtClean="0"/>
              <a:t>Research (</a:t>
            </a:r>
            <a:r>
              <a:rPr lang="en-US" sz="3200" err="1" smtClean="0"/>
              <a:t>Inggris</a:t>
            </a:r>
            <a:r>
              <a:rPr lang="en-US" sz="3200" smtClean="0"/>
              <a:t>) </a:t>
            </a:r>
            <a:r>
              <a:rPr lang="en-US" sz="3200" err="1" smtClean="0"/>
              <a:t>dan</a:t>
            </a:r>
            <a:r>
              <a:rPr lang="en-US" sz="3200" smtClean="0"/>
              <a:t> </a:t>
            </a:r>
            <a:r>
              <a:rPr lang="en-US" sz="3200" err="1" smtClean="0"/>
              <a:t>recherche</a:t>
            </a:r>
            <a:r>
              <a:rPr lang="en-US" sz="3200" smtClean="0"/>
              <a:t> (</a:t>
            </a:r>
            <a:r>
              <a:rPr lang="en-US" sz="3200" err="1" smtClean="0"/>
              <a:t>Prancis</a:t>
            </a:r>
            <a:r>
              <a:rPr lang="en-US" sz="3200" smtClean="0"/>
              <a:t>)</a:t>
            </a:r>
          </a:p>
          <a:p>
            <a:pPr lvl="1"/>
            <a:r>
              <a:rPr lang="en-US" sz="2800" smtClean="0">
                <a:solidFill>
                  <a:srgbClr val="C00000"/>
                </a:solidFill>
              </a:rPr>
              <a:t>re</a:t>
            </a:r>
            <a:r>
              <a:rPr lang="en-US" sz="2800" smtClean="0"/>
              <a:t> (</a:t>
            </a:r>
            <a:r>
              <a:rPr lang="en-US" sz="2800" err="1" smtClean="0"/>
              <a:t>kembali</a:t>
            </a:r>
            <a:r>
              <a:rPr lang="en-US" sz="2800" smtClean="0"/>
              <a:t>)</a:t>
            </a:r>
          </a:p>
          <a:p>
            <a:pPr lvl="1"/>
            <a:r>
              <a:rPr lang="en-US" sz="2800" smtClean="0">
                <a:solidFill>
                  <a:srgbClr val="C00000"/>
                </a:solidFill>
              </a:rPr>
              <a:t>to search </a:t>
            </a:r>
            <a:r>
              <a:rPr lang="en-US" sz="2800" smtClean="0"/>
              <a:t>(</a:t>
            </a:r>
            <a:r>
              <a:rPr lang="en-US" sz="2800" err="1" smtClean="0"/>
              <a:t>mencari</a:t>
            </a:r>
            <a:r>
              <a:rPr lang="en-US" sz="2800" smtClean="0"/>
              <a:t>)</a:t>
            </a:r>
          </a:p>
          <a:p>
            <a:pPr lvl="1"/>
            <a:endParaRPr lang="en-US" sz="2000" smtClean="0">
              <a:solidFill>
                <a:srgbClr val="C00000"/>
              </a:solidFill>
            </a:endParaRPr>
          </a:p>
          <a:p>
            <a:r>
              <a:rPr lang="en-US" sz="3200" err="1" smtClean="0"/>
              <a:t>Studi</a:t>
            </a:r>
            <a:r>
              <a:rPr lang="en-US" sz="3200" smtClean="0"/>
              <a:t> yang </a:t>
            </a:r>
            <a:r>
              <a:rPr lang="en-US" sz="3200" err="1" smtClean="0"/>
              <a:t>dilakukan</a:t>
            </a:r>
            <a:r>
              <a:rPr lang="en-US" sz="3200" smtClean="0"/>
              <a:t> </a:t>
            </a:r>
            <a:r>
              <a:rPr lang="en-US" sz="3200" err="1" smtClean="0"/>
              <a:t>seseorang</a:t>
            </a:r>
            <a:r>
              <a:rPr lang="en-US" sz="3200" smtClean="0"/>
              <a:t> </a:t>
            </a:r>
            <a:r>
              <a:rPr lang="en-US" sz="3200" err="1" smtClean="0"/>
              <a:t>melalui</a:t>
            </a:r>
            <a:r>
              <a:rPr lang="en-US" sz="3200" smtClean="0"/>
              <a:t> </a:t>
            </a:r>
            <a:r>
              <a:rPr lang="en-US" sz="3200" err="1" smtClean="0">
                <a:solidFill>
                  <a:srgbClr val="C00000"/>
                </a:solidFill>
              </a:rPr>
              <a:t>penyelidikan</a:t>
            </a:r>
            <a:r>
              <a:rPr lang="en-US" sz="3200" smtClean="0"/>
              <a:t> yang </a:t>
            </a:r>
            <a:r>
              <a:rPr lang="en-US" sz="3200" err="1" smtClean="0"/>
              <a:t>hati-hati</a:t>
            </a:r>
            <a:r>
              <a:rPr lang="en-US" sz="3200" smtClean="0"/>
              <a:t> </a:t>
            </a:r>
            <a:r>
              <a:rPr lang="en-US" sz="3200" err="1" smtClean="0"/>
              <a:t>dan</a:t>
            </a:r>
            <a:r>
              <a:rPr lang="en-US" sz="3200" smtClean="0"/>
              <a:t> </a:t>
            </a:r>
            <a:r>
              <a:rPr lang="en-US" sz="3200" err="1" smtClean="0"/>
              <a:t>sempurna</a:t>
            </a:r>
            <a:r>
              <a:rPr lang="en-US" sz="3200" smtClean="0"/>
              <a:t> </a:t>
            </a:r>
            <a:r>
              <a:rPr lang="en-US" sz="3200" err="1" smtClean="0"/>
              <a:t>terhadap</a:t>
            </a:r>
            <a:r>
              <a:rPr lang="en-US" sz="3200" smtClean="0"/>
              <a:t> </a:t>
            </a:r>
            <a:r>
              <a:rPr lang="en-US" sz="3200" err="1" smtClean="0"/>
              <a:t>suatu</a:t>
            </a:r>
            <a:r>
              <a:rPr lang="en-US" sz="3200" smtClean="0"/>
              <a:t> </a:t>
            </a:r>
            <a:r>
              <a:rPr lang="en-US" sz="3200" err="1" smtClean="0">
                <a:solidFill>
                  <a:srgbClr val="C00000"/>
                </a:solidFill>
              </a:rPr>
              <a:t>masalah</a:t>
            </a:r>
            <a:r>
              <a:rPr lang="en-US" sz="3200" smtClean="0"/>
              <a:t>, </a:t>
            </a:r>
            <a:r>
              <a:rPr lang="en-US" sz="3200" err="1" smtClean="0"/>
              <a:t>sehingga</a:t>
            </a:r>
            <a:r>
              <a:rPr lang="en-US" sz="3200" smtClean="0"/>
              <a:t> </a:t>
            </a:r>
            <a:r>
              <a:rPr lang="en-US" sz="3200" err="1" smtClean="0"/>
              <a:t>diperoleh</a:t>
            </a:r>
            <a:r>
              <a:rPr lang="en-US" sz="3200" smtClean="0"/>
              <a:t> </a:t>
            </a:r>
            <a:r>
              <a:rPr lang="en-US" sz="3200" err="1" smtClean="0">
                <a:solidFill>
                  <a:srgbClr val="C00000"/>
                </a:solidFill>
              </a:rPr>
              <a:t>pemecahan</a:t>
            </a:r>
            <a:r>
              <a:rPr lang="en-US" sz="3200" smtClean="0">
                <a:solidFill>
                  <a:srgbClr val="C00000"/>
                </a:solidFill>
              </a:rPr>
              <a:t> yang </a:t>
            </a:r>
            <a:r>
              <a:rPr lang="en-US" sz="3200" err="1" smtClean="0">
                <a:solidFill>
                  <a:srgbClr val="C00000"/>
                </a:solidFill>
              </a:rPr>
              <a:t>tepat</a:t>
            </a:r>
            <a:r>
              <a:rPr lang="en-US" sz="3200" smtClean="0">
                <a:solidFill>
                  <a:srgbClr val="C00000"/>
                </a:solidFill>
              </a:rPr>
              <a:t> </a:t>
            </a:r>
            <a:r>
              <a:rPr lang="en-US" sz="3200" err="1" smtClean="0"/>
              <a:t>terhadap</a:t>
            </a:r>
            <a:r>
              <a:rPr lang="en-US" sz="3200" smtClean="0"/>
              <a:t> </a:t>
            </a:r>
            <a:r>
              <a:rPr lang="en-US" sz="3200" err="1" smtClean="0"/>
              <a:t>masalah</a:t>
            </a:r>
            <a:r>
              <a:rPr lang="en-US" sz="3200" smtClean="0"/>
              <a:t> </a:t>
            </a:r>
            <a:r>
              <a:rPr lang="en-US" sz="3200" err="1" smtClean="0"/>
              <a:t>tersebut</a:t>
            </a:r>
            <a:r>
              <a:rPr lang="en-US" sz="3200" smtClean="0"/>
              <a:t> (T. </a:t>
            </a:r>
            <a:r>
              <a:rPr lang="en-US" sz="3200" err="1" smtClean="0"/>
              <a:t>Hillway</a:t>
            </a:r>
            <a:r>
              <a:rPr lang="en-US" sz="320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Metode</a:t>
            </a:r>
            <a:r>
              <a:rPr lang="en-US" smtClean="0"/>
              <a:t> </a:t>
            </a:r>
            <a:r>
              <a:rPr lang="en-US" err="1" smtClean="0"/>
              <a:t>Penelitian</a:t>
            </a:r>
            <a:endParaRPr lang="en-US"/>
          </a:p>
        </p:txBody>
      </p:sp>
      <p:sp>
        <p:nvSpPr>
          <p:cNvPr id="3" name="Content Placeholder 2"/>
          <p:cNvSpPr>
            <a:spLocks noGrp="1"/>
          </p:cNvSpPr>
          <p:nvPr>
            <p:ph idx="1"/>
          </p:nvPr>
        </p:nvSpPr>
        <p:spPr>
          <a:xfrm>
            <a:off x="304800" y="998537"/>
            <a:ext cx="8610600" cy="5402263"/>
          </a:xfrm>
        </p:spPr>
        <p:txBody>
          <a:bodyPr/>
          <a:lstStyle/>
          <a:p>
            <a:pPr marL="514350" indent="-514350">
              <a:buFont typeface="+mj-lt"/>
              <a:buAutoNum type="arabicPeriod"/>
            </a:pPr>
            <a:r>
              <a:rPr lang="en-US" sz="2800" smtClean="0">
                <a:solidFill>
                  <a:srgbClr val="C00000"/>
                </a:solidFill>
              </a:rPr>
              <a:t>Action Research</a:t>
            </a:r>
            <a:endParaRPr lang="id-ID" sz="2800">
              <a:solidFill>
                <a:srgbClr val="C00000"/>
              </a:solidFill>
            </a:endParaRPr>
          </a:p>
          <a:p>
            <a:pPr lvl="1"/>
            <a:r>
              <a:rPr lang="en-US" sz="1900" smtClean="0"/>
              <a:t>The carefully </a:t>
            </a:r>
            <a:r>
              <a:rPr lang="en-US" sz="1900" smtClean="0">
                <a:solidFill>
                  <a:srgbClr val="0070C0"/>
                </a:solidFill>
              </a:rPr>
              <a:t>documented and monitored </a:t>
            </a:r>
            <a:r>
              <a:rPr lang="en-US" sz="1900" smtClean="0"/>
              <a:t>study of an attempt by researcher, to actively solve a problem and </a:t>
            </a:r>
            <a:r>
              <a:rPr lang="en-US" sz="1900" smtClean="0">
                <a:solidFill>
                  <a:srgbClr val="0070C0"/>
                </a:solidFill>
              </a:rPr>
              <a:t>change a situation </a:t>
            </a:r>
            <a:r>
              <a:rPr lang="en-US" sz="1900" smtClean="0"/>
              <a:t>(Herbert, 1990)</a:t>
            </a:r>
          </a:p>
          <a:p>
            <a:pPr marL="514350" indent="-514350">
              <a:buFont typeface="+mj-lt"/>
              <a:buAutoNum type="arabicPeriod"/>
            </a:pPr>
            <a:r>
              <a:rPr lang="en-US" sz="2800" smtClean="0">
                <a:solidFill>
                  <a:srgbClr val="C00000"/>
                </a:solidFill>
              </a:rPr>
              <a:t>Experiment</a:t>
            </a:r>
            <a:endParaRPr lang="id-ID" sz="2800" smtClean="0">
              <a:solidFill>
                <a:srgbClr val="C00000"/>
              </a:solidFill>
            </a:endParaRPr>
          </a:p>
          <a:p>
            <a:pPr lvl="1"/>
            <a:r>
              <a:rPr lang="en-US" sz="1900" smtClean="0"/>
              <a:t>An investigation of </a:t>
            </a:r>
            <a:r>
              <a:rPr lang="en-US" sz="1900" smtClean="0">
                <a:solidFill>
                  <a:srgbClr val="0070C0"/>
                </a:solidFill>
              </a:rPr>
              <a:t>causal relationships using tests </a:t>
            </a:r>
            <a:r>
              <a:rPr lang="en-US" sz="1900" smtClean="0"/>
              <a:t>controlled by researcher</a:t>
            </a:r>
            <a:endParaRPr lang="id-ID" sz="1900"/>
          </a:p>
          <a:p>
            <a:pPr lvl="1"/>
            <a:r>
              <a:rPr lang="en-US" sz="1900" smtClean="0"/>
              <a:t>Performed in </a:t>
            </a:r>
            <a:r>
              <a:rPr lang="en-US" sz="1900" smtClean="0">
                <a:solidFill>
                  <a:srgbClr val="0070C0"/>
                </a:solidFill>
              </a:rPr>
              <a:t>development</a:t>
            </a:r>
            <a:r>
              <a:rPr lang="en-US" sz="1900" smtClean="0"/>
              <a:t>, </a:t>
            </a:r>
            <a:r>
              <a:rPr lang="en-US" sz="1900" smtClean="0">
                <a:solidFill>
                  <a:srgbClr val="0070C0"/>
                </a:solidFill>
              </a:rPr>
              <a:t>evaluation</a:t>
            </a:r>
            <a:r>
              <a:rPr lang="en-US" sz="1900" smtClean="0"/>
              <a:t> and </a:t>
            </a:r>
            <a:r>
              <a:rPr lang="en-US" sz="1900" smtClean="0">
                <a:solidFill>
                  <a:srgbClr val="0070C0"/>
                </a:solidFill>
              </a:rPr>
              <a:t>problem-solving project</a:t>
            </a:r>
          </a:p>
          <a:p>
            <a:pPr marL="514350" indent="-514350">
              <a:buFont typeface="+mj-lt"/>
              <a:buAutoNum type="arabicPeriod"/>
            </a:pPr>
            <a:r>
              <a:rPr lang="en-US" sz="2800" smtClean="0">
                <a:solidFill>
                  <a:srgbClr val="C00000"/>
                </a:solidFill>
              </a:rPr>
              <a:t>Case Study</a:t>
            </a:r>
            <a:endParaRPr lang="id-ID" sz="2800" smtClean="0">
              <a:solidFill>
                <a:srgbClr val="C00000"/>
              </a:solidFill>
            </a:endParaRPr>
          </a:p>
          <a:p>
            <a:pPr lvl="1"/>
            <a:r>
              <a:rPr lang="en-US" sz="1900" smtClean="0"/>
              <a:t>An in-depth </a:t>
            </a:r>
            <a:r>
              <a:rPr lang="en-US" sz="1900" smtClean="0">
                <a:solidFill>
                  <a:srgbClr val="0070C0"/>
                </a:solidFill>
              </a:rPr>
              <a:t>exploration of one situation </a:t>
            </a:r>
            <a:r>
              <a:rPr lang="en-US" sz="1900" smtClean="0"/>
              <a:t>(</a:t>
            </a:r>
            <a:r>
              <a:rPr lang="en-US" sz="1900" err="1" smtClean="0"/>
              <a:t>Cornford</a:t>
            </a:r>
            <a:r>
              <a:rPr lang="en-US" sz="1900" smtClean="0"/>
              <a:t> and Smithson, 2006)</a:t>
            </a:r>
          </a:p>
          <a:p>
            <a:pPr marL="514350" indent="-514350">
              <a:buFont typeface="+mj-lt"/>
              <a:buAutoNum type="arabicPeriod"/>
            </a:pPr>
            <a:r>
              <a:rPr lang="en-US" sz="2800" smtClean="0">
                <a:solidFill>
                  <a:srgbClr val="C00000"/>
                </a:solidFill>
              </a:rPr>
              <a:t>Survey</a:t>
            </a:r>
            <a:endParaRPr lang="id-ID" sz="2800" smtClean="0">
              <a:solidFill>
                <a:srgbClr val="C00000"/>
              </a:solidFill>
            </a:endParaRPr>
          </a:p>
          <a:p>
            <a:pPr lvl="1"/>
            <a:r>
              <a:rPr lang="en-US" sz="1900" smtClean="0"/>
              <a:t>The collection of a </a:t>
            </a:r>
            <a:r>
              <a:rPr lang="en-US" sz="1900" smtClean="0">
                <a:solidFill>
                  <a:srgbClr val="0070C0"/>
                </a:solidFill>
              </a:rPr>
              <a:t>large amount of data from a sizable population </a:t>
            </a:r>
            <a:r>
              <a:rPr lang="en-US" sz="1900" smtClean="0"/>
              <a:t>in a highly economical way (Saunders et al., 2007)</a:t>
            </a:r>
            <a:endParaRPr lang="id-ID" sz="1900" smtClean="0"/>
          </a:p>
          <a:p>
            <a:pPr lvl="1"/>
            <a:r>
              <a:rPr lang="en-US" sz="1900" smtClean="0"/>
              <a:t>Undertaken through the use of </a:t>
            </a:r>
            <a:r>
              <a:rPr lang="en-US" sz="1900" smtClean="0">
                <a:solidFill>
                  <a:srgbClr val="0070C0"/>
                </a:solidFill>
              </a:rPr>
              <a:t>questionnaires</a:t>
            </a:r>
            <a:r>
              <a:rPr lang="en-US" sz="1900" smtClean="0"/>
              <a:t> or </a:t>
            </a:r>
            <a:r>
              <a:rPr lang="en-US" sz="1900" smtClean="0">
                <a:solidFill>
                  <a:srgbClr val="0070C0"/>
                </a:solidFill>
              </a:rPr>
              <a:t>interviews</a:t>
            </a:r>
            <a:endParaRPr lang="en-US" sz="1900" smtClean="0"/>
          </a:p>
          <a:p>
            <a:pPr marL="863600" lvl="1" indent="-514350" algn="r">
              <a:buNone/>
            </a:pPr>
            <a:r>
              <a:rPr lang="en-US" sz="2000" i="1" smtClean="0"/>
              <a:t>(Dawson, 2009)</a:t>
            </a:r>
            <a:endParaRPr lang="en-US" sz="2000" i="1"/>
          </a:p>
        </p:txBody>
      </p:sp>
    </p:spTree>
    <p:extLst>
      <p:ext uri="{BB962C8B-B14F-4D97-AF65-F5344CB8AC3E}">
        <p14:creationId xmlns:p14="http://schemas.microsoft.com/office/powerpoint/2010/main" val="3996672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Recap: </a:t>
            </a:r>
            <a:r>
              <a:rPr lang="en-US" smtClean="0"/>
              <a:t>Tahapan </a:t>
            </a:r>
            <a:r>
              <a:rPr lang="en-US" err="1" smtClean="0"/>
              <a:t>Penelitian</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6658668"/>
              </p:ext>
            </p:extLst>
          </p:nvPr>
        </p:nvGraphicFramePr>
        <p:xfrm>
          <a:off x="285750" y="990600"/>
          <a:ext cx="855345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24982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smtClean="0"/>
              <a:t>Masalah dan Metode</a:t>
            </a:r>
            <a:endParaRPr lang="id-ID"/>
          </a:p>
        </p:txBody>
      </p:sp>
      <p:sp>
        <p:nvSpPr>
          <p:cNvPr id="3" name="Content Placeholder 2"/>
          <p:cNvSpPr>
            <a:spLocks noGrp="1"/>
          </p:cNvSpPr>
          <p:nvPr>
            <p:ph idx="1"/>
          </p:nvPr>
        </p:nvSpPr>
        <p:spPr>
          <a:xfrm>
            <a:off x="457200" y="1150937"/>
            <a:ext cx="8229600" cy="4792663"/>
          </a:xfrm>
        </p:spPr>
        <p:txBody>
          <a:bodyPr/>
          <a:lstStyle/>
          <a:p>
            <a:pPr>
              <a:defRPr/>
            </a:pPr>
            <a:r>
              <a:rPr lang="en-US" err="1" smtClean="0"/>
              <a:t>Setelah</a:t>
            </a:r>
            <a:r>
              <a:rPr lang="en-US" smtClean="0"/>
              <a:t> </a:t>
            </a:r>
            <a:r>
              <a:rPr lang="en-US" err="1" smtClean="0"/>
              <a:t>proses</a:t>
            </a:r>
            <a:r>
              <a:rPr lang="en-US" smtClean="0"/>
              <a:t> </a:t>
            </a:r>
            <a:r>
              <a:rPr lang="en-US" err="1" smtClean="0">
                <a:solidFill>
                  <a:srgbClr val="C00000"/>
                </a:solidFill>
              </a:rPr>
              <a:t>objektifikasi</a:t>
            </a:r>
            <a:r>
              <a:rPr lang="en-US" smtClean="0">
                <a:solidFill>
                  <a:srgbClr val="C00000"/>
                </a:solidFill>
              </a:rPr>
              <a:t> </a:t>
            </a:r>
            <a:r>
              <a:rPr lang="en-US" err="1" smtClean="0">
                <a:solidFill>
                  <a:srgbClr val="C00000"/>
                </a:solidFill>
              </a:rPr>
              <a:t>masa</a:t>
            </a:r>
            <a:r>
              <a:rPr lang="en-US" err="1" smtClean="0"/>
              <a:t>lah</a:t>
            </a:r>
            <a:r>
              <a:rPr lang="en-US" smtClean="0"/>
              <a:t> </a:t>
            </a:r>
            <a:r>
              <a:rPr lang="en-US" err="1" smtClean="0"/>
              <a:t>penelitian</a:t>
            </a:r>
            <a:r>
              <a:rPr lang="en-US" smtClean="0"/>
              <a:t>, </a:t>
            </a:r>
            <a:r>
              <a:rPr lang="en-US" err="1" smtClean="0"/>
              <a:t>tahap</a:t>
            </a:r>
            <a:r>
              <a:rPr lang="en-US" smtClean="0"/>
              <a:t> </a:t>
            </a:r>
            <a:r>
              <a:rPr lang="en-US" err="1" smtClean="0"/>
              <a:t>berikutnya</a:t>
            </a:r>
            <a:r>
              <a:rPr lang="en-US" smtClean="0"/>
              <a:t> </a:t>
            </a:r>
            <a:r>
              <a:rPr lang="en-US" err="1" smtClean="0"/>
              <a:t>adalah</a:t>
            </a:r>
            <a:r>
              <a:rPr lang="en-US" smtClean="0"/>
              <a:t> </a:t>
            </a:r>
            <a:r>
              <a:rPr lang="en-US" err="1" smtClean="0">
                <a:solidFill>
                  <a:srgbClr val="C00000"/>
                </a:solidFill>
              </a:rPr>
              <a:t>menemukan</a:t>
            </a:r>
            <a:r>
              <a:rPr lang="en-US" smtClean="0">
                <a:solidFill>
                  <a:srgbClr val="C00000"/>
                </a:solidFill>
              </a:rPr>
              <a:t> </a:t>
            </a:r>
            <a:r>
              <a:rPr lang="en-US" err="1" smtClean="0">
                <a:solidFill>
                  <a:srgbClr val="C00000"/>
                </a:solidFill>
              </a:rPr>
              <a:t>cara</a:t>
            </a:r>
            <a:r>
              <a:rPr lang="en-US" smtClean="0">
                <a:solidFill>
                  <a:srgbClr val="C00000"/>
                </a:solidFill>
              </a:rPr>
              <a:t> </a:t>
            </a:r>
            <a:r>
              <a:rPr lang="en-US" err="1" smtClean="0">
                <a:solidFill>
                  <a:srgbClr val="C00000"/>
                </a:solidFill>
              </a:rPr>
              <a:t>pemecahan</a:t>
            </a:r>
            <a:r>
              <a:rPr lang="en-US" smtClean="0">
                <a:solidFill>
                  <a:srgbClr val="C00000"/>
                </a:solidFill>
              </a:rPr>
              <a:t> </a:t>
            </a:r>
            <a:r>
              <a:rPr lang="en-US" err="1" smtClean="0"/>
              <a:t>masalah</a:t>
            </a:r>
            <a:r>
              <a:rPr lang="en-US" smtClean="0"/>
              <a:t> </a:t>
            </a:r>
            <a:r>
              <a:rPr lang="en-US" err="1" smtClean="0"/>
              <a:t>tersebut</a:t>
            </a:r>
            <a:endParaRPr lang="en-US" smtClean="0"/>
          </a:p>
          <a:p>
            <a:pPr>
              <a:defRPr/>
            </a:pPr>
            <a:r>
              <a:rPr lang="en-US" smtClean="0"/>
              <a:t>M</a:t>
            </a:r>
            <a:r>
              <a:rPr lang="id-ID" err="1" smtClean="0"/>
              <a:t>etode</a:t>
            </a:r>
            <a:r>
              <a:rPr lang="id-ID" smtClean="0"/>
              <a:t> </a:t>
            </a:r>
            <a:r>
              <a:rPr lang="en-US" smtClean="0"/>
              <a:t>computing </a:t>
            </a:r>
            <a:r>
              <a:rPr lang="en-US" err="1" smtClean="0"/>
              <a:t>dipilih</a:t>
            </a:r>
            <a:r>
              <a:rPr lang="en-US" smtClean="0"/>
              <a:t> </a:t>
            </a:r>
            <a:r>
              <a:rPr lang="en-US" err="1" smtClean="0"/>
              <a:t>secara</a:t>
            </a:r>
            <a:r>
              <a:rPr lang="en-US" smtClean="0"/>
              <a:t> </a:t>
            </a:r>
            <a:r>
              <a:rPr lang="en-US" err="1" smtClean="0"/>
              <a:t>cermat</a:t>
            </a:r>
            <a:r>
              <a:rPr lang="en-US" smtClean="0"/>
              <a:t> </a:t>
            </a:r>
            <a:r>
              <a:rPr lang="en-US" err="1" smtClean="0"/>
              <a:t>berdasarkan</a:t>
            </a:r>
            <a:r>
              <a:rPr lang="en-US" smtClean="0"/>
              <a:t> </a:t>
            </a:r>
            <a:r>
              <a:rPr lang="en-US" err="1" smtClean="0"/>
              <a:t>hasil</a:t>
            </a:r>
            <a:r>
              <a:rPr lang="en-US" smtClean="0"/>
              <a:t> </a:t>
            </a:r>
            <a:r>
              <a:rPr lang="en-US" err="1" smtClean="0"/>
              <a:t>studi</a:t>
            </a:r>
            <a:r>
              <a:rPr lang="en-US" smtClean="0"/>
              <a:t> </a:t>
            </a:r>
            <a:r>
              <a:rPr lang="en-US" err="1" smtClean="0"/>
              <a:t>literatur</a:t>
            </a:r>
            <a:r>
              <a:rPr lang="en-US" smtClean="0"/>
              <a:t> yang </a:t>
            </a:r>
            <a:r>
              <a:rPr lang="en-US" err="1" smtClean="0"/>
              <a:t>telah</a:t>
            </a:r>
            <a:r>
              <a:rPr lang="en-US" smtClean="0"/>
              <a:t> </a:t>
            </a:r>
            <a:r>
              <a:rPr lang="en-US" err="1" smtClean="0"/>
              <a:t>dilakukan</a:t>
            </a:r>
            <a:endParaRPr lang="en-US" smtClean="0"/>
          </a:p>
          <a:p>
            <a:pPr>
              <a:defRPr/>
            </a:pPr>
            <a:r>
              <a:rPr lang="en-US" err="1" smtClean="0"/>
              <a:t>Pengetahuan</a:t>
            </a:r>
            <a:r>
              <a:rPr lang="en-US" smtClean="0"/>
              <a:t> </a:t>
            </a:r>
            <a:r>
              <a:rPr lang="en-US" err="1" smtClean="0"/>
              <a:t>dasar</a:t>
            </a:r>
            <a:r>
              <a:rPr lang="en-US" smtClean="0"/>
              <a:t> </a:t>
            </a:r>
            <a:r>
              <a:rPr lang="en-US" err="1" smtClean="0"/>
              <a:t>tentang</a:t>
            </a:r>
            <a:r>
              <a:rPr lang="en-US" smtClean="0"/>
              <a:t> </a:t>
            </a:r>
            <a:r>
              <a:rPr lang="id-ID" smtClean="0"/>
              <a:t>metode </a:t>
            </a:r>
            <a:r>
              <a:rPr lang="en-US" smtClean="0"/>
              <a:t>computing </a:t>
            </a:r>
            <a:r>
              <a:rPr lang="en-US" err="1" smtClean="0"/>
              <a:t>didapat</a:t>
            </a:r>
            <a:r>
              <a:rPr lang="en-US" smtClean="0"/>
              <a:t> </a:t>
            </a:r>
            <a:r>
              <a:rPr lang="en-US" err="1" smtClean="0"/>
              <a:t>dari</a:t>
            </a:r>
            <a:r>
              <a:rPr lang="en-US" smtClean="0"/>
              <a:t> </a:t>
            </a:r>
            <a:r>
              <a:rPr lang="en-US" err="1" smtClean="0">
                <a:solidFill>
                  <a:srgbClr val="C00000"/>
                </a:solidFill>
              </a:rPr>
              <a:t>buku</a:t>
            </a:r>
            <a:r>
              <a:rPr lang="en-US" smtClean="0">
                <a:solidFill>
                  <a:srgbClr val="C00000"/>
                </a:solidFill>
              </a:rPr>
              <a:t> textbook</a:t>
            </a:r>
            <a:r>
              <a:rPr lang="en-US" smtClean="0"/>
              <a:t>, </a:t>
            </a:r>
            <a:r>
              <a:rPr lang="en-US" err="1" smtClean="0"/>
              <a:t>sedangkan</a:t>
            </a:r>
            <a:r>
              <a:rPr lang="en-US" smtClean="0"/>
              <a:t> </a:t>
            </a:r>
            <a:r>
              <a:rPr lang="en-US" err="1" smtClean="0"/>
              <a:t>perkembangan</a:t>
            </a:r>
            <a:r>
              <a:rPr lang="en-US" smtClean="0"/>
              <a:t> </a:t>
            </a:r>
            <a:r>
              <a:rPr lang="en-US" err="1" smtClean="0"/>
              <a:t>ilmunya</a:t>
            </a:r>
            <a:r>
              <a:rPr lang="en-US" smtClean="0"/>
              <a:t> (</a:t>
            </a:r>
            <a:r>
              <a:rPr lang="en-US" i="1" smtClean="0"/>
              <a:t>state-of-the-art</a:t>
            </a:r>
            <a:r>
              <a:rPr lang="en-US" smtClean="0"/>
              <a:t>) </a:t>
            </a:r>
            <a:r>
              <a:rPr lang="en-US" err="1" smtClean="0"/>
              <a:t>didapat</a:t>
            </a:r>
            <a:r>
              <a:rPr lang="en-US" smtClean="0"/>
              <a:t> </a:t>
            </a:r>
            <a:r>
              <a:rPr lang="en-US" err="1" smtClean="0"/>
              <a:t>dari</a:t>
            </a:r>
            <a:r>
              <a:rPr lang="en-US" smtClean="0"/>
              <a:t> </a:t>
            </a:r>
            <a:r>
              <a:rPr lang="en-US" smtClean="0">
                <a:solidFill>
                  <a:srgbClr val="C00000"/>
                </a:solidFill>
              </a:rPr>
              <a:t>paper journal </a:t>
            </a:r>
            <a:r>
              <a:rPr lang="en-US" smtClean="0"/>
              <a:t>(</a:t>
            </a:r>
            <a:r>
              <a:rPr lang="en-US" err="1" smtClean="0"/>
              <a:t>tahun</a:t>
            </a:r>
            <a:r>
              <a:rPr lang="en-US" smtClean="0"/>
              <a:t> </a:t>
            </a:r>
            <a:r>
              <a:rPr lang="en-US" err="1" smtClean="0"/>
              <a:t>terakhir</a:t>
            </a:r>
            <a:r>
              <a:rPr lang="en-US" smtClean="0"/>
              <a:t>)</a:t>
            </a:r>
            <a:r>
              <a:rPr lang="id-ID" smtClean="0"/>
              <a:t/>
            </a:r>
            <a:br>
              <a:rPr lang="id-ID" smtClean="0"/>
            </a:br>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smtClean="0"/>
              <a:t>Masalah dan Metode</a:t>
            </a:r>
            <a:endParaRPr lang="id-ID"/>
          </a:p>
        </p:txBody>
      </p:sp>
      <p:sp>
        <p:nvSpPr>
          <p:cNvPr id="3" name="Content Placeholder 2"/>
          <p:cNvSpPr>
            <a:spLocks noGrp="1"/>
          </p:cNvSpPr>
          <p:nvPr>
            <p:ph idx="1"/>
          </p:nvPr>
        </p:nvSpPr>
        <p:spPr>
          <a:xfrm>
            <a:off x="304800" y="1066800"/>
            <a:ext cx="8458200" cy="4792663"/>
          </a:xfrm>
        </p:spPr>
        <p:txBody>
          <a:bodyPr/>
          <a:lstStyle/>
          <a:p>
            <a:pPr>
              <a:defRPr/>
            </a:pPr>
            <a:r>
              <a:rPr lang="id-ID" sz="2800" smtClean="0">
                <a:solidFill>
                  <a:srgbClr val="C00000"/>
                </a:solidFill>
              </a:rPr>
              <a:t>Metode yang kita gunakan </a:t>
            </a:r>
            <a:r>
              <a:rPr lang="id-ID" sz="2800" smtClean="0"/>
              <a:t>untuk memecahkan masalah, akan </a:t>
            </a:r>
            <a:r>
              <a:rPr lang="id-ID" sz="2800" smtClean="0">
                <a:solidFill>
                  <a:srgbClr val="C00000"/>
                </a:solidFill>
              </a:rPr>
              <a:t>menentukan disiplin ilmu dan gelar </a:t>
            </a:r>
            <a:r>
              <a:rPr lang="id-ID" sz="2800" smtClean="0"/>
              <a:t>yang kita dapatkan</a:t>
            </a:r>
          </a:p>
          <a:p>
            <a:pPr>
              <a:defRPr/>
            </a:pPr>
            <a:r>
              <a:rPr lang="id-ID" sz="2800" smtClean="0"/>
              <a:t>Bila pada penelitian kita menggunakan metode/model/teori </a:t>
            </a:r>
            <a:r>
              <a:rPr lang="id-ID" sz="2800" smtClean="0">
                <a:solidFill>
                  <a:srgbClr val="C00000"/>
                </a:solidFill>
              </a:rPr>
              <a:t>pembelajaran</a:t>
            </a:r>
            <a:r>
              <a:rPr lang="id-ID" sz="2800" smtClean="0"/>
              <a:t> maka disiplin ilmu kita adalah </a:t>
            </a:r>
            <a:r>
              <a:rPr lang="id-ID" sz="2800" smtClean="0">
                <a:solidFill>
                  <a:srgbClr val="C00000"/>
                </a:solidFill>
              </a:rPr>
              <a:t>pendidikan</a:t>
            </a:r>
            <a:r>
              <a:rPr lang="id-ID" sz="2800" smtClean="0"/>
              <a:t> (gelar </a:t>
            </a:r>
            <a:r>
              <a:rPr lang="id-ID" sz="2800" err="1" smtClean="0"/>
              <a:t>SPd</a:t>
            </a:r>
            <a:r>
              <a:rPr lang="id-ID" sz="2800" smtClean="0"/>
              <a:t> </a:t>
            </a:r>
            <a:r>
              <a:rPr lang="id-ID" sz="2800" err="1" smtClean="0"/>
              <a:t>or</a:t>
            </a:r>
            <a:r>
              <a:rPr lang="id-ID" sz="2800" smtClean="0"/>
              <a:t> </a:t>
            </a:r>
            <a:r>
              <a:rPr lang="id-ID" sz="2800" err="1" smtClean="0"/>
              <a:t>MPd</a:t>
            </a:r>
            <a:r>
              <a:rPr lang="id-ID" sz="2800" smtClean="0"/>
              <a:t>)</a:t>
            </a:r>
          </a:p>
          <a:p>
            <a:pPr>
              <a:defRPr/>
            </a:pPr>
            <a:r>
              <a:rPr lang="id-ID" sz="2800"/>
              <a:t>Bila pada penelitian kita menggunakan metode/model/teori </a:t>
            </a:r>
            <a:r>
              <a:rPr lang="id-ID" sz="2800" smtClean="0">
                <a:solidFill>
                  <a:srgbClr val="C00000"/>
                </a:solidFill>
              </a:rPr>
              <a:t>manajemen</a:t>
            </a:r>
            <a:r>
              <a:rPr lang="id-ID" sz="2800" smtClean="0"/>
              <a:t> maka </a:t>
            </a:r>
            <a:r>
              <a:rPr lang="id-ID" sz="2800"/>
              <a:t>disiplin ilmu kita adalah </a:t>
            </a:r>
            <a:r>
              <a:rPr lang="id-ID" sz="2800" smtClean="0">
                <a:solidFill>
                  <a:srgbClr val="C00000"/>
                </a:solidFill>
              </a:rPr>
              <a:t>manajemen</a:t>
            </a:r>
            <a:r>
              <a:rPr lang="id-ID" sz="2800" smtClean="0"/>
              <a:t> </a:t>
            </a:r>
            <a:r>
              <a:rPr lang="id-ID" sz="2800"/>
              <a:t>(gelar </a:t>
            </a:r>
            <a:r>
              <a:rPr lang="id-ID" sz="2800" smtClean="0"/>
              <a:t>SE </a:t>
            </a:r>
            <a:r>
              <a:rPr lang="id-ID" sz="2800" err="1"/>
              <a:t>or</a:t>
            </a:r>
            <a:r>
              <a:rPr lang="id-ID" sz="2800"/>
              <a:t> </a:t>
            </a:r>
            <a:r>
              <a:rPr lang="id-ID" sz="2800" smtClean="0"/>
              <a:t>MM)</a:t>
            </a:r>
          </a:p>
          <a:p>
            <a:pPr>
              <a:defRPr/>
            </a:pPr>
            <a:r>
              <a:rPr lang="id-ID" sz="2800"/>
              <a:t>Bila pada penelitian kita menggunakan metode/model/teori </a:t>
            </a:r>
            <a:r>
              <a:rPr lang="id-ID" sz="2800" err="1" smtClean="0">
                <a:solidFill>
                  <a:srgbClr val="C00000"/>
                </a:solidFill>
              </a:rPr>
              <a:t>computing</a:t>
            </a:r>
            <a:r>
              <a:rPr lang="id-ID" sz="2800" smtClean="0">
                <a:solidFill>
                  <a:srgbClr val="C00000"/>
                </a:solidFill>
              </a:rPr>
              <a:t> </a:t>
            </a:r>
            <a:r>
              <a:rPr lang="id-ID" sz="2800" smtClean="0"/>
              <a:t>maka </a:t>
            </a:r>
            <a:r>
              <a:rPr lang="id-ID" sz="2800"/>
              <a:t>disiplin ilmu kita adalah </a:t>
            </a:r>
            <a:r>
              <a:rPr lang="id-ID" sz="2800" err="1" smtClean="0">
                <a:solidFill>
                  <a:srgbClr val="C00000"/>
                </a:solidFill>
              </a:rPr>
              <a:t>computing</a:t>
            </a:r>
            <a:r>
              <a:rPr lang="id-ID" sz="2800" smtClean="0">
                <a:solidFill>
                  <a:srgbClr val="C00000"/>
                </a:solidFill>
              </a:rPr>
              <a:t> </a:t>
            </a:r>
            <a:r>
              <a:rPr lang="id-ID" sz="2800" smtClean="0"/>
              <a:t>(gelar </a:t>
            </a:r>
            <a:r>
              <a:rPr lang="id-ID" sz="2800" err="1" smtClean="0"/>
              <a:t>SKom</a:t>
            </a:r>
            <a:r>
              <a:rPr lang="id-ID" sz="2800" smtClean="0"/>
              <a:t> </a:t>
            </a:r>
            <a:r>
              <a:rPr lang="id-ID" sz="2800" err="1"/>
              <a:t>or</a:t>
            </a:r>
            <a:r>
              <a:rPr lang="id-ID" sz="2800"/>
              <a:t> </a:t>
            </a:r>
            <a:r>
              <a:rPr lang="id-ID" sz="2800" err="1" smtClean="0"/>
              <a:t>MKom</a:t>
            </a:r>
            <a:r>
              <a:rPr lang="id-ID" sz="2800" smtClean="0"/>
              <a:t>)</a:t>
            </a:r>
            <a:endParaRPr lang="id-ID" sz="2800"/>
          </a:p>
          <a:p>
            <a:pPr>
              <a:defRPr/>
            </a:pPr>
            <a:endParaRPr lang="id-ID" sz="2800"/>
          </a:p>
        </p:txBody>
      </p:sp>
    </p:spTree>
    <p:extLst>
      <p:ext uri="{BB962C8B-B14F-4D97-AF65-F5344CB8AC3E}">
        <p14:creationId xmlns:p14="http://schemas.microsoft.com/office/powerpoint/2010/main" val="2644190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Ingat</a:t>
            </a:r>
            <a:r>
              <a:rPr lang="en-US" smtClean="0"/>
              <a:t> </a:t>
            </a:r>
            <a:r>
              <a:rPr lang="en-US" err="1" smtClean="0"/>
              <a:t>Konsep</a:t>
            </a:r>
            <a:r>
              <a:rPr lang="en-US" smtClean="0"/>
              <a:t> </a:t>
            </a:r>
            <a:r>
              <a:rPr lang="en-US" err="1" smtClean="0"/>
              <a:t>Penelitian</a:t>
            </a:r>
            <a:r>
              <a:rPr lang="en-US" smtClean="0"/>
              <a:t>!</a:t>
            </a:r>
            <a:endParaRPr lang="en-US"/>
          </a:p>
        </p:txBody>
      </p:sp>
      <p:sp>
        <p:nvSpPr>
          <p:cNvPr id="3" name="Content Placeholder 2"/>
          <p:cNvSpPr>
            <a:spLocks noGrp="1"/>
          </p:cNvSpPr>
          <p:nvPr>
            <p:ph idx="1"/>
          </p:nvPr>
        </p:nvSpPr>
        <p:spPr>
          <a:xfrm>
            <a:off x="285750" y="1295400"/>
            <a:ext cx="8553450" cy="4953000"/>
          </a:xfrm>
        </p:spPr>
        <p:txBody>
          <a:bodyPr/>
          <a:lstStyle/>
          <a:p>
            <a:r>
              <a:rPr lang="en-US" sz="4000" err="1" smtClean="0"/>
              <a:t>Membangun</a:t>
            </a:r>
            <a:r>
              <a:rPr lang="en-US" sz="4000" smtClean="0"/>
              <a:t> software </a:t>
            </a:r>
            <a:r>
              <a:rPr lang="en-US" sz="4000" err="1" smtClean="0"/>
              <a:t>atau</a:t>
            </a:r>
            <a:r>
              <a:rPr lang="en-US" sz="4000" smtClean="0"/>
              <a:t> </a:t>
            </a:r>
            <a:r>
              <a:rPr lang="en-US" sz="4000" err="1" smtClean="0"/>
              <a:t>sistem</a:t>
            </a:r>
            <a:r>
              <a:rPr lang="en-US" sz="4000" smtClean="0"/>
              <a:t> </a:t>
            </a:r>
            <a:r>
              <a:rPr lang="en-US" sz="4000" err="1" smtClean="0">
                <a:solidFill>
                  <a:srgbClr val="C00000"/>
                </a:solidFill>
              </a:rPr>
              <a:t>bukanlah</a:t>
            </a:r>
            <a:r>
              <a:rPr lang="en-US" sz="4000" smtClean="0">
                <a:solidFill>
                  <a:srgbClr val="C00000"/>
                </a:solidFill>
              </a:rPr>
              <a:t> </a:t>
            </a:r>
            <a:r>
              <a:rPr lang="en-US" sz="4000" err="1" smtClean="0">
                <a:solidFill>
                  <a:srgbClr val="C00000"/>
                </a:solidFill>
              </a:rPr>
              <a:t>tujuan</a:t>
            </a:r>
            <a:r>
              <a:rPr lang="en-US" sz="4000" smtClean="0">
                <a:solidFill>
                  <a:srgbClr val="C00000"/>
                </a:solidFill>
              </a:rPr>
              <a:t> </a:t>
            </a:r>
            <a:r>
              <a:rPr lang="en-US" sz="4000" err="1" smtClean="0">
                <a:solidFill>
                  <a:srgbClr val="C00000"/>
                </a:solidFill>
              </a:rPr>
              <a:t>utama</a:t>
            </a:r>
            <a:r>
              <a:rPr lang="en-US" sz="4000" smtClean="0">
                <a:solidFill>
                  <a:srgbClr val="C00000"/>
                </a:solidFill>
              </a:rPr>
              <a:t> </a:t>
            </a:r>
            <a:r>
              <a:rPr lang="en-US" sz="4000" err="1" smtClean="0">
                <a:solidFill>
                  <a:srgbClr val="C00000"/>
                </a:solidFill>
              </a:rPr>
              <a:t>penelitian</a:t>
            </a:r>
            <a:endParaRPr lang="en-US" sz="4000" smtClean="0">
              <a:solidFill>
                <a:srgbClr val="C00000"/>
              </a:solidFill>
            </a:endParaRPr>
          </a:p>
          <a:p>
            <a:r>
              <a:rPr lang="en-US" sz="4000" err="1" smtClean="0">
                <a:solidFill>
                  <a:srgbClr val="C00000"/>
                </a:solidFill>
              </a:rPr>
              <a:t>Menguji</a:t>
            </a:r>
            <a:r>
              <a:rPr lang="en-US" sz="4000" smtClean="0">
                <a:solidFill>
                  <a:srgbClr val="C00000"/>
                </a:solidFill>
              </a:rPr>
              <a:t>, </a:t>
            </a:r>
            <a:r>
              <a:rPr lang="en-US" sz="4000" err="1" smtClean="0">
                <a:solidFill>
                  <a:srgbClr val="C00000"/>
                </a:solidFill>
              </a:rPr>
              <a:t>mengembangkan</a:t>
            </a:r>
            <a:r>
              <a:rPr lang="en-US" sz="4000" smtClean="0">
                <a:solidFill>
                  <a:srgbClr val="C00000"/>
                </a:solidFill>
              </a:rPr>
              <a:t> </a:t>
            </a:r>
            <a:r>
              <a:rPr lang="en-US" sz="4000" err="1" smtClean="0">
                <a:solidFill>
                  <a:srgbClr val="C00000"/>
                </a:solidFill>
              </a:rPr>
              <a:t>dan</a:t>
            </a:r>
            <a:r>
              <a:rPr lang="en-US" sz="4000" smtClean="0">
                <a:solidFill>
                  <a:srgbClr val="C00000"/>
                </a:solidFill>
              </a:rPr>
              <a:t> </a:t>
            </a:r>
            <a:r>
              <a:rPr lang="en-US" sz="4000" err="1" smtClean="0">
                <a:solidFill>
                  <a:srgbClr val="C00000"/>
                </a:solidFill>
              </a:rPr>
              <a:t>menemukan</a:t>
            </a:r>
            <a:r>
              <a:rPr lang="en-US" sz="4000" smtClean="0">
                <a:solidFill>
                  <a:srgbClr val="C00000"/>
                </a:solidFill>
              </a:rPr>
              <a:t> </a:t>
            </a:r>
            <a:r>
              <a:rPr lang="en-US" sz="4000" err="1" smtClean="0">
                <a:solidFill>
                  <a:srgbClr val="C00000"/>
                </a:solidFill>
              </a:rPr>
              <a:t>teori</a:t>
            </a:r>
            <a:r>
              <a:rPr lang="en-US" sz="4000" smtClean="0">
                <a:solidFill>
                  <a:srgbClr val="C00000"/>
                </a:solidFill>
              </a:rPr>
              <a:t> </a:t>
            </a:r>
            <a:r>
              <a:rPr lang="en-US" sz="4000" err="1" smtClean="0"/>
              <a:t>adalah</a:t>
            </a:r>
            <a:r>
              <a:rPr lang="en-US" sz="4000" smtClean="0"/>
              <a:t> </a:t>
            </a:r>
            <a:r>
              <a:rPr lang="en-US" sz="4000" err="1" smtClean="0"/>
              <a:t>tujuan</a:t>
            </a:r>
            <a:r>
              <a:rPr lang="en-US" sz="4000" smtClean="0"/>
              <a:t> </a:t>
            </a:r>
            <a:r>
              <a:rPr lang="en-US" sz="4000" err="1" smtClean="0"/>
              <a:t>utama</a:t>
            </a:r>
            <a:r>
              <a:rPr lang="en-US" sz="4000" smtClean="0"/>
              <a:t> </a:t>
            </a:r>
            <a:r>
              <a:rPr lang="en-US" sz="4000" err="1" smtClean="0"/>
              <a:t>penelitian</a:t>
            </a:r>
            <a:endParaRPr lang="en-US" sz="400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err="1" smtClean="0"/>
              <a:t>Method</a:t>
            </a:r>
            <a:r>
              <a:rPr lang="id-ID" smtClean="0"/>
              <a:t> </a:t>
            </a:r>
            <a:r>
              <a:rPr lang="en-US" err="1" smtClean="0"/>
              <a:t>Itu</a:t>
            </a:r>
            <a:r>
              <a:rPr lang="en-US" smtClean="0"/>
              <a:t> </a:t>
            </a:r>
            <a:r>
              <a:rPr lang="en-US" err="1" smtClean="0"/>
              <a:t>Makhluk</a:t>
            </a:r>
            <a:r>
              <a:rPr lang="en-US" smtClean="0"/>
              <a:t> </a:t>
            </a:r>
            <a:r>
              <a:rPr lang="en-US" err="1" smtClean="0"/>
              <a:t>Apa</a:t>
            </a:r>
            <a:r>
              <a:rPr lang="en-US" smtClean="0"/>
              <a:t>?</a:t>
            </a:r>
            <a:endParaRPr lang="id-ID"/>
          </a:p>
        </p:txBody>
      </p:sp>
      <p:sp>
        <p:nvSpPr>
          <p:cNvPr id="3" name="Content Placeholder 2"/>
          <p:cNvSpPr>
            <a:spLocks noGrp="1"/>
          </p:cNvSpPr>
          <p:nvPr>
            <p:ph idx="1"/>
          </p:nvPr>
        </p:nvSpPr>
        <p:spPr>
          <a:xfrm>
            <a:off x="457200" y="990600"/>
            <a:ext cx="8229600" cy="5257800"/>
          </a:xfrm>
        </p:spPr>
        <p:txBody>
          <a:bodyPr/>
          <a:lstStyle/>
          <a:p>
            <a:pPr>
              <a:defRPr/>
            </a:pPr>
            <a:r>
              <a:rPr lang="en-US" sz="2600" err="1" smtClean="0">
                <a:solidFill>
                  <a:srgbClr val="C00000"/>
                </a:solidFill>
              </a:rPr>
              <a:t>Ingat</a:t>
            </a:r>
            <a:r>
              <a:rPr lang="en-US" sz="2600" smtClean="0">
                <a:solidFill>
                  <a:srgbClr val="C00000"/>
                </a:solidFill>
              </a:rPr>
              <a:t> </a:t>
            </a:r>
            <a:r>
              <a:rPr lang="en-US" sz="2600" err="1" smtClean="0">
                <a:solidFill>
                  <a:srgbClr val="C00000"/>
                </a:solidFill>
              </a:rPr>
              <a:t>kembali</a:t>
            </a:r>
            <a:r>
              <a:rPr lang="en-US" sz="2600" smtClean="0">
                <a:solidFill>
                  <a:srgbClr val="C00000"/>
                </a:solidFill>
              </a:rPr>
              <a:t> </a:t>
            </a:r>
            <a:r>
              <a:rPr lang="en-US" sz="2600" err="1" smtClean="0"/>
              <a:t>seluruh</a:t>
            </a:r>
            <a:r>
              <a:rPr lang="en-US" sz="2600" smtClean="0"/>
              <a:t> </a:t>
            </a:r>
            <a:r>
              <a:rPr lang="en-US" sz="2600" err="1" smtClean="0"/>
              <a:t>mata</a:t>
            </a:r>
            <a:r>
              <a:rPr lang="en-US" sz="2600" smtClean="0"/>
              <a:t> </a:t>
            </a:r>
            <a:r>
              <a:rPr lang="en-US" sz="2600" err="1" smtClean="0"/>
              <a:t>kuliah</a:t>
            </a:r>
            <a:r>
              <a:rPr lang="en-US" sz="2600" smtClean="0"/>
              <a:t> yang </a:t>
            </a:r>
            <a:r>
              <a:rPr lang="en-US" sz="2600" err="1" smtClean="0"/>
              <a:t>kita</a:t>
            </a:r>
            <a:r>
              <a:rPr lang="en-US" sz="2600" smtClean="0"/>
              <a:t> </a:t>
            </a:r>
            <a:r>
              <a:rPr lang="en-US" sz="2600" err="1" smtClean="0"/>
              <a:t>pelajari</a:t>
            </a:r>
            <a:r>
              <a:rPr lang="en-US" sz="2600" smtClean="0"/>
              <a:t> </a:t>
            </a:r>
            <a:r>
              <a:rPr lang="en-US" sz="2600" err="1" smtClean="0"/>
              <a:t>di</a:t>
            </a:r>
            <a:r>
              <a:rPr lang="en-US" sz="2600" smtClean="0"/>
              <a:t> S1 </a:t>
            </a:r>
            <a:r>
              <a:rPr lang="en-US" sz="2600" err="1" smtClean="0"/>
              <a:t>dan</a:t>
            </a:r>
            <a:r>
              <a:rPr lang="en-US" sz="2600" smtClean="0"/>
              <a:t> S2:</a:t>
            </a:r>
          </a:p>
          <a:p>
            <a:pPr lvl="1">
              <a:defRPr/>
            </a:pPr>
            <a:r>
              <a:rPr lang="en-US" sz="2000" smtClean="0"/>
              <a:t>information theory, </a:t>
            </a:r>
            <a:r>
              <a:rPr lang="en-US" sz="2000" err="1" smtClean="0"/>
              <a:t>bahasa</a:t>
            </a:r>
            <a:r>
              <a:rPr lang="en-US" sz="2000" smtClean="0"/>
              <a:t> formal </a:t>
            </a:r>
            <a:r>
              <a:rPr lang="en-US" sz="2000" err="1" smtClean="0"/>
              <a:t>dan</a:t>
            </a:r>
            <a:r>
              <a:rPr lang="en-US" sz="2000" smtClean="0"/>
              <a:t> automata</a:t>
            </a:r>
          </a:p>
          <a:p>
            <a:pPr lvl="1">
              <a:defRPr/>
            </a:pPr>
            <a:r>
              <a:rPr lang="en-US" sz="2000" smtClean="0"/>
              <a:t>artificial intelligence, decision support system</a:t>
            </a:r>
          </a:p>
          <a:p>
            <a:pPr lvl="1">
              <a:defRPr/>
            </a:pPr>
            <a:r>
              <a:rPr lang="en-US" sz="2000" smtClean="0"/>
              <a:t>software engineering, database</a:t>
            </a:r>
          </a:p>
          <a:p>
            <a:pPr lvl="1">
              <a:defRPr/>
            </a:pPr>
            <a:r>
              <a:rPr lang="en-US" sz="2000" err="1" smtClean="0"/>
              <a:t>algoritma</a:t>
            </a:r>
            <a:r>
              <a:rPr lang="en-US" sz="2000" smtClean="0"/>
              <a:t> </a:t>
            </a:r>
            <a:r>
              <a:rPr lang="en-US" sz="2000" err="1" smtClean="0"/>
              <a:t>dan</a:t>
            </a:r>
            <a:r>
              <a:rPr lang="en-US" sz="2000" smtClean="0"/>
              <a:t> </a:t>
            </a:r>
            <a:r>
              <a:rPr lang="en-US" sz="2000" err="1" smtClean="0"/>
              <a:t>struktur</a:t>
            </a:r>
            <a:r>
              <a:rPr lang="en-US" sz="2000" smtClean="0"/>
              <a:t> data, </a:t>
            </a:r>
            <a:r>
              <a:rPr lang="en-US" sz="2000" err="1" smtClean="0"/>
              <a:t>sistem</a:t>
            </a:r>
            <a:r>
              <a:rPr lang="en-US" sz="2000" smtClean="0"/>
              <a:t> </a:t>
            </a:r>
            <a:r>
              <a:rPr lang="en-US" sz="2000" err="1" smtClean="0"/>
              <a:t>operasi</a:t>
            </a:r>
            <a:r>
              <a:rPr lang="en-US" sz="2000" smtClean="0"/>
              <a:t>, </a:t>
            </a:r>
            <a:r>
              <a:rPr lang="en-US" sz="2000" err="1" smtClean="0"/>
              <a:t>dsb</a:t>
            </a:r>
            <a:endParaRPr lang="en-US" sz="2000" smtClean="0"/>
          </a:p>
          <a:p>
            <a:pPr>
              <a:defRPr/>
            </a:pPr>
            <a:r>
              <a:rPr lang="en-US" sz="2600" err="1" smtClean="0"/>
              <a:t>Bila</a:t>
            </a:r>
            <a:r>
              <a:rPr lang="en-US" sz="2600" smtClean="0"/>
              <a:t> </a:t>
            </a:r>
            <a:r>
              <a:rPr lang="en-US" sz="2600" err="1" smtClean="0">
                <a:solidFill>
                  <a:srgbClr val="C00000"/>
                </a:solidFill>
              </a:rPr>
              <a:t>mata</a:t>
            </a:r>
            <a:r>
              <a:rPr lang="en-US" sz="2600" smtClean="0">
                <a:solidFill>
                  <a:srgbClr val="C00000"/>
                </a:solidFill>
              </a:rPr>
              <a:t> </a:t>
            </a:r>
            <a:r>
              <a:rPr lang="en-US" sz="2600" err="1" smtClean="0">
                <a:solidFill>
                  <a:srgbClr val="C00000"/>
                </a:solidFill>
              </a:rPr>
              <a:t>kuliah</a:t>
            </a:r>
            <a:r>
              <a:rPr lang="en-US" sz="2600" smtClean="0">
                <a:solidFill>
                  <a:srgbClr val="C00000"/>
                </a:solidFill>
              </a:rPr>
              <a:t> </a:t>
            </a:r>
            <a:r>
              <a:rPr lang="en-US" sz="2600" err="1" smtClean="0"/>
              <a:t>itu</a:t>
            </a:r>
            <a:r>
              <a:rPr lang="en-US" sz="2600" smtClean="0"/>
              <a:t> </a:t>
            </a:r>
            <a:r>
              <a:rPr lang="en-US" sz="2600" err="1" smtClean="0"/>
              <a:t>menunjukkan</a:t>
            </a:r>
            <a:r>
              <a:rPr lang="en-US" sz="2600" smtClean="0"/>
              <a:t> </a:t>
            </a:r>
            <a:r>
              <a:rPr lang="en-US" sz="2600" err="1" smtClean="0"/>
              <a:t>satu</a:t>
            </a:r>
            <a:r>
              <a:rPr lang="en-US" sz="2600" smtClean="0"/>
              <a:t> </a:t>
            </a:r>
            <a:r>
              <a:rPr lang="en-US" sz="2600" err="1" smtClean="0">
                <a:solidFill>
                  <a:srgbClr val="C00000"/>
                </a:solidFill>
              </a:rPr>
              <a:t>disiplin</a:t>
            </a:r>
            <a:r>
              <a:rPr lang="en-US" sz="2600" smtClean="0">
                <a:solidFill>
                  <a:srgbClr val="C00000"/>
                </a:solidFill>
              </a:rPr>
              <a:t> </a:t>
            </a:r>
            <a:r>
              <a:rPr lang="en-US" sz="2600" err="1" smtClean="0">
                <a:solidFill>
                  <a:srgbClr val="C00000"/>
                </a:solidFill>
              </a:rPr>
              <a:t>ilmu</a:t>
            </a:r>
            <a:r>
              <a:rPr lang="en-US" sz="2600" smtClean="0">
                <a:solidFill>
                  <a:srgbClr val="C00000"/>
                </a:solidFill>
              </a:rPr>
              <a:t> </a:t>
            </a:r>
            <a:r>
              <a:rPr lang="en-US" sz="2600" smtClean="0"/>
              <a:t>computing</a:t>
            </a:r>
          </a:p>
          <a:p>
            <a:pPr>
              <a:defRPr/>
            </a:pPr>
            <a:r>
              <a:rPr lang="en-US" sz="2600" err="1" smtClean="0"/>
              <a:t>Maka</a:t>
            </a:r>
            <a:r>
              <a:rPr lang="en-US" sz="2600" smtClean="0"/>
              <a:t> </a:t>
            </a:r>
            <a:r>
              <a:rPr lang="en-US" sz="2600" err="1" smtClean="0"/>
              <a:t>comput</a:t>
            </a:r>
            <a:r>
              <a:rPr lang="id-ID" sz="2600" smtClean="0"/>
              <a:t>i</a:t>
            </a:r>
            <a:r>
              <a:rPr lang="en-US" sz="2600" err="1" smtClean="0"/>
              <a:t>ng</a:t>
            </a:r>
            <a:r>
              <a:rPr lang="en-US" sz="2600" smtClean="0"/>
              <a:t> approach </a:t>
            </a:r>
            <a:r>
              <a:rPr lang="en-US" sz="2600" err="1" smtClean="0"/>
              <a:t>adalah</a:t>
            </a:r>
            <a:r>
              <a:rPr lang="en-US" sz="2600" smtClean="0"/>
              <a:t> </a:t>
            </a:r>
            <a:r>
              <a:rPr lang="en-US" sz="2600" err="1" smtClean="0">
                <a:solidFill>
                  <a:srgbClr val="C00000"/>
                </a:solidFill>
              </a:rPr>
              <a:t>teori</a:t>
            </a:r>
            <a:r>
              <a:rPr lang="en-US" sz="2600" smtClean="0">
                <a:solidFill>
                  <a:srgbClr val="C00000"/>
                </a:solidFill>
              </a:rPr>
              <a:t>, model,</a:t>
            </a:r>
            <a:r>
              <a:rPr lang="en-US" sz="2600" smtClean="0"/>
              <a:t> </a:t>
            </a:r>
            <a:r>
              <a:rPr lang="en-US" sz="2600" err="1" smtClean="0"/>
              <a:t>atau</a:t>
            </a:r>
            <a:r>
              <a:rPr lang="en-US" sz="2600" smtClean="0"/>
              <a:t> </a:t>
            </a:r>
            <a:r>
              <a:rPr lang="id-ID" sz="2600" smtClean="0">
                <a:solidFill>
                  <a:srgbClr val="C00000"/>
                </a:solidFill>
              </a:rPr>
              <a:t>metode</a:t>
            </a:r>
            <a:r>
              <a:rPr lang="en-US" sz="2600" smtClean="0"/>
              <a:t> yang </a:t>
            </a:r>
            <a:r>
              <a:rPr lang="en-US" sz="2600" err="1" smtClean="0"/>
              <a:t>terdapat</a:t>
            </a:r>
            <a:r>
              <a:rPr lang="en-US" sz="2600" smtClean="0"/>
              <a:t> di </a:t>
            </a:r>
            <a:r>
              <a:rPr lang="en-US" sz="2600" err="1" smtClean="0"/>
              <a:t>dalam</a:t>
            </a:r>
            <a:r>
              <a:rPr lang="en-US" sz="2600" smtClean="0"/>
              <a:t> </a:t>
            </a:r>
            <a:r>
              <a:rPr lang="en-US" sz="2600" err="1" smtClean="0"/>
              <a:t>mata</a:t>
            </a:r>
            <a:r>
              <a:rPr lang="en-US" sz="2600" smtClean="0"/>
              <a:t> </a:t>
            </a:r>
            <a:r>
              <a:rPr lang="en-US" sz="2600" err="1" smtClean="0"/>
              <a:t>kuliah</a:t>
            </a:r>
            <a:endParaRPr lang="en-US" sz="2600" smtClean="0"/>
          </a:p>
          <a:p>
            <a:pPr>
              <a:defRPr/>
            </a:pPr>
            <a:r>
              <a:rPr lang="en-US" sz="2600" smtClean="0"/>
              <a:t>Computing approach </a:t>
            </a:r>
            <a:r>
              <a:rPr lang="en-US" sz="2600" err="1" smtClean="0"/>
              <a:t>berisi</a:t>
            </a:r>
            <a:r>
              <a:rPr lang="en-US" sz="2600" smtClean="0"/>
              <a:t> </a:t>
            </a:r>
            <a:r>
              <a:rPr lang="en-US" sz="2600" err="1" smtClean="0">
                <a:solidFill>
                  <a:srgbClr val="C00000"/>
                </a:solidFill>
              </a:rPr>
              <a:t>tahapan</a:t>
            </a:r>
            <a:r>
              <a:rPr lang="en-US" sz="2600" smtClean="0">
                <a:solidFill>
                  <a:srgbClr val="C00000"/>
                </a:solidFill>
              </a:rPr>
              <a:t>/</a:t>
            </a:r>
            <a:r>
              <a:rPr lang="en-US" sz="2600" err="1" smtClean="0">
                <a:solidFill>
                  <a:srgbClr val="C00000"/>
                </a:solidFill>
              </a:rPr>
              <a:t>urutan</a:t>
            </a:r>
            <a:r>
              <a:rPr lang="en-US" sz="2600" smtClean="0">
                <a:solidFill>
                  <a:srgbClr val="C00000"/>
                </a:solidFill>
              </a:rPr>
              <a:t> yang </a:t>
            </a:r>
            <a:r>
              <a:rPr lang="en-US" sz="2600" err="1" smtClean="0">
                <a:solidFill>
                  <a:srgbClr val="C00000"/>
                </a:solidFill>
              </a:rPr>
              <a:t>sistematis</a:t>
            </a:r>
            <a:r>
              <a:rPr lang="en-US" sz="2600" smtClean="0">
                <a:solidFill>
                  <a:srgbClr val="C00000"/>
                </a:solidFill>
              </a:rPr>
              <a:t> </a:t>
            </a:r>
            <a:r>
              <a:rPr lang="en-US" sz="2600" err="1" smtClean="0">
                <a:solidFill>
                  <a:srgbClr val="C00000"/>
                </a:solidFill>
              </a:rPr>
              <a:t>untuk</a:t>
            </a:r>
            <a:r>
              <a:rPr lang="en-US" sz="2600" smtClean="0">
                <a:solidFill>
                  <a:srgbClr val="C00000"/>
                </a:solidFill>
              </a:rPr>
              <a:t> </a:t>
            </a:r>
            <a:r>
              <a:rPr lang="en-US" sz="2600" err="1" smtClean="0">
                <a:solidFill>
                  <a:srgbClr val="C00000"/>
                </a:solidFill>
              </a:rPr>
              <a:t>menyelesaikan</a:t>
            </a:r>
            <a:r>
              <a:rPr lang="en-US" sz="2600" smtClean="0">
                <a:solidFill>
                  <a:srgbClr val="C00000"/>
                </a:solidFill>
              </a:rPr>
              <a:t> </a:t>
            </a:r>
            <a:r>
              <a:rPr lang="en-US" sz="2600" err="1" smtClean="0">
                <a:solidFill>
                  <a:srgbClr val="C00000"/>
                </a:solidFill>
              </a:rPr>
              <a:t>masalah</a:t>
            </a:r>
            <a:r>
              <a:rPr lang="en-US" sz="2600" smtClean="0">
                <a:solidFill>
                  <a:srgbClr val="C00000"/>
                </a:solidFill>
              </a:rPr>
              <a:t> </a:t>
            </a:r>
            <a:r>
              <a:rPr lang="en-US" sz="2600" smtClean="0"/>
              <a:t>(</a:t>
            </a:r>
            <a:r>
              <a:rPr lang="en-US" sz="2600" err="1" smtClean="0"/>
              <a:t>algoritmik</a:t>
            </a:r>
            <a:r>
              <a:rPr lang="en-US" sz="260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err="1" smtClean="0"/>
              <a:t>Method</a:t>
            </a:r>
            <a:r>
              <a:rPr lang="id-ID" smtClean="0"/>
              <a:t> </a:t>
            </a:r>
            <a:r>
              <a:rPr lang="en-US" err="1" smtClean="0"/>
              <a:t>Itu</a:t>
            </a:r>
            <a:r>
              <a:rPr lang="en-US" smtClean="0"/>
              <a:t> </a:t>
            </a:r>
            <a:r>
              <a:rPr lang="en-US" err="1" smtClean="0"/>
              <a:t>Bukan</a:t>
            </a:r>
            <a:r>
              <a:rPr lang="en-US" smtClean="0"/>
              <a:t> </a:t>
            </a:r>
            <a:r>
              <a:rPr lang="id-ID" smtClean="0"/>
              <a:t>..</a:t>
            </a:r>
            <a:r>
              <a:rPr lang="en-US" smtClean="0"/>
              <a:t>.</a:t>
            </a:r>
            <a:endParaRPr lang="id-ID"/>
          </a:p>
        </p:txBody>
      </p:sp>
      <p:sp>
        <p:nvSpPr>
          <p:cNvPr id="3" name="Content Placeholder 2"/>
          <p:cNvSpPr>
            <a:spLocks noGrp="1"/>
          </p:cNvSpPr>
          <p:nvPr>
            <p:ph idx="1"/>
          </p:nvPr>
        </p:nvSpPr>
        <p:spPr>
          <a:xfrm>
            <a:off x="381000" y="1066800"/>
            <a:ext cx="8458200" cy="5257800"/>
          </a:xfrm>
        </p:spPr>
        <p:txBody>
          <a:bodyPr/>
          <a:lstStyle/>
          <a:p>
            <a:pPr>
              <a:defRPr/>
            </a:pPr>
            <a:r>
              <a:rPr lang="en-US" err="1" smtClean="0"/>
              <a:t>Disiplin</a:t>
            </a:r>
            <a:r>
              <a:rPr lang="en-US" smtClean="0"/>
              <a:t> </a:t>
            </a:r>
            <a:r>
              <a:rPr lang="en-US" err="1" smtClean="0"/>
              <a:t>ilmu</a:t>
            </a:r>
            <a:r>
              <a:rPr lang="en-US" smtClean="0"/>
              <a:t> </a:t>
            </a:r>
            <a:r>
              <a:rPr lang="en-US" err="1" smtClean="0"/>
              <a:t>atau</a:t>
            </a:r>
            <a:r>
              <a:rPr lang="en-US" smtClean="0"/>
              <a:t> </a:t>
            </a:r>
            <a:r>
              <a:rPr lang="en-US" err="1" smtClean="0">
                <a:solidFill>
                  <a:srgbClr val="C00000"/>
                </a:solidFill>
              </a:rPr>
              <a:t>nama</a:t>
            </a:r>
            <a:r>
              <a:rPr lang="en-US" smtClean="0">
                <a:solidFill>
                  <a:srgbClr val="C00000"/>
                </a:solidFill>
              </a:rPr>
              <a:t> </a:t>
            </a:r>
            <a:r>
              <a:rPr lang="en-US" err="1" smtClean="0">
                <a:solidFill>
                  <a:srgbClr val="C00000"/>
                </a:solidFill>
              </a:rPr>
              <a:t>mata</a:t>
            </a:r>
            <a:r>
              <a:rPr lang="en-US" smtClean="0">
                <a:solidFill>
                  <a:srgbClr val="C00000"/>
                </a:solidFill>
              </a:rPr>
              <a:t> </a:t>
            </a:r>
            <a:r>
              <a:rPr lang="en-US" err="1" smtClean="0">
                <a:solidFill>
                  <a:srgbClr val="C00000"/>
                </a:solidFill>
              </a:rPr>
              <a:t>kuliah</a:t>
            </a:r>
            <a:endParaRPr lang="en-US" smtClean="0">
              <a:solidFill>
                <a:srgbClr val="C00000"/>
              </a:solidFill>
            </a:endParaRPr>
          </a:p>
          <a:p>
            <a:pPr>
              <a:defRPr/>
            </a:pPr>
            <a:r>
              <a:rPr lang="en-US" err="1" smtClean="0"/>
              <a:t>Terminologi</a:t>
            </a:r>
            <a:r>
              <a:rPr lang="en-US" smtClean="0"/>
              <a:t>  computing yang </a:t>
            </a:r>
            <a:r>
              <a:rPr lang="en-US" err="1" smtClean="0"/>
              <a:t>sifatnya</a:t>
            </a:r>
            <a:r>
              <a:rPr lang="en-US" smtClean="0"/>
              <a:t> </a:t>
            </a:r>
            <a:r>
              <a:rPr lang="en-US" err="1" smtClean="0">
                <a:solidFill>
                  <a:srgbClr val="C00000"/>
                </a:solidFill>
              </a:rPr>
              <a:t>terlalu</a:t>
            </a:r>
            <a:r>
              <a:rPr lang="en-US" smtClean="0">
                <a:solidFill>
                  <a:srgbClr val="C00000"/>
                </a:solidFill>
              </a:rPr>
              <a:t> global</a:t>
            </a:r>
          </a:p>
          <a:p>
            <a:pPr lvl="1">
              <a:defRPr/>
            </a:pPr>
            <a:r>
              <a:rPr lang="en-US" err="1" smtClean="0"/>
              <a:t>Sistem</a:t>
            </a:r>
            <a:r>
              <a:rPr lang="en-US" smtClean="0"/>
              <a:t> </a:t>
            </a:r>
            <a:r>
              <a:rPr lang="en-US" err="1" smtClean="0"/>
              <a:t>berbasis</a:t>
            </a:r>
            <a:r>
              <a:rPr lang="en-US" smtClean="0"/>
              <a:t> web/internet (web/internet </a:t>
            </a:r>
            <a:r>
              <a:rPr lang="en-US" err="1" smtClean="0"/>
              <a:t>bukan</a:t>
            </a:r>
            <a:r>
              <a:rPr lang="en-US" smtClean="0"/>
              <a:t> approach)</a:t>
            </a:r>
          </a:p>
          <a:p>
            <a:pPr>
              <a:defRPr/>
            </a:pPr>
            <a:r>
              <a:rPr lang="en-US" err="1" smtClean="0">
                <a:solidFill>
                  <a:srgbClr val="C00000"/>
                </a:solidFill>
              </a:rPr>
              <a:t>Bahasa</a:t>
            </a:r>
            <a:r>
              <a:rPr lang="en-US" smtClean="0">
                <a:solidFill>
                  <a:srgbClr val="C00000"/>
                </a:solidFill>
              </a:rPr>
              <a:t> </a:t>
            </a:r>
            <a:r>
              <a:rPr lang="en-US" err="1" smtClean="0">
                <a:solidFill>
                  <a:srgbClr val="C00000"/>
                </a:solidFill>
              </a:rPr>
              <a:t>pemrograman</a:t>
            </a:r>
            <a:r>
              <a:rPr lang="en-US" smtClean="0">
                <a:solidFill>
                  <a:srgbClr val="C00000"/>
                </a:solidFill>
              </a:rPr>
              <a:t> </a:t>
            </a:r>
            <a:r>
              <a:rPr lang="en-US" smtClean="0"/>
              <a:t>(</a:t>
            </a:r>
            <a:r>
              <a:rPr lang="en-US" err="1" smtClean="0"/>
              <a:t>kecuali</a:t>
            </a:r>
            <a:r>
              <a:rPr lang="en-US" smtClean="0"/>
              <a:t> research </a:t>
            </a:r>
            <a:r>
              <a:rPr lang="en-US" err="1" smtClean="0"/>
              <a:t>kita</a:t>
            </a:r>
            <a:r>
              <a:rPr lang="en-US" smtClean="0"/>
              <a:t> </a:t>
            </a:r>
            <a:r>
              <a:rPr lang="en-US" err="1" smtClean="0"/>
              <a:t>tentang</a:t>
            </a:r>
            <a:r>
              <a:rPr lang="en-US" smtClean="0"/>
              <a:t> </a:t>
            </a:r>
            <a:r>
              <a:rPr lang="en-US" err="1" smtClean="0"/>
              <a:t>optimisasi</a:t>
            </a:r>
            <a:r>
              <a:rPr lang="en-US" smtClean="0"/>
              <a:t> </a:t>
            </a:r>
            <a:r>
              <a:rPr lang="en-US" err="1" smtClean="0"/>
              <a:t>bahasa</a:t>
            </a:r>
            <a:r>
              <a:rPr lang="en-US" smtClean="0"/>
              <a:t> </a:t>
            </a:r>
            <a:r>
              <a:rPr lang="en-US" err="1" smtClean="0"/>
              <a:t>pemrograman</a:t>
            </a:r>
            <a:r>
              <a:rPr lang="en-US" smtClean="0"/>
              <a:t>)</a:t>
            </a:r>
          </a:p>
          <a:p>
            <a:pPr>
              <a:defRPr/>
            </a:pPr>
            <a:r>
              <a:rPr lang="en-US" err="1" smtClean="0">
                <a:solidFill>
                  <a:srgbClr val="C00000"/>
                </a:solidFill>
              </a:rPr>
              <a:t>Jenis</a:t>
            </a:r>
            <a:r>
              <a:rPr lang="en-US" smtClean="0">
                <a:solidFill>
                  <a:srgbClr val="C00000"/>
                </a:solidFill>
              </a:rPr>
              <a:t> database </a:t>
            </a:r>
            <a:r>
              <a:rPr lang="en-US" smtClean="0"/>
              <a:t>(</a:t>
            </a:r>
            <a:r>
              <a:rPr lang="en-US" err="1" smtClean="0"/>
              <a:t>kecuali</a:t>
            </a:r>
            <a:r>
              <a:rPr lang="en-US" smtClean="0"/>
              <a:t> research </a:t>
            </a:r>
            <a:r>
              <a:rPr lang="en-US" err="1" smtClean="0"/>
              <a:t>kita</a:t>
            </a:r>
            <a:r>
              <a:rPr lang="en-US" smtClean="0"/>
              <a:t> </a:t>
            </a:r>
            <a:r>
              <a:rPr lang="en-US" err="1" smtClean="0"/>
              <a:t>tentang</a:t>
            </a:r>
            <a:r>
              <a:rPr lang="en-US" smtClean="0"/>
              <a:t> </a:t>
            </a:r>
            <a:r>
              <a:rPr lang="en-US" err="1" smtClean="0"/>
              <a:t>optimisasi</a:t>
            </a:r>
            <a:r>
              <a:rPr lang="en-US" smtClean="0"/>
              <a:t> database)</a:t>
            </a:r>
          </a:p>
          <a:p>
            <a:pPr>
              <a:defRPr/>
            </a:pPr>
            <a:endParaRPr lang="en-US" smtClean="0"/>
          </a:p>
          <a:p>
            <a:pPr>
              <a:defRPr/>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2" action="ppaction://hlinkfile"/>
              </a:rPr>
              <a:t>Data Mining</a:t>
            </a:r>
            <a:endParaRPr lang="en-US"/>
          </a:p>
        </p:txBody>
      </p:sp>
      <p:sp>
        <p:nvSpPr>
          <p:cNvPr id="3" name="Content Placeholder 2"/>
          <p:cNvSpPr>
            <a:spLocks noGrp="1"/>
          </p:cNvSpPr>
          <p:nvPr>
            <p:ph idx="1"/>
          </p:nvPr>
        </p:nvSpPr>
        <p:spPr>
          <a:xfrm>
            <a:off x="381000" y="1150937"/>
            <a:ext cx="8229600" cy="5097463"/>
          </a:xfrm>
        </p:spPr>
        <p:txBody>
          <a:bodyPr/>
          <a:lstStyle/>
          <a:p>
            <a:pPr marL="514350" indent="-514350" algn="just">
              <a:buFont typeface="+mj-lt"/>
              <a:buAutoNum type="arabicPeriod"/>
            </a:pPr>
            <a:r>
              <a:rPr lang="en-US" sz="2800" err="1" smtClean="0"/>
              <a:t>Estimasi</a:t>
            </a:r>
            <a:r>
              <a:rPr lang="en-US" sz="2800" smtClean="0"/>
              <a:t> (Estimation)</a:t>
            </a:r>
            <a:endParaRPr lang="id-ID" sz="2800" smtClean="0"/>
          </a:p>
          <a:p>
            <a:pPr marL="801687" lvl="1" indent="-514350" algn="just"/>
            <a:r>
              <a:rPr lang="en-US" sz="2400"/>
              <a:t>Neural Network, Multiple Linear Regression, </a:t>
            </a:r>
            <a:r>
              <a:rPr lang="en-US" sz="2400" err="1" smtClean="0"/>
              <a:t>dsb</a:t>
            </a:r>
            <a:endParaRPr lang="en-US" sz="2400"/>
          </a:p>
          <a:p>
            <a:pPr marL="514350" indent="-514350" algn="just">
              <a:buFont typeface="+mj-lt"/>
              <a:buAutoNum type="arabicPeriod"/>
            </a:pPr>
            <a:r>
              <a:rPr lang="en-US" sz="2800" err="1" smtClean="0"/>
              <a:t>Prediksi</a:t>
            </a:r>
            <a:r>
              <a:rPr lang="en-US" sz="2800" smtClean="0"/>
              <a:t> (Prediction):</a:t>
            </a:r>
          </a:p>
          <a:p>
            <a:pPr marL="863600" lvl="1" indent="-514350" algn="just"/>
            <a:r>
              <a:rPr lang="en-US" sz="2400" smtClean="0"/>
              <a:t>Neural Network, </a:t>
            </a:r>
            <a:r>
              <a:rPr lang="en-US" sz="2400" err="1" smtClean="0"/>
              <a:t>Multipl</a:t>
            </a:r>
            <a:r>
              <a:rPr lang="id-ID" sz="2400" smtClean="0"/>
              <a:t>e </a:t>
            </a:r>
            <a:r>
              <a:rPr lang="en-US" sz="2400" smtClean="0"/>
              <a:t>Linear Regression, </a:t>
            </a:r>
            <a:r>
              <a:rPr lang="id-ID" sz="2400" smtClean="0"/>
              <a:t>SVM, </a:t>
            </a:r>
            <a:r>
              <a:rPr lang="en-US" sz="2400" err="1" smtClean="0"/>
              <a:t>dsb</a:t>
            </a:r>
            <a:endParaRPr lang="en-US" sz="2400"/>
          </a:p>
          <a:p>
            <a:pPr marL="514350" indent="-514350" algn="just">
              <a:buFont typeface="+mj-lt"/>
              <a:buAutoNum type="arabicPeriod"/>
            </a:pPr>
            <a:r>
              <a:rPr lang="en-US" sz="2800" err="1" smtClean="0"/>
              <a:t>Klasifikasi</a:t>
            </a:r>
            <a:r>
              <a:rPr lang="en-US" sz="2800" smtClean="0"/>
              <a:t> (Classification): </a:t>
            </a:r>
            <a:endParaRPr lang="en-US" sz="2800"/>
          </a:p>
          <a:p>
            <a:pPr marL="914400" lvl="1" indent="-514350" algn="just"/>
            <a:r>
              <a:rPr lang="en-US" sz="2400"/>
              <a:t>CART, K-NN, ID3, C4.5, </a:t>
            </a:r>
            <a:r>
              <a:rPr lang="en-US" sz="2400" err="1"/>
              <a:t>dsb</a:t>
            </a:r>
            <a:endParaRPr lang="en-US" sz="2400"/>
          </a:p>
          <a:p>
            <a:pPr marL="514350" indent="-514350" algn="just">
              <a:buFont typeface="+mj-lt"/>
              <a:buAutoNum type="arabicPeriod"/>
            </a:pPr>
            <a:r>
              <a:rPr lang="en-US" sz="2800" err="1" smtClean="0"/>
              <a:t>Pengelompokan</a:t>
            </a:r>
            <a:r>
              <a:rPr lang="en-US" sz="2800" smtClean="0"/>
              <a:t> (Clustering):</a:t>
            </a:r>
            <a:endParaRPr lang="en-US" sz="2800"/>
          </a:p>
          <a:p>
            <a:pPr marL="914400" lvl="1" indent="-514350" algn="just"/>
            <a:r>
              <a:rPr lang="en-US" sz="2400" smtClean="0"/>
              <a:t>K-Means,</a:t>
            </a:r>
            <a:r>
              <a:rPr lang="id-ID" sz="2400"/>
              <a:t> </a:t>
            </a:r>
            <a:r>
              <a:rPr lang="id-ID" sz="2400" smtClean="0"/>
              <a:t>Fuzzy C-Means, SOM, K-Medoids</a:t>
            </a:r>
            <a:r>
              <a:rPr lang="en-US" sz="2400" smtClean="0"/>
              <a:t>, </a:t>
            </a:r>
            <a:r>
              <a:rPr lang="en-US" sz="2400" err="1" smtClean="0"/>
              <a:t>dsb</a:t>
            </a:r>
            <a:endParaRPr lang="en-US" sz="2400" smtClean="0"/>
          </a:p>
          <a:p>
            <a:pPr marL="514350" indent="-514350" algn="just">
              <a:buFont typeface="+mj-lt"/>
              <a:buAutoNum type="arabicPeriod"/>
            </a:pPr>
            <a:r>
              <a:rPr lang="en-US" sz="2800" err="1" smtClean="0"/>
              <a:t>Asosiasi</a:t>
            </a:r>
            <a:r>
              <a:rPr lang="en-US" sz="2800" smtClean="0"/>
              <a:t> (Association):</a:t>
            </a:r>
          </a:p>
          <a:p>
            <a:pPr marL="914400" lvl="1" indent="-514350" algn="just"/>
            <a:r>
              <a:rPr lang="id-ID" sz="2400" smtClean="0"/>
              <a:t>Apriori, FP-Growth, </a:t>
            </a:r>
            <a:r>
              <a:rPr lang="en-US" sz="2400" err="1" smtClean="0"/>
              <a:t>dsb</a:t>
            </a:r>
            <a:endParaRPr lang="en-US" sz="2400"/>
          </a:p>
          <a:p>
            <a:pPr marL="514350" indent="-514350" algn="just">
              <a:buFont typeface="+mj-lt"/>
              <a:buAutoNum type="arabicPeriod"/>
            </a:pPr>
            <a:endParaRPr lang="en-US" sz="2800"/>
          </a:p>
          <a:p>
            <a:pPr marL="514350" indent="-514350" algn="just">
              <a:buFont typeface="+mj-lt"/>
              <a:buAutoNum type="arabicPeriod"/>
            </a:pPr>
            <a:endParaRPr lang="id-ID" sz="280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2" action="ppaction://hlinkfile"/>
              </a:rPr>
              <a:t>Soft Computing</a:t>
            </a:r>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sz="3600" smtClean="0"/>
              <a:t>Fuzzy Logic</a:t>
            </a:r>
          </a:p>
          <a:p>
            <a:pPr marL="514350" indent="-514350">
              <a:buFont typeface="+mj-lt"/>
              <a:buAutoNum type="arabicPeriod"/>
            </a:pPr>
            <a:r>
              <a:rPr lang="en-US" sz="3600" smtClean="0"/>
              <a:t>Fuzzy Inference System</a:t>
            </a:r>
          </a:p>
          <a:p>
            <a:pPr marL="514350" indent="-514350">
              <a:buFont typeface="+mj-lt"/>
              <a:buAutoNum type="arabicPeriod"/>
            </a:pPr>
            <a:r>
              <a:rPr lang="en-US" sz="3600" smtClean="0"/>
              <a:t>Neural Network</a:t>
            </a:r>
          </a:p>
          <a:p>
            <a:pPr marL="514350" indent="-514350">
              <a:buFont typeface="+mj-lt"/>
              <a:buAutoNum type="arabicPeriod"/>
            </a:pPr>
            <a:r>
              <a:rPr lang="en-US" sz="3600" err="1" smtClean="0"/>
              <a:t>Neuro</a:t>
            </a:r>
            <a:r>
              <a:rPr lang="en-US" sz="3600" smtClean="0"/>
              <a:t>-Fuzzy</a:t>
            </a:r>
          </a:p>
          <a:p>
            <a:pPr marL="514350" indent="-514350">
              <a:buFont typeface="+mj-lt"/>
              <a:buAutoNum type="arabicPeriod"/>
            </a:pPr>
            <a:r>
              <a:rPr lang="en-US" sz="3600" smtClean="0"/>
              <a:t>Genetic Algorithm</a:t>
            </a:r>
            <a:endParaRPr lang="en-US" sz="360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61387" cy="647700"/>
          </a:xfrm>
        </p:spPr>
        <p:txBody>
          <a:bodyPr/>
          <a:lstStyle/>
          <a:p>
            <a:r>
              <a:rPr lang="id-ID" err="1" smtClean="0">
                <a:hlinkClick r:id="rId2" action="ppaction://hlinkfile"/>
              </a:rPr>
              <a:t>Image</a:t>
            </a:r>
            <a:r>
              <a:rPr lang="id-ID" smtClean="0">
                <a:hlinkClick r:id="rId2" action="ppaction://hlinkfile"/>
              </a:rPr>
              <a:t> </a:t>
            </a:r>
            <a:r>
              <a:rPr lang="id-ID" err="1" smtClean="0">
                <a:hlinkClick r:id="rId2" action="ppaction://hlinkfile"/>
              </a:rPr>
              <a:t>Processing</a:t>
            </a:r>
            <a:endParaRPr lang="en-US"/>
          </a:p>
        </p:txBody>
      </p:sp>
      <p:sp>
        <p:nvSpPr>
          <p:cNvPr id="3" name="Content Placeholder 2"/>
          <p:cNvSpPr>
            <a:spLocks noGrp="1"/>
          </p:cNvSpPr>
          <p:nvPr>
            <p:ph idx="1"/>
          </p:nvPr>
        </p:nvSpPr>
        <p:spPr/>
        <p:txBody>
          <a:bodyPr/>
          <a:lstStyle/>
          <a:p>
            <a:pPr marL="514350" indent="-514350">
              <a:buFont typeface="+mj-lt"/>
              <a:buAutoNum type="arabicPeriod"/>
            </a:pPr>
            <a:r>
              <a:rPr lang="id-ID" sz="3600" smtClean="0"/>
              <a:t>Image </a:t>
            </a:r>
            <a:r>
              <a:rPr lang="id-ID" sz="3600" err="1" smtClean="0"/>
              <a:t>Restoration</a:t>
            </a:r>
            <a:endParaRPr lang="id-ID" sz="3600" smtClean="0"/>
          </a:p>
          <a:p>
            <a:pPr marL="514350" indent="-514350">
              <a:buFont typeface="+mj-lt"/>
              <a:buAutoNum type="arabicPeriod"/>
            </a:pPr>
            <a:r>
              <a:rPr lang="id-ID" sz="3600" smtClean="0"/>
              <a:t>Image </a:t>
            </a:r>
            <a:r>
              <a:rPr lang="id-ID" sz="3600" err="1" smtClean="0"/>
              <a:t>Compression</a:t>
            </a:r>
            <a:endParaRPr lang="id-ID" sz="3600" smtClean="0"/>
          </a:p>
          <a:p>
            <a:pPr marL="514350" indent="-514350">
              <a:buFont typeface="+mj-lt"/>
              <a:buAutoNum type="arabicPeriod"/>
            </a:pPr>
            <a:r>
              <a:rPr lang="id-ID" sz="3600" err="1" smtClean="0"/>
              <a:t>Biometrics</a:t>
            </a:r>
            <a:r>
              <a:rPr lang="id-ID" sz="3600" smtClean="0"/>
              <a:t>:</a:t>
            </a:r>
          </a:p>
          <a:p>
            <a:pPr marL="801687" lvl="1" indent="-514350"/>
            <a:r>
              <a:rPr lang="id-ID" sz="2800" err="1" smtClean="0"/>
              <a:t>Face</a:t>
            </a:r>
            <a:r>
              <a:rPr lang="id-ID" sz="2800" smtClean="0"/>
              <a:t>/</a:t>
            </a:r>
            <a:r>
              <a:rPr lang="id-ID" sz="2800" err="1" smtClean="0"/>
              <a:t>Fingerprint</a:t>
            </a:r>
            <a:r>
              <a:rPr lang="id-ID" sz="2800" smtClean="0"/>
              <a:t>/Iris </a:t>
            </a:r>
            <a:r>
              <a:rPr lang="id-ID" sz="2800" err="1" smtClean="0"/>
              <a:t>Identification</a:t>
            </a:r>
            <a:endParaRPr lang="id-ID" sz="2800" smtClean="0"/>
          </a:p>
          <a:p>
            <a:pPr marL="514350" indent="-514350">
              <a:buFont typeface="+mj-lt"/>
              <a:buAutoNum type="arabicPeriod"/>
            </a:pPr>
            <a:r>
              <a:rPr lang="id-ID" sz="3600" smtClean="0"/>
              <a:t>Real </a:t>
            </a:r>
            <a:r>
              <a:rPr lang="id-ID" sz="3600" err="1" smtClean="0"/>
              <a:t>Application</a:t>
            </a:r>
            <a:r>
              <a:rPr lang="id-ID" sz="3600" smtClean="0"/>
              <a:t>:</a:t>
            </a:r>
          </a:p>
          <a:p>
            <a:pPr marL="801687" lvl="1" indent="-514350">
              <a:buFont typeface="+mj-lt"/>
              <a:buAutoNum type="arabicPeriod"/>
            </a:pPr>
            <a:r>
              <a:rPr lang="id-ID" sz="3200" err="1" smtClean="0"/>
              <a:t>Car</a:t>
            </a:r>
            <a:r>
              <a:rPr lang="id-ID" sz="3200" smtClean="0"/>
              <a:t> </a:t>
            </a:r>
            <a:r>
              <a:rPr lang="id-ID" sz="3200" err="1" smtClean="0"/>
              <a:t>Plate</a:t>
            </a:r>
            <a:r>
              <a:rPr lang="id-ID" sz="3200" smtClean="0"/>
              <a:t> </a:t>
            </a:r>
            <a:r>
              <a:rPr lang="id-ID" sz="3200" err="1" smtClean="0"/>
              <a:t>Identification</a:t>
            </a:r>
            <a:endParaRPr lang="id-ID" sz="3200" smtClean="0"/>
          </a:p>
          <a:p>
            <a:pPr marL="801687" lvl="1" indent="-514350">
              <a:buFont typeface="+mj-lt"/>
              <a:buAutoNum type="arabicPeriod"/>
            </a:pPr>
            <a:r>
              <a:rPr lang="id-ID" sz="3200" err="1" smtClean="0"/>
              <a:t>Vehicle</a:t>
            </a:r>
            <a:r>
              <a:rPr lang="id-ID" sz="3200" smtClean="0"/>
              <a:t> </a:t>
            </a:r>
            <a:r>
              <a:rPr lang="id-ID" sz="3200" err="1" smtClean="0"/>
              <a:t>Motion</a:t>
            </a:r>
            <a:r>
              <a:rPr lang="id-ID" sz="3200" smtClean="0"/>
              <a:t> </a:t>
            </a:r>
            <a:r>
              <a:rPr lang="id-ID" sz="3200" err="1" smtClean="0"/>
              <a:t>Detection</a:t>
            </a:r>
            <a:endParaRPr lang="en-US" sz="3200"/>
          </a:p>
        </p:txBody>
      </p:sp>
    </p:spTree>
    <p:extLst>
      <p:ext uri="{BB962C8B-B14F-4D97-AF65-F5344CB8AC3E}">
        <p14:creationId xmlns:p14="http://schemas.microsoft.com/office/powerpoint/2010/main" val="34075657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Penelitian</a:t>
            </a:r>
            <a:r>
              <a:rPr lang="en-US" smtClean="0"/>
              <a:t> </a:t>
            </a:r>
            <a:r>
              <a:rPr lang="en-US" err="1" smtClean="0"/>
              <a:t>Ilmiah</a:t>
            </a:r>
            <a:endParaRPr lang="id-ID"/>
          </a:p>
        </p:txBody>
      </p:sp>
      <p:sp>
        <p:nvSpPr>
          <p:cNvPr id="3" name="Content Placeholder 2"/>
          <p:cNvSpPr>
            <a:spLocks noGrp="1"/>
          </p:cNvSpPr>
          <p:nvPr>
            <p:ph idx="1"/>
          </p:nvPr>
        </p:nvSpPr>
        <p:spPr>
          <a:xfrm>
            <a:off x="609600" y="1447800"/>
            <a:ext cx="8305800" cy="4335463"/>
          </a:xfrm>
        </p:spPr>
        <p:txBody>
          <a:bodyPr/>
          <a:lstStyle/>
          <a:p>
            <a:pPr>
              <a:buNone/>
            </a:pPr>
            <a:r>
              <a:rPr lang="en-US" sz="4000" err="1" smtClean="0"/>
              <a:t>Penelitian</a:t>
            </a:r>
            <a:r>
              <a:rPr lang="en-US" sz="4000" smtClean="0"/>
              <a:t> </a:t>
            </a:r>
            <a:r>
              <a:rPr lang="en-US" sz="4000" err="1" smtClean="0"/>
              <a:t>dengan</a:t>
            </a:r>
            <a:r>
              <a:rPr lang="en-US" sz="4000" smtClean="0"/>
              <a:t> </a:t>
            </a:r>
            <a:r>
              <a:rPr lang="en-US" sz="4000" err="1" smtClean="0"/>
              <a:t>menggunakan</a:t>
            </a:r>
            <a:endParaRPr lang="en-US" sz="4000" smtClean="0"/>
          </a:p>
          <a:p>
            <a:pPr>
              <a:buNone/>
            </a:pPr>
            <a:r>
              <a:rPr lang="en-US" sz="4000" err="1" smtClean="0">
                <a:solidFill>
                  <a:srgbClr val="C00000"/>
                </a:solidFill>
              </a:rPr>
              <a:t>metode</a:t>
            </a:r>
            <a:r>
              <a:rPr lang="en-US" sz="4000" smtClean="0">
                <a:solidFill>
                  <a:srgbClr val="C00000"/>
                </a:solidFill>
              </a:rPr>
              <a:t> </a:t>
            </a:r>
            <a:r>
              <a:rPr lang="en-US" sz="4000" err="1" smtClean="0">
                <a:solidFill>
                  <a:srgbClr val="C00000"/>
                </a:solidFill>
              </a:rPr>
              <a:t>ilmiah</a:t>
            </a:r>
            <a:r>
              <a:rPr lang="en-US" sz="4000" smtClean="0">
                <a:solidFill>
                  <a:srgbClr val="C00000"/>
                </a:solidFill>
              </a:rPr>
              <a:t> </a:t>
            </a:r>
            <a:r>
              <a:rPr lang="en-US" sz="4000" smtClean="0"/>
              <a:t>yang </a:t>
            </a:r>
            <a:r>
              <a:rPr lang="en-US" sz="4000" err="1" smtClean="0"/>
              <a:t>bisa</a:t>
            </a:r>
            <a:r>
              <a:rPr lang="en-US" sz="4000" smtClean="0"/>
              <a:t> </a:t>
            </a:r>
            <a:r>
              <a:rPr lang="en-US" sz="4000" err="1" smtClean="0"/>
              <a:t>diukur</a:t>
            </a:r>
            <a:r>
              <a:rPr lang="en-US" sz="4000" smtClean="0"/>
              <a:t> </a:t>
            </a:r>
            <a:r>
              <a:rPr lang="en-US" sz="4000" err="1" smtClean="0"/>
              <a:t>dan</a:t>
            </a:r>
            <a:endParaRPr lang="en-US" sz="4000" smtClean="0"/>
          </a:p>
          <a:p>
            <a:pPr>
              <a:buNone/>
            </a:pPr>
            <a:r>
              <a:rPr lang="en-US" sz="4000" err="1" smtClean="0"/>
              <a:t>dibuktikan</a:t>
            </a:r>
            <a:r>
              <a:rPr lang="en-US" sz="4000" smtClean="0"/>
              <a:t> </a:t>
            </a:r>
            <a:r>
              <a:rPr lang="en-US" sz="4000" err="1" smtClean="0"/>
              <a:t>secara</a:t>
            </a:r>
            <a:r>
              <a:rPr lang="en-US" sz="4000" smtClean="0"/>
              <a:t> </a:t>
            </a:r>
            <a:r>
              <a:rPr lang="en-US" sz="4000" err="1" smtClean="0">
                <a:solidFill>
                  <a:srgbClr val="C00000"/>
                </a:solidFill>
              </a:rPr>
              <a:t>rasional</a:t>
            </a:r>
            <a:r>
              <a:rPr lang="en-US" sz="4000" smtClean="0"/>
              <a:t>, </a:t>
            </a:r>
            <a:r>
              <a:rPr lang="en-US" sz="4000" err="1" smtClean="0"/>
              <a:t>logis</a:t>
            </a:r>
            <a:endParaRPr lang="en-US" sz="4000" smtClean="0"/>
          </a:p>
          <a:p>
            <a:pPr>
              <a:buNone/>
            </a:pPr>
            <a:r>
              <a:rPr lang="en-US" sz="4000" smtClean="0"/>
              <a:t>(</a:t>
            </a:r>
            <a:r>
              <a:rPr lang="en-US" sz="4000" err="1" smtClean="0"/>
              <a:t>nalar</a:t>
            </a:r>
            <a:r>
              <a:rPr lang="en-US" sz="4000" smtClean="0"/>
              <a:t>) </a:t>
            </a:r>
            <a:r>
              <a:rPr lang="en-US" sz="4000" err="1" smtClean="0"/>
              <a:t>dan</a:t>
            </a:r>
            <a:r>
              <a:rPr lang="en-US" sz="4000" smtClean="0"/>
              <a:t> </a:t>
            </a:r>
            <a:r>
              <a:rPr lang="en-US" sz="4000" err="1" smtClean="0"/>
              <a:t>analitis</a:t>
            </a:r>
            <a:r>
              <a:rPr lang="en-US" sz="4000" smtClean="0"/>
              <a:t>, </a:t>
            </a:r>
            <a:r>
              <a:rPr lang="en-US" sz="4000" err="1" smtClean="0"/>
              <a:t>serta</a:t>
            </a:r>
            <a:r>
              <a:rPr lang="en-US" sz="4000" smtClean="0"/>
              <a:t> </a:t>
            </a:r>
            <a:r>
              <a:rPr lang="en-US" sz="4000" err="1" smtClean="0"/>
              <a:t>dapat</a:t>
            </a:r>
            <a:endParaRPr lang="en-US" sz="4000" smtClean="0"/>
          </a:p>
          <a:p>
            <a:pPr>
              <a:buNone/>
            </a:pPr>
            <a:r>
              <a:rPr lang="en-US" sz="4000" err="1" smtClean="0">
                <a:solidFill>
                  <a:srgbClr val="C00000"/>
                </a:solidFill>
              </a:rPr>
              <a:t>dipahami</a:t>
            </a:r>
            <a:r>
              <a:rPr lang="en-US" sz="4000" smtClean="0">
                <a:solidFill>
                  <a:srgbClr val="C00000"/>
                </a:solidFill>
              </a:rPr>
              <a:t> </a:t>
            </a:r>
            <a:r>
              <a:rPr lang="en-US" sz="4000" err="1" smtClean="0">
                <a:solidFill>
                  <a:srgbClr val="C00000"/>
                </a:solidFill>
              </a:rPr>
              <a:t>oleh</a:t>
            </a:r>
            <a:r>
              <a:rPr lang="en-US" sz="4000" smtClean="0">
                <a:solidFill>
                  <a:srgbClr val="C00000"/>
                </a:solidFill>
              </a:rPr>
              <a:t> </a:t>
            </a:r>
            <a:r>
              <a:rPr lang="en-US" sz="4000" err="1" smtClean="0">
                <a:solidFill>
                  <a:srgbClr val="C00000"/>
                </a:solidFill>
              </a:rPr>
              <a:t>indera</a:t>
            </a:r>
            <a:r>
              <a:rPr lang="en-US" sz="4000" smtClean="0">
                <a:solidFill>
                  <a:srgbClr val="C00000"/>
                </a:solidFill>
              </a:rPr>
              <a:t> </a:t>
            </a:r>
            <a:r>
              <a:rPr lang="en-US" sz="4000" err="1" smtClean="0"/>
              <a:t>manusia</a:t>
            </a:r>
            <a:endParaRPr lang="id-ID" sz="4000" i="1"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solidFill>
                  <a:srgbClr val="C00000"/>
                </a:solidFill>
                <a:hlinkClick r:id="rId2" action="ppaction://hlinkfile"/>
              </a:rPr>
              <a:t>Software Engineering</a:t>
            </a:r>
            <a:endParaRPr lang="en-US">
              <a:solidFill>
                <a:srgbClr val="C00000"/>
              </a:solidFill>
            </a:endParaRPr>
          </a:p>
        </p:txBody>
      </p:sp>
      <p:sp>
        <p:nvSpPr>
          <p:cNvPr id="3" name="Content Placeholder 2"/>
          <p:cNvSpPr>
            <a:spLocks noGrp="1"/>
          </p:cNvSpPr>
          <p:nvPr>
            <p:ph idx="1"/>
          </p:nvPr>
        </p:nvSpPr>
        <p:spPr/>
        <p:txBody>
          <a:bodyPr/>
          <a:lstStyle/>
          <a:p>
            <a:r>
              <a:rPr lang="en-US" sz="3200" smtClean="0"/>
              <a:t>Software Process Improvement </a:t>
            </a:r>
          </a:p>
          <a:p>
            <a:r>
              <a:rPr lang="en-US" sz="3200" smtClean="0"/>
              <a:t>Software Quality Prediction</a:t>
            </a:r>
          </a:p>
          <a:p>
            <a:r>
              <a:rPr lang="en-US" sz="3200" smtClean="0"/>
              <a:t>Service Oriented Architecture</a:t>
            </a:r>
          </a:p>
          <a:p>
            <a:r>
              <a:rPr lang="en-US" sz="3200" smtClean="0"/>
              <a:t>Autonomic Computing</a:t>
            </a:r>
          </a:p>
          <a:p>
            <a:r>
              <a:rPr lang="en-US" sz="3200" smtClean="0"/>
              <a:t>Soft Computing and its Applications in Software Engineering</a:t>
            </a:r>
          </a:p>
          <a:p>
            <a:pPr>
              <a:buNone/>
            </a:pPr>
            <a:endParaRPr lang="en-US" sz="3200" smtClean="0"/>
          </a:p>
          <a:p>
            <a:pPr>
              <a:buNone/>
            </a:pPr>
            <a:endParaRPr lang="en-US" sz="3200" smtClean="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a:p>
        </p:txBody>
      </p:sp>
      <p:sp>
        <p:nvSpPr>
          <p:cNvPr id="2" name="Title 1"/>
          <p:cNvSpPr>
            <a:spLocks noGrp="1"/>
          </p:cNvSpPr>
          <p:nvPr>
            <p:ph type="ctrTitle"/>
          </p:nvPr>
        </p:nvSpPr>
        <p:spPr>
          <a:xfrm>
            <a:off x="533400" y="381000"/>
            <a:ext cx="8305800" cy="2352675"/>
          </a:xfrm>
        </p:spPr>
        <p:txBody>
          <a:bodyPr/>
          <a:lstStyle/>
          <a:p>
            <a:r>
              <a:rPr lang="en-US" sz="6000" smtClean="0"/>
              <a:t>5. </a:t>
            </a:r>
            <a:r>
              <a:rPr lang="en-US" sz="6000" err="1" smtClean="0"/>
              <a:t>Tema</a:t>
            </a:r>
            <a:r>
              <a:rPr lang="id-ID" sz="6000" smtClean="0"/>
              <a:t>, </a:t>
            </a:r>
            <a:r>
              <a:rPr lang="en-US" sz="6000" err="1" smtClean="0"/>
              <a:t>Judul</a:t>
            </a:r>
            <a:r>
              <a:rPr lang="id-ID" sz="6000" smtClean="0"/>
              <a:t> dan Abstrak Penelitian</a:t>
            </a:r>
            <a:endParaRPr lang="id-ID" sz="600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Judul</a:t>
            </a:r>
            <a:r>
              <a:rPr lang="en-US" smtClean="0"/>
              <a:t> </a:t>
            </a:r>
            <a:r>
              <a:rPr lang="id-ID" smtClean="0"/>
              <a:t>Penelitian</a:t>
            </a:r>
            <a:endParaRPr lang="en-US"/>
          </a:p>
        </p:txBody>
      </p:sp>
      <p:sp>
        <p:nvSpPr>
          <p:cNvPr id="3" name="Content Placeholder 2"/>
          <p:cNvSpPr>
            <a:spLocks noGrp="1"/>
          </p:cNvSpPr>
          <p:nvPr>
            <p:ph idx="1"/>
          </p:nvPr>
        </p:nvSpPr>
        <p:spPr/>
        <p:txBody>
          <a:bodyPr/>
          <a:lstStyle/>
          <a:p>
            <a:r>
              <a:rPr lang="en-US" sz="3600" err="1" smtClean="0"/>
              <a:t>Judul</a:t>
            </a:r>
            <a:r>
              <a:rPr lang="en-US" sz="3600" smtClean="0"/>
              <a:t> </a:t>
            </a:r>
            <a:r>
              <a:rPr lang="en-US" sz="3600" err="1" smtClean="0"/>
              <a:t>penelitian</a:t>
            </a:r>
            <a:r>
              <a:rPr lang="en-US" sz="3600" smtClean="0"/>
              <a:t> </a:t>
            </a:r>
            <a:r>
              <a:rPr lang="en-US" sz="3600" err="1" smtClean="0"/>
              <a:t>sebaiknya</a:t>
            </a:r>
            <a:r>
              <a:rPr lang="en-US" sz="3600" smtClean="0"/>
              <a:t> </a:t>
            </a:r>
            <a:r>
              <a:rPr lang="en-US" sz="3600" err="1" smtClean="0"/>
              <a:t>singkat</a:t>
            </a:r>
            <a:r>
              <a:rPr lang="en-US" sz="3600" smtClean="0"/>
              <a:t> </a:t>
            </a:r>
            <a:r>
              <a:rPr lang="en-US" sz="3600" err="1" smtClean="0">
                <a:solidFill>
                  <a:srgbClr val="C00000"/>
                </a:solidFill>
              </a:rPr>
              <a:t>padat</a:t>
            </a:r>
            <a:r>
              <a:rPr lang="en-US" sz="3600" smtClean="0"/>
              <a:t> </a:t>
            </a:r>
            <a:r>
              <a:rPr lang="en-US" sz="3600" err="1" smtClean="0"/>
              <a:t>dan</a:t>
            </a:r>
            <a:r>
              <a:rPr lang="en-US" sz="3600" smtClean="0"/>
              <a:t> </a:t>
            </a:r>
            <a:r>
              <a:rPr lang="en-US" sz="3600" err="1" smtClean="0">
                <a:solidFill>
                  <a:srgbClr val="C00000"/>
                </a:solidFill>
              </a:rPr>
              <a:t>mewakili</a:t>
            </a:r>
            <a:r>
              <a:rPr lang="en-US" sz="3600" smtClean="0"/>
              <a:t> </a:t>
            </a:r>
            <a:r>
              <a:rPr lang="en-US" sz="3600" err="1" smtClean="0"/>
              <a:t>seluruh</a:t>
            </a:r>
            <a:r>
              <a:rPr lang="en-US" sz="3600" smtClean="0"/>
              <a:t> </a:t>
            </a:r>
            <a:r>
              <a:rPr lang="en-US" sz="3600" err="1" smtClean="0"/>
              <a:t>isi</a:t>
            </a:r>
            <a:r>
              <a:rPr lang="en-US" sz="3600" smtClean="0"/>
              <a:t> </a:t>
            </a:r>
            <a:r>
              <a:rPr lang="en-US" sz="3600" err="1" smtClean="0"/>
              <a:t>penelitian</a:t>
            </a:r>
            <a:r>
              <a:rPr lang="en-US" sz="3600" smtClean="0"/>
              <a:t> </a:t>
            </a:r>
            <a:r>
              <a:rPr lang="en-US" sz="3600" err="1" smtClean="0"/>
              <a:t>kita</a:t>
            </a:r>
            <a:endParaRPr lang="en-US" sz="3600" smtClean="0"/>
          </a:p>
          <a:p>
            <a:r>
              <a:rPr lang="en-US" sz="3600" err="1" smtClean="0"/>
              <a:t>Judul</a:t>
            </a:r>
            <a:r>
              <a:rPr lang="en-US" sz="3600" smtClean="0"/>
              <a:t> </a:t>
            </a:r>
            <a:r>
              <a:rPr lang="en-US" sz="3600" err="1" smtClean="0"/>
              <a:t>penelitian</a:t>
            </a:r>
            <a:r>
              <a:rPr lang="en-US" sz="3600" smtClean="0"/>
              <a:t> </a:t>
            </a:r>
            <a:r>
              <a:rPr lang="en-US" sz="3600" err="1" smtClean="0"/>
              <a:t>wajib</a:t>
            </a:r>
            <a:r>
              <a:rPr lang="en-US" sz="3600" smtClean="0"/>
              <a:t> </a:t>
            </a:r>
            <a:r>
              <a:rPr lang="en-US" sz="3600" err="1" smtClean="0"/>
              <a:t>memuat</a:t>
            </a:r>
            <a:r>
              <a:rPr lang="en-US" sz="3600" smtClean="0"/>
              <a:t>:</a:t>
            </a:r>
          </a:p>
          <a:p>
            <a:pPr marL="976312" lvl="1" indent="-514350">
              <a:buFont typeface="+mj-lt"/>
              <a:buAutoNum type="arabicPeriod"/>
            </a:pPr>
            <a:r>
              <a:rPr lang="id-ID" sz="2800" err="1" smtClean="0">
                <a:solidFill>
                  <a:srgbClr val="C00000"/>
                </a:solidFill>
              </a:rPr>
              <a:t>Method</a:t>
            </a:r>
            <a:r>
              <a:rPr lang="id-ID" sz="2800" smtClean="0">
                <a:solidFill>
                  <a:srgbClr val="C00000"/>
                </a:solidFill>
              </a:rPr>
              <a:t>/Model</a:t>
            </a:r>
            <a:endParaRPr lang="en-US" sz="2800" smtClean="0"/>
          </a:p>
          <a:p>
            <a:pPr marL="976312" lvl="1" indent="-514350">
              <a:buFont typeface="+mj-lt"/>
              <a:buAutoNum type="arabicPeriod"/>
            </a:pPr>
            <a:r>
              <a:rPr lang="en-US" sz="2800" err="1" smtClean="0">
                <a:solidFill>
                  <a:srgbClr val="C00000"/>
                </a:solidFill>
              </a:rPr>
              <a:t>Tujuan</a:t>
            </a:r>
            <a:r>
              <a:rPr lang="en-US" sz="2800" smtClean="0">
                <a:solidFill>
                  <a:srgbClr val="C00000"/>
                </a:solidFill>
              </a:rPr>
              <a:t> </a:t>
            </a:r>
            <a:r>
              <a:rPr lang="id-ID" sz="2800" err="1">
                <a:solidFill>
                  <a:srgbClr val="C00000"/>
                </a:solidFill>
              </a:rPr>
              <a:t>P</a:t>
            </a:r>
            <a:r>
              <a:rPr lang="en-US" sz="2800" err="1" smtClean="0">
                <a:solidFill>
                  <a:srgbClr val="C00000"/>
                </a:solidFill>
              </a:rPr>
              <a:t>enelitan</a:t>
            </a:r>
            <a:endParaRPr lang="en-US" sz="2800">
              <a:solidFill>
                <a:srgbClr val="C00000"/>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Judul Penelitian Tugas Akhir</a:t>
            </a:r>
            <a:endParaRPr lang="id-ID"/>
          </a:p>
        </p:txBody>
      </p:sp>
      <p:sp>
        <p:nvSpPr>
          <p:cNvPr id="3" name="Content Placeholder 2"/>
          <p:cNvSpPr>
            <a:spLocks noGrp="1"/>
          </p:cNvSpPr>
          <p:nvPr>
            <p:ph idx="1"/>
          </p:nvPr>
        </p:nvSpPr>
        <p:spPr>
          <a:xfrm>
            <a:off x="304800" y="838200"/>
            <a:ext cx="8610600" cy="5410200"/>
          </a:xfrm>
        </p:spPr>
        <p:txBody>
          <a:bodyPr/>
          <a:lstStyle/>
          <a:p>
            <a:pPr algn="ctr">
              <a:buNone/>
            </a:pPr>
            <a:r>
              <a:rPr lang="en-US" sz="2800" b="1" smtClean="0">
                <a:solidFill>
                  <a:srgbClr val="C00000"/>
                </a:solidFill>
                <a:effectLst/>
              </a:rPr>
              <a:t>Approach</a:t>
            </a:r>
            <a:r>
              <a:rPr lang="en-US" sz="2800" b="1" smtClean="0">
                <a:solidFill>
                  <a:srgbClr val="0070C0"/>
                </a:solidFill>
                <a:effectLst/>
              </a:rPr>
              <a:t>	</a:t>
            </a:r>
            <a:r>
              <a:rPr lang="id-ID" sz="2800" b="1"/>
              <a:t> </a:t>
            </a:r>
            <a:r>
              <a:rPr lang="id-ID" sz="2800" b="1" smtClean="0"/>
              <a:t>                </a:t>
            </a:r>
            <a:r>
              <a:rPr lang="id-ID" sz="2800" b="1" smtClean="0">
                <a:solidFill>
                  <a:srgbClr val="0070C0"/>
                </a:solidFill>
                <a:effectLst/>
              </a:rPr>
              <a:t>Tujuan</a:t>
            </a:r>
            <a:r>
              <a:rPr lang="id-ID" sz="2800" b="1" smtClean="0">
                <a:effectLst/>
              </a:rPr>
              <a:t>  </a:t>
            </a:r>
            <a:endParaRPr lang="id-ID" sz="2800" b="1" smtClean="0">
              <a:solidFill>
                <a:srgbClr val="FFC000"/>
              </a:solidFill>
              <a:effectLst/>
            </a:endParaRPr>
          </a:p>
          <a:p>
            <a:pPr>
              <a:buNone/>
            </a:pPr>
            <a:endParaRPr lang="id-ID" sz="1400" smtClean="0">
              <a:solidFill>
                <a:srgbClr val="C00000"/>
              </a:solidFill>
              <a:effectLst/>
            </a:endParaRPr>
          </a:p>
          <a:p>
            <a:r>
              <a:rPr lang="en-US" sz="2400" err="1" smtClean="0">
                <a:effectLst/>
              </a:rPr>
              <a:t>Penerapan</a:t>
            </a:r>
            <a:r>
              <a:rPr lang="en-US" sz="2400" smtClean="0">
                <a:effectLst/>
              </a:rPr>
              <a:t> </a:t>
            </a:r>
            <a:r>
              <a:rPr lang="en-US" sz="2400" smtClean="0">
                <a:solidFill>
                  <a:srgbClr val="C00000"/>
                </a:solidFill>
                <a:effectLst/>
              </a:rPr>
              <a:t>Neural Network</a:t>
            </a:r>
            <a:r>
              <a:rPr lang="id-ID" sz="2400" smtClean="0">
                <a:solidFill>
                  <a:srgbClr val="C00000"/>
                </a:solidFill>
                <a:effectLst/>
              </a:rPr>
              <a:t> berbasis Algoritma Semut</a:t>
            </a:r>
            <a:r>
              <a:rPr lang="en-US" sz="2400" smtClean="0">
                <a:solidFill>
                  <a:srgbClr val="C00000"/>
                </a:solidFill>
                <a:effectLst/>
              </a:rPr>
              <a:t> </a:t>
            </a:r>
            <a:r>
              <a:rPr lang="en-US" sz="2400" err="1" smtClean="0">
                <a:effectLst/>
              </a:rPr>
              <a:t>untuk</a:t>
            </a:r>
            <a:r>
              <a:rPr lang="en-US" sz="2400" smtClean="0">
                <a:effectLst/>
              </a:rPr>
              <a:t>  </a:t>
            </a:r>
            <a:r>
              <a:rPr lang="en-US" sz="2400" err="1" smtClean="0">
                <a:solidFill>
                  <a:srgbClr val="0070C0"/>
                </a:solidFill>
                <a:effectLst/>
              </a:rPr>
              <a:t>Pengujian</a:t>
            </a:r>
            <a:r>
              <a:rPr lang="en-US" sz="2400" smtClean="0">
                <a:solidFill>
                  <a:srgbClr val="0070C0"/>
                </a:solidFill>
                <a:effectLst/>
              </a:rPr>
              <a:t> </a:t>
            </a:r>
            <a:r>
              <a:rPr lang="id-ID" sz="2400" err="1" smtClean="0">
                <a:solidFill>
                  <a:srgbClr val="0070C0"/>
                </a:solidFill>
                <a:effectLst/>
              </a:rPr>
              <a:t>Software</a:t>
            </a:r>
            <a:r>
              <a:rPr lang="id-ID" sz="2400" smtClean="0">
                <a:solidFill>
                  <a:srgbClr val="0070C0"/>
                </a:solidFill>
                <a:effectLst/>
              </a:rPr>
              <a:t> Metode </a:t>
            </a:r>
            <a:r>
              <a:rPr lang="en-US" sz="2400" err="1" smtClean="0">
                <a:solidFill>
                  <a:srgbClr val="0070C0"/>
                </a:solidFill>
                <a:effectLst/>
              </a:rPr>
              <a:t>Blackbox</a:t>
            </a:r>
            <a:endParaRPr lang="en-US" sz="2400" smtClean="0">
              <a:solidFill>
                <a:srgbClr val="FFC000"/>
              </a:solidFill>
              <a:effectLst/>
            </a:endParaRPr>
          </a:p>
          <a:p>
            <a:r>
              <a:rPr lang="en-US" sz="2400" err="1">
                <a:effectLst/>
              </a:rPr>
              <a:t>Sistem</a:t>
            </a:r>
            <a:r>
              <a:rPr lang="en-US" sz="2400">
                <a:effectLst/>
              </a:rPr>
              <a:t> Case Based Reasoning </a:t>
            </a:r>
            <a:r>
              <a:rPr lang="en-US" sz="2400" err="1">
                <a:effectLst/>
              </a:rPr>
              <a:t>berbasis</a:t>
            </a:r>
            <a:r>
              <a:rPr lang="en-US" sz="2400">
                <a:effectLst/>
              </a:rPr>
              <a:t> </a:t>
            </a:r>
            <a:r>
              <a:rPr lang="en-US" sz="2400">
                <a:solidFill>
                  <a:srgbClr val="C00000"/>
                </a:solidFill>
                <a:effectLst/>
              </a:rPr>
              <a:t>k-Nearest Neighbor</a:t>
            </a:r>
            <a:r>
              <a:rPr lang="en-US" sz="2400">
                <a:effectLst/>
              </a:rPr>
              <a:t/>
            </a:r>
            <a:br>
              <a:rPr lang="en-US" sz="2400">
                <a:effectLst/>
              </a:rPr>
            </a:br>
            <a:r>
              <a:rPr lang="en-US" sz="2400" err="1">
                <a:effectLst/>
              </a:rPr>
              <a:t>untuk</a:t>
            </a:r>
            <a:r>
              <a:rPr lang="en-US" sz="2400">
                <a:effectLst/>
              </a:rPr>
              <a:t> </a:t>
            </a:r>
            <a:r>
              <a:rPr lang="en-US" sz="2400" err="1">
                <a:solidFill>
                  <a:srgbClr val="0070C0"/>
                </a:solidFill>
                <a:effectLst/>
              </a:rPr>
              <a:t>Penentu</a:t>
            </a:r>
            <a:r>
              <a:rPr lang="en-US" sz="2400">
                <a:solidFill>
                  <a:srgbClr val="0070C0"/>
                </a:solidFill>
                <a:effectLst/>
              </a:rPr>
              <a:t> </a:t>
            </a:r>
            <a:r>
              <a:rPr lang="en-US" sz="2400" err="1">
                <a:solidFill>
                  <a:srgbClr val="0070C0"/>
                </a:solidFill>
                <a:effectLst/>
              </a:rPr>
              <a:t>Paket</a:t>
            </a:r>
            <a:r>
              <a:rPr lang="en-US" sz="2400">
                <a:solidFill>
                  <a:srgbClr val="0070C0"/>
                </a:solidFill>
                <a:effectLst/>
              </a:rPr>
              <a:t> </a:t>
            </a:r>
            <a:r>
              <a:rPr lang="en-US" sz="2400" err="1">
                <a:solidFill>
                  <a:srgbClr val="0070C0"/>
                </a:solidFill>
                <a:effectLst/>
              </a:rPr>
              <a:t>Perjalanan</a:t>
            </a:r>
            <a:r>
              <a:rPr lang="en-US" sz="2400">
                <a:solidFill>
                  <a:srgbClr val="0070C0"/>
                </a:solidFill>
                <a:effectLst/>
              </a:rPr>
              <a:t> </a:t>
            </a:r>
            <a:r>
              <a:rPr lang="en-US" sz="2400" err="1" smtClean="0">
                <a:solidFill>
                  <a:srgbClr val="0070C0"/>
                </a:solidFill>
                <a:effectLst/>
              </a:rPr>
              <a:t>Wisata</a:t>
            </a:r>
            <a:endParaRPr lang="en-US" sz="2400">
              <a:solidFill>
                <a:srgbClr val="FFC000"/>
              </a:solidFill>
              <a:effectLst/>
            </a:endParaRPr>
          </a:p>
          <a:p>
            <a:r>
              <a:rPr lang="en-US" sz="2400" err="1">
                <a:effectLst/>
              </a:rPr>
              <a:t>Penerapan</a:t>
            </a:r>
            <a:r>
              <a:rPr lang="en-US" sz="2400">
                <a:effectLst/>
              </a:rPr>
              <a:t> </a:t>
            </a:r>
            <a:r>
              <a:rPr lang="en-US" sz="2400" err="1">
                <a:solidFill>
                  <a:srgbClr val="C00000"/>
                </a:solidFill>
                <a:effectLst/>
              </a:rPr>
              <a:t>Algoritma</a:t>
            </a:r>
            <a:r>
              <a:rPr lang="en-US" sz="2400">
                <a:solidFill>
                  <a:srgbClr val="C00000"/>
                </a:solidFill>
                <a:effectLst/>
              </a:rPr>
              <a:t> A* </a:t>
            </a:r>
            <a:r>
              <a:rPr lang="id-ID" sz="2400" smtClean="0">
                <a:solidFill>
                  <a:srgbClr val="C00000"/>
                </a:solidFill>
                <a:effectLst/>
              </a:rPr>
              <a:t>yang diperbaiki </a:t>
            </a:r>
            <a:r>
              <a:rPr lang="en-US" sz="2400" err="1" smtClean="0">
                <a:effectLst/>
              </a:rPr>
              <a:t>untuk</a:t>
            </a:r>
            <a:r>
              <a:rPr lang="en-US" sz="2400" smtClean="0">
                <a:effectLst/>
              </a:rPr>
              <a:t> </a:t>
            </a:r>
            <a:r>
              <a:rPr lang="en-US" sz="2400" err="1">
                <a:solidFill>
                  <a:srgbClr val="0070C0"/>
                </a:solidFill>
                <a:effectLst/>
              </a:rPr>
              <a:t>Pencarian</a:t>
            </a:r>
            <a:r>
              <a:rPr lang="en-US" sz="2400">
                <a:solidFill>
                  <a:srgbClr val="0070C0"/>
                </a:solidFill>
                <a:effectLst/>
              </a:rPr>
              <a:t> </a:t>
            </a:r>
            <a:r>
              <a:rPr lang="en-US" sz="2400" err="1">
                <a:solidFill>
                  <a:srgbClr val="0070C0"/>
                </a:solidFill>
                <a:effectLst/>
              </a:rPr>
              <a:t>Tempat</a:t>
            </a:r>
            <a:r>
              <a:rPr lang="en-US" sz="2400">
                <a:solidFill>
                  <a:srgbClr val="0070C0"/>
                </a:solidFill>
                <a:effectLst/>
              </a:rPr>
              <a:t> </a:t>
            </a:r>
            <a:r>
              <a:rPr lang="en-US" sz="2400" err="1">
                <a:solidFill>
                  <a:srgbClr val="0070C0"/>
                </a:solidFill>
                <a:effectLst/>
              </a:rPr>
              <a:t>Parkir</a:t>
            </a:r>
            <a:r>
              <a:rPr lang="en-US" sz="2400">
                <a:solidFill>
                  <a:srgbClr val="0070C0"/>
                </a:solidFill>
                <a:effectLst/>
              </a:rPr>
              <a:t> </a:t>
            </a:r>
            <a:r>
              <a:rPr lang="en-US" sz="2400" err="1">
                <a:solidFill>
                  <a:srgbClr val="0070C0"/>
                </a:solidFill>
                <a:effectLst/>
              </a:rPr>
              <a:t>Kosong</a:t>
            </a:r>
            <a:r>
              <a:rPr lang="en-US" sz="2400">
                <a:solidFill>
                  <a:srgbClr val="0070C0"/>
                </a:solidFill>
                <a:effectLst/>
              </a:rPr>
              <a:t> </a:t>
            </a:r>
            <a:r>
              <a:rPr lang="en-US" sz="2400">
                <a:effectLst/>
              </a:rPr>
              <a:t>di Mal </a:t>
            </a:r>
            <a:r>
              <a:rPr lang="en-US" sz="2400" err="1">
                <a:effectLst/>
              </a:rPr>
              <a:t>dan</a:t>
            </a:r>
            <a:r>
              <a:rPr lang="en-US" sz="2400">
                <a:effectLst/>
              </a:rPr>
              <a:t> </a:t>
            </a:r>
            <a:r>
              <a:rPr lang="en-US" sz="2400" err="1">
                <a:effectLst/>
              </a:rPr>
              <a:t>Supermaket</a:t>
            </a:r>
            <a:endParaRPr lang="id-ID" sz="2400">
              <a:effectLst/>
            </a:endParaRPr>
          </a:p>
          <a:p>
            <a:r>
              <a:rPr lang="id-ID" sz="2400" smtClean="0">
                <a:effectLst/>
              </a:rPr>
              <a:t>Sistem Cerdas menggunakan Algoritma </a:t>
            </a:r>
            <a:r>
              <a:rPr lang="id-ID" sz="2400" err="1" smtClean="0">
                <a:solidFill>
                  <a:srgbClr val="C00000"/>
                </a:solidFill>
                <a:effectLst/>
              </a:rPr>
              <a:t>Bayesian</a:t>
            </a:r>
            <a:r>
              <a:rPr lang="id-ID" sz="2400" smtClean="0">
                <a:solidFill>
                  <a:srgbClr val="C00000"/>
                </a:solidFill>
                <a:effectLst/>
              </a:rPr>
              <a:t>  Network  </a:t>
            </a:r>
            <a:r>
              <a:rPr lang="id-ID" sz="2400" smtClean="0">
                <a:effectLst/>
              </a:rPr>
              <a:t>untuk</a:t>
            </a:r>
            <a:r>
              <a:rPr lang="id-ID" sz="2400" smtClean="0">
                <a:solidFill>
                  <a:srgbClr val="C00000"/>
                </a:solidFill>
                <a:effectLst/>
              </a:rPr>
              <a:t> </a:t>
            </a:r>
            <a:r>
              <a:rPr lang="id-ID" sz="2400" smtClean="0">
                <a:solidFill>
                  <a:srgbClr val="0070C0"/>
                </a:solidFill>
                <a:effectLst/>
              </a:rPr>
              <a:t>Memprediksi Mahasiswa D</a:t>
            </a:r>
            <a:r>
              <a:rPr lang="en-US" sz="2400" err="1" smtClean="0">
                <a:solidFill>
                  <a:srgbClr val="0070C0"/>
                </a:solidFill>
                <a:effectLst/>
              </a:rPr>
              <a:t>rop</a:t>
            </a:r>
            <a:r>
              <a:rPr lang="en-US" sz="2400" smtClean="0">
                <a:solidFill>
                  <a:srgbClr val="0070C0"/>
                </a:solidFill>
                <a:effectLst/>
              </a:rPr>
              <a:t> </a:t>
            </a:r>
            <a:r>
              <a:rPr lang="id-ID" sz="2400" smtClean="0">
                <a:solidFill>
                  <a:srgbClr val="0070C0"/>
                </a:solidFill>
                <a:effectLst/>
              </a:rPr>
              <a:t>O</a:t>
            </a:r>
            <a:r>
              <a:rPr lang="en-US" sz="2400" err="1" smtClean="0">
                <a:solidFill>
                  <a:srgbClr val="0070C0"/>
                </a:solidFill>
                <a:effectLst/>
              </a:rPr>
              <a:t>ut</a:t>
            </a:r>
            <a:endParaRPr lang="en-US" sz="2400" smtClean="0">
              <a:solidFill>
                <a:srgbClr val="FFC000"/>
              </a:solidFill>
              <a:effectLst/>
            </a:endParaRPr>
          </a:p>
          <a:p>
            <a:r>
              <a:rPr lang="en-US" sz="2400" err="1" smtClean="0">
                <a:effectLst/>
              </a:rPr>
              <a:t>Penerapan</a:t>
            </a:r>
            <a:r>
              <a:rPr lang="en-US" sz="2400" smtClean="0">
                <a:effectLst/>
              </a:rPr>
              <a:t> </a:t>
            </a:r>
            <a:r>
              <a:rPr lang="en-US" sz="2400" err="1" smtClean="0">
                <a:solidFill>
                  <a:srgbClr val="C00000"/>
                </a:solidFill>
                <a:effectLst/>
              </a:rPr>
              <a:t>Algoritma</a:t>
            </a:r>
            <a:r>
              <a:rPr lang="en-US" sz="2400" smtClean="0">
                <a:solidFill>
                  <a:srgbClr val="C00000"/>
                </a:solidFill>
                <a:effectLst/>
              </a:rPr>
              <a:t> </a:t>
            </a:r>
            <a:r>
              <a:rPr lang="en-US" sz="2400" err="1" smtClean="0">
                <a:solidFill>
                  <a:srgbClr val="C00000"/>
                </a:solidFill>
                <a:effectLst/>
              </a:rPr>
              <a:t>Klasifikasi</a:t>
            </a:r>
            <a:r>
              <a:rPr lang="en-US" sz="2400" smtClean="0">
                <a:solidFill>
                  <a:srgbClr val="C00000"/>
                </a:solidFill>
                <a:effectLst/>
              </a:rPr>
              <a:t> C4.5 </a:t>
            </a:r>
            <a:r>
              <a:rPr lang="en-US" sz="2400" smtClean="0">
                <a:effectLst/>
              </a:rPr>
              <a:t>u</a:t>
            </a:r>
            <a:r>
              <a:rPr lang="id-ID" sz="2400" err="1" smtClean="0">
                <a:effectLst/>
              </a:rPr>
              <a:t>ntuk</a:t>
            </a:r>
            <a:r>
              <a:rPr lang="id-ID" sz="2400" smtClean="0">
                <a:effectLst/>
              </a:rPr>
              <a:t> </a:t>
            </a:r>
            <a:r>
              <a:rPr lang="en-US" sz="2400" err="1" smtClean="0">
                <a:solidFill>
                  <a:srgbClr val="0070C0"/>
                </a:solidFill>
                <a:effectLst/>
              </a:rPr>
              <a:t>i</a:t>
            </a:r>
            <a:r>
              <a:rPr lang="en-US" sz="2400" smtClean="0">
                <a:solidFill>
                  <a:srgbClr val="0070C0"/>
                </a:solidFill>
                <a:effectLst/>
              </a:rPr>
              <a:t> </a:t>
            </a:r>
            <a:r>
              <a:rPr lang="en-US" sz="2400" err="1" smtClean="0">
                <a:solidFill>
                  <a:srgbClr val="0070C0"/>
                </a:solidFill>
                <a:effectLst/>
              </a:rPr>
              <a:t>Penentuan</a:t>
            </a:r>
            <a:r>
              <a:rPr lang="en-US" sz="2400" smtClean="0">
                <a:solidFill>
                  <a:srgbClr val="0070C0"/>
                </a:solidFill>
                <a:effectLst/>
              </a:rPr>
              <a:t> </a:t>
            </a:r>
            <a:r>
              <a:rPr lang="en-US" sz="2400" err="1" smtClean="0">
                <a:solidFill>
                  <a:srgbClr val="0070C0"/>
                </a:solidFill>
                <a:effectLst/>
              </a:rPr>
              <a:t>Kelayakan</a:t>
            </a:r>
            <a:r>
              <a:rPr lang="en-US" sz="2400" smtClean="0">
                <a:solidFill>
                  <a:srgbClr val="0070C0"/>
                </a:solidFill>
                <a:effectLst/>
              </a:rPr>
              <a:t> </a:t>
            </a:r>
            <a:r>
              <a:rPr lang="en-US" sz="2400" err="1" smtClean="0">
                <a:solidFill>
                  <a:srgbClr val="0070C0"/>
                </a:solidFill>
                <a:effectLst/>
              </a:rPr>
              <a:t>Kredit</a:t>
            </a:r>
            <a:r>
              <a:rPr lang="en-US" sz="2400" smtClean="0">
                <a:solidFill>
                  <a:srgbClr val="0070C0"/>
                </a:solidFill>
                <a:effectLst/>
              </a:rPr>
              <a:t> </a:t>
            </a:r>
            <a:r>
              <a:rPr lang="en-US" sz="2400" err="1" smtClean="0">
                <a:effectLst/>
              </a:rPr>
              <a:t>pada</a:t>
            </a:r>
            <a:r>
              <a:rPr lang="en-US" sz="2400" smtClean="0">
                <a:effectLst/>
              </a:rPr>
              <a:t> </a:t>
            </a:r>
            <a:r>
              <a:rPr lang="en-US" sz="2400" err="1" smtClean="0">
                <a:effectLst/>
              </a:rPr>
              <a:t>Koperasi</a:t>
            </a:r>
            <a:r>
              <a:rPr lang="en-US" sz="2400" smtClean="0">
                <a:effectLst/>
              </a:rPr>
              <a:t> </a:t>
            </a:r>
            <a:r>
              <a:rPr lang="en-US" sz="2400" err="1" smtClean="0">
                <a:effectLst/>
              </a:rPr>
              <a:t>Simpan</a:t>
            </a:r>
            <a:r>
              <a:rPr lang="en-US" sz="2400" smtClean="0">
                <a:effectLst/>
              </a:rPr>
              <a:t> </a:t>
            </a:r>
            <a:r>
              <a:rPr lang="en-US" sz="2400" err="1" smtClean="0">
                <a:effectLst/>
              </a:rPr>
              <a:t>Pinjam</a:t>
            </a:r>
            <a:endParaRPr lang="id-ID" sz="2400" smtClean="0">
              <a:effectLst/>
            </a:endParaRPr>
          </a:p>
          <a:p>
            <a:r>
              <a:rPr lang="id-ID" sz="2400" smtClean="0"/>
              <a:t>Model Prediksi </a:t>
            </a:r>
            <a:r>
              <a:rPr lang="id-ID" sz="2400" err="1" smtClean="0">
                <a:solidFill>
                  <a:srgbClr val="C00000"/>
                </a:solidFill>
              </a:rPr>
              <a:t>Neural</a:t>
            </a:r>
            <a:r>
              <a:rPr lang="id-ID" sz="2400" smtClean="0">
                <a:solidFill>
                  <a:srgbClr val="C00000"/>
                </a:solidFill>
              </a:rPr>
              <a:t> </a:t>
            </a:r>
            <a:r>
              <a:rPr lang="id-ID" sz="2400" err="1" smtClean="0">
                <a:solidFill>
                  <a:srgbClr val="C00000"/>
                </a:solidFill>
              </a:rPr>
              <a:t>Network</a:t>
            </a:r>
            <a:r>
              <a:rPr lang="id-ID" sz="2400" smtClean="0">
                <a:solidFill>
                  <a:srgbClr val="C00000"/>
                </a:solidFill>
              </a:rPr>
              <a:t> </a:t>
            </a:r>
            <a:r>
              <a:rPr lang="id-ID" sz="2400" smtClean="0"/>
              <a:t>untuk </a:t>
            </a:r>
            <a:r>
              <a:rPr lang="id-ID" sz="2400" smtClean="0">
                <a:solidFill>
                  <a:srgbClr val="0070C0"/>
                </a:solidFill>
              </a:rPr>
              <a:t>Prediksi Harga Saham</a:t>
            </a:r>
            <a:endParaRPr lang="id-ID" sz="2400" smtClean="0">
              <a:solidFill>
                <a:srgbClr val="0070C0"/>
              </a:solidFill>
              <a:effectLst/>
            </a:endParaRPr>
          </a:p>
          <a:p>
            <a:endParaRPr lang="id-ID" sz="2400" smtClean="0">
              <a:effectLst/>
            </a:endParaRPr>
          </a:p>
          <a:p>
            <a:endParaRPr lang="id-ID" sz="2400" smtClean="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Abstrak Penelitian</a:t>
            </a:r>
            <a:endParaRPr lang="id-ID"/>
          </a:p>
        </p:txBody>
      </p:sp>
      <p:sp>
        <p:nvSpPr>
          <p:cNvPr id="3" name="Content Placeholder 2"/>
          <p:cNvSpPr>
            <a:spLocks noGrp="1"/>
          </p:cNvSpPr>
          <p:nvPr>
            <p:ph idx="1"/>
          </p:nvPr>
        </p:nvSpPr>
        <p:spPr/>
        <p:txBody>
          <a:bodyPr/>
          <a:lstStyle/>
          <a:p>
            <a:r>
              <a:rPr lang="id-ID" smtClean="0"/>
              <a:t>Secara umum abstrak harus </a:t>
            </a:r>
            <a:r>
              <a:rPr lang="id-ID" smtClean="0">
                <a:solidFill>
                  <a:srgbClr val="C00000"/>
                </a:solidFill>
              </a:rPr>
              <a:t>menggambarkan keseluruhan isi</a:t>
            </a:r>
            <a:r>
              <a:rPr lang="id-ID" smtClean="0"/>
              <a:t> dari tulisan atau tugas akhir yang kita lakukan</a:t>
            </a:r>
          </a:p>
          <a:p>
            <a:r>
              <a:rPr lang="id-ID" smtClean="0"/>
              <a:t>Abstrak diuraikan dengan </a:t>
            </a:r>
            <a:r>
              <a:rPr lang="id-ID" smtClean="0">
                <a:solidFill>
                  <a:srgbClr val="C00000"/>
                </a:solidFill>
              </a:rPr>
              <a:t>bahasa lugas</a:t>
            </a:r>
            <a:r>
              <a:rPr lang="id-ID" smtClean="0"/>
              <a:t>, tidak bertele-tele, dan langsung ke sasaran</a:t>
            </a:r>
          </a:p>
          <a:p>
            <a:r>
              <a:rPr lang="id-ID" smtClean="0"/>
              <a:t>Abstrak harus memuat:</a:t>
            </a:r>
          </a:p>
          <a:p>
            <a:pPr marL="976312" lvl="1" indent="-514350">
              <a:buFont typeface="+mj-lt"/>
              <a:buAutoNum type="arabicPeriod"/>
            </a:pPr>
            <a:r>
              <a:rPr lang="id-ID" smtClean="0">
                <a:solidFill>
                  <a:srgbClr val="C00000"/>
                </a:solidFill>
              </a:rPr>
              <a:t>Masalah</a:t>
            </a:r>
            <a:r>
              <a:rPr lang="id-ID" smtClean="0"/>
              <a:t> penelitian</a:t>
            </a:r>
          </a:p>
          <a:p>
            <a:pPr marL="976312" lvl="1" indent="-514350">
              <a:buFont typeface="+mj-lt"/>
              <a:buAutoNum type="arabicPeriod"/>
            </a:pPr>
            <a:r>
              <a:rPr lang="id-ID" smtClean="0">
                <a:solidFill>
                  <a:srgbClr val="C00000"/>
                </a:solidFill>
              </a:rPr>
              <a:t>Metode</a:t>
            </a:r>
            <a:r>
              <a:rPr lang="id-ID" smtClean="0"/>
              <a:t> (plus pengembangan/perbaikan</a:t>
            </a:r>
            <a:r>
              <a:rPr lang="id-ID"/>
              <a:t>) </a:t>
            </a:r>
            <a:r>
              <a:rPr lang="id-ID" smtClean="0"/>
              <a:t>yang kita gunakan untuk memecahkan masalah penelitian</a:t>
            </a:r>
          </a:p>
          <a:p>
            <a:pPr marL="976312" lvl="1" indent="-514350">
              <a:buFont typeface="+mj-lt"/>
              <a:buAutoNum type="arabicPeriod"/>
            </a:pPr>
            <a:r>
              <a:rPr lang="id-ID" smtClean="0">
                <a:solidFill>
                  <a:srgbClr val="C00000"/>
                </a:solidFill>
              </a:rPr>
              <a:t>Hasil</a:t>
            </a:r>
            <a:r>
              <a:rPr lang="id-ID" smtClean="0"/>
              <a:t> penelitian</a:t>
            </a:r>
            <a:endParaRPr lang="id-ID"/>
          </a:p>
        </p:txBody>
      </p:sp>
    </p:spTree>
    <p:extLst>
      <p:ext uri="{BB962C8B-B14F-4D97-AF65-F5344CB8AC3E}">
        <p14:creationId xmlns:p14="http://schemas.microsoft.com/office/powerpoint/2010/main" val="81376807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381000" y="420688"/>
            <a:ext cx="8458200" cy="2352675"/>
          </a:xfrm>
        </p:spPr>
        <p:txBody>
          <a:bodyPr/>
          <a:lstStyle/>
          <a:p>
            <a:r>
              <a:rPr lang="id-ID" smtClean="0"/>
              <a:t>Teknik </a:t>
            </a:r>
            <a:r>
              <a:rPr lang="en-US" err="1" smtClean="0"/>
              <a:t>Menganalisa</a:t>
            </a:r>
            <a:r>
              <a:rPr lang="en-US" smtClean="0"/>
              <a:t> </a:t>
            </a:r>
            <a:r>
              <a:rPr lang="en-US" err="1" smtClean="0"/>
              <a:t>Kontribusi</a:t>
            </a:r>
            <a:r>
              <a:rPr lang="en-US" smtClean="0"/>
              <a:t> </a:t>
            </a:r>
            <a:r>
              <a:rPr lang="en-US" err="1" smtClean="0"/>
              <a:t>Penelitian</a:t>
            </a:r>
            <a:r>
              <a:rPr lang="en-US" smtClean="0"/>
              <a:t> </a:t>
            </a:r>
            <a:r>
              <a:rPr lang="id-ID" smtClean="0"/>
              <a:t>dari </a:t>
            </a:r>
            <a:r>
              <a:rPr lang="en-US" err="1" smtClean="0"/>
              <a:t>Pola</a:t>
            </a:r>
            <a:r>
              <a:rPr lang="id-ID" smtClean="0"/>
              <a:t> Abstrak Penelitian (</a:t>
            </a:r>
            <a:r>
              <a:rPr lang="en-US" smtClean="0">
                <a:solidFill>
                  <a:srgbClr val="FFC000"/>
                </a:solidFill>
              </a:rPr>
              <a:t>Pro </a:t>
            </a:r>
            <a:r>
              <a:rPr lang="en-US">
                <a:solidFill>
                  <a:srgbClr val="FFC000"/>
                </a:solidFill>
              </a:rPr>
              <a:t>Forma </a:t>
            </a:r>
            <a:r>
              <a:rPr lang="en-US" smtClean="0">
                <a:solidFill>
                  <a:srgbClr val="FFC000"/>
                </a:solidFill>
              </a:rPr>
              <a:t>Abstracts</a:t>
            </a:r>
            <a:r>
              <a:rPr lang="id-ID" smtClean="0">
                <a:solidFill>
                  <a:srgbClr val="FFC000"/>
                </a:solidFill>
              </a:rPr>
              <a:t>)</a:t>
            </a:r>
            <a:endParaRPr lang="en-US">
              <a:solidFill>
                <a:srgbClr val="FFC000"/>
              </a:solidFill>
            </a:endParaRPr>
          </a:p>
        </p:txBody>
      </p:sp>
    </p:spTree>
    <p:extLst>
      <p:ext uri="{BB962C8B-B14F-4D97-AF65-F5344CB8AC3E}">
        <p14:creationId xmlns:p14="http://schemas.microsoft.com/office/powerpoint/2010/main" val="2017442837"/>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Jenis</a:t>
            </a:r>
            <a:r>
              <a:rPr lang="en-US" smtClean="0"/>
              <a:t> </a:t>
            </a:r>
            <a:r>
              <a:rPr lang="en-US" err="1" smtClean="0"/>
              <a:t>Kontribusi</a:t>
            </a:r>
            <a:r>
              <a:rPr lang="en-US" smtClean="0"/>
              <a:t> (Newman, 1994)</a:t>
            </a:r>
            <a:endParaRPr lang="en-US"/>
          </a:p>
        </p:txBody>
      </p:sp>
      <p:sp>
        <p:nvSpPr>
          <p:cNvPr id="3" name="Content Placeholder 2"/>
          <p:cNvSpPr>
            <a:spLocks noGrp="1"/>
          </p:cNvSpPr>
          <p:nvPr>
            <p:ph idx="1"/>
          </p:nvPr>
        </p:nvSpPr>
        <p:spPr>
          <a:xfrm>
            <a:off x="457200" y="1143000"/>
            <a:ext cx="8229600" cy="4945063"/>
          </a:xfrm>
        </p:spPr>
        <p:txBody>
          <a:bodyPr/>
          <a:lstStyle/>
          <a:p>
            <a:pPr marL="514350" indent="-514350">
              <a:buFont typeface="+mj-lt"/>
              <a:buAutoNum type="arabicPeriod"/>
            </a:pPr>
            <a:r>
              <a:rPr lang="en-US">
                <a:solidFill>
                  <a:srgbClr val="C00000"/>
                </a:solidFill>
              </a:rPr>
              <a:t>EM </a:t>
            </a:r>
            <a:r>
              <a:rPr lang="en-US" smtClean="0">
                <a:solidFill>
                  <a:srgbClr val="C00000"/>
                </a:solidFill>
              </a:rPr>
              <a:t>(Enhanced </a:t>
            </a:r>
            <a:r>
              <a:rPr lang="en-US">
                <a:solidFill>
                  <a:srgbClr val="C00000"/>
                </a:solidFill>
              </a:rPr>
              <a:t>analytical </a:t>
            </a:r>
            <a:r>
              <a:rPr lang="id-ID" smtClean="0">
                <a:solidFill>
                  <a:srgbClr val="C00000"/>
                </a:solidFill>
              </a:rPr>
              <a:t>M</a:t>
            </a:r>
            <a:r>
              <a:rPr lang="en-US" smtClean="0">
                <a:solidFill>
                  <a:srgbClr val="C00000"/>
                </a:solidFill>
              </a:rPr>
              <a:t>odeling techniques), </a:t>
            </a:r>
            <a:r>
              <a:rPr lang="en-US"/>
              <a:t>based on </a:t>
            </a:r>
            <a:r>
              <a:rPr lang="en-US">
                <a:solidFill>
                  <a:srgbClr val="0070C0"/>
                </a:solidFill>
              </a:rPr>
              <a:t>relevant theory</a:t>
            </a:r>
            <a:r>
              <a:rPr lang="en-US"/>
              <a:t>, that can be used </a:t>
            </a:r>
            <a:r>
              <a:rPr lang="en-US" smtClean="0"/>
              <a:t>to tell </a:t>
            </a:r>
            <a:r>
              <a:rPr lang="en-US"/>
              <a:t>whether the design is practicable or to make </a:t>
            </a:r>
            <a:r>
              <a:rPr lang="en-US">
                <a:solidFill>
                  <a:srgbClr val="0070C0"/>
                </a:solidFill>
              </a:rPr>
              <a:t>performance </a:t>
            </a:r>
            <a:r>
              <a:rPr lang="en-US" smtClean="0">
                <a:solidFill>
                  <a:srgbClr val="0070C0"/>
                </a:solidFill>
              </a:rPr>
              <a:t>predictions</a:t>
            </a:r>
            <a:endParaRPr lang="en-US">
              <a:solidFill>
                <a:srgbClr val="0070C0"/>
              </a:solidFill>
            </a:endParaRPr>
          </a:p>
          <a:p>
            <a:pPr marL="514350" indent="-514350">
              <a:buFont typeface="+mj-lt"/>
              <a:buAutoNum type="arabicPeriod"/>
            </a:pPr>
            <a:r>
              <a:rPr lang="en-US">
                <a:solidFill>
                  <a:srgbClr val="C00000"/>
                </a:solidFill>
              </a:rPr>
              <a:t>ES </a:t>
            </a:r>
            <a:r>
              <a:rPr lang="id-ID" smtClean="0">
                <a:solidFill>
                  <a:srgbClr val="C00000"/>
                </a:solidFill>
              </a:rPr>
              <a:t>(</a:t>
            </a:r>
            <a:r>
              <a:rPr lang="en-US" smtClean="0">
                <a:solidFill>
                  <a:srgbClr val="C00000"/>
                </a:solidFill>
              </a:rPr>
              <a:t>Enhanced </a:t>
            </a:r>
            <a:r>
              <a:rPr lang="id-ID" smtClean="0">
                <a:solidFill>
                  <a:srgbClr val="C00000"/>
                </a:solidFill>
              </a:rPr>
              <a:t>S</a:t>
            </a:r>
            <a:r>
              <a:rPr lang="en-US" smtClean="0">
                <a:solidFill>
                  <a:srgbClr val="C00000"/>
                </a:solidFill>
              </a:rPr>
              <a:t>olutions</a:t>
            </a:r>
            <a:r>
              <a:rPr lang="id-ID" smtClean="0">
                <a:solidFill>
                  <a:srgbClr val="C00000"/>
                </a:solidFill>
              </a:rPr>
              <a:t>)</a:t>
            </a:r>
            <a:r>
              <a:rPr lang="en-US" smtClean="0">
                <a:solidFill>
                  <a:srgbClr val="C00000"/>
                </a:solidFill>
              </a:rPr>
              <a:t> </a:t>
            </a:r>
            <a:r>
              <a:rPr lang="en-US"/>
              <a:t>that overcome otherwise </a:t>
            </a:r>
            <a:r>
              <a:rPr lang="en-US">
                <a:solidFill>
                  <a:srgbClr val="0070C0"/>
                </a:solidFill>
              </a:rPr>
              <a:t>insoluble aspects of problems</a:t>
            </a:r>
            <a:r>
              <a:rPr lang="en-US"/>
              <a:t>, or that </a:t>
            </a:r>
            <a:r>
              <a:rPr lang="en-US" smtClean="0"/>
              <a:t>are easier </a:t>
            </a:r>
            <a:r>
              <a:rPr lang="en-US"/>
              <a:t>to analyze with existing modeling </a:t>
            </a:r>
            <a:r>
              <a:rPr lang="en-US" smtClean="0"/>
              <a:t>techniques</a:t>
            </a:r>
            <a:endParaRPr lang="en-US"/>
          </a:p>
          <a:p>
            <a:pPr marL="514350" indent="-514350">
              <a:buFont typeface="+mj-lt"/>
              <a:buAutoNum type="arabicPeriod"/>
            </a:pPr>
            <a:r>
              <a:rPr lang="en-US">
                <a:solidFill>
                  <a:srgbClr val="C00000"/>
                </a:solidFill>
              </a:rPr>
              <a:t>ET </a:t>
            </a:r>
            <a:r>
              <a:rPr lang="id-ID" smtClean="0">
                <a:solidFill>
                  <a:srgbClr val="C00000"/>
                </a:solidFill>
              </a:rPr>
              <a:t>(</a:t>
            </a:r>
            <a:r>
              <a:rPr lang="en-US" smtClean="0">
                <a:solidFill>
                  <a:srgbClr val="C00000"/>
                </a:solidFill>
              </a:rPr>
              <a:t>Enhanced </a:t>
            </a:r>
            <a:r>
              <a:rPr lang="id-ID" smtClean="0">
                <a:solidFill>
                  <a:srgbClr val="C00000"/>
                </a:solidFill>
              </a:rPr>
              <a:t>T</a:t>
            </a:r>
            <a:r>
              <a:rPr lang="en-US" smtClean="0">
                <a:solidFill>
                  <a:srgbClr val="C00000"/>
                </a:solidFill>
              </a:rPr>
              <a:t>ools </a:t>
            </a:r>
            <a:r>
              <a:rPr lang="en-US">
                <a:solidFill>
                  <a:srgbClr val="C00000"/>
                </a:solidFill>
              </a:rPr>
              <a:t>and </a:t>
            </a:r>
            <a:r>
              <a:rPr lang="en-US" smtClean="0">
                <a:solidFill>
                  <a:srgbClr val="C00000"/>
                </a:solidFill>
              </a:rPr>
              <a:t>methods</a:t>
            </a:r>
            <a:r>
              <a:rPr lang="id-ID" smtClean="0">
                <a:solidFill>
                  <a:srgbClr val="C00000"/>
                </a:solidFill>
              </a:rPr>
              <a:t>)</a:t>
            </a:r>
            <a:r>
              <a:rPr lang="en-US" smtClean="0">
                <a:solidFill>
                  <a:srgbClr val="C00000"/>
                </a:solidFill>
              </a:rPr>
              <a:t> </a:t>
            </a:r>
            <a:r>
              <a:rPr lang="en-US"/>
              <a:t>for </a:t>
            </a:r>
            <a:r>
              <a:rPr lang="en-US">
                <a:solidFill>
                  <a:srgbClr val="0070C0"/>
                </a:solidFill>
              </a:rPr>
              <a:t>applying analytical models</a:t>
            </a:r>
            <a:r>
              <a:rPr lang="en-US"/>
              <a:t> and for </a:t>
            </a:r>
            <a:r>
              <a:rPr lang="en-US">
                <a:solidFill>
                  <a:srgbClr val="0070C0"/>
                </a:solidFill>
              </a:rPr>
              <a:t>building </a:t>
            </a:r>
            <a:r>
              <a:rPr lang="en-US" smtClean="0">
                <a:solidFill>
                  <a:srgbClr val="0070C0"/>
                </a:solidFill>
              </a:rPr>
              <a:t>functional models</a:t>
            </a:r>
            <a:r>
              <a:rPr lang="en-US" smtClean="0"/>
              <a:t> </a:t>
            </a:r>
            <a:r>
              <a:rPr lang="en-US"/>
              <a:t>or </a:t>
            </a:r>
            <a:r>
              <a:rPr lang="en-US" smtClean="0"/>
              <a:t>prototypes</a:t>
            </a:r>
            <a:endParaRPr lang="en-US"/>
          </a:p>
        </p:txBody>
      </p:sp>
    </p:spTree>
    <p:extLst>
      <p:ext uri="{BB962C8B-B14F-4D97-AF65-F5344CB8AC3E}">
        <p14:creationId xmlns:p14="http://schemas.microsoft.com/office/powerpoint/2010/main" val="414522328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1. </a:t>
            </a:r>
            <a:r>
              <a:rPr lang="en-US" smtClean="0"/>
              <a:t>EM (</a:t>
            </a:r>
            <a:r>
              <a:rPr lang="en-US"/>
              <a:t>Enhanced </a:t>
            </a:r>
            <a:r>
              <a:rPr lang="en-US" smtClean="0"/>
              <a:t>Modeling Techniques)</a:t>
            </a:r>
            <a:endParaRPr lang="en-US"/>
          </a:p>
        </p:txBody>
      </p:sp>
      <p:sp>
        <p:nvSpPr>
          <p:cNvPr id="3" name="Content Placeholder 2"/>
          <p:cNvSpPr>
            <a:spLocks noGrp="1"/>
          </p:cNvSpPr>
          <p:nvPr>
            <p:ph idx="1"/>
          </p:nvPr>
        </p:nvSpPr>
        <p:spPr>
          <a:xfrm>
            <a:off x="457200" y="1143000"/>
            <a:ext cx="8229600" cy="5021263"/>
          </a:xfrm>
        </p:spPr>
        <p:txBody>
          <a:bodyPr/>
          <a:lstStyle/>
          <a:p>
            <a:r>
              <a:rPr lang="en-US"/>
              <a:t>Enhanced </a:t>
            </a:r>
            <a:r>
              <a:rPr lang="en-US" smtClean="0"/>
              <a:t>modeling </a:t>
            </a:r>
            <a:r>
              <a:rPr lang="en-US"/>
              <a:t>techniques </a:t>
            </a:r>
            <a:r>
              <a:rPr lang="en-US" smtClean="0"/>
              <a:t>are </a:t>
            </a:r>
            <a:r>
              <a:rPr lang="en-US"/>
              <a:t>generated by </a:t>
            </a:r>
            <a:r>
              <a:rPr lang="en-US" smtClean="0">
                <a:solidFill>
                  <a:srgbClr val="C00000"/>
                </a:solidFill>
              </a:rPr>
              <a:t>applying existing </a:t>
            </a:r>
            <a:r>
              <a:rPr lang="en-US">
                <a:solidFill>
                  <a:srgbClr val="C00000"/>
                </a:solidFill>
              </a:rPr>
              <a:t>techniques</a:t>
            </a:r>
            <a:r>
              <a:rPr lang="en-US"/>
              <a:t> to designs, and making </a:t>
            </a:r>
            <a:r>
              <a:rPr lang="en-US" smtClean="0">
                <a:solidFill>
                  <a:srgbClr val="C00000"/>
                </a:solidFill>
              </a:rPr>
              <a:t>comparisons with </a:t>
            </a:r>
            <a:r>
              <a:rPr lang="en-US">
                <a:solidFill>
                  <a:srgbClr val="C00000"/>
                </a:solidFill>
              </a:rPr>
              <a:t>the results of empirical tests </a:t>
            </a:r>
            <a:r>
              <a:rPr lang="en-US"/>
              <a:t>on </a:t>
            </a:r>
            <a:r>
              <a:rPr lang="en-US" smtClean="0"/>
              <a:t>working prototypes </a:t>
            </a:r>
            <a:r>
              <a:rPr lang="en-US"/>
              <a:t>or </a:t>
            </a:r>
            <a:r>
              <a:rPr lang="en-US" smtClean="0"/>
              <a:t>products</a:t>
            </a:r>
          </a:p>
          <a:p>
            <a:r>
              <a:rPr lang="en-US" smtClean="0"/>
              <a:t>Areas </a:t>
            </a:r>
            <a:r>
              <a:rPr lang="en-US"/>
              <a:t>of discrepancy </a:t>
            </a:r>
            <a:r>
              <a:rPr lang="en-US" smtClean="0"/>
              <a:t>between predicted </a:t>
            </a:r>
            <a:r>
              <a:rPr lang="en-US"/>
              <a:t>and actual results are </a:t>
            </a:r>
            <a:r>
              <a:rPr lang="en-US" smtClean="0"/>
              <a:t>noted</a:t>
            </a:r>
          </a:p>
          <a:p>
            <a:r>
              <a:rPr lang="en-US" smtClean="0"/>
              <a:t>The researcher then </a:t>
            </a:r>
            <a:r>
              <a:rPr lang="en-US">
                <a:solidFill>
                  <a:srgbClr val="C00000"/>
                </a:solidFill>
              </a:rPr>
              <a:t>develops </a:t>
            </a:r>
            <a:r>
              <a:rPr lang="en-US" smtClean="0">
                <a:solidFill>
                  <a:srgbClr val="C00000"/>
                </a:solidFill>
              </a:rPr>
              <a:t>a new </a:t>
            </a:r>
            <a:r>
              <a:rPr lang="en-US">
                <a:solidFill>
                  <a:srgbClr val="C00000"/>
                </a:solidFill>
              </a:rPr>
              <a:t>model </a:t>
            </a:r>
            <a:r>
              <a:rPr lang="en-US"/>
              <a:t>that offers a </a:t>
            </a:r>
            <a:r>
              <a:rPr lang="en-US">
                <a:solidFill>
                  <a:srgbClr val="C00000"/>
                </a:solidFill>
              </a:rPr>
              <a:t>more </a:t>
            </a:r>
            <a:r>
              <a:rPr lang="en-US" smtClean="0">
                <a:solidFill>
                  <a:srgbClr val="C00000"/>
                </a:solidFill>
              </a:rPr>
              <a:t>accurate prediction</a:t>
            </a:r>
            <a:r>
              <a:rPr lang="en-US"/>
              <a:t>, and </a:t>
            </a:r>
            <a:r>
              <a:rPr lang="en-US">
                <a:solidFill>
                  <a:srgbClr val="C00000"/>
                </a:solidFill>
              </a:rPr>
              <a:t>confirms its accuracy</a:t>
            </a:r>
            <a:r>
              <a:rPr lang="en-US"/>
              <a:t> by means of </a:t>
            </a:r>
            <a:r>
              <a:rPr lang="en-US" smtClean="0"/>
              <a:t>fresh empirical tests</a:t>
            </a:r>
            <a:endParaRPr lang="en-US"/>
          </a:p>
        </p:txBody>
      </p:sp>
    </p:spTree>
    <p:extLst>
      <p:ext uri="{BB962C8B-B14F-4D97-AF65-F5344CB8AC3E}">
        <p14:creationId xmlns:p14="http://schemas.microsoft.com/office/powerpoint/2010/main" val="378743335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 – Pro Forma Abstract</a:t>
            </a:r>
            <a:endParaRPr lang="en-US"/>
          </a:p>
        </p:txBody>
      </p:sp>
      <p:sp>
        <p:nvSpPr>
          <p:cNvPr id="3" name="Content Placeholder 2"/>
          <p:cNvSpPr>
            <a:spLocks noGrp="1"/>
          </p:cNvSpPr>
          <p:nvPr>
            <p:ph idx="1"/>
          </p:nvPr>
        </p:nvSpPr>
        <p:spPr>
          <a:xfrm>
            <a:off x="381000" y="1066800"/>
            <a:ext cx="8458200" cy="5181600"/>
          </a:xfrm>
        </p:spPr>
        <p:txBody>
          <a:bodyPr/>
          <a:lstStyle/>
          <a:p>
            <a:pPr marL="0" indent="0">
              <a:buNone/>
            </a:pPr>
            <a:r>
              <a:rPr lang="en-US" smtClean="0"/>
              <a:t>Existing </a:t>
            </a:r>
            <a:r>
              <a:rPr lang="en-US">
                <a:solidFill>
                  <a:srgbClr val="C00000"/>
                </a:solidFill>
              </a:rPr>
              <a:t>&lt;model-type&gt; </a:t>
            </a:r>
            <a:r>
              <a:rPr lang="en-US"/>
              <a:t>models are deficient in dealing with </a:t>
            </a:r>
            <a:r>
              <a:rPr lang="en-US">
                <a:solidFill>
                  <a:srgbClr val="C00000"/>
                </a:solidFill>
              </a:rPr>
              <a:t>&lt;properties&gt; </a:t>
            </a:r>
            <a:r>
              <a:rPr lang="en-US"/>
              <a:t>of </a:t>
            </a:r>
            <a:r>
              <a:rPr lang="en-US">
                <a:solidFill>
                  <a:srgbClr val="C00000"/>
                </a:solidFill>
              </a:rPr>
              <a:t>&lt;</a:t>
            </a:r>
            <a:r>
              <a:rPr lang="en-US" smtClean="0">
                <a:solidFill>
                  <a:srgbClr val="C00000"/>
                </a:solidFill>
              </a:rPr>
              <a:t>solution strategy</a:t>
            </a:r>
            <a:r>
              <a:rPr lang="en-US">
                <a:solidFill>
                  <a:srgbClr val="C00000"/>
                </a:solidFill>
              </a:rPr>
              <a:t>&gt;</a:t>
            </a:r>
            <a:r>
              <a:rPr lang="en-US"/>
              <a:t>. An enhanced </a:t>
            </a:r>
            <a:r>
              <a:rPr lang="en-US">
                <a:solidFill>
                  <a:srgbClr val="C00000"/>
                </a:solidFill>
              </a:rPr>
              <a:t>&lt;model-type&gt; </a:t>
            </a:r>
            <a:r>
              <a:rPr lang="en-US"/>
              <a:t>is described, capable of providing </a:t>
            </a:r>
            <a:r>
              <a:rPr lang="en-US" smtClean="0"/>
              <a:t>more accurate analyses/predictions </a:t>
            </a:r>
            <a:r>
              <a:rPr lang="en-US"/>
              <a:t>of </a:t>
            </a:r>
            <a:r>
              <a:rPr lang="en-US">
                <a:solidFill>
                  <a:srgbClr val="C00000"/>
                </a:solidFill>
              </a:rPr>
              <a:t>&lt;properties&gt; </a:t>
            </a:r>
            <a:r>
              <a:rPr lang="en-US"/>
              <a:t>in </a:t>
            </a:r>
            <a:r>
              <a:rPr lang="en-US">
                <a:solidFill>
                  <a:srgbClr val="C00000"/>
                </a:solidFill>
              </a:rPr>
              <a:t>&lt;solution strategy&gt; </a:t>
            </a:r>
            <a:r>
              <a:rPr lang="en-US"/>
              <a:t>designs. </a:t>
            </a:r>
            <a:r>
              <a:rPr lang="en-US" smtClean="0"/>
              <a:t>The model </a:t>
            </a:r>
            <a:r>
              <a:rPr lang="en-US"/>
              <a:t>has been tested by comparing </a:t>
            </a:r>
            <a:r>
              <a:rPr lang="en-US" smtClean="0"/>
              <a:t>analyses/predictions </a:t>
            </a:r>
            <a:r>
              <a:rPr lang="en-US"/>
              <a:t>with empirically </a:t>
            </a:r>
            <a:r>
              <a:rPr lang="en-US" smtClean="0"/>
              <a:t>measured values </a:t>
            </a:r>
            <a:r>
              <a:rPr lang="en-US"/>
              <a:t>of </a:t>
            </a:r>
            <a:r>
              <a:rPr lang="en-US">
                <a:solidFill>
                  <a:srgbClr val="C00000"/>
                </a:solidFill>
              </a:rPr>
              <a:t>&lt;properties</a:t>
            </a:r>
            <a:r>
              <a:rPr lang="en-US" smtClean="0">
                <a:solidFill>
                  <a:srgbClr val="C00000"/>
                </a:solidFill>
              </a:rPr>
              <a:t>&gt;</a:t>
            </a:r>
            <a:endParaRPr lang="en-US">
              <a:solidFill>
                <a:srgbClr val="C00000"/>
              </a:solidFill>
            </a:endParaRPr>
          </a:p>
        </p:txBody>
      </p:sp>
    </p:spTree>
    <p:extLst>
      <p:ext uri="{BB962C8B-B14F-4D97-AF65-F5344CB8AC3E}">
        <p14:creationId xmlns:p14="http://schemas.microsoft.com/office/powerpoint/2010/main" val="131677779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 – Pro Forma Abstract (Sample)</a:t>
            </a:r>
            <a:endParaRPr lang="en-US"/>
          </a:p>
        </p:txBody>
      </p:sp>
      <p:sp>
        <p:nvSpPr>
          <p:cNvPr id="3" name="Content Placeholder 2"/>
          <p:cNvSpPr>
            <a:spLocks noGrp="1"/>
          </p:cNvSpPr>
          <p:nvPr>
            <p:ph idx="1"/>
          </p:nvPr>
        </p:nvSpPr>
        <p:spPr>
          <a:xfrm>
            <a:off x="457200" y="1150937"/>
            <a:ext cx="8229600" cy="5097463"/>
          </a:xfrm>
        </p:spPr>
        <p:txBody>
          <a:bodyPr/>
          <a:lstStyle/>
          <a:p>
            <a:pPr marL="0" indent="0">
              <a:buNone/>
            </a:pPr>
            <a:r>
              <a:rPr lang="en-US"/>
              <a:t>Existing </a:t>
            </a:r>
            <a:r>
              <a:rPr lang="en-US">
                <a:solidFill>
                  <a:srgbClr val="C00000"/>
                </a:solidFill>
              </a:rPr>
              <a:t>GOMS</a:t>
            </a:r>
            <a:r>
              <a:rPr lang="en-US"/>
              <a:t> models are deficient in dealing with </a:t>
            </a:r>
            <a:r>
              <a:rPr lang="en-US" smtClean="0">
                <a:solidFill>
                  <a:srgbClr val="C00000"/>
                </a:solidFill>
              </a:rPr>
              <a:t>the speed </a:t>
            </a:r>
            <a:r>
              <a:rPr lang="en-US">
                <a:solidFill>
                  <a:srgbClr val="C00000"/>
                </a:solidFill>
              </a:rPr>
              <a:t>of use </a:t>
            </a:r>
            <a:r>
              <a:rPr lang="en-US"/>
              <a:t>of </a:t>
            </a:r>
            <a:r>
              <a:rPr lang="en-US">
                <a:solidFill>
                  <a:srgbClr val="C00000"/>
                </a:solidFill>
              </a:rPr>
              <a:t>workstation applications involving </a:t>
            </a:r>
            <a:r>
              <a:rPr lang="en-US" smtClean="0">
                <a:solidFill>
                  <a:srgbClr val="C00000"/>
                </a:solidFill>
              </a:rPr>
              <a:t>dynamic visual </a:t>
            </a:r>
            <a:r>
              <a:rPr lang="en-US">
                <a:solidFill>
                  <a:srgbClr val="C00000"/>
                </a:solidFill>
              </a:rPr>
              <a:t>information and multi-party </a:t>
            </a:r>
            <a:r>
              <a:rPr lang="en-US" smtClean="0">
                <a:solidFill>
                  <a:srgbClr val="C00000"/>
                </a:solidFill>
              </a:rPr>
              <a:t>conversation</a:t>
            </a:r>
            <a:r>
              <a:rPr lang="en-US" smtClean="0"/>
              <a:t>. An </a:t>
            </a:r>
            <a:r>
              <a:rPr lang="en-US"/>
              <a:t>enhanced </a:t>
            </a:r>
            <a:r>
              <a:rPr lang="en-US">
                <a:solidFill>
                  <a:srgbClr val="C00000"/>
                </a:solidFill>
              </a:rPr>
              <a:t>GOMS</a:t>
            </a:r>
            <a:r>
              <a:rPr lang="en-US"/>
              <a:t> model is described, capable of </a:t>
            </a:r>
            <a:r>
              <a:rPr lang="en-US" smtClean="0"/>
              <a:t>providing more </a:t>
            </a:r>
            <a:r>
              <a:rPr lang="en-US"/>
              <a:t>accurate predictions of </a:t>
            </a:r>
            <a:r>
              <a:rPr lang="en-US">
                <a:solidFill>
                  <a:srgbClr val="C00000"/>
                </a:solidFill>
              </a:rPr>
              <a:t>speed of use </a:t>
            </a:r>
            <a:r>
              <a:rPr lang="en-US"/>
              <a:t>in </a:t>
            </a:r>
            <a:r>
              <a:rPr lang="en-US" smtClean="0"/>
              <a:t>such </a:t>
            </a:r>
            <a:r>
              <a:rPr lang="en-US" smtClean="0">
                <a:solidFill>
                  <a:srgbClr val="C00000"/>
                </a:solidFill>
              </a:rPr>
              <a:t>workstation </a:t>
            </a:r>
            <a:r>
              <a:rPr lang="en-US">
                <a:solidFill>
                  <a:srgbClr val="C00000"/>
                </a:solidFill>
              </a:rPr>
              <a:t>application designs</a:t>
            </a:r>
            <a:r>
              <a:rPr lang="en-US"/>
              <a:t>. The model has </a:t>
            </a:r>
            <a:r>
              <a:rPr lang="en-US" smtClean="0"/>
              <a:t>been tested </a:t>
            </a:r>
            <a:r>
              <a:rPr lang="en-US"/>
              <a:t>by comparing predictions with empirically measured</a:t>
            </a:r>
          </a:p>
          <a:p>
            <a:pPr marL="0" indent="0">
              <a:buNone/>
            </a:pPr>
            <a:r>
              <a:rPr lang="en-US"/>
              <a:t>values of </a:t>
            </a:r>
            <a:r>
              <a:rPr lang="en-US">
                <a:solidFill>
                  <a:srgbClr val="C00000"/>
                </a:solidFill>
              </a:rPr>
              <a:t>speed of </a:t>
            </a:r>
            <a:r>
              <a:rPr lang="en-US" smtClean="0">
                <a:solidFill>
                  <a:srgbClr val="C00000"/>
                </a:solidFill>
              </a:rPr>
              <a:t>use</a:t>
            </a:r>
            <a:r>
              <a:rPr lang="en-US" smtClean="0"/>
              <a:t>.</a:t>
            </a:r>
            <a:endParaRPr lang="en-US"/>
          </a:p>
          <a:p>
            <a:pPr marL="0" indent="0" algn="r">
              <a:buNone/>
            </a:pPr>
            <a:r>
              <a:rPr lang="en-US" i="1"/>
              <a:t>(John, 1990</a:t>
            </a:r>
            <a:r>
              <a:rPr lang="en-US" i="1" smtClean="0"/>
              <a:t>)</a:t>
            </a:r>
            <a:endParaRPr lang="en-US" i="1"/>
          </a:p>
        </p:txBody>
      </p:sp>
    </p:spTree>
    <p:extLst>
      <p:ext uri="{BB962C8B-B14F-4D97-AF65-F5344CB8AC3E}">
        <p14:creationId xmlns:p14="http://schemas.microsoft.com/office/powerpoint/2010/main" val="40335508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Karakter</a:t>
            </a:r>
            <a:r>
              <a:rPr lang="en-US" smtClean="0"/>
              <a:t> </a:t>
            </a:r>
            <a:r>
              <a:rPr lang="en-US" err="1" smtClean="0"/>
              <a:t>Peneliti</a:t>
            </a:r>
            <a:endParaRPr lang="en-US"/>
          </a:p>
        </p:txBody>
      </p:sp>
      <p:sp>
        <p:nvSpPr>
          <p:cNvPr id="3" name="Content Placeholder 2"/>
          <p:cNvSpPr>
            <a:spLocks noGrp="1"/>
          </p:cNvSpPr>
          <p:nvPr>
            <p:ph idx="1"/>
          </p:nvPr>
        </p:nvSpPr>
        <p:spPr>
          <a:xfrm>
            <a:off x="457200" y="1143000"/>
            <a:ext cx="8229600" cy="5021263"/>
          </a:xfrm>
        </p:spPr>
        <p:txBody>
          <a:bodyPr/>
          <a:lstStyle/>
          <a:p>
            <a:pPr>
              <a:buNone/>
            </a:pPr>
            <a:r>
              <a:rPr lang="en-US" smtClean="0"/>
              <a:t>	</a:t>
            </a:r>
            <a:r>
              <a:rPr lang="en-US" sz="4000" smtClean="0"/>
              <a:t>The good researcher is not</a:t>
            </a:r>
          </a:p>
          <a:p>
            <a:pPr>
              <a:buNone/>
            </a:pPr>
            <a:r>
              <a:rPr lang="en-US" sz="4000" smtClean="0"/>
              <a:t>	“one who knows the </a:t>
            </a:r>
            <a:r>
              <a:rPr lang="en-US" sz="4000" smtClean="0">
                <a:solidFill>
                  <a:srgbClr val="C00000"/>
                </a:solidFill>
              </a:rPr>
              <a:t>right answers</a:t>
            </a:r>
            <a:r>
              <a:rPr lang="en-US" sz="4000" smtClean="0"/>
              <a:t>”</a:t>
            </a:r>
          </a:p>
          <a:p>
            <a:pPr>
              <a:buNone/>
            </a:pPr>
            <a:r>
              <a:rPr lang="en-US" sz="4000" smtClean="0"/>
              <a:t>	but</a:t>
            </a:r>
          </a:p>
          <a:p>
            <a:pPr>
              <a:buNone/>
            </a:pPr>
            <a:r>
              <a:rPr lang="en-US" sz="4000" smtClean="0"/>
              <a:t>	“one who is </a:t>
            </a:r>
            <a:r>
              <a:rPr lang="en-US" sz="4000" smtClean="0">
                <a:solidFill>
                  <a:srgbClr val="C00000"/>
                </a:solidFill>
              </a:rPr>
              <a:t>struggling to find out what the right questions </a:t>
            </a:r>
            <a:r>
              <a:rPr lang="en-US" sz="4000" smtClean="0"/>
              <a:t>might be”</a:t>
            </a:r>
          </a:p>
          <a:p>
            <a:pPr algn="r">
              <a:buNone/>
            </a:pPr>
            <a:r>
              <a:rPr lang="en-US" smtClean="0"/>
              <a:t>	</a:t>
            </a:r>
          </a:p>
          <a:p>
            <a:pPr algn="r">
              <a:buNone/>
            </a:pPr>
            <a:endParaRPr lang="en-US" smtClean="0"/>
          </a:p>
          <a:p>
            <a:pPr algn="r">
              <a:buNone/>
            </a:pPr>
            <a:r>
              <a:rPr lang="en-US" i="1" smtClean="0"/>
              <a:t>(Phillips and Pugh, 2005)</a:t>
            </a:r>
            <a:endParaRPr lang="en-US" i="1"/>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2. </a:t>
            </a:r>
            <a:r>
              <a:rPr lang="en-US" smtClean="0"/>
              <a:t>ES (Enhanced Solution)</a:t>
            </a:r>
            <a:endParaRPr lang="en-US"/>
          </a:p>
        </p:txBody>
      </p:sp>
      <p:sp>
        <p:nvSpPr>
          <p:cNvPr id="3" name="Content Placeholder 2"/>
          <p:cNvSpPr>
            <a:spLocks noGrp="1"/>
          </p:cNvSpPr>
          <p:nvPr>
            <p:ph idx="1"/>
          </p:nvPr>
        </p:nvSpPr>
        <p:spPr/>
        <p:txBody>
          <a:bodyPr/>
          <a:lstStyle/>
          <a:p>
            <a:r>
              <a:rPr lang="en-US"/>
              <a:t>Enhanced solutions arise from </a:t>
            </a:r>
            <a:r>
              <a:rPr lang="en-US">
                <a:solidFill>
                  <a:srgbClr val="C00000"/>
                </a:solidFill>
              </a:rPr>
              <a:t>measuring </a:t>
            </a:r>
            <a:r>
              <a:rPr lang="en-US" smtClean="0">
                <a:solidFill>
                  <a:srgbClr val="C00000"/>
                </a:solidFill>
              </a:rPr>
              <a:t>limitations in </a:t>
            </a:r>
            <a:r>
              <a:rPr lang="en-US">
                <a:solidFill>
                  <a:srgbClr val="C00000"/>
                </a:solidFill>
              </a:rPr>
              <a:t>the ability of existing solutions </a:t>
            </a:r>
            <a:r>
              <a:rPr lang="en-US"/>
              <a:t>to address </a:t>
            </a:r>
            <a:r>
              <a:rPr lang="en-US" smtClean="0"/>
              <a:t>certain problems</a:t>
            </a:r>
          </a:p>
          <a:p>
            <a:r>
              <a:rPr lang="en-US" smtClean="0"/>
              <a:t>These </a:t>
            </a:r>
            <a:r>
              <a:rPr lang="en-US"/>
              <a:t>motivate the researcher to devise </a:t>
            </a:r>
            <a:r>
              <a:rPr lang="en-US" smtClean="0"/>
              <a:t>an </a:t>
            </a:r>
            <a:r>
              <a:rPr lang="en-US" smtClean="0">
                <a:solidFill>
                  <a:srgbClr val="C00000"/>
                </a:solidFill>
              </a:rPr>
              <a:t>enhanced </a:t>
            </a:r>
            <a:r>
              <a:rPr lang="en-US">
                <a:solidFill>
                  <a:srgbClr val="C00000"/>
                </a:solidFill>
              </a:rPr>
              <a:t>design that overcomes </a:t>
            </a:r>
            <a:r>
              <a:rPr lang="en-US" smtClean="0">
                <a:solidFill>
                  <a:srgbClr val="C00000"/>
                </a:solidFill>
              </a:rPr>
              <a:t>the limitations</a:t>
            </a:r>
            <a:r>
              <a:rPr lang="en-US"/>
              <a:t>, </a:t>
            </a:r>
            <a:r>
              <a:rPr lang="en-US" smtClean="0"/>
              <a:t>perhaps making </a:t>
            </a:r>
            <a:r>
              <a:rPr lang="en-US"/>
              <a:t>use of </a:t>
            </a:r>
            <a:r>
              <a:rPr lang="en-US" smtClean="0"/>
              <a:t>modeling </a:t>
            </a:r>
            <a:r>
              <a:rPr lang="en-US"/>
              <a:t>techniques to predict </a:t>
            </a:r>
            <a:r>
              <a:rPr lang="en-US" smtClean="0"/>
              <a:t>the outcome</a:t>
            </a:r>
          </a:p>
          <a:p>
            <a:r>
              <a:rPr lang="en-US" smtClean="0"/>
              <a:t>The </a:t>
            </a:r>
            <a:r>
              <a:rPr lang="en-US">
                <a:solidFill>
                  <a:srgbClr val="C00000"/>
                </a:solidFill>
              </a:rPr>
              <a:t>new solution is </a:t>
            </a:r>
            <a:r>
              <a:rPr lang="en-US" smtClean="0">
                <a:solidFill>
                  <a:srgbClr val="C00000"/>
                </a:solidFill>
              </a:rPr>
              <a:t>prototyped </a:t>
            </a:r>
            <a:r>
              <a:rPr lang="en-US">
                <a:solidFill>
                  <a:srgbClr val="C00000"/>
                </a:solidFill>
              </a:rPr>
              <a:t>and tested </a:t>
            </a:r>
            <a:r>
              <a:rPr lang="en-US" smtClean="0"/>
              <a:t>to demonstrate </a:t>
            </a:r>
            <a:r>
              <a:rPr lang="en-US"/>
              <a:t>a successful </a:t>
            </a:r>
            <a:r>
              <a:rPr lang="en-US" smtClean="0"/>
              <a:t>outcome</a:t>
            </a:r>
            <a:endParaRPr lang="en-US"/>
          </a:p>
        </p:txBody>
      </p:sp>
    </p:spTree>
    <p:extLst>
      <p:ext uri="{BB962C8B-B14F-4D97-AF65-F5344CB8AC3E}">
        <p14:creationId xmlns:p14="http://schemas.microsoft.com/office/powerpoint/2010/main" val="222086687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 </a:t>
            </a:r>
            <a:r>
              <a:rPr lang="en-US"/>
              <a:t>– Pro Forma Abstract</a:t>
            </a:r>
          </a:p>
        </p:txBody>
      </p:sp>
      <p:sp>
        <p:nvSpPr>
          <p:cNvPr id="3" name="Content Placeholder 2"/>
          <p:cNvSpPr>
            <a:spLocks noGrp="1"/>
          </p:cNvSpPr>
          <p:nvPr>
            <p:ph idx="1"/>
          </p:nvPr>
        </p:nvSpPr>
        <p:spPr>
          <a:xfrm>
            <a:off x="381000" y="1066800"/>
            <a:ext cx="8458200" cy="5181600"/>
          </a:xfrm>
        </p:spPr>
        <p:txBody>
          <a:bodyPr/>
          <a:lstStyle/>
          <a:p>
            <a:pPr marL="0" indent="0">
              <a:buNone/>
            </a:pPr>
            <a:r>
              <a:rPr lang="en-US" smtClean="0"/>
              <a:t>Studies </a:t>
            </a:r>
            <a:r>
              <a:rPr lang="en-US"/>
              <a:t>of existing </a:t>
            </a:r>
            <a:r>
              <a:rPr lang="en-US" smtClean="0">
                <a:solidFill>
                  <a:srgbClr val="C00000"/>
                </a:solidFill>
              </a:rPr>
              <a:t>&lt;artifact-type</a:t>
            </a:r>
            <a:r>
              <a:rPr lang="en-US">
                <a:solidFill>
                  <a:srgbClr val="C00000"/>
                </a:solidFill>
              </a:rPr>
              <a:t>&gt; </a:t>
            </a:r>
            <a:r>
              <a:rPr lang="en-US"/>
              <a:t>have shown </a:t>
            </a:r>
            <a:r>
              <a:rPr lang="en-US" smtClean="0"/>
              <a:t>deficiencies in </a:t>
            </a:r>
            <a:r>
              <a:rPr lang="en-US">
                <a:solidFill>
                  <a:srgbClr val="C00000"/>
                </a:solidFill>
              </a:rPr>
              <a:t>&lt;property&gt;</a:t>
            </a:r>
            <a:r>
              <a:rPr lang="en-US"/>
              <a:t>. An enhanced design for </a:t>
            </a:r>
            <a:r>
              <a:rPr lang="en-US" smtClean="0"/>
              <a:t>an </a:t>
            </a:r>
            <a:r>
              <a:rPr lang="en-US" smtClean="0">
                <a:solidFill>
                  <a:srgbClr val="C00000"/>
                </a:solidFill>
              </a:rPr>
              <a:t>&lt;artifact-type</a:t>
            </a:r>
            <a:r>
              <a:rPr lang="en-US">
                <a:solidFill>
                  <a:srgbClr val="C00000"/>
                </a:solidFill>
              </a:rPr>
              <a:t>&gt; </a:t>
            </a:r>
            <a:r>
              <a:rPr lang="en-US"/>
              <a:t>is described, based on </a:t>
            </a:r>
            <a:r>
              <a:rPr lang="en-US">
                <a:solidFill>
                  <a:srgbClr val="C00000"/>
                </a:solidFill>
              </a:rPr>
              <a:t>&lt;solution strategy</a:t>
            </a:r>
            <a:r>
              <a:rPr lang="en-US" smtClean="0">
                <a:solidFill>
                  <a:srgbClr val="C00000"/>
                </a:solidFill>
              </a:rPr>
              <a:t>&gt;</a:t>
            </a:r>
            <a:r>
              <a:rPr lang="en-US" smtClean="0"/>
              <a:t>. In </a:t>
            </a:r>
            <a:r>
              <a:rPr lang="en-US"/>
              <a:t>comparison with existing solutions, it </a:t>
            </a:r>
            <a:r>
              <a:rPr lang="en-US" smtClean="0"/>
              <a:t>offers enhanced </a:t>
            </a:r>
            <a:r>
              <a:rPr lang="en-US"/>
              <a:t>levels of </a:t>
            </a:r>
            <a:r>
              <a:rPr lang="en-US">
                <a:solidFill>
                  <a:srgbClr val="C00000"/>
                </a:solidFill>
              </a:rPr>
              <a:t>&lt;property&gt;</a:t>
            </a:r>
            <a:r>
              <a:rPr lang="en-US"/>
              <a:t>, according to </a:t>
            </a:r>
            <a:r>
              <a:rPr lang="en-US" smtClean="0"/>
              <a:t>analyses based </a:t>
            </a:r>
            <a:r>
              <a:rPr lang="en-US"/>
              <a:t>on </a:t>
            </a:r>
            <a:r>
              <a:rPr lang="en-US">
                <a:solidFill>
                  <a:srgbClr val="C00000"/>
                </a:solidFill>
              </a:rPr>
              <a:t>&lt;model-type&gt;</a:t>
            </a:r>
            <a:r>
              <a:rPr lang="en-US"/>
              <a:t>. These improvements </a:t>
            </a:r>
            <a:r>
              <a:rPr lang="en-US" smtClean="0"/>
              <a:t>have been confirmed/demonstrated </a:t>
            </a:r>
            <a:r>
              <a:rPr lang="en-US"/>
              <a:t>in tests of a </a:t>
            </a:r>
            <a:r>
              <a:rPr lang="en-US" smtClean="0"/>
              <a:t>working </a:t>
            </a:r>
            <a:r>
              <a:rPr lang="en-US" smtClean="0">
                <a:solidFill>
                  <a:srgbClr val="C00000"/>
                </a:solidFill>
              </a:rPr>
              <a:t>&lt;artifact-type</a:t>
            </a:r>
            <a:r>
              <a:rPr lang="en-US">
                <a:solidFill>
                  <a:srgbClr val="C00000"/>
                </a:solidFill>
              </a:rPr>
              <a:t>&gt; </a:t>
            </a:r>
            <a:r>
              <a:rPr lang="en-US"/>
              <a:t>based on the design.</a:t>
            </a:r>
          </a:p>
        </p:txBody>
      </p:sp>
    </p:spTree>
    <p:extLst>
      <p:ext uri="{BB962C8B-B14F-4D97-AF65-F5344CB8AC3E}">
        <p14:creationId xmlns:p14="http://schemas.microsoft.com/office/powerpoint/2010/main" val="232547317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 – Pro Forma Abstract (Sample)</a:t>
            </a:r>
            <a:endParaRPr lang="en-US"/>
          </a:p>
        </p:txBody>
      </p:sp>
      <p:sp>
        <p:nvSpPr>
          <p:cNvPr id="3" name="Content Placeholder 2"/>
          <p:cNvSpPr>
            <a:spLocks noGrp="1"/>
          </p:cNvSpPr>
          <p:nvPr>
            <p:ph idx="1"/>
          </p:nvPr>
        </p:nvSpPr>
        <p:spPr>
          <a:xfrm>
            <a:off x="381000" y="1066800"/>
            <a:ext cx="8458200" cy="5181600"/>
          </a:xfrm>
        </p:spPr>
        <p:txBody>
          <a:bodyPr/>
          <a:lstStyle/>
          <a:p>
            <a:pPr marL="0" indent="0">
              <a:buNone/>
            </a:pPr>
            <a:r>
              <a:rPr lang="en-US" sz="2800"/>
              <a:t>Studies of existing </a:t>
            </a:r>
            <a:r>
              <a:rPr lang="en-US" sz="2800">
                <a:solidFill>
                  <a:srgbClr val="C00000"/>
                </a:solidFill>
              </a:rPr>
              <a:t>automatic document layout </a:t>
            </a:r>
            <a:r>
              <a:rPr lang="en-US" sz="2800" smtClean="0">
                <a:solidFill>
                  <a:srgbClr val="C00000"/>
                </a:solidFill>
              </a:rPr>
              <a:t>schemes</a:t>
            </a:r>
            <a:r>
              <a:rPr lang="en-US" sz="2800" smtClean="0"/>
              <a:t> have </a:t>
            </a:r>
            <a:r>
              <a:rPr lang="en-US" sz="2800"/>
              <a:t>shown deficiencies in </a:t>
            </a:r>
            <a:r>
              <a:rPr lang="en-US" sz="2800">
                <a:solidFill>
                  <a:srgbClr val="C00000"/>
                </a:solidFill>
              </a:rPr>
              <a:t>ease of </a:t>
            </a:r>
            <a:r>
              <a:rPr lang="en-US" sz="2800" smtClean="0">
                <a:solidFill>
                  <a:srgbClr val="C00000"/>
                </a:solidFill>
              </a:rPr>
              <a:t> learning </a:t>
            </a:r>
            <a:r>
              <a:rPr lang="en-US" sz="2800">
                <a:solidFill>
                  <a:srgbClr val="C00000"/>
                </a:solidFill>
              </a:rPr>
              <a:t>and range </a:t>
            </a:r>
            <a:r>
              <a:rPr lang="en-US" sz="2800" smtClean="0">
                <a:solidFill>
                  <a:srgbClr val="C00000"/>
                </a:solidFill>
              </a:rPr>
              <a:t>of information </a:t>
            </a:r>
            <a:r>
              <a:rPr lang="en-US" sz="2800">
                <a:solidFill>
                  <a:srgbClr val="C00000"/>
                </a:solidFill>
              </a:rPr>
              <a:t>handled</a:t>
            </a:r>
            <a:r>
              <a:rPr lang="en-US" sz="2800"/>
              <a:t>. An enhanced design for </a:t>
            </a:r>
            <a:r>
              <a:rPr lang="en-US" sz="2800">
                <a:solidFill>
                  <a:srgbClr val="C00000"/>
                </a:solidFill>
              </a:rPr>
              <a:t>a </a:t>
            </a:r>
            <a:r>
              <a:rPr lang="en-US" sz="2800" smtClean="0">
                <a:solidFill>
                  <a:srgbClr val="C00000"/>
                </a:solidFill>
              </a:rPr>
              <a:t>layout system </a:t>
            </a:r>
            <a:r>
              <a:rPr lang="en-US" sz="2800"/>
              <a:t>is described, based on </a:t>
            </a:r>
            <a:r>
              <a:rPr lang="en-US" sz="2800">
                <a:solidFill>
                  <a:srgbClr val="C00000"/>
                </a:solidFill>
              </a:rPr>
              <a:t>morphological analysis </a:t>
            </a:r>
            <a:r>
              <a:rPr lang="en-US" sz="2800" smtClean="0">
                <a:solidFill>
                  <a:srgbClr val="C00000"/>
                </a:solidFill>
              </a:rPr>
              <a:t>to extract </a:t>
            </a:r>
            <a:r>
              <a:rPr lang="en-US" sz="2800">
                <a:solidFill>
                  <a:srgbClr val="C00000"/>
                </a:solidFill>
              </a:rPr>
              <a:t>logical structure</a:t>
            </a:r>
            <a:r>
              <a:rPr lang="en-US" sz="2800"/>
              <a:t>. In comparison with </a:t>
            </a:r>
            <a:r>
              <a:rPr lang="en-US" sz="2800" smtClean="0"/>
              <a:t>existing solutions</a:t>
            </a:r>
            <a:r>
              <a:rPr lang="en-US" sz="2800"/>
              <a:t>, it offers enhanced levels of </a:t>
            </a:r>
            <a:r>
              <a:rPr lang="en-US" sz="2800">
                <a:solidFill>
                  <a:srgbClr val="C00000"/>
                </a:solidFill>
              </a:rPr>
              <a:t>accuracy in </a:t>
            </a:r>
            <a:r>
              <a:rPr lang="en-US" sz="2800" smtClean="0">
                <a:solidFill>
                  <a:srgbClr val="C00000"/>
                </a:solidFill>
              </a:rPr>
              <a:t>determining</a:t>
            </a:r>
            <a:r>
              <a:rPr lang="id-ID" sz="2800" smtClean="0">
                <a:solidFill>
                  <a:srgbClr val="C00000"/>
                </a:solidFill>
              </a:rPr>
              <a:t> </a:t>
            </a:r>
            <a:r>
              <a:rPr lang="en-US" sz="2800" smtClean="0">
                <a:solidFill>
                  <a:srgbClr val="C00000"/>
                </a:solidFill>
              </a:rPr>
              <a:t>logical </a:t>
            </a:r>
            <a:r>
              <a:rPr lang="en-US" sz="2800">
                <a:solidFill>
                  <a:srgbClr val="C00000"/>
                </a:solidFill>
              </a:rPr>
              <a:t>structure</a:t>
            </a:r>
            <a:r>
              <a:rPr lang="en-US" sz="2800"/>
              <a:t>. These improvements have</a:t>
            </a:r>
          </a:p>
          <a:p>
            <a:pPr marL="0" indent="0">
              <a:buNone/>
            </a:pPr>
            <a:r>
              <a:rPr lang="en-US" sz="2800"/>
              <a:t>been demonstrated in tests of a </a:t>
            </a:r>
            <a:r>
              <a:rPr lang="en-US" sz="2800">
                <a:solidFill>
                  <a:srgbClr val="C00000"/>
                </a:solidFill>
              </a:rPr>
              <a:t>working layout </a:t>
            </a:r>
            <a:r>
              <a:rPr lang="en-US" sz="2800" smtClean="0">
                <a:solidFill>
                  <a:srgbClr val="C00000"/>
                </a:solidFill>
              </a:rPr>
              <a:t>system</a:t>
            </a:r>
            <a:r>
              <a:rPr lang="en-US" sz="2800" smtClean="0"/>
              <a:t> based </a:t>
            </a:r>
            <a:r>
              <a:rPr lang="en-US" sz="2800"/>
              <a:t>on the </a:t>
            </a:r>
            <a:r>
              <a:rPr lang="en-US" sz="2800" smtClean="0"/>
              <a:t>design.</a:t>
            </a:r>
          </a:p>
          <a:p>
            <a:pPr marL="0" indent="0" algn="r">
              <a:buNone/>
            </a:pPr>
            <a:r>
              <a:rPr lang="en-US" sz="2800" i="1" smtClean="0"/>
              <a:t>(Iwai, 1989)</a:t>
            </a:r>
            <a:endParaRPr lang="en-US" sz="2800" i="1"/>
          </a:p>
        </p:txBody>
      </p:sp>
    </p:spTree>
    <p:extLst>
      <p:ext uri="{BB962C8B-B14F-4D97-AF65-F5344CB8AC3E}">
        <p14:creationId xmlns:p14="http://schemas.microsoft.com/office/powerpoint/2010/main" val="181182370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3. </a:t>
            </a:r>
            <a:r>
              <a:rPr lang="en-US" smtClean="0"/>
              <a:t>ET (Enhanced Technique)</a:t>
            </a:r>
            <a:endParaRPr lang="en-US"/>
          </a:p>
        </p:txBody>
      </p:sp>
      <p:sp>
        <p:nvSpPr>
          <p:cNvPr id="3" name="Content Placeholder 2"/>
          <p:cNvSpPr>
            <a:spLocks noGrp="1"/>
          </p:cNvSpPr>
          <p:nvPr>
            <p:ph idx="1"/>
          </p:nvPr>
        </p:nvSpPr>
        <p:spPr/>
        <p:txBody>
          <a:bodyPr/>
          <a:lstStyle/>
          <a:p>
            <a:r>
              <a:rPr lang="en-US"/>
              <a:t>Enhanced tools and methods arise from </a:t>
            </a:r>
            <a:r>
              <a:rPr lang="en-US" smtClean="0"/>
              <a:t>observations that </a:t>
            </a:r>
            <a:r>
              <a:rPr lang="en-US" smtClean="0">
                <a:solidFill>
                  <a:srgbClr val="C00000"/>
                </a:solidFill>
              </a:rPr>
              <a:t>modeling </a:t>
            </a:r>
            <a:r>
              <a:rPr lang="en-US">
                <a:solidFill>
                  <a:srgbClr val="C00000"/>
                </a:solidFill>
              </a:rPr>
              <a:t>techniques or solutions need </a:t>
            </a:r>
            <a:r>
              <a:rPr lang="en-US" smtClean="0">
                <a:solidFill>
                  <a:srgbClr val="C00000"/>
                </a:solidFill>
              </a:rPr>
              <a:t>supporting tools </a:t>
            </a:r>
            <a:r>
              <a:rPr lang="en-US"/>
              <a:t>or methods in order to be applied </a:t>
            </a:r>
            <a:r>
              <a:rPr lang="en-US" smtClean="0">
                <a:solidFill>
                  <a:srgbClr val="C00000"/>
                </a:solidFill>
              </a:rPr>
              <a:t>efficiently and reliably</a:t>
            </a:r>
          </a:p>
          <a:p>
            <a:r>
              <a:rPr lang="en-US" smtClean="0"/>
              <a:t>A </a:t>
            </a:r>
            <a:r>
              <a:rPr lang="en-US"/>
              <a:t>tool or method is devised, and is applied </a:t>
            </a:r>
            <a:r>
              <a:rPr lang="en-US" smtClean="0"/>
              <a:t>in a </a:t>
            </a:r>
            <a:r>
              <a:rPr lang="en-US"/>
              <a:t>design context so as to </a:t>
            </a:r>
            <a:r>
              <a:rPr lang="en-US" smtClean="0"/>
              <a:t>confirm </a:t>
            </a:r>
            <a:r>
              <a:rPr lang="en-US"/>
              <a:t>that it </a:t>
            </a:r>
            <a:r>
              <a:rPr lang="en-US">
                <a:solidFill>
                  <a:srgbClr val="C00000"/>
                </a:solidFill>
              </a:rPr>
              <a:t>provides </a:t>
            </a:r>
            <a:r>
              <a:rPr lang="en-US" smtClean="0">
                <a:solidFill>
                  <a:srgbClr val="C00000"/>
                </a:solidFill>
              </a:rPr>
              <a:t>effective support</a:t>
            </a:r>
            <a:r>
              <a:rPr lang="en-US" smtClean="0"/>
              <a:t> </a:t>
            </a:r>
            <a:r>
              <a:rPr lang="en-US"/>
              <a:t>for the </a:t>
            </a:r>
            <a:r>
              <a:rPr lang="en-US" smtClean="0"/>
              <a:t>modeling </a:t>
            </a:r>
            <a:r>
              <a:rPr lang="en-US"/>
              <a:t>technique or for the </a:t>
            </a:r>
            <a:r>
              <a:rPr lang="en-US" smtClean="0"/>
              <a:t>use of </a:t>
            </a:r>
            <a:r>
              <a:rPr lang="en-US"/>
              <a:t>the </a:t>
            </a:r>
            <a:r>
              <a:rPr lang="en-US" smtClean="0"/>
              <a:t>solution</a:t>
            </a:r>
            <a:endParaRPr lang="en-US"/>
          </a:p>
        </p:txBody>
      </p:sp>
    </p:spTree>
    <p:extLst>
      <p:ext uri="{BB962C8B-B14F-4D97-AF65-F5344CB8AC3E}">
        <p14:creationId xmlns:p14="http://schemas.microsoft.com/office/powerpoint/2010/main" val="355942130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ET </a:t>
            </a:r>
            <a:r>
              <a:rPr lang="en-US"/>
              <a:t>– Pro Forma Abstract</a:t>
            </a:r>
          </a:p>
        </p:txBody>
      </p:sp>
      <p:sp>
        <p:nvSpPr>
          <p:cNvPr id="3" name="Content Placeholder 2"/>
          <p:cNvSpPr>
            <a:spLocks noGrp="1"/>
          </p:cNvSpPr>
          <p:nvPr>
            <p:ph idx="1"/>
          </p:nvPr>
        </p:nvSpPr>
        <p:spPr>
          <a:xfrm>
            <a:off x="457200" y="1219200"/>
            <a:ext cx="8229600" cy="4945063"/>
          </a:xfrm>
        </p:spPr>
        <p:txBody>
          <a:bodyPr/>
          <a:lstStyle/>
          <a:p>
            <a:pPr marL="0" indent="0">
              <a:buNone/>
            </a:pPr>
            <a:r>
              <a:rPr lang="en-US"/>
              <a:t>The effectiveness of </a:t>
            </a:r>
            <a:r>
              <a:rPr lang="en-US" smtClean="0">
                <a:solidFill>
                  <a:srgbClr val="C00000"/>
                </a:solidFill>
              </a:rPr>
              <a:t>&lt;model-type&gt;</a:t>
            </a:r>
            <a:r>
              <a:rPr lang="en-US" smtClean="0"/>
              <a:t>/</a:t>
            </a:r>
            <a:r>
              <a:rPr lang="en-US" smtClean="0">
                <a:solidFill>
                  <a:srgbClr val="C00000"/>
                </a:solidFill>
              </a:rPr>
              <a:t>&lt;</a:t>
            </a:r>
            <a:r>
              <a:rPr lang="en-US">
                <a:solidFill>
                  <a:srgbClr val="C00000"/>
                </a:solidFill>
              </a:rPr>
              <a:t>solution </a:t>
            </a:r>
            <a:r>
              <a:rPr lang="en-US" smtClean="0">
                <a:solidFill>
                  <a:srgbClr val="C00000"/>
                </a:solidFill>
              </a:rPr>
              <a:t>strategy&gt; </a:t>
            </a:r>
            <a:r>
              <a:rPr lang="en-US" smtClean="0"/>
              <a:t>in </a:t>
            </a:r>
            <a:r>
              <a:rPr lang="en-US"/>
              <a:t>supporting the design of </a:t>
            </a:r>
            <a:r>
              <a:rPr lang="en-US" smtClean="0">
                <a:solidFill>
                  <a:srgbClr val="C00000"/>
                </a:solidFill>
              </a:rPr>
              <a:t>&lt;artifact-type</a:t>
            </a:r>
            <a:r>
              <a:rPr lang="en-US">
                <a:solidFill>
                  <a:srgbClr val="C00000"/>
                </a:solidFill>
              </a:rPr>
              <a:t>&gt; </a:t>
            </a:r>
            <a:r>
              <a:rPr lang="en-US"/>
              <a:t>has </a:t>
            </a:r>
            <a:r>
              <a:rPr lang="en-US" smtClean="0"/>
              <a:t>been demonstrated</a:t>
            </a:r>
            <a:r>
              <a:rPr lang="en-US"/>
              <a:t>. An enhanced tool/method is </a:t>
            </a:r>
            <a:r>
              <a:rPr lang="en-US" smtClean="0"/>
              <a:t>described for </a:t>
            </a:r>
            <a:r>
              <a:rPr lang="en-US"/>
              <a:t>the design of </a:t>
            </a:r>
            <a:r>
              <a:rPr lang="en-US" smtClean="0">
                <a:solidFill>
                  <a:srgbClr val="C00000"/>
                </a:solidFill>
              </a:rPr>
              <a:t>&lt;artifact-type</a:t>
            </a:r>
            <a:r>
              <a:rPr lang="en-US">
                <a:solidFill>
                  <a:srgbClr val="C00000"/>
                </a:solidFill>
              </a:rPr>
              <a:t>&gt; </a:t>
            </a:r>
            <a:r>
              <a:rPr lang="en-US"/>
              <a:t>based on </a:t>
            </a:r>
            <a:r>
              <a:rPr lang="en-US">
                <a:solidFill>
                  <a:srgbClr val="C00000"/>
                </a:solidFill>
              </a:rPr>
              <a:t>&lt;model-type</a:t>
            </a:r>
            <a:r>
              <a:rPr lang="en-US" smtClean="0">
                <a:solidFill>
                  <a:srgbClr val="C00000"/>
                </a:solidFill>
              </a:rPr>
              <a:t>&gt;</a:t>
            </a:r>
            <a:r>
              <a:rPr lang="en-US" smtClean="0"/>
              <a:t>/</a:t>
            </a:r>
            <a:r>
              <a:rPr lang="en-US" smtClean="0">
                <a:solidFill>
                  <a:srgbClr val="C00000"/>
                </a:solidFill>
              </a:rPr>
              <a:t>&lt;</a:t>
            </a:r>
            <a:r>
              <a:rPr lang="en-US">
                <a:solidFill>
                  <a:srgbClr val="C00000"/>
                </a:solidFill>
              </a:rPr>
              <a:t>solution strategy&gt;</a:t>
            </a:r>
            <a:r>
              <a:rPr lang="en-US"/>
              <a:t>. Examples are provided </a:t>
            </a:r>
            <a:r>
              <a:rPr lang="en-US" smtClean="0"/>
              <a:t>confirming </a:t>
            </a:r>
            <a:r>
              <a:rPr lang="en-US"/>
              <a:t>the effectiveness of its support for </a:t>
            </a:r>
            <a:r>
              <a:rPr lang="en-US">
                <a:solidFill>
                  <a:srgbClr val="C00000"/>
                </a:solidFill>
              </a:rPr>
              <a:t>&lt;model-type</a:t>
            </a:r>
            <a:r>
              <a:rPr lang="en-US" smtClean="0">
                <a:solidFill>
                  <a:srgbClr val="C00000"/>
                </a:solidFill>
              </a:rPr>
              <a:t>&gt; &lt;</a:t>
            </a:r>
            <a:r>
              <a:rPr lang="en-US">
                <a:solidFill>
                  <a:srgbClr val="C00000"/>
                </a:solidFill>
              </a:rPr>
              <a:t>solution strategy&gt; </a:t>
            </a:r>
            <a:r>
              <a:rPr lang="en-US"/>
              <a:t>in design</a:t>
            </a:r>
            <a:r>
              <a:rPr lang="en-US" smtClean="0"/>
              <a:t>.</a:t>
            </a:r>
          </a:p>
        </p:txBody>
      </p:sp>
    </p:spTree>
    <p:extLst>
      <p:ext uri="{BB962C8B-B14F-4D97-AF65-F5344CB8AC3E}">
        <p14:creationId xmlns:p14="http://schemas.microsoft.com/office/powerpoint/2010/main" val="3599338557"/>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ET – Pro Forma Abstract (Sample)</a:t>
            </a:r>
            <a:endParaRPr lang="en-US"/>
          </a:p>
        </p:txBody>
      </p:sp>
      <p:sp>
        <p:nvSpPr>
          <p:cNvPr id="3" name="Content Placeholder 2"/>
          <p:cNvSpPr>
            <a:spLocks noGrp="1"/>
          </p:cNvSpPr>
          <p:nvPr>
            <p:ph idx="1"/>
          </p:nvPr>
        </p:nvSpPr>
        <p:spPr>
          <a:xfrm>
            <a:off x="457200" y="1143000"/>
            <a:ext cx="8229600" cy="5021263"/>
          </a:xfrm>
        </p:spPr>
        <p:txBody>
          <a:bodyPr/>
          <a:lstStyle/>
          <a:p>
            <a:pPr marL="0" indent="0">
              <a:buNone/>
            </a:pPr>
            <a:r>
              <a:rPr lang="en-US" smtClean="0"/>
              <a:t>The effectiveness of </a:t>
            </a:r>
            <a:r>
              <a:rPr lang="en-US" smtClean="0">
                <a:solidFill>
                  <a:srgbClr val="C00000"/>
                </a:solidFill>
              </a:rPr>
              <a:t>walkthroughs</a:t>
            </a:r>
            <a:r>
              <a:rPr lang="en-US" smtClean="0"/>
              <a:t> in supporting the design of </a:t>
            </a:r>
            <a:r>
              <a:rPr lang="en-US" smtClean="0">
                <a:solidFill>
                  <a:srgbClr val="C00000"/>
                </a:solidFill>
              </a:rPr>
              <a:t>interactive systems </a:t>
            </a:r>
            <a:r>
              <a:rPr lang="en-US" smtClean="0"/>
              <a:t>has been demonstrated. An enhanced tool is described for the design </a:t>
            </a:r>
            <a:r>
              <a:rPr lang="en-US" smtClean="0">
                <a:solidFill>
                  <a:srgbClr val="C00000"/>
                </a:solidFill>
              </a:rPr>
              <a:t>of interactive systems </a:t>
            </a:r>
            <a:r>
              <a:rPr lang="en-US" smtClean="0"/>
              <a:t>based on </a:t>
            </a:r>
            <a:r>
              <a:rPr lang="en-US" smtClean="0">
                <a:solidFill>
                  <a:srgbClr val="C00000"/>
                </a:solidFill>
              </a:rPr>
              <a:t>the use of video recording equipment and informal, interactive evaluation sessions</a:t>
            </a:r>
            <a:r>
              <a:rPr lang="en-US" smtClean="0"/>
              <a:t>. Examples are provided confirming the effectiveness of its support for </a:t>
            </a:r>
            <a:r>
              <a:rPr lang="en-US" smtClean="0">
                <a:solidFill>
                  <a:srgbClr val="C00000"/>
                </a:solidFill>
              </a:rPr>
              <a:t>walkthroughs in design </a:t>
            </a:r>
          </a:p>
          <a:p>
            <a:pPr marL="0" indent="0" algn="r">
              <a:buNone/>
            </a:pPr>
            <a:endParaRPr lang="en-US" smtClean="0"/>
          </a:p>
          <a:p>
            <a:pPr marL="0" indent="0" algn="r">
              <a:buNone/>
            </a:pPr>
            <a:r>
              <a:rPr lang="en-US" i="1"/>
              <a:t>(Rowley, 1992)</a:t>
            </a:r>
          </a:p>
        </p:txBody>
      </p:sp>
    </p:spTree>
    <p:extLst>
      <p:ext uri="{BB962C8B-B14F-4D97-AF65-F5344CB8AC3E}">
        <p14:creationId xmlns:p14="http://schemas.microsoft.com/office/powerpoint/2010/main" val="402218795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Recap: </a:t>
            </a:r>
            <a:r>
              <a:rPr lang="en-US" smtClean="0"/>
              <a:t>Tahapan </a:t>
            </a:r>
            <a:r>
              <a:rPr lang="en-US" err="1" smtClean="0"/>
              <a:t>Penelitian</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7685494"/>
              </p:ext>
            </p:extLst>
          </p:nvPr>
        </p:nvGraphicFramePr>
        <p:xfrm>
          <a:off x="285750" y="990600"/>
          <a:ext cx="855345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59124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190500"/>
            <a:ext cx="8789988" cy="647700"/>
          </a:xfrm>
        </p:spPr>
        <p:txBody>
          <a:bodyPr/>
          <a:lstStyle/>
          <a:p>
            <a:r>
              <a:rPr lang="id-ID" smtClean="0"/>
              <a:t>Tugas Penemuan Masalah Penelitian</a:t>
            </a:r>
            <a:endParaRPr lang="id-ID"/>
          </a:p>
        </p:txBody>
      </p:sp>
      <p:sp>
        <p:nvSpPr>
          <p:cNvPr id="3" name="Content Placeholder 2"/>
          <p:cNvSpPr>
            <a:spLocks noGrp="1"/>
          </p:cNvSpPr>
          <p:nvPr>
            <p:ph idx="1"/>
          </p:nvPr>
        </p:nvSpPr>
        <p:spPr/>
        <p:txBody>
          <a:bodyPr/>
          <a:lstStyle/>
          <a:p>
            <a:pPr marL="514350" indent="-514350">
              <a:buFont typeface="+mj-lt"/>
              <a:buAutoNum type="arabicPeriod"/>
            </a:pPr>
            <a:r>
              <a:rPr lang="id-ID" sz="2400" smtClean="0"/>
              <a:t>Tentukan </a:t>
            </a:r>
            <a:r>
              <a:rPr lang="id-ID" sz="2400" err="1" smtClean="0"/>
              <a:t>subject</a:t>
            </a:r>
            <a:r>
              <a:rPr lang="id-ID" sz="2400" smtClean="0"/>
              <a:t> atau </a:t>
            </a:r>
            <a:r>
              <a:rPr lang="id-ID" sz="2400" err="1" smtClean="0">
                <a:solidFill>
                  <a:srgbClr val="C00000"/>
                </a:solidFill>
              </a:rPr>
              <a:t>field</a:t>
            </a:r>
            <a:r>
              <a:rPr lang="id-ID" sz="2400" smtClean="0">
                <a:solidFill>
                  <a:srgbClr val="C00000"/>
                </a:solidFill>
              </a:rPr>
              <a:t> </a:t>
            </a:r>
            <a:r>
              <a:rPr lang="id-ID" sz="2400" smtClean="0"/>
              <a:t>penelitian</a:t>
            </a:r>
          </a:p>
          <a:p>
            <a:pPr marL="801687" lvl="1" indent="-514350"/>
            <a:r>
              <a:rPr lang="id-ID" sz="1800" smtClean="0"/>
              <a:t>Data mining</a:t>
            </a:r>
          </a:p>
          <a:p>
            <a:pPr marL="801687" lvl="1" indent="-514350"/>
            <a:r>
              <a:rPr lang="id-ID" sz="1800" smtClean="0"/>
              <a:t>Sofware Engineering</a:t>
            </a:r>
          </a:p>
          <a:p>
            <a:pPr marL="801687" lvl="1" indent="-514350"/>
            <a:r>
              <a:rPr lang="id-ID" sz="1800" smtClean="0"/>
              <a:t>dsb</a:t>
            </a:r>
          </a:p>
          <a:p>
            <a:pPr marL="514350" indent="-514350">
              <a:buFont typeface="+mj-lt"/>
              <a:buAutoNum type="arabicPeriod"/>
            </a:pPr>
            <a:r>
              <a:rPr lang="id-ID" sz="2400" smtClean="0"/>
              <a:t>Tentukan </a:t>
            </a:r>
            <a:r>
              <a:rPr lang="id-ID" sz="2400" err="1" smtClean="0">
                <a:solidFill>
                  <a:srgbClr val="C00000"/>
                </a:solidFill>
              </a:rPr>
              <a:t>topic</a:t>
            </a:r>
            <a:r>
              <a:rPr lang="id-ID" sz="2400" smtClean="0">
                <a:solidFill>
                  <a:srgbClr val="C00000"/>
                </a:solidFill>
              </a:rPr>
              <a:t> </a:t>
            </a:r>
            <a:r>
              <a:rPr lang="id-ID" sz="2400" smtClean="0"/>
              <a:t>penelitian dari </a:t>
            </a:r>
            <a:r>
              <a:rPr lang="id-ID" sz="2400" err="1" smtClean="0"/>
              <a:t>subject</a:t>
            </a:r>
            <a:r>
              <a:rPr lang="id-ID" sz="2400" smtClean="0"/>
              <a:t>:</a:t>
            </a:r>
          </a:p>
          <a:p>
            <a:pPr marL="801687" lvl="1" indent="-514350"/>
            <a:r>
              <a:rPr lang="id-ID" sz="1800" smtClean="0"/>
              <a:t>Credit Scoring</a:t>
            </a:r>
          </a:p>
          <a:p>
            <a:pPr marL="801687" lvl="1" indent="-514350"/>
            <a:r>
              <a:rPr lang="id-ID" sz="1800" err="1" smtClean="0"/>
              <a:t>Intrusion</a:t>
            </a:r>
            <a:r>
              <a:rPr lang="id-ID" sz="1800" smtClean="0"/>
              <a:t> detection</a:t>
            </a:r>
          </a:p>
          <a:p>
            <a:pPr marL="801687" lvl="1" indent="-514350"/>
            <a:r>
              <a:rPr lang="id-ID" sz="1800" smtClean="0"/>
              <a:t>Software Defect Prediction</a:t>
            </a:r>
          </a:p>
          <a:p>
            <a:pPr marL="801687" lvl="1" indent="-514350"/>
            <a:r>
              <a:rPr lang="id-ID" sz="1800" smtClean="0"/>
              <a:t>Image Compression</a:t>
            </a:r>
          </a:p>
          <a:p>
            <a:pPr marL="801687" lvl="1" indent="-514350"/>
            <a:r>
              <a:rPr lang="id-ID" sz="1800" smtClean="0"/>
              <a:t>dsb</a:t>
            </a:r>
          </a:p>
          <a:p>
            <a:pPr marL="514350" indent="-514350">
              <a:buFont typeface="+mj-lt"/>
              <a:buAutoNum type="arabicPeriod"/>
            </a:pPr>
            <a:r>
              <a:rPr lang="id-ID" sz="2400" smtClean="0">
                <a:solidFill>
                  <a:srgbClr val="C00000"/>
                </a:solidFill>
              </a:rPr>
              <a:t>Studi literatur </a:t>
            </a:r>
            <a:r>
              <a:rPr lang="id-ID" sz="2400" smtClean="0"/>
              <a:t>tentang topik tersebut (</a:t>
            </a:r>
            <a:r>
              <a:rPr lang="id-ID" sz="2400" err="1" smtClean="0"/>
              <a:t>state-of-the-art</a:t>
            </a:r>
            <a:r>
              <a:rPr lang="id-ID" sz="2400" smtClean="0"/>
              <a:t>, </a:t>
            </a:r>
            <a:r>
              <a:rPr lang="id-ID" sz="2400" err="1" smtClean="0"/>
              <a:t>research</a:t>
            </a:r>
            <a:r>
              <a:rPr lang="id-ID" sz="2400" smtClean="0"/>
              <a:t> direction/challenge) dari journal yang sesuai</a:t>
            </a:r>
          </a:p>
          <a:p>
            <a:pPr marL="514350" indent="-514350">
              <a:buFont typeface="+mj-lt"/>
              <a:buAutoNum type="arabicPeriod"/>
            </a:pPr>
            <a:r>
              <a:rPr lang="id-ID" sz="2400" smtClean="0"/>
              <a:t>Rangkumkan dalam bentuk slide:</a:t>
            </a:r>
          </a:p>
          <a:p>
            <a:pPr marL="801687" lvl="1" indent="-514350"/>
            <a:r>
              <a:rPr lang="id-ID" sz="1800" smtClean="0"/>
              <a:t>nama, field, topic, literature review (masalah, metode, hasil), proposed method, referensi</a:t>
            </a:r>
            <a:endParaRPr lang="id-ID" sz="1800"/>
          </a:p>
        </p:txBody>
      </p:sp>
    </p:spTree>
    <p:extLst>
      <p:ext uri="{BB962C8B-B14F-4D97-AF65-F5344CB8AC3E}">
        <p14:creationId xmlns:p14="http://schemas.microsoft.com/office/powerpoint/2010/main" val="383731070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038600"/>
            <a:ext cx="8001000" cy="2209800"/>
          </a:xfrm>
        </p:spPr>
        <p:txBody>
          <a:bodyPr/>
          <a:lstStyle/>
          <a:p>
            <a:pPr eaLnBrk="1" hangingPunct="1">
              <a:lnSpc>
                <a:spcPct val="90000"/>
              </a:lnSpc>
              <a:defRPr/>
            </a:pPr>
            <a:endParaRPr lang="en-US" sz="2900" smtClean="0">
              <a:solidFill>
                <a:srgbClr val="4D4D4D"/>
              </a:solidFill>
            </a:endParaRPr>
          </a:p>
        </p:txBody>
      </p:sp>
      <p:sp>
        <p:nvSpPr>
          <p:cNvPr id="2" name="Title 1"/>
          <p:cNvSpPr>
            <a:spLocks noGrp="1"/>
          </p:cNvSpPr>
          <p:nvPr>
            <p:ph type="ctrTitle"/>
          </p:nvPr>
        </p:nvSpPr>
        <p:spPr>
          <a:xfrm>
            <a:off x="533400" y="619125"/>
            <a:ext cx="8229600" cy="1971675"/>
          </a:xfrm>
        </p:spPr>
        <p:txBody>
          <a:bodyPr/>
          <a:lstStyle/>
          <a:p>
            <a:r>
              <a:rPr lang="id-ID" sz="5400"/>
              <a:t>6</a:t>
            </a:r>
            <a:r>
              <a:rPr lang="en-US" sz="5400" smtClean="0"/>
              <a:t>. </a:t>
            </a:r>
            <a:r>
              <a:rPr lang="en-US" sz="5400" err="1" smtClean="0"/>
              <a:t>Landasan</a:t>
            </a:r>
            <a:r>
              <a:rPr lang="en-US" sz="5400" smtClean="0"/>
              <a:t> </a:t>
            </a:r>
            <a:r>
              <a:rPr lang="en-US" sz="5400" err="1" smtClean="0"/>
              <a:t>Teori</a:t>
            </a:r>
            <a:r>
              <a:rPr lang="en-US" sz="5400" smtClean="0"/>
              <a:t>, </a:t>
            </a:r>
            <a:r>
              <a:rPr lang="en-US" sz="5400" i="1" smtClean="0"/>
              <a:t>Citation</a:t>
            </a:r>
            <a:r>
              <a:rPr lang="en-US" sz="5400" smtClean="0"/>
              <a:t> </a:t>
            </a:r>
            <a:r>
              <a:rPr lang="en-US" sz="5400" err="1" smtClean="0"/>
              <a:t>dan</a:t>
            </a:r>
            <a:r>
              <a:rPr lang="en-US" sz="5400" smtClean="0"/>
              <a:t> </a:t>
            </a:r>
            <a:r>
              <a:rPr lang="en-US" sz="5400" err="1" smtClean="0"/>
              <a:t>Referensi</a:t>
            </a:r>
            <a:r>
              <a:rPr lang="en-US" sz="5400" smtClean="0"/>
              <a:t> </a:t>
            </a:r>
            <a:r>
              <a:rPr lang="en-US" sz="5400" err="1" smtClean="0"/>
              <a:t>Penelitian</a:t>
            </a:r>
            <a:endParaRPr lang="id-ID" sz="540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915400" cy="762000"/>
          </a:xfrm>
        </p:spPr>
        <p:txBody>
          <a:bodyPr/>
          <a:lstStyle/>
          <a:p>
            <a:r>
              <a:rPr lang="en-US" err="1" smtClean="0"/>
              <a:t>Manfaat</a:t>
            </a:r>
            <a:r>
              <a:rPr lang="en-US" smtClean="0"/>
              <a:t> </a:t>
            </a:r>
            <a:r>
              <a:rPr lang="en-US" err="1" smtClean="0"/>
              <a:t>Landasan</a:t>
            </a:r>
            <a:r>
              <a:rPr lang="en-US" smtClean="0"/>
              <a:t> </a:t>
            </a:r>
            <a:r>
              <a:rPr lang="en-US" err="1" smtClean="0"/>
              <a:t>Teori</a:t>
            </a:r>
            <a:endParaRPr lang="id-ID"/>
          </a:p>
        </p:txBody>
      </p:sp>
      <p:sp>
        <p:nvSpPr>
          <p:cNvPr id="3" name="Content Placeholder 2"/>
          <p:cNvSpPr>
            <a:spLocks noGrp="1"/>
          </p:cNvSpPr>
          <p:nvPr>
            <p:ph idx="1"/>
          </p:nvPr>
        </p:nvSpPr>
        <p:spPr>
          <a:xfrm>
            <a:off x="457200" y="1143000"/>
            <a:ext cx="8382000" cy="5105400"/>
          </a:xfrm>
        </p:spPr>
        <p:txBody>
          <a:bodyPr/>
          <a:lstStyle/>
          <a:p>
            <a:r>
              <a:rPr lang="en-US" sz="3600" err="1" smtClean="0">
                <a:solidFill>
                  <a:srgbClr val="C00000"/>
                </a:solidFill>
              </a:rPr>
              <a:t>Memperdalam</a:t>
            </a:r>
            <a:r>
              <a:rPr lang="en-US" sz="3600" smtClean="0">
                <a:solidFill>
                  <a:srgbClr val="C00000"/>
                </a:solidFill>
              </a:rPr>
              <a:t> </a:t>
            </a:r>
            <a:r>
              <a:rPr lang="en-US" sz="3600" err="1" smtClean="0">
                <a:solidFill>
                  <a:srgbClr val="C00000"/>
                </a:solidFill>
              </a:rPr>
              <a:t>pengetahuan</a:t>
            </a:r>
            <a:r>
              <a:rPr lang="en-US" sz="3600" smtClean="0">
                <a:solidFill>
                  <a:srgbClr val="C00000"/>
                </a:solidFill>
              </a:rPr>
              <a:t> </a:t>
            </a:r>
            <a:r>
              <a:rPr lang="en-US" sz="3600" err="1" smtClean="0"/>
              <a:t>tentang</a:t>
            </a:r>
            <a:r>
              <a:rPr lang="id-ID" sz="3600" smtClean="0"/>
              <a:t> </a:t>
            </a:r>
            <a:r>
              <a:rPr lang="en-US" sz="3600" err="1" smtClean="0"/>
              <a:t>bidang</a:t>
            </a:r>
            <a:r>
              <a:rPr lang="en-US" sz="3600" smtClean="0"/>
              <a:t> yang </a:t>
            </a:r>
            <a:r>
              <a:rPr lang="en-US" sz="3600" err="1" smtClean="0"/>
              <a:t>diteliti</a:t>
            </a:r>
            <a:endParaRPr lang="en-US" sz="3600" smtClean="0"/>
          </a:p>
          <a:p>
            <a:r>
              <a:rPr lang="en-US" sz="3600" err="1" smtClean="0"/>
              <a:t>Mengetahui</a:t>
            </a:r>
            <a:r>
              <a:rPr lang="en-US" sz="3600" smtClean="0"/>
              <a:t> </a:t>
            </a:r>
            <a:r>
              <a:rPr lang="en-US" sz="3600" err="1" smtClean="0"/>
              <a:t>hasil</a:t>
            </a:r>
            <a:r>
              <a:rPr lang="en-US" sz="3600" smtClean="0"/>
              <a:t> </a:t>
            </a:r>
            <a:r>
              <a:rPr lang="en-US" sz="3600" err="1" smtClean="0">
                <a:solidFill>
                  <a:srgbClr val="C00000"/>
                </a:solidFill>
              </a:rPr>
              <a:t>penelitian</a:t>
            </a:r>
            <a:r>
              <a:rPr lang="en-US" sz="3600" smtClean="0">
                <a:solidFill>
                  <a:srgbClr val="C00000"/>
                </a:solidFill>
              </a:rPr>
              <a:t> yang</a:t>
            </a:r>
            <a:r>
              <a:rPr lang="id-ID" sz="3600" smtClean="0">
                <a:solidFill>
                  <a:srgbClr val="C00000"/>
                </a:solidFill>
              </a:rPr>
              <a:t> </a:t>
            </a:r>
            <a:r>
              <a:rPr lang="sv-SE" sz="3600" smtClean="0">
                <a:solidFill>
                  <a:srgbClr val="C00000"/>
                </a:solidFill>
              </a:rPr>
              <a:t>berhubungan </a:t>
            </a:r>
            <a:r>
              <a:rPr lang="sv-SE" sz="3600" smtClean="0"/>
              <a:t>dan yang sudah pernah</a:t>
            </a:r>
            <a:r>
              <a:rPr lang="id-ID" sz="3600" smtClean="0"/>
              <a:t> </a:t>
            </a:r>
            <a:r>
              <a:rPr lang="en-US" sz="3600" err="1" smtClean="0"/>
              <a:t>dilaksanakan</a:t>
            </a:r>
            <a:r>
              <a:rPr lang="en-US" sz="3600" smtClean="0"/>
              <a:t> (Related Research)</a:t>
            </a:r>
          </a:p>
          <a:p>
            <a:r>
              <a:rPr lang="en-US" sz="3600" err="1" smtClean="0"/>
              <a:t>Mengetahui</a:t>
            </a:r>
            <a:r>
              <a:rPr lang="en-US" sz="3600" smtClean="0"/>
              <a:t> </a:t>
            </a:r>
            <a:r>
              <a:rPr lang="en-US" sz="3600" err="1" smtClean="0"/>
              <a:t>perkembangan</a:t>
            </a:r>
            <a:r>
              <a:rPr lang="en-US" sz="3600" smtClean="0"/>
              <a:t> </a:t>
            </a:r>
            <a:r>
              <a:rPr lang="en-US" sz="3600" err="1" smtClean="0"/>
              <a:t>ilmu</a:t>
            </a:r>
            <a:r>
              <a:rPr lang="en-US" sz="3600" smtClean="0"/>
              <a:t> </a:t>
            </a:r>
            <a:r>
              <a:rPr lang="en-US" sz="3600" err="1" smtClean="0"/>
              <a:t>pada</a:t>
            </a:r>
            <a:r>
              <a:rPr lang="en-US" sz="3600" smtClean="0"/>
              <a:t> </a:t>
            </a:r>
            <a:r>
              <a:rPr lang="en-US" sz="3600" err="1" smtClean="0"/>
              <a:t>bidang</a:t>
            </a:r>
            <a:r>
              <a:rPr lang="en-US" sz="3600" smtClean="0"/>
              <a:t> yang </a:t>
            </a:r>
            <a:r>
              <a:rPr lang="en-US" sz="3600" err="1" smtClean="0"/>
              <a:t>kita</a:t>
            </a:r>
            <a:r>
              <a:rPr lang="en-US" sz="3600" smtClean="0"/>
              <a:t> </a:t>
            </a:r>
            <a:r>
              <a:rPr lang="en-US" sz="3600" err="1" smtClean="0"/>
              <a:t>pilih</a:t>
            </a:r>
            <a:r>
              <a:rPr lang="en-US" sz="3600" smtClean="0"/>
              <a:t> (</a:t>
            </a:r>
            <a:r>
              <a:rPr lang="en-US" sz="3600" smtClean="0">
                <a:solidFill>
                  <a:srgbClr val="C00000"/>
                </a:solidFill>
              </a:rPr>
              <a:t>state-of-the-art</a:t>
            </a:r>
            <a:r>
              <a:rPr lang="en-US" sz="3600" smtClean="0"/>
              <a:t>)</a:t>
            </a:r>
          </a:p>
          <a:p>
            <a:r>
              <a:rPr lang="en-US" sz="3600" err="1" smtClean="0">
                <a:solidFill>
                  <a:srgbClr val="C00000"/>
                </a:solidFill>
              </a:rPr>
              <a:t>Memperjelas</a:t>
            </a:r>
            <a:r>
              <a:rPr lang="en-US" sz="3600" smtClean="0">
                <a:solidFill>
                  <a:srgbClr val="C00000"/>
                </a:solidFill>
              </a:rPr>
              <a:t> </a:t>
            </a:r>
            <a:r>
              <a:rPr lang="en-US" sz="3600" err="1" smtClean="0">
                <a:solidFill>
                  <a:srgbClr val="C00000"/>
                </a:solidFill>
              </a:rPr>
              <a:t>masalah</a:t>
            </a:r>
            <a:r>
              <a:rPr lang="en-US" sz="3600" smtClean="0">
                <a:solidFill>
                  <a:srgbClr val="C00000"/>
                </a:solidFill>
              </a:rPr>
              <a:t> </a:t>
            </a:r>
            <a:r>
              <a:rPr lang="en-US" sz="3600" err="1" smtClean="0"/>
              <a:t>penelitian</a:t>
            </a:r>
            <a:endParaRPr lang="en-US" sz="3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958d448bc9d30664f56f7cdc1c726155121438a"/>
</p:tagLst>
</file>

<file path=ppt/theme/theme1.xml><?xml version="1.0" encoding="utf-8"?>
<a:theme xmlns:a="http://schemas.openxmlformats.org/drawingml/2006/main" name="Romi Satria Wahono's Presentation">
  <a:themeElements>
    <a:clrScheme name="">
      <a:dk1>
        <a:srgbClr val="000000"/>
      </a:dk1>
      <a:lt1>
        <a:srgbClr val="FFFFFF"/>
      </a:lt1>
      <a:dk2>
        <a:srgbClr val="F8F8F8"/>
      </a:dk2>
      <a:lt2>
        <a:srgbClr val="808080"/>
      </a:lt2>
      <a:accent1>
        <a:srgbClr val="3366CC"/>
      </a:accent1>
      <a:accent2>
        <a:srgbClr val="FF0000"/>
      </a:accent2>
      <a:accent3>
        <a:srgbClr val="FFFFFF"/>
      </a:accent3>
      <a:accent4>
        <a:srgbClr val="000000"/>
      </a:accent4>
      <a:accent5>
        <a:srgbClr val="ADB8E2"/>
      </a:accent5>
      <a:accent6>
        <a:srgbClr val="E70000"/>
      </a:accent6>
      <a:hlink>
        <a:srgbClr val="FF9900"/>
      </a:hlink>
      <a:folHlink>
        <a:srgbClr val="6699FF"/>
      </a:folHlink>
    </a:clrScheme>
    <a:fontScheme name="Gartner PPT- one template-v8_rm">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spPr>
      <a:bodyPr vert="horz" wrap="none" lIns="91440" tIns="91440" rIns="91440" bIns="91440" numCol="1" anchor="ctr" anchorCtr="0" compatLnSpc="1">
        <a:prstTxWarp prst="textNoShape">
          <a:avLst/>
        </a:prstTxWarp>
        <a:spAutoFit/>
      </a:bodyPr>
      <a:lstStyle>
        <a:defPPr marL="0" marR="0" indent="0" algn="ctr" defTabSz="914400" rtl="0" eaLnBrk="0" fontAlgn="base" latinLnBrk="0" hangingPunct="0">
          <a:lnSpc>
            <a:spcPct val="90000"/>
          </a:lnSpc>
          <a:spcBef>
            <a:spcPct val="30000"/>
          </a:spcBef>
          <a:spcAft>
            <a:spcPct val="1000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spPr>
      <a:bodyPr vert="horz" wrap="none" lIns="91440" tIns="91440" rIns="91440" bIns="91440" numCol="1" anchor="ctr" anchorCtr="0" compatLnSpc="1">
        <a:prstTxWarp prst="textNoShape">
          <a:avLst/>
        </a:prstTxWarp>
        <a:spAutoFit/>
      </a:bodyPr>
      <a:lstStyle>
        <a:defPPr marL="0" marR="0" indent="0" algn="ctr" defTabSz="914400" rtl="0" eaLnBrk="0" fontAlgn="base" latinLnBrk="0" hangingPunct="0">
          <a:lnSpc>
            <a:spcPct val="90000"/>
          </a:lnSpc>
          <a:spcBef>
            <a:spcPct val="30000"/>
          </a:spcBef>
          <a:spcAft>
            <a:spcPct val="1000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Gartner PPT- one template-v8_r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artner PPT- one template-v8_r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artner PPT- one template-v8_r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artner PPT- one template-v8_r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artner PPT- one template-v8_r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artner PPT- one template-v8_r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artner PPT- one template-v8_r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artner PPT- one template-v8_rm 8">
        <a:dk1>
          <a:srgbClr val="000000"/>
        </a:dk1>
        <a:lt1>
          <a:srgbClr val="FFFFFF"/>
        </a:lt1>
        <a:dk2>
          <a:srgbClr val="F8F8F8"/>
        </a:dk2>
        <a:lt2>
          <a:srgbClr val="808080"/>
        </a:lt2>
        <a:accent1>
          <a:srgbClr val="CCFF66"/>
        </a:accent1>
        <a:accent2>
          <a:srgbClr val="FFCC00"/>
        </a:accent2>
        <a:accent3>
          <a:srgbClr val="FFFFFF"/>
        </a:accent3>
        <a:accent4>
          <a:srgbClr val="000000"/>
        </a:accent4>
        <a:accent5>
          <a:srgbClr val="E2FFB8"/>
        </a:accent5>
        <a:accent6>
          <a:srgbClr val="E7B900"/>
        </a:accent6>
        <a:hlink>
          <a:srgbClr val="0066FF"/>
        </a:hlink>
        <a:folHlink>
          <a:srgbClr val="FF9900"/>
        </a:folHlink>
      </a:clrScheme>
      <a:clrMap bg1="lt1" tx1="dk1" bg2="lt2" tx2="dk2" accent1="accent1" accent2="accent2" accent3="accent3" accent4="accent4" accent5="accent5" accent6="accent6" hlink="hlink" folHlink="folHlink"/>
    </a:extraClrScheme>
    <a:extraClrScheme>
      <a:clrScheme name="Gartner PPT- one template-v8_rm 9">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0033CC"/>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60880</TotalTime>
  <Words>6909</Words>
  <Application>Microsoft Office PowerPoint</Application>
  <PresentationFormat>On-screen Show (4:3)</PresentationFormat>
  <Paragraphs>1163</Paragraphs>
  <Slides>156</Slides>
  <Notes>8</Notes>
  <HiddenSlides>0</HiddenSlides>
  <MMClips>0</MMClips>
  <ScaleCrop>false</ScaleCrop>
  <HeadingPairs>
    <vt:vector size="4" baseType="variant">
      <vt:variant>
        <vt:lpstr>Theme</vt:lpstr>
      </vt:variant>
      <vt:variant>
        <vt:i4>1</vt:i4>
      </vt:variant>
      <vt:variant>
        <vt:lpstr>Slide Titles</vt:lpstr>
      </vt:variant>
      <vt:variant>
        <vt:i4>156</vt:i4>
      </vt:variant>
    </vt:vector>
  </HeadingPairs>
  <TitlesOfParts>
    <vt:vector size="157" baseType="lpstr">
      <vt:lpstr>Romi Satria Wahono's Presentation</vt:lpstr>
      <vt:lpstr>Research Methodology</vt:lpstr>
      <vt:lpstr>Romi Satria Wahono</vt:lpstr>
      <vt:lpstr>Textbooks</vt:lpstr>
      <vt:lpstr>Forum Diskusi</vt:lpstr>
      <vt:lpstr>Materi</vt:lpstr>
      <vt:lpstr>1. Pengantar Penelitian</vt:lpstr>
      <vt:lpstr>Apa Itu Penelitian?</vt:lpstr>
      <vt:lpstr>Penelitian Ilmiah</vt:lpstr>
      <vt:lpstr>Karakter Peneliti</vt:lpstr>
      <vt:lpstr>Karakter Peneliti</vt:lpstr>
      <vt:lpstr>Tujuan Dasar Penelitian</vt:lpstr>
      <vt:lpstr>Klasifikasi Penelitian</vt:lpstr>
      <vt:lpstr>Peta Klasifikasi Penelitian</vt:lpstr>
      <vt:lpstr>Penelitian Dasar dan Terapan</vt:lpstr>
      <vt:lpstr>Penelitian Konfirmatori dan Eksploratori</vt:lpstr>
      <vt:lpstr>Deskripsi vs Eksperimen vs Korelasi </vt:lpstr>
      <vt:lpstr>Penelitian Kuantitatif dan Kualitatif</vt:lpstr>
      <vt:lpstr>Deduktif-Induktif (Kuantitatif)</vt:lpstr>
      <vt:lpstr>Induktif (Kualitatif)</vt:lpstr>
      <vt:lpstr>Komparasi Tugas Akhir Penelitian</vt:lpstr>
      <vt:lpstr>Kontribusi dan Orisinalitas Penelitian</vt:lpstr>
      <vt:lpstr>Orisinalitas Penelitian</vt:lpstr>
      <vt:lpstr>Kontribusi Penelitian</vt:lpstr>
      <vt:lpstr>Kontribusi Penelitian (Pengujian Teori)</vt:lpstr>
      <vt:lpstr>Kontribusi Penelitian (Pengembangan Teori)</vt:lpstr>
      <vt:lpstr>Kontribusi Penelitian (Penemuan Teori)</vt:lpstr>
      <vt:lpstr>Kontribusi Penelitian (Pengembangan Teori)</vt:lpstr>
      <vt:lpstr>2. Tahapan Penelitian</vt:lpstr>
      <vt:lpstr>Tahapan Dasar Penelitian</vt:lpstr>
      <vt:lpstr>Tahapan Penelitian vs Tugas Akhir</vt:lpstr>
      <vt:lpstr>Tahapan Penelitian</vt:lpstr>
      <vt:lpstr>Tahapan Penelitian</vt:lpstr>
      <vt:lpstr>Research Plan (Graduation: April)</vt:lpstr>
      <vt:lpstr>Research Plan (Graduation: Oktober)</vt:lpstr>
      <vt:lpstr>The State-of-the-Art</vt:lpstr>
      <vt:lpstr>Teknik Mereview Literatur (Paper Ilmiah)</vt:lpstr>
      <vt:lpstr>1. Pahami Masalah Penelitian</vt:lpstr>
      <vt:lpstr>2. Pahami Kontribusi</vt:lpstr>
      <vt:lpstr>3. Pahami Substansi</vt:lpstr>
      <vt:lpstr>4. Pahami Kesimpulan</vt:lpstr>
      <vt:lpstr>Tiga Hal Utama Review Paper</vt:lpstr>
      <vt:lpstr>Contoh Penelitian dan Alur Penulisannya</vt:lpstr>
      <vt:lpstr>Research Background</vt:lpstr>
      <vt:lpstr>Research Background</vt:lpstr>
      <vt:lpstr>Research Background</vt:lpstr>
      <vt:lpstr>Problem Statement</vt:lpstr>
      <vt:lpstr>Research Question</vt:lpstr>
      <vt:lpstr>Research Objective</vt:lpstr>
      <vt:lpstr>Existing Method</vt:lpstr>
      <vt:lpstr>Proposed Method</vt:lpstr>
      <vt:lpstr>Experiment Result</vt:lpstr>
      <vt:lpstr>Tugas Literature Review</vt:lpstr>
      <vt:lpstr>Contoh Pilihan Algoritma atau Metode</vt:lpstr>
      <vt:lpstr>Digital Library (Conference/Journal Papers)</vt:lpstr>
      <vt:lpstr>3. Masalah Penelitian</vt:lpstr>
      <vt:lpstr>Masalah Penelitian</vt:lpstr>
      <vt:lpstr>Pentingnya Masalah Penelitian</vt:lpstr>
      <vt:lpstr>Apa Itu Masalah Penelitian</vt:lpstr>
      <vt:lpstr>Bentuk Masalah Penelitian</vt:lpstr>
      <vt:lpstr>Darimana Datangnya Masalah?</vt:lpstr>
      <vt:lpstr>Contoh Masalah dari Studi Literatur</vt:lpstr>
      <vt:lpstr>Contoh Masalah dari Pengamatan</vt:lpstr>
      <vt:lpstr>Syarat Masalah Penelitian -1-</vt:lpstr>
      <vt:lpstr>Syarat Masalah Penelitian -2-</vt:lpstr>
      <vt:lpstr>Syarat Masalah Penelitian -3-</vt:lpstr>
      <vt:lpstr>4. Disiplin Ilmu, Metode Penelitian dan Computing Method</vt:lpstr>
      <vt:lpstr>IEEE/ACM Computing Curricula 2005</vt:lpstr>
      <vt:lpstr>Information Systems vs Computer Science</vt:lpstr>
      <vt:lpstr>Information Systems vs Computer Science</vt:lpstr>
      <vt:lpstr>Metode Penelitian</vt:lpstr>
      <vt:lpstr>Recap: Tahapan Penelitian</vt:lpstr>
      <vt:lpstr>Masalah dan Metode</vt:lpstr>
      <vt:lpstr>Masalah dan Metode</vt:lpstr>
      <vt:lpstr>Ingat Konsep Penelitian!</vt:lpstr>
      <vt:lpstr>Method Itu Makhluk Apa?</vt:lpstr>
      <vt:lpstr>Method Itu Bukan ...</vt:lpstr>
      <vt:lpstr>Data Mining</vt:lpstr>
      <vt:lpstr>Soft Computing</vt:lpstr>
      <vt:lpstr>Image Processing</vt:lpstr>
      <vt:lpstr>Software Engineering</vt:lpstr>
      <vt:lpstr>5. Tema, Judul dan Abstrak Penelitian</vt:lpstr>
      <vt:lpstr>Judul Penelitian</vt:lpstr>
      <vt:lpstr>Judul Penelitian Tugas Akhir</vt:lpstr>
      <vt:lpstr>Abstrak Penelitian</vt:lpstr>
      <vt:lpstr>Teknik Menganalisa Kontribusi Penelitian dari Pola Abstrak Penelitian (Pro Forma Abstracts)</vt:lpstr>
      <vt:lpstr>Jenis Kontribusi (Newman, 1994)</vt:lpstr>
      <vt:lpstr>1. EM (Enhanced Modeling Techniques)</vt:lpstr>
      <vt:lpstr>EM – Pro Forma Abstract</vt:lpstr>
      <vt:lpstr>EM – Pro Forma Abstract (Sample)</vt:lpstr>
      <vt:lpstr>2. ES (Enhanced Solution)</vt:lpstr>
      <vt:lpstr>ES – Pro Forma Abstract</vt:lpstr>
      <vt:lpstr>ES – Pro Forma Abstract (Sample)</vt:lpstr>
      <vt:lpstr>3. ET (Enhanced Technique)</vt:lpstr>
      <vt:lpstr>ET – Pro Forma Abstract</vt:lpstr>
      <vt:lpstr>ET – Pro Forma Abstract (Sample)</vt:lpstr>
      <vt:lpstr>Recap: Tahapan Penelitian</vt:lpstr>
      <vt:lpstr>Tugas Penemuan Masalah Penelitian</vt:lpstr>
      <vt:lpstr>6. Landasan Teori, Citation dan Referensi Penelitian</vt:lpstr>
      <vt:lpstr>Manfaat Landasan Teori</vt:lpstr>
      <vt:lpstr>Sumber Landasan Teori*</vt:lpstr>
      <vt:lpstr>Sumber Referensi (Gratis)</vt:lpstr>
      <vt:lpstr>Sumber Referensi (Berbayar)</vt:lpstr>
      <vt:lpstr>Citation Indexes Database</vt:lpstr>
      <vt:lpstr>Journal Measure and Rank</vt:lpstr>
      <vt:lpstr>PowerPoint Presentation</vt:lpstr>
      <vt:lpstr>Langkah Menyusun Landasan Teori</vt:lpstr>
      <vt:lpstr>Pengambilan Catatan (Citation)</vt:lpstr>
      <vt:lpstr>Jenis Citation</vt:lpstr>
      <vt:lpstr>Aturan Citation</vt:lpstr>
      <vt:lpstr>Konsep Dasar Penulisan </vt:lpstr>
      <vt:lpstr>Mengutip Kutipan Orang Lain</vt:lpstr>
      <vt:lpstr>Standard Penulisan Referensi</vt:lpstr>
      <vt:lpstr>Penulisan Citation (APA)</vt:lpstr>
      <vt:lpstr>Penulisan Referensi (APA)   -1-</vt:lpstr>
      <vt:lpstr>Penulisan Referensi (APA)   -2-</vt:lpstr>
      <vt:lpstr>Penulisan Referensi (APA)   -3-</vt:lpstr>
      <vt:lpstr>Tugas Revisi Proposal Penelitian</vt:lpstr>
      <vt:lpstr>Struktur dan Sistematika Proposal</vt:lpstr>
      <vt:lpstr>7. Struktur dan Sistematika Tesis</vt:lpstr>
      <vt:lpstr>Struktur Tesis – Bab I</vt:lpstr>
      <vt:lpstr>Sinkronisasi Masalah-Tujuan</vt:lpstr>
      <vt:lpstr>Struktur Tesis – Bab II</vt:lpstr>
      <vt:lpstr>Apa Itu Kerangka Pemikiran?</vt:lpstr>
      <vt:lpstr>Contoh Kerangka Pemikiran</vt:lpstr>
      <vt:lpstr>Struktur Tesis – Bab III</vt:lpstr>
      <vt:lpstr>Metode Penelitian</vt:lpstr>
      <vt:lpstr>Struktur Tesis – Bab III</vt:lpstr>
      <vt:lpstr>Struktur Tesis – Bab IV</vt:lpstr>
      <vt:lpstr>Kompilasi Hasil Eksperimen</vt:lpstr>
      <vt:lpstr>Struktur Tesis – Bab V</vt:lpstr>
      <vt:lpstr>8. Metode Penelitian Eksperimen</vt:lpstr>
      <vt:lpstr>Metode Penelitian</vt:lpstr>
      <vt:lpstr>Desain Penelitian Eksperimen</vt:lpstr>
      <vt:lpstr>Pre-Experimental Design</vt:lpstr>
      <vt:lpstr>One-Shot Case Study</vt:lpstr>
      <vt:lpstr>One Group Pretest-Posttest Design</vt:lpstr>
      <vt:lpstr>Intact-Group Comparison</vt:lpstr>
      <vt:lpstr>True-Experimental Design</vt:lpstr>
      <vt:lpstr>Posttest Only Control Design</vt:lpstr>
      <vt:lpstr>Pretest-Control Group Design</vt:lpstr>
      <vt:lpstr>Factorial Experimental Design</vt:lpstr>
      <vt:lpstr>Factorial Experimental Design</vt:lpstr>
      <vt:lpstr>Quasi Experimental Design</vt:lpstr>
      <vt:lpstr>Time-Series Design</vt:lpstr>
      <vt:lpstr>Nonequivalent Control Group Design</vt:lpstr>
      <vt:lpstr>9. Penarikan Kesimpulan</vt:lpstr>
      <vt:lpstr>Kesimpulan</vt:lpstr>
      <vt:lpstr>Saran</vt:lpstr>
      <vt:lpstr>10. Pengujian Tesis</vt:lpstr>
      <vt:lpstr>Penilaian Skripsi (Berndtsson, 2008)</vt:lpstr>
      <vt:lpstr>Penilaian Skripsi (Berndtsson, 2008)</vt:lpstr>
      <vt:lpstr>Penilaian Skripsi (Berndtsson, 2008)</vt:lpstr>
      <vt:lpstr>Penilaian Tesis (Chinneck, 1999)</vt:lpstr>
      <vt:lpstr>Penilaian Tesis</vt:lpstr>
      <vt:lpstr>Rangkuman Penilaian Tesis (RSW)</vt:lpstr>
      <vt:lpstr>Referensi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 Penelitian</dc:title>
  <dc:creator>Romi Satria Wahono</dc:creator>
  <cp:lastModifiedBy>Romi Satria Wahono</cp:lastModifiedBy>
  <cp:revision>6246</cp:revision>
  <cp:lastPrinted>2011-04-19T06:22:28Z</cp:lastPrinted>
  <dcterms:created xsi:type="dcterms:W3CDTF">1601-01-01T00:00:00Z</dcterms:created>
  <dcterms:modified xsi:type="dcterms:W3CDTF">2012-05-31T12:34:57Z</dcterms:modified>
</cp:coreProperties>
</file>