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0"/>
  </p:notesMasterIdLst>
  <p:sldIdLst>
    <p:sldId id="1002" r:id="rId2"/>
    <p:sldId id="1003" r:id="rId3"/>
    <p:sldId id="1004" r:id="rId4"/>
    <p:sldId id="314" r:id="rId5"/>
    <p:sldId id="1010" r:id="rId6"/>
    <p:sldId id="1006" r:id="rId7"/>
    <p:sldId id="1007" r:id="rId8"/>
    <p:sldId id="1008" r:id="rId9"/>
    <p:sldId id="996" r:id="rId10"/>
    <p:sldId id="977" r:id="rId11"/>
    <p:sldId id="978" r:id="rId12"/>
    <p:sldId id="979" r:id="rId13"/>
    <p:sldId id="960" r:id="rId14"/>
    <p:sldId id="961" r:id="rId15"/>
    <p:sldId id="962" r:id="rId16"/>
    <p:sldId id="963" r:id="rId17"/>
    <p:sldId id="964" r:id="rId18"/>
    <p:sldId id="965" r:id="rId19"/>
    <p:sldId id="966" r:id="rId20"/>
    <p:sldId id="969" r:id="rId21"/>
    <p:sldId id="973" r:id="rId22"/>
    <p:sldId id="952" r:id="rId23"/>
    <p:sldId id="1011" r:id="rId24"/>
    <p:sldId id="954" r:id="rId25"/>
    <p:sldId id="955" r:id="rId26"/>
    <p:sldId id="956" r:id="rId27"/>
    <p:sldId id="957" r:id="rId28"/>
    <p:sldId id="958" r:id="rId29"/>
    <p:sldId id="959" r:id="rId30"/>
    <p:sldId id="848" r:id="rId31"/>
    <p:sldId id="1012" r:id="rId32"/>
    <p:sldId id="849" r:id="rId33"/>
    <p:sldId id="711" r:id="rId34"/>
    <p:sldId id="712" r:id="rId35"/>
    <p:sldId id="850" r:id="rId36"/>
    <p:sldId id="715" r:id="rId37"/>
    <p:sldId id="717" r:id="rId38"/>
    <p:sldId id="719" r:id="rId39"/>
    <p:sldId id="895" r:id="rId40"/>
    <p:sldId id="904" r:id="rId41"/>
    <p:sldId id="905" r:id="rId42"/>
    <p:sldId id="851" r:id="rId43"/>
    <p:sldId id="724" r:id="rId44"/>
    <p:sldId id="725" r:id="rId45"/>
    <p:sldId id="737" r:id="rId46"/>
    <p:sldId id="743" r:id="rId47"/>
    <p:sldId id="852" r:id="rId48"/>
    <p:sldId id="751" r:id="rId49"/>
    <p:sldId id="752" r:id="rId50"/>
    <p:sldId id="753" r:id="rId51"/>
    <p:sldId id="754" r:id="rId52"/>
    <p:sldId id="886" r:id="rId53"/>
    <p:sldId id="756" r:id="rId54"/>
    <p:sldId id="757" r:id="rId55"/>
    <p:sldId id="758" r:id="rId56"/>
    <p:sldId id="901" r:id="rId57"/>
    <p:sldId id="974" r:id="rId58"/>
    <p:sldId id="987" r:id="rId59"/>
    <p:sldId id="988" r:id="rId60"/>
    <p:sldId id="853" r:id="rId61"/>
    <p:sldId id="1013" r:id="rId62"/>
    <p:sldId id="763" r:id="rId63"/>
    <p:sldId id="855" r:id="rId64"/>
    <p:sldId id="765" r:id="rId65"/>
    <p:sldId id="766" r:id="rId66"/>
    <p:sldId id="767" r:id="rId67"/>
    <p:sldId id="770" r:id="rId68"/>
    <p:sldId id="771" r:id="rId69"/>
    <p:sldId id="772" r:id="rId70"/>
    <p:sldId id="773" r:id="rId71"/>
    <p:sldId id="938" r:id="rId72"/>
    <p:sldId id="942" r:id="rId73"/>
    <p:sldId id="856" r:id="rId74"/>
    <p:sldId id="776" r:id="rId75"/>
    <p:sldId id="778" r:id="rId76"/>
    <p:sldId id="777" r:id="rId77"/>
    <p:sldId id="788" r:id="rId78"/>
    <p:sldId id="865" r:id="rId79"/>
    <p:sldId id="866" r:id="rId80"/>
    <p:sldId id="867" r:id="rId81"/>
    <p:sldId id="789" r:id="rId82"/>
    <p:sldId id="970" r:id="rId83"/>
    <p:sldId id="975" r:id="rId84"/>
    <p:sldId id="989" r:id="rId85"/>
    <p:sldId id="790" r:id="rId86"/>
    <p:sldId id="791" r:id="rId87"/>
    <p:sldId id="792" r:id="rId88"/>
    <p:sldId id="883" r:id="rId89"/>
    <p:sldId id="976" r:id="rId90"/>
    <p:sldId id="857" r:id="rId91"/>
    <p:sldId id="1014" r:id="rId92"/>
    <p:sldId id="797" r:id="rId93"/>
    <p:sldId id="798" r:id="rId94"/>
    <p:sldId id="799" r:id="rId95"/>
    <p:sldId id="805" r:id="rId96"/>
    <p:sldId id="806" r:id="rId97"/>
    <p:sldId id="948" r:id="rId98"/>
    <p:sldId id="983" r:id="rId99"/>
    <p:sldId id="906" r:id="rId100"/>
    <p:sldId id="984" r:id="rId101"/>
    <p:sldId id="991" r:id="rId102"/>
    <p:sldId id="816" r:id="rId103"/>
    <p:sldId id="818" r:id="rId104"/>
    <p:sldId id="985" r:id="rId105"/>
    <p:sldId id="820" r:id="rId106"/>
    <p:sldId id="928" r:id="rId107"/>
    <p:sldId id="929" r:id="rId108"/>
    <p:sldId id="932" r:id="rId109"/>
    <p:sldId id="935" r:id="rId110"/>
    <p:sldId id="936" r:id="rId111"/>
    <p:sldId id="986" r:id="rId112"/>
    <p:sldId id="897" r:id="rId113"/>
    <p:sldId id="896" r:id="rId114"/>
    <p:sldId id="902" r:id="rId115"/>
    <p:sldId id="903" r:id="rId116"/>
    <p:sldId id="885" r:id="rId117"/>
    <p:sldId id="863" r:id="rId118"/>
    <p:sldId id="1015" r:id="rId119"/>
    <p:sldId id="842" r:id="rId120"/>
    <p:sldId id="843" r:id="rId121"/>
    <p:sldId id="844" r:id="rId122"/>
    <p:sldId id="845" r:id="rId123"/>
    <p:sldId id="846" r:id="rId124"/>
    <p:sldId id="943" r:id="rId125"/>
    <p:sldId id="910" r:id="rId126"/>
    <p:sldId id="847" r:id="rId127"/>
    <p:sldId id="1005" r:id="rId128"/>
    <p:sldId id="707" r:id="rId129"/>
  </p:sldIdLst>
  <p:sldSz cx="9144000" cy="6858000" type="screen4x3"/>
  <p:notesSz cx="6858000" cy="9144000"/>
  <p:custDataLst>
    <p:tags r:id="rId1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7554" autoAdjust="0"/>
  </p:normalViewPr>
  <p:slideViewPr>
    <p:cSldViewPr snapToGrid="0">
      <p:cViewPr varScale="1">
        <p:scale>
          <a:sx n="98" d="100"/>
          <a:sy n="98"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6B85C-4451-4375-826B-F2BD8EFBAA88}" type="doc">
      <dgm:prSet loTypeId="urn:microsoft.com/office/officeart/2005/8/layout/cycle6" loCatId="cycle" qsTypeId="urn:microsoft.com/office/officeart/2005/8/quickstyle/simple3" qsCatId="simple" csTypeId="urn:microsoft.com/office/officeart/2005/8/colors/colorful4" csCatId="colorful" phldr="1"/>
      <dgm:spPr/>
      <dgm:t>
        <a:bodyPr/>
        <a:lstStyle/>
        <a:p>
          <a:endParaRPr lang="en-US"/>
        </a:p>
      </dgm:t>
    </dgm:pt>
    <dgm:pt modelId="{81F1D331-7C71-4039-8EA1-6F26B233CBAC}">
      <dgm:prSet phldrT="[Text]" custT="1"/>
      <dgm:spPr/>
      <dgm:t>
        <a:bodyPr/>
        <a:lstStyle/>
        <a:p>
          <a:r>
            <a:rPr lang="en-US" sz="2800" b="1" dirty="0" smtClean="0"/>
            <a:t>Flow Objects</a:t>
          </a:r>
          <a:endParaRPr lang="en-US" sz="2800" b="1" dirty="0"/>
        </a:p>
      </dgm:t>
    </dgm:pt>
    <dgm:pt modelId="{0804BC01-A4C5-4654-A715-0D4DB5B2E4CC}" type="parTrans" cxnId="{F2E8CD48-7EBE-47CE-A712-E692FFF84B37}">
      <dgm:prSet/>
      <dgm:spPr/>
      <dgm:t>
        <a:bodyPr/>
        <a:lstStyle/>
        <a:p>
          <a:endParaRPr lang="en-US" sz="2400" b="1"/>
        </a:p>
      </dgm:t>
    </dgm:pt>
    <dgm:pt modelId="{5FA34B02-F285-4836-8AD8-85BDC0D79371}" type="sibTrans" cxnId="{F2E8CD48-7EBE-47CE-A712-E692FFF84B37}">
      <dgm:prSet/>
      <dgm:spPr/>
      <dgm:t>
        <a:bodyPr/>
        <a:lstStyle/>
        <a:p>
          <a:endParaRPr lang="en-US" sz="2400" b="1"/>
        </a:p>
      </dgm:t>
    </dgm:pt>
    <dgm:pt modelId="{EF94F8F1-2723-4C1E-8F9A-A65604F4724C}">
      <dgm:prSet custT="1"/>
      <dgm:spPr/>
      <dgm:t>
        <a:bodyPr/>
        <a:lstStyle/>
        <a:p>
          <a:r>
            <a:rPr lang="en-US" sz="2800" b="1" smtClean="0"/>
            <a:t>Connecting Objects</a:t>
          </a:r>
          <a:endParaRPr lang="en-US" sz="2800" b="1"/>
        </a:p>
      </dgm:t>
    </dgm:pt>
    <dgm:pt modelId="{37DC6F24-21FF-4210-8F68-2903371EDB43}" type="parTrans" cxnId="{3357D472-DE02-4B78-A48F-3280D4B0C98E}">
      <dgm:prSet/>
      <dgm:spPr/>
      <dgm:t>
        <a:bodyPr/>
        <a:lstStyle/>
        <a:p>
          <a:endParaRPr lang="en-US" sz="2400" b="1"/>
        </a:p>
      </dgm:t>
    </dgm:pt>
    <dgm:pt modelId="{7F85F8C8-5E6E-4A46-8D38-BD30CCF29D62}" type="sibTrans" cxnId="{3357D472-DE02-4B78-A48F-3280D4B0C98E}">
      <dgm:prSet/>
      <dgm:spPr/>
      <dgm:t>
        <a:bodyPr/>
        <a:lstStyle/>
        <a:p>
          <a:endParaRPr lang="en-US" sz="2400" b="1"/>
        </a:p>
      </dgm:t>
    </dgm:pt>
    <dgm:pt modelId="{467BAA91-CE64-4289-AC45-289E995C07B3}">
      <dgm:prSet custT="1"/>
      <dgm:spPr/>
      <dgm:t>
        <a:bodyPr/>
        <a:lstStyle/>
        <a:p>
          <a:r>
            <a:rPr lang="en-US" sz="2800" b="1" smtClean="0"/>
            <a:t>Swimlanes</a:t>
          </a:r>
          <a:endParaRPr lang="en-US" sz="2800" b="1"/>
        </a:p>
      </dgm:t>
    </dgm:pt>
    <dgm:pt modelId="{075BA34A-DD50-43AE-B10E-3BABB0A0D031}" type="parTrans" cxnId="{150D8308-1EDE-4E51-AF13-03E9E8F5596A}">
      <dgm:prSet/>
      <dgm:spPr/>
      <dgm:t>
        <a:bodyPr/>
        <a:lstStyle/>
        <a:p>
          <a:endParaRPr lang="en-US" sz="2400" b="1"/>
        </a:p>
      </dgm:t>
    </dgm:pt>
    <dgm:pt modelId="{6089A008-B9BE-4233-9330-651E239E0EBF}" type="sibTrans" cxnId="{150D8308-1EDE-4E51-AF13-03E9E8F5596A}">
      <dgm:prSet/>
      <dgm:spPr/>
      <dgm:t>
        <a:bodyPr/>
        <a:lstStyle/>
        <a:p>
          <a:endParaRPr lang="en-US" sz="2400" b="1"/>
        </a:p>
      </dgm:t>
    </dgm:pt>
    <dgm:pt modelId="{32A17770-AD34-4A94-BC17-DD95266A0A74}">
      <dgm:prSet custT="1"/>
      <dgm:spPr/>
      <dgm:t>
        <a:bodyPr/>
        <a:lstStyle/>
        <a:p>
          <a:r>
            <a:rPr lang="en-US" sz="2800" b="1" smtClean="0"/>
            <a:t>Artifact</a:t>
          </a:r>
          <a:endParaRPr lang="en-US" sz="2800" b="1"/>
        </a:p>
      </dgm:t>
    </dgm:pt>
    <dgm:pt modelId="{26A6F0DA-BAEB-441A-88DE-EFBC5548137A}" type="parTrans" cxnId="{F50E28F3-A719-41B2-87BA-DF4CD6FB6740}">
      <dgm:prSet/>
      <dgm:spPr/>
      <dgm:t>
        <a:bodyPr/>
        <a:lstStyle/>
        <a:p>
          <a:endParaRPr lang="en-US" sz="2400" b="1"/>
        </a:p>
      </dgm:t>
    </dgm:pt>
    <dgm:pt modelId="{29DDFCAF-6AF5-4C10-96DD-59358A8FA1FD}" type="sibTrans" cxnId="{F50E28F3-A719-41B2-87BA-DF4CD6FB6740}">
      <dgm:prSet/>
      <dgm:spPr/>
      <dgm:t>
        <a:bodyPr/>
        <a:lstStyle/>
        <a:p>
          <a:endParaRPr lang="en-US" sz="2400" b="1"/>
        </a:p>
      </dgm:t>
    </dgm:pt>
    <dgm:pt modelId="{5AF6AA05-14F9-4087-AAA0-95C7D1E09A64}" type="pres">
      <dgm:prSet presAssocID="{5266B85C-4451-4375-826B-F2BD8EFBAA88}" presName="cycle" presStyleCnt="0">
        <dgm:presLayoutVars>
          <dgm:dir/>
          <dgm:resizeHandles val="exact"/>
        </dgm:presLayoutVars>
      </dgm:prSet>
      <dgm:spPr/>
      <dgm:t>
        <a:bodyPr/>
        <a:lstStyle/>
        <a:p>
          <a:endParaRPr lang="en-US"/>
        </a:p>
      </dgm:t>
    </dgm:pt>
    <dgm:pt modelId="{4069F6B0-0CE5-43CA-BB80-B60C2986769F}" type="pres">
      <dgm:prSet presAssocID="{81F1D331-7C71-4039-8EA1-6F26B233CBAC}" presName="node" presStyleLbl="node1" presStyleIdx="0" presStyleCnt="4" custScaleX="150786">
        <dgm:presLayoutVars>
          <dgm:bulletEnabled val="1"/>
        </dgm:presLayoutVars>
      </dgm:prSet>
      <dgm:spPr/>
      <dgm:t>
        <a:bodyPr/>
        <a:lstStyle/>
        <a:p>
          <a:endParaRPr lang="en-US"/>
        </a:p>
      </dgm:t>
    </dgm:pt>
    <dgm:pt modelId="{41BCB7F8-D184-41A3-BC51-8120B8F07D90}" type="pres">
      <dgm:prSet presAssocID="{81F1D331-7C71-4039-8EA1-6F26B233CBAC}" presName="spNode" presStyleCnt="0"/>
      <dgm:spPr/>
      <dgm:t>
        <a:bodyPr/>
        <a:lstStyle/>
        <a:p>
          <a:endParaRPr lang="en-US"/>
        </a:p>
      </dgm:t>
    </dgm:pt>
    <dgm:pt modelId="{215078BC-0A2E-4E10-BAD9-E4F0F2368018}" type="pres">
      <dgm:prSet presAssocID="{5FA34B02-F285-4836-8AD8-85BDC0D79371}" presName="sibTrans" presStyleLbl="sibTrans1D1" presStyleIdx="0" presStyleCnt="4"/>
      <dgm:spPr/>
      <dgm:t>
        <a:bodyPr/>
        <a:lstStyle/>
        <a:p>
          <a:endParaRPr lang="en-US"/>
        </a:p>
      </dgm:t>
    </dgm:pt>
    <dgm:pt modelId="{981A43E5-12A0-467B-86B6-12B62064D4FF}" type="pres">
      <dgm:prSet presAssocID="{EF94F8F1-2723-4C1E-8F9A-A65604F4724C}" presName="node" presStyleLbl="node1" presStyleIdx="1" presStyleCnt="4" custScaleX="150786">
        <dgm:presLayoutVars>
          <dgm:bulletEnabled val="1"/>
        </dgm:presLayoutVars>
      </dgm:prSet>
      <dgm:spPr/>
      <dgm:t>
        <a:bodyPr/>
        <a:lstStyle/>
        <a:p>
          <a:endParaRPr lang="en-US"/>
        </a:p>
      </dgm:t>
    </dgm:pt>
    <dgm:pt modelId="{24677E46-2522-4016-94FC-A614F3282177}" type="pres">
      <dgm:prSet presAssocID="{EF94F8F1-2723-4C1E-8F9A-A65604F4724C}" presName="spNode" presStyleCnt="0"/>
      <dgm:spPr/>
      <dgm:t>
        <a:bodyPr/>
        <a:lstStyle/>
        <a:p>
          <a:endParaRPr lang="en-US"/>
        </a:p>
      </dgm:t>
    </dgm:pt>
    <dgm:pt modelId="{A9E3520B-F87E-42DC-9B42-39C963F55C93}" type="pres">
      <dgm:prSet presAssocID="{7F85F8C8-5E6E-4A46-8D38-BD30CCF29D62}" presName="sibTrans" presStyleLbl="sibTrans1D1" presStyleIdx="1" presStyleCnt="4"/>
      <dgm:spPr/>
      <dgm:t>
        <a:bodyPr/>
        <a:lstStyle/>
        <a:p>
          <a:endParaRPr lang="en-US"/>
        </a:p>
      </dgm:t>
    </dgm:pt>
    <dgm:pt modelId="{D9394DDB-D05A-440C-B978-6906BFC142A7}" type="pres">
      <dgm:prSet presAssocID="{467BAA91-CE64-4289-AC45-289E995C07B3}" presName="node" presStyleLbl="node1" presStyleIdx="2" presStyleCnt="4" custScaleX="150786">
        <dgm:presLayoutVars>
          <dgm:bulletEnabled val="1"/>
        </dgm:presLayoutVars>
      </dgm:prSet>
      <dgm:spPr/>
      <dgm:t>
        <a:bodyPr/>
        <a:lstStyle/>
        <a:p>
          <a:endParaRPr lang="en-US"/>
        </a:p>
      </dgm:t>
    </dgm:pt>
    <dgm:pt modelId="{E0886ED2-CBC5-4E08-8574-AA0BEEF59CE2}" type="pres">
      <dgm:prSet presAssocID="{467BAA91-CE64-4289-AC45-289E995C07B3}" presName="spNode" presStyleCnt="0"/>
      <dgm:spPr/>
      <dgm:t>
        <a:bodyPr/>
        <a:lstStyle/>
        <a:p>
          <a:endParaRPr lang="en-US"/>
        </a:p>
      </dgm:t>
    </dgm:pt>
    <dgm:pt modelId="{8440F987-0570-45D2-BA08-571364D719BD}" type="pres">
      <dgm:prSet presAssocID="{6089A008-B9BE-4233-9330-651E239E0EBF}" presName="sibTrans" presStyleLbl="sibTrans1D1" presStyleIdx="2" presStyleCnt="4"/>
      <dgm:spPr/>
      <dgm:t>
        <a:bodyPr/>
        <a:lstStyle/>
        <a:p>
          <a:endParaRPr lang="en-US"/>
        </a:p>
      </dgm:t>
    </dgm:pt>
    <dgm:pt modelId="{4236895C-489B-4552-8C74-220D814013CB}" type="pres">
      <dgm:prSet presAssocID="{32A17770-AD34-4A94-BC17-DD95266A0A74}" presName="node" presStyleLbl="node1" presStyleIdx="3" presStyleCnt="4" custScaleX="150786">
        <dgm:presLayoutVars>
          <dgm:bulletEnabled val="1"/>
        </dgm:presLayoutVars>
      </dgm:prSet>
      <dgm:spPr/>
      <dgm:t>
        <a:bodyPr/>
        <a:lstStyle/>
        <a:p>
          <a:endParaRPr lang="en-US"/>
        </a:p>
      </dgm:t>
    </dgm:pt>
    <dgm:pt modelId="{ABD179A0-4AEF-48B5-A708-64BB80984E09}" type="pres">
      <dgm:prSet presAssocID="{32A17770-AD34-4A94-BC17-DD95266A0A74}" presName="spNode" presStyleCnt="0"/>
      <dgm:spPr/>
      <dgm:t>
        <a:bodyPr/>
        <a:lstStyle/>
        <a:p>
          <a:endParaRPr lang="en-US"/>
        </a:p>
      </dgm:t>
    </dgm:pt>
    <dgm:pt modelId="{9440C33E-AB35-4CAF-8AC0-50D1CFBBE18D}" type="pres">
      <dgm:prSet presAssocID="{29DDFCAF-6AF5-4C10-96DD-59358A8FA1FD}" presName="sibTrans" presStyleLbl="sibTrans1D1" presStyleIdx="3" presStyleCnt="4"/>
      <dgm:spPr/>
      <dgm:t>
        <a:bodyPr/>
        <a:lstStyle/>
        <a:p>
          <a:endParaRPr lang="en-US"/>
        </a:p>
      </dgm:t>
    </dgm:pt>
  </dgm:ptLst>
  <dgm:cxnLst>
    <dgm:cxn modelId="{2286F1DE-3CE1-4A6F-A425-77360F3FBD9F}" type="presOf" srcId="{6089A008-B9BE-4233-9330-651E239E0EBF}" destId="{8440F987-0570-45D2-BA08-571364D719BD}" srcOrd="0" destOrd="0" presId="urn:microsoft.com/office/officeart/2005/8/layout/cycle6"/>
    <dgm:cxn modelId="{E8C36BB0-7BEE-4AB7-98BA-CC9877A381EA}" type="presOf" srcId="{32A17770-AD34-4A94-BC17-DD95266A0A74}" destId="{4236895C-489B-4552-8C74-220D814013CB}" srcOrd="0" destOrd="0" presId="urn:microsoft.com/office/officeart/2005/8/layout/cycle6"/>
    <dgm:cxn modelId="{D265725A-F6AC-4B82-9545-8EF8849AAAD1}" type="presOf" srcId="{EF94F8F1-2723-4C1E-8F9A-A65604F4724C}" destId="{981A43E5-12A0-467B-86B6-12B62064D4FF}" srcOrd="0" destOrd="0" presId="urn:microsoft.com/office/officeart/2005/8/layout/cycle6"/>
    <dgm:cxn modelId="{FBDFBCAC-BE5D-40D8-8E90-014984A14E91}" type="presOf" srcId="{467BAA91-CE64-4289-AC45-289E995C07B3}" destId="{D9394DDB-D05A-440C-B978-6906BFC142A7}" srcOrd="0" destOrd="0" presId="urn:microsoft.com/office/officeart/2005/8/layout/cycle6"/>
    <dgm:cxn modelId="{30E61D8B-62EC-4E9A-A9E6-5AFE20289EA0}" type="presOf" srcId="{29DDFCAF-6AF5-4C10-96DD-59358A8FA1FD}" destId="{9440C33E-AB35-4CAF-8AC0-50D1CFBBE18D}" srcOrd="0" destOrd="0" presId="urn:microsoft.com/office/officeart/2005/8/layout/cycle6"/>
    <dgm:cxn modelId="{150D8308-1EDE-4E51-AF13-03E9E8F5596A}" srcId="{5266B85C-4451-4375-826B-F2BD8EFBAA88}" destId="{467BAA91-CE64-4289-AC45-289E995C07B3}" srcOrd="2" destOrd="0" parTransId="{075BA34A-DD50-43AE-B10E-3BABB0A0D031}" sibTransId="{6089A008-B9BE-4233-9330-651E239E0EBF}"/>
    <dgm:cxn modelId="{3357D472-DE02-4B78-A48F-3280D4B0C98E}" srcId="{5266B85C-4451-4375-826B-F2BD8EFBAA88}" destId="{EF94F8F1-2723-4C1E-8F9A-A65604F4724C}" srcOrd="1" destOrd="0" parTransId="{37DC6F24-21FF-4210-8F68-2903371EDB43}" sibTransId="{7F85F8C8-5E6E-4A46-8D38-BD30CCF29D62}"/>
    <dgm:cxn modelId="{F50E28F3-A719-41B2-87BA-DF4CD6FB6740}" srcId="{5266B85C-4451-4375-826B-F2BD8EFBAA88}" destId="{32A17770-AD34-4A94-BC17-DD95266A0A74}" srcOrd="3" destOrd="0" parTransId="{26A6F0DA-BAEB-441A-88DE-EFBC5548137A}" sibTransId="{29DDFCAF-6AF5-4C10-96DD-59358A8FA1FD}"/>
    <dgm:cxn modelId="{879636E1-D0D6-4C39-A8DF-8D786DBE8DAA}" type="presOf" srcId="{81F1D331-7C71-4039-8EA1-6F26B233CBAC}" destId="{4069F6B0-0CE5-43CA-BB80-B60C2986769F}" srcOrd="0" destOrd="0" presId="urn:microsoft.com/office/officeart/2005/8/layout/cycle6"/>
    <dgm:cxn modelId="{E6BD8E15-C2F8-4727-A458-25E6641208AA}" type="presOf" srcId="{7F85F8C8-5E6E-4A46-8D38-BD30CCF29D62}" destId="{A9E3520B-F87E-42DC-9B42-39C963F55C93}" srcOrd="0" destOrd="0" presId="urn:microsoft.com/office/officeart/2005/8/layout/cycle6"/>
    <dgm:cxn modelId="{F2E8CD48-7EBE-47CE-A712-E692FFF84B37}" srcId="{5266B85C-4451-4375-826B-F2BD8EFBAA88}" destId="{81F1D331-7C71-4039-8EA1-6F26B233CBAC}" srcOrd="0" destOrd="0" parTransId="{0804BC01-A4C5-4654-A715-0D4DB5B2E4CC}" sibTransId="{5FA34B02-F285-4836-8AD8-85BDC0D79371}"/>
    <dgm:cxn modelId="{7264D5C6-051D-419D-8736-EDF5CDD0974B}" type="presOf" srcId="{5FA34B02-F285-4836-8AD8-85BDC0D79371}" destId="{215078BC-0A2E-4E10-BAD9-E4F0F2368018}" srcOrd="0" destOrd="0" presId="urn:microsoft.com/office/officeart/2005/8/layout/cycle6"/>
    <dgm:cxn modelId="{547CF8C2-B30D-4144-BE5C-3A4A845E6FC4}" type="presOf" srcId="{5266B85C-4451-4375-826B-F2BD8EFBAA88}" destId="{5AF6AA05-14F9-4087-AAA0-95C7D1E09A64}" srcOrd="0" destOrd="0" presId="urn:microsoft.com/office/officeart/2005/8/layout/cycle6"/>
    <dgm:cxn modelId="{E933FE55-4010-473E-B140-16974D06EB03}" type="presParOf" srcId="{5AF6AA05-14F9-4087-AAA0-95C7D1E09A64}" destId="{4069F6B0-0CE5-43CA-BB80-B60C2986769F}" srcOrd="0" destOrd="0" presId="urn:microsoft.com/office/officeart/2005/8/layout/cycle6"/>
    <dgm:cxn modelId="{333EC168-62F2-46E6-9E5E-11FA309FDC1A}" type="presParOf" srcId="{5AF6AA05-14F9-4087-AAA0-95C7D1E09A64}" destId="{41BCB7F8-D184-41A3-BC51-8120B8F07D90}" srcOrd="1" destOrd="0" presId="urn:microsoft.com/office/officeart/2005/8/layout/cycle6"/>
    <dgm:cxn modelId="{F467A6C5-2FEE-4299-B537-4B831F193D07}" type="presParOf" srcId="{5AF6AA05-14F9-4087-AAA0-95C7D1E09A64}" destId="{215078BC-0A2E-4E10-BAD9-E4F0F2368018}" srcOrd="2" destOrd="0" presId="urn:microsoft.com/office/officeart/2005/8/layout/cycle6"/>
    <dgm:cxn modelId="{56BE4C99-5636-4626-9153-8C609E397B4E}" type="presParOf" srcId="{5AF6AA05-14F9-4087-AAA0-95C7D1E09A64}" destId="{981A43E5-12A0-467B-86B6-12B62064D4FF}" srcOrd="3" destOrd="0" presId="urn:microsoft.com/office/officeart/2005/8/layout/cycle6"/>
    <dgm:cxn modelId="{265264BA-F154-4912-B82B-EB0B5210271C}" type="presParOf" srcId="{5AF6AA05-14F9-4087-AAA0-95C7D1E09A64}" destId="{24677E46-2522-4016-94FC-A614F3282177}" srcOrd="4" destOrd="0" presId="urn:microsoft.com/office/officeart/2005/8/layout/cycle6"/>
    <dgm:cxn modelId="{50C249E1-902D-40AF-88E8-58AE472BBBBF}" type="presParOf" srcId="{5AF6AA05-14F9-4087-AAA0-95C7D1E09A64}" destId="{A9E3520B-F87E-42DC-9B42-39C963F55C93}" srcOrd="5" destOrd="0" presId="urn:microsoft.com/office/officeart/2005/8/layout/cycle6"/>
    <dgm:cxn modelId="{989F15AA-ABC7-41B8-B291-ED1E4764F0BF}" type="presParOf" srcId="{5AF6AA05-14F9-4087-AAA0-95C7D1E09A64}" destId="{D9394DDB-D05A-440C-B978-6906BFC142A7}" srcOrd="6" destOrd="0" presId="urn:microsoft.com/office/officeart/2005/8/layout/cycle6"/>
    <dgm:cxn modelId="{3BE595C1-CF9D-46B1-AE66-FD1E629C0139}" type="presParOf" srcId="{5AF6AA05-14F9-4087-AAA0-95C7D1E09A64}" destId="{E0886ED2-CBC5-4E08-8574-AA0BEEF59CE2}" srcOrd="7" destOrd="0" presId="urn:microsoft.com/office/officeart/2005/8/layout/cycle6"/>
    <dgm:cxn modelId="{0F7B3DC9-4DE4-4F80-8B28-7099005D4859}" type="presParOf" srcId="{5AF6AA05-14F9-4087-AAA0-95C7D1E09A64}" destId="{8440F987-0570-45D2-BA08-571364D719BD}" srcOrd="8" destOrd="0" presId="urn:microsoft.com/office/officeart/2005/8/layout/cycle6"/>
    <dgm:cxn modelId="{896A42BA-8276-4F6D-88B0-E0890975B34E}" type="presParOf" srcId="{5AF6AA05-14F9-4087-AAA0-95C7D1E09A64}" destId="{4236895C-489B-4552-8C74-220D814013CB}" srcOrd="9" destOrd="0" presId="urn:microsoft.com/office/officeart/2005/8/layout/cycle6"/>
    <dgm:cxn modelId="{B4A5EF06-1F1C-4C0F-A8FB-7117FFA7D829}" type="presParOf" srcId="{5AF6AA05-14F9-4087-AAA0-95C7D1E09A64}" destId="{ABD179A0-4AEF-48B5-A708-64BB80984E09}" srcOrd="10" destOrd="0" presId="urn:microsoft.com/office/officeart/2005/8/layout/cycle6"/>
    <dgm:cxn modelId="{A2A44815-EDD6-4242-B7B5-00DC403F93D0}" type="presParOf" srcId="{5AF6AA05-14F9-4087-AAA0-95C7D1E09A64}" destId="{9440C33E-AB35-4CAF-8AC0-50D1CFBBE18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082C-2B4F-4620-96D8-B8FEF5B50C76}" type="datetimeFigureOut">
              <a:rPr lang="en-US" smtClean="0"/>
              <a:t>26-Nov-15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DE5D-4095-4917-B3BC-EA2D7883FF60}" type="slidenum">
              <a:rPr lang="en-US" smtClean="0"/>
              <a:t>‹#›</a:t>
            </a:fld>
            <a:endParaRPr lang="en-US"/>
          </a:p>
        </p:txBody>
      </p:sp>
    </p:spTree>
    <p:extLst>
      <p:ext uri="{BB962C8B-B14F-4D97-AF65-F5344CB8AC3E}">
        <p14:creationId xmlns:p14="http://schemas.microsoft.com/office/powerpoint/2010/main" val="38278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0102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044DE5D-4095-4917-B3BC-EA2D7883FF60}" type="slidenum">
              <a:rPr lang="en-US" smtClean="0"/>
              <a:t>85</a:t>
            </a:fld>
            <a:endParaRPr lang="en-US"/>
          </a:p>
        </p:txBody>
      </p:sp>
    </p:spTree>
    <p:extLst>
      <p:ext uri="{BB962C8B-B14F-4D97-AF65-F5344CB8AC3E}">
        <p14:creationId xmlns:p14="http://schemas.microsoft.com/office/powerpoint/2010/main" val="136418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044DE5D-4095-4917-B3BC-EA2D7883FF60}" type="slidenum">
              <a:rPr lang="en-US" smtClean="0"/>
              <a:t>98</a:t>
            </a:fld>
            <a:endParaRPr lang="en-US"/>
          </a:p>
        </p:txBody>
      </p:sp>
    </p:spTree>
    <p:extLst>
      <p:ext uri="{BB962C8B-B14F-4D97-AF65-F5344CB8AC3E}">
        <p14:creationId xmlns:p14="http://schemas.microsoft.com/office/powerpoint/2010/main" val="376935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044DE5D-4095-4917-B3BC-EA2D7883FF60}" type="slidenum">
              <a:rPr lang="en-US" smtClean="0"/>
              <a:t>100</a:t>
            </a:fld>
            <a:endParaRPr lang="en-US"/>
          </a:p>
        </p:txBody>
      </p:sp>
    </p:spTree>
    <p:extLst>
      <p:ext uri="{BB962C8B-B14F-4D97-AF65-F5344CB8AC3E}">
        <p14:creationId xmlns:p14="http://schemas.microsoft.com/office/powerpoint/2010/main" val="309662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044DE5D-4095-4917-B3BC-EA2D7883FF60}" type="slidenum">
              <a:rPr lang="en-US" smtClean="0"/>
              <a:t>104</a:t>
            </a:fld>
            <a:endParaRPr lang="en-US"/>
          </a:p>
        </p:txBody>
      </p:sp>
    </p:spTree>
    <p:extLst>
      <p:ext uri="{BB962C8B-B14F-4D97-AF65-F5344CB8AC3E}">
        <p14:creationId xmlns:p14="http://schemas.microsoft.com/office/powerpoint/2010/main" val="51273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4DE5D-4095-4917-B3BC-EA2D7883FF60}" type="slidenum">
              <a:rPr lang="en-US" smtClean="0"/>
              <a:t>113</a:t>
            </a:fld>
            <a:endParaRPr lang="en-US"/>
          </a:p>
        </p:txBody>
      </p:sp>
    </p:spTree>
    <p:extLst>
      <p:ext uri="{BB962C8B-B14F-4D97-AF65-F5344CB8AC3E}">
        <p14:creationId xmlns:p14="http://schemas.microsoft.com/office/powerpoint/2010/main" val="246619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pPr/>
              <a:t>‹#›</a:t>
            </a:fld>
            <a:endParaRPr lang="en-US"/>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6783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3289843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1598407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pPr/>
              <a:t>‹#›</a:t>
            </a:fld>
            <a:endParaRPr lang="en-US"/>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780571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960631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4236347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t>‹#›</a:t>
            </a:fld>
            <a:endParaRPr lang="en-US"/>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7610950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a:t>
            </a:fld>
            <a:endParaRPr lang="en-US"/>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56797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766057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4308274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8569805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46E0E4-908A-4724-B308-E4F6AE4FA0DD}" type="slidenum">
              <a:rPr lang="en-US" smtClean="0"/>
              <a:pPr/>
              <a:t>‹#›</a:t>
            </a:fld>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3142867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hyperlink" Target="1%20BPMN%20Basic/4%20Gateways/15%20What%20is%20an%20inclusive%20gateway.mp4"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1%20BPMN%20Basic/4%20Gateways/16%20What%20is%20a%20complex%20gateway.mp4"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3.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24.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77.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94.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1">
                    <a:lumMod val="50000"/>
                  </a:schemeClr>
                </a:solidFill>
              </a:rPr>
              <a:t>TOGAF</a:t>
            </a:r>
            <a:r>
              <a:rPr lang="en-US" sz="6000" dirty="0">
                <a:solidFill>
                  <a:schemeClr val="bg1">
                    <a:lumMod val="50000"/>
                  </a:schemeClr>
                </a:solidFill>
              </a:rPr>
              <a:t> </a:t>
            </a:r>
            <a:r>
              <a:rPr lang="en-US" sz="6000" dirty="0" smtClean="0">
                <a:solidFill>
                  <a:schemeClr val="bg1">
                    <a:lumMod val="50000"/>
                  </a:schemeClr>
                </a:solidFill>
              </a:rPr>
              <a:t>9 Fundamental:</a:t>
            </a:r>
            <a:br>
              <a:rPr lang="en-US" sz="6000" dirty="0" smtClean="0">
                <a:solidFill>
                  <a:schemeClr val="bg1">
                    <a:lumMod val="50000"/>
                  </a:schemeClr>
                </a:solidFill>
              </a:rPr>
            </a:br>
            <a:r>
              <a:rPr lang="en-US" sz="6000" dirty="0"/>
              <a:t>4</a:t>
            </a:r>
            <a:r>
              <a:rPr lang="en-US" sz="6000" dirty="0" smtClean="0"/>
              <a:t>. BPMN Overview</a:t>
            </a:r>
            <a:endParaRPr lang="en-US" sz="6000" dirty="0"/>
          </a:p>
        </p:txBody>
      </p:sp>
      <p:sp>
        <p:nvSpPr>
          <p:cNvPr id="3" name="Subtitle 2"/>
          <p:cNvSpPr>
            <a:spLocks noGrp="1"/>
          </p:cNvSpPr>
          <p:nvPr>
            <p:ph type="subTitle" idx="1"/>
          </p:nvPr>
        </p:nvSpPr>
        <p:spPr>
          <a:xfrm>
            <a:off x="1143000" y="4348264"/>
            <a:ext cx="6858000" cy="1459392"/>
          </a:xfrm>
        </p:spPr>
        <p:txBody>
          <a:bodyPr>
            <a:normAutofit fontScale="92500" lnSpcReduction="10000"/>
          </a:bodyPr>
          <a:lstStyle/>
          <a:p>
            <a:pPr>
              <a:buClr>
                <a:schemeClr val="tx1">
                  <a:lumMod val="50000"/>
                  <a:lumOff val="50000"/>
                </a:schemeClr>
              </a:buClr>
              <a:defRPr/>
            </a:pPr>
            <a:r>
              <a:rPr lang="id-ID" sz="3600" dirty="0"/>
              <a:t>Romi Satria </a:t>
            </a:r>
            <a:r>
              <a:rPr lang="id-ID" sz="3600" dirty="0" err="1"/>
              <a:t>Wahon</a:t>
            </a:r>
            <a:r>
              <a:rPr lang="en-US" sz="3600" dirty="0"/>
              <a:t>o</a:t>
            </a:r>
            <a:br>
              <a:rPr lang="en-US" sz="3600" dirty="0"/>
            </a:br>
            <a:r>
              <a:rPr lang="en-US" sz="2800" i="1" dirty="0">
                <a:solidFill>
                  <a:schemeClr val="tx1">
                    <a:lumMod val="50000"/>
                    <a:lumOff val="50000"/>
                  </a:schemeClr>
                </a:solidFill>
              </a:rPr>
              <a:t>romi@romisatriawahono.net</a:t>
            </a:r>
            <a:br>
              <a:rPr lang="en-US" sz="2800" i="1" dirty="0">
                <a:solidFill>
                  <a:schemeClr val="tx1">
                    <a:lumMod val="50000"/>
                    <a:lumOff val="50000"/>
                  </a:schemeClr>
                </a:solidFill>
              </a:rPr>
            </a:br>
            <a:r>
              <a:rPr lang="en-US" sz="2800" i="1" dirty="0">
                <a:solidFill>
                  <a:schemeClr val="tx1">
                    <a:lumMod val="50000"/>
                    <a:lumOff val="50000"/>
                  </a:schemeClr>
                </a:solidFill>
              </a:rPr>
              <a:t>http://romisatriawahono.net/tfu</a:t>
            </a:r>
            <a:br>
              <a:rPr lang="en-US" sz="2800" i="1" dirty="0">
                <a:solidFill>
                  <a:schemeClr val="tx1">
                    <a:lumMod val="50000"/>
                    <a:lumOff val="50000"/>
                  </a:schemeClr>
                </a:solidFill>
              </a:rPr>
            </a:br>
            <a:r>
              <a:rPr lang="en-US" sz="2800" i="1" dirty="0">
                <a:solidFill>
                  <a:schemeClr val="tx1">
                    <a:lumMod val="50000"/>
                    <a:lumOff val="50000"/>
                  </a:schemeClr>
                </a:solidFill>
              </a:rPr>
              <a:t>WA/SMS</a:t>
            </a:r>
            <a:r>
              <a:rPr lang="id-ID" sz="2800" i="1" dirty="0">
                <a:solidFill>
                  <a:schemeClr val="tx1">
                    <a:lumMod val="50000"/>
                    <a:lumOff val="50000"/>
                  </a:schemeClr>
                </a:solidFill>
              </a:rPr>
              <a:t>: +</a:t>
            </a:r>
            <a:r>
              <a:rPr lang="id-ID" sz="2800" i="1" dirty="0" smtClean="0">
                <a:solidFill>
                  <a:schemeClr val="tx1">
                    <a:lumMod val="50000"/>
                    <a:lumOff val="50000"/>
                  </a:schemeClr>
                </a:solidFill>
              </a:rPr>
              <a:t>6281586220090</a:t>
            </a:r>
            <a:endParaRPr lang="en-US" sz="3200" i="1" dirty="0">
              <a:solidFill>
                <a:schemeClr val="tx1">
                  <a:lumMod val="50000"/>
                  <a:lumOff val="50000"/>
                </a:schemeClr>
              </a:solidFill>
            </a:endParaRPr>
          </a:p>
        </p:txBody>
      </p:sp>
    </p:spTree>
    <p:extLst>
      <p:ext uri="{BB962C8B-B14F-4D97-AF65-F5344CB8AC3E}">
        <p14:creationId xmlns:p14="http://schemas.microsoft.com/office/powerpoint/2010/main" val="407710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256" t="13768" r="17463" b="4868"/>
          <a:stretch/>
        </p:blipFill>
        <p:spPr bwMode="auto">
          <a:xfrm>
            <a:off x="0" y="-1"/>
            <a:ext cx="9144000" cy="688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2046" t="30119" r="37814" b="31059"/>
          <a:stretch/>
        </p:blipFill>
        <p:spPr bwMode="auto">
          <a:xfrm>
            <a:off x="6596291" y="4343400"/>
            <a:ext cx="231910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867400" y="-1"/>
            <a:ext cx="3352800" cy="25146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30000"/>
              </a:spcBef>
              <a:spcAft>
                <a:spcPct val="1000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907" t="24807" r="57954" b="33063"/>
          <a:stretch/>
        </p:blipFill>
        <p:spPr bwMode="auto">
          <a:xfrm>
            <a:off x="6519325" y="1524000"/>
            <a:ext cx="239607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211" t="13768" r="17465" b="65152"/>
          <a:stretch/>
        </p:blipFill>
        <p:spPr bwMode="auto">
          <a:xfrm>
            <a:off x="6573621" y="12843"/>
            <a:ext cx="2429398" cy="133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546E0E4-908A-4724-B308-E4F6AE4FA0DD}" type="slidenum">
              <a:rPr lang="en-US" smtClean="0"/>
              <a:pPr/>
              <a:t>10</a:t>
            </a:fld>
            <a:endParaRPr lang="en-US"/>
          </a:p>
        </p:txBody>
      </p:sp>
    </p:spTree>
    <p:extLst>
      <p:ext uri="{BB962C8B-B14F-4D97-AF65-F5344CB8AC3E}">
        <p14:creationId xmlns:p14="http://schemas.microsoft.com/office/powerpoint/2010/main" val="22769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352549"/>
            <a:ext cx="8119934" cy="5390680"/>
          </a:xfrm>
        </p:spPr>
        <p:txBody>
          <a:bodyPr>
            <a:normAutofit fontScale="85000" lnSpcReduction="2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err="1" smtClean="0">
                <a:solidFill>
                  <a:srgbClr val="C00000"/>
                </a:solidFill>
              </a:rPr>
              <a:t>mahasiswa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pPr marL="914400" lvl="1" indent="-457200">
              <a:buFont typeface="+mj-lt"/>
              <a:buAutoNum type="arabicPeriod"/>
            </a:pPr>
            <a:r>
              <a:rPr lang="en-US" dirty="0" err="1" smtClean="0"/>
              <a:t>Mahasiswa</a:t>
            </a:r>
            <a:r>
              <a:rPr lang="en-US" dirty="0" smtClean="0"/>
              <a:t> </a:t>
            </a:r>
            <a:r>
              <a:rPr lang="en-US" dirty="0" err="1" smtClean="0"/>
              <a:t>mengajukan</a:t>
            </a:r>
            <a:r>
              <a:rPr lang="en-US" dirty="0" smtClean="0"/>
              <a:t> </a:t>
            </a:r>
            <a:r>
              <a:rPr lang="en-US" dirty="0" err="1" smtClean="0"/>
              <a:t>permohonan</a:t>
            </a:r>
            <a:r>
              <a:rPr lang="en-US" dirty="0" smtClean="0"/>
              <a:t> </a:t>
            </a:r>
            <a:r>
              <a:rPr lang="en-US" dirty="0" err="1" smtClean="0"/>
              <a:t>surat</a:t>
            </a:r>
            <a:r>
              <a:rPr lang="en-US" dirty="0" smtClean="0"/>
              <a:t> </a:t>
            </a:r>
            <a:r>
              <a:rPr lang="en-US" dirty="0" err="1" smtClean="0"/>
              <a:t>bebas</a:t>
            </a:r>
            <a:r>
              <a:rPr lang="en-US" dirty="0" smtClean="0"/>
              <a:t> </a:t>
            </a:r>
            <a:r>
              <a:rPr lang="en-US" dirty="0" err="1" smtClean="0"/>
              <a:t>narkoba</a:t>
            </a:r>
            <a:r>
              <a:rPr lang="en-US" dirty="0" smtClean="0"/>
              <a:t>, </a:t>
            </a:r>
            <a:r>
              <a:rPr lang="en-US" dirty="0" err="1" smtClean="0"/>
              <a:t>surat</a:t>
            </a:r>
            <a:r>
              <a:rPr lang="en-US" dirty="0" smtClean="0"/>
              <a:t> </a:t>
            </a:r>
            <a:r>
              <a:rPr lang="en-US" dirty="0" err="1" smtClean="0"/>
              <a:t>tidak</a:t>
            </a:r>
            <a:r>
              <a:rPr lang="en-US" dirty="0" smtClean="0"/>
              <a:t> </a:t>
            </a:r>
            <a:r>
              <a:rPr lang="en-US" dirty="0" err="1" smtClean="0"/>
              <a:t>mampu</a:t>
            </a:r>
            <a:r>
              <a:rPr lang="en-US" dirty="0" smtClean="0"/>
              <a:t> </a:t>
            </a:r>
            <a:r>
              <a:rPr lang="en-US" dirty="0" err="1" smtClean="0"/>
              <a:t>dan</a:t>
            </a:r>
            <a:r>
              <a:rPr lang="en-US" dirty="0" smtClean="0"/>
              <a:t> </a:t>
            </a:r>
            <a:r>
              <a:rPr lang="en-US" dirty="0" err="1" smtClean="0"/>
              <a:t>surat</a:t>
            </a:r>
            <a:r>
              <a:rPr lang="en-US" dirty="0" smtClean="0"/>
              <a:t> </a:t>
            </a:r>
            <a:r>
              <a:rPr lang="en-US" dirty="0" err="1" smtClean="0"/>
              <a:t>kelakukan</a:t>
            </a:r>
            <a:r>
              <a:rPr lang="en-US" dirty="0" smtClean="0"/>
              <a:t> </a:t>
            </a:r>
            <a:r>
              <a:rPr lang="en-US" dirty="0" err="1" smtClean="0"/>
              <a:t>baik</a:t>
            </a:r>
            <a:r>
              <a:rPr lang="en-US" dirty="0" smtClean="0"/>
              <a:t> </a:t>
            </a:r>
            <a:r>
              <a:rPr lang="en-US" dirty="0" err="1" smtClean="0"/>
              <a:t>dari</a:t>
            </a:r>
            <a:r>
              <a:rPr lang="en-US" dirty="0" smtClean="0"/>
              <a:t> </a:t>
            </a:r>
            <a:r>
              <a:rPr lang="en-US" dirty="0" err="1" smtClean="0"/>
              <a:t>berbagai</a:t>
            </a:r>
            <a:r>
              <a:rPr lang="en-US" dirty="0" smtClean="0"/>
              <a:t> </a:t>
            </a:r>
            <a:r>
              <a:rPr lang="en-US" dirty="0" err="1" smtClean="0"/>
              <a:t>instansi</a:t>
            </a:r>
            <a:r>
              <a:rPr lang="en-US" dirty="0" smtClean="0"/>
              <a:t>. </a:t>
            </a:r>
            <a:r>
              <a:rPr lang="en-US" dirty="0" err="1" smtClean="0"/>
              <a:t>Dokumen-dokumen</a:t>
            </a:r>
            <a:r>
              <a:rPr lang="en-US" dirty="0" smtClean="0"/>
              <a:t> </a:t>
            </a:r>
            <a:r>
              <a:rPr lang="en-US" dirty="0" err="1" smtClean="0"/>
              <a:t>tersebut</a:t>
            </a:r>
            <a:r>
              <a:rPr lang="en-US" dirty="0" smtClean="0"/>
              <a:t> </a:t>
            </a:r>
            <a:r>
              <a:rPr lang="en-US" dirty="0" err="1" smtClean="0"/>
              <a:t>adalah</a:t>
            </a:r>
            <a:r>
              <a:rPr lang="en-US" dirty="0" smtClean="0"/>
              <a:t> </a:t>
            </a:r>
            <a:r>
              <a:rPr lang="en-US" dirty="0" err="1" smtClean="0"/>
              <a:t>dokumen</a:t>
            </a:r>
            <a:r>
              <a:rPr lang="en-US" dirty="0" smtClean="0"/>
              <a:t> </a:t>
            </a:r>
            <a:r>
              <a:rPr lang="en-US" dirty="0" err="1" smtClean="0"/>
              <a:t>persyaratan</a:t>
            </a:r>
            <a:r>
              <a:rPr lang="en-US" dirty="0" smtClean="0"/>
              <a:t>. </a:t>
            </a:r>
            <a:r>
              <a:rPr lang="en-US" dirty="0" err="1" smtClean="0"/>
              <a:t>Masukkan</a:t>
            </a:r>
            <a:r>
              <a:rPr lang="en-US" dirty="0" smtClean="0"/>
              <a:t> </a:t>
            </a:r>
            <a:r>
              <a:rPr lang="en-US" dirty="0" err="1" smtClean="0"/>
              <a:t>sebagai</a:t>
            </a:r>
            <a:r>
              <a:rPr lang="en-US" dirty="0" smtClean="0"/>
              <a:t> </a:t>
            </a:r>
            <a:r>
              <a:rPr lang="en-US" dirty="0" err="1" smtClean="0"/>
              <a:t>subprocess</a:t>
            </a:r>
            <a:r>
              <a:rPr lang="en-US" dirty="0" smtClean="0"/>
              <a:t> di </a:t>
            </a:r>
            <a:r>
              <a:rPr lang="en-US" dirty="0" err="1" smtClean="0">
                <a:solidFill>
                  <a:srgbClr val="0070C0"/>
                </a:solidFill>
              </a:rPr>
              <a:t>Mengirimkan</a:t>
            </a:r>
            <a:r>
              <a:rPr lang="en-US" dirty="0" smtClean="0">
                <a:solidFill>
                  <a:srgbClr val="0070C0"/>
                </a:solidFill>
              </a:rPr>
              <a:t> </a:t>
            </a:r>
            <a:r>
              <a:rPr lang="en-US" dirty="0" err="1" smtClean="0">
                <a:solidFill>
                  <a:srgbClr val="0070C0"/>
                </a:solidFill>
              </a:rPr>
              <a:t>Dokumen</a:t>
            </a:r>
            <a:r>
              <a:rPr lang="en-US" dirty="0" smtClean="0">
                <a:solidFill>
                  <a:srgbClr val="0070C0"/>
                </a:solidFill>
              </a:rPr>
              <a:t> </a:t>
            </a:r>
            <a:r>
              <a:rPr lang="en-US" dirty="0" err="1" smtClean="0">
                <a:solidFill>
                  <a:srgbClr val="0070C0"/>
                </a:solidFill>
              </a:rPr>
              <a:t>Persyaratan</a:t>
            </a:r>
            <a:r>
              <a:rPr lang="en-US" dirty="0" smtClean="0"/>
              <a:t> (Lane: </a:t>
            </a:r>
            <a:r>
              <a:rPr lang="en-US" dirty="0" err="1" smtClean="0"/>
              <a:t>Mahasiswa</a:t>
            </a:r>
            <a:r>
              <a:rPr lang="en-US" dirty="0" smtClean="0"/>
              <a:t>, </a:t>
            </a:r>
            <a:r>
              <a:rPr lang="en-US" dirty="0" err="1" smtClean="0"/>
              <a:t>Polres</a:t>
            </a:r>
            <a:r>
              <a:rPr lang="en-US" dirty="0" smtClean="0"/>
              <a:t>, </a:t>
            </a:r>
            <a:r>
              <a:rPr lang="en-US" dirty="0" err="1" smtClean="0"/>
              <a:t>Kelurahan</a:t>
            </a:r>
            <a:r>
              <a:rPr lang="en-US" dirty="0" smtClean="0"/>
              <a:t>)</a:t>
            </a:r>
          </a:p>
          <a:p>
            <a:r>
              <a:rPr lang="en-US" dirty="0" err="1" smtClean="0"/>
              <a:t>Tambahkan</a:t>
            </a:r>
            <a:r>
              <a:rPr lang="en-US" dirty="0" smtClean="0"/>
              <a:t> </a:t>
            </a:r>
            <a:r>
              <a:rPr lang="en-US" dirty="0" err="1" smtClean="0">
                <a:solidFill>
                  <a:srgbClr val="C00000"/>
                </a:solidFill>
              </a:rPr>
              <a:t>Paralel</a:t>
            </a:r>
            <a:r>
              <a:rPr lang="en-US" dirty="0" smtClean="0">
                <a:solidFill>
                  <a:srgbClr val="C00000"/>
                </a:solidFill>
              </a:rPr>
              <a:t> Event based Gateway </a:t>
            </a:r>
            <a:r>
              <a:rPr lang="en-US" dirty="0" err="1"/>
              <a:t>untuk</a:t>
            </a:r>
            <a:r>
              <a:rPr lang="en-US" dirty="0"/>
              <a:t> </a:t>
            </a:r>
            <a:r>
              <a:rPr lang="en-US" dirty="0" err="1"/>
              <a:t>mendukung</a:t>
            </a:r>
            <a:r>
              <a:rPr lang="en-US" dirty="0"/>
              <a:t> requirement </a:t>
            </a:r>
            <a:r>
              <a:rPr lang="en-US" dirty="0" err="1"/>
              <a:t>ke</a:t>
            </a:r>
            <a:r>
              <a:rPr lang="en-US" dirty="0"/>
              <a:t> 5</a:t>
            </a:r>
          </a:p>
        </p:txBody>
      </p:sp>
      <p:sp>
        <p:nvSpPr>
          <p:cNvPr id="4" name="Slide Number Placeholder 3"/>
          <p:cNvSpPr>
            <a:spLocks noGrp="1"/>
          </p:cNvSpPr>
          <p:nvPr>
            <p:ph type="sldNum" sz="quarter" idx="12"/>
          </p:nvPr>
        </p:nvSpPr>
        <p:spPr/>
        <p:txBody>
          <a:bodyPr/>
          <a:lstStyle/>
          <a:p>
            <a:fld id="{C546E0E4-908A-4724-B308-E4F6AE4FA0DD}" type="slidenum">
              <a:rPr lang="en-US" smtClean="0"/>
              <a:pPr/>
              <a:t>100</a:t>
            </a:fld>
            <a:endParaRPr lang="en-US"/>
          </a:p>
        </p:txBody>
      </p:sp>
    </p:spTree>
    <p:extLst>
      <p:ext uri="{BB962C8B-B14F-4D97-AF65-F5344CB8AC3E}">
        <p14:creationId xmlns:p14="http://schemas.microsoft.com/office/powerpoint/2010/main" val="112176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Tugas</a:t>
            </a:r>
            <a:r>
              <a:rPr lang="en-US" dirty="0"/>
              <a:t>: Proses </a:t>
            </a:r>
            <a:r>
              <a:rPr lang="en-US" dirty="0" err="1"/>
              <a:t>Penentuan</a:t>
            </a:r>
            <a:r>
              <a:rPr lang="en-US" dirty="0"/>
              <a:t> </a:t>
            </a:r>
            <a:r>
              <a:rPr lang="en-US" dirty="0" err="1"/>
              <a:t>Beasiswa</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pPr/>
              <a:t>101</a:t>
            </a:fld>
            <a:endParaRPr lang="en-US"/>
          </a:p>
        </p:txBody>
      </p:sp>
      <p:pic>
        <p:nvPicPr>
          <p:cNvPr id="5" name="Picture 4"/>
          <p:cNvPicPr>
            <a:picLocks noChangeAspect="1"/>
          </p:cNvPicPr>
          <p:nvPr/>
        </p:nvPicPr>
        <p:blipFill rotWithShape="1">
          <a:blip r:embed="rId2"/>
          <a:srcRect b="22799"/>
          <a:stretch/>
        </p:blipFill>
        <p:spPr>
          <a:xfrm>
            <a:off x="176869" y="1529104"/>
            <a:ext cx="8859172" cy="4288372"/>
          </a:xfrm>
          <a:prstGeom prst="rect">
            <a:avLst/>
          </a:prstGeom>
        </p:spPr>
      </p:pic>
    </p:spTree>
    <p:extLst>
      <p:ext uri="{BB962C8B-B14F-4D97-AF65-F5344CB8AC3E}">
        <p14:creationId xmlns:p14="http://schemas.microsoft.com/office/powerpoint/2010/main" val="3379064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Paral</a:t>
            </a:r>
            <a:r>
              <a:rPr lang="en-US" dirty="0" smtClean="0"/>
              <a:t>l</a:t>
            </a:r>
            <a:r>
              <a:rPr lang="id-ID" dirty="0" smtClean="0"/>
              <a:t>el Gateway (Divergence)</a:t>
            </a:r>
            <a:endParaRPr lang="en-US" dirty="0"/>
          </a:p>
        </p:txBody>
      </p:sp>
      <p:sp>
        <p:nvSpPr>
          <p:cNvPr id="3" name="Content Placeholder 2"/>
          <p:cNvSpPr>
            <a:spLocks noGrp="1"/>
          </p:cNvSpPr>
          <p:nvPr>
            <p:ph idx="1"/>
          </p:nvPr>
        </p:nvSpPr>
        <p:spPr/>
        <p:txBody>
          <a:bodyPr>
            <a:normAutofit/>
          </a:bodyPr>
          <a:lstStyle/>
          <a:p>
            <a:r>
              <a:rPr lang="en-US" sz="2800" dirty="0" smtClean="0"/>
              <a:t>As </a:t>
            </a:r>
            <a:r>
              <a:rPr lang="en-US" sz="2800" dirty="0"/>
              <a:t>a divergence element, this shape is used when </a:t>
            </a:r>
            <a:r>
              <a:rPr lang="en-US" sz="2800" dirty="0">
                <a:solidFill>
                  <a:srgbClr val="C00000"/>
                </a:solidFill>
              </a:rPr>
              <a:t>many activities have to be carried out at the same time </a:t>
            </a:r>
            <a:r>
              <a:rPr lang="en-US" sz="2800" dirty="0"/>
              <a:t>and in any order, which indicates that all transitions or paths that exit this shape will always be </a:t>
            </a:r>
            <a:r>
              <a:rPr lang="en-US" sz="2800" dirty="0" smtClean="0"/>
              <a:t>enabled</a:t>
            </a:r>
            <a:endParaRPr lang="id-ID" sz="2800" dirty="0" smtClean="0"/>
          </a:p>
          <a:p>
            <a:endParaRPr lang="id-ID" sz="2800" dirty="0" smtClean="0"/>
          </a:p>
          <a:p>
            <a:endParaRPr lang="id-ID" sz="2800" dirty="0" smtClean="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001" y="3734375"/>
            <a:ext cx="4619998" cy="2589999"/>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102</a:t>
            </a:fld>
            <a:endParaRPr lang="en-US"/>
          </a:p>
        </p:txBody>
      </p:sp>
    </p:spTree>
    <p:extLst>
      <p:ext uri="{BB962C8B-B14F-4D97-AF65-F5344CB8AC3E}">
        <p14:creationId xmlns:p14="http://schemas.microsoft.com/office/powerpoint/2010/main" val="60318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Paral</a:t>
            </a:r>
            <a:r>
              <a:rPr lang="en-US" dirty="0"/>
              <a:t>l</a:t>
            </a:r>
            <a:r>
              <a:rPr lang="id-ID" dirty="0"/>
              <a:t>el Gateway </a:t>
            </a:r>
            <a:r>
              <a:rPr lang="id-ID" dirty="0" smtClean="0"/>
              <a:t>(C</a:t>
            </a:r>
            <a:r>
              <a:rPr lang="en-US" dirty="0" err="1" smtClean="0"/>
              <a:t>onvergence</a:t>
            </a:r>
            <a:r>
              <a:rPr lang="en-US" dirty="0" smtClean="0"/>
              <a:t> </a:t>
            </a:r>
            <a:r>
              <a:rPr lang="id-ID" dirty="0" smtClean="0"/>
              <a:t>)</a:t>
            </a:r>
            <a:endParaRPr lang="en-US" dirty="0"/>
          </a:p>
        </p:txBody>
      </p:sp>
      <p:sp>
        <p:nvSpPr>
          <p:cNvPr id="3" name="Content Placeholder 2"/>
          <p:cNvSpPr>
            <a:spLocks noGrp="1"/>
          </p:cNvSpPr>
          <p:nvPr>
            <p:ph idx="1"/>
          </p:nvPr>
        </p:nvSpPr>
        <p:spPr>
          <a:xfrm>
            <a:off x="628650" y="1352549"/>
            <a:ext cx="7886700" cy="5085321"/>
          </a:xfrm>
        </p:spPr>
        <p:txBody>
          <a:bodyPr>
            <a:normAutofit/>
          </a:bodyPr>
          <a:lstStyle/>
          <a:p>
            <a:r>
              <a:rPr lang="en-US" sz="2400" dirty="0"/>
              <a:t>As a point of convergence, this shape is used to </a:t>
            </a:r>
            <a:r>
              <a:rPr lang="en-US" sz="2400" dirty="0">
                <a:solidFill>
                  <a:srgbClr val="C00000"/>
                </a:solidFill>
              </a:rPr>
              <a:t>synchronize paths that exit a Parallel Gate </a:t>
            </a:r>
            <a:r>
              <a:rPr lang="en-US" sz="2400" dirty="0"/>
              <a:t>(convergence element</a:t>
            </a:r>
            <a:r>
              <a:rPr lang="en-US" sz="2400" dirty="0" smtClean="0"/>
              <a:t>)</a:t>
            </a:r>
            <a:endParaRPr lang="en-US" sz="2400" dirty="0"/>
          </a:p>
          <a:p>
            <a:r>
              <a:rPr lang="en-US" sz="2400" dirty="0" smtClean="0"/>
              <a:t>The </a:t>
            </a:r>
            <a:r>
              <a:rPr lang="en-US" sz="2400" dirty="0"/>
              <a:t>Parallel gateway (divergence element) enables the flow to carry on, only until all the transitions indicated have reached the </a:t>
            </a:r>
            <a:r>
              <a:rPr lang="en-US" sz="2400" dirty="0" smtClean="0"/>
              <a:t>shape</a:t>
            </a:r>
            <a:endParaRPr lang="id-ID"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582" y="3361536"/>
            <a:ext cx="5147565" cy="2750415"/>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103</a:t>
            </a:fld>
            <a:endParaRPr lang="en-US"/>
          </a:p>
        </p:txBody>
      </p:sp>
    </p:spTree>
    <p:extLst>
      <p:ext uri="{BB962C8B-B14F-4D97-AF65-F5344CB8AC3E}">
        <p14:creationId xmlns:p14="http://schemas.microsoft.com/office/powerpoint/2010/main" val="29510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352549"/>
            <a:ext cx="8119934" cy="5390680"/>
          </a:xfrm>
        </p:spPr>
        <p:txBody>
          <a:bodyPr>
            <a:normAutofit fontScale="92500" lnSpcReduction="2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err="1" smtClean="0">
                <a:solidFill>
                  <a:srgbClr val="C00000"/>
                </a:solidFill>
              </a:rPr>
              <a:t>mahasiswa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pPr marL="914400" lvl="1" indent="-457200">
              <a:buFont typeface="+mj-lt"/>
              <a:buAutoNum type="arabicPeriod"/>
            </a:pPr>
            <a:r>
              <a:rPr lang="en-US" dirty="0" err="1" smtClean="0"/>
              <a:t>Komite</a:t>
            </a:r>
            <a:r>
              <a:rPr lang="en-US" dirty="0" smtClean="0"/>
              <a:t> </a:t>
            </a:r>
            <a:r>
              <a:rPr lang="en-US" dirty="0" err="1" smtClean="0"/>
              <a:t>Universitas</a:t>
            </a:r>
            <a:r>
              <a:rPr lang="en-US" dirty="0" smtClean="0"/>
              <a:t> </a:t>
            </a:r>
            <a:r>
              <a:rPr lang="en-US" dirty="0" err="1" smtClean="0"/>
              <a:t>melakukan</a:t>
            </a:r>
            <a:r>
              <a:rPr lang="en-US" dirty="0" smtClean="0"/>
              <a:t> </a:t>
            </a:r>
            <a:r>
              <a:rPr lang="en-US" dirty="0" err="1" smtClean="0">
                <a:solidFill>
                  <a:srgbClr val="0070C0"/>
                </a:solidFill>
              </a:rPr>
              <a:t>Seleksi</a:t>
            </a:r>
            <a:r>
              <a:rPr lang="en-US" dirty="0" smtClean="0">
                <a:solidFill>
                  <a:srgbClr val="0070C0"/>
                </a:solidFill>
              </a:rPr>
              <a:t> </a:t>
            </a:r>
            <a:r>
              <a:rPr lang="en-US" dirty="0">
                <a:solidFill>
                  <a:srgbClr val="0070C0"/>
                </a:solidFill>
              </a:rPr>
              <a:t>P</a:t>
            </a:r>
            <a:r>
              <a:rPr lang="en-US" dirty="0" smtClean="0">
                <a:solidFill>
                  <a:srgbClr val="0070C0"/>
                </a:solidFill>
              </a:rPr>
              <a:t>rofile</a:t>
            </a:r>
            <a:r>
              <a:rPr lang="en-US" dirty="0" smtClean="0"/>
              <a:t> </a:t>
            </a:r>
            <a:r>
              <a:rPr lang="en-US" dirty="0" err="1" smtClean="0"/>
              <a:t>dengan</a:t>
            </a:r>
            <a:r>
              <a:rPr lang="en-US" dirty="0" smtClean="0"/>
              <a:t> </a:t>
            </a:r>
            <a:r>
              <a:rPr lang="en-US" dirty="0" err="1" smtClean="0"/>
              <a:t>menilai</a:t>
            </a:r>
            <a:r>
              <a:rPr lang="en-US" dirty="0" smtClean="0"/>
              <a:t> </a:t>
            </a:r>
            <a:r>
              <a:rPr lang="en-US" dirty="0" err="1" smtClean="0"/>
              <a:t>prestasi</a:t>
            </a:r>
            <a:r>
              <a:rPr lang="en-US" dirty="0" smtClean="0"/>
              <a:t> </a:t>
            </a:r>
            <a:r>
              <a:rPr lang="en-US" dirty="0" err="1" smtClean="0"/>
              <a:t>akademik</a:t>
            </a:r>
            <a:r>
              <a:rPr lang="en-US" dirty="0" smtClean="0"/>
              <a:t>, non </a:t>
            </a:r>
            <a:r>
              <a:rPr lang="en-US" dirty="0" err="1" smtClean="0"/>
              <a:t>akademik</a:t>
            </a:r>
            <a:r>
              <a:rPr lang="en-US" dirty="0" smtClean="0"/>
              <a:t> </a:t>
            </a:r>
            <a:r>
              <a:rPr lang="en-US" dirty="0" err="1" smtClean="0"/>
              <a:t>dan</a:t>
            </a:r>
            <a:r>
              <a:rPr lang="en-US" dirty="0" smtClean="0"/>
              <a:t> </a:t>
            </a:r>
            <a:r>
              <a:rPr lang="en-US" dirty="0" err="1" smtClean="0"/>
              <a:t>kondisi</a:t>
            </a:r>
            <a:r>
              <a:rPr lang="en-US" dirty="0" smtClean="0"/>
              <a:t> </a:t>
            </a:r>
            <a:r>
              <a:rPr lang="en-US" dirty="0" err="1" smtClean="0"/>
              <a:t>keuangan</a:t>
            </a:r>
            <a:r>
              <a:rPr lang="en-US" dirty="0" smtClean="0"/>
              <a:t> </a:t>
            </a:r>
            <a:r>
              <a:rPr lang="en-US" dirty="0" err="1" smtClean="0"/>
              <a:t>mahasiswa</a:t>
            </a:r>
            <a:r>
              <a:rPr lang="en-US" dirty="0" smtClean="0"/>
              <a:t> </a:t>
            </a:r>
          </a:p>
          <a:p>
            <a:r>
              <a:rPr lang="en-US" dirty="0" err="1" smtClean="0"/>
              <a:t>Tambahkan</a:t>
            </a:r>
            <a:r>
              <a:rPr lang="en-US" dirty="0" smtClean="0"/>
              <a:t> </a:t>
            </a:r>
            <a:r>
              <a:rPr lang="en-US" dirty="0" err="1" smtClean="0">
                <a:solidFill>
                  <a:srgbClr val="C00000"/>
                </a:solidFill>
              </a:rPr>
              <a:t>Paralel</a:t>
            </a:r>
            <a:r>
              <a:rPr lang="en-US" dirty="0" smtClean="0">
                <a:solidFill>
                  <a:srgbClr val="C00000"/>
                </a:solidFill>
              </a:rPr>
              <a:t> Gateway </a:t>
            </a:r>
            <a:r>
              <a:rPr lang="en-US" dirty="0" err="1"/>
              <a:t>untuk</a:t>
            </a:r>
            <a:r>
              <a:rPr lang="en-US" dirty="0"/>
              <a:t> </a:t>
            </a:r>
            <a:r>
              <a:rPr lang="en-US" dirty="0" err="1"/>
              <a:t>mendukung</a:t>
            </a:r>
            <a:r>
              <a:rPr lang="en-US" dirty="0"/>
              <a:t> requirement </a:t>
            </a:r>
            <a:r>
              <a:rPr lang="en-US" dirty="0" err="1"/>
              <a:t>ke</a:t>
            </a:r>
            <a:r>
              <a:rPr lang="en-US" dirty="0"/>
              <a:t> 5</a:t>
            </a:r>
          </a:p>
        </p:txBody>
      </p:sp>
      <p:sp>
        <p:nvSpPr>
          <p:cNvPr id="4" name="Slide Number Placeholder 3"/>
          <p:cNvSpPr>
            <a:spLocks noGrp="1"/>
          </p:cNvSpPr>
          <p:nvPr>
            <p:ph type="sldNum" sz="quarter" idx="12"/>
          </p:nvPr>
        </p:nvSpPr>
        <p:spPr/>
        <p:txBody>
          <a:bodyPr/>
          <a:lstStyle/>
          <a:p>
            <a:fld id="{C546E0E4-908A-4724-B308-E4F6AE4FA0DD}" type="slidenum">
              <a:rPr lang="en-US" smtClean="0"/>
              <a:pPr/>
              <a:t>104</a:t>
            </a:fld>
            <a:endParaRPr lang="en-US"/>
          </a:p>
        </p:txBody>
      </p:sp>
    </p:spTree>
    <p:extLst>
      <p:ext uri="{BB962C8B-B14F-4D97-AF65-F5344CB8AC3E}">
        <p14:creationId xmlns:p14="http://schemas.microsoft.com/office/powerpoint/2010/main" val="421841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Paral</a:t>
            </a:r>
            <a:r>
              <a:rPr lang="en-US" dirty="0"/>
              <a:t>l</a:t>
            </a:r>
            <a:r>
              <a:rPr lang="id-ID" dirty="0" err="1"/>
              <a:t>el</a:t>
            </a:r>
            <a:r>
              <a:rPr lang="id-ID" dirty="0"/>
              <a:t> </a:t>
            </a:r>
            <a:r>
              <a:rPr lang="id-ID" dirty="0" err="1" smtClean="0"/>
              <a:t>Gateway</a:t>
            </a:r>
            <a:endParaRPr lang="en-US" dirty="0"/>
          </a:p>
        </p:txBody>
      </p:sp>
      <p:sp>
        <p:nvSpPr>
          <p:cNvPr id="3" name="Slide Number Placeholder 2"/>
          <p:cNvSpPr>
            <a:spLocks noGrp="1"/>
          </p:cNvSpPr>
          <p:nvPr>
            <p:ph type="sldNum" sz="quarter" idx="12"/>
          </p:nvPr>
        </p:nvSpPr>
        <p:spPr/>
        <p:txBody>
          <a:bodyPr/>
          <a:lstStyle/>
          <a:p>
            <a:fld id="{C546E0E4-908A-4724-B308-E4F6AE4FA0DD}" type="slidenum">
              <a:rPr lang="en-US" smtClean="0"/>
              <a:pPr/>
              <a:t>105</a:t>
            </a:fld>
            <a:endParaRPr lang="en-US"/>
          </a:p>
        </p:txBody>
      </p:sp>
      <p:pic>
        <p:nvPicPr>
          <p:cNvPr id="7" name="Picture 6"/>
          <p:cNvPicPr>
            <a:picLocks noChangeAspect="1"/>
          </p:cNvPicPr>
          <p:nvPr/>
        </p:nvPicPr>
        <p:blipFill rotWithShape="1">
          <a:blip r:embed="rId2"/>
          <a:srcRect b="20867"/>
          <a:stretch/>
        </p:blipFill>
        <p:spPr>
          <a:xfrm>
            <a:off x="0" y="1144001"/>
            <a:ext cx="8344192" cy="5020629"/>
          </a:xfrm>
          <a:prstGeom prst="rect">
            <a:avLst/>
          </a:prstGeom>
        </p:spPr>
      </p:pic>
    </p:spTree>
    <p:extLst>
      <p:ext uri="{BB962C8B-B14F-4D97-AF65-F5344CB8AC3E}">
        <p14:creationId xmlns:p14="http://schemas.microsoft.com/office/powerpoint/2010/main" val="16311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2400"/>
            <a:ext cx="8206431" cy="1200149"/>
          </a:xfrm>
        </p:spPr>
        <p:txBody>
          <a:bodyPr>
            <a:noAutofit/>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195470"/>
            <a:ext cx="7886700" cy="5782845"/>
          </a:xfrm>
        </p:spPr>
        <p:txBody>
          <a:bodyPr>
            <a:normAutofit fontScale="92500" lnSpcReduction="1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pPr marL="914400" lvl="1" indent="-457200">
              <a:buFont typeface="+mj-lt"/>
              <a:buAutoNum type="arabicPeriod"/>
            </a:pPr>
            <a:r>
              <a:rPr lang="en-US" dirty="0" err="1" smtClean="0"/>
              <a:t>Setelah</a:t>
            </a:r>
            <a:r>
              <a:rPr lang="en-US" dirty="0" smtClean="0"/>
              <a:t> </a:t>
            </a:r>
            <a:r>
              <a:rPr lang="en-US" dirty="0" err="1"/>
              <a:t>penerimaan</a:t>
            </a:r>
            <a:r>
              <a:rPr lang="en-US" dirty="0"/>
              <a:t>, </a:t>
            </a:r>
            <a:r>
              <a:rPr lang="en-US" dirty="0" err="1">
                <a:solidFill>
                  <a:srgbClr val="00B050"/>
                </a:solidFill>
              </a:rPr>
              <a:t>uang</a:t>
            </a:r>
            <a:r>
              <a:rPr lang="en-US" dirty="0">
                <a:solidFill>
                  <a:srgbClr val="00B050"/>
                </a:solidFill>
              </a:rPr>
              <a:t> </a:t>
            </a:r>
            <a:r>
              <a:rPr lang="en-US" dirty="0" err="1">
                <a:solidFill>
                  <a:srgbClr val="00B050"/>
                </a:solidFill>
              </a:rPr>
              <a:t>beasiswa</a:t>
            </a:r>
            <a:r>
              <a:rPr lang="en-US" dirty="0">
                <a:solidFill>
                  <a:srgbClr val="00B050"/>
                </a:solidFill>
              </a:rPr>
              <a:t> </a:t>
            </a:r>
            <a:r>
              <a:rPr lang="en-US" dirty="0" err="1">
                <a:solidFill>
                  <a:srgbClr val="00B050"/>
                </a:solidFill>
              </a:rPr>
              <a:t>akan</a:t>
            </a:r>
            <a:r>
              <a:rPr lang="en-US" dirty="0">
                <a:solidFill>
                  <a:srgbClr val="00B050"/>
                </a:solidFill>
              </a:rPr>
              <a:t> </a:t>
            </a:r>
            <a:r>
              <a:rPr lang="en-US" dirty="0" err="1">
                <a:solidFill>
                  <a:srgbClr val="00B050"/>
                </a:solidFill>
              </a:rPr>
              <a:t>dikirimkan</a:t>
            </a:r>
            <a:r>
              <a:rPr lang="en-US" dirty="0">
                <a:solidFill>
                  <a:srgbClr val="00B050"/>
                </a:solidFill>
              </a:rPr>
              <a:t> </a:t>
            </a:r>
            <a:r>
              <a:rPr lang="en-US" dirty="0" err="1">
                <a:solidFill>
                  <a:srgbClr val="00B050"/>
                </a:solidFill>
              </a:rPr>
              <a:t>ke</a:t>
            </a:r>
            <a:r>
              <a:rPr lang="en-US" dirty="0">
                <a:solidFill>
                  <a:srgbClr val="00B050"/>
                </a:solidFill>
              </a:rPr>
              <a:t> </a:t>
            </a:r>
            <a:r>
              <a:rPr lang="en-US" dirty="0" err="1">
                <a:solidFill>
                  <a:srgbClr val="00B050"/>
                </a:solidFill>
              </a:rPr>
              <a:t>mahasiswa</a:t>
            </a:r>
            <a:r>
              <a:rPr lang="en-US" dirty="0">
                <a:solidFill>
                  <a:srgbClr val="00B050"/>
                </a:solidFill>
              </a:rPr>
              <a:t> </a:t>
            </a:r>
            <a:r>
              <a:rPr lang="en-US" dirty="0" err="1">
                <a:solidFill>
                  <a:srgbClr val="00B050"/>
                </a:solidFill>
              </a:rPr>
              <a:t>setiap</a:t>
            </a:r>
            <a:r>
              <a:rPr lang="en-US" dirty="0">
                <a:solidFill>
                  <a:srgbClr val="00B050"/>
                </a:solidFill>
              </a:rPr>
              <a:t> </a:t>
            </a:r>
            <a:r>
              <a:rPr lang="en-US" dirty="0" err="1">
                <a:solidFill>
                  <a:srgbClr val="00B050"/>
                </a:solidFill>
              </a:rPr>
              <a:t>bulan</a:t>
            </a:r>
            <a:r>
              <a:rPr lang="en-US" dirty="0">
                <a:solidFill>
                  <a:srgbClr val="00B050"/>
                </a:solidFill>
              </a:rPr>
              <a:t> </a:t>
            </a:r>
            <a:r>
              <a:rPr lang="en-US" dirty="0" err="1" smtClean="0">
                <a:solidFill>
                  <a:srgbClr val="00B050"/>
                </a:solidFill>
              </a:rPr>
              <a:t>melalui</a:t>
            </a:r>
            <a:r>
              <a:rPr lang="en-US" dirty="0" smtClean="0">
                <a:solidFill>
                  <a:srgbClr val="00B050"/>
                </a:solidFill>
              </a:rPr>
              <a:t> ATM</a:t>
            </a:r>
          </a:p>
          <a:p>
            <a:r>
              <a:rPr lang="en-US" dirty="0" err="1"/>
              <a:t>Terapkan</a:t>
            </a:r>
            <a:r>
              <a:rPr lang="en-US" dirty="0"/>
              <a:t> </a:t>
            </a:r>
            <a:r>
              <a:rPr lang="en-US" dirty="0">
                <a:solidFill>
                  <a:srgbClr val="C00000"/>
                </a:solidFill>
              </a:rPr>
              <a:t>parallel gateway</a:t>
            </a:r>
            <a:r>
              <a:rPr lang="en-US" dirty="0"/>
              <a:t>, </a:t>
            </a:r>
            <a:r>
              <a:rPr lang="en-US" dirty="0" smtClean="0">
                <a:solidFill>
                  <a:srgbClr val="C00000"/>
                </a:solidFill>
              </a:rPr>
              <a:t>parallel event based gateway</a:t>
            </a:r>
            <a:r>
              <a:rPr lang="en-US" dirty="0" smtClean="0"/>
              <a:t>, </a:t>
            </a:r>
            <a:r>
              <a:rPr lang="en-US" dirty="0" smtClean="0">
                <a:solidFill>
                  <a:srgbClr val="C00000"/>
                </a:solidFill>
              </a:rPr>
              <a:t>exclusive gateway</a:t>
            </a:r>
            <a:r>
              <a:rPr lang="en-US" dirty="0"/>
              <a:t>, </a:t>
            </a:r>
            <a:r>
              <a:rPr lang="en-US" dirty="0">
                <a:solidFill>
                  <a:srgbClr val="C00000"/>
                </a:solidFill>
              </a:rPr>
              <a:t>event based gateway </a:t>
            </a:r>
            <a:r>
              <a:rPr lang="en-US" dirty="0" smtClean="0"/>
              <a:t>pada </a:t>
            </a:r>
            <a:r>
              <a:rPr lang="en-US" dirty="0"/>
              <a:t>proses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106</a:t>
            </a:fld>
            <a:endParaRPr lang="en-US"/>
          </a:p>
        </p:txBody>
      </p:sp>
    </p:spTree>
    <p:extLst>
      <p:ext uri="{BB962C8B-B14F-4D97-AF65-F5344CB8AC3E}">
        <p14:creationId xmlns:p14="http://schemas.microsoft.com/office/powerpoint/2010/main" val="139181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ction="ppaction://hlinkfile"/>
              </a:rPr>
              <a:t>Inclusive </a:t>
            </a:r>
            <a:r>
              <a:rPr lang="en-US" dirty="0"/>
              <a:t>Gateway </a:t>
            </a:r>
            <a:r>
              <a:rPr lang="en-US" dirty="0" smtClean="0"/>
              <a:t>(</a:t>
            </a:r>
            <a:r>
              <a:rPr lang="id-ID" dirty="0"/>
              <a:t>D</a:t>
            </a:r>
            <a:r>
              <a:rPr lang="en-US" dirty="0" err="1" smtClean="0"/>
              <a:t>ivergence</a:t>
            </a:r>
            <a:r>
              <a:rPr lang="en-US" dirty="0" smtClean="0"/>
              <a:t>)</a:t>
            </a:r>
            <a:endParaRPr lang="en-US" dirty="0"/>
          </a:p>
        </p:txBody>
      </p:sp>
      <p:sp>
        <p:nvSpPr>
          <p:cNvPr id="3" name="Content Placeholder 2"/>
          <p:cNvSpPr>
            <a:spLocks noGrp="1"/>
          </p:cNvSpPr>
          <p:nvPr>
            <p:ph idx="1"/>
          </p:nvPr>
        </p:nvSpPr>
        <p:spPr>
          <a:xfrm>
            <a:off x="628649" y="1154841"/>
            <a:ext cx="8144647" cy="4463923"/>
          </a:xfrm>
        </p:spPr>
        <p:txBody>
          <a:bodyPr>
            <a:noAutofit/>
          </a:bodyPr>
          <a:lstStyle/>
          <a:p>
            <a:r>
              <a:rPr lang="en-US" sz="2400" dirty="0" smtClean="0"/>
              <a:t>This </a:t>
            </a:r>
            <a:r>
              <a:rPr lang="en-US" sz="2400" dirty="0"/>
              <a:t>shape is used when </a:t>
            </a:r>
            <a:r>
              <a:rPr lang="en-US" sz="2400" dirty="0">
                <a:solidFill>
                  <a:srgbClr val="C00000"/>
                </a:solidFill>
              </a:rPr>
              <a:t>one or more paths are enabled based on an Exclusive Gateway </a:t>
            </a:r>
            <a:r>
              <a:rPr lang="en-US" sz="2400" dirty="0"/>
              <a:t>or work flow control </a:t>
            </a:r>
            <a:r>
              <a:rPr lang="en-US" sz="2400" dirty="0" smtClean="0"/>
              <a:t>data</a:t>
            </a:r>
            <a:endParaRPr lang="en-US" sz="2400" dirty="0"/>
          </a:p>
          <a:p>
            <a:r>
              <a:rPr lang="en-US" sz="2400" dirty="0" smtClean="0"/>
              <a:t>When </a:t>
            </a:r>
            <a:r>
              <a:rPr lang="en-US" sz="2400" dirty="0"/>
              <a:t>you use a </a:t>
            </a:r>
            <a:r>
              <a:rPr lang="en-US" sz="2400" dirty="0">
                <a:solidFill>
                  <a:srgbClr val="C00000"/>
                </a:solidFill>
              </a:rPr>
              <a:t>Inclusive Gateway </a:t>
            </a:r>
            <a:r>
              <a:rPr lang="en-US" sz="2400" dirty="0"/>
              <a:t>(divergence element), make sure there is </a:t>
            </a:r>
            <a:r>
              <a:rPr lang="en-US" sz="2400" dirty="0">
                <a:solidFill>
                  <a:srgbClr val="C00000"/>
                </a:solidFill>
              </a:rPr>
              <a:t>at least one valid path</a:t>
            </a:r>
            <a:r>
              <a:rPr lang="en-US" sz="2400" dirty="0"/>
              <a:t>. If not, add a transition with an Else condition associated to it in case none of the conditions associated to each Transition is </a:t>
            </a:r>
            <a:r>
              <a:rPr lang="en-US" sz="2400" dirty="0" smtClean="0"/>
              <a:t>fulfilled</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166" y="3421237"/>
            <a:ext cx="3743717" cy="3039254"/>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107</a:t>
            </a:fld>
            <a:endParaRPr lang="en-US"/>
          </a:p>
        </p:txBody>
      </p:sp>
    </p:spTree>
    <p:extLst>
      <p:ext uri="{BB962C8B-B14F-4D97-AF65-F5344CB8AC3E}">
        <p14:creationId xmlns:p14="http://schemas.microsoft.com/office/powerpoint/2010/main" val="76438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Inclusive Gateway </a:t>
            </a:r>
            <a:r>
              <a:rPr lang="en-US" smtClean="0"/>
              <a:t>(</a:t>
            </a:r>
            <a:r>
              <a:rPr lang="id-ID" smtClean="0"/>
              <a:t>Con</a:t>
            </a:r>
            <a:r>
              <a:rPr lang="en-US" smtClean="0"/>
              <a:t>vergence</a:t>
            </a:r>
            <a:r>
              <a:rPr lang="en-US"/>
              <a:t>)</a:t>
            </a:r>
          </a:p>
        </p:txBody>
      </p:sp>
      <p:sp>
        <p:nvSpPr>
          <p:cNvPr id="3" name="Content Placeholder 2"/>
          <p:cNvSpPr>
            <a:spLocks noGrp="1"/>
          </p:cNvSpPr>
          <p:nvPr>
            <p:ph idx="1"/>
          </p:nvPr>
        </p:nvSpPr>
        <p:spPr>
          <a:xfrm>
            <a:off x="628650" y="1220185"/>
            <a:ext cx="7886700" cy="4643095"/>
          </a:xfrm>
        </p:spPr>
        <p:txBody>
          <a:bodyPr/>
          <a:lstStyle/>
          <a:p>
            <a:r>
              <a:rPr lang="en-US" sz="2800" dirty="0"/>
              <a:t>Inclusive gateways </a:t>
            </a:r>
            <a:r>
              <a:rPr lang="en-US" sz="2800" dirty="0">
                <a:solidFill>
                  <a:srgbClr val="C00000"/>
                </a:solidFill>
              </a:rPr>
              <a:t>must be defined in pairs when is desired that all the previous activations of an Inclusive Gateway have been executed </a:t>
            </a:r>
            <a:r>
              <a:rPr lang="en-US" sz="2800" dirty="0"/>
              <a:t>in order to carry on with the </a:t>
            </a:r>
            <a:r>
              <a:rPr lang="en-US" sz="2800" dirty="0" smtClean="0"/>
              <a:t>process</a:t>
            </a:r>
            <a:endParaRPr lang="id-ID" sz="2800" dirty="0" smtClean="0"/>
          </a:p>
          <a:p>
            <a:r>
              <a:rPr lang="en-US" sz="2800" dirty="0" smtClean="0"/>
              <a:t>So</a:t>
            </a:r>
            <a:r>
              <a:rPr lang="en-US" sz="2800" dirty="0"/>
              <a:t>, it must be defined an inclusive gateway (</a:t>
            </a:r>
            <a:r>
              <a:rPr lang="en-US" sz="2800" dirty="0" smtClean="0"/>
              <a:t>dive</a:t>
            </a:r>
            <a:r>
              <a:rPr lang="id-ID" sz="2800" dirty="0" smtClean="0"/>
              <a:t>r</a:t>
            </a:r>
            <a:r>
              <a:rPr lang="en-US" sz="2800" dirty="0" smtClean="0"/>
              <a:t>gent </a:t>
            </a:r>
            <a:r>
              <a:rPr lang="en-US" sz="2800" dirty="0"/>
              <a:t>element) to </a:t>
            </a:r>
            <a:r>
              <a:rPr lang="en-US" sz="2800" dirty="0">
                <a:solidFill>
                  <a:srgbClr val="C00000"/>
                </a:solidFill>
              </a:rPr>
              <a:t>activate the paths and another one </a:t>
            </a:r>
            <a:r>
              <a:rPr lang="en-US" sz="2800" dirty="0"/>
              <a:t>(convergent element ) to synchronize </a:t>
            </a:r>
            <a:r>
              <a:rPr lang="en-US" sz="2800" dirty="0" smtClean="0"/>
              <a:t>them</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259" y="4411363"/>
            <a:ext cx="2985899" cy="2243138"/>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108</a:t>
            </a:fld>
            <a:endParaRPr lang="en-US"/>
          </a:p>
        </p:txBody>
      </p:sp>
    </p:spTree>
    <p:extLst>
      <p:ext uri="{BB962C8B-B14F-4D97-AF65-F5344CB8AC3E}">
        <p14:creationId xmlns:p14="http://schemas.microsoft.com/office/powerpoint/2010/main" val="167772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Gateway (</a:t>
            </a:r>
            <a:r>
              <a:rPr lang="id-ID" dirty="0"/>
              <a:t>Con</a:t>
            </a:r>
            <a:r>
              <a:rPr lang="en-US" dirty="0" err="1"/>
              <a:t>vergence</a:t>
            </a:r>
            <a:r>
              <a:rPr lang="en-US" dirty="0"/>
              <a:t>)</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215" t="31485" r="6302" b="14321"/>
          <a:stretch/>
        </p:blipFill>
        <p:spPr>
          <a:xfrm>
            <a:off x="179471" y="1813889"/>
            <a:ext cx="8883478" cy="3303543"/>
          </a:xfrm>
        </p:spPr>
      </p:pic>
      <p:sp>
        <p:nvSpPr>
          <p:cNvPr id="3" name="Slide Number Placeholder 2"/>
          <p:cNvSpPr>
            <a:spLocks noGrp="1"/>
          </p:cNvSpPr>
          <p:nvPr>
            <p:ph type="sldNum" sz="quarter" idx="12"/>
          </p:nvPr>
        </p:nvSpPr>
        <p:spPr/>
        <p:txBody>
          <a:bodyPr/>
          <a:lstStyle/>
          <a:p>
            <a:fld id="{C546E0E4-908A-4724-B308-E4F6AE4FA0DD}" type="slidenum">
              <a:rPr lang="en-US" smtClean="0"/>
              <a:pPr/>
              <a:t>109</a:t>
            </a:fld>
            <a:endParaRPr lang="en-US"/>
          </a:p>
        </p:txBody>
      </p:sp>
    </p:spTree>
    <p:extLst>
      <p:ext uri="{BB962C8B-B14F-4D97-AF65-F5344CB8AC3E}">
        <p14:creationId xmlns:p14="http://schemas.microsoft.com/office/powerpoint/2010/main" val="148303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10" t="14511" r="16070" b="4124"/>
          <a:stretch/>
        </p:blipFill>
        <p:spPr bwMode="auto">
          <a:xfrm>
            <a:off x="-8562" y="0"/>
            <a:ext cx="919139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11</a:t>
            </a:fld>
            <a:endParaRPr lang="en-US"/>
          </a:p>
        </p:txBody>
      </p:sp>
    </p:spTree>
    <p:extLst>
      <p:ext uri="{BB962C8B-B14F-4D97-AF65-F5344CB8AC3E}">
        <p14:creationId xmlns:p14="http://schemas.microsoft.com/office/powerpoint/2010/main" val="239273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Gateway (</a:t>
            </a:r>
            <a:r>
              <a:rPr lang="id-ID" dirty="0"/>
              <a:t>Con</a:t>
            </a:r>
            <a:r>
              <a:rPr lang="en-US" dirty="0" err="1"/>
              <a:t>vergence</a:t>
            </a:r>
            <a:r>
              <a:rPr lang="en-US" dirty="0"/>
              <a: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110</a:t>
            </a:fld>
            <a:endParaRPr lang="en-US"/>
          </a:p>
        </p:txBody>
      </p:sp>
      <p:pic>
        <p:nvPicPr>
          <p:cNvPr id="6" name="Picture 5"/>
          <p:cNvPicPr>
            <a:picLocks noChangeAspect="1"/>
          </p:cNvPicPr>
          <p:nvPr/>
        </p:nvPicPr>
        <p:blipFill rotWithShape="1">
          <a:blip r:embed="rId2"/>
          <a:srcRect l="3500" t="28000" r="46500" b="40223"/>
          <a:stretch/>
        </p:blipFill>
        <p:spPr>
          <a:xfrm>
            <a:off x="1138989" y="1070037"/>
            <a:ext cx="6559216" cy="2344919"/>
          </a:xfrm>
          <a:prstGeom prst="rect">
            <a:avLst/>
          </a:prstGeom>
        </p:spPr>
      </p:pic>
      <p:pic>
        <p:nvPicPr>
          <p:cNvPr id="5" name="Picture 4"/>
          <p:cNvPicPr>
            <a:picLocks noChangeAspect="1"/>
          </p:cNvPicPr>
          <p:nvPr/>
        </p:nvPicPr>
        <p:blipFill rotWithShape="1">
          <a:blip r:embed="rId3"/>
          <a:srcRect l="23006" t="25733" r="3250" b="23687"/>
          <a:stretch/>
        </p:blipFill>
        <p:spPr>
          <a:xfrm>
            <a:off x="-3584" y="3304674"/>
            <a:ext cx="9147584" cy="3529262"/>
          </a:xfrm>
          <a:prstGeom prst="rect">
            <a:avLst/>
          </a:prstGeom>
        </p:spPr>
      </p:pic>
    </p:spTree>
    <p:extLst>
      <p:ext uri="{BB962C8B-B14F-4D97-AF65-F5344CB8AC3E}">
        <p14:creationId xmlns:p14="http://schemas.microsoft.com/office/powerpoint/2010/main" val="336552480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2400"/>
            <a:ext cx="8206431" cy="1200149"/>
          </a:xfrm>
        </p:spPr>
        <p:txBody>
          <a:bodyPr>
            <a:noAutofit/>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195471"/>
            <a:ext cx="7886700" cy="5390680"/>
          </a:xfrm>
        </p:spPr>
        <p:txBody>
          <a:bodyPr>
            <a:normAutofit fontScale="92500" lnSpcReduction="1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smtClean="0"/>
              <a:t>Proses </a:t>
            </a:r>
            <a:r>
              <a:rPr lang="en-US" dirty="0" err="1" smtClean="0"/>
              <a:t>dimulai</a:t>
            </a:r>
            <a:r>
              <a:rPr lang="en-US" dirty="0" smtClean="0"/>
              <a:t> </a:t>
            </a:r>
            <a:r>
              <a:rPr lang="en-US" dirty="0" err="1" smtClean="0"/>
              <a:t>dari</a:t>
            </a:r>
            <a:r>
              <a:rPr lang="en-US" dirty="0" smtClean="0"/>
              <a:t> </a:t>
            </a:r>
            <a:r>
              <a:rPr lang="en-US" dirty="0" err="1" smtClean="0"/>
              <a:t>Administrasi</a:t>
            </a:r>
            <a:r>
              <a:rPr lang="en-US" dirty="0" smtClean="0"/>
              <a:t> </a:t>
            </a:r>
            <a:r>
              <a:rPr lang="en-US" dirty="0" err="1" smtClean="0"/>
              <a:t>universitas</a:t>
            </a:r>
            <a:r>
              <a:rPr lang="en-US" dirty="0" smtClean="0"/>
              <a:t> </a:t>
            </a:r>
            <a:r>
              <a:rPr lang="en-US" dirty="0" err="1" smtClean="0">
                <a:solidFill>
                  <a:srgbClr val="0070C0"/>
                </a:solidFill>
              </a:rPr>
              <a:t>mengumumkan</a:t>
            </a:r>
            <a:r>
              <a:rPr lang="en-US" dirty="0" smtClean="0">
                <a:solidFill>
                  <a:srgbClr val="0070C0"/>
                </a:solidFill>
              </a:rPr>
              <a:t> </a:t>
            </a:r>
            <a:r>
              <a:rPr lang="en-US" dirty="0" err="1" smtClean="0">
                <a:solidFill>
                  <a:srgbClr val="0070C0"/>
                </a:solidFill>
              </a:rPr>
              <a:t>lowongan</a:t>
            </a:r>
            <a:r>
              <a:rPr lang="en-US" dirty="0" smtClean="0">
                <a:solidFill>
                  <a:srgbClr val="0070C0"/>
                </a:solidFill>
              </a:rPr>
              <a:t> </a:t>
            </a:r>
            <a:r>
              <a:rPr lang="en-US" dirty="0" err="1" smtClean="0"/>
              <a:t>beasiswa</a:t>
            </a:r>
            <a:r>
              <a:rPr lang="en-US" dirty="0" smtClean="0"/>
              <a:t> </a:t>
            </a:r>
            <a:r>
              <a:rPr lang="en-US" dirty="0" err="1" smtClean="0"/>
              <a:t>menggunakan</a:t>
            </a:r>
            <a:r>
              <a:rPr lang="en-US" dirty="0" smtClean="0"/>
              <a:t> </a:t>
            </a:r>
            <a:r>
              <a:rPr lang="en-US" dirty="0" err="1" smtClean="0"/>
              <a:t>berbagai</a:t>
            </a:r>
            <a:r>
              <a:rPr lang="en-US" dirty="0" smtClean="0"/>
              <a:t> media</a:t>
            </a:r>
          </a:p>
          <a:p>
            <a:pPr marL="914400" lvl="1" indent="-457200">
              <a:buFont typeface="+mj-lt"/>
              <a:buAutoNum type="arabicPeriod"/>
            </a:pPr>
            <a:r>
              <a:rPr lang="en-US" dirty="0" err="1" smtClean="0"/>
              <a:t>Mahasiswa</a:t>
            </a:r>
            <a:r>
              <a:rPr lang="en-US" dirty="0" smtClean="0"/>
              <a:t> </a:t>
            </a:r>
            <a:r>
              <a:rPr lang="en-US" dirty="0" err="1" smtClean="0">
                <a:solidFill>
                  <a:srgbClr val="0070C0"/>
                </a:solidFill>
              </a:rPr>
              <a:t>melakukan</a:t>
            </a:r>
            <a:r>
              <a:rPr lang="en-US" dirty="0" smtClean="0">
                <a:solidFill>
                  <a:srgbClr val="0070C0"/>
                </a:solidFill>
              </a:rPr>
              <a:t> </a:t>
            </a:r>
            <a:r>
              <a:rPr lang="en-US" dirty="0" err="1" smtClean="0">
                <a:solidFill>
                  <a:srgbClr val="0070C0"/>
                </a:solidFill>
              </a:rPr>
              <a:t>pendaftaran</a:t>
            </a:r>
            <a:r>
              <a:rPr lang="en-US" dirty="0" smtClean="0">
                <a:solidFill>
                  <a:srgbClr val="0070C0"/>
                </a:solidFill>
              </a:rPr>
              <a:t> </a:t>
            </a:r>
            <a:r>
              <a:rPr lang="en-US" dirty="0" err="1" smtClean="0"/>
              <a:t>dan</a:t>
            </a:r>
            <a:r>
              <a:rPr lang="en-US" dirty="0" smtClean="0"/>
              <a:t> </a:t>
            </a:r>
            <a:r>
              <a:rPr lang="en-US" dirty="0" err="1" smtClean="0">
                <a:solidFill>
                  <a:srgbClr val="0070C0"/>
                </a:solidFill>
              </a:rPr>
              <a:t>mengirimkan</a:t>
            </a:r>
            <a:r>
              <a:rPr lang="en-US" dirty="0" smtClean="0">
                <a:solidFill>
                  <a:srgbClr val="0070C0"/>
                </a:solidFill>
              </a:rPr>
              <a:t> </a:t>
            </a:r>
            <a:r>
              <a:rPr lang="en-US" dirty="0" err="1" smtClean="0">
                <a:solidFill>
                  <a:srgbClr val="0070C0"/>
                </a:solidFill>
              </a:rPr>
              <a:t>dokumen</a:t>
            </a:r>
            <a:r>
              <a:rPr lang="en-US" dirty="0" smtClean="0">
                <a:solidFill>
                  <a:srgbClr val="0070C0"/>
                </a:solidFill>
              </a:rPr>
              <a:t> </a:t>
            </a:r>
            <a:r>
              <a:rPr lang="en-US" dirty="0" err="1" smtClean="0">
                <a:solidFill>
                  <a:srgbClr val="0070C0"/>
                </a:solidFill>
              </a:rPr>
              <a:t>persyaratan</a:t>
            </a:r>
            <a:endParaRPr lang="en-US" dirty="0" smtClean="0">
              <a:solidFill>
                <a:srgbClr val="0070C0"/>
              </a:solidFill>
            </a:endParaRPr>
          </a:p>
          <a:p>
            <a:pPr marL="914400" lvl="1" indent="-457200">
              <a:buFont typeface="+mj-lt"/>
              <a:buAutoNum type="arabicPeriod"/>
            </a:pPr>
            <a:r>
              <a:rPr lang="en-US" dirty="0" err="1" smtClean="0"/>
              <a:t>Komite</a:t>
            </a:r>
            <a:r>
              <a:rPr lang="en-US" dirty="0" smtClean="0"/>
              <a:t> </a:t>
            </a:r>
            <a:r>
              <a:rPr lang="en-US" dirty="0" err="1" smtClean="0"/>
              <a:t>Universitas</a:t>
            </a:r>
            <a:r>
              <a:rPr lang="en-US" dirty="0" smtClean="0"/>
              <a:t> </a:t>
            </a:r>
            <a:r>
              <a:rPr lang="en-US" dirty="0" err="1" smtClean="0">
                <a:solidFill>
                  <a:srgbClr val="0070C0"/>
                </a:solidFill>
              </a:rPr>
              <a:t>melakukan</a:t>
            </a:r>
            <a:r>
              <a:rPr lang="en-US" dirty="0" smtClean="0">
                <a:solidFill>
                  <a:srgbClr val="0070C0"/>
                </a:solidFill>
              </a:rPr>
              <a:t> </a:t>
            </a:r>
            <a:r>
              <a:rPr lang="en-US" dirty="0" err="1" smtClean="0">
                <a:solidFill>
                  <a:srgbClr val="0070C0"/>
                </a:solidFill>
              </a:rPr>
              <a:t>seleksi</a:t>
            </a:r>
            <a:r>
              <a:rPr lang="en-US" dirty="0" smtClean="0">
                <a:solidFill>
                  <a:srgbClr val="0070C0"/>
                </a:solidFill>
              </a:rPr>
              <a:t> </a:t>
            </a:r>
            <a:r>
              <a:rPr lang="en-US" dirty="0" smtClean="0"/>
              <a:t>(</a:t>
            </a:r>
            <a:r>
              <a:rPr lang="en-US" dirty="0" err="1" smtClean="0"/>
              <a:t>seleksi</a:t>
            </a:r>
            <a:r>
              <a:rPr lang="en-US" dirty="0" smtClean="0"/>
              <a:t> profile </a:t>
            </a:r>
            <a:r>
              <a:rPr lang="en-US" dirty="0" err="1" smtClean="0"/>
              <a:t>dan</a:t>
            </a:r>
            <a:r>
              <a:rPr lang="en-US" dirty="0" smtClean="0"/>
              <a:t> </a:t>
            </a:r>
            <a:r>
              <a:rPr lang="en-US" dirty="0" err="1" smtClean="0"/>
              <a:t>seleksi</a:t>
            </a:r>
            <a:r>
              <a:rPr lang="en-US" dirty="0" smtClean="0"/>
              <a:t> </a:t>
            </a:r>
            <a:r>
              <a:rPr lang="en-US" dirty="0" err="1" smtClean="0"/>
              <a:t>wawancara</a:t>
            </a:r>
            <a:r>
              <a:rPr lang="en-US" dirty="0" smtClean="0"/>
              <a:t>) </a:t>
            </a:r>
          </a:p>
          <a:p>
            <a:pPr marL="914400" lvl="1" indent="-457200">
              <a:buFont typeface="+mj-lt"/>
              <a:buAutoNum type="arabicPeriod"/>
            </a:pPr>
            <a:r>
              <a:rPr lang="en-US" dirty="0" err="1" smtClean="0">
                <a:solidFill>
                  <a:srgbClr val="0070C0"/>
                </a:solidFill>
              </a:rPr>
              <a:t>Pengumuman</a:t>
            </a:r>
            <a:r>
              <a:rPr lang="en-US" dirty="0" smtClean="0">
                <a:solidFill>
                  <a:srgbClr val="0070C0"/>
                </a:solidFill>
              </a:rPr>
              <a:t> </a:t>
            </a:r>
            <a:r>
              <a:rPr lang="en-US" dirty="0" err="1" smtClean="0">
                <a:solidFill>
                  <a:srgbClr val="0070C0"/>
                </a:solidFill>
              </a:rPr>
              <a:t>penerima</a:t>
            </a:r>
            <a:r>
              <a:rPr lang="en-US" dirty="0" smtClean="0">
                <a:solidFill>
                  <a:srgbClr val="0070C0"/>
                </a:solidFill>
              </a:rPr>
              <a:t> </a:t>
            </a:r>
            <a:r>
              <a:rPr lang="en-US" dirty="0" err="1" smtClean="0">
                <a:solidFill>
                  <a:srgbClr val="0070C0"/>
                </a:solidFill>
              </a:rPr>
              <a:t>beasiswa</a:t>
            </a:r>
            <a:r>
              <a:rPr lang="en-US" dirty="0">
                <a:solidFill>
                  <a:srgbClr val="0070C0"/>
                </a:solidFill>
              </a:rPr>
              <a:t> </a:t>
            </a:r>
            <a:r>
              <a:rPr lang="en-US" dirty="0" err="1" smtClean="0"/>
              <a:t>akan</a:t>
            </a:r>
            <a:r>
              <a:rPr lang="en-US" dirty="0" smtClean="0"/>
              <a:t> </a:t>
            </a:r>
            <a:r>
              <a:rPr lang="en-US" dirty="0" err="1" smtClean="0"/>
              <a:t>disebarkan</a:t>
            </a:r>
            <a:r>
              <a:rPr lang="en-US" dirty="0" smtClean="0"/>
              <a:t> </a:t>
            </a:r>
            <a:r>
              <a:rPr lang="en-US" dirty="0" err="1" smtClean="0"/>
              <a:t>melalui</a:t>
            </a:r>
            <a:r>
              <a:rPr lang="en-US" dirty="0" smtClean="0"/>
              <a:t> email </a:t>
            </a:r>
            <a:r>
              <a:rPr lang="en-US" dirty="0" err="1" smtClean="0"/>
              <a:t>dan</a:t>
            </a:r>
            <a:r>
              <a:rPr lang="en-US" dirty="0" smtClean="0"/>
              <a:t> </a:t>
            </a:r>
            <a:r>
              <a:rPr lang="en-US" dirty="0" err="1" smtClean="0"/>
              <a:t>papan</a:t>
            </a:r>
            <a:r>
              <a:rPr lang="en-US" dirty="0" smtClean="0"/>
              <a:t> </a:t>
            </a:r>
            <a:r>
              <a:rPr lang="en-US" dirty="0" err="1" smtClean="0"/>
              <a:t>pengumuman</a:t>
            </a:r>
            <a:endParaRPr lang="en-US" dirty="0" smtClean="0"/>
          </a:p>
          <a:p>
            <a:pPr marL="914400" lvl="1" indent="-457200">
              <a:buFont typeface="+mj-lt"/>
              <a:buAutoNum type="arabicPeriod"/>
            </a:pPr>
            <a:r>
              <a:rPr lang="en-US" dirty="0" smtClean="0"/>
              <a:t>Pada proses </a:t>
            </a:r>
            <a:r>
              <a:rPr lang="en-US" dirty="0" err="1" smtClean="0"/>
              <a:t>penentuan</a:t>
            </a:r>
            <a:r>
              <a:rPr lang="en-US" dirty="0" smtClean="0"/>
              <a:t> media </a:t>
            </a:r>
            <a:r>
              <a:rPr lang="en-US" dirty="0" err="1" smtClean="0"/>
              <a:t>massa</a:t>
            </a:r>
            <a:r>
              <a:rPr lang="en-US" dirty="0" smtClean="0"/>
              <a:t> </a:t>
            </a:r>
            <a:r>
              <a:rPr lang="en-US" dirty="0" err="1" smtClean="0"/>
              <a:t>dan</a:t>
            </a:r>
            <a:r>
              <a:rPr lang="en-US" dirty="0" smtClean="0"/>
              <a:t> </a:t>
            </a:r>
            <a:r>
              <a:rPr lang="en-US" dirty="0" err="1" smtClean="0"/>
              <a:t>waktu</a:t>
            </a:r>
            <a:r>
              <a:rPr lang="en-US" dirty="0" smtClean="0"/>
              <a:t> </a:t>
            </a:r>
            <a:r>
              <a:rPr lang="en-US" dirty="0" err="1" smtClean="0"/>
              <a:t>tayang</a:t>
            </a:r>
            <a:r>
              <a:rPr lang="en-US" dirty="0"/>
              <a:t> </a:t>
            </a:r>
            <a:r>
              <a:rPr lang="en-US" dirty="0" err="1" smtClean="0"/>
              <a:t>divisi</a:t>
            </a:r>
            <a:r>
              <a:rPr lang="en-US" dirty="0" smtClean="0"/>
              <a:t> </a:t>
            </a:r>
            <a:r>
              <a:rPr lang="en-US" dirty="0" err="1" smtClean="0"/>
              <a:t>humas</a:t>
            </a:r>
            <a:r>
              <a:rPr lang="en-US" dirty="0" smtClean="0"/>
              <a:t> </a:t>
            </a:r>
            <a:r>
              <a:rPr lang="en-US" dirty="0" err="1" smtClean="0"/>
              <a:t>diminta</a:t>
            </a:r>
            <a:r>
              <a:rPr lang="en-US" dirty="0" smtClean="0"/>
              <a:t> </a:t>
            </a:r>
            <a:r>
              <a:rPr lang="en-US" dirty="0" err="1" smtClean="0"/>
              <a:t>melakukan</a:t>
            </a:r>
            <a:r>
              <a:rPr lang="en-US" dirty="0" smtClean="0"/>
              <a:t> </a:t>
            </a:r>
            <a:r>
              <a:rPr lang="en-US" dirty="0" err="1" smtClean="0"/>
              <a:t>analisis</a:t>
            </a:r>
            <a:r>
              <a:rPr lang="en-US" dirty="0" smtClean="0"/>
              <a:t>, </a:t>
            </a:r>
            <a:r>
              <a:rPr lang="en-US" dirty="0" err="1" smtClean="0"/>
              <a:t>dan</a:t>
            </a:r>
            <a:r>
              <a:rPr lang="en-US" dirty="0" smtClean="0">
                <a:solidFill>
                  <a:srgbClr val="0070C0"/>
                </a:solidFill>
              </a:rPr>
              <a:t> </a:t>
            </a:r>
            <a:r>
              <a:rPr lang="en-US" dirty="0" err="1" smtClean="0">
                <a:solidFill>
                  <a:srgbClr val="0070C0"/>
                </a:solidFill>
              </a:rPr>
              <a:t>diperbolehkan</a:t>
            </a:r>
            <a:r>
              <a:rPr lang="en-US" dirty="0" smtClean="0">
                <a:solidFill>
                  <a:srgbClr val="0070C0"/>
                </a:solidFill>
              </a:rPr>
              <a:t> </a:t>
            </a:r>
            <a:r>
              <a:rPr lang="en-US" dirty="0" err="1" smtClean="0">
                <a:solidFill>
                  <a:srgbClr val="0070C0"/>
                </a:solidFill>
              </a:rPr>
              <a:t>memilih</a:t>
            </a:r>
            <a:r>
              <a:rPr lang="en-US" dirty="0" smtClean="0">
                <a:solidFill>
                  <a:srgbClr val="0070C0"/>
                </a:solidFill>
              </a:rPr>
              <a:t> </a:t>
            </a:r>
            <a:r>
              <a:rPr lang="en-US" dirty="0" err="1" smtClean="0">
                <a:solidFill>
                  <a:srgbClr val="0070C0"/>
                </a:solidFill>
              </a:rPr>
              <a:t>beberapa</a:t>
            </a:r>
            <a:r>
              <a:rPr lang="en-US" dirty="0" smtClean="0">
                <a:solidFill>
                  <a:srgbClr val="0070C0"/>
                </a:solidFill>
              </a:rPr>
              <a:t> media </a:t>
            </a:r>
            <a:r>
              <a:rPr lang="en-US" dirty="0" err="1" smtClean="0">
                <a:solidFill>
                  <a:srgbClr val="0070C0"/>
                </a:solidFill>
              </a:rPr>
              <a:t>massa</a:t>
            </a:r>
            <a:r>
              <a:rPr lang="en-US" dirty="0" smtClean="0">
                <a:solidFill>
                  <a:srgbClr val="0070C0"/>
                </a:solidFill>
              </a:rPr>
              <a:t> yang </a:t>
            </a:r>
            <a:r>
              <a:rPr lang="en-US" dirty="0" err="1" smtClean="0">
                <a:solidFill>
                  <a:srgbClr val="0070C0"/>
                </a:solidFill>
              </a:rPr>
              <a:t>relevan</a:t>
            </a:r>
            <a:r>
              <a:rPr lang="en-US" dirty="0" smtClean="0"/>
              <a:t>. </a:t>
            </a:r>
            <a:r>
              <a:rPr lang="en-US" dirty="0" err="1" smtClean="0"/>
              <a:t>Masukan</a:t>
            </a:r>
            <a:r>
              <a:rPr lang="en-US" dirty="0" smtClean="0"/>
              <a:t> </a:t>
            </a:r>
            <a:r>
              <a:rPr lang="en-US" dirty="0" err="1" smtClean="0"/>
              <a:t>ke</a:t>
            </a:r>
            <a:r>
              <a:rPr lang="en-US" dirty="0" smtClean="0"/>
              <a:t> </a:t>
            </a:r>
            <a:r>
              <a:rPr lang="en-US" dirty="0" err="1" smtClean="0"/>
              <a:t>subprocess</a:t>
            </a:r>
            <a:r>
              <a:rPr lang="en-US" dirty="0" smtClean="0"/>
              <a:t> </a:t>
            </a:r>
            <a:r>
              <a:rPr lang="en-US" dirty="0" err="1" smtClean="0"/>
              <a:t>Mengumumkan</a:t>
            </a:r>
            <a:r>
              <a:rPr lang="en-US" dirty="0" smtClean="0"/>
              <a:t> </a:t>
            </a:r>
            <a:r>
              <a:rPr lang="en-US" dirty="0" err="1" smtClean="0"/>
              <a:t>Lowongan</a:t>
            </a:r>
            <a:r>
              <a:rPr lang="en-US" dirty="0" smtClean="0"/>
              <a:t> </a:t>
            </a:r>
            <a:r>
              <a:rPr lang="en-US" dirty="0" err="1" smtClean="0"/>
              <a:t>Beasiswa</a:t>
            </a:r>
            <a:r>
              <a:rPr lang="en-US" dirty="0" smtClean="0"/>
              <a:t>. </a:t>
            </a:r>
          </a:p>
          <a:p>
            <a:r>
              <a:rPr lang="en-US" dirty="0" err="1" smtClean="0"/>
              <a:t>Terapkan</a:t>
            </a:r>
            <a:r>
              <a:rPr lang="en-US" dirty="0" smtClean="0"/>
              <a:t> </a:t>
            </a:r>
            <a:r>
              <a:rPr lang="en-US" dirty="0" smtClean="0">
                <a:solidFill>
                  <a:srgbClr val="C00000"/>
                </a:solidFill>
              </a:rPr>
              <a:t>inclusive gateway </a:t>
            </a:r>
            <a:r>
              <a:rPr lang="en-US" dirty="0" err="1"/>
              <a:t>untuk</a:t>
            </a:r>
            <a:r>
              <a:rPr lang="en-US" dirty="0"/>
              <a:t> </a:t>
            </a:r>
            <a:r>
              <a:rPr lang="en-US" dirty="0" err="1"/>
              <a:t>mendukung</a:t>
            </a:r>
            <a:r>
              <a:rPr lang="en-US" dirty="0"/>
              <a:t> requirement </a:t>
            </a:r>
            <a:r>
              <a:rPr lang="en-US" dirty="0" err="1"/>
              <a:t>ke</a:t>
            </a:r>
            <a:r>
              <a:rPr lang="en-US" dirty="0"/>
              <a:t> 5</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111</a:t>
            </a:fld>
            <a:endParaRPr lang="en-US"/>
          </a:p>
        </p:txBody>
      </p:sp>
    </p:spTree>
    <p:extLst>
      <p:ext uri="{BB962C8B-B14F-4D97-AF65-F5344CB8AC3E}">
        <p14:creationId xmlns:p14="http://schemas.microsoft.com/office/powerpoint/2010/main" val="313099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Complex </a:t>
            </a:r>
            <a:r>
              <a:rPr lang="en-US" dirty="0" smtClean="0"/>
              <a:t>Gateway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112</a:t>
            </a:fld>
            <a:endParaRPr lang="en-US"/>
          </a:p>
        </p:txBody>
      </p:sp>
      <p:pic>
        <p:nvPicPr>
          <p:cNvPr id="5" name="Picture 4"/>
          <p:cNvPicPr>
            <a:picLocks noChangeAspect="1"/>
          </p:cNvPicPr>
          <p:nvPr/>
        </p:nvPicPr>
        <p:blipFill rotWithShape="1">
          <a:blip r:embed="rId3"/>
          <a:srcRect l="5625" t="25333" r="3000" b="3111"/>
          <a:stretch/>
        </p:blipFill>
        <p:spPr>
          <a:xfrm>
            <a:off x="628650" y="1656899"/>
            <a:ext cx="8186811" cy="3606229"/>
          </a:xfrm>
          <a:prstGeom prst="rect">
            <a:avLst/>
          </a:prstGeom>
        </p:spPr>
      </p:pic>
    </p:spTree>
    <p:extLst>
      <p:ext uri="{BB962C8B-B14F-4D97-AF65-F5344CB8AC3E}">
        <p14:creationId xmlns:p14="http://schemas.microsoft.com/office/powerpoint/2010/main" val="28501912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Gateway</a:t>
            </a:r>
            <a:endParaRPr lang="en-US" dirty="0"/>
          </a:p>
        </p:txBody>
      </p:sp>
      <p:sp>
        <p:nvSpPr>
          <p:cNvPr id="3" name="Content Placeholder 2"/>
          <p:cNvSpPr>
            <a:spLocks noGrp="1"/>
          </p:cNvSpPr>
          <p:nvPr>
            <p:ph idx="1"/>
          </p:nvPr>
        </p:nvSpPr>
        <p:spPr>
          <a:xfrm>
            <a:off x="289603" y="1196360"/>
            <a:ext cx="8299593" cy="4643095"/>
          </a:xfrm>
        </p:spPr>
        <p:txBody>
          <a:bodyPr>
            <a:normAutofit/>
          </a:bodyPr>
          <a:lstStyle/>
          <a:p>
            <a:pPr marL="0" indent="0">
              <a:buNone/>
            </a:pPr>
            <a:r>
              <a:rPr lang="en-US" sz="2400" b="1" dirty="0" smtClean="0"/>
              <a:t>Loan Request Process:</a:t>
            </a:r>
          </a:p>
          <a:p>
            <a:r>
              <a:rPr lang="en-US" sz="2000" dirty="0" smtClean="0"/>
              <a:t>An employee </a:t>
            </a:r>
            <a:r>
              <a:rPr lang="en-US" sz="2000" dirty="0" smtClean="0">
                <a:solidFill>
                  <a:srgbClr val="C00000"/>
                </a:solidFill>
              </a:rPr>
              <a:t>requests a loan </a:t>
            </a:r>
            <a:r>
              <a:rPr lang="en-US" sz="2000" dirty="0" smtClean="0"/>
              <a:t>from the company</a:t>
            </a:r>
          </a:p>
          <a:p>
            <a:r>
              <a:rPr lang="en-US" sz="2000" dirty="0" smtClean="0"/>
              <a:t>This </a:t>
            </a:r>
            <a:r>
              <a:rPr lang="en-US" sz="2000" dirty="0" smtClean="0">
                <a:solidFill>
                  <a:srgbClr val="C00000"/>
                </a:solidFill>
              </a:rPr>
              <a:t>must be approved by </a:t>
            </a:r>
            <a:r>
              <a:rPr lang="en-US" sz="2000" dirty="0" smtClean="0">
                <a:solidFill>
                  <a:srgbClr val="0070C0"/>
                </a:solidFill>
              </a:rPr>
              <a:t>his boss</a:t>
            </a:r>
            <a:r>
              <a:rPr lang="en-US" sz="2000" dirty="0" smtClean="0"/>
              <a:t>, the </a:t>
            </a:r>
            <a:r>
              <a:rPr lang="en-US" sz="2000" dirty="0" smtClean="0">
                <a:solidFill>
                  <a:srgbClr val="0070C0"/>
                </a:solidFill>
              </a:rPr>
              <a:t>financial area </a:t>
            </a:r>
            <a:r>
              <a:rPr lang="en-US" sz="2000" dirty="0" smtClean="0"/>
              <a:t>or the </a:t>
            </a:r>
            <a:r>
              <a:rPr lang="en-US" sz="2000" dirty="0" smtClean="0">
                <a:solidFill>
                  <a:srgbClr val="0070C0"/>
                </a:solidFill>
              </a:rPr>
              <a:t>vice-presidency</a:t>
            </a:r>
          </a:p>
          <a:p>
            <a:r>
              <a:rPr lang="en-US" sz="2000" dirty="0" smtClean="0"/>
              <a:t>When at </a:t>
            </a:r>
            <a:r>
              <a:rPr lang="en-US" sz="2000" dirty="0" smtClean="0">
                <a:solidFill>
                  <a:srgbClr val="C00000"/>
                </a:solidFill>
              </a:rPr>
              <a:t>least two of the three approve the request</a:t>
            </a:r>
            <a:r>
              <a:rPr lang="en-US" sz="2000" dirty="0" smtClean="0"/>
              <a:t>, the money is given to the employee (disburse loan)</a:t>
            </a:r>
            <a:endParaRPr lang="en-US" sz="20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113</a:t>
            </a:fld>
            <a:endParaRPr lang="en-US"/>
          </a:p>
        </p:txBody>
      </p:sp>
      <p:pic>
        <p:nvPicPr>
          <p:cNvPr id="5" name="Picture 4"/>
          <p:cNvPicPr>
            <a:picLocks noChangeAspect="1"/>
          </p:cNvPicPr>
          <p:nvPr/>
        </p:nvPicPr>
        <p:blipFill rotWithShape="1">
          <a:blip r:embed="rId3"/>
          <a:srcRect l="19612" t="16411" r="20874" b="5333"/>
          <a:stretch/>
        </p:blipFill>
        <p:spPr>
          <a:xfrm>
            <a:off x="3729518" y="2825393"/>
            <a:ext cx="5486400" cy="4058022"/>
          </a:xfrm>
          <a:prstGeom prst="rect">
            <a:avLst/>
          </a:prstGeom>
        </p:spPr>
      </p:pic>
    </p:spTree>
    <p:extLst>
      <p:ext uri="{BB962C8B-B14F-4D97-AF65-F5344CB8AC3E}">
        <p14:creationId xmlns:p14="http://schemas.microsoft.com/office/powerpoint/2010/main" val="1117961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Gateway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297" y="2043950"/>
            <a:ext cx="8347285" cy="3689586"/>
          </a:xfrm>
        </p:spPr>
      </p:pic>
      <p:sp>
        <p:nvSpPr>
          <p:cNvPr id="4" name="Slide Number Placeholder 3"/>
          <p:cNvSpPr>
            <a:spLocks noGrp="1"/>
          </p:cNvSpPr>
          <p:nvPr>
            <p:ph type="sldNum" sz="quarter" idx="12"/>
          </p:nvPr>
        </p:nvSpPr>
        <p:spPr/>
        <p:txBody>
          <a:bodyPr/>
          <a:lstStyle/>
          <a:p>
            <a:fld id="{C546E0E4-908A-4724-B308-E4F6AE4FA0DD}" type="slidenum">
              <a:rPr lang="en-US" smtClean="0"/>
              <a:pPr/>
              <a:t>114</a:t>
            </a:fld>
            <a:endParaRPr lang="en-US"/>
          </a:p>
        </p:txBody>
      </p:sp>
    </p:spTree>
    <p:extLst>
      <p:ext uri="{BB962C8B-B14F-4D97-AF65-F5344CB8AC3E}">
        <p14:creationId xmlns:p14="http://schemas.microsoft.com/office/powerpoint/2010/main" val="17400644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Gateway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25" y="1657123"/>
            <a:ext cx="7858125" cy="4531328"/>
          </a:xfrm>
        </p:spPr>
      </p:pic>
      <p:sp>
        <p:nvSpPr>
          <p:cNvPr id="4" name="Slide Number Placeholder 3"/>
          <p:cNvSpPr>
            <a:spLocks noGrp="1"/>
          </p:cNvSpPr>
          <p:nvPr>
            <p:ph type="sldNum" sz="quarter" idx="12"/>
          </p:nvPr>
        </p:nvSpPr>
        <p:spPr/>
        <p:txBody>
          <a:bodyPr/>
          <a:lstStyle/>
          <a:p>
            <a:fld id="{C546E0E4-908A-4724-B308-E4F6AE4FA0DD}" type="slidenum">
              <a:rPr lang="en-US" smtClean="0"/>
              <a:pPr/>
              <a:t>115</a:t>
            </a:fld>
            <a:endParaRPr lang="en-US"/>
          </a:p>
        </p:txBody>
      </p:sp>
    </p:spTree>
    <p:extLst>
      <p:ext uri="{BB962C8B-B14F-4D97-AF65-F5344CB8AC3E}">
        <p14:creationId xmlns:p14="http://schemas.microsoft.com/office/powerpoint/2010/main" val="38925710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2400"/>
            <a:ext cx="8206431" cy="1200149"/>
          </a:xfrm>
        </p:spPr>
        <p:txBody>
          <a:bodyPr>
            <a:noAutofit/>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49" y="1195470"/>
            <a:ext cx="8018045" cy="5662529"/>
          </a:xfrm>
        </p:spPr>
        <p:txBody>
          <a:bodyPr>
            <a:normAutofit fontScale="92500" lnSpcReduction="1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pPr marL="914400" lvl="1" indent="-457200">
              <a:buFont typeface="+mj-lt"/>
              <a:buAutoNum type="arabicPeriod"/>
            </a:pPr>
            <a:r>
              <a:rPr lang="en-US" dirty="0" err="1" smtClean="0"/>
              <a:t>Pencairan</a:t>
            </a:r>
            <a:r>
              <a:rPr lang="en-US" dirty="0" smtClean="0"/>
              <a:t> </a:t>
            </a:r>
            <a:r>
              <a:rPr lang="en-US" dirty="0" err="1" smtClean="0"/>
              <a:t>beasiswa</a:t>
            </a:r>
            <a:r>
              <a:rPr lang="en-US" dirty="0" smtClean="0"/>
              <a:t> </a:t>
            </a:r>
            <a:r>
              <a:rPr lang="en-US" dirty="0" err="1" smtClean="0"/>
              <a:t>harus</a:t>
            </a:r>
            <a:r>
              <a:rPr lang="en-US" dirty="0" smtClean="0"/>
              <a:t> </a:t>
            </a:r>
            <a:r>
              <a:rPr lang="en-US" dirty="0" err="1" smtClean="0"/>
              <a:t>mendapatkan</a:t>
            </a:r>
            <a:r>
              <a:rPr lang="en-US" dirty="0" smtClean="0"/>
              <a:t> minimal approval </a:t>
            </a:r>
            <a:r>
              <a:rPr lang="en-US" dirty="0" err="1" smtClean="0"/>
              <a:t>dari</a:t>
            </a:r>
            <a:r>
              <a:rPr lang="en-US" dirty="0" smtClean="0"/>
              <a:t> </a:t>
            </a:r>
            <a:r>
              <a:rPr lang="en-US" dirty="0" err="1" smtClean="0"/>
              <a:t>dua</a:t>
            </a:r>
            <a:r>
              <a:rPr lang="en-US" dirty="0" smtClean="0"/>
              <a:t> </a:t>
            </a:r>
            <a:r>
              <a:rPr lang="en-US" dirty="0" err="1" smtClean="0"/>
              <a:t>pihak</a:t>
            </a:r>
            <a:r>
              <a:rPr lang="en-US" dirty="0" smtClean="0"/>
              <a:t>, </a:t>
            </a:r>
            <a:r>
              <a:rPr lang="en-US" dirty="0" err="1" smtClean="0"/>
              <a:t>dimana</a:t>
            </a:r>
            <a:r>
              <a:rPr lang="en-US" dirty="0" smtClean="0"/>
              <a:t> </a:t>
            </a:r>
            <a:r>
              <a:rPr lang="en-US" dirty="0" err="1" smtClean="0"/>
              <a:t>approvalnya</a:t>
            </a:r>
            <a:r>
              <a:rPr lang="en-US" dirty="0" smtClean="0"/>
              <a:t> </a:t>
            </a:r>
            <a:r>
              <a:rPr lang="en-US" dirty="0" err="1" smtClean="0"/>
              <a:t>sendiri</a:t>
            </a:r>
            <a:r>
              <a:rPr lang="en-US" dirty="0" smtClean="0"/>
              <a:t> </a:t>
            </a:r>
            <a:r>
              <a:rPr lang="en-US" dirty="0" err="1" smtClean="0"/>
              <a:t>diajukan</a:t>
            </a:r>
            <a:r>
              <a:rPr lang="en-US" dirty="0" smtClean="0"/>
              <a:t> </a:t>
            </a:r>
            <a:r>
              <a:rPr lang="en-US" dirty="0" err="1" smtClean="0"/>
              <a:t>ke</a:t>
            </a:r>
            <a:r>
              <a:rPr lang="en-US" dirty="0" smtClean="0"/>
              <a:t> </a:t>
            </a:r>
            <a:r>
              <a:rPr lang="en-US" dirty="0" err="1" smtClean="0"/>
              <a:t>Rektor</a:t>
            </a:r>
            <a:r>
              <a:rPr lang="en-US" dirty="0" smtClean="0"/>
              <a:t>, </a:t>
            </a:r>
            <a:r>
              <a:rPr lang="en-US" dirty="0" err="1" smtClean="0"/>
              <a:t>Dekan</a:t>
            </a:r>
            <a:r>
              <a:rPr lang="en-US" dirty="0" smtClean="0"/>
              <a:t>, </a:t>
            </a:r>
            <a:r>
              <a:rPr lang="en-US" dirty="0" err="1" smtClean="0"/>
              <a:t>Kaprodi</a:t>
            </a:r>
            <a:r>
              <a:rPr lang="en-US" dirty="0" smtClean="0"/>
              <a:t>, </a:t>
            </a:r>
            <a:r>
              <a:rPr lang="en-US" dirty="0" err="1" smtClean="0"/>
              <a:t>Administrasi</a:t>
            </a:r>
            <a:r>
              <a:rPr lang="en-US" dirty="0" smtClean="0"/>
              <a:t> </a:t>
            </a:r>
            <a:r>
              <a:rPr lang="en-US" dirty="0" err="1" smtClean="0"/>
              <a:t>Universitas</a:t>
            </a:r>
            <a:endParaRPr lang="en-US" dirty="0" smtClean="0"/>
          </a:p>
          <a:p>
            <a:r>
              <a:rPr lang="en-US" dirty="0" err="1" smtClean="0"/>
              <a:t>Terapkan</a:t>
            </a:r>
            <a:r>
              <a:rPr lang="en-US" dirty="0" smtClean="0"/>
              <a:t> </a:t>
            </a:r>
            <a:r>
              <a:rPr lang="en-US" dirty="0" smtClean="0">
                <a:solidFill>
                  <a:srgbClr val="C00000"/>
                </a:solidFill>
              </a:rPr>
              <a:t>complex gateway </a:t>
            </a:r>
            <a:r>
              <a:rPr lang="en-US" dirty="0" err="1"/>
              <a:t>untuk</a:t>
            </a:r>
            <a:r>
              <a:rPr lang="en-US" dirty="0"/>
              <a:t> </a:t>
            </a:r>
            <a:r>
              <a:rPr lang="en-US" dirty="0" err="1"/>
              <a:t>mendukung</a:t>
            </a:r>
            <a:r>
              <a:rPr lang="en-US" dirty="0"/>
              <a:t> requirement </a:t>
            </a:r>
            <a:r>
              <a:rPr lang="en-US" dirty="0" err="1"/>
              <a:t>ke</a:t>
            </a:r>
            <a:r>
              <a:rPr lang="en-US" dirty="0"/>
              <a:t> 5</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116</a:t>
            </a:fld>
            <a:endParaRPr lang="en-US"/>
          </a:p>
        </p:txBody>
      </p:sp>
    </p:spTree>
    <p:extLst>
      <p:ext uri="{BB962C8B-B14F-4D97-AF65-F5344CB8AC3E}">
        <p14:creationId xmlns:p14="http://schemas.microsoft.com/office/powerpoint/2010/main" val="156696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4.5 Artifacts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117</a:t>
            </a:fld>
            <a:endParaRPr lang="en-US"/>
          </a:p>
        </p:txBody>
      </p:sp>
    </p:spTree>
    <p:extLst>
      <p:ext uri="{BB962C8B-B14F-4D97-AF65-F5344CB8AC3E}">
        <p14:creationId xmlns:p14="http://schemas.microsoft.com/office/powerpoint/2010/main" val="36350816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BPMN </a:t>
            </a:r>
            <a:r>
              <a:rPr lang="id-ID" dirty="0" err="1" smtClean="0"/>
              <a:t>Elements</a:t>
            </a:r>
            <a:endParaRPr lang="en-US" dirty="0"/>
          </a:p>
        </p:txBody>
      </p:sp>
      <p:graphicFrame>
        <p:nvGraphicFramePr>
          <p:cNvPr id="4" name="Content Placeholder 3"/>
          <p:cNvGraphicFramePr>
            <a:graphicFrameLocks noGrp="1"/>
          </p:cNvGraphicFramePr>
          <p:nvPr>
            <p:ph idx="1"/>
            <p:extLst/>
          </p:nvPr>
        </p:nvGraphicFramePr>
        <p:xfrm>
          <a:off x="188495" y="1131080"/>
          <a:ext cx="8839200" cy="5726920"/>
        </p:xfrm>
        <a:graphic>
          <a:graphicData uri="http://schemas.openxmlformats.org/drawingml/2006/table">
            <a:tbl>
              <a:tblPr firstRow="1" bandRow="1">
                <a:tableStyleId>{073A0DAA-6AF3-43AB-8588-CEC1D06C72B9}</a:tableStyleId>
              </a:tblPr>
              <a:tblGrid>
                <a:gridCol w="1971055"/>
                <a:gridCol w="4734545"/>
                <a:gridCol w="2133600"/>
              </a:tblGrid>
              <a:tr h="517180">
                <a:tc>
                  <a:txBody>
                    <a:bodyPr/>
                    <a:lstStyle/>
                    <a:p>
                      <a:pPr algn="l"/>
                      <a:r>
                        <a:rPr lang="id-ID" sz="2000" dirty="0" smtClean="0">
                          <a:effectLst/>
                        </a:rPr>
                        <a:t>E</a:t>
                      </a:r>
                      <a:r>
                        <a:rPr lang="en-US" sz="2000" dirty="0" smtClean="0">
                          <a:effectLst/>
                        </a:rPr>
                        <a:t>LEMENT</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dirty="0">
                          <a:effectLst/>
                        </a:rPr>
                        <a:t>DEFINITION</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a:effectLst/>
                        </a:rPr>
                        <a:t>BPMN NAME</a:t>
                      </a:r>
                      <a:endParaRPr lang="en-US" sz="2000" b="1">
                        <a:solidFill>
                          <a:srgbClr val="707B91"/>
                        </a:solidFill>
                        <a:effectLst/>
                        <a:latin typeface="Arial Narrow" pitchFamily="34" charset="0"/>
                      </a:endParaRPr>
                    </a:p>
                  </a:txBody>
                  <a:tcPr marL="45629" marR="45629" marT="31940" marB="31940"/>
                </a:tc>
              </a:tr>
              <a:tr h="354025">
                <a:tc rowSpan="3">
                  <a:txBody>
                    <a:bodyPr/>
                    <a:lstStyle/>
                    <a:p>
                      <a:pPr algn="l"/>
                      <a:r>
                        <a:rPr lang="en-US" sz="2000" b="1" dirty="0">
                          <a:effectLst/>
                        </a:rPr>
                        <a:t>Flow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a:effectLst/>
                        </a:rPr>
                        <a:t>Flow objects are the main graphic elements that </a:t>
                      </a:r>
                      <a:r>
                        <a:rPr lang="en-US" sz="2000" dirty="0">
                          <a:solidFill>
                            <a:srgbClr val="C00000"/>
                          </a:solidFill>
                          <a:effectLst/>
                        </a:rPr>
                        <a:t>define the behavior </a:t>
                      </a:r>
                      <a:r>
                        <a:rPr lang="en-US" sz="2000" dirty="0">
                          <a:effectLst/>
                        </a:rPr>
                        <a:t>of the </a:t>
                      </a:r>
                      <a:r>
                        <a:rPr lang="en-US" sz="2000" dirty="0" smtClean="0">
                          <a:effectLst/>
                        </a:rPr>
                        <a:t>processes</a:t>
                      </a:r>
                      <a:endParaRPr lang="en-US" sz="2000" dirty="0">
                        <a:solidFill>
                          <a:srgbClr val="C00000"/>
                        </a:solidFill>
                        <a:effectLst/>
                        <a:latin typeface="Arial Narrow" pitchFamily="34" charset="0"/>
                      </a:endParaRPr>
                    </a:p>
                  </a:txBody>
                  <a:tcPr marL="45629" marR="45629" marT="31940" marB="31940"/>
                </a:tc>
                <a:tc>
                  <a:txBody>
                    <a:bodyPr/>
                    <a:lstStyle/>
                    <a:p>
                      <a:pPr algn="l"/>
                      <a:r>
                        <a:rPr lang="en-US" sz="2000" b="1" dirty="0">
                          <a:effectLst/>
                        </a:rPr>
                        <a:t>Events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Activities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Gateways</a:t>
                      </a:r>
                      <a:endParaRPr lang="en-US" sz="2000" b="1" dirty="0">
                        <a:effectLst/>
                        <a:latin typeface="Arial Narrow" pitchFamily="34" charset="0"/>
                      </a:endParaRPr>
                    </a:p>
                  </a:txBody>
                  <a:tcPr marL="45629" marR="45629" marT="31940" marB="31940" anchor="ctr"/>
                </a:tc>
              </a:tr>
              <a:tr h="390250">
                <a:tc rowSpan="3">
                  <a:txBody>
                    <a:bodyPr/>
                    <a:lstStyle/>
                    <a:p>
                      <a:pPr algn="l"/>
                      <a:r>
                        <a:rPr lang="en-US" sz="2000" b="1" dirty="0">
                          <a:effectLst/>
                        </a:rPr>
                        <a:t>Connecting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smtClean="0">
                          <a:effectLst/>
                        </a:rPr>
                        <a:t>Flow objects are connected to each other by means of </a:t>
                      </a:r>
                      <a:r>
                        <a:rPr lang="en-US" sz="2000" dirty="0" smtClean="0">
                          <a:solidFill>
                            <a:srgbClr val="C00000"/>
                          </a:solidFill>
                          <a:effectLst/>
                        </a:rPr>
                        <a:t>connectors to create the basic framework </a:t>
                      </a:r>
                      <a:r>
                        <a:rPr lang="en-US" sz="2000" dirty="0" smtClean="0">
                          <a:effectLst/>
                        </a:rPr>
                        <a:t>of the business process structure</a:t>
                      </a:r>
                      <a:endParaRPr lang="en-US" sz="2000" dirty="0">
                        <a:effectLst/>
                        <a:latin typeface="Arial Narrow" pitchFamily="34" charset="0"/>
                      </a:endParaRPr>
                    </a:p>
                  </a:txBody>
                  <a:tcPr marL="45629" marR="45629" marT="31940" marB="31940" anchor="ctr"/>
                </a:tc>
                <a:tc>
                  <a:txBody>
                    <a:bodyPr/>
                    <a:lstStyle/>
                    <a:p>
                      <a:pPr algn="l"/>
                      <a:r>
                        <a:rPr lang="en-US" sz="2000" b="1" dirty="0">
                          <a:effectLst/>
                        </a:rPr>
                        <a:t>Sequence Flow</a:t>
                      </a:r>
                      <a:endParaRPr lang="en-US" sz="2000" b="1" dirty="0">
                        <a:effectLst/>
                        <a:latin typeface="Arial Narrow" pitchFamily="34" charset="0"/>
                      </a:endParaRPr>
                    </a:p>
                  </a:txBody>
                  <a:tcPr marL="45629" marR="45629" marT="31940" marB="31940" anchor="ctr"/>
                </a:tc>
              </a:tr>
              <a:tr h="364513">
                <a:tc vMerge="1">
                  <a:txBody>
                    <a:bodyPr/>
                    <a:lstStyle/>
                    <a:p>
                      <a:endParaRPr lang="en-US"/>
                    </a:p>
                  </a:txBody>
                  <a:tcPr/>
                </a:tc>
                <a:tc vMerge="1">
                  <a:txBody>
                    <a:bodyPr/>
                    <a:lstStyle/>
                    <a:p>
                      <a:endParaRPr lang="en-US"/>
                    </a:p>
                  </a:txBody>
                  <a:tcPr/>
                </a:tc>
                <a:tc>
                  <a:txBody>
                    <a:bodyPr/>
                    <a:lstStyle/>
                    <a:p>
                      <a:pPr algn="l"/>
                      <a:r>
                        <a:rPr lang="en-US" sz="2000" b="1" dirty="0">
                          <a:effectLst/>
                        </a:rPr>
                        <a:t>Message Flow</a:t>
                      </a:r>
                      <a:endParaRPr lang="en-US" sz="2000" b="1" dirty="0">
                        <a:effectLst/>
                        <a:latin typeface="Arial Narrow" pitchFamily="34" charset="0"/>
                      </a:endParaRPr>
                    </a:p>
                  </a:txBody>
                  <a:tcPr marL="45629" marR="45629" marT="31940" marB="31940" anchor="ctr"/>
                </a:tc>
              </a:tr>
              <a:tr h="364465">
                <a:tc vMerge="1">
                  <a:txBody>
                    <a:bodyPr/>
                    <a:lstStyle/>
                    <a:p>
                      <a:endParaRPr lang="en-US"/>
                    </a:p>
                  </a:txBody>
                  <a:tcPr/>
                </a:tc>
                <a:tc vMerge="1">
                  <a:txBody>
                    <a:bodyPr/>
                    <a:lstStyle/>
                    <a:p>
                      <a:endParaRPr lang="en-US"/>
                    </a:p>
                  </a:txBody>
                  <a:tcPr/>
                </a:tc>
                <a:tc>
                  <a:txBody>
                    <a:bodyPr/>
                    <a:lstStyle/>
                    <a:p>
                      <a:pPr algn="l"/>
                      <a:r>
                        <a:rPr lang="en-US" sz="2000" b="1" dirty="0">
                          <a:effectLst/>
                        </a:rPr>
                        <a:t>Association</a:t>
                      </a:r>
                      <a:endParaRPr lang="en-US" sz="2000" b="1" dirty="0">
                        <a:effectLst/>
                        <a:latin typeface="Arial Narrow" pitchFamily="34" charset="0"/>
                      </a:endParaRPr>
                    </a:p>
                  </a:txBody>
                  <a:tcPr marL="45629" marR="45629" marT="31940" marB="31940" anchor="ctr"/>
                </a:tc>
              </a:tr>
              <a:tr h="424821">
                <a:tc rowSpan="2">
                  <a:txBody>
                    <a:bodyPr/>
                    <a:lstStyle/>
                    <a:p>
                      <a:pPr algn="l"/>
                      <a:r>
                        <a:rPr lang="en-US" sz="2000" b="1" dirty="0" err="1">
                          <a:effectLst/>
                        </a:rPr>
                        <a:t>Swimlane</a:t>
                      </a:r>
                      <a:endParaRPr lang="en-US" sz="2000" b="1" dirty="0">
                        <a:effectLst/>
                        <a:latin typeface="Arial Narrow" pitchFamily="34" charset="0"/>
                      </a:endParaRPr>
                    </a:p>
                  </a:txBody>
                  <a:tcPr marL="45629" marR="45629" marT="31940" marB="31940" anchor="ctr"/>
                </a:tc>
                <a:tc rowSpan="2">
                  <a:txBody>
                    <a:bodyPr/>
                    <a:lstStyle/>
                    <a:p>
                      <a:pPr algn="l"/>
                      <a:r>
                        <a:rPr lang="en-US" sz="2000" dirty="0" err="1" smtClean="0">
                          <a:effectLst/>
                        </a:rPr>
                        <a:t>Swimlanes</a:t>
                      </a:r>
                      <a:r>
                        <a:rPr lang="en-US" sz="2000" dirty="0" smtClean="0">
                          <a:effectLst/>
                        </a:rPr>
                        <a:t> are mechanisms to arrange activities in separate display categories to illustrate </a:t>
                      </a:r>
                      <a:r>
                        <a:rPr lang="en-US" sz="2000" dirty="0" smtClean="0">
                          <a:solidFill>
                            <a:srgbClr val="C00000"/>
                          </a:solidFill>
                          <a:effectLst/>
                        </a:rPr>
                        <a:t>the different functional areas or persons in charge</a:t>
                      </a:r>
                      <a:endParaRPr lang="en-US" sz="2000" dirty="0">
                        <a:solidFill>
                          <a:srgbClr val="C00000"/>
                        </a:solidFill>
                        <a:effectLst/>
                        <a:latin typeface="Arial Narrow" pitchFamily="34" charset="0"/>
                      </a:endParaRPr>
                    </a:p>
                  </a:txBody>
                  <a:tcPr marL="45629" marR="45629" marT="31940" marB="31940" anchor="ctr"/>
                </a:tc>
                <a:tc>
                  <a:txBody>
                    <a:bodyPr/>
                    <a:lstStyle/>
                    <a:p>
                      <a:pPr algn="l"/>
                      <a:r>
                        <a:rPr lang="en-US" sz="2000" b="1" dirty="0">
                          <a:effectLst/>
                        </a:rPr>
                        <a:t>Pools</a:t>
                      </a:r>
                      <a:endParaRPr lang="en-US" sz="2000" b="1" dirty="0">
                        <a:effectLst/>
                        <a:latin typeface="Arial Narrow" pitchFamily="34" charset="0"/>
                      </a:endParaRPr>
                    </a:p>
                  </a:txBody>
                  <a:tcPr marL="45629" marR="45629" marT="31940" marB="31940" anchor="ctr"/>
                </a:tc>
              </a:tr>
              <a:tr h="807258">
                <a:tc vMerge="1">
                  <a:txBody>
                    <a:bodyPr/>
                    <a:lstStyle/>
                    <a:p>
                      <a:endParaRPr lang="en-US"/>
                    </a:p>
                  </a:txBody>
                  <a:tcPr/>
                </a:tc>
                <a:tc vMerge="1">
                  <a:txBody>
                    <a:bodyPr/>
                    <a:lstStyle/>
                    <a:p>
                      <a:endParaRPr lang="en-US"/>
                    </a:p>
                  </a:txBody>
                  <a:tcPr/>
                </a:tc>
                <a:tc>
                  <a:txBody>
                    <a:bodyPr/>
                    <a:lstStyle/>
                    <a:p>
                      <a:pPr algn="l"/>
                      <a:r>
                        <a:rPr lang="en-US" sz="2000" b="1" dirty="0">
                          <a:effectLst/>
                        </a:rPr>
                        <a:t>Lanes</a:t>
                      </a:r>
                      <a:endParaRPr lang="en-US" sz="2000" b="1" dirty="0">
                        <a:effectLst/>
                        <a:latin typeface="Arial Narrow" pitchFamily="34" charset="0"/>
                      </a:endParaRPr>
                    </a:p>
                  </a:txBody>
                  <a:tcPr marL="45629" marR="45629" marT="31940" marB="31940"/>
                </a:tc>
              </a:tr>
              <a:tr h="440594">
                <a:tc rowSpan="4">
                  <a:txBody>
                    <a:bodyPr/>
                    <a:lstStyle/>
                    <a:p>
                      <a:pPr algn="l"/>
                      <a:r>
                        <a:rPr lang="en-US" sz="2000" b="1" dirty="0">
                          <a:effectLst/>
                        </a:rPr>
                        <a:t>Artifacts</a:t>
                      </a:r>
                      <a:endParaRPr lang="en-US" sz="2000" b="1" dirty="0">
                        <a:effectLst/>
                        <a:latin typeface="Arial Narrow" pitchFamily="34" charset="0"/>
                      </a:endParaRPr>
                    </a:p>
                  </a:txBody>
                  <a:tcPr marL="45629" marR="45629" marT="31940" marB="31940" anchor="ctr"/>
                </a:tc>
                <a:tc rowSpan="4">
                  <a:txBody>
                    <a:bodyPr/>
                    <a:lstStyle/>
                    <a:p>
                      <a:pPr algn="l"/>
                      <a:r>
                        <a:rPr lang="en-US" sz="2000" dirty="0" smtClean="0">
                          <a:effectLst/>
                        </a:rPr>
                        <a:t>Artifacts are used to </a:t>
                      </a:r>
                      <a:r>
                        <a:rPr lang="en-US" sz="2000" dirty="0" smtClean="0">
                          <a:solidFill>
                            <a:srgbClr val="C00000"/>
                          </a:solidFill>
                          <a:effectLst/>
                        </a:rPr>
                        <a:t>provide additional information about the process</a:t>
                      </a:r>
                      <a:r>
                        <a:rPr lang="en-US" sz="2000" dirty="0" smtClean="0">
                          <a:effectLst/>
                        </a:rPr>
                        <a:t>. They provide the </a:t>
                      </a:r>
                      <a:r>
                        <a:rPr lang="en-US" sz="2000" dirty="0" smtClean="0">
                          <a:solidFill>
                            <a:srgbClr val="0070C0"/>
                          </a:solidFill>
                          <a:effectLst/>
                        </a:rPr>
                        <a:t>notation with flexibility to express different contexts </a:t>
                      </a:r>
                      <a:r>
                        <a:rPr lang="en-US" sz="2000" dirty="0" smtClean="0">
                          <a:effectLst/>
                        </a:rPr>
                        <a:t>properly</a:t>
                      </a:r>
                      <a:endParaRPr lang="en-US" sz="2000" dirty="0">
                        <a:effectLst/>
                        <a:latin typeface="Arial Narrow" pitchFamily="34" charset="0"/>
                      </a:endParaRPr>
                    </a:p>
                  </a:txBody>
                  <a:tcPr marL="45629" marR="45629" marT="31940" marB="31940" anchor="ctr"/>
                </a:tc>
                <a:tc>
                  <a:txBody>
                    <a:bodyPr/>
                    <a:lstStyle/>
                    <a:p>
                      <a:pPr algn="l"/>
                      <a:r>
                        <a:rPr lang="en-US" sz="2000" b="1" dirty="0" smtClean="0">
                          <a:effectLst/>
                        </a:rPr>
                        <a:t>Annotation</a:t>
                      </a:r>
                      <a:endParaRPr lang="en-US" sz="2000" b="1" dirty="0">
                        <a:effectLst/>
                        <a:latin typeface="Arial Narrow" pitchFamily="34" charset="0"/>
                      </a:endParaRPr>
                    </a:p>
                  </a:txBody>
                  <a:tcPr marL="45629" marR="45629" marT="31940" marB="31940" anchor="ctr"/>
                </a:tc>
              </a:tr>
              <a:tr h="398078">
                <a:tc vMerge="1">
                  <a:txBody>
                    <a:bodyPr/>
                    <a:lstStyle/>
                    <a:p>
                      <a:endParaRPr lang="en-US"/>
                    </a:p>
                  </a:txBody>
                  <a:tcPr/>
                </a:tc>
                <a:tc vMerge="1">
                  <a:txBody>
                    <a:bodyPr/>
                    <a:lstStyle/>
                    <a:p>
                      <a:endParaRPr lang="en-US"/>
                    </a:p>
                  </a:txBody>
                  <a:tcPr/>
                </a:tc>
                <a:tc>
                  <a:txBody>
                    <a:bodyPr/>
                    <a:lstStyle/>
                    <a:p>
                      <a:pPr algn="l"/>
                      <a:r>
                        <a:rPr lang="en-US" sz="2000" b="1" dirty="0">
                          <a:effectLst/>
                        </a:rPr>
                        <a:t>Group</a:t>
                      </a:r>
                      <a:endParaRPr lang="en-US" sz="2000" b="1" dirty="0">
                        <a:effectLst/>
                        <a:latin typeface="Arial Narrow" pitchFamily="34" charset="0"/>
                      </a:endParaRPr>
                    </a:p>
                  </a:txBody>
                  <a:tcPr marL="45629" marR="45629" marT="31940" marB="31940" anchor="ctr"/>
                </a:tc>
              </a:tr>
              <a:tr h="398962">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rPr>
                        <a:t>Data Object</a:t>
                      </a:r>
                      <a:endParaRPr lang="en-US" sz="2000" b="1" dirty="0" smtClean="0">
                        <a:effectLst/>
                        <a:latin typeface="Arial Narrow" pitchFamily="34" charset="0"/>
                      </a:endParaRPr>
                    </a:p>
                  </a:txBody>
                  <a:tcPr marL="45629" marR="45629" marT="31940" marB="31940" anchor="ctr"/>
                </a:tc>
              </a:tr>
              <a:tr h="455376">
                <a:tc vMerge="1">
                  <a:txBody>
                    <a:bodyPr/>
                    <a:lstStyle/>
                    <a:p>
                      <a:pPr algn="l"/>
                      <a:endParaRPr lang="en-US" sz="1800" b="1">
                        <a:effectLst/>
                        <a:latin typeface="Arial Narrow" pitchFamily="34" charset="0"/>
                      </a:endParaRPr>
                    </a:p>
                  </a:txBody>
                  <a:tcPr marL="45629" marR="45629" marT="31940" marB="31940" anchor="ctr"/>
                </a:tc>
                <a:tc vMerge="1">
                  <a:txBody>
                    <a:bodyPr/>
                    <a:lstStyle/>
                    <a:p>
                      <a:pPr algn="l"/>
                      <a:endParaRPr lang="en-US" sz="1800" dirty="0">
                        <a:effectLst/>
                        <a:latin typeface="Arial Narrow" pitchFamily="34" charset="0"/>
                      </a:endParaRPr>
                    </a:p>
                  </a:txBody>
                  <a:tcPr marL="45629" marR="45629" marT="31940" marB="31940" anchor="ctr"/>
                </a:tc>
                <a:tc>
                  <a:txBody>
                    <a:bodyPr/>
                    <a:lstStyle/>
                    <a:p>
                      <a:pPr algn="l"/>
                      <a:r>
                        <a:rPr lang="id-ID" sz="2000" b="1" dirty="0" smtClean="0">
                          <a:effectLst/>
                        </a:rPr>
                        <a:t>Data</a:t>
                      </a:r>
                      <a:r>
                        <a:rPr lang="id-ID" sz="2000" b="1" baseline="0" dirty="0" smtClean="0">
                          <a:effectLst/>
                        </a:rPr>
                        <a:t> Store</a:t>
                      </a:r>
                      <a:endParaRPr lang="en-US" sz="2000" b="1" dirty="0">
                        <a:effectLst/>
                        <a:latin typeface="Arial Narrow" pitchFamily="34" charset="0"/>
                      </a:endParaRPr>
                    </a:p>
                  </a:txBody>
                  <a:tcPr marL="45629" marR="45629" marT="31940" marB="31940" anchor="ct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pPr/>
              <a:t>118</a:t>
            </a:fld>
            <a:endParaRPr lang="en-US" dirty="0"/>
          </a:p>
        </p:txBody>
      </p:sp>
    </p:spTree>
    <p:extLst>
      <p:ext uri="{BB962C8B-B14F-4D97-AF65-F5344CB8AC3E}">
        <p14:creationId xmlns:p14="http://schemas.microsoft.com/office/powerpoint/2010/main" val="317689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Artifacts</a:t>
            </a:r>
          </a:p>
        </p:txBody>
      </p:sp>
      <p:sp>
        <p:nvSpPr>
          <p:cNvPr id="3" name="Content Placeholder 2"/>
          <p:cNvSpPr>
            <a:spLocks noGrp="1"/>
          </p:cNvSpPr>
          <p:nvPr>
            <p:ph idx="1"/>
          </p:nvPr>
        </p:nvSpPr>
        <p:spPr/>
        <p:txBody>
          <a:bodyPr/>
          <a:lstStyle/>
          <a:p>
            <a:r>
              <a:rPr lang="en-US" dirty="0" smtClean="0"/>
              <a:t>Artifacts </a:t>
            </a:r>
            <a:r>
              <a:rPr lang="en-US" dirty="0"/>
              <a:t>are graphical object that provides </a:t>
            </a:r>
            <a:r>
              <a:rPr lang="en-US" dirty="0">
                <a:solidFill>
                  <a:srgbClr val="C00000"/>
                </a:solidFill>
              </a:rPr>
              <a:t>supporting information about the Process or elements </a:t>
            </a:r>
            <a:r>
              <a:rPr lang="en-US" dirty="0"/>
              <a:t>within the </a:t>
            </a:r>
            <a:r>
              <a:rPr lang="en-US" dirty="0" smtClean="0"/>
              <a:t>Process</a:t>
            </a:r>
            <a:endParaRPr lang="id-ID" dirty="0" smtClean="0"/>
          </a:p>
          <a:p>
            <a:r>
              <a:rPr lang="en-US" dirty="0" smtClean="0"/>
              <a:t>However</a:t>
            </a:r>
            <a:r>
              <a:rPr lang="en-US" dirty="0"/>
              <a:t>, they </a:t>
            </a:r>
            <a:r>
              <a:rPr lang="en-US" dirty="0">
                <a:solidFill>
                  <a:srgbClr val="C00000"/>
                </a:solidFill>
              </a:rPr>
              <a:t>do not directly affect the flow </a:t>
            </a:r>
            <a:r>
              <a:rPr lang="en-US" dirty="0"/>
              <a:t>of the </a:t>
            </a:r>
            <a:r>
              <a:rPr lang="en-US" dirty="0" smtClean="0"/>
              <a:t>Process</a:t>
            </a:r>
            <a:endParaRPr lang="en-US" dirty="0"/>
          </a:p>
          <a:p>
            <a:r>
              <a:rPr lang="en-US" dirty="0" smtClean="0"/>
              <a:t>An </a:t>
            </a:r>
            <a:r>
              <a:rPr lang="en-US" dirty="0"/>
              <a:t>Artifact </a:t>
            </a:r>
            <a:r>
              <a:rPr lang="en-US" dirty="0">
                <a:solidFill>
                  <a:srgbClr val="C00000"/>
                </a:solidFill>
              </a:rPr>
              <a:t>MUST NOT be a target </a:t>
            </a:r>
            <a:r>
              <a:rPr lang="en-US" dirty="0"/>
              <a:t>for Sequence </a:t>
            </a:r>
            <a:r>
              <a:rPr lang="en-US" dirty="0" smtClean="0"/>
              <a:t>Flow</a:t>
            </a:r>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119</a:t>
            </a:fld>
            <a:endParaRPr lang="en-US"/>
          </a:p>
        </p:txBody>
      </p:sp>
    </p:spTree>
    <p:extLst>
      <p:ext uri="{BB962C8B-B14F-4D97-AF65-F5344CB8AC3E}">
        <p14:creationId xmlns:p14="http://schemas.microsoft.com/office/powerpoint/2010/main" val="426656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10" t="28073" r="16070" b="4123"/>
          <a:stretch/>
        </p:blipFill>
        <p:spPr bwMode="auto">
          <a:xfrm>
            <a:off x="-8562" y="0"/>
            <a:ext cx="919139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08" t="14635" r="16279" b="10946"/>
          <a:stretch/>
        </p:blipFill>
        <p:spPr bwMode="auto">
          <a:xfrm>
            <a:off x="76200" y="1066800"/>
            <a:ext cx="9106629" cy="588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12</a:t>
            </a:fld>
            <a:endParaRPr lang="en-US"/>
          </a:p>
        </p:txBody>
      </p:sp>
    </p:spTree>
    <p:extLst>
      <p:ext uri="{BB962C8B-B14F-4D97-AF65-F5344CB8AC3E}">
        <p14:creationId xmlns:p14="http://schemas.microsoft.com/office/powerpoint/2010/main" val="1574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Groups</a:t>
            </a:r>
          </a:p>
        </p:txBody>
      </p:sp>
      <p:sp>
        <p:nvSpPr>
          <p:cNvPr id="3" name="Content Placeholder 2"/>
          <p:cNvSpPr>
            <a:spLocks noGrp="1"/>
          </p:cNvSpPr>
          <p:nvPr>
            <p:ph idx="1"/>
          </p:nvPr>
        </p:nvSpPr>
        <p:spPr>
          <a:xfrm>
            <a:off x="628650" y="1204251"/>
            <a:ext cx="7886700" cy="4643095"/>
          </a:xfrm>
        </p:spPr>
        <p:txBody>
          <a:bodyPr/>
          <a:lstStyle/>
          <a:p>
            <a:pPr marL="0" indent="0">
              <a:buNone/>
            </a:pPr>
            <a:r>
              <a:rPr lang="en-US" sz="2800" dirty="0" smtClean="0"/>
              <a:t>Used </a:t>
            </a:r>
            <a:r>
              <a:rPr lang="en-US" sz="2800" dirty="0"/>
              <a:t>to </a:t>
            </a:r>
            <a:r>
              <a:rPr lang="en-US" sz="2800" dirty="0">
                <a:solidFill>
                  <a:srgbClr val="C00000"/>
                </a:solidFill>
              </a:rPr>
              <a:t>group together a set of activities</a:t>
            </a:r>
            <a:r>
              <a:rPr lang="en-US" sz="2800" dirty="0"/>
              <a:t>, whether for the effects of documentation or analysis, however, it does not affect the flow </a:t>
            </a:r>
            <a:r>
              <a:rPr lang="en-US" sz="2800" dirty="0" smtClean="0"/>
              <a:t>sequence</a:t>
            </a:r>
            <a:endParaRPr lang="en-US" sz="2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514600"/>
            <a:ext cx="3048000" cy="4272410"/>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120</a:t>
            </a:fld>
            <a:endParaRPr lang="en-US"/>
          </a:p>
        </p:txBody>
      </p:sp>
    </p:spTree>
    <p:extLst>
      <p:ext uri="{BB962C8B-B14F-4D97-AF65-F5344CB8AC3E}">
        <p14:creationId xmlns:p14="http://schemas.microsoft.com/office/powerpoint/2010/main" val="59825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Annotations</a:t>
            </a:r>
          </a:p>
        </p:txBody>
      </p:sp>
      <p:sp>
        <p:nvSpPr>
          <p:cNvPr id="3" name="Content Placeholder 2"/>
          <p:cNvSpPr>
            <a:spLocks noGrp="1"/>
          </p:cNvSpPr>
          <p:nvPr>
            <p:ph idx="1"/>
          </p:nvPr>
        </p:nvSpPr>
        <p:spPr>
          <a:xfrm>
            <a:off x="628650" y="1352549"/>
            <a:ext cx="7886700" cy="4643095"/>
          </a:xfrm>
        </p:spPr>
        <p:txBody>
          <a:bodyPr/>
          <a:lstStyle/>
          <a:p>
            <a:pPr marL="0" indent="0">
              <a:buNone/>
            </a:pPr>
            <a:r>
              <a:rPr lang="en-US" dirty="0" smtClean="0"/>
              <a:t>Mechanisms </a:t>
            </a:r>
            <a:r>
              <a:rPr lang="en-US" dirty="0"/>
              <a:t>for a modeler to be able to provide </a:t>
            </a:r>
            <a:r>
              <a:rPr lang="en-US" dirty="0">
                <a:solidFill>
                  <a:srgbClr val="C00000"/>
                </a:solidFill>
              </a:rPr>
              <a:t>additional information </a:t>
            </a:r>
            <a:r>
              <a:rPr lang="en-US" dirty="0"/>
              <a:t>in a BPMN </a:t>
            </a:r>
            <a:r>
              <a:rPr lang="en-US" dirty="0" smtClean="0"/>
              <a:t>diagram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13" y="2895599"/>
            <a:ext cx="7800637" cy="3276600"/>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121</a:t>
            </a:fld>
            <a:endParaRPr lang="en-US"/>
          </a:p>
        </p:txBody>
      </p:sp>
    </p:spTree>
    <p:extLst>
      <p:ext uri="{BB962C8B-B14F-4D97-AF65-F5344CB8AC3E}">
        <p14:creationId xmlns:p14="http://schemas.microsoft.com/office/powerpoint/2010/main" val="318252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Object </a:t>
            </a:r>
          </a:p>
        </p:txBody>
      </p:sp>
      <p:sp>
        <p:nvSpPr>
          <p:cNvPr id="3" name="Content Placeholder 2"/>
          <p:cNvSpPr>
            <a:spLocks noGrp="1"/>
          </p:cNvSpPr>
          <p:nvPr>
            <p:ph idx="1"/>
          </p:nvPr>
        </p:nvSpPr>
        <p:spPr>
          <a:xfrm>
            <a:off x="628650" y="1142484"/>
            <a:ext cx="7886700" cy="4643095"/>
          </a:xfrm>
        </p:spPr>
        <p:txBody>
          <a:bodyPr/>
          <a:lstStyle/>
          <a:p>
            <a:pPr marL="0" indent="0">
              <a:buNone/>
            </a:pPr>
            <a:r>
              <a:rPr lang="en-US" dirty="0" smtClean="0"/>
              <a:t>Provide </a:t>
            </a:r>
            <a:r>
              <a:rPr lang="en-US" dirty="0"/>
              <a:t>information about </a:t>
            </a:r>
            <a:r>
              <a:rPr lang="en-US" dirty="0">
                <a:solidFill>
                  <a:srgbClr val="C00000"/>
                </a:solidFill>
              </a:rPr>
              <a:t>how documents, data and other objects are used and updated during the process</a:t>
            </a:r>
            <a:r>
              <a:rPr lang="en-US" dirty="0"/>
              <a:t>. Can be used to represent electronic and physical </a:t>
            </a:r>
            <a:r>
              <a:rPr lang="en-US" dirty="0" smtClean="0"/>
              <a:t>objects</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18854" y="2915761"/>
            <a:ext cx="7106292" cy="3654664"/>
          </a:xfrm>
          <a:prstGeom prst="rect">
            <a:avLst/>
          </a:prstGeom>
          <a:noFill/>
          <a:ln w="9525" algn="ctr">
            <a:noFill/>
            <a:miter lim="800000"/>
            <a:headEnd/>
            <a:tailEnd/>
          </a:ln>
        </p:spPr>
      </p:pic>
      <p:sp>
        <p:nvSpPr>
          <p:cNvPr id="5" name="Slide Number Placeholder 4"/>
          <p:cNvSpPr>
            <a:spLocks noGrp="1"/>
          </p:cNvSpPr>
          <p:nvPr>
            <p:ph type="sldNum" sz="quarter" idx="12"/>
          </p:nvPr>
        </p:nvSpPr>
        <p:spPr/>
        <p:txBody>
          <a:bodyPr/>
          <a:lstStyle/>
          <a:p>
            <a:fld id="{C546E0E4-908A-4724-B308-E4F6AE4FA0DD}" type="slidenum">
              <a:rPr lang="en-US" smtClean="0"/>
              <a:pPr/>
              <a:t>122</a:t>
            </a:fld>
            <a:endParaRPr lang="en-US"/>
          </a:p>
        </p:txBody>
      </p:sp>
    </p:spTree>
    <p:extLst>
      <p:ext uri="{BB962C8B-B14F-4D97-AF65-F5344CB8AC3E}">
        <p14:creationId xmlns:p14="http://schemas.microsoft.com/office/powerpoint/2010/main" val="105044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Data Store</a:t>
            </a:r>
            <a:endParaRPr lang="en-US"/>
          </a:p>
        </p:txBody>
      </p:sp>
      <p:sp>
        <p:nvSpPr>
          <p:cNvPr id="3" name="Content Placeholder 2"/>
          <p:cNvSpPr>
            <a:spLocks noGrp="1"/>
          </p:cNvSpPr>
          <p:nvPr>
            <p:ph idx="1"/>
          </p:nvPr>
        </p:nvSpPr>
        <p:spPr/>
        <p:txBody>
          <a:bodyPr>
            <a:normAutofit/>
          </a:bodyPr>
          <a:lstStyle/>
          <a:p>
            <a:pPr marL="0" indent="0">
              <a:buNone/>
            </a:pPr>
            <a:r>
              <a:rPr lang="en-US" sz="3200" dirty="0"/>
              <a:t>Provides a mechanism for activities to </a:t>
            </a:r>
            <a:r>
              <a:rPr lang="en-US" sz="3200" dirty="0">
                <a:solidFill>
                  <a:srgbClr val="C00000"/>
                </a:solidFill>
              </a:rPr>
              <a:t>retrieve or update stored information</a:t>
            </a:r>
            <a:r>
              <a:rPr lang="en-US" sz="3200" dirty="0"/>
              <a:t> that will exist beyond the scope of the </a:t>
            </a:r>
            <a:r>
              <a:rPr lang="id-ID" sz="3200" dirty="0"/>
              <a:t>p</a:t>
            </a:r>
            <a:r>
              <a:rPr lang="en-US" sz="3200" dirty="0" err="1" smtClean="0"/>
              <a:t>rocess</a:t>
            </a:r>
            <a:endParaRPr lang="en-US" sz="3200" dirty="0"/>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1497" b="56337"/>
          <a:stretch/>
        </p:blipFill>
        <p:spPr bwMode="auto">
          <a:xfrm>
            <a:off x="2775284" y="3162299"/>
            <a:ext cx="318882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123</a:t>
            </a:fld>
            <a:endParaRPr lang="en-US"/>
          </a:p>
        </p:txBody>
      </p:sp>
    </p:spTree>
    <p:extLst>
      <p:ext uri="{BB962C8B-B14F-4D97-AF65-F5344CB8AC3E}">
        <p14:creationId xmlns:p14="http://schemas.microsoft.com/office/powerpoint/2010/main" val="341436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2400"/>
            <a:ext cx="8206431" cy="1200149"/>
          </a:xfrm>
        </p:spPr>
        <p:txBody>
          <a:bodyPr>
            <a:noAutofit/>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195471"/>
            <a:ext cx="7886700" cy="5390680"/>
          </a:xfrm>
        </p:spPr>
        <p:txBody>
          <a:bodyPr>
            <a:normAutofit fontScale="92500" lnSpcReduction="1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pPr marL="914400" lvl="1" indent="-457200">
              <a:buFont typeface="+mj-lt"/>
              <a:buAutoNum type="arabicPeriod"/>
            </a:pPr>
            <a:r>
              <a:rPr lang="en-US" dirty="0" err="1" smtClean="0"/>
              <a:t>Setelah</a:t>
            </a:r>
            <a:r>
              <a:rPr lang="en-US" dirty="0" smtClean="0"/>
              <a:t> </a:t>
            </a:r>
            <a:r>
              <a:rPr lang="en-US" dirty="0" err="1"/>
              <a:t>penerimaan</a:t>
            </a:r>
            <a:r>
              <a:rPr lang="en-US" dirty="0"/>
              <a:t>, </a:t>
            </a:r>
            <a:r>
              <a:rPr lang="en-US" dirty="0" err="1">
                <a:solidFill>
                  <a:srgbClr val="00B050"/>
                </a:solidFill>
              </a:rPr>
              <a:t>uang</a:t>
            </a:r>
            <a:r>
              <a:rPr lang="en-US" dirty="0">
                <a:solidFill>
                  <a:srgbClr val="00B050"/>
                </a:solidFill>
              </a:rPr>
              <a:t> </a:t>
            </a:r>
            <a:r>
              <a:rPr lang="en-US" dirty="0" err="1">
                <a:solidFill>
                  <a:srgbClr val="00B050"/>
                </a:solidFill>
              </a:rPr>
              <a:t>beasiswa</a:t>
            </a:r>
            <a:r>
              <a:rPr lang="en-US" dirty="0">
                <a:solidFill>
                  <a:srgbClr val="00B050"/>
                </a:solidFill>
              </a:rPr>
              <a:t> </a:t>
            </a:r>
            <a:r>
              <a:rPr lang="en-US" dirty="0" err="1">
                <a:solidFill>
                  <a:srgbClr val="00B050"/>
                </a:solidFill>
              </a:rPr>
              <a:t>akan</a:t>
            </a:r>
            <a:r>
              <a:rPr lang="en-US" dirty="0">
                <a:solidFill>
                  <a:srgbClr val="00B050"/>
                </a:solidFill>
              </a:rPr>
              <a:t> </a:t>
            </a:r>
            <a:r>
              <a:rPr lang="en-US" dirty="0" err="1">
                <a:solidFill>
                  <a:srgbClr val="00B050"/>
                </a:solidFill>
              </a:rPr>
              <a:t>dikirimkan</a:t>
            </a:r>
            <a:r>
              <a:rPr lang="en-US" dirty="0">
                <a:solidFill>
                  <a:srgbClr val="00B050"/>
                </a:solidFill>
              </a:rPr>
              <a:t> </a:t>
            </a:r>
            <a:r>
              <a:rPr lang="en-US" dirty="0" err="1">
                <a:solidFill>
                  <a:srgbClr val="00B050"/>
                </a:solidFill>
              </a:rPr>
              <a:t>ke</a:t>
            </a:r>
            <a:r>
              <a:rPr lang="en-US" dirty="0">
                <a:solidFill>
                  <a:srgbClr val="00B050"/>
                </a:solidFill>
              </a:rPr>
              <a:t> </a:t>
            </a:r>
            <a:r>
              <a:rPr lang="en-US" dirty="0" err="1">
                <a:solidFill>
                  <a:srgbClr val="00B050"/>
                </a:solidFill>
              </a:rPr>
              <a:t>mahasiswa</a:t>
            </a:r>
            <a:r>
              <a:rPr lang="en-US" dirty="0">
                <a:solidFill>
                  <a:srgbClr val="00B050"/>
                </a:solidFill>
              </a:rPr>
              <a:t> </a:t>
            </a:r>
            <a:r>
              <a:rPr lang="en-US" dirty="0" err="1">
                <a:solidFill>
                  <a:srgbClr val="00B050"/>
                </a:solidFill>
              </a:rPr>
              <a:t>setiap</a:t>
            </a:r>
            <a:r>
              <a:rPr lang="en-US" dirty="0">
                <a:solidFill>
                  <a:srgbClr val="00B050"/>
                </a:solidFill>
              </a:rPr>
              <a:t> </a:t>
            </a:r>
            <a:r>
              <a:rPr lang="en-US" dirty="0" err="1">
                <a:solidFill>
                  <a:srgbClr val="00B050"/>
                </a:solidFill>
              </a:rPr>
              <a:t>bulan</a:t>
            </a:r>
            <a:r>
              <a:rPr lang="en-US" dirty="0">
                <a:solidFill>
                  <a:srgbClr val="00B050"/>
                </a:solidFill>
              </a:rPr>
              <a:t> </a:t>
            </a:r>
            <a:r>
              <a:rPr lang="en-US" dirty="0" err="1">
                <a:solidFill>
                  <a:srgbClr val="00B050"/>
                </a:solidFill>
              </a:rPr>
              <a:t>tanggal</a:t>
            </a:r>
            <a:r>
              <a:rPr lang="en-US" dirty="0">
                <a:solidFill>
                  <a:srgbClr val="00B050"/>
                </a:solidFill>
              </a:rPr>
              <a:t> </a:t>
            </a:r>
            <a:r>
              <a:rPr lang="en-US" dirty="0" smtClean="0">
                <a:solidFill>
                  <a:srgbClr val="00B050"/>
                </a:solidFill>
              </a:rPr>
              <a:t>1</a:t>
            </a:r>
          </a:p>
          <a:p>
            <a:r>
              <a:rPr lang="en-US" dirty="0" err="1" smtClean="0"/>
              <a:t>Terapkan</a:t>
            </a:r>
            <a:r>
              <a:rPr lang="en-US" dirty="0" smtClean="0"/>
              <a:t> </a:t>
            </a:r>
            <a:r>
              <a:rPr lang="en-US" dirty="0" smtClean="0">
                <a:solidFill>
                  <a:srgbClr val="C00000"/>
                </a:solidFill>
              </a:rPr>
              <a:t>milestone</a:t>
            </a:r>
            <a:r>
              <a:rPr lang="en-US" dirty="0" smtClean="0"/>
              <a:t> </a:t>
            </a:r>
            <a:r>
              <a:rPr lang="en-US" dirty="0" err="1" smtClean="0"/>
              <a:t>dan</a:t>
            </a:r>
            <a:r>
              <a:rPr lang="en-US" dirty="0" smtClean="0"/>
              <a:t> </a:t>
            </a:r>
            <a:r>
              <a:rPr lang="en-US" dirty="0" smtClean="0">
                <a:solidFill>
                  <a:srgbClr val="C00000"/>
                </a:solidFill>
              </a:rPr>
              <a:t>artifacts</a:t>
            </a:r>
            <a:r>
              <a:rPr lang="en-US" dirty="0" smtClean="0"/>
              <a:t> (</a:t>
            </a:r>
            <a:r>
              <a:rPr lang="en-US" dirty="0" smtClean="0">
                <a:solidFill>
                  <a:srgbClr val="0070C0"/>
                </a:solidFill>
              </a:rPr>
              <a:t>annotation</a:t>
            </a:r>
            <a:r>
              <a:rPr lang="en-US" dirty="0" smtClean="0"/>
              <a:t>, </a:t>
            </a:r>
            <a:r>
              <a:rPr lang="en-US" dirty="0" smtClean="0">
                <a:solidFill>
                  <a:srgbClr val="0070C0"/>
                </a:solidFill>
              </a:rPr>
              <a:t>data object</a:t>
            </a:r>
            <a:r>
              <a:rPr lang="en-US" dirty="0" smtClean="0"/>
              <a:t>, </a:t>
            </a:r>
            <a:r>
              <a:rPr lang="en-US" dirty="0" smtClean="0">
                <a:solidFill>
                  <a:srgbClr val="0070C0"/>
                </a:solidFill>
              </a:rPr>
              <a:t>data store</a:t>
            </a:r>
            <a:r>
              <a:rPr lang="en-US" dirty="0" smtClean="0"/>
              <a:t>) pada </a:t>
            </a:r>
            <a:r>
              <a:rPr lang="en-US" dirty="0"/>
              <a:t>proses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124</a:t>
            </a:fld>
            <a:endParaRPr lang="en-US"/>
          </a:p>
        </p:txBody>
      </p:sp>
    </p:spTree>
    <p:extLst>
      <p:ext uri="{BB962C8B-B14F-4D97-AF65-F5344CB8AC3E}">
        <p14:creationId xmlns:p14="http://schemas.microsoft.com/office/powerpoint/2010/main" val="359076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3" name="Content Placeholder 2"/>
          <p:cNvSpPr>
            <a:spLocks noGrp="1"/>
          </p:cNvSpPr>
          <p:nvPr>
            <p:ph idx="1"/>
          </p:nvPr>
        </p:nvSpPr>
        <p:spPr>
          <a:xfrm>
            <a:off x="628649" y="1352549"/>
            <a:ext cx="8305285" cy="5123999"/>
          </a:xfrm>
        </p:spPr>
        <p:txBody>
          <a:bodyPr>
            <a:normAutofit fontScale="92500" lnSpcReduction="10000"/>
          </a:bodyPr>
          <a:lstStyle/>
          <a:p>
            <a:pPr marL="228600" lvl="1">
              <a:spcBef>
                <a:spcPts val="1000"/>
              </a:spcBef>
            </a:pPr>
            <a:r>
              <a:rPr lang="en-US" sz="2800" dirty="0" err="1" smtClean="0"/>
              <a:t>Buat</a:t>
            </a:r>
            <a:r>
              <a:rPr lang="en-US" sz="2800" dirty="0" smtClean="0"/>
              <a:t> BPMN </a:t>
            </a:r>
            <a:r>
              <a:rPr lang="en-US" sz="2800" dirty="0" err="1" smtClean="0"/>
              <a:t>untuk</a:t>
            </a:r>
            <a:r>
              <a:rPr lang="en-US" sz="2800" dirty="0" smtClean="0"/>
              <a:t> </a:t>
            </a:r>
            <a:r>
              <a:rPr lang="en-US" sz="2800" dirty="0" smtClean="0">
                <a:solidFill>
                  <a:srgbClr val="C00000"/>
                </a:solidFill>
              </a:rPr>
              <a:t>Proses </a:t>
            </a:r>
            <a:r>
              <a:rPr lang="en-US" sz="2800" dirty="0" err="1" smtClean="0">
                <a:solidFill>
                  <a:srgbClr val="C00000"/>
                </a:solidFill>
              </a:rPr>
              <a:t>Pengadaan</a:t>
            </a:r>
            <a:r>
              <a:rPr lang="en-US" sz="2800" dirty="0" smtClean="0">
                <a:solidFill>
                  <a:srgbClr val="C00000"/>
                </a:solidFill>
              </a:rPr>
              <a:t> </a:t>
            </a:r>
            <a:r>
              <a:rPr lang="en-US" sz="2800" dirty="0" err="1" smtClean="0">
                <a:solidFill>
                  <a:srgbClr val="C00000"/>
                </a:solidFill>
              </a:rPr>
              <a:t>Barang</a:t>
            </a:r>
            <a:endParaRPr lang="en-US" sz="2800" dirty="0" smtClean="0">
              <a:solidFill>
                <a:srgbClr val="C00000"/>
              </a:solidFill>
            </a:endParaRPr>
          </a:p>
          <a:p>
            <a:pPr marL="228600" lvl="1">
              <a:spcBef>
                <a:spcPts val="1000"/>
              </a:spcBef>
            </a:pPr>
            <a:r>
              <a:rPr lang="en-US" sz="2800" dirty="0" smtClean="0"/>
              <a:t>Unit </a:t>
            </a:r>
            <a:r>
              <a:rPr lang="en-US" sz="2800" dirty="0" err="1" smtClean="0"/>
              <a:t>kerja</a:t>
            </a:r>
            <a:r>
              <a:rPr lang="en-US" sz="2800" dirty="0" smtClean="0"/>
              <a:t> yang </a:t>
            </a:r>
            <a:r>
              <a:rPr lang="en-US" sz="2800" dirty="0" err="1" smtClean="0"/>
              <a:t>berhubungan</a:t>
            </a:r>
            <a:r>
              <a:rPr lang="en-US" sz="2800" dirty="0" smtClean="0"/>
              <a:t> </a:t>
            </a:r>
            <a:r>
              <a:rPr lang="en-US" sz="2800" dirty="0" err="1" smtClean="0"/>
              <a:t>dengan</a:t>
            </a:r>
            <a:r>
              <a:rPr lang="en-US" sz="2800" dirty="0" smtClean="0"/>
              <a:t> proses </a:t>
            </a:r>
            <a:r>
              <a:rPr lang="en-US" sz="2800" dirty="0" err="1" smtClean="0"/>
              <a:t>ini</a:t>
            </a:r>
            <a:r>
              <a:rPr lang="en-US" sz="2800" dirty="0" smtClean="0"/>
              <a:t> </a:t>
            </a:r>
            <a:r>
              <a:rPr lang="en-US" sz="2800" dirty="0" err="1" smtClean="0"/>
              <a:t>adalah</a:t>
            </a:r>
            <a:r>
              <a:rPr lang="en-US" sz="2800" dirty="0" smtClean="0"/>
              <a:t> </a:t>
            </a:r>
            <a:r>
              <a:rPr lang="en-US" sz="2800" dirty="0" err="1" smtClean="0"/>
              <a:t>Divisi</a:t>
            </a:r>
            <a:r>
              <a:rPr lang="en-US" sz="2800" dirty="0" smtClean="0"/>
              <a:t> </a:t>
            </a:r>
            <a:r>
              <a:rPr lang="en-US" sz="2800" dirty="0" err="1" smtClean="0"/>
              <a:t>Pemohon</a:t>
            </a:r>
            <a:r>
              <a:rPr lang="en-US" sz="2800" dirty="0" smtClean="0"/>
              <a:t>, </a:t>
            </a:r>
            <a:r>
              <a:rPr lang="en-US" sz="2800" dirty="0" err="1" smtClean="0"/>
              <a:t>Divisi</a:t>
            </a:r>
            <a:r>
              <a:rPr lang="en-US" sz="2800" dirty="0" smtClean="0"/>
              <a:t> </a:t>
            </a:r>
            <a:r>
              <a:rPr lang="en-US" sz="2800" dirty="0" err="1" smtClean="0"/>
              <a:t>Pengadaan</a:t>
            </a:r>
            <a:r>
              <a:rPr lang="en-US" sz="2800" dirty="0" smtClean="0"/>
              <a:t> </a:t>
            </a:r>
            <a:r>
              <a:rPr lang="en-US" sz="2800" dirty="0" err="1" smtClean="0"/>
              <a:t>Barang</a:t>
            </a:r>
            <a:r>
              <a:rPr lang="en-US" sz="2800" dirty="0" smtClean="0"/>
              <a:t>, </a:t>
            </a:r>
            <a:r>
              <a:rPr lang="en-US" sz="2800" dirty="0" err="1" smtClean="0"/>
              <a:t>Divisi</a:t>
            </a:r>
            <a:r>
              <a:rPr lang="en-US" sz="2800" dirty="0" smtClean="0"/>
              <a:t> </a:t>
            </a:r>
            <a:r>
              <a:rPr lang="en-US" sz="2800" dirty="0" err="1" smtClean="0"/>
              <a:t>Keuangan</a:t>
            </a:r>
            <a:r>
              <a:rPr lang="en-US" sz="2800" dirty="0" smtClean="0"/>
              <a:t>, </a:t>
            </a:r>
            <a:r>
              <a:rPr lang="en-US" sz="2800" dirty="0" err="1" smtClean="0"/>
              <a:t>dan</a:t>
            </a:r>
            <a:r>
              <a:rPr lang="en-US" sz="2800" dirty="0" smtClean="0"/>
              <a:t> Supplier</a:t>
            </a:r>
          </a:p>
          <a:p>
            <a:pPr marL="228600" lvl="1">
              <a:spcBef>
                <a:spcPts val="1000"/>
              </a:spcBef>
            </a:pPr>
            <a:r>
              <a:rPr lang="en-US" sz="2800" dirty="0" smtClean="0"/>
              <a:t>BPMN </a:t>
            </a:r>
            <a:r>
              <a:rPr lang="en-US" sz="2800" dirty="0" err="1" smtClean="0"/>
              <a:t>harus</a:t>
            </a:r>
            <a:r>
              <a:rPr lang="en-US" sz="2800" dirty="0" smtClean="0"/>
              <a:t> </a:t>
            </a:r>
            <a:r>
              <a:rPr lang="en-US" sz="2800" dirty="0" err="1" smtClean="0"/>
              <a:t>mudah</a:t>
            </a:r>
            <a:r>
              <a:rPr lang="en-US" sz="2800" dirty="0" smtClean="0"/>
              <a:t> </a:t>
            </a:r>
            <a:r>
              <a:rPr lang="en-US" sz="2800" dirty="0" err="1" smtClean="0"/>
              <a:t>dipahami</a:t>
            </a:r>
            <a:r>
              <a:rPr lang="en-US" sz="2800" dirty="0"/>
              <a:t> </a:t>
            </a:r>
            <a:r>
              <a:rPr lang="en-US" sz="2800" dirty="0" smtClean="0"/>
              <a:t>proses </a:t>
            </a:r>
            <a:r>
              <a:rPr lang="en-US" sz="2800" dirty="0" err="1" smtClean="0"/>
              <a:t>besarnya</a:t>
            </a:r>
            <a:r>
              <a:rPr lang="en-US" sz="2800" dirty="0" smtClean="0"/>
              <a:t>, </a:t>
            </a:r>
            <a:r>
              <a:rPr lang="en-US" sz="2800" dirty="0" err="1" smtClean="0"/>
              <a:t>dengan</a:t>
            </a:r>
            <a:r>
              <a:rPr lang="en-US" sz="2800" dirty="0" smtClean="0"/>
              <a:t> </a:t>
            </a:r>
            <a:r>
              <a:rPr lang="en-US" sz="2800" dirty="0" err="1" smtClean="0"/>
              <a:t>menggunakan</a:t>
            </a:r>
            <a:r>
              <a:rPr lang="en-US" sz="2800" dirty="0" smtClean="0"/>
              <a:t> milestone </a:t>
            </a:r>
            <a:r>
              <a:rPr lang="en-US" sz="2800" dirty="0" err="1" smtClean="0"/>
              <a:t>dan</a:t>
            </a:r>
            <a:r>
              <a:rPr lang="en-US" sz="2800" dirty="0" smtClean="0"/>
              <a:t> </a:t>
            </a:r>
            <a:r>
              <a:rPr lang="en-US" sz="2800" dirty="0" err="1" smtClean="0"/>
              <a:t>subprocess</a:t>
            </a:r>
            <a:endParaRPr lang="en-US" sz="2800" dirty="0" smtClean="0"/>
          </a:p>
          <a:p>
            <a:pPr marL="228600" lvl="1">
              <a:spcBef>
                <a:spcPts val="1000"/>
              </a:spcBef>
            </a:pPr>
            <a:r>
              <a:rPr lang="en-US" sz="2800" dirty="0" smtClean="0"/>
              <a:t>BPMN </a:t>
            </a:r>
            <a:r>
              <a:rPr lang="en-US" sz="2800" dirty="0" err="1" smtClean="0"/>
              <a:t>tersebut</a:t>
            </a:r>
            <a:r>
              <a:rPr lang="en-US" sz="2800" dirty="0" smtClean="0"/>
              <a:t>, </a:t>
            </a:r>
            <a:r>
              <a:rPr lang="en-US" sz="2800" dirty="0" err="1">
                <a:solidFill>
                  <a:srgbClr val="C00000"/>
                </a:solidFill>
              </a:rPr>
              <a:t>wajib</a:t>
            </a:r>
            <a:r>
              <a:rPr lang="en-US" sz="2800" dirty="0">
                <a:solidFill>
                  <a:srgbClr val="C00000"/>
                </a:solidFill>
              </a:rPr>
              <a:t> </a:t>
            </a:r>
            <a:r>
              <a:rPr lang="en-US" sz="2800" dirty="0" err="1"/>
              <a:t>memasukkan</a:t>
            </a:r>
            <a:r>
              <a:rPr lang="en-US" sz="2800" dirty="0"/>
              <a:t> </a:t>
            </a:r>
            <a:r>
              <a:rPr lang="en-US" sz="2800" dirty="0" err="1"/>
              <a:t>notasi</a:t>
            </a:r>
            <a:r>
              <a:rPr lang="en-US" sz="2800" dirty="0"/>
              <a:t> di </a:t>
            </a:r>
            <a:r>
              <a:rPr lang="en-US" sz="2800" dirty="0" err="1"/>
              <a:t>bawah</a:t>
            </a:r>
            <a:r>
              <a:rPr lang="en-US" sz="2800" dirty="0"/>
              <a:t>:</a:t>
            </a:r>
          </a:p>
          <a:p>
            <a:pPr marL="685800" lvl="2">
              <a:spcBef>
                <a:spcPts val="1000"/>
              </a:spcBef>
            </a:pPr>
            <a:r>
              <a:rPr lang="en-US" sz="2200" b="1" dirty="0"/>
              <a:t>Gateway</a:t>
            </a:r>
            <a:r>
              <a:rPr lang="en-US" sz="2200" dirty="0"/>
              <a:t>: Parallel, Inclusive, Event-based, Complex</a:t>
            </a:r>
          </a:p>
          <a:p>
            <a:pPr marL="685800" lvl="2">
              <a:spcBef>
                <a:spcPts val="1000"/>
              </a:spcBef>
            </a:pPr>
            <a:r>
              <a:rPr lang="en-US" sz="2200" b="1" dirty="0"/>
              <a:t>Task</a:t>
            </a:r>
            <a:r>
              <a:rPr lang="en-US" sz="2200" dirty="0"/>
              <a:t>: User, Manual, Script, </a:t>
            </a:r>
            <a:r>
              <a:rPr lang="en-US" sz="2200" dirty="0" smtClean="0"/>
              <a:t>Service, Business Rule</a:t>
            </a:r>
          </a:p>
          <a:p>
            <a:pPr marL="685800" lvl="2">
              <a:spcBef>
                <a:spcPts val="1000"/>
              </a:spcBef>
            </a:pPr>
            <a:r>
              <a:rPr lang="en-US" sz="2200" b="1" dirty="0" smtClean="0"/>
              <a:t>Sub process</a:t>
            </a:r>
            <a:r>
              <a:rPr lang="en-US" sz="2200" dirty="0" smtClean="0"/>
              <a:t>: Embedded, Reusable, Ad-hoc, Multiple</a:t>
            </a:r>
          </a:p>
          <a:p>
            <a:pPr marL="685800" lvl="2">
              <a:spcBef>
                <a:spcPts val="1000"/>
              </a:spcBef>
            </a:pPr>
            <a:r>
              <a:rPr lang="en-US" sz="2200" b="1" dirty="0" smtClean="0"/>
              <a:t>Event</a:t>
            </a:r>
            <a:r>
              <a:rPr lang="en-US" sz="2200" dirty="0"/>
              <a:t>: Timer, </a:t>
            </a:r>
            <a:r>
              <a:rPr lang="en-US" sz="2200" dirty="0" smtClean="0"/>
              <a:t>Message, Conditional</a:t>
            </a:r>
            <a:endParaRPr lang="en-US" sz="2200" dirty="0"/>
          </a:p>
          <a:p>
            <a:pPr marL="685800" lvl="2">
              <a:spcBef>
                <a:spcPts val="1000"/>
              </a:spcBef>
            </a:pPr>
            <a:r>
              <a:rPr lang="en-US" sz="2200" b="1" dirty="0" err="1" smtClean="0"/>
              <a:t>Swimlane</a:t>
            </a:r>
            <a:r>
              <a:rPr lang="en-US" sz="2200" b="1" dirty="0" smtClean="0"/>
              <a:t>:</a:t>
            </a:r>
            <a:r>
              <a:rPr lang="en-US" sz="2200" dirty="0" smtClean="0"/>
              <a:t> Pool, Lane, Milestone</a:t>
            </a:r>
          </a:p>
          <a:p>
            <a:pPr marL="685800" lvl="2">
              <a:spcBef>
                <a:spcPts val="1000"/>
              </a:spcBef>
            </a:pPr>
            <a:r>
              <a:rPr lang="en-US" sz="2200" b="1" dirty="0" smtClean="0"/>
              <a:t>Artifacts</a:t>
            </a:r>
            <a:r>
              <a:rPr lang="en-US" sz="2200" dirty="0"/>
              <a:t>: Annotation, Data Store, Data </a:t>
            </a:r>
            <a:r>
              <a:rPr lang="en-US" sz="2200" dirty="0" smtClean="0"/>
              <a:t>Object</a:t>
            </a:r>
            <a:endParaRPr lang="en-US" sz="2800"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125</a:t>
            </a:fld>
            <a:endParaRPr lang="en-US"/>
          </a:p>
        </p:txBody>
      </p:sp>
    </p:spTree>
    <p:extLst>
      <p:ext uri="{BB962C8B-B14F-4D97-AF65-F5344CB8AC3E}">
        <p14:creationId xmlns:p14="http://schemas.microsoft.com/office/powerpoint/2010/main" val="3818205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Tugas</a:t>
            </a:r>
            <a:r>
              <a:rPr lang="en-US" dirty="0" smtClean="0"/>
              <a:t>  </a:t>
            </a:r>
            <a:endParaRPr lang="en-US" dirty="0"/>
          </a:p>
        </p:txBody>
      </p:sp>
      <p:sp>
        <p:nvSpPr>
          <p:cNvPr id="3" name="Content Placeholder 2"/>
          <p:cNvSpPr>
            <a:spLocks noGrp="1"/>
          </p:cNvSpPr>
          <p:nvPr>
            <p:ph idx="1"/>
          </p:nvPr>
        </p:nvSpPr>
        <p:spPr>
          <a:xfrm>
            <a:off x="628650" y="1159477"/>
            <a:ext cx="7886700" cy="5622324"/>
          </a:xfrm>
        </p:spPr>
        <p:txBody>
          <a:bodyPr>
            <a:normAutofit fontScale="62500" lnSpcReduction="20000"/>
          </a:bodyPr>
          <a:lstStyle/>
          <a:p>
            <a:r>
              <a:rPr lang="en-US" sz="3100" dirty="0" err="1"/>
              <a:t>Buat</a:t>
            </a:r>
            <a:r>
              <a:rPr lang="en-US" sz="3100" dirty="0"/>
              <a:t> BPMN </a:t>
            </a:r>
            <a:r>
              <a:rPr lang="en-US" sz="3100" dirty="0" err="1"/>
              <a:t>dari</a:t>
            </a:r>
            <a:r>
              <a:rPr lang="en-US" sz="3100" dirty="0"/>
              <a:t> </a:t>
            </a:r>
            <a:r>
              <a:rPr lang="en-US" sz="3100" dirty="0" err="1">
                <a:solidFill>
                  <a:srgbClr val="C00000"/>
                </a:solidFill>
              </a:rPr>
              <a:t>salah</a:t>
            </a:r>
            <a:r>
              <a:rPr lang="en-US" sz="3100" dirty="0">
                <a:solidFill>
                  <a:srgbClr val="C00000"/>
                </a:solidFill>
              </a:rPr>
              <a:t> </a:t>
            </a:r>
            <a:r>
              <a:rPr lang="en-US" sz="3100" dirty="0" err="1">
                <a:solidFill>
                  <a:srgbClr val="C00000"/>
                </a:solidFill>
              </a:rPr>
              <a:t>satu</a:t>
            </a:r>
            <a:r>
              <a:rPr lang="en-US" sz="3100" dirty="0">
                <a:solidFill>
                  <a:srgbClr val="C00000"/>
                </a:solidFill>
              </a:rPr>
              <a:t> business process </a:t>
            </a:r>
            <a:r>
              <a:rPr lang="en-US" sz="3100" dirty="0"/>
              <a:t>di </a:t>
            </a:r>
            <a:r>
              <a:rPr lang="en-US" sz="3100" dirty="0" err="1"/>
              <a:t>bawah</a:t>
            </a:r>
            <a:r>
              <a:rPr lang="en-US" sz="3100" dirty="0"/>
              <a:t>:</a:t>
            </a:r>
          </a:p>
          <a:p>
            <a:pPr marL="919162" lvl="1" indent="-457200">
              <a:buFont typeface="+mj-lt"/>
              <a:buAutoNum type="arabicPeriod"/>
            </a:pPr>
            <a:r>
              <a:rPr lang="id-ID" sz="2600" dirty="0" smtClean="0"/>
              <a:t>Rekrutmen Pegawai</a:t>
            </a:r>
          </a:p>
          <a:p>
            <a:pPr marL="919162" lvl="1" indent="-457200">
              <a:buFont typeface="+mj-lt"/>
              <a:buAutoNum type="arabicPeriod"/>
            </a:pPr>
            <a:r>
              <a:rPr lang="id-ID" sz="2600" dirty="0" smtClean="0"/>
              <a:t>Help Desk Layanan Pelanggan</a:t>
            </a:r>
            <a:endParaRPr lang="en-US" sz="2600" dirty="0"/>
          </a:p>
          <a:p>
            <a:pPr marL="919162" lvl="1" indent="-457200">
              <a:buFont typeface="+mj-lt"/>
              <a:buAutoNum type="arabicPeriod"/>
            </a:pPr>
            <a:r>
              <a:rPr lang="id-ID" sz="2600" dirty="0" smtClean="0"/>
              <a:t>Perjalanan Dinas Pegawai</a:t>
            </a:r>
          </a:p>
          <a:p>
            <a:pPr marL="919162" lvl="1" indent="-457200">
              <a:buFont typeface="+mj-lt"/>
              <a:buAutoNum type="arabicPeriod"/>
            </a:pPr>
            <a:r>
              <a:rPr lang="id-ID" sz="2600" dirty="0"/>
              <a:t>Pengunduran Diri </a:t>
            </a:r>
            <a:r>
              <a:rPr lang="id-ID" sz="2600" dirty="0" smtClean="0"/>
              <a:t>Pegawai</a:t>
            </a:r>
            <a:endParaRPr lang="en-US" sz="2600" dirty="0" smtClean="0"/>
          </a:p>
          <a:p>
            <a:pPr marL="919162" lvl="1" indent="-457200">
              <a:buFont typeface="+mj-lt"/>
              <a:buAutoNum type="arabicPeriod"/>
            </a:pPr>
            <a:r>
              <a:rPr lang="en-US" sz="2600" dirty="0" err="1" smtClean="0"/>
              <a:t>Peminjaman</a:t>
            </a:r>
            <a:r>
              <a:rPr lang="en-US" sz="2600" dirty="0" smtClean="0"/>
              <a:t> </a:t>
            </a:r>
            <a:r>
              <a:rPr lang="en-US" sz="2600" dirty="0" err="1" smtClean="0"/>
              <a:t>Uang</a:t>
            </a:r>
            <a:r>
              <a:rPr lang="en-US" sz="2600" dirty="0" smtClean="0"/>
              <a:t> </a:t>
            </a:r>
          </a:p>
          <a:p>
            <a:pPr marL="919162" lvl="1" indent="-457200">
              <a:buFont typeface="+mj-lt"/>
              <a:buAutoNum type="arabicPeriod"/>
            </a:pPr>
            <a:r>
              <a:rPr lang="en-US" sz="2600" dirty="0" err="1" smtClean="0"/>
              <a:t>Pengajuan</a:t>
            </a:r>
            <a:r>
              <a:rPr lang="en-US" sz="2600" dirty="0" smtClean="0"/>
              <a:t> </a:t>
            </a:r>
            <a:r>
              <a:rPr lang="en-US" sz="2600" dirty="0" err="1" smtClean="0"/>
              <a:t>Cuti</a:t>
            </a:r>
            <a:r>
              <a:rPr lang="en-US" sz="2600" dirty="0" smtClean="0"/>
              <a:t> </a:t>
            </a:r>
            <a:r>
              <a:rPr lang="en-US" sz="2600" dirty="0" err="1" smtClean="0"/>
              <a:t>Pegawai</a:t>
            </a:r>
            <a:endParaRPr lang="en-US" sz="2600" dirty="0" smtClean="0"/>
          </a:p>
          <a:p>
            <a:pPr marL="919162" lvl="1" indent="-457200">
              <a:buFont typeface="+mj-lt"/>
              <a:buAutoNum type="arabicPeriod"/>
            </a:pPr>
            <a:r>
              <a:rPr lang="en-US" sz="2600" dirty="0" smtClean="0"/>
              <a:t>Punishment </a:t>
            </a:r>
            <a:r>
              <a:rPr lang="en-US" sz="2600" dirty="0" err="1" smtClean="0"/>
              <a:t>Pelanggaran</a:t>
            </a:r>
            <a:r>
              <a:rPr lang="en-US" sz="2600" dirty="0" smtClean="0"/>
              <a:t> </a:t>
            </a:r>
            <a:r>
              <a:rPr lang="en-US" sz="2600" dirty="0" err="1" smtClean="0"/>
              <a:t>Pegawai</a:t>
            </a:r>
            <a:endParaRPr lang="en-US" sz="2600" dirty="0" smtClean="0"/>
          </a:p>
          <a:p>
            <a:pPr marL="919162" lvl="1" indent="-457200">
              <a:buFont typeface="+mj-lt"/>
              <a:buAutoNum type="arabicPeriod"/>
            </a:pPr>
            <a:r>
              <a:rPr lang="en-US" sz="2600" dirty="0" err="1" smtClean="0"/>
              <a:t>Pengiriman</a:t>
            </a:r>
            <a:r>
              <a:rPr lang="en-US" sz="2600" dirty="0" smtClean="0"/>
              <a:t> </a:t>
            </a:r>
            <a:r>
              <a:rPr lang="en-US" sz="2600" dirty="0" err="1" smtClean="0"/>
              <a:t>Tugas</a:t>
            </a:r>
            <a:r>
              <a:rPr lang="en-US" sz="2600" dirty="0" smtClean="0"/>
              <a:t> </a:t>
            </a:r>
            <a:r>
              <a:rPr lang="en-US" sz="2600" dirty="0" err="1" smtClean="0"/>
              <a:t>Belajar</a:t>
            </a:r>
            <a:r>
              <a:rPr lang="en-US" sz="2600" dirty="0" smtClean="0"/>
              <a:t> </a:t>
            </a:r>
            <a:r>
              <a:rPr lang="en-US" sz="2600" dirty="0" err="1" smtClean="0"/>
              <a:t>Pegawai</a:t>
            </a:r>
            <a:endParaRPr lang="en-US" sz="2600" dirty="0"/>
          </a:p>
          <a:p>
            <a:pPr marL="919162" lvl="1" indent="-457200">
              <a:buFont typeface="+mj-lt"/>
              <a:buAutoNum type="arabicPeriod"/>
            </a:pPr>
            <a:r>
              <a:rPr lang="en-US" sz="2600" dirty="0" err="1" smtClean="0"/>
              <a:t>Permintaan</a:t>
            </a:r>
            <a:r>
              <a:rPr lang="en-US" sz="2600" dirty="0" smtClean="0"/>
              <a:t> </a:t>
            </a:r>
            <a:r>
              <a:rPr lang="en-US" sz="2600" dirty="0" err="1" smtClean="0"/>
              <a:t>Pengembangan</a:t>
            </a:r>
            <a:r>
              <a:rPr lang="en-US" sz="2600" dirty="0" smtClean="0"/>
              <a:t> </a:t>
            </a:r>
            <a:r>
              <a:rPr lang="en-US" sz="2600" dirty="0" err="1" smtClean="0"/>
              <a:t>Sistem</a:t>
            </a:r>
            <a:endParaRPr lang="en-US" sz="2600" dirty="0" smtClean="0"/>
          </a:p>
          <a:p>
            <a:pPr marL="919162" lvl="1" indent="-457200">
              <a:buFont typeface="+mj-lt"/>
              <a:buAutoNum type="arabicPeriod"/>
            </a:pPr>
            <a:r>
              <a:rPr lang="en-US" sz="2600" dirty="0" err="1" smtClean="0"/>
              <a:t>Pemrosesan</a:t>
            </a:r>
            <a:r>
              <a:rPr lang="en-US" sz="2600" dirty="0" smtClean="0"/>
              <a:t> Surat </a:t>
            </a:r>
            <a:r>
              <a:rPr lang="en-US" sz="2600" dirty="0" err="1" smtClean="0"/>
              <a:t>Masuk</a:t>
            </a:r>
            <a:endParaRPr lang="en-US" sz="2600" dirty="0" smtClean="0"/>
          </a:p>
          <a:p>
            <a:pPr marL="919162" lvl="1" indent="-457200">
              <a:buFont typeface="+mj-lt"/>
              <a:buAutoNum type="arabicPeriod"/>
            </a:pPr>
            <a:r>
              <a:rPr lang="en-US" sz="2600" dirty="0" smtClean="0"/>
              <a:t>Business process lain di unit </a:t>
            </a:r>
            <a:r>
              <a:rPr lang="en-US" sz="2600" dirty="0" err="1" smtClean="0"/>
              <a:t>kerja</a:t>
            </a:r>
            <a:r>
              <a:rPr lang="en-US" sz="2600" dirty="0" smtClean="0"/>
              <a:t> </a:t>
            </a:r>
            <a:r>
              <a:rPr lang="en-US" sz="2600" dirty="0" err="1" smtClean="0"/>
              <a:t>organisasi</a:t>
            </a:r>
            <a:r>
              <a:rPr lang="en-US" sz="2600" dirty="0" smtClean="0"/>
              <a:t> </a:t>
            </a:r>
            <a:r>
              <a:rPr lang="en-US" sz="2600" dirty="0" err="1" smtClean="0"/>
              <a:t>kita</a:t>
            </a:r>
            <a:r>
              <a:rPr lang="en-US" sz="2600" dirty="0" smtClean="0"/>
              <a:t> yang </a:t>
            </a:r>
            <a:r>
              <a:rPr lang="en-US" sz="2600" dirty="0" err="1" smtClean="0"/>
              <a:t>kita</a:t>
            </a:r>
            <a:r>
              <a:rPr lang="en-US" sz="2600" dirty="0" smtClean="0"/>
              <a:t> </a:t>
            </a:r>
            <a:r>
              <a:rPr lang="en-US" sz="2600" dirty="0" err="1" smtClean="0"/>
              <a:t>pahami</a:t>
            </a:r>
            <a:endParaRPr lang="en-US" sz="2600" dirty="0" smtClean="0"/>
          </a:p>
          <a:p>
            <a:pPr marL="461962" lvl="1" indent="0">
              <a:buNone/>
            </a:pPr>
            <a:endParaRPr lang="en-US" sz="2000" dirty="0" smtClean="0"/>
          </a:p>
          <a:p>
            <a:pPr marL="228600" lvl="1">
              <a:spcBef>
                <a:spcPts val="1000"/>
              </a:spcBef>
            </a:pPr>
            <a:r>
              <a:rPr lang="en-US" sz="3200" dirty="0" smtClean="0"/>
              <a:t>BPMN </a:t>
            </a:r>
            <a:r>
              <a:rPr lang="en-US" sz="3200" dirty="0" err="1" smtClean="0"/>
              <a:t>baru</a:t>
            </a:r>
            <a:r>
              <a:rPr lang="en-US" sz="3200" dirty="0" smtClean="0"/>
              <a:t> </a:t>
            </a:r>
            <a:r>
              <a:rPr lang="en-US" sz="3200" dirty="0" err="1" smtClean="0"/>
              <a:t>tersebut</a:t>
            </a:r>
            <a:r>
              <a:rPr lang="en-US" sz="3200" dirty="0"/>
              <a:t>, </a:t>
            </a:r>
            <a:r>
              <a:rPr lang="en-US" sz="3200" dirty="0" err="1">
                <a:solidFill>
                  <a:srgbClr val="C00000"/>
                </a:solidFill>
              </a:rPr>
              <a:t>wajib</a:t>
            </a:r>
            <a:r>
              <a:rPr lang="en-US" sz="3200" dirty="0">
                <a:solidFill>
                  <a:srgbClr val="C00000"/>
                </a:solidFill>
              </a:rPr>
              <a:t> </a:t>
            </a:r>
            <a:r>
              <a:rPr lang="en-US" sz="3200" dirty="0" err="1">
                <a:solidFill>
                  <a:srgbClr val="C00000"/>
                </a:solidFill>
              </a:rPr>
              <a:t>memasukkan</a:t>
            </a:r>
            <a:r>
              <a:rPr lang="en-US" sz="3200" dirty="0">
                <a:solidFill>
                  <a:srgbClr val="C00000"/>
                </a:solidFill>
              </a:rPr>
              <a:t> </a:t>
            </a:r>
            <a:r>
              <a:rPr lang="en-US" sz="3200" dirty="0" err="1">
                <a:solidFill>
                  <a:srgbClr val="C00000"/>
                </a:solidFill>
              </a:rPr>
              <a:t>notasi</a:t>
            </a:r>
            <a:r>
              <a:rPr lang="en-US" sz="3200" dirty="0">
                <a:solidFill>
                  <a:srgbClr val="C00000"/>
                </a:solidFill>
              </a:rPr>
              <a:t> </a:t>
            </a:r>
            <a:r>
              <a:rPr lang="en-US" sz="3200" dirty="0"/>
              <a:t>di </a:t>
            </a:r>
            <a:r>
              <a:rPr lang="en-US" sz="3200" dirty="0" err="1"/>
              <a:t>bawah</a:t>
            </a:r>
            <a:r>
              <a:rPr lang="en-US" sz="3200" dirty="0"/>
              <a:t>:</a:t>
            </a:r>
          </a:p>
          <a:p>
            <a:pPr marL="685800" lvl="2">
              <a:spcBef>
                <a:spcPts val="1000"/>
              </a:spcBef>
            </a:pPr>
            <a:r>
              <a:rPr lang="en-US" sz="2600" b="1" dirty="0"/>
              <a:t>Gateway</a:t>
            </a:r>
            <a:r>
              <a:rPr lang="en-US" sz="2600" dirty="0"/>
              <a:t>: </a:t>
            </a:r>
            <a:r>
              <a:rPr lang="en-US" sz="2600" dirty="0" smtClean="0"/>
              <a:t>Exclusive, Parallel</a:t>
            </a:r>
            <a:r>
              <a:rPr lang="en-US" sz="2600" dirty="0"/>
              <a:t>, Inclusive, </a:t>
            </a:r>
            <a:r>
              <a:rPr lang="en-US" sz="2600" dirty="0">
                <a:solidFill>
                  <a:srgbClr val="0070C0"/>
                </a:solidFill>
              </a:rPr>
              <a:t>Event-based</a:t>
            </a:r>
            <a:r>
              <a:rPr lang="en-US" sz="2600" dirty="0"/>
              <a:t>, </a:t>
            </a:r>
            <a:r>
              <a:rPr lang="en-US" sz="2600" dirty="0">
                <a:solidFill>
                  <a:srgbClr val="0070C0"/>
                </a:solidFill>
              </a:rPr>
              <a:t>Complex</a:t>
            </a:r>
          </a:p>
          <a:p>
            <a:pPr marL="685800" lvl="2">
              <a:spcBef>
                <a:spcPts val="1000"/>
              </a:spcBef>
            </a:pPr>
            <a:r>
              <a:rPr lang="en-US" sz="2600" b="1" dirty="0"/>
              <a:t>Task</a:t>
            </a:r>
            <a:r>
              <a:rPr lang="en-US" sz="2600" dirty="0"/>
              <a:t>: User, Manual, Script, </a:t>
            </a:r>
            <a:r>
              <a:rPr lang="en-US" sz="2600" dirty="0" smtClean="0">
                <a:solidFill>
                  <a:srgbClr val="0070C0"/>
                </a:solidFill>
              </a:rPr>
              <a:t>Service</a:t>
            </a:r>
            <a:r>
              <a:rPr lang="en-US" sz="2600" dirty="0" smtClean="0"/>
              <a:t>, </a:t>
            </a:r>
            <a:r>
              <a:rPr lang="en-US" sz="2600" dirty="0" smtClean="0">
                <a:solidFill>
                  <a:srgbClr val="0070C0"/>
                </a:solidFill>
              </a:rPr>
              <a:t>Timer/Message Boundary Event</a:t>
            </a:r>
          </a:p>
          <a:p>
            <a:pPr marL="685800" lvl="2">
              <a:spcBef>
                <a:spcPts val="1000"/>
              </a:spcBef>
            </a:pPr>
            <a:r>
              <a:rPr lang="en-US" sz="2600" b="1" dirty="0" smtClean="0"/>
              <a:t>Sub </a:t>
            </a:r>
            <a:r>
              <a:rPr lang="en-US" sz="2600" b="1" dirty="0"/>
              <a:t>process</a:t>
            </a:r>
            <a:r>
              <a:rPr lang="en-US" sz="2600" dirty="0"/>
              <a:t>: Embedded, Reusable, Ad-hoc, Multiple, </a:t>
            </a:r>
            <a:r>
              <a:rPr lang="en-US" sz="2600" dirty="0">
                <a:solidFill>
                  <a:srgbClr val="0070C0"/>
                </a:solidFill>
              </a:rPr>
              <a:t>Transaction</a:t>
            </a:r>
          </a:p>
          <a:p>
            <a:pPr marL="685800" lvl="2">
              <a:spcBef>
                <a:spcPts val="1000"/>
              </a:spcBef>
            </a:pPr>
            <a:r>
              <a:rPr lang="en-US" sz="2600" b="1" dirty="0"/>
              <a:t>Event</a:t>
            </a:r>
            <a:r>
              <a:rPr lang="en-US" sz="2600" dirty="0"/>
              <a:t>: </a:t>
            </a:r>
            <a:r>
              <a:rPr lang="en-US" sz="2600" dirty="0">
                <a:solidFill>
                  <a:srgbClr val="0070C0"/>
                </a:solidFill>
              </a:rPr>
              <a:t>Timer</a:t>
            </a:r>
            <a:r>
              <a:rPr lang="en-US" sz="2600" dirty="0"/>
              <a:t>, Message, Conditional</a:t>
            </a:r>
          </a:p>
          <a:p>
            <a:pPr marL="685800" lvl="2">
              <a:spcBef>
                <a:spcPts val="1000"/>
              </a:spcBef>
            </a:pPr>
            <a:r>
              <a:rPr lang="en-US" sz="2600" b="1" dirty="0" err="1"/>
              <a:t>Swimlane</a:t>
            </a:r>
            <a:r>
              <a:rPr lang="en-US" sz="2600" dirty="0"/>
              <a:t>: Pool, Lane, </a:t>
            </a:r>
            <a:r>
              <a:rPr lang="en-US" sz="2600" dirty="0">
                <a:solidFill>
                  <a:srgbClr val="0070C0"/>
                </a:solidFill>
              </a:rPr>
              <a:t>Milestone</a:t>
            </a:r>
          </a:p>
          <a:p>
            <a:pPr marL="685800" lvl="2">
              <a:spcBef>
                <a:spcPts val="1000"/>
              </a:spcBef>
            </a:pPr>
            <a:r>
              <a:rPr lang="en-US" sz="2600" b="1" dirty="0"/>
              <a:t>Artifacts</a:t>
            </a:r>
            <a:r>
              <a:rPr lang="en-US" sz="2600" dirty="0"/>
              <a:t>: Annotation, Data Store, Data </a:t>
            </a:r>
            <a:r>
              <a:rPr lang="en-US" sz="2600" dirty="0" smtClean="0"/>
              <a:t>Object</a:t>
            </a:r>
            <a:endParaRPr lang="en-US" sz="26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126</a:t>
            </a:fld>
            <a:endParaRPr lang="en-US"/>
          </a:p>
        </p:txBody>
      </p:sp>
    </p:spTree>
    <p:extLst>
      <p:ext uri="{BB962C8B-B14F-4D97-AF65-F5344CB8AC3E}">
        <p14:creationId xmlns:p14="http://schemas.microsoft.com/office/powerpoint/2010/main" val="254025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Tugas</a:t>
            </a:r>
            <a:r>
              <a:rPr lang="en-US" dirty="0" smtClean="0"/>
              <a:t>  </a:t>
            </a:r>
            <a:endParaRPr lang="en-US" dirty="0"/>
          </a:p>
        </p:txBody>
      </p:sp>
      <p:sp>
        <p:nvSpPr>
          <p:cNvPr id="3" name="Content Placeholder 2"/>
          <p:cNvSpPr>
            <a:spLocks noGrp="1"/>
          </p:cNvSpPr>
          <p:nvPr>
            <p:ph idx="1"/>
          </p:nvPr>
        </p:nvSpPr>
        <p:spPr>
          <a:xfrm>
            <a:off x="628650" y="1634247"/>
            <a:ext cx="7886700" cy="5147554"/>
          </a:xfrm>
        </p:spPr>
        <p:txBody>
          <a:bodyPr>
            <a:normAutofit/>
          </a:bodyPr>
          <a:lstStyle/>
          <a:p>
            <a:r>
              <a:rPr lang="en-US" sz="3100" dirty="0" err="1" smtClean="0"/>
              <a:t>Analisis</a:t>
            </a:r>
            <a:r>
              <a:rPr lang="en-US" sz="3100" dirty="0" smtClean="0"/>
              <a:t> </a:t>
            </a:r>
            <a:r>
              <a:rPr lang="en-US" sz="3100" dirty="0" err="1" smtClean="0"/>
              <a:t>organisasi</a:t>
            </a:r>
            <a:r>
              <a:rPr lang="en-US" sz="3100" dirty="0" smtClean="0"/>
              <a:t> </a:t>
            </a:r>
            <a:r>
              <a:rPr lang="en-US" sz="3100" dirty="0" err="1" smtClean="0"/>
              <a:t>anda</a:t>
            </a:r>
            <a:r>
              <a:rPr lang="en-US" sz="3100" dirty="0" smtClean="0"/>
              <a:t>, business process </a:t>
            </a:r>
            <a:r>
              <a:rPr lang="en-US" sz="3100" dirty="0" err="1" smtClean="0"/>
              <a:t>apa</a:t>
            </a:r>
            <a:r>
              <a:rPr lang="en-US" sz="3100" dirty="0" smtClean="0"/>
              <a:t> </a:t>
            </a:r>
            <a:r>
              <a:rPr lang="en-US" sz="3100" dirty="0" err="1" smtClean="0"/>
              <a:t>saja</a:t>
            </a:r>
            <a:r>
              <a:rPr lang="en-US" sz="3100" dirty="0" smtClean="0"/>
              <a:t> yang </a:t>
            </a:r>
            <a:r>
              <a:rPr lang="en-US" sz="3100" dirty="0" err="1" smtClean="0"/>
              <a:t>ada</a:t>
            </a:r>
            <a:r>
              <a:rPr lang="en-US" sz="3100" dirty="0" smtClean="0"/>
              <a:t> </a:t>
            </a:r>
            <a:r>
              <a:rPr lang="en-US" sz="3100" dirty="0" err="1" smtClean="0"/>
              <a:t>pada</a:t>
            </a:r>
            <a:r>
              <a:rPr lang="en-US" sz="3100" dirty="0" smtClean="0"/>
              <a:t> </a:t>
            </a:r>
            <a:r>
              <a:rPr lang="en-US" sz="3100" dirty="0" err="1" smtClean="0"/>
              <a:t>organisasi</a:t>
            </a:r>
            <a:r>
              <a:rPr lang="en-US" sz="3100" dirty="0" smtClean="0"/>
              <a:t> </a:t>
            </a:r>
            <a:r>
              <a:rPr lang="en-US" sz="3100" dirty="0" err="1" smtClean="0"/>
              <a:t>anda</a:t>
            </a:r>
            <a:r>
              <a:rPr lang="en-US" sz="3100" dirty="0" smtClean="0"/>
              <a:t>?</a:t>
            </a:r>
          </a:p>
          <a:p>
            <a:r>
              <a:rPr lang="en-US" sz="3100" dirty="0" err="1" smtClean="0"/>
              <a:t>Gunakan</a:t>
            </a:r>
            <a:r>
              <a:rPr lang="en-US" sz="3100" dirty="0" smtClean="0"/>
              <a:t> Functional Decomposition Diagram </a:t>
            </a:r>
            <a:r>
              <a:rPr lang="en-US" sz="3100" dirty="0" err="1" smtClean="0"/>
              <a:t>untuk</a:t>
            </a:r>
            <a:r>
              <a:rPr lang="en-US" sz="3100" dirty="0" smtClean="0"/>
              <a:t> </a:t>
            </a:r>
            <a:r>
              <a:rPr lang="en-US" sz="3100" dirty="0" err="1" smtClean="0"/>
              <a:t>mempermudah</a:t>
            </a:r>
            <a:r>
              <a:rPr lang="en-US" sz="3100" dirty="0" smtClean="0"/>
              <a:t> mem-breakdown business process </a:t>
            </a:r>
            <a:r>
              <a:rPr lang="en-US" sz="3100" dirty="0" err="1" smtClean="0"/>
              <a:t>organisasi</a:t>
            </a:r>
            <a:r>
              <a:rPr lang="en-US" sz="3100" dirty="0" smtClean="0"/>
              <a:t> </a:t>
            </a:r>
            <a:r>
              <a:rPr lang="en-US" sz="3100" dirty="0" err="1" smtClean="0"/>
              <a:t>anda</a:t>
            </a:r>
            <a:endParaRPr lang="en-US" sz="26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127</a:t>
            </a:fld>
            <a:endParaRPr lang="en-US"/>
          </a:p>
        </p:txBody>
      </p:sp>
    </p:spTree>
    <p:extLst>
      <p:ext uri="{BB962C8B-B14F-4D97-AF65-F5344CB8AC3E}">
        <p14:creationId xmlns:p14="http://schemas.microsoft.com/office/powerpoint/2010/main" val="325649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Reference</a:t>
            </a:r>
            <a:endParaRPr lang="id-ID" dirty="0"/>
          </a:p>
        </p:txBody>
      </p:sp>
      <p:sp>
        <p:nvSpPr>
          <p:cNvPr id="3" name="Content Placeholder 2"/>
          <p:cNvSpPr>
            <a:spLocks noGrp="1"/>
          </p:cNvSpPr>
          <p:nvPr>
            <p:ph idx="1"/>
          </p:nvPr>
        </p:nvSpPr>
        <p:spPr>
          <a:xfrm>
            <a:off x="628650" y="1236134"/>
            <a:ext cx="8176683" cy="5621866"/>
          </a:xfrm>
        </p:spPr>
        <p:txBody>
          <a:bodyPr>
            <a:normAutofit/>
          </a:bodyPr>
          <a:lstStyle/>
          <a:p>
            <a:pPr marL="457200" indent="-457200">
              <a:buFont typeface="+mj-lt"/>
              <a:buAutoNum type="arabicPeriod"/>
            </a:pPr>
            <a:r>
              <a:rPr lang="id-ID" sz="2200" dirty="0" smtClean="0"/>
              <a:t>Object Management Group, </a:t>
            </a:r>
            <a:r>
              <a:rPr lang="en-US" sz="2200" dirty="0">
                <a:solidFill>
                  <a:srgbClr val="C00000"/>
                </a:solidFill>
              </a:rPr>
              <a:t>Business Process Model and Notation </a:t>
            </a:r>
            <a:r>
              <a:rPr lang="en-US" sz="2200" dirty="0" smtClean="0">
                <a:solidFill>
                  <a:srgbClr val="C00000"/>
                </a:solidFill>
              </a:rPr>
              <a:t>(BPMN</a:t>
            </a:r>
            <a:r>
              <a:rPr lang="id-ID" sz="2200" dirty="0" smtClean="0">
                <a:solidFill>
                  <a:srgbClr val="C00000"/>
                </a:solidFill>
              </a:rPr>
              <a:t>)</a:t>
            </a:r>
            <a:r>
              <a:rPr lang="id-ID" sz="2200" dirty="0" smtClean="0"/>
              <a:t>, </a:t>
            </a:r>
            <a:r>
              <a:rPr lang="id-ID" sz="2200" i="1" dirty="0"/>
              <a:t>OMG Document Number: </a:t>
            </a:r>
            <a:r>
              <a:rPr lang="id-ID" sz="2200" i="1" dirty="0" smtClean="0"/>
              <a:t>formal/2011-01-04</a:t>
            </a:r>
            <a:r>
              <a:rPr lang="id-ID" sz="2200" dirty="0" smtClean="0"/>
              <a:t>, 2011</a:t>
            </a:r>
          </a:p>
          <a:p>
            <a:pPr marL="457200" indent="-457200">
              <a:buFont typeface="+mj-lt"/>
              <a:buAutoNum type="arabicPeriod"/>
            </a:pPr>
            <a:r>
              <a:rPr lang="id-ID" sz="2200" dirty="0"/>
              <a:t>Object Management Group, </a:t>
            </a:r>
            <a:r>
              <a:rPr lang="id-ID" sz="2200" dirty="0">
                <a:solidFill>
                  <a:srgbClr val="C00000"/>
                </a:solidFill>
              </a:rPr>
              <a:t>BPMN 2.0 by Example</a:t>
            </a:r>
            <a:r>
              <a:rPr lang="id-ID" sz="2200" dirty="0"/>
              <a:t>, </a:t>
            </a:r>
            <a:r>
              <a:rPr lang="id-ID" sz="2200" i="1" dirty="0"/>
              <a:t>OMG Document Number: dtc/2010-06-02</a:t>
            </a:r>
            <a:r>
              <a:rPr lang="id-ID" sz="2200" dirty="0"/>
              <a:t>, </a:t>
            </a:r>
            <a:r>
              <a:rPr lang="id-ID" sz="2200" dirty="0" smtClean="0"/>
              <a:t>2011</a:t>
            </a:r>
          </a:p>
          <a:p>
            <a:pPr marL="457200" indent="-457200">
              <a:buFont typeface="+mj-lt"/>
              <a:buAutoNum type="arabicPeriod"/>
            </a:pPr>
            <a:r>
              <a:rPr lang="en-US" sz="2200" dirty="0" smtClean="0"/>
              <a:t>Bruce Silver</a:t>
            </a:r>
            <a:r>
              <a:rPr lang="id-ID" sz="2200" dirty="0" smtClean="0"/>
              <a:t>, </a:t>
            </a:r>
            <a:r>
              <a:rPr lang="en-US" sz="2200" dirty="0" smtClean="0">
                <a:solidFill>
                  <a:srgbClr val="C00000"/>
                </a:solidFill>
              </a:rPr>
              <a:t>BPMN </a:t>
            </a:r>
            <a:r>
              <a:rPr lang="en-US" sz="2200" dirty="0">
                <a:solidFill>
                  <a:srgbClr val="C00000"/>
                </a:solidFill>
              </a:rPr>
              <a:t>Method and </a:t>
            </a:r>
            <a:r>
              <a:rPr lang="en-US" sz="2200" dirty="0" smtClean="0">
                <a:solidFill>
                  <a:srgbClr val="C00000"/>
                </a:solidFill>
              </a:rPr>
              <a:t>Style </a:t>
            </a:r>
            <a:r>
              <a:rPr lang="id-ID" sz="2200" dirty="0" smtClean="0">
                <a:solidFill>
                  <a:srgbClr val="C00000"/>
                </a:solidFill>
              </a:rPr>
              <a:t>Seco</a:t>
            </a:r>
            <a:r>
              <a:rPr lang="en-US" sz="2200" dirty="0" err="1" smtClean="0">
                <a:solidFill>
                  <a:srgbClr val="C00000"/>
                </a:solidFill>
              </a:rPr>
              <a:t>nd</a:t>
            </a:r>
            <a:r>
              <a:rPr lang="en-US" sz="2200" dirty="0" smtClean="0">
                <a:solidFill>
                  <a:srgbClr val="C00000"/>
                </a:solidFill>
              </a:rPr>
              <a:t> Edition</a:t>
            </a:r>
            <a:r>
              <a:rPr lang="id-ID" sz="2200" dirty="0" smtClean="0"/>
              <a:t>, </a:t>
            </a:r>
            <a:r>
              <a:rPr lang="en-US" sz="2200" i="1" dirty="0"/>
              <a:t>Cody-Cassidy </a:t>
            </a:r>
            <a:r>
              <a:rPr lang="en-US" sz="2200" i="1" dirty="0" smtClean="0"/>
              <a:t>Press</a:t>
            </a:r>
            <a:r>
              <a:rPr lang="id-ID" sz="2200" dirty="0" smtClean="0"/>
              <a:t>, </a:t>
            </a:r>
            <a:r>
              <a:rPr lang="en-US" sz="2200" dirty="0" smtClean="0"/>
              <a:t>2011</a:t>
            </a:r>
            <a:endParaRPr lang="id-ID" sz="2200" dirty="0" smtClean="0"/>
          </a:p>
          <a:p>
            <a:pPr marL="457200" indent="-457200">
              <a:buFont typeface="+mj-lt"/>
              <a:buAutoNum type="arabicPeriod"/>
            </a:pPr>
            <a:r>
              <a:rPr lang="en-US" sz="2200" dirty="0" err="1"/>
              <a:t>Layna</a:t>
            </a:r>
            <a:r>
              <a:rPr lang="en-US" sz="2200" dirty="0"/>
              <a:t> </a:t>
            </a:r>
            <a:r>
              <a:rPr lang="en-US" sz="2200" dirty="0" smtClean="0"/>
              <a:t>Fischer</a:t>
            </a:r>
            <a:r>
              <a:rPr lang="id-ID" sz="2200" dirty="0" smtClean="0"/>
              <a:t> (edt.), </a:t>
            </a:r>
            <a:r>
              <a:rPr lang="en-US" sz="2200" dirty="0" smtClean="0">
                <a:solidFill>
                  <a:srgbClr val="C00000"/>
                </a:solidFill>
              </a:rPr>
              <a:t>BPMN </a:t>
            </a:r>
            <a:r>
              <a:rPr lang="en-US" sz="2200" dirty="0">
                <a:solidFill>
                  <a:srgbClr val="C00000"/>
                </a:solidFill>
              </a:rPr>
              <a:t>2.0 Handbook Second </a:t>
            </a:r>
            <a:r>
              <a:rPr lang="en-US" sz="2200" dirty="0" smtClean="0">
                <a:solidFill>
                  <a:srgbClr val="C00000"/>
                </a:solidFill>
              </a:rPr>
              <a:t>Edition</a:t>
            </a:r>
            <a:r>
              <a:rPr lang="id-ID" sz="2200" dirty="0"/>
              <a:t>, </a:t>
            </a:r>
            <a:r>
              <a:rPr lang="id-ID" sz="2200" i="1" dirty="0" smtClean="0"/>
              <a:t>Future Strategies</a:t>
            </a:r>
            <a:r>
              <a:rPr lang="id-ID" sz="2200" dirty="0" smtClean="0"/>
              <a:t>, 2012</a:t>
            </a:r>
          </a:p>
          <a:p>
            <a:pPr marL="457200" indent="-457200">
              <a:buFont typeface="+mj-lt"/>
              <a:buAutoNum type="arabicPeriod"/>
            </a:pPr>
            <a:r>
              <a:rPr lang="en-US" sz="2200" dirty="0" smtClean="0"/>
              <a:t>Tom </a:t>
            </a:r>
            <a:r>
              <a:rPr lang="en-US" sz="2200" dirty="0" err="1" smtClean="0"/>
              <a:t>Debevoise</a:t>
            </a:r>
            <a:r>
              <a:rPr lang="en-US" sz="2200" dirty="0" smtClean="0"/>
              <a:t>, </a:t>
            </a:r>
            <a:r>
              <a:rPr lang="en-US" sz="2200" dirty="0"/>
              <a:t>Rick </a:t>
            </a:r>
            <a:r>
              <a:rPr lang="en-US" sz="2200" dirty="0" smtClean="0"/>
              <a:t>Geneva, </a:t>
            </a:r>
            <a:r>
              <a:rPr lang="id-ID" sz="2200" dirty="0" smtClean="0"/>
              <a:t>and </a:t>
            </a:r>
            <a:r>
              <a:rPr lang="en-US" sz="2200" dirty="0" smtClean="0"/>
              <a:t>Richard </a:t>
            </a:r>
            <a:r>
              <a:rPr lang="en-US" sz="2200" dirty="0" err="1" smtClean="0"/>
              <a:t>Welke</a:t>
            </a:r>
            <a:r>
              <a:rPr lang="id-ID" sz="2200" dirty="0" smtClean="0"/>
              <a:t>, </a:t>
            </a:r>
            <a:r>
              <a:rPr lang="en-US" sz="2200" dirty="0" smtClean="0">
                <a:solidFill>
                  <a:srgbClr val="C00000"/>
                </a:solidFill>
              </a:rPr>
              <a:t>The </a:t>
            </a:r>
            <a:r>
              <a:rPr lang="en-US" sz="2200" dirty="0" err="1">
                <a:solidFill>
                  <a:srgbClr val="C00000"/>
                </a:solidFill>
              </a:rPr>
              <a:t>Microguide</a:t>
            </a:r>
            <a:r>
              <a:rPr lang="en-US" sz="2200" dirty="0">
                <a:solidFill>
                  <a:srgbClr val="C00000"/>
                </a:solidFill>
              </a:rPr>
              <a:t> to Process </a:t>
            </a:r>
            <a:r>
              <a:rPr lang="en-US" sz="2200" dirty="0" smtClean="0">
                <a:solidFill>
                  <a:srgbClr val="C00000"/>
                </a:solidFill>
              </a:rPr>
              <a:t>Modeling </a:t>
            </a:r>
            <a:r>
              <a:rPr lang="en-US" sz="2200" dirty="0">
                <a:solidFill>
                  <a:srgbClr val="C00000"/>
                </a:solidFill>
              </a:rPr>
              <a:t>in BPMN </a:t>
            </a:r>
            <a:r>
              <a:rPr lang="en-US" sz="2200" dirty="0" smtClean="0">
                <a:solidFill>
                  <a:srgbClr val="C00000"/>
                </a:solidFill>
              </a:rPr>
              <a:t>2.0</a:t>
            </a:r>
            <a:r>
              <a:rPr lang="id-ID" sz="2200" dirty="0">
                <a:solidFill>
                  <a:srgbClr val="C00000"/>
                </a:solidFill>
              </a:rPr>
              <a:t> </a:t>
            </a:r>
            <a:r>
              <a:rPr lang="id-ID" sz="2200" dirty="0" smtClean="0">
                <a:solidFill>
                  <a:srgbClr val="C00000"/>
                </a:solidFill>
              </a:rPr>
              <a:t>Second Edition</a:t>
            </a:r>
            <a:r>
              <a:rPr lang="id-ID" sz="2200" dirty="0" smtClean="0"/>
              <a:t>, </a:t>
            </a:r>
            <a:r>
              <a:rPr lang="en-US" sz="2200" i="1" dirty="0" err="1" smtClean="0"/>
              <a:t>CreateSpace</a:t>
            </a:r>
            <a:r>
              <a:rPr lang="id-ID" sz="2200" dirty="0" smtClean="0"/>
              <a:t>, </a:t>
            </a:r>
            <a:r>
              <a:rPr lang="en-US" sz="2200" dirty="0" smtClean="0"/>
              <a:t>2011 </a:t>
            </a:r>
            <a:endParaRPr lang="id-ID" sz="2200" dirty="0" smtClean="0"/>
          </a:p>
          <a:p>
            <a:pPr marL="457200" indent="-457200">
              <a:buFont typeface="+mj-lt"/>
              <a:buAutoNum type="arabicPeriod"/>
            </a:pPr>
            <a:r>
              <a:rPr lang="id-ID" sz="2200" dirty="0" smtClean="0">
                <a:solidFill>
                  <a:srgbClr val="C00000"/>
                </a:solidFill>
              </a:rPr>
              <a:t>Bizagi Proses Modeler User Guide</a:t>
            </a:r>
            <a:r>
              <a:rPr lang="id-ID" sz="2200" dirty="0" smtClean="0"/>
              <a:t>, </a:t>
            </a:r>
            <a:r>
              <a:rPr lang="id-ID" sz="2200" i="1" dirty="0" smtClean="0"/>
              <a:t>Bizagi</a:t>
            </a:r>
            <a:r>
              <a:rPr lang="id-ID" sz="2200" dirty="0" smtClean="0"/>
              <a:t>, 2012</a:t>
            </a:r>
            <a:endParaRPr lang="en-US" sz="2200" dirty="0" smtClean="0"/>
          </a:p>
          <a:p>
            <a:pPr marL="457200" indent="-457200">
              <a:buFont typeface="+mj-lt"/>
              <a:buAutoNum type="arabicPeriod"/>
            </a:pPr>
            <a:r>
              <a:rPr lang="id-ID" sz="2200" dirty="0">
                <a:solidFill>
                  <a:srgbClr val="C00000"/>
                </a:solidFill>
              </a:rPr>
              <a:t>Bizagi BPM </a:t>
            </a:r>
            <a:r>
              <a:rPr lang="id-ID" sz="2200" dirty="0" smtClean="0">
                <a:solidFill>
                  <a:srgbClr val="C00000"/>
                </a:solidFill>
              </a:rPr>
              <a:t>Suite</a:t>
            </a:r>
            <a:r>
              <a:rPr lang="en-US" sz="2200" dirty="0" smtClean="0">
                <a:solidFill>
                  <a:srgbClr val="C00000"/>
                </a:solidFill>
              </a:rPr>
              <a:t> User Guide</a:t>
            </a:r>
            <a:r>
              <a:rPr lang="en-US" sz="2200" dirty="0" smtClean="0"/>
              <a:t>, </a:t>
            </a:r>
            <a:r>
              <a:rPr lang="en-US" sz="2200" i="1" dirty="0" err="1" smtClean="0"/>
              <a:t>Bizagi</a:t>
            </a:r>
            <a:r>
              <a:rPr lang="en-US" sz="2200" dirty="0" smtClean="0"/>
              <a:t>, 2013</a:t>
            </a:r>
            <a:endParaRPr lang="id-ID" sz="2200" dirty="0" smtClean="0"/>
          </a:p>
          <a:p>
            <a:pPr marL="457200" indent="-457200">
              <a:buFont typeface="+mj-lt"/>
              <a:buAutoNum type="arabicPeriod"/>
            </a:pPr>
            <a:r>
              <a:rPr lang="en-US" sz="2200" dirty="0"/>
              <a:t>Thomas </a:t>
            </a:r>
            <a:r>
              <a:rPr lang="en-US" sz="2200" dirty="0" err="1" smtClean="0"/>
              <a:t>Allweyer</a:t>
            </a:r>
            <a:r>
              <a:rPr lang="id-ID" sz="2200" dirty="0" smtClean="0"/>
              <a:t>, </a:t>
            </a:r>
            <a:r>
              <a:rPr lang="en-US" sz="2200" dirty="0" smtClean="0">
                <a:solidFill>
                  <a:srgbClr val="C00000"/>
                </a:solidFill>
              </a:rPr>
              <a:t>BPMN 2.0</a:t>
            </a:r>
            <a:r>
              <a:rPr lang="id-ID" sz="2200" dirty="0" smtClean="0"/>
              <a:t>, </a:t>
            </a:r>
            <a:r>
              <a:rPr lang="id-ID" sz="2200" i="1" dirty="0" smtClean="0"/>
              <a:t>BoD</a:t>
            </a:r>
            <a:r>
              <a:rPr lang="id-ID" sz="2200" dirty="0" smtClean="0"/>
              <a:t>, 2010</a:t>
            </a:r>
            <a:endParaRPr lang="en-US" sz="2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128</a:t>
            </a:fld>
            <a:endParaRPr lang="en-US"/>
          </a:p>
        </p:txBody>
      </p:sp>
    </p:spTree>
    <p:extLst>
      <p:ext uri="{BB962C8B-B14F-4D97-AF65-F5344CB8AC3E}">
        <p14:creationId xmlns:p14="http://schemas.microsoft.com/office/powerpoint/2010/main" val="255517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4.2 </a:t>
            </a:r>
            <a:r>
              <a:rPr lang="en-US" sz="4400" dirty="0" err="1" smtClean="0"/>
              <a:t>Swimlane</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13</a:t>
            </a:fld>
            <a:endParaRPr lang="en-US"/>
          </a:p>
        </p:txBody>
      </p:sp>
    </p:spTree>
    <p:extLst>
      <p:ext uri="{BB962C8B-B14F-4D97-AF65-F5344CB8AC3E}">
        <p14:creationId xmlns:p14="http://schemas.microsoft.com/office/powerpoint/2010/main" val="65910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BPMN </a:t>
            </a:r>
            <a:r>
              <a:rPr lang="id-ID" dirty="0" err="1" smtClean="0"/>
              <a:t>Elements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022073"/>
              </p:ext>
            </p:extLst>
          </p:nvPr>
        </p:nvGraphicFramePr>
        <p:xfrm>
          <a:off x="188495" y="1131080"/>
          <a:ext cx="8839200" cy="5726920"/>
        </p:xfrm>
        <a:graphic>
          <a:graphicData uri="http://schemas.openxmlformats.org/drawingml/2006/table">
            <a:tbl>
              <a:tblPr firstRow="1" bandRow="1">
                <a:tableStyleId>{073A0DAA-6AF3-43AB-8588-CEC1D06C72B9}</a:tableStyleId>
              </a:tblPr>
              <a:tblGrid>
                <a:gridCol w="1971055"/>
                <a:gridCol w="4734545"/>
                <a:gridCol w="2133600"/>
              </a:tblGrid>
              <a:tr h="517180">
                <a:tc>
                  <a:txBody>
                    <a:bodyPr/>
                    <a:lstStyle/>
                    <a:p>
                      <a:pPr algn="l"/>
                      <a:r>
                        <a:rPr lang="id-ID" sz="2000" dirty="0" smtClean="0">
                          <a:effectLst/>
                        </a:rPr>
                        <a:t>E</a:t>
                      </a:r>
                      <a:r>
                        <a:rPr lang="en-US" sz="2000" dirty="0" smtClean="0">
                          <a:effectLst/>
                        </a:rPr>
                        <a:t>LEMENT</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dirty="0">
                          <a:effectLst/>
                        </a:rPr>
                        <a:t>DEFINITION</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a:effectLst/>
                        </a:rPr>
                        <a:t>BPMN NAME</a:t>
                      </a:r>
                      <a:endParaRPr lang="en-US" sz="2000" b="1">
                        <a:solidFill>
                          <a:srgbClr val="707B91"/>
                        </a:solidFill>
                        <a:effectLst/>
                        <a:latin typeface="Arial Narrow" pitchFamily="34" charset="0"/>
                      </a:endParaRPr>
                    </a:p>
                  </a:txBody>
                  <a:tcPr marL="45629" marR="45629" marT="31940" marB="31940"/>
                </a:tc>
              </a:tr>
              <a:tr h="354025">
                <a:tc rowSpan="3">
                  <a:txBody>
                    <a:bodyPr/>
                    <a:lstStyle/>
                    <a:p>
                      <a:pPr algn="l"/>
                      <a:r>
                        <a:rPr lang="en-US" sz="2000" b="1" dirty="0">
                          <a:effectLst/>
                        </a:rPr>
                        <a:t>Flow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a:effectLst/>
                        </a:rPr>
                        <a:t>Flow objects are the main graphic elements that </a:t>
                      </a:r>
                      <a:r>
                        <a:rPr lang="en-US" sz="2000" dirty="0">
                          <a:solidFill>
                            <a:srgbClr val="C00000"/>
                          </a:solidFill>
                          <a:effectLst/>
                        </a:rPr>
                        <a:t>define the behavior </a:t>
                      </a:r>
                      <a:r>
                        <a:rPr lang="en-US" sz="2000" dirty="0">
                          <a:effectLst/>
                        </a:rPr>
                        <a:t>of the </a:t>
                      </a:r>
                      <a:r>
                        <a:rPr lang="en-US" sz="2000" dirty="0" smtClean="0">
                          <a:effectLst/>
                        </a:rPr>
                        <a:t>processes</a:t>
                      </a:r>
                      <a:endParaRPr lang="en-US" sz="2000" dirty="0">
                        <a:solidFill>
                          <a:srgbClr val="C00000"/>
                        </a:solidFill>
                        <a:effectLst/>
                        <a:latin typeface="Arial Narrow" pitchFamily="34" charset="0"/>
                      </a:endParaRPr>
                    </a:p>
                  </a:txBody>
                  <a:tcPr marL="45629" marR="45629" marT="31940" marB="31940"/>
                </a:tc>
                <a:tc>
                  <a:txBody>
                    <a:bodyPr/>
                    <a:lstStyle/>
                    <a:p>
                      <a:pPr algn="l"/>
                      <a:r>
                        <a:rPr lang="en-US" sz="2000" b="1" dirty="0">
                          <a:effectLst/>
                        </a:rPr>
                        <a:t>Events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Activities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Gateways</a:t>
                      </a:r>
                      <a:endParaRPr lang="en-US" sz="2000" b="1" dirty="0">
                        <a:effectLst/>
                        <a:latin typeface="Arial Narrow" pitchFamily="34" charset="0"/>
                      </a:endParaRPr>
                    </a:p>
                  </a:txBody>
                  <a:tcPr marL="45629" marR="45629" marT="31940" marB="31940" anchor="ctr"/>
                </a:tc>
              </a:tr>
              <a:tr h="390250">
                <a:tc rowSpan="3">
                  <a:txBody>
                    <a:bodyPr/>
                    <a:lstStyle/>
                    <a:p>
                      <a:pPr algn="l"/>
                      <a:r>
                        <a:rPr lang="en-US" sz="2000" b="1" dirty="0">
                          <a:effectLst/>
                        </a:rPr>
                        <a:t>Connecting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smtClean="0">
                          <a:effectLst/>
                        </a:rPr>
                        <a:t>Flow objects are connected to each other by means of </a:t>
                      </a:r>
                      <a:r>
                        <a:rPr lang="en-US" sz="2000" dirty="0" smtClean="0">
                          <a:solidFill>
                            <a:srgbClr val="C00000"/>
                          </a:solidFill>
                          <a:effectLst/>
                        </a:rPr>
                        <a:t>connectors to create the basic framework </a:t>
                      </a:r>
                      <a:r>
                        <a:rPr lang="en-US" sz="2000" dirty="0" smtClean="0">
                          <a:effectLst/>
                        </a:rPr>
                        <a:t>of the business process structure</a:t>
                      </a:r>
                      <a:endParaRPr lang="en-US" sz="2000" dirty="0">
                        <a:effectLst/>
                        <a:latin typeface="Arial Narrow" pitchFamily="34" charset="0"/>
                      </a:endParaRPr>
                    </a:p>
                  </a:txBody>
                  <a:tcPr marL="45629" marR="45629" marT="31940" marB="31940" anchor="ctr"/>
                </a:tc>
                <a:tc>
                  <a:txBody>
                    <a:bodyPr/>
                    <a:lstStyle/>
                    <a:p>
                      <a:pPr algn="l"/>
                      <a:r>
                        <a:rPr lang="en-US" sz="2000" b="1" dirty="0">
                          <a:effectLst/>
                        </a:rPr>
                        <a:t>Sequence Flow</a:t>
                      </a:r>
                      <a:endParaRPr lang="en-US" sz="2000" b="1" dirty="0">
                        <a:effectLst/>
                        <a:latin typeface="Arial Narrow" pitchFamily="34" charset="0"/>
                      </a:endParaRPr>
                    </a:p>
                  </a:txBody>
                  <a:tcPr marL="45629" marR="45629" marT="31940" marB="31940" anchor="ctr"/>
                </a:tc>
              </a:tr>
              <a:tr h="364513">
                <a:tc vMerge="1">
                  <a:txBody>
                    <a:bodyPr/>
                    <a:lstStyle/>
                    <a:p>
                      <a:endParaRPr lang="en-US"/>
                    </a:p>
                  </a:txBody>
                  <a:tcPr/>
                </a:tc>
                <a:tc vMerge="1">
                  <a:txBody>
                    <a:bodyPr/>
                    <a:lstStyle/>
                    <a:p>
                      <a:endParaRPr lang="en-US"/>
                    </a:p>
                  </a:txBody>
                  <a:tcPr/>
                </a:tc>
                <a:tc>
                  <a:txBody>
                    <a:bodyPr/>
                    <a:lstStyle/>
                    <a:p>
                      <a:pPr algn="l"/>
                      <a:r>
                        <a:rPr lang="en-US" sz="2000" b="1" dirty="0">
                          <a:effectLst/>
                        </a:rPr>
                        <a:t>Message Flow</a:t>
                      </a:r>
                      <a:endParaRPr lang="en-US" sz="2000" b="1" dirty="0">
                        <a:effectLst/>
                        <a:latin typeface="Arial Narrow" pitchFamily="34" charset="0"/>
                      </a:endParaRPr>
                    </a:p>
                  </a:txBody>
                  <a:tcPr marL="45629" marR="45629" marT="31940" marB="31940" anchor="ctr"/>
                </a:tc>
              </a:tr>
              <a:tr h="364465">
                <a:tc vMerge="1">
                  <a:txBody>
                    <a:bodyPr/>
                    <a:lstStyle/>
                    <a:p>
                      <a:endParaRPr lang="en-US"/>
                    </a:p>
                  </a:txBody>
                  <a:tcPr/>
                </a:tc>
                <a:tc vMerge="1">
                  <a:txBody>
                    <a:bodyPr/>
                    <a:lstStyle/>
                    <a:p>
                      <a:endParaRPr lang="en-US"/>
                    </a:p>
                  </a:txBody>
                  <a:tcPr/>
                </a:tc>
                <a:tc>
                  <a:txBody>
                    <a:bodyPr/>
                    <a:lstStyle/>
                    <a:p>
                      <a:pPr algn="l"/>
                      <a:r>
                        <a:rPr lang="en-US" sz="2000" b="1" dirty="0">
                          <a:effectLst/>
                        </a:rPr>
                        <a:t>Association</a:t>
                      </a:r>
                      <a:endParaRPr lang="en-US" sz="2000" b="1" dirty="0">
                        <a:effectLst/>
                        <a:latin typeface="Arial Narrow" pitchFamily="34" charset="0"/>
                      </a:endParaRPr>
                    </a:p>
                  </a:txBody>
                  <a:tcPr marL="45629" marR="45629" marT="31940" marB="31940" anchor="ctr"/>
                </a:tc>
              </a:tr>
              <a:tr h="424821">
                <a:tc rowSpan="2">
                  <a:txBody>
                    <a:bodyPr/>
                    <a:lstStyle/>
                    <a:p>
                      <a:pPr algn="l"/>
                      <a:r>
                        <a:rPr lang="en-US" sz="2000" b="1" dirty="0" err="1">
                          <a:effectLst/>
                        </a:rPr>
                        <a:t>Swimlane</a:t>
                      </a:r>
                      <a:endParaRPr lang="en-US" sz="2000" b="1" dirty="0">
                        <a:effectLst/>
                        <a:latin typeface="Arial Narrow" pitchFamily="34" charset="0"/>
                      </a:endParaRPr>
                    </a:p>
                  </a:txBody>
                  <a:tcPr marL="45629" marR="45629" marT="31940" marB="31940" anchor="ctr"/>
                </a:tc>
                <a:tc rowSpan="2">
                  <a:txBody>
                    <a:bodyPr/>
                    <a:lstStyle/>
                    <a:p>
                      <a:pPr algn="l"/>
                      <a:r>
                        <a:rPr lang="en-US" sz="2000" dirty="0" err="1" smtClean="0">
                          <a:effectLst/>
                        </a:rPr>
                        <a:t>Swimlanes</a:t>
                      </a:r>
                      <a:r>
                        <a:rPr lang="en-US" sz="2000" dirty="0" smtClean="0">
                          <a:effectLst/>
                        </a:rPr>
                        <a:t> are mechanisms to arrange activities in separate display categories to illustrate </a:t>
                      </a:r>
                      <a:r>
                        <a:rPr lang="en-US" sz="2000" dirty="0" smtClean="0">
                          <a:solidFill>
                            <a:srgbClr val="C00000"/>
                          </a:solidFill>
                          <a:effectLst/>
                        </a:rPr>
                        <a:t>the different functional areas or persons in charge</a:t>
                      </a:r>
                      <a:endParaRPr lang="en-US" sz="2000" dirty="0">
                        <a:solidFill>
                          <a:srgbClr val="C00000"/>
                        </a:solidFill>
                        <a:effectLst/>
                        <a:latin typeface="Arial Narrow" pitchFamily="34" charset="0"/>
                      </a:endParaRPr>
                    </a:p>
                  </a:txBody>
                  <a:tcPr marL="45629" marR="45629" marT="31940" marB="31940" anchor="ctr"/>
                </a:tc>
                <a:tc>
                  <a:txBody>
                    <a:bodyPr/>
                    <a:lstStyle/>
                    <a:p>
                      <a:pPr algn="l"/>
                      <a:r>
                        <a:rPr lang="en-US" sz="2000" b="1" dirty="0">
                          <a:effectLst/>
                        </a:rPr>
                        <a:t>Pools</a:t>
                      </a:r>
                      <a:endParaRPr lang="en-US" sz="2000" b="1" dirty="0">
                        <a:effectLst/>
                        <a:latin typeface="Arial Narrow" pitchFamily="34" charset="0"/>
                      </a:endParaRPr>
                    </a:p>
                  </a:txBody>
                  <a:tcPr marL="45629" marR="45629" marT="31940" marB="31940" anchor="ctr"/>
                </a:tc>
              </a:tr>
              <a:tr h="807258">
                <a:tc vMerge="1">
                  <a:txBody>
                    <a:bodyPr/>
                    <a:lstStyle/>
                    <a:p>
                      <a:endParaRPr lang="en-US"/>
                    </a:p>
                  </a:txBody>
                  <a:tcPr/>
                </a:tc>
                <a:tc vMerge="1">
                  <a:txBody>
                    <a:bodyPr/>
                    <a:lstStyle/>
                    <a:p>
                      <a:endParaRPr lang="en-US"/>
                    </a:p>
                  </a:txBody>
                  <a:tcPr/>
                </a:tc>
                <a:tc>
                  <a:txBody>
                    <a:bodyPr/>
                    <a:lstStyle/>
                    <a:p>
                      <a:pPr algn="l"/>
                      <a:r>
                        <a:rPr lang="en-US" sz="2000" b="1" dirty="0">
                          <a:effectLst/>
                        </a:rPr>
                        <a:t>Lanes</a:t>
                      </a:r>
                      <a:endParaRPr lang="en-US" sz="2000" b="1" dirty="0">
                        <a:effectLst/>
                        <a:latin typeface="Arial Narrow" pitchFamily="34" charset="0"/>
                      </a:endParaRPr>
                    </a:p>
                  </a:txBody>
                  <a:tcPr marL="45629" marR="45629" marT="31940" marB="31940"/>
                </a:tc>
              </a:tr>
              <a:tr h="440594">
                <a:tc rowSpan="4">
                  <a:txBody>
                    <a:bodyPr/>
                    <a:lstStyle/>
                    <a:p>
                      <a:pPr algn="l"/>
                      <a:r>
                        <a:rPr lang="en-US" sz="2000" b="1" dirty="0">
                          <a:effectLst/>
                        </a:rPr>
                        <a:t>Artifacts</a:t>
                      </a:r>
                      <a:endParaRPr lang="en-US" sz="2000" b="1" dirty="0">
                        <a:effectLst/>
                        <a:latin typeface="Arial Narrow" pitchFamily="34" charset="0"/>
                      </a:endParaRPr>
                    </a:p>
                  </a:txBody>
                  <a:tcPr marL="45629" marR="45629" marT="31940" marB="31940" anchor="ctr"/>
                </a:tc>
                <a:tc rowSpan="4">
                  <a:txBody>
                    <a:bodyPr/>
                    <a:lstStyle/>
                    <a:p>
                      <a:pPr algn="l"/>
                      <a:r>
                        <a:rPr lang="en-US" sz="2000" dirty="0" smtClean="0">
                          <a:effectLst/>
                        </a:rPr>
                        <a:t>Artifacts are used to </a:t>
                      </a:r>
                      <a:r>
                        <a:rPr lang="en-US" sz="2000" dirty="0" smtClean="0">
                          <a:solidFill>
                            <a:srgbClr val="C00000"/>
                          </a:solidFill>
                          <a:effectLst/>
                        </a:rPr>
                        <a:t>provide additional information about the process</a:t>
                      </a:r>
                      <a:r>
                        <a:rPr lang="en-US" sz="2000" dirty="0" smtClean="0">
                          <a:effectLst/>
                        </a:rPr>
                        <a:t>. They provide the </a:t>
                      </a:r>
                      <a:r>
                        <a:rPr lang="en-US" sz="2000" dirty="0" smtClean="0">
                          <a:solidFill>
                            <a:srgbClr val="0070C0"/>
                          </a:solidFill>
                          <a:effectLst/>
                        </a:rPr>
                        <a:t>notation with flexibility to express different contexts </a:t>
                      </a:r>
                      <a:r>
                        <a:rPr lang="en-US" sz="2000" dirty="0" smtClean="0">
                          <a:effectLst/>
                        </a:rPr>
                        <a:t>properly</a:t>
                      </a:r>
                      <a:endParaRPr lang="en-US" sz="2000" dirty="0">
                        <a:effectLst/>
                        <a:latin typeface="Arial Narrow" pitchFamily="34" charset="0"/>
                      </a:endParaRPr>
                    </a:p>
                  </a:txBody>
                  <a:tcPr marL="45629" marR="45629" marT="31940" marB="31940" anchor="ctr"/>
                </a:tc>
                <a:tc>
                  <a:txBody>
                    <a:bodyPr/>
                    <a:lstStyle/>
                    <a:p>
                      <a:pPr algn="l"/>
                      <a:r>
                        <a:rPr lang="en-US" sz="2000" b="1" dirty="0" smtClean="0">
                          <a:effectLst/>
                        </a:rPr>
                        <a:t>Annotation</a:t>
                      </a:r>
                      <a:endParaRPr lang="en-US" sz="2000" b="1" dirty="0">
                        <a:effectLst/>
                        <a:latin typeface="Arial Narrow" pitchFamily="34" charset="0"/>
                      </a:endParaRPr>
                    </a:p>
                  </a:txBody>
                  <a:tcPr marL="45629" marR="45629" marT="31940" marB="31940" anchor="ctr"/>
                </a:tc>
              </a:tr>
              <a:tr h="398078">
                <a:tc vMerge="1">
                  <a:txBody>
                    <a:bodyPr/>
                    <a:lstStyle/>
                    <a:p>
                      <a:endParaRPr lang="en-US"/>
                    </a:p>
                  </a:txBody>
                  <a:tcPr/>
                </a:tc>
                <a:tc vMerge="1">
                  <a:txBody>
                    <a:bodyPr/>
                    <a:lstStyle/>
                    <a:p>
                      <a:endParaRPr lang="en-US"/>
                    </a:p>
                  </a:txBody>
                  <a:tcPr/>
                </a:tc>
                <a:tc>
                  <a:txBody>
                    <a:bodyPr/>
                    <a:lstStyle/>
                    <a:p>
                      <a:pPr algn="l"/>
                      <a:r>
                        <a:rPr lang="en-US" sz="2000" b="1" dirty="0">
                          <a:effectLst/>
                        </a:rPr>
                        <a:t>Group</a:t>
                      </a:r>
                      <a:endParaRPr lang="en-US" sz="2000" b="1" dirty="0">
                        <a:effectLst/>
                        <a:latin typeface="Arial Narrow" pitchFamily="34" charset="0"/>
                      </a:endParaRPr>
                    </a:p>
                  </a:txBody>
                  <a:tcPr marL="45629" marR="45629" marT="31940" marB="31940" anchor="ctr"/>
                </a:tc>
              </a:tr>
              <a:tr h="398962">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rPr>
                        <a:t>Data Object</a:t>
                      </a:r>
                      <a:endParaRPr lang="en-US" sz="2000" b="1" dirty="0" smtClean="0">
                        <a:effectLst/>
                        <a:latin typeface="Arial Narrow" pitchFamily="34" charset="0"/>
                      </a:endParaRPr>
                    </a:p>
                  </a:txBody>
                  <a:tcPr marL="45629" marR="45629" marT="31940" marB="31940" anchor="ctr"/>
                </a:tc>
              </a:tr>
              <a:tr h="455376">
                <a:tc vMerge="1">
                  <a:txBody>
                    <a:bodyPr/>
                    <a:lstStyle/>
                    <a:p>
                      <a:pPr algn="l"/>
                      <a:endParaRPr lang="en-US" sz="1800" b="1">
                        <a:effectLst/>
                        <a:latin typeface="Arial Narrow" pitchFamily="34" charset="0"/>
                      </a:endParaRPr>
                    </a:p>
                  </a:txBody>
                  <a:tcPr marL="45629" marR="45629" marT="31940" marB="31940" anchor="ctr"/>
                </a:tc>
                <a:tc vMerge="1">
                  <a:txBody>
                    <a:bodyPr/>
                    <a:lstStyle/>
                    <a:p>
                      <a:pPr algn="l"/>
                      <a:endParaRPr lang="en-US" sz="1800" dirty="0">
                        <a:effectLst/>
                        <a:latin typeface="Arial Narrow" pitchFamily="34" charset="0"/>
                      </a:endParaRPr>
                    </a:p>
                  </a:txBody>
                  <a:tcPr marL="45629" marR="45629" marT="31940" marB="31940" anchor="ctr"/>
                </a:tc>
                <a:tc>
                  <a:txBody>
                    <a:bodyPr/>
                    <a:lstStyle/>
                    <a:p>
                      <a:pPr algn="l"/>
                      <a:r>
                        <a:rPr lang="id-ID" sz="2000" b="1" dirty="0" smtClean="0">
                          <a:effectLst/>
                        </a:rPr>
                        <a:t>Data</a:t>
                      </a:r>
                      <a:r>
                        <a:rPr lang="id-ID" sz="2000" b="1" baseline="0" dirty="0" smtClean="0">
                          <a:effectLst/>
                        </a:rPr>
                        <a:t> Store</a:t>
                      </a:r>
                      <a:endParaRPr lang="en-US" sz="2000" b="1" dirty="0">
                        <a:effectLst/>
                        <a:latin typeface="Arial Narrow" pitchFamily="34" charset="0"/>
                      </a:endParaRPr>
                    </a:p>
                  </a:txBody>
                  <a:tcPr marL="45629" marR="45629" marT="31940" marB="31940" anchor="ct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pPr/>
              <a:t>14</a:t>
            </a:fld>
            <a:endParaRPr lang="en-US" dirty="0"/>
          </a:p>
        </p:txBody>
      </p:sp>
    </p:spTree>
    <p:extLst>
      <p:ext uri="{BB962C8B-B14F-4D97-AF65-F5344CB8AC3E}">
        <p14:creationId xmlns:p14="http://schemas.microsoft.com/office/powerpoint/2010/main" val="62409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Swimlane</a:t>
            </a:r>
            <a:endParaRPr lang="en-US"/>
          </a:p>
        </p:txBody>
      </p:sp>
      <p:sp>
        <p:nvSpPr>
          <p:cNvPr id="3" name="Content Placeholder 2"/>
          <p:cNvSpPr>
            <a:spLocks noGrp="1"/>
          </p:cNvSpPr>
          <p:nvPr>
            <p:ph idx="1"/>
          </p:nvPr>
        </p:nvSpPr>
        <p:spPr/>
        <p:txBody>
          <a:bodyPr>
            <a:normAutofit/>
          </a:bodyPr>
          <a:lstStyle/>
          <a:p>
            <a:r>
              <a:rPr lang="en-US" sz="2800" dirty="0"/>
              <a:t>At certain times, it happens that an </a:t>
            </a:r>
            <a:r>
              <a:rPr lang="en-US" sz="2800" dirty="0">
                <a:solidFill>
                  <a:srgbClr val="C00000"/>
                </a:solidFill>
              </a:rPr>
              <a:t>activity diagram expands along more than one entity or </a:t>
            </a:r>
            <a:r>
              <a:rPr lang="en-US" sz="2800" dirty="0" smtClean="0">
                <a:solidFill>
                  <a:srgbClr val="C00000"/>
                </a:solidFill>
              </a:rPr>
              <a:t>player</a:t>
            </a:r>
            <a:r>
              <a:rPr lang="en-US" sz="2800" dirty="0" smtClean="0"/>
              <a:t>.</a:t>
            </a:r>
          </a:p>
          <a:p>
            <a:pPr lvl="1"/>
            <a:r>
              <a:rPr lang="en-US" sz="2400" dirty="0" smtClean="0"/>
              <a:t>When </a:t>
            </a:r>
            <a:r>
              <a:rPr lang="en-US" sz="2400" dirty="0"/>
              <a:t>this takes place, the </a:t>
            </a:r>
            <a:r>
              <a:rPr lang="en-US" sz="2400" dirty="0">
                <a:solidFill>
                  <a:srgbClr val="0070C0"/>
                </a:solidFill>
              </a:rPr>
              <a:t>activity diagram is broken down into </a:t>
            </a:r>
            <a:r>
              <a:rPr lang="en-US" sz="2400" dirty="0" err="1">
                <a:solidFill>
                  <a:srgbClr val="0070C0"/>
                </a:solidFill>
              </a:rPr>
              <a:t>swimlanes</a:t>
            </a:r>
            <a:r>
              <a:rPr lang="en-US" sz="2400" dirty="0"/>
              <a:t>, where each lane represents the </a:t>
            </a:r>
            <a:r>
              <a:rPr lang="en-US" sz="2400" dirty="0">
                <a:solidFill>
                  <a:srgbClr val="0070C0"/>
                </a:solidFill>
              </a:rPr>
              <a:t>entity </a:t>
            </a:r>
            <a:r>
              <a:rPr lang="en-US" sz="2400" dirty="0"/>
              <a:t>or player carrying out the </a:t>
            </a:r>
            <a:r>
              <a:rPr lang="en-US" sz="2400" dirty="0" smtClean="0"/>
              <a:t>activity</a:t>
            </a:r>
            <a:endParaRPr lang="en-US" sz="2400" dirty="0"/>
          </a:p>
          <a:p>
            <a:r>
              <a:rPr lang="en-US" sz="2800" dirty="0" smtClean="0"/>
              <a:t>The </a:t>
            </a:r>
            <a:r>
              <a:rPr lang="en-US" sz="2800" dirty="0"/>
              <a:t>lanes are used as a </a:t>
            </a:r>
            <a:r>
              <a:rPr lang="en-US" sz="2800" dirty="0">
                <a:solidFill>
                  <a:srgbClr val="C00000"/>
                </a:solidFill>
              </a:rPr>
              <a:t>mechanism to arrange the activities in separate display categories to illustrate the different people in </a:t>
            </a:r>
            <a:r>
              <a:rPr lang="en-US" sz="2800" dirty="0" smtClean="0">
                <a:solidFill>
                  <a:srgbClr val="C00000"/>
                </a:solidFill>
              </a:rPr>
              <a:t>charge</a:t>
            </a:r>
            <a:endParaRPr lang="en-US" sz="2800" dirty="0"/>
          </a:p>
          <a:p>
            <a:r>
              <a:rPr lang="id-ID" sz="2800" dirty="0" smtClean="0"/>
              <a:t>Three </a:t>
            </a:r>
            <a:r>
              <a:rPr lang="en-US" sz="2800" dirty="0" smtClean="0"/>
              <a:t>types </a:t>
            </a:r>
            <a:r>
              <a:rPr lang="en-US" sz="2800" dirty="0"/>
              <a:t>are used in </a:t>
            </a:r>
            <a:r>
              <a:rPr lang="en-US" sz="2800" dirty="0" smtClean="0"/>
              <a:t>BPM</a:t>
            </a:r>
            <a:r>
              <a:rPr lang="id-ID" sz="2800" dirty="0" smtClean="0"/>
              <a:t>N</a:t>
            </a:r>
            <a:r>
              <a:rPr lang="en-US" sz="2800" dirty="0" smtClean="0"/>
              <a:t>: </a:t>
            </a:r>
            <a:r>
              <a:rPr lang="id-ID" sz="2800" dirty="0" smtClean="0">
                <a:solidFill>
                  <a:srgbClr val="C00000"/>
                </a:solidFill>
              </a:rPr>
              <a:t>Pool</a:t>
            </a:r>
            <a:r>
              <a:rPr lang="id-ID" sz="2800" dirty="0" smtClean="0"/>
              <a:t>, </a:t>
            </a:r>
            <a:r>
              <a:rPr lang="id-ID" sz="2800" dirty="0" smtClean="0">
                <a:solidFill>
                  <a:srgbClr val="C00000"/>
                </a:solidFill>
              </a:rPr>
              <a:t>Lane</a:t>
            </a:r>
            <a:r>
              <a:rPr lang="id-ID" sz="2800" dirty="0" smtClean="0"/>
              <a:t>, and </a:t>
            </a:r>
            <a:r>
              <a:rPr lang="id-ID" sz="2800" dirty="0" smtClean="0">
                <a:solidFill>
                  <a:srgbClr val="C00000"/>
                </a:solidFill>
              </a:rPr>
              <a:t>Milestone (Bizagi)</a:t>
            </a:r>
          </a:p>
        </p:txBody>
      </p:sp>
      <p:sp>
        <p:nvSpPr>
          <p:cNvPr id="4" name="Slide Number Placeholder 3"/>
          <p:cNvSpPr>
            <a:spLocks noGrp="1"/>
          </p:cNvSpPr>
          <p:nvPr>
            <p:ph type="sldNum" sz="quarter" idx="12"/>
          </p:nvPr>
        </p:nvSpPr>
        <p:spPr/>
        <p:txBody>
          <a:bodyPr/>
          <a:lstStyle/>
          <a:p>
            <a:fld id="{C546E0E4-908A-4724-B308-E4F6AE4FA0DD}" type="slidenum">
              <a:rPr lang="en-US" smtClean="0"/>
              <a:pPr/>
              <a:t>15</a:t>
            </a:fld>
            <a:endParaRPr lang="en-US"/>
          </a:p>
        </p:txBody>
      </p:sp>
    </p:spTree>
    <p:extLst>
      <p:ext uri="{BB962C8B-B14F-4D97-AF65-F5344CB8AC3E}">
        <p14:creationId xmlns:p14="http://schemas.microsoft.com/office/powerpoint/2010/main" val="125636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Type of Swimlane</a:t>
            </a:r>
            <a:endParaRPr lang="en-US"/>
          </a:p>
        </p:txBody>
      </p:sp>
      <p:graphicFrame>
        <p:nvGraphicFramePr>
          <p:cNvPr id="4" name="Content Placeholder 3"/>
          <p:cNvGraphicFramePr>
            <a:graphicFrameLocks noGrp="1"/>
          </p:cNvGraphicFramePr>
          <p:nvPr>
            <p:ph idx="1"/>
            <p:extLst/>
          </p:nvPr>
        </p:nvGraphicFramePr>
        <p:xfrm>
          <a:off x="-1" y="1120239"/>
          <a:ext cx="9067801" cy="5683475"/>
        </p:xfrm>
        <a:graphic>
          <a:graphicData uri="http://schemas.openxmlformats.org/drawingml/2006/table">
            <a:tbl>
              <a:tblPr/>
              <a:tblGrid>
                <a:gridCol w="1816444"/>
                <a:gridCol w="5276335"/>
                <a:gridCol w="1975022"/>
              </a:tblGrid>
              <a:tr h="417917">
                <a:tc>
                  <a:txBody>
                    <a:bodyPr/>
                    <a:lstStyle/>
                    <a:p>
                      <a:pPr algn="ctr" fontAlgn="ctr"/>
                      <a:r>
                        <a:rPr lang="en-US" sz="2000" b="1" dirty="0">
                          <a:effectLst/>
                          <a:latin typeface="Arial Narrow" pitchFamily="34" charset="0"/>
                        </a:rPr>
                        <a:t>ELEMENT</a:t>
                      </a:r>
                      <a:endParaRPr lang="en-US" sz="2000" dirty="0">
                        <a:effectLst/>
                        <a:latin typeface="Arial Narrow" pitchFamily="34" charset="0"/>
                      </a:endParaRP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2000" b="1" dirty="0">
                          <a:effectLst/>
                          <a:latin typeface="Arial Narrow" pitchFamily="34" charset="0"/>
                        </a:rPr>
                        <a:t>DESCRIPTION</a:t>
                      </a:r>
                      <a:endParaRPr lang="en-US" sz="2000" dirty="0">
                        <a:effectLst/>
                        <a:latin typeface="Arial Narrow" pitchFamily="34" charset="0"/>
                      </a:endParaRP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2000" b="1">
                          <a:effectLst/>
                          <a:latin typeface="Arial Narrow" pitchFamily="34" charset="0"/>
                        </a:rPr>
                        <a:t>NOTATION</a:t>
                      </a:r>
                      <a:endParaRPr lang="en-US" sz="2000">
                        <a:effectLst/>
                        <a:latin typeface="Arial Narrow" pitchFamily="34" charset="0"/>
                      </a:endParaRP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r>
              <a:tr h="2032948">
                <a:tc>
                  <a:txBody>
                    <a:bodyPr/>
                    <a:lstStyle/>
                    <a:p>
                      <a:pPr algn="ctr" fontAlgn="ctr"/>
                      <a:r>
                        <a:rPr lang="en-US" sz="2000" b="1" dirty="0">
                          <a:effectLst/>
                          <a:latin typeface="Arial Narrow" pitchFamily="34" charset="0"/>
                        </a:rPr>
                        <a:t>Pool</a:t>
                      </a: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marL="342900" indent="-342900" algn="l" fontAlgn="t">
                        <a:buFont typeface="Arial" panose="020B0604020202020204" pitchFamily="34" charset="0"/>
                        <a:buChar char="•"/>
                      </a:pPr>
                      <a:r>
                        <a:rPr lang="en-US" sz="2000" dirty="0">
                          <a:effectLst/>
                          <a:latin typeface="Arial Narrow" pitchFamily="34" charset="0"/>
                        </a:rPr>
                        <a:t>A Pool is </a:t>
                      </a:r>
                      <a:r>
                        <a:rPr lang="en-US" sz="2000" dirty="0">
                          <a:solidFill>
                            <a:srgbClr val="C00000"/>
                          </a:solidFill>
                          <a:effectLst/>
                          <a:latin typeface="Arial Narrow" pitchFamily="34" charset="0"/>
                        </a:rPr>
                        <a:t>a container of a single Process </a:t>
                      </a:r>
                      <a:r>
                        <a:rPr lang="en-US" sz="2000" dirty="0">
                          <a:effectLst/>
                          <a:latin typeface="Arial Narrow" pitchFamily="34" charset="0"/>
                        </a:rPr>
                        <a:t>(contains the sequence flows between activities</a:t>
                      </a:r>
                      <a:r>
                        <a:rPr lang="en-US" sz="2000" dirty="0" smtClean="0">
                          <a:effectLst/>
                          <a:latin typeface="Arial Narrow" pitchFamily="34" charset="0"/>
                        </a:rPr>
                        <a:t>)</a:t>
                      </a:r>
                      <a:endParaRPr lang="en-US" sz="2000" dirty="0">
                        <a:effectLst/>
                        <a:latin typeface="Arial Narrow" pitchFamily="34" charset="0"/>
                      </a:endParaRPr>
                    </a:p>
                    <a:p>
                      <a:pPr marL="0" indent="0" algn="l" fontAlgn="t">
                        <a:buFont typeface="Arial" panose="020B0604020202020204" pitchFamily="34" charset="0"/>
                        <a:buNone/>
                      </a:pPr>
                      <a:endParaRPr lang="en-US" sz="2000" dirty="0">
                        <a:effectLst/>
                        <a:latin typeface="Arial Narrow" pitchFamily="34" charset="0"/>
                      </a:endParaRPr>
                    </a:p>
                    <a:p>
                      <a:pPr marL="342900" indent="-342900" algn="l" fontAlgn="t">
                        <a:buFont typeface="Arial" panose="020B0604020202020204" pitchFamily="34" charset="0"/>
                        <a:buChar char="•"/>
                      </a:pPr>
                      <a:r>
                        <a:rPr lang="en-US" sz="2000" dirty="0">
                          <a:effectLst/>
                          <a:latin typeface="Arial Narrow" pitchFamily="34" charset="0"/>
                        </a:rPr>
                        <a:t>A Process is fully contained within the Pool. There is always at least one </a:t>
                      </a:r>
                      <a:r>
                        <a:rPr lang="en-US" sz="2000" dirty="0" smtClean="0">
                          <a:effectLst/>
                          <a:latin typeface="Arial Narrow" pitchFamily="34" charset="0"/>
                        </a:rPr>
                        <a:t>Pool</a:t>
                      </a:r>
                      <a:endParaRPr lang="en-US" sz="2000" dirty="0">
                        <a:effectLst/>
                        <a:latin typeface="Arial Narrow" pitchFamily="34" charset="0"/>
                      </a:endParaRP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2000" dirty="0">
                        <a:effectLst/>
                        <a:latin typeface="Arial Narrow" pitchFamily="34" charset="0"/>
                      </a:endParaRP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1890583">
                <a:tc>
                  <a:txBody>
                    <a:bodyPr/>
                    <a:lstStyle/>
                    <a:p>
                      <a:pPr algn="ctr" fontAlgn="ctr"/>
                      <a:r>
                        <a:rPr lang="en-US" sz="2000" b="1">
                          <a:effectLst/>
                          <a:latin typeface="Arial Narrow" pitchFamily="34" charset="0"/>
                        </a:rPr>
                        <a:t>Lane</a:t>
                      </a: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marL="342900" indent="-342900" algn="l" fontAlgn="t">
                        <a:buFont typeface="Arial" panose="020B0604020202020204" pitchFamily="34" charset="0"/>
                        <a:buChar char="•"/>
                      </a:pPr>
                      <a:r>
                        <a:rPr lang="en-US" sz="2000" dirty="0">
                          <a:effectLst/>
                          <a:latin typeface="Arial Narrow" pitchFamily="34" charset="0"/>
                        </a:rPr>
                        <a:t>Is a </a:t>
                      </a:r>
                      <a:r>
                        <a:rPr lang="en-US" sz="2000" dirty="0">
                          <a:solidFill>
                            <a:srgbClr val="C00000"/>
                          </a:solidFill>
                          <a:effectLst/>
                          <a:latin typeface="Arial Narrow" pitchFamily="34" charset="0"/>
                        </a:rPr>
                        <a:t>sub-partition within the </a:t>
                      </a:r>
                      <a:r>
                        <a:rPr lang="en-US" sz="2000" dirty="0" smtClean="0">
                          <a:solidFill>
                            <a:srgbClr val="C00000"/>
                          </a:solidFill>
                          <a:effectLst/>
                          <a:latin typeface="Arial Narrow" pitchFamily="34" charset="0"/>
                        </a:rPr>
                        <a:t>Process</a:t>
                      </a:r>
                    </a:p>
                    <a:p>
                      <a:pPr marL="342900" indent="-342900" algn="l" fontAlgn="t">
                        <a:buFont typeface="Arial" panose="020B0604020202020204" pitchFamily="34" charset="0"/>
                        <a:buChar char="•"/>
                      </a:pPr>
                      <a:endParaRPr lang="en-US" sz="2000" dirty="0" smtClean="0">
                        <a:solidFill>
                          <a:srgbClr val="C00000"/>
                        </a:solidFill>
                        <a:effectLst/>
                        <a:latin typeface="Arial Narrow" pitchFamily="34" charset="0"/>
                      </a:endParaRPr>
                    </a:p>
                    <a:p>
                      <a:pPr marL="342900" indent="-342900" algn="l" fontAlgn="t">
                        <a:buFont typeface="Arial" panose="020B0604020202020204" pitchFamily="34" charset="0"/>
                        <a:buChar char="•"/>
                      </a:pPr>
                      <a:r>
                        <a:rPr lang="en-US" sz="2000" dirty="0" smtClean="0">
                          <a:effectLst/>
                          <a:latin typeface="Arial Narrow" pitchFamily="34" charset="0"/>
                        </a:rPr>
                        <a:t>Lanes </a:t>
                      </a:r>
                      <a:r>
                        <a:rPr lang="en-US" sz="2000" dirty="0">
                          <a:effectLst/>
                          <a:latin typeface="Arial Narrow" pitchFamily="34" charset="0"/>
                        </a:rPr>
                        <a:t>are used to differentiate elements as internal roles, position, department, etc. They represent functional areas that may be responsible for </a:t>
                      </a:r>
                      <a:r>
                        <a:rPr lang="en-US" sz="2000" dirty="0" smtClean="0">
                          <a:effectLst/>
                          <a:latin typeface="Arial Narrow" pitchFamily="34" charset="0"/>
                        </a:rPr>
                        <a:t>tasks</a:t>
                      </a:r>
                      <a:endParaRPr lang="en-US" sz="2000" dirty="0">
                        <a:effectLst/>
                        <a:latin typeface="Arial Narrow" pitchFamily="34" charset="0"/>
                      </a:endParaRP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2000">
                        <a:effectLst/>
                        <a:latin typeface="Arial Narrow" pitchFamily="34" charset="0"/>
                      </a:endParaRP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1342027">
                <a:tc>
                  <a:txBody>
                    <a:bodyPr/>
                    <a:lstStyle/>
                    <a:p>
                      <a:pPr algn="ctr" fontAlgn="ctr"/>
                      <a:r>
                        <a:rPr lang="en-US" sz="2000" b="1">
                          <a:effectLst/>
                          <a:latin typeface="Arial Narrow" pitchFamily="34" charset="0"/>
                        </a:rPr>
                        <a:t>Milestone</a:t>
                      </a: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000" dirty="0">
                          <a:effectLst/>
                          <a:latin typeface="Arial Narrow" pitchFamily="34" charset="0"/>
                        </a:rPr>
                        <a:t>Is a sub-partition within the Process. It can indicate </a:t>
                      </a:r>
                      <a:r>
                        <a:rPr lang="en-US" sz="2000" dirty="0">
                          <a:solidFill>
                            <a:srgbClr val="C00000"/>
                          </a:solidFill>
                          <a:effectLst/>
                          <a:latin typeface="Arial Narrow" pitchFamily="34" charset="0"/>
                        </a:rPr>
                        <a:t>different stages during the </a:t>
                      </a:r>
                      <a:r>
                        <a:rPr lang="en-US" sz="2000" dirty="0" smtClean="0">
                          <a:solidFill>
                            <a:srgbClr val="C00000"/>
                          </a:solidFill>
                          <a:effectLst/>
                          <a:latin typeface="Arial Narrow" pitchFamily="34" charset="0"/>
                        </a:rPr>
                        <a:t>Process</a:t>
                      </a:r>
                      <a:endParaRPr lang="en-US" sz="2000" dirty="0">
                        <a:effectLst/>
                        <a:latin typeface="Arial Narrow" pitchFamily="34" charset="0"/>
                      </a:endParaRPr>
                    </a:p>
                    <a:p>
                      <a:pPr algn="l" fontAlgn="t"/>
                      <a:r>
                        <a:rPr lang="en-US" sz="2000" dirty="0">
                          <a:effectLst/>
                          <a:latin typeface="Arial Narrow" pitchFamily="34" charset="0"/>
                        </a:rPr>
                        <a:t> </a:t>
                      </a: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2000" dirty="0">
                        <a:effectLst/>
                        <a:latin typeface="Arial Narrow" pitchFamily="34" charset="0"/>
                      </a:endParaRPr>
                    </a:p>
                  </a:txBody>
                  <a:tcPr marL="42058" marR="42058" marT="42058" marB="42058"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bl>
          </a:graphicData>
        </a:graphic>
      </p:graphicFrame>
      <p:pic>
        <p:nvPicPr>
          <p:cNvPr id="45057" name="Picture 1" descr="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565" y="2088864"/>
            <a:ext cx="1471961" cy="838200"/>
          </a:xfrm>
          <a:prstGeom prst="rect">
            <a:avLst/>
          </a:prstGeom>
          <a:noFill/>
          <a:extLst>
            <a:ext uri="{909E8E84-426E-40DD-AFC4-6F175D3DCCD1}">
              <a14:hiddenFill xmlns:a14="http://schemas.microsoft.com/office/drawing/2010/main">
                <a:solidFill>
                  <a:srgbClr val="FFFFFF"/>
                </a:solidFill>
              </a14:hiddenFill>
            </a:ext>
          </a:extLst>
        </p:spPr>
      </p:pic>
      <p:pic>
        <p:nvPicPr>
          <p:cNvPr id="45058" name="Picture 2" descr="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565" y="4064285"/>
            <a:ext cx="1443789" cy="762000"/>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Milest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101" y="5552302"/>
            <a:ext cx="1100888" cy="10408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16</a:t>
            </a:fld>
            <a:endParaRPr lang="en-US"/>
          </a:p>
        </p:txBody>
      </p:sp>
    </p:spTree>
    <p:extLst>
      <p:ext uri="{BB962C8B-B14F-4D97-AF65-F5344CB8AC3E}">
        <p14:creationId xmlns:p14="http://schemas.microsoft.com/office/powerpoint/2010/main" val="26171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Pool</a:t>
            </a:r>
            <a:endParaRPr lang="en-US"/>
          </a:p>
        </p:txBody>
      </p:sp>
      <p:sp>
        <p:nvSpPr>
          <p:cNvPr id="3" name="Content Placeholder 2"/>
          <p:cNvSpPr>
            <a:spLocks noGrp="1"/>
          </p:cNvSpPr>
          <p:nvPr>
            <p:ph idx="1"/>
          </p:nvPr>
        </p:nvSpPr>
        <p:spPr>
          <a:xfrm>
            <a:off x="628649" y="1264409"/>
            <a:ext cx="8076811" cy="4643095"/>
          </a:xfrm>
        </p:spPr>
        <p:txBody>
          <a:bodyPr/>
          <a:lstStyle/>
          <a:p>
            <a:r>
              <a:rPr lang="en-US" sz="2600" dirty="0" smtClean="0"/>
              <a:t>Represents a </a:t>
            </a:r>
            <a:r>
              <a:rPr lang="en-US" sz="2600" dirty="0" smtClean="0">
                <a:solidFill>
                  <a:srgbClr val="C00000"/>
                </a:solidFill>
              </a:rPr>
              <a:t>participant in a process</a:t>
            </a:r>
            <a:endParaRPr lang="id-ID" sz="2600" dirty="0"/>
          </a:p>
          <a:p>
            <a:r>
              <a:rPr lang="en-US" sz="2600" dirty="0" smtClean="0"/>
              <a:t>A </a:t>
            </a:r>
            <a:r>
              <a:rPr lang="en-US" sz="2600" dirty="0"/>
              <a:t>Participant </a:t>
            </a:r>
            <a:r>
              <a:rPr lang="en-US" sz="2600" dirty="0" smtClean="0"/>
              <a:t>can be:</a:t>
            </a:r>
          </a:p>
          <a:p>
            <a:pPr lvl="1"/>
            <a:r>
              <a:rPr lang="en-US" sz="2200" dirty="0" smtClean="0"/>
              <a:t>a</a:t>
            </a:r>
            <a:r>
              <a:rPr lang="id-ID" sz="2200" dirty="0" smtClean="0"/>
              <a:t> </a:t>
            </a:r>
            <a:r>
              <a:rPr lang="en-US" sz="2200" dirty="0" smtClean="0"/>
              <a:t>specific </a:t>
            </a:r>
            <a:r>
              <a:rPr lang="en-US" sz="2200" dirty="0" smtClean="0">
                <a:solidFill>
                  <a:srgbClr val="C00000"/>
                </a:solidFill>
              </a:rPr>
              <a:t>Partner</a:t>
            </a:r>
            <a:r>
              <a:rPr lang="id-ID" sz="2200" dirty="0" smtClean="0">
                <a:solidFill>
                  <a:srgbClr val="C00000"/>
                </a:solidFill>
              </a:rPr>
              <a:t> </a:t>
            </a:r>
            <a:r>
              <a:rPr lang="en-US" sz="2200" dirty="0" smtClean="0">
                <a:solidFill>
                  <a:srgbClr val="C00000"/>
                </a:solidFill>
              </a:rPr>
              <a:t>Entity </a:t>
            </a:r>
            <a:r>
              <a:rPr lang="en-US" sz="2200" dirty="0"/>
              <a:t>(e.g., a </a:t>
            </a:r>
            <a:r>
              <a:rPr lang="en-US" sz="2200" dirty="0" smtClean="0"/>
              <a:t>company)</a:t>
            </a:r>
          </a:p>
          <a:p>
            <a:pPr lvl="1"/>
            <a:r>
              <a:rPr lang="en-US" sz="2200" dirty="0" smtClean="0"/>
              <a:t>A general </a:t>
            </a:r>
            <a:r>
              <a:rPr lang="en-US" sz="2200" dirty="0" smtClean="0">
                <a:solidFill>
                  <a:srgbClr val="C00000"/>
                </a:solidFill>
              </a:rPr>
              <a:t>Partner</a:t>
            </a:r>
            <a:r>
              <a:rPr lang="id-ID" sz="2200" dirty="0" smtClean="0">
                <a:solidFill>
                  <a:srgbClr val="C00000"/>
                </a:solidFill>
              </a:rPr>
              <a:t> </a:t>
            </a:r>
            <a:r>
              <a:rPr lang="en-US" sz="2200" dirty="0" smtClean="0">
                <a:solidFill>
                  <a:srgbClr val="C00000"/>
                </a:solidFill>
              </a:rPr>
              <a:t>Role </a:t>
            </a:r>
            <a:r>
              <a:rPr lang="en-US" sz="2200" dirty="0"/>
              <a:t>(e.g., a buyer, seller, </a:t>
            </a:r>
            <a:r>
              <a:rPr lang="en-US" sz="2200" dirty="0" smtClean="0"/>
              <a:t>or</a:t>
            </a:r>
            <a:r>
              <a:rPr lang="id-ID" sz="2200" dirty="0" smtClean="0"/>
              <a:t> </a:t>
            </a:r>
            <a:r>
              <a:rPr lang="en-US" sz="2200" dirty="0" smtClean="0"/>
              <a:t>manufacturer)</a:t>
            </a:r>
            <a:endParaRPr lang="id-ID" sz="2200" dirty="0" smtClean="0"/>
          </a:p>
          <a:p>
            <a:r>
              <a:rPr lang="en-US" sz="2600" dirty="0"/>
              <a:t>A </a:t>
            </a:r>
            <a:r>
              <a:rPr lang="id-ID" sz="2600" dirty="0" smtClean="0"/>
              <a:t>p</a:t>
            </a:r>
            <a:r>
              <a:rPr lang="en-US" sz="2600" dirty="0" err="1" smtClean="0"/>
              <a:t>ool</a:t>
            </a:r>
            <a:r>
              <a:rPr lang="en-US" sz="2600" dirty="0" smtClean="0"/>
              <a:t> </a:t>
            </a:r>
            <a:r>
              <a:rPr lang="en-US" sz="2600" dirty="0" err="1" smtClean="0"/>
              <a:t>i</a:t>
            </a:r>
            <a:r>
              <a:rPr lang="id-ID" sz="2600" dirty="0" smtClean="0"/>
              <a:t>s also can be defined as </a:t>
            </a:r>
            <a:r>
              <a:rPr lang="en-US" sz="2600" dirty="0" smtClean="0"/>
              <a:t>a </a:t>
            </a:r>
            <a:r>
              <a:rPr lang="en-US" sz="2600" dirty="0">
                <a:solidFill>
                  <a:srgbClr val="C00000"/>
                </a:solidFill>
              </a:rPr>
              <a:t>container of a single Process</a:t>
            </a:r>
            <a:r>
              <a:rPr lang="en-US" sz="2600" dirty="0"/>
              <a:t> (contains the sequence flows between activities</a:t>
            </a:r>
            <a:r>
              <a:rPr lang="en-US" sz="2600" dirty="0" smtClean="0"/>
              <a:t>)</a:t>
            </a:r>
            <a:endParaRPr lang="en-US" sz="2600" dirty="0"/>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6" t="2436" r="1315" b="22796"/>
          <a:stretch/>
        </p:blipFill>
        <p:spPr bwMode="auto">
          <a:xfrm>
            <a:off x="1450614" y="3657149"/>
            <a:ext cx="598000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17</a:t>
            </a:fld>
            <a:endParaRPr lang="en-US"/>
          </a:p>
        </p:txBody>
      </p:sp>
    </p:spTree>
    <p:extLst>
      <p:ext uri="{BB962C8B-B14F-4D97-AF65-F5344CB8AC3E}">
        <p14:creationId xmlns:p14="http://schemas.microsoft.com/office/powerpoint/2010/main" val="37055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Lane</a:t>
            </a:r>
            <a:endParaRPr lang="en-US"/>
          </a:p>
        </p:txBody>
      </p:sp>
      <p:sp>
        <p:nvSpPr>
          <p:cNvPr id="3" name="Content Placeholder 2"/>
          <p:cNvSpPr>
            <a:spLocks noGrp="1"/>
          </p:cNvSpPr>
          <p:nvPr>
            <p:ph idx="1"/>
          </p:nvPr>
        </p:nvSpPr>
        <p:spPr>
          <a:xfrm>
            <a:off x="628650" y="1180189"/>
            <a:ext cx="7886700" cy="4643095"/>
          </a:xfrm>
        </p:spPr>
        <p:txBody>
          <a:bodyPr/>
          <a:lstStyle/>
          <a:p>
            <a:r>
              <a:rPr lang="en-US" sz="2800" dirty="0" smtClean="0"/>
              <a:t>A </a:t>
            </a:r>
            <a:r>
              <a:rPr lang="en-US" sz="2800" dirty="0">
                <a:solidFill>
                  <a:srgbClr val="C00000"/>
                </a:solidFill>
              </a:rPr>
              <a:t>sub-partition within a pool</a:t>
            </a:r>
            <a:r>
              <a:rPr lang="en-US" sz="2800" dirty="0"/>
              <a:t>, which will be extended over of the pool </a:t>
            </a:r>
            <a:r>
              <a:rPr lang="en-US" sz="2800" dirty="0">
                <a:solidFill>
                  <a:srgbClr val="C00000"/>
                </a:solidFill>
              </a:rPr>
              <a:t>horizontally or </a:t>
            </a:r>
            <a:r>
              <a:rPr lang="en-US" sz="2800" dirty="0" smtClean="0">
                <a:solidFill>
                  <a:srgbClr val="C00000"/>
                </a:solidFill>
              </a:rPr>
              <a:t>vertically</a:t>
            </a:r>
            <a:endParaRPr lang="id-ID" sz="2800" dirty="0"/>
          </a:p>
          <a:p>
            <a:r>
              <a:rPr lang="en-US" sz="2800" dirty="0" smtClean="0"/>
              <a:t>In </a:t>
            </a:r>
            <a:r>
              <a:rPr lang="en-US" sz="2800" dirty="0" err="1"/>
              <a:t>Bizagi</a:t>
            </a:r>
            <a:r>
              <a:rPr lang="en-US" sz="2800" dirty="0"/>
              <a:t>, there are </a:t>
            </a:r>
            <a:r>
              <a:rPr lang="en-US" sz="2800" dirty="0">
                <a:solidFill>
                  <a:srgbClr val="C00000"/>
                </a:solidFill>
              </a:rPr>
              <a:t>vertical lanes, also known as phases</a:t>
            </a:r>
            <a:r>
              <a:rPr lang="en-US" sz="2800" dirty="0"/>
              <a:t>.  The lanes are used to arrange and categorize </a:t>
            </a:r>
            <a:r>
              <a:rPr lang="en-US" sz="2800" dirty="0" smtClean="0"/>
              <a:t>activities</a:t>
            </a:r>
          </a:p>
          <a:p>
            <a:r>
              <a:rPr lang="en-US" sz="2800" dirty="0" smtClean="0">
                <a:solidFill>
                  <a:srgbClr val="C00000"/>
                </a:solidFill>
              </a:rPr>
              <a:t>Vertical </a:t>
            </a:r>
            <a:r>
              <a:rPr lang="en-US" sz="2800" dirty="0">
                <a:solidFill>
                  <a:srgbClr val="C00000"/>
                </a:solidFill>
              </a:rPr>
              <a:t>line separating </a:t>
            </a:r>
            <a:r>
              <a:rPr lang="en-US" sz="2800" dirty="0"/>
              <a:t>the different states within the </a:t>
            </a:r>
            <a:r>
              <a:rPr lang="en-US" sz="2800" dirty="0" smtClean="0"/>
              <a:t>process</a:t>
            </a:r>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633" y="4180061"/>
            <a:ext cx="5870447" cy="2743200"/>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18</a:t>
            </a:fld>
            <a:endParaRPr lang="en-US"/>
          </a:p>
        </p:txBody>
      </p:sp>
    </p:spTree>
    <p:extLst>
      <p:ext uri="{BB962C8B-B14F-4D97-AF65-F5344CB8AC3E}">
        <p14:creationId xmlns:p14="http://schemas.microsoft.com/office/powerpoint/2010/main" val="41011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Milestone</a:t>
            </a:r>
            <a:endParaRPr lang="en-US"/>
          </a:p>
        </p:txBody>
      </p:sp>
      <p:sp>
        <p:nvSpPr>
          <p:cNvPr id="3" name="Content Placeholder 2"/>
          <p:cNvSpPr>
            <a:spLocks noGrp="1"/>
          </p:cNvSpPr>
          <p:nvPr>
            <p:ph idx="1"/>
          </p:nvPr>
        </p:nvSpPr>
        <p:spPr>
          <a:xfrm>
            <a:off x="628649" y="1352549"/>
            <a:ext cx="8310077" cy="4643095"/>
          </a:xfrm>
        </p:spPr>
        <p:txBody>
          <a:bodyPr>
            <a:normAutofit/>
          </a:bodyPr>
          <a:lstStyle/>
          <a:p>
            <a:r>
              <a:rPr lang="en-US" sz="2600" dirty="0"/>
              <a:t>A </a:t>
            </a:r>
            <a:r>
              <a:rPr lang="id-ID" sz="2600" dirty="0" err="1" smtClean="0"/>
              <a:t>milestone</a:t>
            </a:r>
            <a:r>
              <a:rPr lang="id-ID" sz="2600" dirty="0" smtClean="0"/>
              <a:t> </a:t>
            </a:r>
            <a:r>
              <a:rPr lang="en-US" sz="2600" dirty="0" smtClean="0"/>
              <a:t>is </a:t>
            </a:r>
            <a:r>
              <a:rPr lang="en-US" sz="2600" dirty="0"/>
              <a:t>a </a:t>
            </a:r>
            <a:r>
              <a:rPr lang="en-US" sz="2600" dirty="0">
                <a:solidFill>
                  <a:srgbClr val="C00000"/>
                </a:solidFill>
              </a:rPr>
              <a:t>sub-partition within a lane and it is extended over it </a:t>
            </a:r>
            <a:r>
              <a:rPr lang="en-US" sz="2600" dirty="0" smtClean="0">
                <a:solidFill>
                  <a:srgbClr val="C00000"/>
                </a:solidFill>
              </a:rPr>
              <a:t>vertically</a:t>
            </a:r>
            <a:endParaRPr lang="id-ID" sz="2600" dirty="0"/>
          </a:p>
          <a:p>
            <a:r>
              <a:rPr lang="id-ID" sz="2600" dirty="0" err="1" smtClean="0"/>
              <a:t>Milestone</a:t>
            </a:r>
            <a:r>
              <a:rPr lang="id-ID" sz="2600" dirty="0" smtClean="0"/>
              <a:t> </a:t>
            </a:r>
            <a:r>
              <a:rPr lang="en-US" sz="2600" dirty="0" smtClean="0"/>
              <a:t>are </a:t>
            </a:r>
            <a:r>
              <a:rPr lang="en-US" sz="2600" dirty="0"/>
              <a:t>used to </a:t>
            </a:r>
            <a:r>
              <a:rPr lang="en-US" sz="2600" dirty="0">
                <a:solidFill>
                  <a:srgbClr val="C00000"/>
                </a:solidFill>
              </a:rPr>
              <a:t>arrange and categorize activities </a:t>
            </a:r>
            <a:r>
              <a:rPr lang="en-US" sz="2600" dirty="0"/>
              <a:t>showing the possible statuses that a process can have during its life </a:t>
            </a:r>
            <a:r>
              <a:rPr lang="en-US" sz="2600" dirty="0" smtClean="0"/>
              <a:t>cycle</a:t>
            </a:r>
            <a:endParaRPr lang="en-US" sz="26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19</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026" b="18089"/>
          <a:stretch/>
        </p:blipFill>
        <p:spPr bwMode="auto">
          <a:xfrm>
            <a:off x="0" y="3323672"/>
            <a:ext cx="9144000" cy="353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11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pic>
        <p:nvPicPr>
          <p:cNvPr id="4" name="Picture 3"/>
          <p:cNvPicPr>
            <a:picLocks noChangeAspect="1" noChangeArrowheads="1"/>
          </p:cNvPicPr>
          <p:nvPr/>
        </p:nvPicPr>
        <p:blipFill>
          <a:blip r:embed="rId4" cstate="print">
            <a:lum bright="30000"/>
          </a:blip>
          <a:srcRect l="4478" t="3448" r="8186" b="6897"/>
          <a:stretch>
            <a:fillRect/>
          </a:stretch>
        </p:blipFill>
        <p:spPr bwMode="auto">
          <a:xfrm>
            <a:off x="5791200" y="1224754"/>
            <a:ext cx="3208565" cy="4278086"/>
          </a:xfrm>
          <a:prstGeom prst="rect">
            <a:avLst/>
          </a:prstGeom>
          <a:noFill/>
          <a:ln w="9525">
            <a:noFill/>
            <a:miter lim="800000"/>
            <a:headEnd/>
            <a:tailEnd/>
          </a:ln>
        </p:spPr>
      </p:pic>
      <p:sp>
        <p:nvSpPr>
          <p:cNvPr id="3" name="Content Placeholder 2"/>
          <p:cNvSpPr>
            <a:spLocks noGrp="1"/>
          </p:cNvSpPr>
          <p:nvPr>
            <p:ph idx="1"/>
          </p:nvPr>
        </p:nvSpPr>
        <p:spPr>
          <a:xfrm>
            <a:off x="628650" y="1529104"/>
            <a:ext cx="7886700" cy="4871696"/>
          </a:xfrm>
        </p:spPr>
        <p:txBody>
          <a:bodyPr>
            <a:normAutofit fontScale="92500" lnSpcReduction="10000"/>
          </a:bodyPr>
          <a:lstStyle/>
          <a:p>
            <a:r>
              <a:rPr lang="id-ID" dirty="0">
                <a:solidFill>
                  <a:srgbClr val="C00000"/>
                </a:solidFill>
              </a:rPr>
              <a:t>SD Sompok </a:t>
            </a:r>
            <a:r>
              <a:rPr lang="id-ID" dirty="0"/>
              <a:t>Semarang (1987)</a:t>
            </a:r>
          </a:p>
          <a:p>
            <a:r>
              <a:rPr lang="id-ID" dirty="0">
                <a:solidFill>
                  <a:srgbClr val="C00000"/>
                </a:solidFill>
              </a:rPr>
              <a:t>SMPN 8</a:t>
            </a:r>
            <a:r>
              <a:rPr lang="id-ID" dirty="0"/>
              <a:t> Semarang (1990)</a:t>
            </a:r>
          </a:p>
          <a:p>
            <a:r>
              <a:rPr lang="id-ID" dirty="0">
                <a:solidFill>
                  <a:srgbClr val="C00000"/>
                </a:solidFill>
              </a:rPr>
              <a:t>SMA Taruna </a:t>
            </a:r>
            <a:r>
              <a:rPr lang="id-ID" dirty="0" smtClean="0">
                <a:solidFill>
                  <a:srgbClr val="C00000"/>
                </a:solidFill>
              </a:rPr>
              <a:t>Nusantara</a:t>
            </a:r>
            <a:r>
              <a:rPr lang="en-US" dirty="0"/>
              <a:t> </a:t>
            </a:r>
            <a:r>
              <a:rPr lang="id-ID" dirty="0" smtClean="0"/>
              <a:t>Magelang </a:t>
            </a:r>
            <a:r>
              <a:rPr lang="id-ID" dirty="0"/>
              <a:t>(1993)</a:t>
            </a:r>
          </a:p>
          <a:p>
            <a:r>
              <a:rPr lang="id-ID" dirty="0">
                <a:solidFill>
                  <a:srgbClr val="C00000"/>
                </a:solidFill>
              </a:rPr>
              <a:t>B.Eng</a:t>
            </a:r>
            <a:r>
              <a:rPr lang="id-ID" dirty="0"/>
              <a:t>, </a:t>
            </a:r>
            <a:r>
              <a:rPr lang="id-ID" dirty="0">
                <a:solidFill>
                  <a:srgbClr val="C00000"/>
                </a:solidFill>
              </a:rPr>
              <a:t>M.Eng</a:t>
            </a:r>
            <a:r>
              <a:rPr lang="id-ID" dirty="0"/>
              <a:t> and </a:t>
            </a:r>
            <a:r>
              <a:rPr lang="id-ID" dirty="0">
                <a:solidFill>
                  <a:srgbClr val="C00000"/>
                </a:solidFill>
              </a:rPr>
              <a:t>Ph.D</a:t>
            </a:r>
            <a:r>
              <a:rPr lang="en-US" dirty="0">
                <a:solidFill>
                  <a:srgbClr val="C00000"/>
                </a:solidFill>
              </a:rPr>
              <a:t> </a:t>
            </a:r>
            <a:r>
              <a:rPr lang="id-ID" dirty="0"/>
              <a:t>in Software Engineering from</a:t>
            </a:r>
            <a:br>
              <a:rPr lang="id-ID" dirty="0"/>
            </a:br>
            <a:r>
              <a:rPr lang="id-ID" dirty="0"/>
              <a:t>Saitama University Japan (1994-2004)</a:t>
            </a:r>
            <a:br>
              <a:rPr lang="id-ID" dirty="0"/>
            </a:br>
            <a:r>
              <a:rPr lang="id-ID" dirty="0"/>
              <a:t>Universiti Teknikal Malaysia Melaka (2014)</a:t>
            </a:r>
          </a:p>
          <a:p>
            <a:r>
              <a:rPr lang="id-ID" dirty="0"/>
              <a:t>Research Interests: </a:t>
            </a:r>
            <a:r>
              <a:rPr lang="en-US" dirty="0">
                <a:solidFill>
                  <a:srgbClr val="C00000"/>
                </a:solidFill>
              </a:rPr>
              <a:t>Software Engineering</a:t>
            </a:r>
            <a:r>
              <a:rPr lang="en-US" dirty="0"/>
              <a:t>,</a:t>
            </a:r>
            <a:r>
              <a:rPr lang="id-ID" dirty="0"/>
              <a:t/>
            </a:r>
            <a:br>
              <a:rPr lang="id-ID" dirty="0"/>
            </a:br>
            <a:r>
              <a:rPr lang="en-US" dirty="0" smtClean="0"/>
              <a:t>Machine Learning</a:t>
            </a:r>
            <a:endParaRPr lang="en-US" dirty="0"/>
          </a:p>
          <a:p>
            <a:r>
              <a:rPr lang="en-US" dirty="0"/>
              <a:t>Founder </a:t>
            </a:r>
            <a:r>
              <a:rPr lang="en-US" dirty="0" err="1" smtClean="0">
                <a:solidFill>
                  <a:srgbClr val="CC0000"/>
                </a:solidFill>
              </a:rPr>
              <a:t>IlmuKomputer.Com</a:t>
            </a:r>
            <a:endParaRPr lang="id-ID" dirty="0">
              <a:solidFill>
                <a:srgbClr val="CC0000"/>
              </a:solidFill>
            </a:endParaRPr>
          </a:p>
          <a:p>
            <a:r>
              <a:rPr lang="id-ID" dirty="0" smtClean="0"/>
              <a:t>P</a:t>
            </a:r>
            <a:r>
              <a:rPr lang="en-US" dirty="0" smtClean="0"/>
              <a:t>NS di PDII</a:t>
            </a:r>
            <a:r>
              <a:rPr lang="id-ID" dirty="0" smtClean="0"/>
              <a:t> </a:t>
            </a:r>
            <a:r>
              <a:rPr lang="id-ID" dirty="0"/>
              <a:t>LIPI </a:t>
            </a:r>
            <a:r>
              <a:rPr lang="id-ID" dirty="0" smtClean="0"/>
              <a:t>(</a:t>
            </a:r>
            <a:r>
              <a:rPr lang="en-US" dirty="0" smtClean="0"/>
              <a:t>1994</a:t>
            </a:r>
            <a:r>
              <a:rPr lang="id-ID" dirty="0" smtClean="0"/>
              <a:t>-2007</a:t>
            </a:r>
            <a:r>
              <a:rPr lang="id-ID" dirty="0"/>
              <a:t>)</a:t>
            </a:r>
          </a:p>
          <a:p>
            <a:r>
              <a:rPr lang="id-ID" dirty="0"/>
              <a:t>Founder dan CEO </a:t>
            </a:r>
            <a:r>
              <a:rPr lang="id-ID" dirty="0">
                <a:solidFill>
                  <a:srgbClr val="CC0000"/>
                </a:solidFill>
              </a:rPr>
              <a:t>PT Brainmatics Cipta Informatika</a:t>
            </a:r>
            <a:endParaRPr lang="en-US" dirty="0">
              <a:solidFill>
                <a:srgbClr val="CC0000"/>
              </a:solidFill>
            </a:endParaRP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2</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52382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200" dirty="0" err="1" smtClean="0"/>
              <a:t>Buat</a:t>
            </a:r>
            <a:r>
              <a:rPr lang="en-US" sz="3200" dirty="0" smtClean="0"/>
              <a:t> </a:t>
            </a:r>
            <a:r>
              <a:rPr lang="en-US" sz="3200" dirty="0" smtClean="0">
                <a:solidFill>
                  <a:srgbClr val="C00000"/>
                </a:solidFill>
              </a:rPr>
              <a:t>Proses </a:t>
            </a:r>
            <a:r>
              <a:rPr lang="en-US" sz="3200" dirty="0" err="1" smtClean="0">
                <a:solidFill>
                  <a:srgbClr val="C00000"/>
                </a:solidFill>
              </a:rPr>
              <a:t>Pengajuan</a:t>
            </a:r>
            <a:r>
              <a:rPr lang="en-US" sz="3200" dirty="0" smtClean="0">
                <a:solidFill>
                  <a:srgbClr val="C00000"/>
                </a:solidFill>
              </a:rPr>
              <a:t> </a:t>
            </a:r>
            <a:r>
              <a:rPr lang="en-US" sz="3200" dirty="0" err="1" smtClean="0">
                <a:solidFill>
                  <a:srgbClr val="C00000"/>
                </a:solidFill>
              </a:rPr>
              <a:t>Kredit</a:t>
            </a:r>
            <a:endParaRPr lang="en-US" sz="3200" dirty="0" smtClean="0">
              <a:solidFill>
                <a:srgbClr val="C00000"/>
              </a:solidFill>
            </a:endParaRPr>
          </a:p>
          <a:p>
            <a:endParaRPr lang="en-US" sz="3200" dirty="0" smtClean="0"/>
          </a:p>
          <a:p>
            <a:r>
              <a:rPr lang="en-US" sz="3200" dirty="0" err="1" smtClean="0"/>
              <a:t>Masukan</a:t>
            </a:r>
            <a:r>
              <a:rPr lang="en-US" sz="3200" dirty="0" smtClean="0"/>
              <a:t> </a:t>
            </a:r>
            <a:r>
              <a:rPr lang="en-US" sz="3200" dirty="0" err="1" smtClean="0"/>
              <a:t>dua</a:t>
            </a:r>
            <a:r>
              <a:rPr lang="en-US" sz="3200" dirty="0" smtClean="0"/>
              <a:t> lane:</a:t>
            </a:r>
          </a:p>
          <a:p>
            <a:pPr lvl="1"/>
            <a:r>
              <a:rPr lang="en-US" sz="2800" dirty="0" err="1" smtClean="0"/>
              <a:t>Pemohon</a:t>
            </a:r>
            <a:endParaRPr lang="en-US" sz="2800" dirty="0" smtClean="0"/>
          </a:p>
          <a:p>
            <a:pPr lvl="1"/>
            <a:r>
              <a:rPr lang="en-US" sz="2800" dirty="0" smtClean="0"/>
              <a:t>Bank</a:t>
            </a:r>
          </a:p>
        </p:txBody>
      </p:sp>
      <p:sp>
        <p:nvSpPr>
          <p:cNvPr id="4" name="Slide Number Placeholder 3"/>
          <p:cNvSpPr>
            <a:spLocks noGrp="1"/>
          </p:cNvSpPr>
          <p:nvPr>
            <p:ph type="sldNum" sz="quarter" idx="12"/>
          </p:nvPr>
        </p:nvSpPr>
        <p:spPr/>
        <p:txBody>
          <a:bodyPr/>
          <a:lstStyle/>
          <a:p>
            <a:fld id="{C546E0E4-908A-4724-B308-E4F6AE4FA0DD}" type="slidenum">
              <a:rPr lang="en-US" smtClean="0"/>
              <a:pPr/>
              <a:t>20</a:t>
            </a:fld>
            <a:endParaRPr lang="en-US"/>
          </a:p>
        </p:txBody>
      </p:sp>
    </p:spTree>
    <p:extLst>
      <p:ext uri="{BB962C8B-B14F-4D97-AF65-F5344CB8AC3E}">
        <p14:creationId xmlns:p14="http://schemas.microsoft.com/office/powerpoint/2010/main" val="113479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Proses </a:t>
            </a:r>
            <a:r>
              <a:rPr lang="en-US" dirty="0" err="1" smtClean="0"/>
              <a:t>Pengajuan</a:t>
            </a:r>
            <a:r>
              <a:rPr lang="en-US" dirty="0" smtClean="0"/>
              <a:t> </a:t>
            </a:r>
            <a:r>
              <a:rPr lang="en-US" dirty="0" err="1" smtClean="0"/>
              <a:t>Kredit</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pPr/>
              <a:t>21</a:t>
            </a:fld>
            <a:endParaRPr lang="en-US"/>
          </a:p>
        </p:txBody>
      </p:sp>
      <p:pic>
        <p:nvPicPr>
          <p:cNvPr id="5" name="Picture 4"/>
          <p:cNvPicPr>
            <a:picLocks noChangeAspect="1"/>
          </p:cNvPicPr>
          <p:nvPr/>
        </p:nvPicPr>
        <p:blipFill rotWithShape="1">
          <a:blip r:embed="rId2"/>
          <a:srcRect b="14678"/>
          <a:stretch/>
        </p:blipFill>
        <p:spPr>
          <a:xfrm>
            <a:off x="255757" y="1376928"/>
            <a:ext cx="8632485" cy="4947445"/>
          </a:xfrm>
          <a:prstGeom prst="rect">
            <a:avLst/>
          </a:prstGeom>
        </p:spPr>
      </p:pic>
    </p:spTree>
    <p:extLst>
      <p:ext uri="{BB962C8B-B14F-4D97-AF65-F5344CB8AC3E}">
        <p14:creationId xmlns:p14="http://schemas.microsoft.com/office/powerpoint/2010/main" val="3000923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4.3 Connecting Objects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22</a:t>
            </a:fld>
            <a:endParaRPr lang="en-US"/>
          </a:p>
        </p:txBody>
      </p:sp>
    </p:spTree>
    <p:extLst>
      <p:ext uri="{BB962C8B-B14F-4D97-AF65-F5344CB8AC3E}">
        <p14:creationId xmlns:p14="http://schemas.microsoft.com/office/powerpoint/2010/main" val="3866445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BPMN </a:t>
            </a:r>
            <a:r>
              <a:rPr lang="id-ID" dirty="0" err="1" smtClean="0"/>
              <a:t>Elements</a:t>
            </a:r>
            <a:endParaRPr lang="en-US" dirty="0"/>
          </a:p>
        </p:txBody>
      </p:sp>
      <p:graphicFrame>
        <p:nvGraphicFramePr>
          <p:cNvPr id="4" name="Content Placeholder 3"/>
          <p:cNvGraphicFramePr>
            <a:graphicFrameLocks noGrp="1"/>
          </p:cNvGraphicFramePr>
          <p:nvPr>
            <p:ph idx="1"/>
            <p:extLst/>
          </p:nvPr>
        </p:nvGraphicFramePr>
        <p:xfrm>
          <a:off x="188495" y="1131080"/>
          <a:ext cx="8839200" cy="5726920"/>
        </p:xfrm>
        <a:graphic>
          <a:graphicData uri="http://schemas.openxmlformats.org/drawingml/2006/table">
            <a:tbl>
              <a:tblPr firstRow="1" bandRow="1">
                <a:tableStyleId>{073A0DAA-6AF3-43AB-8588-CEC1D06C72B9}</a:tableStyleId>
              </a:tblPr>
              <a:tblGrid>
                <a:gridCol w="1971055"/>
                <a:gridCol w="4734545"/>
                <a:gridCol w="2133600"/>
              </a:tblGrid>
              <a:tr h="517180">
                <a:tc>
                  <a:txBody>
                    <a:bodyPr/>
                    <a:lstStyle/>
                    <a:p>
                      <a:pPr algn="l"/>
                      <a:r>
                        <a:rPr lang="id-ID" sz="2000" dirty="0" smtClean="0">
                          <a:effectLst/>
                        </a:rPr>
                        <a:t>E</a:t>
                      </a:r>
                      <a:r>
                        <a:rPr lang="en-US" sz="2000" dirty="0" smtClean="0">
                          <a:effectLst/>
                        </a:rPr>
                        <a:t>LEMENT</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dirty="0">
                          <a:effectLst/>
                        </a:rPr>
                        <a:t>DEFINITION</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a:effectLst/>
                        </a:rPr>
                        <a:t>BPMN NAME</a:t>
                      </a:r>
                      <a:endParaRPr lang="en-US" sz="2000" b="1">
                        <a:solidFill>
                          <a:srgbClr val="707B91"/>
                        </a:solidFill>
                        <a:effectLst/>
                        <a:latin typeface="Arial Narrow" pitchFamily="34" charset="0"/>
                      </a:endParaRPr>
                    </a:p>
                  </a:txBody>
                  <a:tcPr marL="45629" marR="45629" marT="31940" marB="31940"/>
                </a:tc>
              </a:tr>
              <a:tr h="354025">
                <a:tc rowSpan="3">
                  <a:txBody>
                    <a:bodyPr/>
                    <a:lstStyle/>
                    <a:p>
                      <a:pPr algn="l"/>
                      <a:r>
                        <a:rPr lang="en-US" sz="2000" b="1" dirty="0">
                          <a:effectLst/>
                        </a:rPr>
                        <a:t>Flow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a:effectLst/>
                        </a:rPr>
                        <a:t>Flow objects are the main graphic elements that </a:t>
                      </a:r>
                      <a:r>
                        <a:rPr lang="en-US" sz="2000" dirty="0">
                          <a:solidFill>
                            <a:srgbClr val="C00000"/>
                          </a:solidFill>
                          <a:effectLst/>
                        </a:rPr>
                        <a:t>define the behavior </a:t>
                      </a:r>
                      <a:r>
                        <a:rPr lang="en-US" sz="2000" dirty="0">
                          <a:effectLst/>
                        </a:rPr>
                        <a:t>of the </a:t>
                      </a:r>
                      <a:r>
                        <a:rPr lang="en-US" sz="2000" dirty="0" smtClean="0">
                          <a:effectLst/>
                        </a:rPr>
                        <a:t>processes</a:t>
                      </a:r>
                      <a:endParaRPr lang="en-US" sz="2000" dirty="0">
                        <a:solidFill>
                          <a:srgbClr val="C00000"/>
                        </a:solidFill>
                        <a:effectLst/>
                        <a:latin typeface="Arial Narrow" pitchFamily="34" charset="0"/>
                      </a:endParaRPr>
                    </a:p>
                  </a:txBody>
                  <a:tcPr marL="45629" marR="45629" marT="31940" marB="31940"/>
                </a:tc>
                <a:tc>
                  <a:txBody>
                    <a:bodyPr/>
                    <a:lstStyle/>
                    <a:p>
                      <a:pPr algn="l"/>
                      <a:r>
                        <a:rPr lang="en-US" sz="2000" b="1" dirty="0">
                          <a:effectLst/>
                        </a:rPr>
                        <a:t>Events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Activities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Gateways</a:t>
                      </a:r>
                      <a:endParaRPr lang="en-US" sz="2000" b="1" dirty="0">
                        <a:effectLst/>
                        <a:latin typeface="Arial Narrow" pitchFamily="34" charset="0"/>
                      </a:endParaRPr>
                    </a:p>
                  </a:txBody>
                  <a:tcPr marL="45629" marR="45629" marT="31940" marB="31940" anchor="ctr"/>
                </a:tc>
              </a:tr>
              <a:tr h="390250">
                <a:tc rowSpan="3">
                  <a:txBody>
                    <a:bodyPr/>
                    <a:lstStyle/>
                    <a:p>
                      <a:pPr algn="l"/>
                      <a:r>
                        <a:rPr lang="en-US" sz="2000" b="1" dirty="0">
                          <a:effectLst/>
                        </a:rPr>
                        <a:t>Connecting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smtClean="0">
                          <a:effectLst/>
                        </a:rPr>
                        <a:t>Flow objects are connected to each other by means of </a:t>
                      </a:r>
                      <a:r>
                        <a:rPr lang="en-US" sz="2000" dirty="0" smtClean="0">
                          <a:solidFill>
                            <a:srgbClr val="C00000"/>
                          </a:solidFill>
                          <a:effectLst/>
                        </a:rPr>
                        <a:t>connectors to create the basic framework </a:t>
                      </a:r>
                      <a:r>
                        <a:rPr lang="en-US" sz="2000" dirty="0" smtClean="0">
                          <a:effectLst/>
                        </a:rPr>
                        <a:t>of the business process structure</a:t>
                      </a:r>
                      <a:endParaRPr lang="en-US" sz="2000" dirty="0">
                        <a:effectLst/>
                        <a:latin typeface="Arial Narrow" pitchFamily="34" charset="0"/>
                      </a:endParaRPr>
                    </a:p>
                  </a:txBody>
                  <a:tcPr marL="45629" marR="45629" marT="31940" marB="31940" anchor="ctr"/>
                </a:tc>
                <a:tc>
                  <a:txBody>
                    <a:bodyPr/>
                    <a:lstStyle/>
                    <a:p>
                      <a:pPr algn="l"/>
                      <a:r>
                        <a:rPr lang="en-US" sz="2000" b="1" dirty="0">
                          <a:effectLst/>
                        </a:rPr>
                        <a:t>Sequence Flow</a:t>
                      </a:r>
                      <a:endParaRPr lang="en-US" sz="2000" b="1" dirty="0">
                        <a:effectLst/>
                        <a:latin typeface="Arial Narrow" pitchFamily="34" charset="0"/>
                      </a:endParaRPr>
                    </a:p>
                  </a:txBody>
                  <a:tcPr marL="45629" marR="45629" marT="31940" marB="31940" anchor="ctr"/>
                </a:tc>
              </a:tr>
              <a:tr h="364513">
                <a:tc vMerge="1">
                  <a:txBody>
                    <a:bodyPr/>
                    <a:lstStyle/>
                    <a:p>
                      <a:endParaRPr lang="en-US"/>
                    </a:p>
                  </a:txBody>
                  <a:tcPr/>
                </a:tc>
                <a:tc vMerge="1">
                  <a:txBody>
                    <a:bodyPr/>
                    <a:lstStyle/>
                    <a:p>
                      <a:endParaRPr lang="en-US"/>
                    </a:p>
                  </a:txBody>
                  <a:tcPr/>
                </a:tc>
                <a:tc>
                  <a:txBody>
                    <a:bodyPr/>
                    <a:lstStyle/>
                    <a:p>
                      <a:pPr algn="l"/>
                      <a:r>
                        <a:rPr lang="en-US" sz="2000" b="1" dirty="0">
                          <a:effectLst/>
                        </a:rPr>
                        <a:t>Message Flow</a:t>
                      </a:r>
                      <a:endParaRPr lang="en-US" sz="2000" b="1" dirty="0">
                        <a:effectLst/>
                        <a:latin typeface="Arial Narrow" pitchFamily="34" charset="0"/>
                      </a:endParaRPr>
                    </a:p>
                  </a:txBody>
                  <a:tcPr marL="45629" marR="45629" marT="31940" marB="31940" anchor="ctr"/>
                </a:tc>
              </a:tr>
              <a:tr h="364465">
                <a:tc vMerge="1">
                  <a:txBody>
                    <a:bodyPr/>
                    <a:lstStyle/>
                    <a:p>
                      <a:endParaRPr lang="en-US"/>
                    </a:p>
                  </a:txBody>
                  <a:tcPr/>
                </a:tc>
                <a:tc vMerge="1">
                  <a:txBody>
                    <a:bodyPr/>
                    <a:lstStyle/>
                    <a:p>
                      <a:endParaRPr lang="en-US"/>
                    </a:p>
                  </a:txBody>
                  <a:tcPr/>
                </a:tc>
                <a:tc>
                  <a:txBody>
                    <a:bodyPr/>
                    <a:lstStyle/>
                    <a:p>
                      <a:pPr algn="l"/>
                      <a:r>
                        <a:rPr lang="en-US" sz="2000" b="1" dirty="0">
                          <a:effectLst/>
                        </a:rPr>
                        <a:t>Association</a:t>
                      </a:r>
                      <a:endParaRPr lang="en-US" sz="2000" b="1" dirty="0">
                        <a:effectLst/>
                        <a:latin typeface="Arial Narrow" pitchFamily="34" charset="0"/>
                      </a:endParaRPr>
                    </a:p>
                  </a:txBody>
                  <a:tcPr marL="45629" marR="45629" marT="31940" marB="31940" anchor="ctr"/>
                </a:tc>
              </a:tr>
              <a:tr h="424821">
                <a:tc rowSpan="2">
                  <a:txBody>
                    <a:bodyPr/>
                    <a:lstStyle/>
                    <a:p>
                      <a:pPr algn="l"/>
                      <a:r>
                        <a:rPr lang="en-US" sz="2000" b="1" dirty="0" err="1">
                          <a:effectLst/>
                        </a:rPr>
                        <a:t>Swimlane</a:t>
                      </a:r>
                      <a:endParaRPr lang="en-US" sz="2000" b="1" dirty="0">
                        <a:effectLst/>
                        <a:latin typeface="Arial Narrow" pitchFamily="34" charset="0"/>
                      </a:endParaRPr>
                    </a:p>
                  </a:txBody>
                  <a:tcPr marL="45629" marR="45629" marT="31940" marB="31940" anchor="ctr"/>
                </a:tc>
                <a:tc rowSpan="2">
                  <a:txBody>
                    <a:bodyPr/>
                    <a:lstStyle/>
                    <a:p>
                      <a:pPr algn="l"/>
                      <a:r>
                        <a:rPr lang="en-US" sz="2000" dirty="0" err="1" smtClean="0">
                          <a:effectLst/>
                        </a:rPr>
                        <a:t>Swimlanes</a:t>
                      </a:r>
                      <a:r>
                        <a:rPr lang="en-US" sz="2000" dirty="0" smtClean="0">
                          <a:effectLst/>
                        </a:rPr>
                        <a:t> are mechanisms to arrange activities in separate display categories to illustrate </a:t>
                      </a:r>
                      <a:r>
                        <a:rPr lang="en-US" sz="2000" dirty="0" smtClean="0">
                          <a:solidFill>
                            <a:srgbClr val="C00000"/>
                          </a:solidFill>
                          <a:effectLst/>
                        </a:rPr>
                        <a:t>the different functional areas or persons in charge</a:t>
                      </a:r>
                      <a:endParaRPr lang="en-US" sz="2000" dirty="0">
                        <a:solidFill>
                          <a:srgbClr val="C00000"/>
                        </a:solidFill>
                        <a:effectLst/>
                        <a:latin typeface="Arial Narrow" pitchFamily="34" charset="0"/>
                      </a:endParaRPr>
                    </a:p>
                  </a:txBody>
                  <a:tcPr marL="45629" marR="45629" marT="31940" marB="31940" anchor="ctr"/>
                </a:tc>
                <a:tc>
                  <a:txBody>
                    <a:bodyPr/>
                    <a:lstStyle/>
                    <a:p>
                      <a:pPr algn="l"/>
                      <a:r>
                        <a:rPr lang="en-US" sz="2000" b="1" dirty="0">
                          <a:effectLst/>
                        </a:rPr>
                        <a:t>Pools</a:t>
                      </a:r>
                      <a:endParaRPr lang="en-US" sz="2000" b="1" dirty="0">
                        <a:effectLst/>
                        <a:latin typeface="Arial Narrow" pitchFamily="34" charset="0"/>
                      </a:endParaRPr>
                    </a:p>
                  </a:txBody>
                  <a:tcPr marL="45629" marR="45629" marT="31940" marB="31940" anchor="ctr"/>
                </a:tc>
              </a:tr>
              <a:tr h="807258">
                <a:tc vMerge="1">
                  <a:txBody>
                    <a:bodyPr/>
                    <a:lstStyle/>
                    <a:p>
                      <a:endParaRPr lang="en-US"/>
                    </a:p>
                  </a:txBody>
                  <a:tcPr/>
                </a:tc>
                <a:tc vMerge="1">
                  <a:txBody>
                    <a:bodyPr/>
                    <a:lstStyle/>
                    <a:p>
                      <a:endParaRPr lang="en-US"/>
                    </a:p>
                  </a:txBody>
                  <a:tcPr/>
                </a:tc>
                <a:tc>
                  <a:txBody>
                    <a:bodyPr/>
                    <a:lstStyle/>
                    <a:p>
                      <a:pPr algn="l"/>
                      <a:r>
                        <a:rPr lang="en-US" sz="2000" b="1" dirty="0">
                          <a:effectLst/>
                        </a:rPr>
                        <a:t>Lanes</a:t>
                      </a:r>
                      <a:endParaRPr lang="en-US" sz="2000" b="1" dirty="0">
                        <a:effectLst/>
                        <a:latin typeface="Arial Narrow" pitchFamily="34" charset="0"/>
                      </a:endParaRPr>
                    </a:p>
                  </a:txBody>
                  <a:tcPr marL="45629" marR="45629" marT="31940" marB="31940"/>
                </a:tc>
              </a:tr>
              <a:tr h="440594">
                <a:tc rowSpan="4">
                  <a:txBody>
                    <a:bodyPr/>
                    <a:lstStyle/>
                    <a:p>
                      <a:pPr algn="l"/>
                      <a:r>
                        <a:rPr lang="en-US" sz="2000" b="1" dirty="0">
                          <a:effectLst/>
                        </a:rPr>
                        <a:t>Artifacts</a:t>
                      </a:r>
                      <a:endParaRPr lang="en-US" sz="2000" b="1" dirty="0">
                        <a:effectLst/>
                        <a:latin typeface="Arial Narrow" pitchFamily="34" charset="0"/>
                      </a:endParaRPr>
                    </a:p>
                  </a:txBody>
                  <a:tcPr marL="45629" marR="45629" marT="31940" marB="31940" anchor="ctr"/>
                </a:tc>
                <a:tc rowSpan="4">
                  <a:txBody>
                    <a:bodyPr/>
                    <a:lstStyle/>
                    <a:p>
                      <a:pPr algn="l"/>
                      <a:r>
                        <a:rPr lang="en-US" sz="2000" dirty="0" smtClean="0">
                          <a:effectLst/>
                        </a:rPr>
                        <a:t>Artifacts are used to </a:t>
                      </a:r>
                      <a:r>
                        <a:rPr lang="en-US" sz="2000" dirty="0" smtClean="0">
                          <a:solidFill>
                            <a:srgbClr val="C00000"/>
                          </a:solidFill>
                          <a:effectLst/>
                        </a:rPr>
                        <a:t>provide additional information about the process</a:t>
                      </a:r>
                      <a:r>
                        <a:rPr lang="en-US" sz="2000" dirty="0" smtClean="0">
                          <a:effectLst/>
                        </a:rPr>
                        <a:t>. They provide the </a:t>
                      </a:r>
                      <a:r>
                        <a:rPr lang="en-US" sz="2000" dirty="0" smtClean="0">
                          <a:solidFill>
                            <a:srgbClr val="0070C0"/>
                          </a:solidFill>
                          <a:effectLst/>
                        </a:rPr>
                        <a:t>notation with flexibility to express different contexts </a:t>
                      </a:r>
                      <a:r>
                        <a:rPr lang="en-US" sz="2000" dirty="0" smtClean="0">
                          <a:effectLst/>
                        </a:rPr>
                        <a:t>properly</a:t>
                      </a:r>
                      <a:endParaRPr lang="en-US" sz="2000" dirty="0">
                        <a:effectLst/>
                        <a:latin typeface="Arial Narrow" pitchFamily="34" charset="0"/>
                      </a:endParaRPr>
                    </a:p>
                  </a:txBody>
                  <a:tcPr marL="45629" marR="45629" marT="31940" marB="31940" anchor="ctr"/>
                </a:tc>
                <a:tc>
                  <a:txBody>
                    <a:bodyPr/>
                    <a:lstStyle/>
                    <a:p>
                      <a:pPr algn="l"/>
                      <a:r>
                        <a:rPr lang="en-US" sz="2000" b="1" dirty="0" smtClean="0">
                          <a:effectLst/>
                        </a:rPr>
                        <a:t>Annotation</a:t>
                      </a:r>
                      <a:endParaRPr lang="en-US" sz="2000" b="1" dirty="0">
                        <a:effectLst/>
                        <a:latin typeface="Arial Narrow" pitchFamily="34" charset="0"/>
                      </a:endParaRPr>
                    </a:p>
                  </a:txBody>
                  <a:tcPr marL="45629" marR="45629" marT="31940" marB="31940" anchor="ctr"/>
                </a:tc>
              </a:tr>
              <a:tr h="398078">
                <a:tc vMerge="1">
                  <a:txBody>
                    <a:bodyPr/>
                    <a:lstStyle/>
                    <a:p>
                      <a:endParaRPr lang="en-US"/>
                    </a:p>
                  </a:txBody>
                  <a:tcPr/>
                </a:tc>
                <a:tc vMerge="1">
                  <a:txBody>
                    <a:bodyPr/>
                    <a:lstStyle/>
                    <a:p>
                      <a:endParaRPr lang="en-US"/>
                    </a:p>
                  </a:txBody>
                  <a:tcPr/>
                </a:tc>
                <a:tc>
                  <a:txBody>
                    <a:bodyPr/>
                    <a:lstStyle/>
                    <a:p>
                      <a:pPr algn="l"/>
                      <a:r>
                        <a:rPr lang="en-US" sz="2000" b="1" dirty="0">
                          <a:effectLst/>
                        </a:rPr>
                        <a:t>Group</a:t>
                      </a:r>
                      <a:endParaRPr lang="en-US" sz="2000" b="1" dirty="0">
                        <a:effectLst/>
                        <a:latin typeface="Arial Narrow" pitchFamily="34" charset="0"/>
                      </a:endParaRPr>
                    </a:p>
                  </a:txBody>
                  <a:tcPr marL="45629" marR="45629" marT="31940" marB="31940" anchor="ctr"/>
                </a:tc>
              </a:tr>
              <a:tr h="398962">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rPr>
                        <a:t>Data Object</a:t>
                      </a:r>
                      <a:endParaRPr lang="en-US" sz="2000" b="1" dirty="0" smtClean="0">
                        <a:effectLst/>
                        <a:latin typeface="Arial Narrow" pitchFamily="34" charset="0"/>
                      </a:endParaRPr>
                    </a:p>
                  </a:txBody>
                  <a:tcPr marL="45629" marR="45629" marT="31940" marB="31940" anchor="ctr"/>
                </a:tc>
              </a:tr>
              <a:tr h="455376">
                <a:tc vMerge="1">
                  <a:txBody>
                    <a:bodyPr/>
                    <a:lstStyle/>
                    <a:p>
                      <a:pPr algn="l"/>
                      <a:endParaRPr lang="en-US" sz="1800" b="1">
                        <a:effectLst/>
                        <a:latin typeface="Arial Narrow" pitchFamily="34" charset="0"/>
                      </a:endParaRPr>
                    </a:p>
                  </a:txBody>
                  <a:tcPr marL="45629" marR="45629" marT="31940" marB="31940" anchor="ctr"/>
                </a:tc>
                <a:tc vMerge="1">
                  <a:txBody>
                    <a:bodyPr/>
                    <a:lstStyle/>
                    <a:p>
                      <a:pPr algn="l"/>
                      <a:endParaRPr lang="en-US" sz="1800" dirty="0">
                        <a:effectLst/>
                        <a:latin typeface="Arial Narrow" pitchFamily="34" charset="0"/>
                      </a:endParaRPr>
                    </a:p>
                  </a:txBody>
                  <a:tcPr marL="45629" marR="45629" marT="31940" marB="31940" anchor="ctr"/>
                </a:tc>
                <a:tc>
                  <a:txBody>
                    <a:bodyPr/>
                    <a:lstStyle/>
                    <a:p>
                      <a:pPr algn="l"/>
                      <a:r>
                        <a:rPr lang="id-ID" sz="2000" b="1" dirty="0" smtClean="0">
                          <a:effectLst/>
                        </a:rPr>
                        <a:t>Data</a:t>
                      </a:r>
                      <a:r>
                        <a:rPr lang="id-ID" sz="2000" b="1" baseline="0" dirty="0" smtClean="0">
                          <a:effectLst/>
                        </a:rPr>
                        <a:t> Store</a:t>
                      </a:r>
                      <a:endParaRPr lang="en-US" sz="2000" b="1" dirty="0">
                        <a:effectLst/>
                        <a:latin typeface="Arial Narrow" pitchFamily="34" charset="0"/>
                      </a:endParaRPr>
                    </a:p>
                  </a:txBody>
                  <a:tcPr marL="45629" marR="45629" marT="31940" marB="31940" anchor="ct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pPr/>
              <a:t>23</a:t>
            </a:fld>
            <a:endParaRPr lang="en-US" dirty="0"/>
          </a:p>
        </p:txBody>
      </p:sp>
    </p:spTree>
    <p:extLst>
      <p:ext uri="{BB962C8B-B14F-4D97-AF65-F5344CB8AC3E}">
        <p14:creationId xmlns:p14="http://schemas.microsoft.com/office/powerpoint/2010/main" val="297445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Sequence Flow </a:t>
            </a:r>
          </a:p>
        </p:txBody>
      </p:sp>
      <p:sp>
        <p:nvSpPr>
          <p:cNvPr id="3" name="Content Placeholder 2"/>
          <p:cNvSpPr>
            <a:spLocks noGrp="1"/>
          </p:cNvSpPr>
          <p:nvPr>
            <p:ph idx="1"/>
          </p:nvPr>
        </p:nvSpPr>
        <p:spPr/>
        <p:txBody>
          <a:bodyPr/>
          <a:lstStyle/>
          <a:p>
            <a:r>
              <a:rPr lang="en-US" smtClean="0"/>
              <a:t>Sequence </a:t>
            </a:r>
            <a:r>
              <a:rPr lang="en-US"/>
              <a:t>lines are used to </a:t>
            </a:r>
            <a:r>
              <a:rPr lang="en-US">
                <a:solidFill>
                  <a:srgbClr val="C00000"/>
                </a:solidFill>
              </a:rPr>
              <a:t>show the order</a:t>
            </a:r>
            <a:r>
              <a:rPr lang="en-US"/>
              <a:t> in which activities will be carried out in the </a:t>
            </a:r>
            <a:r>
              <a:rPr lang="en-US" smtClean="0"/>
              <a:t>process</a:t>
            </a:r>
            <a:endParaRPr lang="en-US"/>
          </a:p>
          <a:p>
            <a:r>
              <a:rPr lang="en-US" smtClean="0"/>
              <a:t>They </a:t>
            </a:r>
            <a:r>
              <a:rPr lang="en-US"/>
              <a:t>are represented by </a:t>
            </a:r>
            <a:r>
              <a:rPr lang="en-US">
                <a:solidFill>
                  <a:srgbClr val="C00000"/>
                </a:solidFill>
              </a:rPr>
              <a:t>an arrow </a:t>
            </a:r>
            <a:r>
              <a:rPr lang="en-US"/>
              <a:t>indicating “from” and “to</a:t>
            </a:r>
            <a:r>
              <a:rPr lang="en-US" smtClean="0"/>
              <a:t>”</a:t>
            </a:r>
            <a:endParaRPr lang="en-US"/>
          </a:p>
          <a:p>
            <a:r>
              <a:rPr lang="en-US" smtClean="0"/>
              <a:t>Types </a:t>
            </a:r>
            <a:r>
              <a:rPr lang="en-US"/>
              <a:t>of sequence flow </a:t>
            </a:r>
            <a:r>
              <a:rPr lang="en-US" smtClean="0"/>
              <a:t>include</a:t>
            </a:r>
            <a:r>
              <a:rPr lang="id-ID" smtClean="0"/>
              <a:t> </a:t>
            </a:r>
            <a:r>
              <a:rPr lang="id-ID" smtClean="0">
                <a:solidFill>
                  <a:srgbClr val="C00000"/>
                </a:solidFill>
              </a:rPr>
              <a:t>Normal</a:t>
            </a:r>
            <a:r>
              <a:rPr lang="id-ID" smtClean="0"/>
              <a:t>, </a:t>
            </a:r>
            <a:r>
              <a:rPr lang="id-ID" smtClean="0">
                <a:solidFill>
                  <a:srgbClr val="C00000"/>
                </a:solidFill>
              </a:rPr>
              <a:t>Original</a:t>
            </a:r>
            <a:r>
              <a:rPr lang="id-ID" smtClean="0"/>
              <a:t>, </a:t>
            </a:r>
            <a:r>
              <a:rPr lang="id-ID" smtClean="0">
                <a:solidFill>
                  <a:srgbClr val="C00000"/>
                </a:solidFill>
              </a:rPr>
              <a:t>Default</a:t>
            </a:r>
            <a:r>
              <a:rPr lang="id-ID" smtClean="0"/>
              <a:t> Flow</a:t>
            </a:r>
            <a:endParaRPr lang="en-US"/>
          </a:p>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24</a:t>
            </a:fld>
            <a:endParaRPr lang="en-US"/>
          </a:p>
        </p:txBody>
      </p:sp>
    </p:spTree>
    <p:extLst>
      <p:ext uri="{BB962C8B-B14F-4D97-AF65-F5344CB8AC3E}">
        <p14:creationId xmlns:p14="http://schemas.microsoft.com/office/powerpoint/2010/main" val="55592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Type of </a:t>
            </a:r>
            <a:r>
              <a:rPr lang="en-US"/>
              <a:t>Sequence Flow </a:t>
            </a:r>
          </a:p>
        </p:txBody>
      </p:sp>
      <p:graphicFrame>
        <p:nvGraphicFramePr>
          <p:cNvPr id="4" name="Content Placeholder 3"/>
          <p:cNvGraphicFramePr>
            <a:graphicFrameLocks noGrp="1"/>
          </p:cNvGraphicFramePr>
          <p:nvPr>
            <p:ph idx="1"/>
            <p:extLst/>
          </p:nvPr>
        </p:nvGraphicFramePr>
        <p:xfrm>
          <a:off x="304800" y="1066800"/>
          <a:ext cx="8610600" cy="5610021"/>
        </p:xfrm>
        <a:graphic>
          <a:graphicData uri="http://schemas.openxmlformats.org/drawingml/2006/table">
            <a:tbl>
              <a:tblPr firstRow="1" bandRow="1">
                <a:tableStyleId>{073A0DAA-6AF3-43AB-8588-CEC1D06C72B9}</a:tableStyleId>
              </a:tblPr>
              <a:tblGrid>
                <a:gridCol w="1981200"/>
                <a:gridCol w="5029200"/>
                <a:gridCol w="1600200"/>
              </a:tblGrid>
              <a:tr h="310933">
                <a:tc>
                  <a:txBody>
                    <a:bodyPr/>
                    <a:lstStyle/>
                    <a:p>
                      <a:r>
                        <a:rPr lang="en-US" sz="2000" dirty="0" smtClean="0"/>
                        <a:t>E</a:t>
                      </a:r>
                      <a:r>
                        <a:rPr lang="id-ID" sz="2000" dirty="0" smtClean="0"/>
                        <a:t>LEMENT</a:t>
                      </a:r>
                      <a:endParaRPr lang="en-US" sz="2000" dirty="0">
                        <a:latin typeface="Arial Narrow" pitchFamily="34" charset="0"/>
                      </a:endParaRPr>
                    </a:p>
                  </a:txBody>
                  <a:tcPr marL="0" marR="0" marT="0" marB="0" anchor="ctr"/>
                </a:tc>
                <a:tc>
                  <a:txBody>
                    <a:bodyPr/>
                    <a:lstStyle/>
                    <a:p>
                      <a:r>
                        <a:rPr lang="en-US" sz="2000" dirty="0"/>
                        <a:t>DEFINITION</a:t>
                      </a:r>
                      <a:endParaRPr lang="en-US" sz="2000" dirty="0">
                        <a:latin typeface="Arial Narrow" pitchFamily="34" charset="0"/>
                      </a:endParaRPr>
                    </a:p>
                  </a:txBody>
                  <a:tcPr marL="0" marR="0" marT="0" marB="0" anchor="ctr"/>
                </a:tc>
                <a:tc>
                  <a:txBody>
                    <a:bodyPr/>
                    <a:lstStyle/>
                    <a:p>
                      <a:r>
                        <a:rPr lang="en-US" sz="2000"/>
                        <a:t>NOTATION</a:t>
                      </a:r>
                      <a:endParaRPr lang="en-US" sz="2000">
                        <a:latin typeface="Arial Narrow" pitchFamily="34" charset="0"/>
                      </a:endParaRPr>
                    </a:p>
                  </a:txBody>
                  <a:tcPr marL="0" marR="0" marT="0" marB="0" anchor="ctr"/>
                </a:tc>
              </a:tr>
              <a:tr h="1563175">
                <a:tc>
                  <a:txBody>
                    <a:bodyPr/>
                    <a:lstStyle/>
                    <a:p>
                      <a:r>
                        <a:rPr lang="en-US" sz="2000" b="1" dirty="0"/>
                        <a:t>Normal Flow</a:t>
                      </a:r>
                      <a:endParaRPr lang="en-US" sz="2000" b="1" dirty="0">
                        <a:latin typeface="Arial Narrow" pitchFamily="34" charset="0"/>
                      </a:endParaRPr>
                    </a:p>
                  </a:txBody>
                  <a:tcPr marL="0" marR="0" marT="0" marB="0" anchor="ctr"/>
                </a:tc>
                <a:tc>
                  <a:txBody>
                    <a:bodyPr/>
                    <a:lstStyle/>
                    <a:p>
                      <a:r>
                        <a:rPr lang="en-US" sz="2000" dirty="0"/>
                        <a:t>The normal line refers to </a:t>
                      </a:r>
                      <a:r>
                        <a:rPr lang="en-US" sz="2000" dirty="0">
                          <a:solidFill>
                            <a:srgbClr val="C00000"/>
                          </a:solidFill>
                        </a:rPr>
                        <a:t>the path of the flow between two shapes</a:t>
                      </a:r>
                      <a:r>
                        <a:rPr lang="en-US" sz="2000" dirty="0"/>
                        <a:t>, and is not affected by conditions. The simplest use of this shape is a sequence between two activities. </a:t>
                      </a:r>
                      <a:endParaRPr lang="en-US" sz="2000" dirty="0">
                        <a:latin typeface="Arial Narrow" pitchFamily="34" charset="0"/>
                      </a:endParaRPr>
                    </a:p>
                  </a:txBody>
                  <a:tcPr marL="0" marR="0" marT="0" marB="0" anchor="ctr"/>
                </a:tc>
                <a:tc>
                  <a:txBody>
                    <a:bodyPr/>
                    <a:lstStyle/>
                    <a:p>
                      <a:endParaRPr lang="en-US" sz="2000"/>
                    </a:p>
                    <a:p>
                      <a:r>
                        <a:rPr lang="en-US" sz="2000"/>
                        <a:t/>
                      </a:r>
                      <a:br>
                        <a:rPr lang="en-US" sz="2000"/>
                      </a:br>
                      <a:endParaRPr lang="en-US" sz="2000">
                        <a:latin typeface="Arial Narrow" pitchFamily="34" charset="0"/>
                      </a:endParaRPr>
                    </a:p>
                  </a:txBody>
                  <a:tcPr marL="0" marR="0" marT="0" marB="0" anchor="ctr"/>
                </a:tc>
              </a:tr>
              <a:tr h="1781800">
                <a:tc>
                  <a:txBody>
                    <a:bodyPr/>
                    <a:lstStyle/>
                    <a:p>
                      <a:r>
                        <a:rPr lang="en-US" sz="2000" b="1" dirty="0"/>
                        <a:t>Conditional Flow</a:t>
                      </a:r>
                      <a:endParaRPr lang="en-US" sz="2000" b="1" dirty="0">
                        <a:latin typeface="Arial Narrow" pitchFamily="34" charset="0"/>
                      </a:endParaRPr>
                    </a:p>
                  </a:txBody>
                  <a:tcPr marL="0" marR="0" marT="0" marB="0" anchor="ctr"/>
                </a:tc>
                <a:tc>
                  <a:txBody>
                    <a:bodyPr/>
                    <a:lstStyle/>
                    <a:p>
                      <a:r>
                        <a:rPr lang="en-US" sz="2000" dirty="0"/>
                        <a:t>This </a:t>
                      </a:r>
                      <a:r>
                        <a:rPr lang="en-US" sz="2000" dirty="0">
                          <a:solidFill>
                            <a:srgbClr val="C00000"/>
                          </a:solidFill>
                        </a:rPr>
                        <a:t>flow has a condition assigned that defines whether or not the flow is used</a:t>
                      </a:r>
                      <a:r>
                        <a:rPr lang="en-US" sz="2000" dirty="0"/>
                        <a:t>. It can be assigned to any shape in the process that requires to evaluate a condition in order to follow a certain </a:t>
                      </a:r>
                      <a:r>
                        <a:rPr lang="en-US" sz="2000" dirty="0" smtClean="0"/>
                        <a:t>path</a:t>
                      </a:r>
                      <a:endParaRPr lang="en-US" sz="2000" dirty="0">
                        <a:latin typeface="Arial Narrow" pitchFamily="34" charset="0"/>
                      </a:endParaRPr>
                    </a:p>
                  </a:txBody>
                  <a:tcPr marL="0" marR="0" marT="0" marB="0" anchor="ctr"/>
                </a:tc>
                <a:tc>
                  <a:txBody>
                    <a:bodyPr/>
                    <a:lstStyle/>
                    <a:p>
                      <a:endParaRPr lang="en-US" sz="2000"/>
                    </a:p>
                    <a:p>
                      <a:r>
                        <a:rPr lang="en-US" sz="2000"/>
                        <a:t/>
                      </a:r>
                      <a:br>
                        <a:rPr lang="en-US" sz="2000"/>
                      </a:br>
                      <a:endParaRPr lang="en-US" sz="2000">
                        <a:latin typeface="Arial Narrow" pitchFamily="34" charset="0"/>
                      </a:endParaRPr>
                    </a:p>
                  </a:txBody>
                  <a:tcPr marL="0" marR="0" marT="0" marB="0" anchor="ctr"/>
                </a:tc>
              </a:tr>
              <a:tr h="1954113">
                <a:tc>
                  <a:txBody>
                    <a:bodyPr/>
                    <a:lstStyle/>
                    <a:p>
                      <a:r>
                        <a:rPr lang="en-US" sz="2000" b="1" dirty="0"/>
                        <a:t>Default Flow</a:t>
                      </a:r>
                      <a:endParaRPr lang="en-US" sz="2000" b="1" dirty="0">
                        <a:latin typeface="Arial Narrow" pitchFamily="34" charset="0"/>
                      </a:endParaRPr>
                    </a:p>
                  </a:txBody>
                  <a:tcPr marL="0" marR="0" marT="0" marB="0" anchor="ctr"/>
                </a:tc>
                <a:tc>
                  <a:txBody>
                    <a:bodyPr/>
                    <a:lstStyle/>
                    <a:p>
                      <a:r>
                        <a:rPr lang="en-US" sz="2000" dirty="0"/>
                        <a:t>For decisions bases on </a:t>
                      </a:r>
                      <a:r>
                        <a:rPr lang="en-US" sz="2000" dirty="0">
                          <a:solidFill>
                            <a:srgbClr val="C00000"/>
                          </a:solidFill>
                        </a:rPr>
                        <a:t>inclusive decisions </a:t>
                      </a:r>
                      <a:r>
                        <a:rPr lang="en-US" sz="2000" dirty="0"/>
                        <a:t>or data, a type of </a:t>
                      </a:r>
                      <a:r>
                        <a:rPr lang="en-US" sz="2000" dirty="0">
                          <a:solidFill>
                            <a:srgbClr val="0070C0"/>
                          </a:solidFill>
                        </a:rPr>
                        <a:t>path of the flow is that of “default” conditions</a:t>
                      </a:r>
                      <a:r>
                        <a:rPr lang="en-US" sz="2000" dirty="0"/>
                        <a:t>. This type of transitions takes place only if all the other conditions are false at the same time. </a:t>
                      </a:r>
                    </a:p>
                  </a:txBody>
                  <a:tcPr marL="0" marR="0" marT="0" marB="0" anchor="ctr"/>
                </a:tc>
                <a:tc>
                  <a:txBody>
                    <a:bodyPr/>
                    <a:lstStyle/>
                    <a:p>
                      <a:endParaRPr lang="en-US" sz="2000" dirty="0">
                        <a:latin typeface="Arial Narrow" pitchFamily="34" charset="0"/>
                      </a:endParaRPr>
                    </a:p>
                  </a:txBody>
                  <a:tcPr marL="0" marR="0" marT="0" marB="0" anchor="ctr"/>
                </a:tc>
              </a:tr>
            </a:tbl>
          </a:graphicData>
        </a:graphic>
      </p:graphicFrame>
      <p:pic>
        <p:nvPicPr>
          <p:cNvPr id="11265" name="Picture 1" descr="Image:Modeling_the_Process3_Image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1828800"/>
            <a:ext cx="676275" cy="24765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Modeling the Process4 Image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50" y="3580498"/>
            <a:ext cx="7620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Image:Modeling_the_Process3_Image0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212" y="5451390"/>
            <a:ext cx="676275" cy="2476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25</a:t>
            </a:fld>
            <a:endParaRPr lang="en-US"/>
          </a:p>
        </p:txBody>
      </p:sp>
    </p:spTree>
    <p:extLst>
      <p:ext uri="{BB962C8B-B14F-4D97-AF65-F5344CB8AC3E}">
        <p14:creationId xmlns:p14="http://schemas.microsoft.com/office/powerpoint/2010/main" val="222555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Example of </a:t>
            </a:r>
            <a:r>
              <a:rPr lang="en-US"/>
              <a:t>Sequence Flow </a:t>
            </a:r>
          </a:p>
        </p:txBody>
      </p:sp>
      <p:sp>
        <p:nvSpPr>
          <p:cNvPr id="3" name="Content Placeholder 2"/>
          <p:cNvSpPr>
            <a:spLocks noGrp="1"/>
          </p:cNvSpPr>
          <p:nvPr>
            <p:ph idx="1"/>
          </p:nvPr>
        </p:nvSpPr>
        <p:spPr/>
        <p:txBody>
          <a:bodyPr/>
          <a:lstStyle/>
          <a:p>
            <a:pPr marL="0" indent="0">
              <a:buNone/>
            </a:pPr>
            <a:r>
              <a:rPr lang="en-US" dirty="0" smtClean="0"/>
              <a:t>In </a:t>
            </a:r>
            <a:r>
              <a:rPr lang="en-US" dirty="0"/>
              <a:t>this process, there are </a:t>
            </a:r>
            <a:r>
              <a:rPr lang="en-US" dirty="0">
                <a:solidFill>
                  <a:srgbClr val="C00000"/>
                </a:solidFill>
              </a:rPr>
              <a:t>normal sequence flows </a:t>
            </a:r>
            <a:r>
              <a:rPr lang="en-US" dirty="0"/>
              <a:t>and two sequence flow conditioned by an Exclusive </a:t>
            </a:r>
            <a:r>
              <a:rPr lang="en-US" dirty="0" smtClean="0"/>
              <a:t>Gateway</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pPr/>
              <a:t>26</a:t>
            </a:fld>
            <a:endParaRPr lang="en-US"/>
          </a:p>
        </p:txBody>
      </p:sp>
      <p:pic>
        <p:nvPicPr>
          <p:cNvPr id="6" name="Picture 5"/>
          <p:cNvPicPr>
            <a:picLocks noChangeAspect="1"/>
          </p:cNvPicPr>
          <p:nvPr/>
        </p:nvPicPr>
        <p:blipFill rotWithShape="1">
          <a:blip r:embed="rId2"/>
          <a:srcRect l="1096" t="1621" r="963" b="22834"/>
          <a:stretch/>
        </p:blipFill>
        <p:spPr>
          <a:xfrm>
            <a:off x="29777" y="2892552"/>
            <a:ext cx="9114223" cy="3431822"/>
          </a:xfrm>
          <a:prstGeom prst="rect">
            <a:avLst/>
          </a:prstGeom>
        </p:spPr>
      </p:pic>
    </p:spTree>
    <p:extLst>
      <p:ext uri="{BB962C8B-B14F-4D97-AF65-F5344CB8AC3E}">
        <p14:creationId xmlns:p14="http://schemas.microsoft.com/office/powerpoint/2010/main" val="61716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Example of </a:t>
            </a:r>
            <a:r>
              <a:rPr lang="en-US"/>
              <a:t>Sequence Flow </a:t>
            </a:r>
          </a:p>
        </p:txBody>
      </p:sp>
      <p:sp>
        <p:nvSpPr>
          <p:cNvPr id="3" name="Content Placeholder 2"/>
          <p:cNvSpPr>
            <a:spLocks noGrp="1"/>
          </p:cNvSpPr>
          <p:nvPr>
            <p:ph idx="1"/>
          </p:nvPr>
        </p:nvSpPr>
        <p:spPr/>
        <p:txBody>
          <a:bodyPr/>
          <a:lstStyle/>
          <a:p>
            <a:pPr marL="0" indent="0">
              <a:buNone/>
            </a:pPr>
            <a:r>
              <a:rPr lang="en-US" dirty="0" smtClean="0"/>
              <a:t>In </a:t>
            </a:r>
            <a:r>
              <a:rPr lang="en-US" dirty="0"/>
              <a:t>this process, there is a </a:t>
            </a:r>
            <a:r>
              <a:rPr lang="en-US" dirty="0">
                <a:solidFill>
                  <a:srgbClr val="C00000"/>
                </a:solidFill>
              </a:rPr>
              <a:t>Conditional Flow</a:t>
            </a:r>
            <a:r>
              <a:rPr lang="en-US" dirty="0"/>
              <a:t> and a </a:t>
            </a:r>
            <a:r>
              <a:rPr lang="en-US" dirty="0">
                <a:solidFill>
                  <a:srgbClr val="C00000"/>
                </a:solidFill>
              </a:rPr>
              <a:t>Default Flow </a:t>
            </a:r>
            <a:r>
              <a:rPr lang="en-US" dirty="0"/>
              <a:t>that evaluate if a Legalization was successful or </a:t>
            </a:r>
            <a:r>
              <a:rPr lang="en-US" dirty="0" smtClean="0"/>
              <a:t>not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743200"/>
            <a:ext cx="5561045" cy="2838450"/>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27</a:t>
            </a:fld>
            <a:endParaRPr lang="en-US"/>
          </a:p>
        </p:txBody>
      </p:sp>
    </p:spTree>
    <p:extLst>
      <p:ext uri="{BB962C8B-B14F-4D97-AF65-F5344CB8AC3E}">
        <p14:creationId xmlns:p14="http://schemas.microsoft.com/office/powerpoint/2010/main" val="292490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Message Flow</a:t>
            </a:r>
          </a:p>
        </p:txBody>
      </p:sp>
      <p:sp>
        <p:nvSpPr>
          <p:cNvPr id="3" name="Content Placeholder 2"/>
          <p:cNvSpPr>
            <a:spLocks noGrp="1"/>
          </p:cNvSpPr>
          <p:nvPr>
            <p:ph idx="1"/>
          </p:nvPr>
        </p:nvSpPr>
        <p:spPr/>
        <p:txBody>
          <a:bodyPr/>
          <a:lstStyle/>
          <a:p>
            <a:pPr marL="0" indent="0">
              <a:buNone/>
            </a:pPr>
            <a:r>
              <a:rPr lang="en-US" dirty="0"/>
              <a:t>A Message Flow is used to show the </a:t>
            </a:r>
            <a:r>
              <a:rPr lang="en-US" dirty="0">
                <a:solidFill>
                  <a:srgbClr val="C00000"/>
                </a:solidFill>
              </a:rPr>
              <a:t>flow of messages between two entities that are prepared to send and receive them</a:t>
            </a:r>
          </a:p>
          <a:p>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068" t="22214" r="32061" b="2555"/>
          <a:stretch/>
        </p:blipFill>
        <p:spPr bwMode="auto">
          <a:xfrm>
            <a:off x="2399640" y="3078890"/>
            <a:ext cx="3865236" cy="336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28</a:t>
            </a:fld>
            <a:endParaRPr lang="en-US"/>
          </a:p>
        </p:txBody>
      </p:sp>
    </p:spTree>
    <p:extLst>
      <p:ext uri="{BB962C8B-B14F-4D97-AF65-F5344CB8AC3E}">
        <p14:creationId xmlns:p14="http://schemas.microsoft.com/office/powerpoint/2010/main" val="247578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Association</a:t>
            </a:r>
          </a:p>
        </p:txBody>
      </p:sp>
      <p:sp>
        <p:nvSpPr>
          <p:cNvPr id="3" name="Content Placeholder 2"/>
          <p:cNvSpPr>
            <a:spLocks noGrp="1"/>
          </p:cNvSpPr>
          <p:nvPr>
            <p:ph idx="1"/>
          </p:nvPr>
        </p:nvSpPr>
        <p:spPr/>
        <p:txBody>
          <a:bodyPr/>
          <a:lstStyle/>
          <a:p>
            <a:pPr marL="0" indent="0">
              <a:buNone/>
            </a:pPr>
            <a:r>
              <a:rPr lang="en-US" dirty="0" smtClean="0"/>
              <a:t>An Association is used to </a:t>
            </a:r>
            <a:r>
              <a:rPr lang="en-US" dirty="0" smtClean="0">
                <a:solidFill>
                  <a:srgbClr val="C00000"/>
                </a:solidFill>
              </a:rPr>
              <a:t>associate information and artifacts with flow objects</a:t>
            </a:r>
          </a:p>
          <a:p>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9308" t="22214" r="1214" b="2555"/>
          <a:stretch/>
        </p:blipFill>
        <p:spPr bwMode="auto">
          <a:xfrm>
            <a:off x="2520777" y="2837749"/>
            <a:ext cx="3632887" cy="363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29</a:t>
            </a:fld>
            <a:endParaRPr lang="en-US"/>
          </a:p>
        </p:txBody>
      </p:sp>
    </p:spTree>
    <p:extLst>
      <p:ext uri="{BB962C8B-B14F-4D97-AF65-F5344CB8AC3E}">
        <p14:creationId xmlns:p14="http://schemas.microsoft.com/office/powerpoint/2010/main" val="217870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a:xfrm>
            <a:off x="628650" y="1352550"/>
            <a:ext cx="7886700" cy="5124000"/>
          </a:xfrm>
        </p:spPr>
        <p:txBody>
          <a:bodyPr>
            <a:normAutofit/>
          </a:bodyPr>
          <a:lstStyle/>
          <a:p>
            <a:pPr marL="385763" indent="-385763">
              <a:buFont typeface="+mj-lt"/>
              <a:buAutoNum type="arabicPeriod"/>
            </a:pPr>
            <a:r>
              <a:rPr lang="en-US" dirty="0"/>
              <a:t>Introduction</a:t>
            </a:r>
          </a:p>
          <a:p>
            <a:pPr marL="385763" indent="-385763">
              <a:buFont typeface="+mj-lt"/>
              <a:buAutoNum type="arabicPeriod"/>
            </a:pPr>
            <a:r>
              <a:rPr lang="en-US" dirty="0"/>
              <a:t>TOGAF Concepts</a:t>
            </a:r>
          </a:p>
          <a:p>
            <a:pPr marL="385763" indent="-385763">
              <a:buFont typeface="+mj-lt"/>
              <a:buAutoNum type="arabicPeriod"/>
            </a:pPr>
            <a:r>
              <a:rPr lang="en-US" dirty="0"/>
              <a:t>TOGAF ADM</a:t>
            </a:r>
          </a:p>
          <a:p>
            <a:pPr marL="385763" indent="-385763">
              <a:buFont typeface="+mj-lt"/>
              <a:buAutoNum type="arabicPeriod"/>
            </a:pPr>
            <a:r>
              <a:rPr lang="en-US" b="1" dirty="0">
                <a:solidFill>
                  <a:srgbClr val="C00000"/>
                </a:solidFill>
              </a:rPr>
              <a:t>BPMN Overview</a:t>
            </a:r>
          </a:p>
          <a:p>
            <a:pPr marL="385763" indent="-385763">
              <a:buFont typeface="+mj-lt"/>
              <a:buAutoNum type="arabicPeriod"/>
            </a:pPr>
            <a:r>
              <a:rPr lang="en-US" dirty="0"/>
              <a:t>UML Overview</a:t>
            </a:r>
          </a:p>
          <a:p>
            <a:pPr marL="385763" indent="-385763">
              <a:buFont typeface="+mj-lt"/>
              <a:buAutoNum type="arabicPeriod"/>
            </a:pPr>
            <a:r>
              <a:rPr lang="en-US" dirty="0"/>
              <a:t>TOGAF Case Study</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a:t>
            </a:fld>
            <a:endParaRPr lang="en-US"/>
          </a:p>
        </p:txBody>
      </p:sp>
    </p:spTree>
    <p:extLst>
      <p:ext uri="{BB962C8B-B14F-4D97-AF65-F5344CB8AC3E}">
        <p14:creationId xmlns:p14="http://schemas.microsoft.com/office/powerpoint/2010/main" val="3989289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4.4 Flow Objects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30</a:t>
            </a:fld>
            <a:endParaRPr lang="en-US"/>
          </a:p>
        </p:txBody>
      </p:sp>
    </p:spTree>
    <p:extLst>
      <p:ext uri="{BB962C8B-B14F-4D97-AF65-F5344CB8AC3E}">
        <p14:creationId xmlns:p14="http://schemas.microsoft.com/office/powerpoint/2010/main" val="3568860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BPMN </a:t>
            </a:r>
            <a:r>
              <a:rPr lang="id-ID" dirty="0" err="1" smtClean="0"/>
              <a:t>Elements</a:t>
            </a:r>
            <a:endParaRPr lang="en-US" dirty="0"/>
          </a:p>
        </p:txBody>
      </p:sp>
      <p:graphicFrame>
        <p:nvGraphicFramePr>
          <p:cNvPr id="4" name="Content Placeholder 3"/>
          <p:cNvGraphicFramePr>
            <a:graphicFrameLocks noGrp="1"/>
          </p:cNvGraphicFramePr>
          <p:nvPr>
            <p:ph idx="1"/>
            <p:extLst/>
          </p:nvPr>
        </p:nvGraphicFramePr>
        <p:xfrm>
          <a:off x="188495" y="1131080"/>
          <a:ext cx="8839200" cy="5726920"/>
        </p:xfrm>
        <a:graphic>
          <a:graphicData uri="http://schemas.openxmlformats.org/drawingml/2006/table">
            <a:tbl>
              <a:tblPr firstRow="1" bandRow="1">
                <a:tableStyleId>{073A0DAA-6AF3-43AB-8588-CEC1D06C72B9}</a:tableStyleId>
              </a:tblPr>
              <a:tblGrid>
                <a:gridCol w="1971055"/>
                <a:gridCol w="4734545"/>
                <a:gridCol w="2133600"/>
              </a:tblGrid>
              <a:tr h="517180">
                <a:tc>
                  <a:txBody>
                    <a:bodyPr/>
                    <a:lstStyle/>
                    <a:p>
                      <a:pPr algn="l"/>
                      <a:r>
                        <a:rPr lang="id-ID" sz="2000" dirty="0" smtClean="0">
                          <a:effectLst/>
                        </a:rPr>
                        <a:t>E</a:t>
                      </a:r>
                      <a:r>
                        <a:rPr lang="en-US" sz="2000" dirty="0" smtClean="0">
                          <a:effectLst/>
                        </a:rPr>
                        <a:t>LEMENT</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dirty="0">
                          <a:effectLst/>
                        </a:rPr>
                        <a:t>DEFINITION</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a:effectLst/>
                        </a:rPr>
                        <a:t>BPMN NAME</a:t>
                      </a:r>
                      <a:endParaRPr lang="en-US" sz="2000" b="1">
                        <a:solidFill>
                          <a:srgbClr val="707B91"/>
                        </a:solidFill>
                        <a:effectLst/>
                        <a:latin typeface="Arial Narrow" pitchFamily="34" charset="0"/>
                      </a:endParaRPr>
                    </a:p>
                  </a:txBody>
                  <a:tcPr marL="45629" marR="45629" marT="31940" marB="31940"/>
                </a:tc>
              </a:tr>
              <a:tr h="354025">
                <a:tc rowSpan="3">
                  <a:txBody>
                    <a:bodyPr/>
                    <a:lstStyle/>
                    <a:p>
                      <a:pPr algn="l"/>
                      <a:r>
                        <a:rPr lang="en-US" sz="2000" b="1" dirty="0">
                          <a:effectLst/>
                        </a:rPr>
                        <a:t>Flow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a:effectLst/>
                        </a:rPr>
                        <a:t>Flow objects are the main graphic elements that </a:t>
                      </a:r>
                      <a:r>
                        <a:rPr lang="en-US" sz="2000" dirty="0">
                          <a:solidFill>
                            <a:srgbClr val="C00000"/>
                          </a:solidFill>
                          <a:effectLst/>
                        </a:rPr>
                        <a:t>define the behavior </a:t>
                      </a:r>
                      <a:r>
                        <a:rPr lang="en-US" sz="2000" dirty="0">
                          <a:effectLst/>
                        </a:rPr>
                        <a:t>of the </a:t>
                      </a:r>
                      <a:r>
                        <a:rPr lang="en-US" sz="2000" dirty="0" smtClean="0">
                          <a:effectLst/>
                        </a:rPr>
                        <a:t>processes</a:t>
                      </a:r>
                      <a:endParaRPr lang="en-US" sz="2000" dirty="0">
                        <a:solidFill>
                          <a:srgbClr val="C00000"/>
                        </a:solidFill>
                        <a:effectLst/>
                        <a:latin typeface="Arial Narrow" pitchFamily="34" charset="0"/>
                      </a:endParaRPr>
                    </a:p>
                  </a:txBody>
                  <a:tcPr marL="45629" marR="45629" marT="31940" marB="31940"/>
                </a:tc>
                <a:tc>
                  <a:txBody>
                    <a:bodyPr/>
                    <a:lstStyle/>
                    <a:p>
                      <a:pPr algn="l"/>
                      <a:r>
                        <a:rPr lang="en-US" sz="2000" b="1" dirty="0">
                          <a:effectLst/>
                        </a:rPr>
                        <a:t>Events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Activities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Gateways</a:t>
                      </a:r>
                      <a:endParaRPr lang="en-US" sz="2000" b="1" dirty="0">
                        <a:effectLst/>
                        <a:latin typeface="Arial Narrow" pitchFamily="34" charset="0"/>
                      </a:endParaRPr>
                    </a:p>
                  </a:txBody>
                  <a:tcPr marL="45629" marR="45629" marT="31940" marB="31940" anchor="ctr"/>
                </a:tc>
              </a:tr>
              <a:tr h="390250">
                <a:tc rowSpan="3">
                  <a:txBody>
                    <a:bodyPr/>
                    <a:lstStyle/>
                    <a:p>
                      <a:pPr algn="l"/>
                      <a:r>
                        <a:rPr lang="en-US" sz="2000" b="1" dirty="0">
                          <a:effectLst/>
                        </a:rPr>
                        <a:t>Connecting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smtClean="0">
                          <a:effectLst/>
                        </a:rPr>
                        <a:t>Flow objects are connected to each other by means of </a:t>
                      </a:r>
                      <a:r>
                        <a:rPr lang="en-US" sz="2000" dirty="0" smtClean="0">
                          <a:solidFill>
                            <a:srgbClr val="C00000"/>
                          </a:solidFill>
                          <a:effectLst/>
                        </a:rPr>
                        <a:t>connectors to create the basic framework </a:t>
                      </a:r>
                      <a:r>
                        <a:rPr lang="en-US" sz="2000" dirty="0" smtClean="0">
                          <a:effectLst/>
                        </a:rPr>
                        <a:t>of the business process structure</a:t>
                      </a:r>
                      <a:endParaRPr lang="en-US" sz="2000" dirty="0">
                        <a:effectLst/>
                        <a:latin typeface="Arial Narrow" pitchFamily="34" charset="0"/>
                      </a:endParaRPr>
                    </a:p>
                  </a:txBody>
                  <a:tcPr marL="45629" marR="45629" marT="31940" marB="31940" anchor="ctr"/>
                </a:tc>
                <a:tc>
                  <a:txBody>
                    <a:bodyPr/>
                    <a:lstStyle/>
                    <a:p>
                      <a:pPr algn="l"/>
                      <a:r>
                        <a:rPr lang="en-US" sz="2000" b="1" dirty="0">
                          <a:effectLst/>
                        </a:rPr>
                        <a:t>Sequence Flow</a:t>
                      </a:r>
                      <a:endParaRPr lang="en-US" sz="2000" b="1" dirty="0">
                        <a:effectLst/>
                        <a:latin typeface="Arial Narrow" pitchFamily="34" charset="0"/>
                      </a:endParaRPr>
                    </a:p>
                  </a:txBody>
                  <a:tcPr marL="45629" marR="45629" marT="31940" marB="31940" anchor="ctr"/>
                </a:tc>
              </a:tr>
              <a:tr h="364513">
                <a:tc vMerge="1">
                  <a:txBody>
                    <a:bodyPr/>
                    <a:lstStyle/>
                    <a:p>
                      <a:endParaRPr lang="en-US"/>
                    </a:p>
                  </a:txBody>
                  <a:tcPr/>
                </a:tc>
                <a:tc vMerge="1">
                  <a:txBody>
                    <a:bodyPr/>
                    <a:lstStyle/>
                    <a:p>
                      <a:endParaRPr lang="en-US"/>
                    </a:p>
                  </a:txBody>
                  <a:tcPr/>
                </a:tc>
                <a:tc>
                  <a:txBody>
                    <a:bodyPr/>
                    <a:lstStyle/>
                    <a:p>
                      <a:pPr algn="l"/>
                      <a:r>
                        <a:rPr lang="en-US" sz="2000" b="1" dirty="0">
                          <a:effectLst/>
                        </a:rPr>
                        <a:t>Message Flow</a:t>
                      </a:r>
                      <a:endParaRPr lang="en-US" sz="2000" b="1" dirty="0">
                        <a:effectLst/>
                        <a:latin typeface="Arial Narrow" pitchFamily="34" charset="0"/>
                      </a:endParaRPr>
                    </a:p>
                  </a:txBody>
                  <a:tcPr marL="45629" marR="45629" marT="31940" marB="31940" anchor="ctr"/>
                </a:tc>
              </a:tr>
              <a:tr h="364465">
                <a:tc vMerge="1">
                  <a:txBody>
                    <a:bodyPr/>
                    <a:lstStyle/>
                    <a:p>
                      <a:endParaRPr lang="en-US"/>
                    </a:p>
                  </a:txBody>
                  <a:tcPr/>
                </a:tc>
                <a:tc vMerge="1">
                  <a:txBody>
                    <a:bodyPr/>
                    <a:lstStyle/>
                    <a:p>
                      <a:endParaRPr lang="en-US"/>
                    </a:p>
                  </a:txBody>
                  <a:tcPr/>
                </a:tc>
                <a:tc>
                  <a:txBody>
                    <a:bodyPr/>
                    <a:lstStyle/>
                    <a:p>
                      <a:pPr algn="l"/>
                      <a:r>
                        <a:rPr lang="en-US" sz="2000" b="1" dirty="0">
                          <a:effectLst/>
                        </a:rPr>
                        <a:t>Association</a:t>
                      </a:r>
                      <a:endParaRPr lang="en-US" sz="2000" b="1" dirty="0">
                        <a:effectLst/>
                        <a:latin typeface="Arial Narrow" pitchFamily="34" charset="0"/>
                      </a:endParaRPr>
                    </a:p>
                  </a:txBody>
                  <a:tcPr marL="45629" marR="45629" marT="31940" marB="31940" anchor="ctr"/>
                </a:tc>
              </a:tr>
              <a:tr h="424821">
                <a:tc rowSpan="2">
                  <a:txBody>
                    <a:bodyPr/>
                    <a:lstStyle/>
                    <a:p>
                      <a:pPr algn="l"/>
                      <a:r>
                        <a:rPr lang="en-US" sz="2000" b="1" dirty="0" err="1">
                          <a:effectLst/>
                        </a:rPr>
                        <a:t>Swimlane</a:t>
                      </a:r>
                      <a:endParaRPr lang="en-US" sz="2000" b="1" dirty="0">
                        <a:effectLst/>
                        <a:latin typeface="Arial Narrow" pitchFamily="34" charset="0"/>
                      </a:endParaRPr>
                    </a:p>
                  </a:txBody>
                  <a:tcPr marL="45629" marR="45629" marT="31940" marB="31940" anchor="ctr"/>
                </a:tc>
                <a:tc rowSpan="2">
                  <a:txBody>
                    <a:bodyPr/>
                    <a:lstStyle/>
                    <a:p>
                      <a:pPr algn="l"/>
                      <a:r>
                        <a:rPr lang="en-US" sz="2000" dirty="0" err="1" smtClean="0">
                          <a:effectLst/>
                        </a:rPr>
                        <a:t>Swimlanes</a:t>
                      </a:r>
                      <a:r>
                        <a:rPr lang="en-US" sz="2000" dirty="0" smtClean="0">
                          <a:effectLst/>
                        </a:rPr>
                        <a:t> are mechanisms to arrange activities in separate display categories to illustrate </a:t>
                      </a:r>
                      <a:r>
                        <a:rPr lang="en-US" sz="2000" dirty="0" smtClean="0">
                          <a:solidFill>
                            <a:srgbClr val="C00000"/>
                          </a:solidFill>
                          <a:effectLst/>
                        </a:rPr>
                        <a:t>the different functional areas or persons in charge</a:t>
                      </a:r>
                      <a:endParaRPr lang="en-US" sz="2000" dirty="0">
                        <a:solidFill>
                          <a:srgbClr val="C00000"/>
                        </a:solidFill>
                        <a:effectLst/>
                        <a:latin typeface="Arial Narrow" pitchFamily="34" charset="0"/>
                      </a:endParaRPr>
                    </a:p>
                  </a:txBody>
                  <a:tcPr marL="45629" marR="45629" marT="31940" marB="31940" anchor="ctr"/>
                </a:tc>
                <a:tc>
                  <a:txBody>
                    <a:bodyPr/>
                    <a:lstStyle/>
                    <a:p>
                      <a:pPr algn="l"/>
                      <a:r>
                        <a:rPr lang="en-US" sz="2000" b="1" dirty="0">
                          <a:effectLst/>
                        </a:rPr>
                        <a:t>Pools</a:t>
                      </a:r>
                      <a:endParaRPr lang="en-US" sz="2000" b="1" dirty="0">
                        <a:effectLst/>
                        <a:latin typeface="Arial Narrow" pitchFamily="34" charset="0"/>
                      </a:endParaRPr>
                    </a:p>
                  </a:txBody>
                  <a:tcPr marL="45629" marR="45629" marT="31940" marB="31940" anchor="ctr"/>
                </a:tc>
              </a:tr>
              <a:tr h="807258">
                <a:tc vMerge="1">
                  <a:txBody>
                    <a:bodyPr/>
                    <a:lstStyle/>
                    <a:p>
                      <a:endParaRPr lang="en-US"/>
                    </a:p>
                  </a:txBody>
                  <a:tcPr/>
                </a:tc>
                <a:tc vMerge="1">
                  <a:txBody>
                    <a:bodyPr/>
                    <a:lstStyle/>
                    <a:p>
                      <a:endParaRPr lang="en-US"/>
                    </a:p>
                  </a:txBody>
                  <a:tcPr/>
                </a:tc>
                <a:tc>
                  <a:txBody>
                    <a:bodyPr/>
                    <a:lstStyle/>
                    <a:p>
                      <a:pPr algn="l"/>
                      <a:r>
                        <a:rPr lang="en-US" sz="2000" b="1" dirty="0">
                          <a:effectLst/>
                        </a:rPr>
                        <a:t>Lanes</a:t>
                      </a:r>
                      <a:endParaRPr lang="en-US" sz="2000" b="1" dirty="0">
                        <a:effectLst/>
                        <a:latin typeface="Arial Narrow" pitchFamily="34" charset="0"/>
                      </a:endParaRPr>
                    </a:p>
                  </a:txBody>
                  <a:tcPr marL="45629" marR="45629" marT="31940" marB="31940"/>
                </a:tc>
              </a:tr>
              <a:tr h="440594">
                <a:tc rowSpan="4">
                  <a:txBody>
                    <a:bodyPr/>
                    <a:lstStyle/>
                    <a:p>
                      <a:pPr algn="l"/>
                      <a:r>
                        <a:rPr lang="en-US" sz="2000" b="1" dirty="0">
                          <a:effectLst/>
                        </a:rPr>
                        <a:t>Artifacts</a:t>
                      </a:r>
                      <a:endParaRPr lang="en-US" sz="2000" b="1" dirty="0">
                        <a:effectLst/>
                        <a:latin typeface="Arial Narrow" pitchFamily="34" charset="0"/>
                      </a:endParaRPr>
                    </a:p>
                  </a:txBody>
                  <a:tcPr marL="45629" marR="45629" marT="31940" marB="31940" anchor="ctr"/>
                </a:tc>
                <a:tc rowSpan="4">
                  <a:txBody>
                    <a:bodyPr/>
                    <a:lstStyle/>
                    <a:p>
                      <a:pPr algn="l"/>
                      <a:r>
                        <a:rPr lang="en-US" sz="2000" dirty="0" smtClean="0">
                          <a:effectLst/>
                        </a:rPr>
                        <a:t>Artifacts are used to </a:t>
                      </a:r>
                      <a:r>
                        <a:rPr lang="en-US" sz="2000" dirty="0" smtClean="0">
                          <a:solidFill>
                            <a:srgbClr val="C00000"/>
                          </a:solidFill>
                          <a:effectLst/>
                        </a:rPr>
                        <a:t>provide additional information about the process</a:t>
                      </a:r>
                      <a:r>
                        <a:rPr lang="en-US" sz="2000" dirty="0" smtClean="0">
                          <a:effectLst/>
                        </a:rPr>
                        <a:t>. They provide the </a:t>
                      </a:r>
                      <a:r>
                        <a:rPr lang="en-US" sz="2000" dirty="0" smtClean="0">
                          <a:solidFill>
                            <a:srgbClr val="0070C0"/>
                          </a:solidFill>
                          <a:effectLst/>
                        </a:rPr>
                        <a:t>notation with flexibility to express different contexts </a:t>
                      </a:r>
                      <a:r>
                        <a:rPr lang="en-US" sz="2000" dirty="0" smtClean="0">
                          <a:effectLst/>
                        </a:rPr>
                        <a:t>properly</a:t>
                      </a:r>
                      <a:endParaRPr lang="en-US" sz="2000" dirty="0">
                        <a:effectLst/>
                        <a:latin typeface="Arial Narrow" pitchFamily="34" charset="0"/>
                      </a:endParaRPr>
                    </a:p>
                  </a:txBody>
                  <a:tcPr marL="45629" marR="45629" marT="31940" marB="31940" anchor="ctr"/>
                </a:tc>
                <a:tc>
                  <a:txBody>
                    <a:bodyPr/>
                    <a:lstStyle/>
                    <a:p>
                      <a:pPr algn="l"/>
                      <a:r>
                        <a:rPr lang="en-US" sz="2000" b="1" dirty="0" smtClean="0">
                          <a:effectLst/>
                        </a:rPr>
                        <a:t>Annotation</a:t>
                      </a:r>
                      <a:endParaRPr lang="en-US" sz="2000" b="1" dirty="0">
                        <a:effectLst/>
                        <a:latin typeface="Arial Narrow" pitchFamily="34" charset="0"/>
                      </a:endParaRPr>
                    </a:p>
                  </a:txBody>
                  <a:tcPr marL="45629" marR="45629" marT="31940" marB="31940" anchor="ctr"/>
                </a:tc>
              </a:tr>
              <a:tr h="398078">
                <a:tc vMerge="1">
                  <a:txBody>
                    <a:bodyPr/>
                    <a:lstStyle/>
                    <a:p>
                      <a:endParaRPr lang="en-US"/>
                    </a:p>
                  </a:txBody>
                  <a:tcPr/>
                </a:tc>
                <a:tc vMerge="1">
                  <a:txBody>
                    <a:bodyPr/>
                    <a:lstStyle/>
                    <a:p>
                      <a:endParaRPr lang="en-US"/>
                    </a:p>
                  </a:txBody>
                  <a:tcPr/>
                </a:tc>
                <a:tc>
                  <a:txBody>
                    <a:bodyPr/>
                    <a:lstStyle/>
                    <a:p>
                      <a:pPr algn="l"/>
                      <a:r>
                        <a:rPr lang="en-US" sz="2000" b="1" dirty="0">
                          <a:effectLst/>
                        </a:rPr>
                        <a:t>Group</a:t>
                      </a:r>
                      <a:endParaRPr lang="en-US" sz="2000" b="1" dirty="0">
                        <a:effectLst/>
                        <a:latin typeface="Arial Narrow" pitchFamily="34" charset="0"/>
                      </a:endParaRPr>
                    </a:p>
                  </a:txBody>
                  <a:tcPr marL="45629" marR="45629" marT="31940" marB="31940" anchor="ctr"/>
                </a:tc>
              </a:tr>
              <a:tr h="398962">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rPr>
                        <a:t>Data Object</a:t>
                      </a:r>
                      <a:endParaRPr lang="en-US" sz="2000" b="1" dirty="0" smtClean="0">
                        <a:effectLst/>
                        <a:latin typeface="Arial Narrow" pitchFamily="34" charset="0"/>
                      </a:endParaRPr>
                    </a:p>
                  </a:txBody>
                  <a:tcPr marL="45629" marR="45629" marT="31940" marB="31940" anchor="ctr"/>
                </a:tc>
              </a:tr>
              <a:tr h="455376">
                <a:tc vMerge="1">
                  <a:txBody>
                    <a:bodyPr/>
                    <a:lstStyle/>
                    <a:p>
                      <a:pPr algn="l"/>
                      <a:endParaRPr lang="en-US" sz="1800" b="1">
                        <a:effectLst/>
                        <a:latin typeface="Arial Narrow" pitchFamily="34" charset="0"/>
                      </a:endParaRPr>
                    </a:p>
                  </a:txBody>
                  <a:tcPr marL="45629" marR="45629" marT="31940" marB="31940" anchor="ctr"/>
                </a:tc>
                <a:tc vMerge="1">
                  <a:txBody>
                    <a:bodyPr/>
                    <a:lstStyle/>
                    <a:p>
                      <a:pPr algn="l"/>
                      <a:endParaRPr lang="en-US" sz="1800" dirty="0">
                        <a:effectLst/>
                        <a:latin typeface="Arial Narrow" pitchFamily="34" charset="0"/>
                      </a:endParaRPr>
                    </a:p>
                  </a:txBody>
                  <a:tcPr marL="45629" marR="45629" marT="31940" marB="31940" anchor="ctr"/>
                </a:tc>
                <a:tc>
                  <a:txBody>
                    <a:bodyPr/>
                    <a:lstStyle/>
                    <a:p>
                      <a:pPr algn="l"/>
                      <a:r>
                        <a:rPr lang="id-ID" sz="2000" b="1" dirty="0" smtClean="0">
                          <a:effectLst/>
                        </a:rPr>
                        <a:t>Data</a:t>
                      </a:r>
                      <a:r>
                        <a:rPr lang="id-ID" sz="2000" b="1" baseline="0" dirty="0" smtClean="0">
                          <a:effectLst/>
                        </a:rPr>
                        <a:t> Store</a:t>
                      </a:r>
                      <a:endParaRPr lang="en-US" sz="2000" b="1" dirty="0">
                        <a:effectLst/>
                        <a:latin typeface="Arial Narrow" pitchFamily="34" charset="0"/>
                      </a:endParaRPr>
                    </a:p>
                  </a:txBody>
                  <a:tcPr marL="45629" marR="45629" marT="31940" marB="31940" anchor="ct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pPr/>
              <a:t>31</a:t>
            </a:fld>
            <a:endParaRPr lang="en-US" dirty="0"/>
          </a:p>
        </p:txBody>
      </p:sp>
    </p:spTree>
    <p:extLst>
      <p:ext uri="{BB962C8B-B14F-4D97-AF65-F5344CB8AC3E}">
        <p14:creationId xmlns:p14="http://schemas.microsoft.com/office/powerpoint/2010/main" val="58283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4.4.1 Events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32</a:t>
            </a:fld>
            <a:endParaRPr lang="en-US"/>
          </a:p>
        </p:txBody>
      </p:sp>
    </p:spTree>
    <p:extLst>
      <p:ext uri="{BB962C8B-B14F-4D97-AF65-F5344CB8AC3E}">
        <p14:creationId xmlns:p14="http://schemas.microsoft.com/office/powerpoint/2010/main" val="3893007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Event</a:t>
            </a:r>
            <a:endParaRPr lang="en-US" dirty="0"/>
          </a:p>
        </p:txBody>
      </p:sp>
      <p:sp>
        <p:nvSpPr>
          <p:cNvPr id="3" name="Content Placeholder 2"/>
          <p:cNvSpPr>
            <a:spLocks noGrp="1"/>
          </p:cNvSpPr>
          <p:nvPr>
            <p:ph idx="1"/>
          </p:nvPr>
        </p:nvSpPr>
        <p:spPr>
          <a:xfrm>
            <a:off x="628650" y="1313227"/>
            <a:ext cx="7886700" cy="4643095"/>
          </a:xfrm>
        </p:spPr>
        <p:txBody>
          <a:bodyPr>
            <a:noAutofit/>
          </a:bodyPr>
          <a:lstStyle/>
          <a:p>
            <a:r>
              <a:rPr lang="id-ID" sz="3200" dirty="0" smtClean="0"/>
              <a:t>A</a:t>
            </a:r>
            <a:r>
              <a:rPr lang="en-US" sz="3200" dirty="0" smtClean="0"/>
              <a:t>n </a:t>
            </a:r>
            <a:r>
              <a:rPr lang="en-US" sz="3200" dirty="0"/>
              <a:t>event is </a:t>
            </a:r>
            <a:r>
              <a:rPr lang="en-US" sz="3200" dirty="0">
                <a:solidFill>
                  <a:srgbClr val="C00000"/>
                </a:solidFill>
              </a:rPr>
              <a:t>something that happens </a:t>
            </a:r>
            <a:r>
              <a:rPr lang="en-US" sz="3200" dirty="0"/>
              <a:t>during the course of the process, affecting the process flow and normally has a </a:t>
            </a:r>
            <a:r>
              <a:rPr lang="en-US" sz="3200" dirty="0">
                <a:solidFill>
                  <a:srgbClr val="C00000"/>
                </a:solidFill>
              </a:rPr>
              <a:t>trigger</a:t>
            </a:r>
            <a:r>
              <a:rPr lang="en-US" sz="3200" dirty="0"/>
              <a:t> or </a:t>
            </a:r>
            <a:r>
              <a:rPr lang="en-US" sz="3200" dirty="0" smtClean="0">
                <a:solidFill>
                  <a:srgbClr val="C00000"/>
                </a:solidFill>
              </a:rPr>
              <a:t>result</a:t>
            </a:r>
            <a:r>
              <a:rPr lang="en-US" sz="3200" dirty="0" smtClean="0"/>
              <a:t> </a:t>
            </a:r>
            <a:endParaRPr lang="id-ID" sz="3200" dirty="0" smtClean="0"/>
          </a:p>
          <a:p>
            <a:r>
              <a:rPr lang="id-ID" sz="3200" dirty="0" smtClean="0"/>
              <a:t>T</a:t>
            </a:r>
            <a:r>
              <a:rPr lang="en-US" sz="3200" dirty="0" err="1" smtClean="0"/>
              <a:t>ypes</a:t>
            </a:r>
            <a:r>
              <a:rPr lang="en-US" sz="3200" dirty="0" smtClean="0"/>
              <a:t> </a:t>
            </a:r>
            <a:r>
              <a:rPr lang="en-US" sz="3200" dirty="0"/>
              <a:t>of events are classified depending on </a:t>
            </a:r>
            <a:r>
              <a:rPr lang="en-US" sz="3200" dirty="0">
                <a:solidFill>
                  <a:srgbClr val="C00000"/>
                </a:solidFill>
              </a:rPr>
              <a:t>when they affect the </a:t>
            </a:r>
            <a:r>
              <a:rPr lang="en-US" sz="3200" dirty="0" smtClean="0">
                <a:solidFill>
                  <a:srgbClr val="C00000"/>
                </a:solidFill>
              </a:rPr>
              <a:t>flow</a:t>
            </a:r>
            <a:endParaRPr lang="en-US" sz="3200" dirty="0" smtClean="0"/>
          </a:p>
          <a:p>
            <a:r>
              <a:rPr lang="en-US" sz="3200" dirty="0" smtClean="0"/>
              <a:t>Within </a:t>
            </a:r>
            <a:r>
              <a:rPr lang="en-US" sz="3200" dirty="0"/>
              <a:t>each type of event, </a:t>
            </a:r>
            <a:r>
              <a:rPr lang="en-US" sz="3200" dirty="0" smtClean="0"/>
              <a:t>they are </a:t>
            </a:r>
            <a:r>
              <a:rPr lang="en-US" sz="3200" dirty="0"/>
              <a:t>classified as per the </a:t>
            </a:r>
            <a:r>
              <a:rPr lang="en-US" sz="3200" dirty="0">
                <a:solidFill>
                  <a:srgbClr val="C00000"/>
                </a:solidFill>
              </a:rPr>
              <a:t>impact on the process </a:t>
            </a:r>
            <a:r>
              <a:rPr lang="en-US" sz="3200" dirty="0" smtClean="0">
                <a:solidFill>
                  <a:srgbClr val="C00000"/>
                </a:solidFill>
              </a:rPr>
              <a:t>flow</a:t>
            </a:r>
            <a:endParaRPr lang="en-US" sz="3200" dirty="0"/>
          </a:p>
          <a:p>
            <a:pPr lvl="1"/>
            <a:r>
              <a:rPr lang="en-US" sz="2800" dirty="0" smtClean="0"/>
              <a:t>For </a:t>
            </a:r>
            <a:r>
              <a:rPr lang="en-US" sz="2800" dirty="0"/>
              <a:t>instance, some </a:t>
            </a:r>
            <a:r>
              <a:rPr lang="en-US" sz="2800" dirty="0">
                <a:solidFill>
                  <a:srgbClr val="C00000"/>
                </a:solidFill>
              </a:rPr>
              <a:t>subtypes</a:t>
            </a:r>
            <a:r>
              <a:rPr lang="en-US" sz="2800" dirty="0"/>
              <a:t> are: </a:t>
            </a:r>
            <a:r>
              <a:rPr lang="en-US" sz="2800" dirty="0">
                <a:solidFill>
                  <a:srgbClr val="00B050"/>
                </a:solidFill>
              </a:rPr>
              <a:t>messages</a:t>
            </a:r>
            <a:r>
              <a:rPr lang="en-US" sz="2800" dirty="0"/>
              <a:t>, </a:t>
            </a:r>
            <a:r>
              <a:rPr lang="en-US" sz="2800" dirty="0">
                <a:solidFill>
                  <a:srgbClr val="00B050"/>
                </a:solidFill>
              </a:rPr>
              <a:t>timer</a:t>
            </a:r>
            <a:r>
              <a:rPr lang="en-US" sz="2800" dirty="0"/>
              <a:t>, </a:t>
            </a:r>
            <a:r>
              <a:rPr lang="en-US" sz="2800" dirty="0">
                <a:solidFill>
                  <a:srgbClr val="00B050"/>
                </a:solidFill>
              </a:rPr>
              <a:t>cancellation</a:t>
            </a:r>
            <a:r>
              <a:rPr lang="en-US" sz="2800" dirty="0"/>
              <a:t>, </a:t>
            </a:r>
            <a:r>
              <a:rPr lang="en-US" sz="2800" dirty="0">
                <a:solidFill>
                  <a:srgbClr val="00B050"/>
                </a:solidFill>
              </a:rPr>
              <a:t>error</a:t>
            </a:r>
            <a:r>
              <a:rPr lang="en-US" sz="2800" dirty="0"/>
              <a:t>, etc. </a:t>
            </a:r>
          </a:p>
        </p:txBody>
      </p:sp>
      <p:sp>
        <p:nvSpPr>
          <p:cNvPr id="4" name="Slide Number Placeholder 3"/>
          <p:cNvSpPr>
            <a:spLocks noGrp="1"/>
          </p:cNvSpPr>
          <p:nvPr>
            <p:ph type="sldNum" sz="quarter" idx="12"/>
          </p:nvPr>
        </p:nvSpPr>
        <p:spPr/>
        <p:txBody>
          <a:bodyPr/>
          <a:lstStyle/>
          <a:p>
            <a:fld id="{C546E0E4-908A-4724-B308-E4F6AE4FA0DD}" type="slidenum">
              <a:rPr lang="en-US" smtClean="0"/>
              <a:pPr/>
              <a:t>33</a:t>
            </a:fld>
            <a:endParaRPr lang="en-US"/>
          </a:p>
        </p:txBody>
      </p:sp>
    </p:spTree>
    <p:extLst>
      <p:ext uri="{BB962C8B-B14F-4D97-AF65-F5344CB8AC3E}">
        <p14:creationId xmlns:p14="http://schemas.microsoft.com/office/powerpoint/2010/main" val="331458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Type of Event</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059157"/>
              </p:ext>
            </p:extLst>
          </p:nvPr>
        </p:nvGraphicFramePr>
        <p:xfrm>
          <a:off x="425115" y="1199147"/>
          <a:ext cx="8382000" cy="5165002"/>
        </p:xfrm>
        <a:graphic>
          <a:graphicData uri="http://schemas.openxmlformats.org/drawingml/2006/table">
            <a:tbl>
              <a:tblPr firstRow="1" bandRow="1">
                <a:tableStyleId>{073A0DAA-6AF3-43AB-8588-CEC1D06C72B9}</a:tableStyleId>
              </a:tblPr>
              <a:tblGrid>
                <a:gridCol w="2286000"/>
                <a:gridCol w="4267200"/>
                <a:gridCol w="1828800"/>
              </a:tblGrid>
              <a:tr h="554525">
                <a:tc>
                  <a:txBody>
                    <a:bodyPr/>
                    <a:lstStyle/>
                    <a:p>
                      <a:r>
                        <a:rPr lang="en-US" sz="2400" dirty="0"/>
                        <a:t>TYPE OF EVENT</a:t>
                      </a:r>
                      <a:endParaRPr lang="en-US" sz="2400" dirty="0">
                        <a:latin typeface="Arial Narrow" pitchFamily="34" charset="0"/>
                      </a:endParaRPr>
                    </a:p>
                  </a:txBody>
                  <a:tcPr marL="0" marR="0" marT="0" marB="0" anchor="ctr"/>
                </a:tc>
                <a:tc>
                  <a:txBody>
                    <a:bodyPr/>
                    <a:lstStyle/>
                    <a:p>
                      <a:r>
                        <a:rPr lang="en-US" sz="2400" dirty="0"/>
                        <a:t>DEFINITION</a:t>
                      </a:r>
                      <a:endParaRPr lang="en-US" sz="2400" dirty="0">
                        <a:latin typeface="Arial Narrow" pitchFamily="34" charset="0"/>
                      </a:endParaRPr>
                    </a:p>
                  </a:txBody>
                  <a:tcPr marL="0" marR="0" marT="0" marB="0" anchor="ctr"/>
                </a:tc>
                <a:tc>
                  <a:txBody>
                    <a:bodyPr/>
                    <a:lstStyle/>
                    <a:p>
                      <a:r>
                        <a:rPr lang="en-US" sz="2400"/>
                        <a:t>NOTATION</a:t>
                      </a:r>
                      <a:endParaRPr lang="en-US" sz="2400">
                        <a:latin typeface="Arial Narrow" pitchFamily="34" charset="0"/>
                      </a:endParaRPr>
                    </a:p>
                  </a:txBody>
                  <a:tcPr marL="0" marR="0" marT="0" marB="0" anchor="ctr"/>
                </a:tc>
              </a:tr>
              <a:tr h="1346703">
                <a:tc>
                  <a:txBody>
                    <a:bodyPr/>
                    <a:lstStyle/>
                    <a:p>
                      <a:r>
                        <a:rPr lang="en-US" sz="2400" b="1" dirty="0"/>
                        <a:t>Start </a:t>
                      </a:r>
                      <a:endParaRPr lang="en-US" sz="2400" b="1" dirty="0">
                        <a:latin typeface="Arial Narrow" pitchFamily="34" charset="0"/>
                      </a:endParaRPr>
                    </a:p>
                  </a:txBody>
                  <a:tcPr marL="0" marR="0" marT="0" marB="0" anchor="ctr"/>
                </a:tc>
                <a:tc>
                  <a:txBody>
                    <a:bodyPr/>
                    <a:lstStyle/>
                    <a:p>
                      <a:r>
                        <a:rPr lang="en-US" sz="2400" dirty="0"/>
                        <a:t>As its name suggests, it represents the </a:t>
                      </a:r>
                      <a:r>
                        <a:rPr lang="en-US" sz="2400" dirty="0">
                          <a:solidFill>
                            <a:srgbClr val="C00000"/>
                          </a:solidFill>
                        </a:rPr>
                        <a:t>starting point of a </a:t>
                      </a:r>
                      <a:r>
                        <a:rPr lang="en-US" sz="2400" dirty="0" smtClean="0">
                          <a:solidFill>
                            <a:srgbClr val="C00000"/>
                          </a:solidFill>
                        </a:rPr>
                        <a:t>process</a:t>
                      </a:r>
                      <a:endParaRPr lang="en-US" sz="2400" dirty="0">
                        <a:solidFill>
                          <a:srgbClr val="C00000"/>
                        </a:solidFill>
                        <a:latin typeface="Arial Narrow" pitchFamily="34" charset="0"/>
                      </a:endParaRPr>
                    </a:p>
                  </a:txBody>
                  <a:tcPr marL="0" marR="0" marT="0" marB="0" anchor="ctr"/>
                </a:tc>
                <a:tc>
                  <a:txBody>
                    <a:bodyPr/>
                    <a:lstStyle/>
                    <a:p>
                      <a:endParaRPr lang="en-US" sz="2400"/>
                    </a:p>
                    <a:p>
                      <a:r>
                        <a:rPr lang="en-US" sz="2400"/>
                        <a:t/>
                      </a:r>
                      <a:br>
                        <a:rPr lang="en-US" sz="2400"/>
                      </a:br>
                      <a:endParaRPr lang="en-US" sz="2400">
                        <a:latin typeface="Arial Narrow" pitchFamily="34" charset="0"/>
                      </a:endParaRPr>
                    </a:p>
                  </a:txBody>
                  <a:tcPr marL="0" marR="0" marT="0" marB="0" anchor="ctr"/>
                </a:tc>
              </a:tr>
              <a:tr h="2365972">
                <a:tc>
                  <a:txBody>
                    <a:bodyPr/>
                    <a:lstStyle/>
                    <a:p>
                      <a:r>
                        <a:rPr lang="en-US" sz="2400" b="1" dirty="0"/>
                        <a:t>Intermediate </a:t>
                      </a:r>
                      <a:endParaRPr lang="en-US" sz="2400" b="1" dirty="0">
                        <a:latin typeface="Arial Narrow" pitchFamily="34" charset="0"/>
                      </a:endParaRPr>
                    </a:p>
                  </a:txBody>
                  <a:tcPr marL="0" marR="0" marT="0" marB="0" anchor="ctr"/>
                </a:tc>
                <a:tc>
                  <a:txBody>
                    <a:bodyPr/>
                    <a:lstStyle/>
                    <a:p>
                      <a:r>
                        <a:rPr lang="en-US" sz="2400" dirty="0"/>
                        <a:t>This </a:t>
                      </a:r>
                      <a:r>
                        <a:rPr lang="en-US" sz="2400" dirty="0">
                          <a:solidFill>
                            <a:srgbClr val="C00000"/>
                          </a:solidFill>
                        </a:rPr>
                        <a:t>takes place between a start event and an end event</a:t>
                      </a:r>
                      <a:r>
                        <a:rPr lang="en-US" sz="2400" dirty="0"/>
                        <a:t>. It will affect the process, but it will not cause it to start or end </a:t>
                      </a:r>
                      <a:r>
                        <a:rPr lang="en-US" sz="2400" dirty="0" smtClean="0"/>
                        <a:t>directly</a:t>
                      </a:r>
                      <a:endParaRPr lang="en-US" sz="2400" dirty="0">
                        <a:latin typeface="Arial Narrow" pitchFamily="34" charset="0"/>
                      </a:endParaRPr>
                    </a:p>
                  </a:txBody>
                  <a:tcPr marL="0" marR="0" marT="0" marB="0" anchor="ctr"/>
                </a:tc>
                <a:tc>
                  <a:txBody>
                    <a:bodyPr/>
                    <a:lstStyle/>
                    <a:p>
                      <a:endParaRPr lang="en-US" sz="2400">
                        <a:latin typeface="Arial Narrow" pitchFamily="34" charset="0"/>
                      </a:endParaRPr>
                    </a:p>
                  </a:txBody>
                  <a:tcPr marL="0" marR="0" marT="0" marB="0" anchor="ctr"/>
                </a:tc>
              </a:tr>
              <a:tr h="897802">
                <a:tc>
                  <a:txBody>
                    <a:bodyPr/>
                    <a:lstStyle/>
                    <a:p>
                      <a:r>
                        <a:rPr lang="en-US" sz="2400" b="1" dirty="0"/>
                        <a:t>End </a:t>
                      </a:r>
                      <a:endParaRPr lang="en-US" sz="2400" b="1" dirty="0">
                        <a:latin typeface="Arial Narrow" pitchFamily="34" charset="0"/>
                      </a:endParaRPr>
                    </a:p>
                  </a:txBody>
                  <a:tcPr marL="0" marR="0" marT="0" marB="0" anchor="ctr"/>
                </a:tc>
                <a:tc>
                  <a:txBody>
                    <a:bodyPr/>
                    <a:lstStyle/>
                    <a:p>
                      <a:r>
                        <a:rPr lang="en-US" sz="2400" dirty="0"/>
                        <a:t>Indicates when a </a:t>
                      </a:r>
                      <a:r>
                        <a:rPr lang="en-US" sz="2400" dirty="0">
                          <a:solidFill>
                            <a:srgbClr val="C00000"/>
                          </a:solidFill>
                        </a:rPr>
                        <a:t>process </a:t>
                      </a:r>
                      <a:r>
                        <a:rPr lang="en-US" sz="2400" dirty="0" smtClean="0">
                          <a:solidFill>
                            <a:srgbClr val="C00000"/>
                          </a:solidFill>
                        </a:rPr>
                        <a:t>ends</a:t>
                      </a:r>
                      <a:endParaRPr lang="en-US" sz="2400" dirty="0">
                        <a:latin typeface="Arial Narrow" pitchFamily="34" charset="0"/>
                      </a:endParaRPr>
                    </a:p>
                  </a:txBody>
                  <a:tcPr marL="0" marR="0" marT="0" marB="0" anchor="ctr"/>
                </a:tc>
                <a:tc>
                  <a:txBody>
                    <a:bodyPr/>
                    <a:lstStyle/>
                    <a:p>
                      <a:endParaRPr lang="en-US" sz="2400" dirty="0">
                        <a:latin typeface="Arial Narrow" pitchFamily="34" charset="0"/>
                      </a:endParaRPr>
                    </a:p>
                  </a:txBody>
                  <a:tcPr marL="0" marR="0" marT="0" marB="0" anchor="ctr"/>
                </a:tc>
              </a:tr>
            </a:tbl>
          </a:graphicData>
        </a:graphic>
      </p:graphicFrame>
      <p:pic>
        <p:nvPicPr>
          <p:cNvPr id="1025" name="Picture 1" descr="mhtml:file://C:\RSWLecture\Business%20Process%20Model%20and%20Notation%20(BPMN)\2%20Basic%20Concepts\Basic%20BPMN%20modeling%20elements.mht!http://wiki.bizagi.com/en/images/1/17/Modeling_the_Process3_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141" y="2008772"/>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Modeling_the_Process3_Image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328" y="3889959"/>
            <a:ext cx="738188" cy="7381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Modeling_the_Process3_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5522" y="5542547"/>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34</a:t>
            </a:fld>
            <a:endParaRPr lang="en-US"/>
          </a:p>
        </p:txBody>
      </p:sp>
    </p:spTree>
    <p:extLst>
      <p:ext uri="{BB962C8B-B14F-4D97-AF65-F5344CB8AC3E}">
        <p14:creationId xmlns:p14="http://schemas.microsoft.com/office/powerpoint/2010/main" val="314983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Start Events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35</a:t>
            </a:fld>
            <a:endParaRPr lang="en-US"/>
          </a:p>
        </p:txBody>
      </p:sp>
    </p:spTree>
    <p:extLst>
      <p:ext uri="{BB962C8B-B14F-4D97-AF65-F5344CB8AC3E}">
        <p14:creationId xmlns:p14="http://schemas.microsoft.com/office/powerpoint/2010/main" val="239385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Type of Start Event</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2021171"/>
              </p:ext>
            </p:extLst>
          </p:nvPr>
        </p:nvGraphicFramePr>
        <p:xfrm>
          <a:off x="0" y="-12359"/>
          <a:ext cx="9144000" cy="6870358"/>
        </p:xfrm>
        <a:graphic>
          <a:graphicData uri="http://schemas.openxmlformats.org/drawingml/2006/table">
            <a:tbl>
              <a:tblPr/>
              <a:tblGrid>
                <a:gridCol w="1920368"/>
                <a:gridCol w="5539211"/>
                <a:gridCol w="1684421"/>
              </a:tblGrid>
              <a:tr h="338905">
                <a:tc>
                  <a:txBody>
                    <a:bodyPr/>
                    <a:lstStyle/>
                    <a:p>
                      <a:pPr algn="ctr" fontAlgn="ctr"/>
                      <a:r>
                        <a:rPr lang="id-ID" sz="1800" b="1" dirty="0" smtClean="0">
                          <a:effectLst/>
                          <a:latin typeface="Arial Narrow" pitchFamily="34" charset="0"/>
                        </a:rPr>
                        <a:t>E</a:t>
                      </a:r>
                      <a:r>
                        <a:rPr lang="en-US" sz="1800" b="1" dirty="0" smtClean="0">
                          <a:effectLst/>
                          <a:latin typeface="Arial Narrow" pitchFamily="34" charset="0"/>
                        </a:rPr>
                        <a:t>LEMENT</a:t>
                      </a:r>
                      <a:endParaRPr lang="en-US" sz="1800" dirty="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1800" b="1" dirty="0">
                          <a:effectLst/>
                          <a:latin typeface="Arial Narrow" pitchFamily="34" charset="0"/>
                        </a:rPr>
                        <a:t>DESCRIPTION</a:t>
                      </a:r>
                      <a:endParaRPr lang="en-US" sz="1800" dirty="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1800" b="1">
                          <a:effectLst/>
                          <a:latin typeface="Arial Narrow" pitchFamily="34" charset="0"/>
                        </a:rPr>
                        <a:t>NOTATION</a:t>
                      </a:r>
                      <a:endParaRPr lang="en-US" sz="180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r>
              <a:tr h="811084">
                <a:tc>
                  <a:txBody>
                    <a:bodyPr/>
                    <a:lstStyle/>
                    <a:p>
                      <a:pPr algn="ctr" fontAlgn="ctr"/>
                      <a:r>
                        <a:rPr lang="en-US" sz="1800" b="1">
                          <a:effectLst/>
                          <a:latin typeface="Arial Narrow" pitchFamily="34" charset="0"/>
                        </a:rPr>
                        <a:t>Start Event</a:t>
                      </a: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effectLst/>
                          <a:latin typeface="Arial Narrow" pitchFamily="34" charset="0"/>
                        </a:rPr>
                        <a:t>Indicates where a particular Process starts. It does not have any particular </a:t>
                      </a:r>
                      <a:r>
                        <a:rPr lang="en-US" sz="1800" dirty="0" smtClean="0">
                          <a:effectLst/>
                          <a:latin typeface="Arial Narrow" pitchFamily="34" charset="0"/>
                        </a:rPr>
                        <a:t>behavior</a:t>
                      </a:r>
                      <a:endParaRPr lang="id-ID" sz="1800" dirty="0" smtClean="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811084">
                <a:tc>
                  <a:txBody>
                    <a:bodyPr/>
                    <a:lstStyle/>
                    <a:p>
                      <a:pPr algn="ctr" fontAlgn="ctr"/>
                      <a:r>
                        <a:rPr lang="en-US" sz="1800" b="1">
                          <a:effectLst/>
                          <a:latin typeface="Arial Narrow" pitchFamily="34" charset="0"/>
                        </a:rPr>
                        <a:t>Message Start Event</a:t>
                      </a: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dirty="0">
                          <a:effectLst/>
                          <a:latin typeface="Arial Narrow" pitchFamily="34" charset="0"/>
                        </a:rPr>
                        <a:t>Is used </a:t>
                      </a:r>
                      <a:r>
                        <a:rPr lang="en-US" sz="1800" dirty="0">
                          <a:solidFill>
                            <a:srgbClr val="C00000"/>
                          </a:solidFill>
                          <a:effectLst/>
                          <a:latin typeface="Arial Narrow" pitchFamily="34" charset="0"/>
                        </a:rPr>
                        <a:t>when a message arrives from a participant and triggers the start of the Process</a:t>
                      </a:r>
                      <a:r>
                        <a:rPr lang="en-US" sz="1800" dirty="0" smtClean="0">
                          <a:effectLst/>
                          <a:latin typeface="Arial Narrow" pitchFamily="34" charset="0"/>
                        </a:rPr>
                        <a:t>.</a:t>
                      </a:r>
                      <a:endParaRPr lang="en-US" sz="1800" dirty="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811084">
                <a:tc>
                  <a:txBody>
                    <a:bodyPr/>
                    <a:lstStyle/>
                    <a:p>
                      <a:pPr algn="ctr" fontAlgn="ctr"/>
                      <a:r>
                        <a:rPr lang="en-US" sz="1800" b="1">
                          <a:effectLst/>
                          <a:latin typeface="Arial Narrow" pitchFamily="34" charset="0"/>
                        </a:rPr>
                        <a:t>Timer Start Event</a:t>
                      </a: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effectLst/>
                          <a:latin typeface="Arial Narrow" pitchFamily="34" charset="0"/>
                        </a:rPr>
                        <a:t>Is used when the start of a Process occurs on a specific date or cycle time (e.g., </a:t>
                      </a:r>
                      <a:r>
                        <a:rPr lang="en-US" sz="1800" dirty="0">
                          <a:solidFill>
                            <a:srgbClr val="C00000"/>
                          </a:solidFill>
                          <a:effectLst/>
                          <a:latin typeface="Arial Narrow" pitchFamily="34" charset="0"/>
                        </a:rPr>
                        <a:t>every Friday</a:t>
                      </a:r>
                      <a:r>
                        <a:rPr lang="en-US" sz="1800" dirty="0" smtClean="0">
                          <a:effectLst/>
                          <a:latin typeface="Arial Narrow" pitchFamily="34" charset="0"/>
                        </a:rPr>
                        <a:t>)</a:t>
                      </a:r>
                      <a:endParaRPr lang="id-ID" sz="1800" dirty="0" smtClean="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811084">
                <a:tc>
                  <a:txBody>
                    <a:bodyPr/>
                    <a:lstStyle/>
                    <a:p>
                      <a:pPr algn="ctr" fontAlgn="ctr"/>
                      <a:r>
                        <a:rPr lang="en-US" sz="1800" b="1">
                          <a:effectLst/>
                          <a:latin typeface="Arial Narrow" pitchFamily="34" charset="0"/>
                        </a:rPr>
                        <a:t>Conditional Start Event</a:t>
                      </a: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dirty="0">
                          <a:effectLst/>
                          <a:latin typeface="Arial Narrow" pitchFamily="34" charset="0"/>
                        </a:rPr>
                        <a:t>This type of Event </a:t>
                      </a:r>
                      <a:r>
                        <a:rPr lang="en-US" sz="1800" dirty="0">
                          <a:solidFill>
                            <a:srgbClr val="C00000"/>
                          </a:solidFill>
                          <a:effectLst/>
                          <a:latin typeface="Arial Narrow" pitchFamily="34" charset="0"/>
                        </a:rPr>
                        <a:t>triggers the start of a Process when a condition becomes </a:t>
                      </a:r>
                      <a:r>
                        <a:rPr lang="en-US" sz="1800" dirty="0" smtClean="0">
                          <a:solidFill>
                            <a:srgbClr val="C00000"/>
                          </a:solidFill>
                          <a:effectLst/>
                          <a:latin typeface="Arial Narrow" pitchFamily="34" charset="0"/>
                        </a:rPr>
                        <a:t>true</a:t>
                      </a: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1190306">
                <a:tc>
                  <a:txBody>
                    <a:bodyPr/>
                    <a:lstStyle/>
                    <a:p>
                      <a:pPr algn="ctr" fontAlgn="ctr"/>
                      <a:r>
                        <a:rPr lang="en-US" sz="1800" b="1">
                          <a:effectLst/>
                          <a:latin typeface="Arial Narrow" pitchFamily="34" charset="0"/>
                        </a:rPr>
                        <a:t>Signal Start Event</a:t>
                      </a: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effectLst/>
                          <a:latin typeface="Arial Narrow" pitchFamily="34" charset="0"/>
                        </a:rPr>
                        <a:t>The start of the Process </a:t>
                      </a:r>
                      <a:r>
                        <a:rPr lang="en-US" sz="1800" dirty="0">
                          <a:solidFill>
                            <a:srgbClr val="C00000"/>
                          </a:solidFill>
                          <a:effectLst/>
                          <a:latin typeface="Arial Narrow" pitchFamily="34" charset="0"/>
                        </a:rPr>
                        <a:t>is triggered by the arrival of a signal that has been broadcast from another Process</a:t>
                      </a:r>
                      <a:r>
                        <a:rPr lang="en-US" sz="1800" dirty="0" smtClean="0">
                          <a:effectLst/>
                          <a:latin typeface="Arial Narrow" pitchFamily="34" charset="0"/>
                        </a:rPr>
                        <a:t>.</a:t>
                      </a:r>
                      <a:endParaRPr lang="en-US" sz="1800" dirty="0">
                        <a:effectLst/>
                        <a:latin typeface="Arial Narrow" pitchFamily="34" charset="0"/>
                      </a:endParaRPr>
                    </a:p>
                    <a:p>
                      <a:pPr algn="l" fontAlgn="t"/>
                      <a:r>
                        <a:rPr lang="en-US" sz="1800" dirty="0">
                          <a:effectLst/>
                          <a:latin typeface="Arial Narrow" pitchFamily="34" charset="0"/>
                        </a:rPr>
                        <a:t>Note that the </a:t>
                      </a:r>
                      <a:r>
                        <a:rPr lang="en-US" sz="1800" dirty="0">
                          <a:solidFill>
                            <a:srgbClr val="C00000"/>
                          </a:solidFill>
                          <a:effectLst/>
                          <a:latin typeface="Arial Narrow" pitchFamily="34" charset="0"/>
                        </a:rPr>
                        <a:t>signal is not a message</a:t>
                      </a:r>
                      <a:r>
                        <a:rPr lang="en-US" sz="1800" dirty="0">
                          <a:effectLst/>
                          <a:latin typeface="Arial Narrow" pitchFamily="34" charset="0"/>
                        </a:rPr>
                        <a:t>; messages have specific targets, signals do </a:t>
                      </a:r>
                      <a:r>
                        <a:rPr lang="en-US" sz="1800" dirty="0" smtClean="0">
                          <a:effectLst/>
                          <a:latin typeface="Arial Narrow" pitchFamily="34" charset="0"/>
                        </a:rPr>
                        <a:t>not</a:t>
                      </a:r>
                      <a:endParaRPr lang="en-US" sz="1800" dirty="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1190306">
                <a:tc>
                  <a:txBody>
                    <a:bodyPr/>
                    <a:lstStyle/>
                    <a:p>
                      <a:pPr algn="ctr" fontAlgn="ctr"/>
                      <a:r>
                        <a:rPr lang="en-US" sz="1800" b="1">
                          <a:effectLst/>
                          <a:latin typeface="Arial Narrow" pitchFamily="34" charset="0"/>
                        </a:rPr>
                        <a:t>Parallel Multiple Start Event</a:t>
                      </a: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dirty="0">
                          <a:effectLst/>
                          <a:latin typeface="Arial Narrow" pitchFamily="34" charset="0"/>
                        </a:rPr>
                        <a:t>Indicates that there are </a:t>
                      </a:r>
                      <a:r>
                        <a:rPr lang="en-US" sz="1800" dirty="0">
                          <a:solidFill>
                            <a:srgbClr val="C00000"/>
                          </a:solidFill>
                          <a:effectLst/>
                          <a:latin typeface="Arial Narrow" pitchFamily="34" charset="0"/>
                        </a:rPr>
                        <a:t>multiple triggers required to start the Process</a:t>
                      </a:r>
                      <a:r>
                        <a:rPr lang="en-US" sz="1800" dirty="0">
                          <a:effectLst/>
                          <a:latin typeface="Arial Narrow" pitchFamily="34" charset="0"/>
                        </a:rPr>
                        <a:t>. ALL triggers must be triggered before the Process is </a:t>
                      </a:r>
                      <a:r>
                        <a:rPr lang="en-US" sz="1800" dirty="0" smtClean="0">
                          <a:effectLst/>
                          <a:latin typeface="Arial Narrow" pitchFamily="34" charset="0"/>
                        </a:rPr>
                        <a:t>instantiated</a:t>
                      </a:r>
                      <a:endParaRPr lang="en-US" sz="1800" dirty="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906505">
                <a:tc>
                  <a:txBody>
                    <a:bodyPr/>
                    <a:lstStyle/>
                    <a:p>
                      <a:pPr algn="ctr" fontAlgn="ctr"/>
                      <a:r>
                        <a:rPr lang="en-US" sz="1800" b="1">
                          <a:effectLst/>
                          <a:latin typeface="Arial Narrow" pitchFamily="34" charset="0"/>
                        </a:rPr>
                        <a:t>Multiple Start Event</a:t>
                      </a: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effectLst/>
                          <a:latin typeface="Arial Narrow" pitchFamily="34" charset="0"/>
                        </a:rPr>
                        <a:t>This means that there are </a:t>
                      </a:r>
                      <a:r>
                        <a:rPr lang="en-US" sz="1800" dirty="0">
                          <a:solidFill>
                            <a:srgbClr val="C00000"/>
                          </a:solidFill>
                          <a:effectLst/>
                          <a:latin typeface="Arial Narrow" pitchFamily="34" charset="0"/>
                        </a:rPr>
                        <a:t>multiple ways of triggering the Process</a:t>
                      </a:r>
                      <a:r>
                        <a:rPr lang="en-US" sz="1800" dirty="0">
                          <a:effectLst/>
                          <a:latin typeface="Arial Narrow" pitchFamily="34" charset="0"/>
                        </a:rPr>
                        <a:t>. Only one of them is </a:t>
                      </a:r>
                      <a:r>
                        <a:rPr lang="en-US" sz="1800" dirty="0" smtClean="0">
                          <a:effectLst/>
                          <a:latin typeface="Arial Narrow" pitchFamily="34" charset="0"/>
                        </a:rPr>
                        <a:t>required</a:t>
                      </a:r>
                      <a:endParaRPr lang="en-US" sz="1800" dirty="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dirty="0">
                        <a:effectLst/>
                        <a:latin typeface="Arial Narrow" pitchFamily="34" charset="0"/>
                      </a:endParaRPr>
                    </a:p>
                  </a:txBody>
                  <a:tcPr marL="26632" marR="26632" marT="26632" marB="266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bl>
          </a:graphicData>
        </a:graphic>
      </p:graphicFrame>
      <p:pic>
        <p:nvPicPr>
          <p:cNvPr id="31745" name="Picture 1" descr="Start e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00" y="496803"/>
            <a:ext cx="571500" cy="511342"/>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Message start ev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137" y="1343024"/>
            <a:ext cx="481263" cy="501316"/>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Timer st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244" y="2075447"/>
            <a:ext cx="421105" cy="501315"/>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Conditional st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3927" y="2885480"/>
            <a:ext cx="661737" cy="501316"/>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Signal start ev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4244" y="3912676"/>
            <a:ext cx="441158" cy="541421"/>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Parallel multiple st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3005" y="5067297"/>
            <a:ext cx="531395" cy="661737"/>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Multiple st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4844" y="6134598"/>
            <a:ext cx="461211" cy="5113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36</a:t>
            </a:fld>
            <a:endParaRPr lang="en-US"/>
          </a:p>
        </p:txBody>
      </p:sp>
    </p:spTree>
    <p:extLst>
      <p:ext uri="{BB962C8B-B14F-4D97-AF65-F5344CB8AC3E}">
        <p14:creationId xmlns:p14="http://schemas.microsoft.com/office/powerpoint/2010/main" val="195539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Message Start</a:t>
            </a:r>
            <a:endParaRPr lang="en-US"/>
          </a:p>
        </p:txBody>
      </p:sp>
      <p:sp>
        <p:nvSpPr>
          <p:cNvPr id="3" name="Content Placeholder 2"/>
          <p:cNvSpPr>
            <a:spLocks noGrp="1"/>
          </p:cNvSpPr>
          <p:nvPr>
            <p:ph idx="1"/>
          </p:nvPr>
        </p:nvSpPr>
        <p:spPr>
          <a:xfrm>
            <a:off x="628650" y="1274490"/>
            <a:ext cx="7886700" cy="4643095"/>
          </a:xfrm>
        </p:spPr>
        <p:txBody>
          <a:bodyPr>
            <a:normAutofit/>
          </a:bodyPr>
          <a:lstStyle/>
          <a:p>
            <a:r>
              <a:rPr lang="en-US" dirty="0" smtClean="0"/>
              <a:t>An </a:t>
            </a:r>
            <a:r>
              <a:rPr lang="en-US" dirty="0"/>
              <a:t>active </a:t>
            </a:r>
            <a:r>
              <a:rPr lang="en-US" dirty="0">
                <a:solidFill>
                  <a:srgbClr val="C00000"/>
                </a:solidFill>
              </a:rPr>
              <a:t>process sends a message to another specific </a:t>
            </a:r>
            <a:r>
              <a:rPr lang="id-ID" dirty="0" smtClean="0">
                <a:solidFill>
                  <a:srgbClr val="C00000"/>
                </a:solidFill>
              </a:rPr>
              <a:t>p</a:t>
            </a:r>
            <a:r>
              <a:rPr lang="en-US" dirty="0" err="1" smtClean="0">
                <a:solidFill>
                  <a:srgbClr val="C00000"/>
                </a:solidFill>
              </a:rPr>
              <a:t>rocess</a:t>
            </a:r>
            <a:r>
              <a:rPr lang="en-US" dirty="0" smtClean="0">
                <a:solidFill>
                  <a:srgbClr val="C00000"/>
                </a:solidFill>
              </a:rPr>
              <a:t> </a:t>
            </a:r>
            <a:r>
              <a:rPr lang="en-US" dirty="0"/>
              <a:t>in order to </a:t>
            </a:r>
            <a:r>
              <a:rPr lang="en-US" dirty="0">
                <a:solidFill>
                  <a:srgbClr val="C00000"/>
                </a:solidFill>
              </a:rPr>
              <a:t>trigger its </a:t>
            </a:r>
            <a:r>
              <a:rPr lang="en-US" dirty="0" smtClean="0">
                <a:solidFill>
                  <a:srgbClr val="C00000"/>
                </a:solidFill>
              </a:rPr>
              <a:t>start</a:t>
            </a:r>
            <a:endParaRPr lang="en-US" dirty="0"/>
          </a:p>
          <a:p>
            <a:r>
              <a:rPr lang="en-US" dirty="0" smtClean="0"/>
              <a:t>Message </a:t>
            </a:r>
            <a:r>
              <a:rPr lang="en-US" dirty="0"/>
              <a:t>Start is </a:t>
            </a:r>
            <a:r>
              <a:rPr lang="en-US" dirty="0">
                <a:solidFill>
                  <a:srgbClr val="C00000"/>
                </a:solidFill>
              </a:rPr>
              <a:t>always a catch shape</a:t>
            </a:r>
            <a:r>
              <a:rPr lang="en-US" dirty="0"/>
              <a:t>. That is, in order to use a Message Start, </a:t>
            </a:r>
            <a:r>
              <a:rPr lang="en-US" dirty="0">
                <a:solidFill>
                  <a:srgbClr val="0070C0"/>
                </a:solidFill>
              </a:rPr>
              <a:t>there has to be a Message Event that throws the </a:t>
            </a:r>
            <a:r>
              <a:rPr lang="en-US" dirty="0" smtClean="0">
                <a:solidFill>
                  <a:srgbClr val="0070C0"/>
                </a:solidFill>
              </a:rPr>
              <a:t>message</a:t>
            </a:r>
            <a:endParaRPr lang="en-US"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08" y="4086224"/>
            <a:ext cx="3124200" cy="2085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078" y="4314824"/>
            <a:ext cx="4762500" cy="1857375"/>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pPr/>
              <a:t>37</a:t>
            </a:fld>
            <a:endParaRPr lang="en-US"/>
          </a:p>
        </p:txBody>
      </p:sp>
    </p:spTree>
    <p:extLst>
      <p:ext uri="{BB962C8B-B14F-4D97-AF65-F5344CB8AC3E}">
        <p14:creationId xmlns:p14="http://schemas.microsoft.com/office/powerpoint/2010/main" val="199740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Timer Start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072"/>
          <a:stretch/>
        </p:blipFill>
        <p:spPr>
          <a:xfrm>
            <a:off x="3039762" y="3155361"/>
            <a:ext cx="6104238" cy="3702639"/>
          </a:xfrm>
          <a:prstGeom prst="rect">
            <a:avLst/>
          </a:prstGeom>
        </p:spPr>
      </p:pic>
      <p:sp>
        <p:nvSpPr>
          <p:cNvPr id="3" name="Content Placeholder 2"/>
          <p:cNvSpPr>
            <a:spLocks noGrp="1"/>
          </p:cNvSpPr>
          <p:nvPr>
            <p:ph idx="1"/>
          </p:nvPr>
        </p:nvSpPr>
        <p:spPr>
          <a:xfrm>
            <a:off x="628650" y="1218735"/>
            <a:ext cx="8070507" cy="4643095"/>
          </a:xfrm>
        </p:spPr>
        <p:txBody>
          <a:bodyPr/>
          <a:lstStyle/>
          <a:p>
            <a:pPr marL="0" indent="0">
              <a:buNone/>
            </a:pPr>
            <a:r>
              <a:rPr lang="en-US" dirty="0" smtClean="0"/>
              <a:t>A </a:t>
            </a:r>
            <a:r>
              <a:rPr lang="en-US" dirty="0"/>
              <a:t>specific time-date (e.g. every Monday at 9am) can be set in order to </a:t>
            </a:r>
            <a:r>
              <a:rPr lang="en-US" dirty="0">
                <a:solidFill>
                  <a:srgbClr val="C00000"/>
                </a:solidFill>
              </a:rPr>
              <a:t>trigger the start of the </a:t>
            </a:r>
            <a:r>
              <a:rPr lang="id-ID" dirty="0" smtClean="0">
                <a:solidFill>
                  <a:srgbClr val="C00000"/>
                </a:solidFill>
              </a:rPr>
              <a:t>p</a:t>
            </a:r>
            <a:r>
              <a:rPr lang="en-US" dirty="0" err="1" smtClean="0">
                <a:solidFill>
                  <a:srgbClr val="C00000"/>
                </a:solidFill>
              </a:rPr>
              <a:t>rocess</a:t>
            </a:r>
            <a:r>
              <a:rPr lang="en-US" dirty="0" smtClean="0">
                <a:solidFill>
                  <a:srgbClr val="C00000"/>
                </a:solidFill>
              </a:rPr>
              <a:t> </a:t>
            </a:r>
            <a:r>
              <a:rPr lang="en-US" dirty="0" err="1" smtClean="0">
                <a:solidFill>
                  <a:srgbClr val="C00000"/>
                </a:solidFill>
              </a:rPr>
              <a:t>aut</a:t>
            </a:r>
            <a:r>
              <a:rPr lang="id-ID" dirty="0" smtClean="0">
                <a:solidFill>
                  <a:srgbClr val="C00000"/>
                </a:solidFill>
              </a:rPr>
              <a:t>o</a:t>
            </a:r>
            <a:r>
              <a:rPr lang="en-US" dirty="0" err="1" smtClean="0">
                <a:solidFill>
                  <a:srgbClr val="C00000"/>
                </a:solidFill>
              </a:rPr>
              <a:t>matically</a:t>
            </a:r>
            <a:r>
              <a:rPr lang="en-US" dirty="0" smtClean="0"/>
              <a:t>:</a:t>
            </a:r>
            <a:endParaRPr lang="en-US" dirty="0"/>
          </a:p>
          <a:p>
            <a:r>
              <a:rPr lang="id-ID" sz="2400" dirty="0" smtClean="0"/>
              <a:t>a</a:t>
            </a:r>
            <a:r>
              <a:rPr lang="en-US" sz="2400" dirty="0" smtClean="0"/>
              <a:t>n </a:t>
            </a:r>
            <a:r>
              <a:rPr lang="en-US" sz="2400" dirty="0"/>
              <a:t>inventory process must be started </a:t>
            </a:r>
            <a:r>
              <a:rPr lang="en-US" sz="2400" dirty="0">
                <a:solidFill>
                  <a:srgbClr val="C00000"/>
                </a:solidFill>
              </a:rPr>
              <a:t>every two months on the 25th</a:t>
            </a:r>
            <a:endParaRPr lang="en-US" sz="2400" dirty="0"/>
          </a:p>
          <a:p>
            <a:endParaRPr lang="en-US" sz="2600" dirty="0"/>
          </a:p>
        </p:txBody>
      </p:sp>
      <p:sp>
        <p:nvSpPr>
          <p:cNvPr id="5" name="Slide Number Placeholder 4"/>
          <p:cNvSpPr>
            <a:spLocks noGrp="1"/>
          </p:cNvSpPr>
          <p:nvPr>
            <p:ph type="sldNum" sz="quarter" idx="12"/>
          </p:nvPr>
        </p:nvSpPr>
        <p:spPr/>
        <p:txBody>
          <a:bodyPr/>
          <a:lstStyle/>
          <a:p>
            <a:fld id="{C546E0E4-908A-4724-B308-E4F6AE4FA0DD}" type="slidenum">
              <a:rPr lang="en-US" smtClean="0"/>
              <a:pPr/>
              <a:t>38</a:t>
            </a:fld>
            <a:endParaRPr lang="en-US"/>
          </a:p>
        </p:txBody>
      </p:sp>
    </p:spTree>
    <p:extLst>
      <p:ext uri="{BB962C8B-B14F-4D97-AF65-F5344CB8AC3E}">
        <p14:creationId xmlns:p14="http://schemas.microsoft.com/office/powerpoint/2010/main" val="2429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Timer Start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39</a:t>
            </a:fld>
            <a:endParaRPr lang="en-US"/>
          </a:p>
        </p:txBody>
      </p:sp>
      <p:pic>
        <p:nvPicPr>
          <p:cNvPr id="5" name="Picture 4"/>
          <p:cNvPicPr>
            <a:picLocks noChangeAspect="1"/>
          </p:cNvPicPr>
          <p:nvPr/>
        </p:nvPicPr>
        <p:blipFill rotWithShape="1">
          <a:blip r:embed="rId2"/>
          <a:srcRect l="23875" t="22222" r="30250" b="22222"/>
          <a:stretch/>
        </p:blipFill>
        <p:spPr>
          <a:xfrm>
            <a:off x="838200" y="1714049"/>
            <a:ext cx="6991350" cy="4762500"/>
          </a:xfrm>
          <a:prstGeom prst="rect">
            <a:avLst/>
          </a:prstGeom>
        </p:spPr>
      </p:pic>
    </p:spTree>
    <p:extLst>
      <p:ext uri="{BB962C8B-B14F-4D97-AF65-F5344CB8AC3E}">
        <p14:creationId xmlns:p14="http://schemas.microsoft.com/office/powerpoint/2010/main" val="94763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4</a:t>
            </a:r>
            <a:r>
              <a:rPr lang="en-US" sz="5400" dirty="0" smtClean="0"/>
              <a:t>. BPMN Overview</a:t>
            </a:r>
            <a:endParaRPr lang="en-US" sz="5400" dirty="0"/>
          </a:p>
        </p:txBody>
      </p:sp>
      <p:sp>
        <p:nvSpPr>
          <p:cNvPr id="3" name="Text Placeholder 2"/>
          <p:cNvSpPr>
            <a:spLocks noGrp="1"/>
          </p:cNvSpPr>
          <p:nvPr>
            <p:ph type="body" idx="1"/>
          </p:nvPr>
        </p:nvSpPr>
        <p:spPr>
          <a:xfrm>
            <a:off x="623888" y="4435814"/>
            <a:ext cx="7886700" cy="1945532"/>
          </a:xfrm>
        </p:spPr>
        <p:txBody>
          <a:bodyPr>
            <a:normAutofit fontScale="92500" lnSpcReduction="10000"/>
          </a:bodyPr>
          <a:lstStyle/>
          <a:p>
            <a:r>
              <a:rPr lang="en-US" dirty="0"/>
              <a:t>4</a:t>
            </a:r>
            <a:r>
              <a:rPr lang="en-US" dirty="0" smtClean="0"/>
              <a:t>.1 What and Why BPMN</a:t>
            </a:r>
          </a:p>
          <a:p>
            <a:r>
              <a:rPr lang="en-US" dirty="0" smtClean="0"/>
              <a:t>4.2 </a:t>
            </a:r>
            <a:r>
              <a:rPr lang="en-US" dirty="0" err="1" smtClean="0"/>
              <a:t>Swimlane</a:t>
            </a:r>
            <a:endParaRPr lang="en-US" dirty="0"/>
          </a:p>
          <a:p>
            <a:r>
              <a:rPr lang="en-US" dirty="0" smtClean="0"/>
              <a:t>4.3 Connecting </a:t>
            </a:r>
            <a:r>
              <a:rPr lang="en-US" dirty="0"/>
              <a:t>Objects</a:t>
            </a:r>
          </a:p>
          <a:p>
            <a:r>
              <a:rPr lang="en-US" dirty="0" smtClean="0"/>
              <a:t>4.4 Flow </a:t>
            </a:r>
            <a:r>
              <a:rPr lang="en-US" dirty="0"/>
              <a:t>Objects</a:t>
            </a:r>
          </a:p>
          <a:p>
            <a:r>
              <a:rPr lang="en-US" dirty="0" smtClean="0"/>
              <a:t>4.5 </a:t>
            </a:r>
            <a:r>
              <a:rPr lang="en-US" dirty="0"/>
              <a:t>Artifacts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t>4</a:t>
            </a:fld>
            <a:endParaRPr lang="en-US"/>
          </a:p>
        </p:txBody>
      </p:sp>
    </p:spTree>
    <p:extLst>
      <p:ext uri="{BB962C8B-B14F-4D97-AF65-F5344CB8AC3E}">
        <p14:creationId xmlns:p14="http://schemas.microsoft.com/office/powerpoint/2010/main" val="1615816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Start</a:t>
            </a:r>
            <a:endParaRPr lang="en-US" dirty="0"/>
          </a:p>
        </p:txBody>
      </p:sp>
      <p:sp>
        <p:nvSpPr>
          <p:cNvPr id="3" name="Content Placeholder 2"/>
          <p:cNvSpPr>
            <a:spLocks noGrp="1"/>
          </p:cNvSpPr>
          <p:nvPr>
            <p:ph idx="1"/>
          </p:nvPr>
        </p:nvSpPr>
        <p:spPr>
          <a:xfrm>
            <a:off x="628650" y="1529104"/>
            <a:ext cx="4629150" cy="4643095"/>
          </a:xfrm>
        </p:spPr>
        <p:txBody>
          <a:bodyPr/>
          <a:lstStyle/>
          <a:p>
            <a:r>
              <a:rPr lang="en-US" dirty="0" smtClean="0"/>
              <a:t>The </a:t>
            </a:r>
            <a:r>
              <a:rPr lang="en-US" dirty="0"/>
              <a:t>rule might be “</a:t>
            </a:r>
            <a:r>
              <a:rPr lang="en-US" dirty="0">
                <a:solidFill>
                  <a:srgbClr val="C00000"/>
                </a:solidFill>
              </a:rPr>
              <a:t>If caller ID indicates a friend or family member</a:t>
            </a:r>
            <a:r>
              <a:rPr lang="en-US" dirty="0" smtClean="0"/>
              <a:t>.”</a:t>
            </a:r>
          </a:p>
          <a:p>
            <a:r>
              <a:rPr lang="en-US" dirty="0" smtClean="0"/>
              <a:t>When </a:t>
            </a:r>
            <a:r>
              <a:rPr lang="en-US" dirty="0"/>
              <a:t>the rule evaluates to true, the process is </a:t>
            </a:r>
            <a:r>
              <a:rPr lang="en-US" dirty="0" smtClean="0"/>
              <a:t>started</a:t>
            </a:r>
          </a:p>
          <a:p>
            <a:r>
              <a:rPr lang="en-US" dirty="0" smtClean="0"/>
              <a:t>In </a:t>
            </a:r>
            <a:r>
              <a:rPr lang="en-US" dirty="0"/>
              <a:t>this process we answer the phone, talk, and then hang up the phone. </a:t>
            </a:r>
            <a:r>
              <a:rPr lang="en-US" dirty="0">
                <a:solidFill>
                  <a:srgbClr val="C00000"/>
                </a:solidFill>
              </a:rPr>
              <a:t>But we only do this if the call is from a friend or family </a:t>
            </a:r>
            <a:r>
              <a:rPr lang="en-US" dirty="0" smtClean="0">
                <a:solidFill>
                  <a:srgbClr val="C00000"/>
                </a:solidFill>
              </a:rPr>
              <a:t>member</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50" y="631658"/>
            <a:ext cx="2857500" cy="5715000"/>
          </a:xfrm>
          <a:prstGeom prst="rect">
            <a:avLst/>
          </a:prstGeom>
        </p:spPr>
      </p:pic>
    </p:spTree>
    <p:extLst>
      <p:ext uri="{BB962C8B-B14F-4D97-AF65-F5344CB8AC3E}">
        <p14:creationId xmlns:p14="http://schemas.microsoft.com/office/powerpoint/2010/main" val="463816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Start</a:t>
            </a:r>
            <a:endParaRPr lang="en-US" dirty="0"/>
          </a:p>
        </p:txBody>
      </p:sp>
      <p:sp>
        <p:nvSpPr>
          <p:cNvPr id="3" name="Content Placeholder 2"/>
          <p:cNvSpPr>
            <a:spLocks noGrp="1"/>
          </p:cNvSpPr>
          <p:nvPr>
            <p:ph idx="1"/>
          </p:nvPr>
        </p:nvSpPr>
        <p:spPr>
          <a:xfrm>
            <a:off x="375987" y="1352549"/>
            <a:ext cx="5976687" cy="5357170"/>
          </a:xfrm>
        </p:spPr>
        <p:txBody>
          <a:bodyPr>
            <a:normAutofit lnSpcReduction="10000"/>
          </a:bodyPr>
          <a:lstStyle/>
          <a:p>
            <a:r>
              <a:rPr lang="en-US" dirty="0"/>
              <a:t>Our television watching process (turn on </a:t>
            </a:r>
            <a:r>
              <a:rPr lang="en-US" dirty="0" err="1"/>
              <a:t>tv</a:t>
            </a:r>
            <a:r>
              <a:rPr lang="en-US" dirty="0"/>
              <a:t>, watch </a:t>
            </a:r>
            <a:r>
              <a:rPr lang="en-US" dirty="0" err="1"/>
              <a:t>tv</a:t>
            </a:r>
            <a:r>
              <a:rPr lang="en-US" dirty="0"/>
              <a:t>, turn off </a:t>
            </a:r>
            <a:r>
              <a:rPr lang="en-US" dirty="0" err="1"/>
              <a:t>tv</a:t>
            </a:r>
            <a:r>
              <a:rPr lang="en-US" dirty="0"/>
              <a:t>) </a:t>
            </a:r>
            <a:r>
              <a:rPr lang="en-US" dirty="0">
                <a:solidFill>
                  <a:srgbClr val="C00000"/>
                </a:solidFill>
              </a:rPr>
              <a:t>could be initiated </a:t>
            </a:r>
            <a:r>
              <a:rPr lang="en-US" dirty="0" smtClean="0">
                <a:solidFill>
                  <a:srgbClr val="C00000"/>
                </a:solidFill>
              </a:rPr>
              <a:t>because</a:t>
            </a:r>
            <a:r>
              <a:rPr lang="en-US" dirty="0" smtClean="0"/>
              <a:t>:</a:t>
            </a:r>
          </a:p>
          <a:p>
            <a:pPr lvl="1"/>
            <a:r>
              <a:rPr lang="en-US" dirty="0" smtClean="0"/>
              <a:t>we </a:t>
            </a:r>
            <a:r>
              <a:rPr lang="en-US" dirty="0"/>
              <a:t>want to be </a:t>
            </a:r>
            <a:r>
              <a:rPr lang="en-US" dirty="0" smtClean="0"/>
              <a:t>entertained</a:t>
            </a:r>
          </a:p>
          <a:p>
            <a:pPr lvl="1"/>
            <a:r>
              <a:rPr lang="en-US" dirty="0" smtClean="0"/>
              <a:t>we </a:t>
            </a:r>
            <a:r>
              <a:rPr lang="en-US" dirty="0"/>
              <a:t>want to be </a:t>
            </a:r>
            <a:r>
              <a:rPr lang="en-US" dirty="0" smtClean="0"/>
              <a:t>educated</a:t>
            </a:r>
          </a:p>
          <a:p>
            <a:pPr lvl="1"/>
            <a:r>
              <a:rPr lang="en-US" dirty="0" smtClean="0"/>
              <a:t>We </a:t>
            </a:r>
            <a:r>
              <a:rPr lang="en-US" dirty="0"/>
              <a:t>might be turning it on at a precise time, every morning, </a:t>
            </a:r>
            <a:r>
              <a:rPr lang="en-US" dirty="0">
                <a:solidFill>
                  <a:srgbClr val="C00000"/>
                </a:solidFill>
              </a:rPr>
              <a:t>to check for school </a:t>
            </a:r>
            <a:r>
              <a:rPr lang="en-US" dirty="0" smtClean="0">
                <a:solidFill>
                  <a:srgbClr val="C00000"/>
                </a:solidFill>
              </a:rPr>
              <a:t>closings</a:t>
            </a:r>
          </a:p>
          <a:p>
            <a:pPr lvl="1"/>
            <a:r>
              <a:rPr lang="en-US" dirty="0" smtClean="0"/>
              <a:t>We </a:t>
            </a:r>
            <a:r>
              <a:rPr lang="en-US" dirty="0"/>
              <a:t>might just want the </a:t>
            </a:r>
            <a:r>
              <a:rPr lang="en-US" dirty="0" err="1"/>
              <a:t>tv</a:t>
            </a:r>
            <a:r>
              <a:rPr lang="en-US" dirty="0"/>
              <a:t> </a:t>
            </a:r>
            <a:r>
              <a:rPr lang="en-US" dirty="0">
                <a:solidFill>
                  <a:srgbClr val="C00000"/>
                </a:solidFill>
              </a:rPr>
              <a:t>for background noise while we do something </a:t>
            </a:r>
            <a:r>
              <a:rPr lang="en-US" dirty="0" smtClean="0">
                <a:solidFill>
                  <a:srgbClr val="C00000"/>
                </a:solidFill>
              </a:rPr>
              <a:t>else</a:t>
            </a:r>
          </a:p>
          <a:p>
            <a:r>
              <a:rPr lang="en-US" dirty="0" smtClean="0">
                <a:solidFill>
                  <a:srgbClr val="C00000"/>
                </a:solidFill>
              </a:rPr>
              <a:t>Since </a:t>
            </a:r>
            <a:r>
              <a:rPr lang="en-US" dirty="0">
                <a:solidFill>
                  <a:srgbClr val="C00000"/>
                </a:solidFill>
              </a:rPr>
              <a:t>we care about how the process is initiated</a:t>
            </a:r>
            <a:r>
              <a:rPr lang="en-US" dirty="0"/>
              <a:t>, we </a:t>
            </a:r>
            <a:r>
              <a:rPr lang="en-US" dirty="0">
                <a:solidFill>
                  <a:srgbClr val="0070C0"/>
                </a:solidFill>
              </a:rPr>
              <a:t>use the multiple start event </a:t>
            </a:r>
            <a:r>
              <a:rPr lang="en-US" dirty="0"/>
              <a:t>instead of the none start </a:t>
            </a:r>
            <a:r>
              <a:rPr lang="en-US" dirty="0" smtClean="0"/>
              <a:t>event</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674" y="1130127"/>
            <a:ext cx="2578282" cy="5156564"/>
          </a:xfrm>
          <a:prstGeom prst="rect">
            <a:avLst/>
          </a:prstGeom>
        </p:spPr>
      </p:pic>
    </p:spTree>
    <p:extLst>
      <p:ext uri="{BB962C8B-B14F-4D97-AF65-F5344CB8AC3E}">
        <p14:creationId xmlns:p14="http://schemas.microsoft.com/office/powerpoint/2010/main" val="2274066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Intermediate Events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42</a:t>
            </a:fld>
            <a:endParaRPr lang="en-US"/>
          </a:p>
        </p:txBody>
      </p:sp>
    </p:spTree>
    <p:extLst>
      <p:ext uri="{BB962C8B-B14F-4D97-AF65-F5344CB8AC3E}">
        <p14:creationId xmlns:p14="http://schemas.microsoft.com/office/powerpoint/2010/main" val="3455209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Type of Intermediate Event</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230641"/>
              </p:ext>
            </p:extLst>
          </p:nvPr>
        </p:nvGraphicFramePr>
        <p:xfrm>
          <a:off x="0" y="0"/>
          <a:ext cx="9144000" cy="6771950"/>
        </p:xfrm>
        <a:graphic>
          <a:graphicData uri="http://schemas.openxmlformats.org/drawingml/2006/table">
            <a:tbl>
              <a:tblPr/>
              <a:tblGrid>
                <a:gridCol w="1676401"/>
                <a:gridCol w="5867400"/>
                <a:gridCol w="1600199"/>
              </a:tblGrid>
              <a:tr h="353638">
                <a:tc>
                  <a:txBody>
                    <a:bodyPr/>
                    <a:lstStyle/>
                    <a:p>
                      <a:pPr algn="ctr" fontAlgn="ctr"/>
                      <a:r>
                        <a:rPr lang="en-US" sz="2000" b="1" dirty="0">
                          <a:effectLst/>
                          <a:latin typeface="Arial Narrow" pitchFamily="34" charset="0"/>
                        </a:rPr>
                        <a:t>ELEMENT</a:t>
                      </a:r>
                      <a:endParaRPr lang="en-US" sz="20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2000" b="1" dirty="0">
                          <a:effectLst/>
                          <a:latin typeface="Arial Narrow" pitchFamily="34" charset="0"/>
                        </a:rPr>
                        <a:t>DESCRIPTION</a:t>
                      </a:r>
                      <a:endParaRPr lang="en-US" sz="20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2000" b="1" dirty="0">
                          <a:effectLst/>
                          <a:latin typeface="Arial Narrow" pitchFamily="34" charset="0"/>
                        </a:rPr>
                        <a:t>NOTATION</a:t>
                      </a:r>
                      <a:endParaRPr lang="en-US" sz="20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r>
              <a:tr h="1012786">
                <a:tc>
                  <a:txBody>
                    <a:bodyPr/>
                    <a:lstStyle/>
                    <a:p>
                      <a:pPr algn="ctr" fontAlgn="ctr"/>
                      <a:r>
                        <a:rPr lang="en-US" sz="2000" b="1" dirty="0">
                          <a:effectLst/>
                          <a:latin typeface="Arial Narrow" pitchFamily="34" charset="0"/>
                        </a:rPr>
                        <a:t>Intermediate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000" dirty="0">
                          <a:effectLst/>
                          <a:latin typeface="Arial Narrow" pitchFamily="34" charset="0"/>
                        </a:rPr>
                        <a:t>Indicates where </a:t>
                      </a:r>
                      <a:r>
                        <a:rPr lang="en-US" sz="2000" dirty="0">
                          <a:solidFill>
                            <a:srgbClr val="C00000"/>
                          </a:solidFill>
                          <a:effectLst/>
                          <a:latin typeface="Arial Narrow" pitchFamily="34" charset="0"/>
                        </a:rPr>
                        <a:t>something happens somewhere between the start and end of a Process</a:t>
                      </a:r>
                      <a:r>
                        <a:rPr lang="en-US" sz="2000" dirty="0">
                          <a:effectLst/>
                          <a:latin typeface="Arial Narrow" pitchFamily="34" charset="0"/>
                        </a:rPr>
                        <a:t>. It will affect the flow of the Process, but </a:t>
                      </a:r>
                      <a:r>
                        <a:rPr lang="en-US" sz="2000" dirty="0">
                          <a:solidFill>
                            <a:srgbClr val="C00000"/>
                          </a:solidFill>
                          <a:effectLst/>
                          <a:latin typeface="Arial Narrow" pitchFamily="34" charset="0"/>
                        </a:rPr>
                        <a:t>will not start or (directly) terminate</a:t>
                      </a:r>
                      <a:r>
                        <a:rPr lang="en-US" sz="2000" dirty="0">
                          <a:effectLst/>
                          <a:latin typeface="Arial Narrow" pitchFamily="34" charset="0"/>
                        </a:rPr>
                        <a:t> the </a:t>
                      </a:r>
                      <a:r>
                        <a:rPr lang="en-US" sz="2000" dirty="0" smtClean="0">
                          <a:effectLst/>
                          <a:latin typeface="Arial Narrow" pitchFamily="34" charset="0"/>
                        </a:rPr>
                        <a:t>Process</a:t>
                      </a:r>
                      <a:endParaRPr lang="en-US" sz="20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2098998">
                <a:tc>
                  <a:txBody>
                    <a:bodyPr/>
                    <a:lstStyle/>
                    <a:p>
                      <a:pPr algn="ctr" fontAlgn="ctr"/>
                      <a:r>
                        <a:rPr lang="en-US" sz="2000" b="1" dirty="0">
                          <a:effectLst/>
                          <a:latin typeface="Arial Narrow" pitchFamily="34" charset="0"/>
                        </a:rPr>
                        <a:t>Message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2000" dirty="0">
                          <a:effectLst/>
                          <a:latin typeface="Arial Narrow" pitchFamily="34" charset="0"/>
                        </a:rPr>
                        <a:t>Indicates that </a:t>
                      </a:r>
                      <a:r>
                        <a:rPr lang="en-US" sz="2000" dirty="0">
                          <a:solidFill>
                            <a:srgbClr val="C00000"/>
                          </a:solidFill>
                          <a:effectLst/>
                          <a:latin typeface="Arial Narrow" pitchFamily="34" charset="0"/>
                        </a:rPr>
                        <a:t>a message can be sent or </a:t>
                      </a:r>
                      <a:r>
                        <a:rPr lang="en-US" sz="2000" dirty="0" smtClean="0">
                          <a:solidFill>
                            <a:srgbClr val="C00000"/>
                          </a:solidFill>
                          <a:effectLst/>
                          <a:latin typeface="Arial Narrow" pitchFamily="34" charset="0"/>
                        </a:rPr>
                        <a:t>received</a:t>
                      </a:r>
                      <a:r>
                        <a:rPr lang="en-US" sz="2000" dirty="0" smtClean="0">
                          <a:effectLst/>
                          <a:latin typeface="Arial Narrow" pitchFamily="34" charset="0"/>
                        </a:rPr>
                        <a:t>.</a:t>
                      </a:r>
                      <a:r>
                        <a:rPr lang="id-ID" sz="2000" dirty="0" smtClean="0">
                          <a:effectLst/>
                          <a:latin typeface="Arial Narrow" pitchFamily="34" charset="0"/>
                        </a:rPr>
                        <a:t> </a:t>
                      </a:r>
                      <a:r>
                        <a:rPr lang="en-US" sz="2000" dirty="0" smtClean="0">
                          <a:effectLst/>
                          <a:latin typeface="Arial Narrow" pitchFamily="34" charset="0"/>
                        </a:rPr>
                        <a:t>If </a:t>
                      </a:r>
                      <a:r>
                        <a:rPr lang="en-US" sz="2000" dirty="0">
                          <a:effectLst/>
                          <a:latin typeface="Arial Narrow" pitchFamily="34" charset="0"/>
                        </a:rPr>
                        <a:t>a Process is waiting for a message and it is caught the Process will continue its </a:t>
                      </a:r>
                      <a:r>
                        <a:rPr lang="en-US" sz="2000" dirty="0" smtClean="0">
                          <a:effectLst/>
                          <a:latin typeface="Arial Narrow" pitchFamily="34" charset="0"/>
                        </a:rPr>
                        <a:t>flow.</a:t>
                      </a:r>
                      <a:r>
                        <a:rPr lang="id-ID" sz="2000" baseline="0" dirty="0" smtClean="0">
                          <a:effectLst/>
                          <a:latin typeface="Arial Narrow" pitchFamily="34" charset="0"/>
                        </a:rPr>
                        <a:t> </a:t>
                      </a:r>
                      <a:r>
                        <a:rPr lang="en-US" sz="2000" dirty="0" smtClean="0">
                          <a:effectLst/>
                          <a:latin typeface="Arial Narrow" pitchFamily="34" charset="0"/>
                        </a:rPr>
                        <a:t>A </a:t>
                      </a:r>
                      <a:r>
                        <a:rPr lang="en-US" sz="2000" dirty="0">
                          <a:effectLst/>
                          <a:latin typeface="Arial Narrow" pitchFamily="34" charset="0"/>
                        </a:rPr>
                        <a:t>catch Message Event waits for a message to arrive and once the message has been received, the Process will continue. </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982663">
                <a:tc>
                  <a:txBody>
                    <a:bodyPr/>
                    <a:lstStyle/>
                    <a:p>
                      <a:pPr algn="ctr" fontAlgn="ctr"/>
                      <a:r>
                        <a:rPr lang="en-US" sz="2000" b="1">
                          <a:effectLst/>
                          <a:latin typeface="Arial Narrow" pitchFamily="34" charset="0"/>
                        </a:rPr>
                        <a:t>Timer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000" dirty="0">
                          <a:effectLst/>
                          <a:latin typeface="Arial Narrow" pitchFamily="34" charset="0"/>
                        </a:rPr>
                        <a:t>Indicates a </a:t>
                      </a:r>
                      <a:r>
                        <a:rPr lang="en-US" sz="2000" dirty="0">
                          <a:solidFill>
                            <a:srgbClr val="C00000"/>
                          </a:solidFill>
                          <a:effectLst/>
                          <a:latin typeface="Arial Narrow" pitchFamily="34" charset="0"/>
                        </a:rPr>
                        <a:t>delay within the Process</a:t>
                      </a:r>
                      <a:r>
                        <a:rPr lang="en-US" sz="2000" dirty="0">
                          <a:effectLst/>
                          <a:latin typeface="Arial Narrow" pitchFamily="34" charset="0"/>
                        </a:rPr>
                        <a:t>. This type of Event can be used within the sequential flow indicating a waiting time between </a:t>
                      </a:r>
                      <a:r>
                        <a:rPr lang="en-US" sz="2000" dirty="0" smtClean="0">
                          <a:effectLst/>
                          <a:latin typeface="Arial Narrow" pitchFamily="34" charset="0"/>
                        </a:rPr>
                        <a:t>activities</a:t>
                      </a:r>
                      <a:endParaRPr lang="en-US" sz="20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662130">
                <a:tc>
                  <a:txBody>
                    <a:bodyPr/>
                    <a:lstStyle/>
                    <a:p>
                      <a:pPr algn="ctr" fontAlgn="ctr"/>
                      <a:r>
                        <a:rPr lang="en-US" sz="2000" b="1">
                          <a:effectLst/>
                          <a:latin typeface="Arial Narrow" pitchFamily="34" charset="0"/>
                        </a:rPr>
                        <a:t>Escalation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2000" dirty="0">
                          <a:effectLst/>
                          <a:latin typeface="Arial Narrow" pitchFamily="34" charset="0"/>
                        </a:rPr>
                        <a:t>The Event indicates an </a:t>
                      </a:r>
                      <a:r>
                        <a:rPr lang="en-US" sz="2000" dirty="0">
                          <a:solidFill>
                            <a:srgbClr val="C00000"/>
                          </a:solidFill>
                          <a:effectLst/>
                          <a:latin typeface="Arial Narrow" pitchFamily="34" charset="0"/>
                        </a:rPr>
                        <a:t>escalation through the </a:t>
                      </a:r>
                      <a:r>
                        <a:rPr lang="en-US" sz="2000" dirty="0" smtClean="0">
                          <a:solidFill>
                            <a:srgbClr val="C00000"/>
                          </a:solidFill>
                          <a:effectLst/>
                          <a:latin typeface="Arial Narrow" pitchFamily="34" charset="0"/>
                        </a:rPr>
                        <a:t>Process</a:t>
                      </a:r>
                      <a:endParaRPr lang="en-US" sz="2000" dirty="0" smtClean="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982663">
                <a:tc>
                  <a:txBody>
                    <a:bodyPr/>
                    <a:lstStyle/>
                    <a:p>
                      <a:pPr algn="ctr" fontAlgn="ctr"/>
                      <a:r>
                        <a:rPr lang="en-US" sz="2000" b="1">
                          <a:effectLst/>
                          <a:latin typeface="Arial Narrow" pitchFamily="34" charset="0"/>
                        </a:rPr>
                        <a:t>Compensation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000" dirty="0">
                          <a:effectLst/>
                          <a:latin typeface="Arial Narrow" pitchFamily="34" charset="0"/>
                        </a:rPr>
                        <a:t>Enables the </a:t>
                      </a:r>
                      <a:r>
                        <a:rPr lang="en-US" sz="2000" dirty="0">
                          <a:solidFill>
                            <a:srgbClr val="C00000"/>
                          </a:solidFill>
                          <a:effectLst/>
                          <a:latin typeface="Arial Narrow" pitchFamily="34" charset="0"/>
                        </a:rPr>
                        <a:t>handling of compensations</a:t>
                      </a:r>
                      <a:r>
                        <a:rPr lang="en-US" sz="2000" dirty="0">
                          <a:effectLst/>
                          <a:latin typeface="Arial Narrow" pitchFamily="34" charset="0"/>
                        </a:rPr>
                        <a:t>. When used within the sequential flow of a Process they </a:t>
                      </a:r>
                      <a:r>
                        <a:rPr lang="en-US" sz="2000" dirty="0">
                          <a:solidFill>
                            <a:srgbClr val="C00000"/>
                          </a:solidFill>
                          <a:effectLst/>
                          <a:latin typeface="Arial Narrow" pitchFamily="34" charset="0"/>
                        </a:rPr>
                        <a:t>indicate that compensation is </a:t>
                      </a:r>
                      <a:r>
                        <a:rPr lang="en-US" sz="2000" dirty="0" smtClean="0">
                          <a:solidFill>
                            <a:srgbClr val="C00000"/>
                          </a:solidFill>
                          <a:effectLst/>
                          <a:latin typeface="Arial Narrow" pitchFamily="34" charset="0"/>
                        </a:rPr>
                        <a:t>necessary</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679072">
                <a:tc>
                  <a:txBody>
                    <a:bodyPr/>
                    <a:lstStyle/>
                    <a:p>
                      <a:pPr algn="ctr" fontAlgn="ctr"/>
                      <a:r>
                        <a:rPr lang="en-US" sz="2000" b="1">
                          <a:effectLst/>
                          <a:latin typeface="Arial Narrow" pitchFamily="34" charset="0"/>
                        </a:rPr>
                        <a:t>Conditional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2000" dirty="0">
                          <a:effectLst/>
                          <a:latin typeface="Arial Narrow" pitchFamily="34" charset="0"/>
                        </a:rPr>
                        <a:t>This Event is </a:t>
                      </a:r>
                      <a:r>
                        <a:rPr lang="en-US" sz="2000" dirty="0">
                          <a:solidFill>
                            <a:srgbClr val="C00000"/>
                          </a:solidFill>
                          <a:effectLst/>
                          <a:latin typeface="Arial Narrow" pitchFamily="34" charset="0"/>
                        </a:rPr>
                        <a:t>triggered when a condition becomes </a:t>
                      </a:r>
                      <a:r>
                        <a:rPr lang="en-US" sz="2000" dirty="0" smtClean="0">
                          <a:solidFill>
                            <a:srgbClr val="C00000"/>
                          </a:solidFill>
                          <a:effectLst/>
                          <a:latin typeface="Arial Narrow" pitchFamily="34" charset="0"/>
                        </a:rPr>
                        <a:t>true</a:t>
                      </a:r>
                      <a:endParaRPr lang="id-ID" sz="2000" dirty="0" smtClean="0">
                        <a:solidFill>
                          <a:srgbClr val="C00000"/>
                        </a:solidFill>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bl>
          </a:graphicData>
        </a:graphic>
      </p:graphicFrame>
      <p:pic>
        <p:nvPicPr>
          <p:cNvPr id="32769" name="Picture 1" descr="Intermediate e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775" y="475925"/>
            <a:ext cx="714375" cy="657225"/>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Timer 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9721" y="3729567"/>
            <a:ext cx="428625" cy="5143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Escalation intermedi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4523834"/>
            <a:ext cx="51435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Compensate intermedi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1" y="5348201"/>
            <a:ext cx="6477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Conditional intermedi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8600" y="6208349"/>
            <a:ext cx="676275" cy="552450"/>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Message intermediate ev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4947" y="1623128"/>
            <a:ext cx="561975" cy="14478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43</a:t>
            </a:fld>
            <a:endParaRPr lang="en-US"/>
          </a:p>
        </p:txBody>
      </p:sp>
    </p:spTree>
    <p:extLst>
      <p:ext uri="{BB962C8B-B14F-4D97-AF65-F5344CB8AC3E}">
        <p14:creationId xmlns:p14="http://schemas.microsoft.com/office/powerpoint/2010/main" val="341642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Type of Intermediate Event</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0179231"/>
              </p:ext>
            </p:extLst>
          </p:nvPr>
        </p:nvGraphicFramePr>
        <p:xfrm>
          <a:off x="0" y="0"/>
          <a:ext cx="9144000" cy="6749439"/>
        </p:xfrm>
        <a:graphic>
          <a:graphicData uri="http://schemas.openxmlformats.org/drawingml/2006/table">
            <a:tbl>
              <a:tblPr/>
              <a:tblGrid>
                <a:gridCol w="1524001"/>
                <a:gridCol w="5943600"/>
                <a:gridCol w="1676399"/>
              </a:tblGrid>
              <a:tr h="278214">
                <a:tc>
                  <a:txBody>
                    <a:bodyPr/>
                    <a:lstStyle/>
                    <a:p>
                      <a:pPr algn="ctr" fontAlgn="ctr"/>
                      <a:r>
                        <a:rPr lang="en-US" sz="2000" b="1" dirty="0">
                          <a:effectLst/>
                          <a:latin typeface="Arial Narrow" pitchFamily="34" charset="0"/>
                        </a:rPr>
                        <a:t>ELEMENT</a:t>
                      </a:r>
                      <a:endParaRPr lang="en-US" sz="20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2000" b="1">
                          <a:effectLst/>
                          <a:latin typeface="Arial Narrow" pitchFamily="34" charset="0"/>
                        </a:rPr>
                        <a:t>DESCRIPTION</a:t>
                      </a:r>
                      <a:endParaRPr lang="en-US" sz="200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2000" b="1" dirty="0">
                          <a:effectLst/>
                          <a:latin typeface="Arial Narrow" pitchFamily="34" charset="0"/>
                        </a:rPr>
                        <a:t>NOTATION</a:t>
                      </a:r>
                      <a:endParaRPr lang="en-US" sz="20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r>
              <a:tr h="1402305">
                <a:tc>
                  <a:txBody>
                    <a:bodyPr/>
                    <a:lstStyle/>
                    <a:p>
                      <a:pPr algn="ctr" fontAlgn="ctr"/>
                      <a:r>
                        <a:rPr lang="en-US" sz="2200" b="1" dirty="0">
                          <a:effectLst/>
                          <a:latin typeface="Arial Narrow" pitchFamily="34" charset="0"/>
                        </a:rPr>
                        <a:t>Link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200" dirty="0">
                          <a:effectLst/>
                          <a:latin typeface="Arial Narrow" pitchFamily="34" charset="0"/>
                        </a:rPr>
                        <a:t>This Event is used to </a:t>
                      </a:r>
                      <a:r>
                        <a:rPr lang="en-US" sz="2200" dirty="0">
                          <a:solidFill>
                            <a:srgbClr val="C00000"/>
                          </a:solidFill>
                          <a:effectLst/>
                          <a:latin typeface="Arial Narrow" pitchFamily="34" charset="0"/>
                        </a:rPr>
                        <a:t>connect two sections of the </a:t>
                      </a:r>
                      <a:r>
                        <a:rPr lang="en-US" sz="2200" dirty="0" smtClean="0">
                          <a:solidFill>
                            <a:srgbClr val="C00000"/>
                          </a:solidFill>
                          <a:effectLst/>
                          <a:latin typeface="Arial Narrow" pitchFamily="34" charset="0"/>
                        </a:rPr>
                        <a:t>Process</a:t>
                      </a:r>
                      <a:r>
                        <a:rPr lang="en-US" sz="2200" dirty="0" smtClean="0">
                          <a:effectLst/>
                          <a:latin typeface="Arial Narrow" pitchFamily="34" charset="0"/>
                        </a:rPr>
                        <a:t>.</a:t>
                      </a:r>
                      <a:r>
                        <a:rPr lang="id-ID" sz="2200" dirty="0" smtClean="0">
                          <a:effectLst/>
                          <a:latin typeface="Arial Narrow" pitchFamily="34" charset="0"/>
                        </a:rPr>
                        <a:t> </a:t>
                      </a:r>
                      <a:r>
                        <a:rPr lang="en-US" sz="2200" dirty="0" smtClean="0">
                          <a:effectLst/>
                          <a:latin typeface="Arial Narrow" pitchFamily="34" charset="0"/>
                        </a:rPr>
                        <a:t>Link </a:t>
                      </a:r>
                      <a:r>
                        <a:rPr lang="en-US" sz="2200" dirty="0">
                          <a:effectLst/>
                          <a:latin typeface="Arial Narrow" pitchFamily="34" charset="0"/>
                        </a:rPr>
                        <a:t>Events can be used to </a:t>
                      </a:r>
                      <a:r>
                        <a:rPr lang="en-US" sz="2200" dirty="0">
                          <a:solidFill>
                            <a:srgbClr val="C00000"/>
                          </a:solidFill>
                          <a:effectLst/>
                          <a:latin typeface="Arial Narrow" pitchFamily="34" charset="0"/>
                        </a:rPr>
                        <a:t>create looping situations or to avoid long Sequence Flow </a:t>
                      </a:r>
                      <a:r>
                        <a:rPr lang="en-US" sz="2200" dirty="0" smtClean="0">
                          <a:solidFill>
                            <a:srgbClr val="C00000"/>
                          </a:solidFill>
                          <a:effectLst/>
                          <a:latin typeface="Arial Narrow" pitchFamily="34" charset="0"/>
                        </a:rPr>
                        <a:t>lines</a:t>
                      </a:r>
                      <a:endParaRPr lang="en-US" sz="22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60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1964724">
                <a:tc>
                  <a:txBody>
                    <a:bodyPr/>
                    <a:lstStyle/>
                    <a:p>
                      <a:pPr algn="ctr" fontAlgn="ctr"/>
                      <a:r>
                        <a:rPr lang="en-US" sz="2200" b="1" dirty="0">
                          <a:effectLst/>
                          <a:latin typeface="Arial Narrow" pitchFamily="34" charset="0"/>
                        </a:rPr>
                        <a:t>Signal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2200" dirty="0">
                          <a:effectLst/>
                          <a:latin typeface="Arial Narrow" pitchFamily="34" charset="0"/>
                        </a:rPr>
                        <a:t>These Events are used to </a:t>
                      </a:r>
                      <a:r>
                        <a:rPr lang="en-US" sz="2200" dirty="0">
                          <a:solidFill>
                            <a:srgbClr val="C00000"/>
                          </a:solidFill>
                          <a:effectLst/>
                          <a:latin typeface="Arial Narrow" pitchFamily="34" charset="0"/>
                        </a:rPr>
                        <a:t>send or receive signals within or across the Process</a:t>
                      </a:r>
                      <a:r>
                        <a:rPr lang="en-US" sz="2200" dirty="0">
                          <a:effectLst/>
                          <a:latin typeface="Arial Narrow" pitchFamily="34" charset="0"/>
                        </a:rPr>
                        <a:t>. A signal is similar to </a:t>
                      </a:r>
                      <a:r>
                        <a:rPr lang="en-US" sz="2200" dirty="0">
                          <a:solidFill>
                            <a:srgbClr val="0070C0"/>
                          </a:solidFill>
                          <a:effectLst/>
                          <a:latin typeface="Arial Narrow" pitchFamily="34" charset="0"/>
                        </a:rPr>
                        <a:t>a signal flare that is shot into the sky for anyone who might be interested to notice and then </a:t>
                      </a:r>
                      <a:r>
                        <a:rPr lang="en-US" sz="2200" dirty="0" smtClean="0">
                          <a:solidFill>
                            <a:srgbClr val="0070C0"/>
                          </a:solidFill>
                          <a:effectLst/>
                          <a:latin typeface="Arial Narrow" pitchFamily="34" charset="0"/>
                        </a:rPr>
                        <a:t>react</a:t>
                      </a:r>
                      <a:endParaRPr lang="en-US" sz="2200" dirty="0">
                        <a:solidFill>
                          <a:srgbClr val="0070C0"/>
                        </a:solidFill>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6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1330975">
                <a:tc>
                  <a:txBody>
                    <a:bodyPr/>
                    <a:lstStyle/>
                    <a:p>
                      <a:pPr algn="ctr" fontAlgn="ctr"/>
                      <a:r>
                        <a:rPr lang="en-US" sz="2200" b="1">
                          <a:effectLst/>
                          <a:latin typeface="Arial Narrow" pitchFamily="34" charset="0"/>
                        </a:rPr>
                        <a:t>Multiple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200" dirty="0">
                          <a:effectLst/>
                          <a:latin typeface="Arial Narrow" pitchFamily="34" charset="0"/>
                        </a:rPr>
                        <a:t>This means that there are </a:t>
                      </a:r>
                      <a:r>
                        <a:rPr lang="en-US" sz="2200" dirty="0">
                          <a:solidFill>
                            <a:srgbClr val="C00000"/>
                          </a:solidFill>
                          <a:effectLst/>
                          <a:latin typeface="Arial Narrow" pitchFamily="34" charset="0"/>
                        </a:rPr>
                        <a:t>multiple triggers assigned to the </a:t>
                      </a:r>
                      <a:r>
                        <a:rPr lang="en-US" sz="2200" dirty="0" smtClean="0">
                          <a:solidFill>
                            <a:srgbClr val="C00000"/>
                          </a:solidFill>
                          <a:effectLst/>
                          <a:latin typeface="Arial Narrow" pitchFamily="34" charset="0"/>
                        </a:rPr>
                        <a:t>Event</a:t>
                      </a:r>
                      <a:r>
                        <a:rPr lang="en-US" sz="2200" dirty="0" smtClean="0">
                          <a:effectLst/>
                          <a:latin typeface="Arial Narrow" pitchFamily="34" charset="0"/>
                        </a:rPr>
                        <a:t>.</a:t>
                      </a:r>
                      <a:r>
                        <a:rPr lang="id-ID" sz="2200" baseline="0" dirty="0" smtClean="0">
                          <a:effectLst/>
                          <a:latin typeface="Arial Narrow" pitchFamily="34" charset="0"/>
                        </a:rPr>
                        <a:t> </a:t>
                      </a:r>
                      <a:r>
                        <a:rPr lang="en-US" sz="2200" dirty="0" smtClean="0">
                          <a:effectLst/>
                          <a:latin typeface="Arial Narrow" pitchFamily="34" charset="0"/>
                        </a:rPr>
                        <a:t>When </a:t>
                      </a:r>
                      <a:r>
                        <a:rPr lang="en-US" sz="2200" dirty="0">
                          <a:effectLst/>
                          <a:latin typeface="Arial Narrow" pitchFamily="34" charset="0"/>
                        </a:rPr>
                        <a:t>used to catch the trigger, only one of the assigned triggers is required and the Event marker will be unfilled</a:t>
                      </a:r>
                      <a:r>
                        <a:rPr lang="en-US" sz="2200" dirty="0" smtClean="0">
                          <a:effectLst/>
                          <a:latin typeface="Arial Narrow" pitchFamily="34" charset="0"/>
                        </a:rPr>
                        <a:t>.</a:t>
                      </a:r>
                      <a:endParaRPr lang="en-US" sz="2200" dirty="0">
                        <a:effectLst/>
                        <a:latin typeface="Arial Narrow" pitchFamily="34" charset="0"/>
                      </a:endParaRPr>
                    </a:p>
                    <a:p>
                      <a:pPr algn="l" fontAlgn="t"/>
                      <a:endParaRPr lang="en-US" sz="22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6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1219200">
                <a:tc>
                  <a:txBody>
                    <a:bodyPr/>
                    <a:lstStyle/>
                    <a:p>
                      <a:pPr algn="ctr" fontAlgn="ctr"/>
                      <a:r>
                        <a:rPr lang="en-US" sz="2200" b="1">
                          <a:effectLst/>
                          <a:latin typeface="Arial Narrow" pitchFamily="34" charset="0"/>
                        </a:rPr>
                        <a:t>Parallel multiple Event</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2200" dirty="0">
                          <a:effectLst/>
                          <a:latin typeface="Arial Narrow" pitchFamily="34" charset="0"/>
                        </a:rPr>
                        <a:t>This means that there are </a:t>
                      </a:r>
                      <a:r>
                        <a:rPr lang="en-US" sz="2200" dirty="0">
                          <a:solidFill>
                            <a:srgbClr val="C00000"/>
                          </a:solidFill>
                          <a:effectLst/>
                          <a:latin typeface="Arial Narrow" pitchFamily="34" charset="0"/>
                        </a:rPr>
                        <a:t>multiple triggers assigned to the Event</a:t>
                      </a:r>
                      <a:r>
                        <a:rPr lang="en-US" sz="2200" dirty="0">
                          <a:effectLst/>
                          <a:latin typeface="Arial Narrow" pitchFamily="34" charset="0"/>
                        </a:rPr>
                        <a:t>. Unlike the normal Multiple Intermediate Event, ALL of the assigned triggers are required for the Event to be </a:t>
                      </a:r>
                      <a:r>
                        <a:rPr lang="en-US" sz="2200" dirty="0" smtClean="0">
                          <a:effectLst/>
                          <a:latin typeface="Arial Narrow" pitchFamily="34" charset="0"/>
                        </a:rPr>
                        <a:t>triggered</a:t>
                      </a: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600" dirty="0">
                        <a:effectLst/>
                        <a:latin typeface="Arial Narrow" pitchFamily="34" charset="0"/>
                      </a:endParaRPr>
                    </a:p>
                  </a:txBody>
                  <a:tcPr marL="10015" marR="10015" marT="10015" marB="1001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bl>
          </a:graphicData>
        </a:graphic>
      </p:graphicFrame>
      <p:pic>
        <p:nvPicPr>
          <p:cNvPr id="32775" name="Picture 7" descr="Link intermedi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2" y="478068"/>
            <a:ext cx="60007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Signal 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1975311"/>
            <a:ext cx="4762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Parallel intermedi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4" y="5741696"/>
            <a:ext cx="476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Multiple intermedi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3840848"/>
            <a:ext cx="495300" cy="13239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44</a:t>
            </a:fld>
            <a:endParaRPr lang="en-US"/>
          </a:p>
        </p:txBody>
      </p:sp>
    </p:spTree>
    <p:extLst>
      <p:ext uri="{BB962C8B-B14F-4D97-AF65-F5344CB8AC3E}">
        <p14:creationId xmlns:p14="http://schemas.microsoft.com/office/powerpoint/2010/main" val="417037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Timer Intermediate </a:t>
            </a:r>
            <a:r>
              <a:rPr lang="id-ID"/>
              <a:t>Event</a:t>
            </a:r>
            <a:endParaRPr lang="en-US"/>
          </a:p>
        </p:txBody>
      </p:sp>
      <p:sp>
        <p:nvSpPr>
          <p:cNvPr id="3" name="Content Placeholder 2"/>
          <p:cNvSpPr>
            <a:spLocks noGrp="1"/>
          </p:cNvSpPr>
          <p:nvPr>
            <p:ph idx="1"/>
          </p:nvPr>
        </p:nvSpPr>
        <p:spPr>
          <a:xfrm>
            <a:off x="628650" y="1204268"/>
            <a:ext cx="7886700" cy="4643095"/>
          </a:xfrm>
        </p:spPr>
        <p:txBody>
          <a:bodyPr/>
          <a:lstStyle/>
          <a:p>
            <a:r>
              <a:rPr lang="en-US" sz="2800" dirty="0"/>
              <a:t>This shape represents a </a:t>
            </a:r>
            <a:r>
              <a:rPr lang="en-US" sz="2800" dirty="0">
                <a:solidFill>
                  <a:srgbClr val="C00000"/>
                </a:solidFill>
              </a:rPr>
              <a:t>delay (period of time) within the </a:t>
            </a:r>
            <a:r>
              <a:rPr lang="en-US" sz="2800" dirty="0" smtClean="0">
                <a:solidFill>
                  <a:srgbClr val="C00000"/>
                </a:solidFill>
              </a:rPr>
              <a:t>process</a:t>
            </a:r>
            <a:endParaRPr lang="id-ID" sz="2800" dirty="0"/>
          </a:p>
          <a:p>
            <a:r>
              <a:rPr lang="en-US" sz="2800" dirty="0" smtClean="0"/>
              <a:t>The </a:t>
            </a:r>
            <a:r>
              <a:rPr lang="en-US" sz="2800" dirty="0"/>
              <a:t>time can be defined at design time or as part of the process data (Date or length in any unit of time</a:t>
            </a:r>
            <a:r>
              <a:rPr lang="en-US" sz="2800" dirty="0" smtClean="0"/>
              <a:t>)</a:t>
            </a:r>
            <a:endParaRPr lang="en-US" sz="2800" dirty="0"/>
          </a:p>
          <a:p>
            <a:r>
              <a:rPr lang="en-US" sz="2800" dirty="0" smtClean="0"/>
              <a:t>The </a:t>
            </a:r>
            <a:r>
              <a:rPr lang="en-US" sz="2800" dirty="0">
                <a:solidFill>
                  <a:srgbClr val="C00000"/>
                </a:solidFill>
              </a:rPr>
              <a:t>duration</a:t>
            </a:r>
            <a:r>
              <a:rPr lang="en-US" sz="2800" dirty="0"/>
              <a:t> is a Basic Property of the event. It is </a:t>
            </a:r>
            <a:r>
              <a:rPr lang="en-US" sz="2800" dirty="0" smtClean="0"/>
              <a:t>constant</a:t>
            </a:r>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330" y="3728269"/>
            <a:ext cx="4114800" cy="2997926"/>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45</a:t>
            </a:fld>
            <a:endParaRPr lang="en-US"/>
          </a:p>
        </p:txBody>
      </p:sp>
    </p:spTree>
    <p:extLst>
      <p:ext uri="{BB962C8B-B14F-4D97-AF65-F5344CB8AC3E}">
        <p14:creationId xmlns:p14="http://schemas.microsoft.com/office/powerpoint/2010/main" val="59807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Message Intermediate Event</a:t>
            </a:r>
            <a:endParaRPr lang="en-US"/>
          </a:p>
        </p:txBody>
      </p:sp>
      <p:sp>
        <p:nvSpPr>
          <p:cNvPr id="3" name="Content Placeholder 2"/>
          <p:cNvSpPr>
            <a:spLocks noGrp="1"/>
          </p:cNvSpPr>
          <p:nvPr>
            <p:ph idx="1"/>
          </p:nvPr>
        </p:nvSpPr>
        <p:spPr>
          <a:xfrm>
            <a:off x="383059" y="1202703"/>
            <a:ext cx="8476735" cy="4643095"/>
          </a:xfrm>
        </p:spPr>
        <p:txBody>
          <a:bodyPr>
            <a:normAutofit/>
          </a:bodyPr>
          <a:lstStyle/>
          <a:p>
            <a:r>
              <a:rPr lang="en-US" dirty="0" smtClean="0"/>
              <a:t>The </a:t>
            </a:r>
            <a:r>
              <a:rPr lang="en-US" dirty="0"/>
              <a:t>Credit Request process </a:t>
            </a:r>
            <a:r>
              <a:rPr lang="en-US" dirty="0">
                <a:solidFill>
                  <a:srgbClr val="C00000"/>
                </a:solidFill>
              </a:rPr>
              <a:t>throws a message to start a Sales process</a:t>
            </a:r>
            <a:r>
              <a:rPr lang="en-US" dirty="0"/>
              <a:t> as soon as an offer is </a:t>
            </a:r>
            <a:r>
              <a:rPr lang="en-US" dirty="0" smtClean="0"/>
              <a:t>viable</a:t>
            </a:r>
          </a:p>
          <a:p>
            <a:r>
              <a:rPr lang="en-US" dirty="0" smtClean="0"/>
              <a:t>In </a:t>
            </a:r>
            <a:r>
              <a:rPr lang="en-US" dirty="0"/>
              <a:t>the Process Modeler configure the throw and the catch message so they </a:t>
            </a:r>
            <a:r>
              <a:rPr lang="en-US" dirty="0">
                <a:solidFill>
                  <a:srgbClr val="C00000"/>
                </a:solidFill>
              </a:rPr>
              <a:t>have the exact same </a:t>
            </a:r>
            <a:r>
              <a:rPr lang="en-US" dirty="0" smtClean="0">
                <a:solidFill>
                  <a:srgbClr val="C00000"/>
                </a:solidFill>
              </a:rPr>
              <a:t>name</a:t>
            </a:r>
            <a:endParaRPr lang="en-US" dirty="0">
              <a:solidFill>
                <a:srgbClr val="C0000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54" y="3021227"/>
            <a:ext cx="5177692" cy="2019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4533900"/>
            <a:ext cx="4762500" cy="2324100"/>
          </a:xfrm>
          <a:prstGeom prst="rect">
            <a:avLst/>
          </a:prstGeom>
        </p:spPr>
      </p:pic>
      <p:sp>
        <p:nvSpPr>
          <p:cNvPr id="6" name="Slide Number Placeholder 5"/>
          <p:cNvSpPr>
            <a:spLocks noGrp="1"/>
          </p:cNvSpPr>
          <p:nvPr>
            <p:ph type="sldNum" sz="quarter" idx="12"/>
          </p:nvPr>
        </p:nvSpPr>
        <p:spPr/>
        <p:txBody>
          <a:bodyPr/>
          <a:lstStyle/>
          <a:p>
            <a:fld id="{C546E0E4-908A-4724-B308-E4F6AE4FA0DD}" type="slidenum">
              <a:rPr lang="en-US" smtClean="0"/>
              <a:pPr/>
              <a:t>46</a:t>
            </a:fld>
            <a:endParaRPr lang="en-US"/>
          </a:p>
        </p:txBody>
      </p:sp>
    </p:spTree>
    <p:extLst>
      <p:ext uri="{BB962C8B-B14F-4D97-AF65-F5344CB8AC3E}">
        <p14:creationId xmlns:p14="http://schemas.microsoft.com/office/powerpoint/2010/main" val="285636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End Events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47</a:t>
            </a:fld>
            <a:endParaRPr lang="en-US"/>
          </a:p>
        </p:txBody>
      </p:sp>
    </p:spTree>
    <p:extLst>
      <p:ext uri="{BB962C8B-B14F-4D97-AF65-F5344CB8AC3E}">
        <p14:creationId xmlns:p14="http://schemas.microsoft.com/office/powerpoint/2010/main" val="18399055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06" y="152400"/>
            <a:ext cx="7886700" cy="1200149"/>
          </a:xfrm>
        </p:spPr>
        <p:txBody>
          <a:bodyPr/>
          <a:lstStyle/>
          <a:p>
            <a:r>
              <a:rPr lang="id-ID"/>
              <a:t>Type of End Event</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949284"/>
              </p:ext>
            </p:extLst>
          </p:nvPr>
        </p:nvGraphicFramePr>
        <p:xfrm>
          <a:off x="12035" y="12366"/>
          <a:ext cx="9067801" cy="6845634"/>
        </p:xfrm>
        <a:graphic>
          <a:graphicData uri="http://schemas.openxmlformats.org/drawingml/2006/table">
            <a:tbl>
              <a:tblPr/>
              <a:tblGrid>
                <a:gridCol w="1765413"/>
                <a:gridCol w="5930787"/>
                <a:gridCol w="1371601"/>
              </a:tblGrid>
              <a:tr h="377128">
                <a:tc>
                  <a:txBody>
                    <a:bodyPr/>
                    <a:lstStyle/>
                    <a:p>
                      <a:pPr algn="ctr" fontAlgn="t"/>
                      <a:r>
                        <a:rPr lang="en-US" sz="2000" b="1" dirty="0">
                          <a:effectLst/>
                        </a:rPr>
                        <a:t>ELEMENT</a:t>
                      </a:r>
                      <a:endParaRPr lang="en-US" sz="2000" dirty="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t"/>
                      <a:r>
                        <a:rPr lang="en-US" sz="2000" b="1" dirty="0">
                          <a:effectLst/>
                        </a:rPr>
                        <a:t>DESCRIPTION</a:t>
                      </a:r>
                      <a:endParaRPr lang="en-US" sz="2000" dirty="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t"/>
                      <a:r>
                        <a:rPr lang="en-US" sz="2000" b="1" dirty="0">
                          <a:effectLst/>
                        </a:rPr>
                        <a:t>NOTATION</a:t>
                      </a:r>
                      <a:endParaRPr lang="en-US" sz="2000" dirty="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r>
              <a:tr h="634721">
                <a:tc>
                  <a:txBody>
                    <a:bodyPr/>
                    <a:lstStyle/>
                    <a:p>
                      <a:pPr algn="l" fontAlgn="ctr"/>
                      <a:r>
                        <a:rPr lang="en-US" sz="1800" b="1" dirty="0">
                          <a:effectLst/>
                        </a:rPr>
                        <a:t>End Event</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effectLst/>
                        </a:rPr>
                        <a:t>Indicates </a:t>
                      </a:r>
                      <a:r>
                        <a:rPr lang="en-US" sz="1800" dirty="0">
                          <a:solidFill>
                            <a:srgbClr val="C00000"/>
                          </a:solidFill>
                          <a:effectLst/>
                        </a:rPr>
                        <a:t>when the Process </a:t>
                      </a:r>
                      <a:r>
                        <a:rPr lang="en-US" sz="1800" dirty="0" smtClean="0">
                          <a:solidFill>
                            <a:srgbClr val="C00000"/>
                          </a:solidFill>
                          <a:effectLst/>
                        </a:rPr>
                        <a:t>ends</a:t>
                      </a:r>
                      <a:endParaRPr lang="id-ID" sz="1800" dirty="0" smtClean="0">
                        <a:solidFill>
                          <a:srgbClr val="C00000"/>
                        </a:solidFill>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634721">
                <a:tc>
                  <a:txBody>
                    <a:bodyPr/>
                    <a:lstStyle/>
                    <a:p>
                      <a:pPr algn="l" fontAlgn="ctr"/>
                      <a:r>
                        <a:rPr lang="en-US" sz="1800" b="1" dirty="0">
                          <a:effectLst/>
                        </a:rPr>
                        <a:t>Message End</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dirty="0">
                          <a:effectLst/>
                        </a:rPr>
                        <a:t>Indicates that a </a:t>
                      </a:r>
                      <a:r>
                        <a:rPr lang="en-US" sz="1800" dirty="0">
                          <a:solidFill>
                            <a:srgbClr val="C00000"/>
                          </a:solidFill>
                          <a:effectLst/>
                        </a:rPr>
                        <a:t>message is sent when the flow has </a:t>
                      </a:r>
                      <a:r>
                        <a:rPr lang="en-US" sz="1800" dirty="0" smtClean="0">
                          <a:solidFill>
                            <a:srgbClr val="C00000"/>
                          </a:solidFill>
                          <a:effectLst/>
                        </a:rPr>
                        <a:t>ended</a:t>
                      </a:r>
                      <a:endParaRPr lang="id-ID" sz="1800" dirty="0" smtClean="0">
                        <a:solidFill>
                          <a:srgbClr val="C00000"/>
                        </a:solidFill>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634721">
                <a:tc>
                  <a:txBody>
                    <a:bodyPr/>
                    <a:lstStyle/>
                    <a:p>
                      <a:pPr algn="l" fontAlgn="ctr"/>
                      <a:r>
                        <a:rPr lang="en-US" sz="1800" b="1" dirty="0">
                          <a:effectLst/>
                        </a:rPr>
                        <a:t>Escalation End</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effectLst/>
                        </a:rPr>
                        <a:t>Indicates that an </a:t>
                      </a:r>
                      <a:r>
                        <a:rPr lang="en-US" sz="1800" dirty="0">
                          <a:solidFill>
                            <a:srgbClr val="C00000"/>
                          </a:solidFill>
                          <a:effectLst/>
                        </a:rPr>
                        <a:t>Escalation is necessary when the flow </a:t>
                      </a:r>
                      <a:r>
                        <a:rPr lang="en-US" sz="1800" dirty="0" smtClean="0">
                          <a:solidFill>
                            <a:srgbClr val="C00000"/>
                          </a:solidFill>
                          <a:effectLst/>
                        </a:rPr>
                        <a:t>ends</a:t>
                      </a:r>
                      <a:endParaRPr lang="id-ID" sz="1800" dirty="0" smtClean="0">
                        <a:solidFill>
                          <a:srgbClr val="C00000"/>
                        </a:solidFill>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924513">
                <a:tc>
                  <a:txBody>
                    <a:bodyPr/>
                    <a:lstStyle/>
                    <a:p>
                      <a:pPr algn="l" fontAlgn="ctr"/>
                      <a:r>
                        <a:rPr lang="en-US" sz="1800" b="1" dirty="0">
                          <a:effectLst/>
                        </a:rPr>
                        <a:t>Error End</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a:effectLst/>
                        </a:rPr>
                        <a:t>Indicates that a named </a:t>
                      </a:r>
                      <a:r>
                        <a:rPr lang="en-US" sz="1800">
                          <a:solidFill>
                            <a:srgbClr val="C00000"/>
                          </a:solidFill>
                          <a:effectLst/>
                        </a:rPr>
                        <a:t>Error should be generated</a:t>
                      </a:r>
                      <a:r>
                        <a:rPr lang="en-US" sz="1800">
                          <a:effectLst/>
                        </a:rPr>
                        <a:t>. All currently active threads of the Process are terminated. The Error will be caught by a Catch Error Intermediate Event</a:t>
                      </a:r>
                      <a:r>
                        <a:rPr lang="en-US" sz="1800" smtClean="0">
                          <a:effectLst/>
                        </a:rPr>
                        <a:t>.</a:t>
                      </a: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924513">
                <a:tc>
                  <a:txBody>
                    <a:bodyPr/>
                    <a:lstStyle/>
                    <a:p>
                      <a:pPr algn="l" fontAlgn="ctr"/>
                      <a:r>
                        <a:rPr lang="en-US" sz="1800" b="1" dirty="0">
                          <a:effectLst/>
                        </a:rPr>
                        <a:t>Cancel End</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effectLst/>
                        </a:rPr>
                        <a:t>Is used within a Transaction Sub-Process. It indicates that the </a:t>
                      </a:r>
                      <a:r>
                        <a:rPr lang="en-US" sz="1800" dirty="0">
                          <a:solidFill>
                            <a:srgbClr val="C00000"/>
                          </a:solidFill>
                          <a:effectLst/>
                        </a:rPr>
                        <a:t>Transaction should be canceled</a:t>
                      </a:r>
                      <a:r>
                        <a:rPr lang="en-US" sz="1800" dirty="0">
                          <a:effectLst/>
                        </a:rPr>
                        <a:t> and an alternative flow can be performed</a:t>
                      </a:r>
                      <a:r>
                        <a:rPr lang="en-US" sz="1800" dirty="0" smtClean="0">
                          <a:effectLst/>
                        </a:rPr>
                        <a:t>.</a:t>
                      </a:r>
                      <a:endParaRPr lang="en-US" sz="1800" dirty="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724261">
                <a:tc>
                  <a:txBody>
                    <a:bodyPr/>
                    <a:lstStyle/>
                    <a:p>
                      <a:pPr algn="l" fontAlgn="ctr"/>
                      <a:r>
                        <a:rPr lang="en-US" sz="1800" b="1" dirty="0">
                          <a:effectLst/>
                        </a:rPr>
                        <a:t>Compensation End</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a:effectLst/>
                        </a:rPr>
                        <a:t>Handles compensations. If an activity is identified, and it was successfully completed, </a:t>
                      </a:r>
                      <a:r>
                        <a:rPr lang="en-US" sz="1800">
                          <a:solidFill>
                            <a:srgbClr val="C00000"/>
                          </a:solidFill>
                          <a:effectLst/>
                        </a:rPr>
                        <a:t>the activity will be compensated</a:t>
                      </a:r>
                      <a:r>
                        <a:rPr lang="en-US" sz="1800" smtClean="0">
                          <a:effectLst/>
                        </a:rPr>
                        <a:t>.</a:t>
                      </a: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634721">
                <a:tc>
                  <a:txBody>
                    <a:bodyPr/>
                    <a:lstStyle/>
                    <a:p>
                      <a:pPr algn="l" fontAlgn="ctr"/>
                      <a:r>
                        <a:rPr lang="en-US" sz="1800" b="1" dirty="0">
                          <a:effectLst/>
                        </a:rPr>
                        <a:t>Signal End</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effectLst/>
                        </a:rPr>
                        <a:t>Indicates that a </a:t>
                      </a:r>
                      <a:r>
                        <a:rPr lang="en-US" sz="1800" dirty="0">
                          <a:solidFill>
                            <a:srgbClr val="C00000"/>
                          </a:solidFill>
                          <a:effectLst/>
                        </a:rPr>
                        <a:t>signal is sent when the flow has </a:t>
                      </a:r>
                      <a:r>
                        <a:rPr lang="en-US" sz="1800" dirty="0" smtClean="0">
                          <a:solidFill>
                            <a:srgbClr val="C00000"/>
                          </a:solidFill>
                          <a:effectLst/>
                        </a:rPr>
                        <a:t>ended</a:t>
                      </a:r>
                      <a:endParaRPr lang="id-ID" sz="1800" dirty="0" smtClean="0">
                        <a:solidFill>
                          <a:srgbClr val="C00000"/>
                        </a:solidFill>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690297">
                <a:tc>
                  <a:txBody>
                    <a:bodyPr/>
                    <a:lstStyle/>
                    <a:p>
                      <a:pPr algn="l" fontAlgn="ctr"/>
                      <a:r>
                        <a:rPr lang="en-US" sz="1800" b="1" dirty="0">
                          <a:effectLst/>
                        </a:rPr>
                        <a:t>Multiple End</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a:effectLst/>
                        </a:rPr>
                        <a:t>This means that there are </a:t>
                      </a:r>
                      <a:r>
                        <a:rPr lang="en-US" sz="1800">
                          <a:solidFill>
                            <a:srgbClr val="C00000"/>
                          </a:solidFill>
                          <a:effectLst/>
                        </a:rPr>
                        <a:t>multiple consequences of ending the flow</a:t>
                      </a:r>
                      <a:r>
                        <a:rPr lang="en-US" sz="1800">
                          <a:effectLst/>
                        </a:rPr>
                        <a:t>. All of them will </a:t>
                      </a:r>
                      <a:r>
                        <a:rPr lang="en-US" sz="1800" smtClean="0">
                          <a:effectLst/>
                        </a:rPr>
                        <a:t>occur</a:t>
                      </a: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666038">
                <a:tc>
                  <a:txBody>
                    <a:bodyPr/>
                    <a:lstStyle/>
                    <a:p>
                      <a:pPr algn="l" fontAlgn="ctr"/>
                      <a:r>
                        <a:rPr lang="en-US" sz="1800" b="1" dirty="0">
                          <a:effectLst/>
                        </a:rPr>
                        <a:t>Terminate End</a:t>
                      </a: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dirty="0">
                          <a:solidFill>
                            <a:srgbClr val="C00000"/>
                          </a:solidFill>
                          <a:effectLst/>
                        </a:rPr>
                        <a:t>Ends the Process and all its activities immediately</a:t>
                      </a:r>
                      <a:r>
                        <a:rPr lang="en-US" sz="1800" dirty="0" smtClean="0">
                          <a:effectLst/>
                        </a:rPr>
                        <a:t>.</a:t>
                      </a:r>
                      <a:endParaRPr lang="en-US" sz="1800" dirty="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dirty="0">
                        <a:effectLst/>
                      </a:endParaRPr>
                    </a:p>
                  </a:txBody>
                  <a:tcPr marL="26096" marR="26096" marT="26096" marB="26096"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bl>
          </a:graphicData>
        </a:graphic>
      </p:graphicFrame>
      <p:pic>
        <p:nvPicPr>
          <p:cNvPr id="34817" name="Picture 1" descr="End e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129" y="423713"/>
            <a:ext cx="3714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Message 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947" y="1036513"/>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Escalation 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141" y="1731837"/>
            <a:ext cx="542925" cy="485775"/>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Error 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9342" y="2582653"/>
            <a:ext cx="3905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Cancel e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4105" y="3497180"/>
            <a:ext cx="3810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Compensation e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9522" y="4257592"/>
            <a:ext cx="7334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Signal e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8868" y="4927266"/>
            <a:ext cx="3714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Multiple e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4472" y="5506453"/>
            <a:ext cx="4953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Terminate e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8116" y="6288047"/>
            <a:ext cx="571500"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p:cNvSpPr>
            <a:spLocks noChangeArrowheads="1"/>
          </p:cNvSpPr>
          <p:nvPr/>
        </p:nvSpPr>
        <p:spPr bwMode="auto">
          <a:xfrm>
            <a:off x="2675944" y="1035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C546E0E4-908A-4724-B308-E4F6AE4FA0DD}" type="slidenum">
              <a:rPr lang="en-US" smtClean="0"/>
              <a:pPr/>
              <a:t>48</a:t>
            </a:fld>
            <a:endParaRPr lang="en-US"/>
          </a:p>
        </p:txBody>
      </p:sp>
    </p:spTree>
    <p:extLst>
      <p:ext uri="{BB962C8B-B14F-4D97-AF65-F5344CB8AC3E}">
        <p14:creationId xmlns:p14="http://schemas.microsoft.com/office/powerpoint/2010/main" val="173185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End Event</a:t>
            </a:r>
            <a:endParaRPr lang="en-US"/>
          </a:p>
        </p:txBody>
      </p:sp>
      <p:sp>
        <p:nvSpPr>
          <p:cNvPr id="3" name="Content Placeholder 2"/>
          <p:cNvSpPr>
            <a:spLocks noGrp="1"/>
          </p:cNvSpPr>
          <p:nvPr>
            <p:ph idx="1"/>
          </p:nvPr>
        </p:nvSpPr>
        <p:spPr/>
        <p:txBody>
          <a:bodyPr/>
          <a:lstStyle/>
          <a:p>
            <a:r>
              <a:rPr lang="en-US" dirty="0"/>
              <a:t>This shape indicates a </a:t>
            </a:r>
            <a:r>
              <a:rPr lang="en-US" dirty="0">
                <a:solidFill>
                  <a:srgbClr val="C00000"/>
                </a:solidFill>
              </a:rPr>
              <a:t>temporary end in the </a:t>
            </a:r>
            <a:r>
              <a:rPr lang="en-US" dirty="0" smtClean="0">
                <a:solidFill>
                  <a:srgbClr val="C00000"/>
                </a:solidFill>
              </a:rPr>
              <a:t>process</a:t>
            </a:r>
            <a:endParaRPr lang="id-ID" dirty="0" smtClean="0">
              <a:solidFill>
                <a:srgbClr val="C00000"/>
              </a:solidFill>
            </a:endParaRPr>
          </a:p>
          <a:p>
            <a:r>
              <a:rPr lang="en-US" dirty="0" smtClean="0"/>
              <a:t>It </a:t>
            </a:r>
            <a:r>
              <a:rPr lang="en-US" dirty="0"/>
              <a:t>is used when, after an activity, intermediate event or Exclusive Gateway (divergence element) </a:t>
            </a:r>
            <a:r>
              <a:rPr lang="en-US" dirty="0">
                <a:solidFill>
                  <a:srgbClr val="C00000"/>
                </a:solidFill>
              </a:rPr>
              <a:t>nothing else needs to be carried </a:t>
            </a:r>
            <a:r>
              <a:rPr lang="en-US" dirty="0" smtClean="0">
                <a:solidFill>
                  <a:srgbClr val="C00000"/>
                </a:solidFill>
              </a:rPr>
              <a:t>out</a:t>
            </a:r>
            <a:endParaRPr lang="id-ID" dirty="0" smtClean="0">
              <a:solidFill>
                <a:srgbClr val="C00000"/>
              </a:solidFill>
            </a:endParaRPr>
          </a:p>
          <a:p>
            <a:r>
              <a:rPr lang="en-US" dirty="0" smtClean="0"/>
              <a:t>Unlike </a:t>
            </a:r>
            <a:r>
              <a:rPr lang="en-US" dirty="0"/>
              <a:t>the Terminate End Event, this shape </a:t>
            </a:r>
            <a:r>
              <a:rPr lang="en-US" dirty="0">
                <a:solidFill>
                  <a:srgbClr val="C00000"/>
                </a:solidFill>
              </a:rPr>
              <a:t>does not close the process directly</a:t>
            </a:r>
            <a:r>
              <a:rPr lang="en-US" dirty="0"/>
              <a:t> unless there are no pending tokens when it is reached, that is to say, there are no more pending manual activities or points waiting for something else to be done (for instance, a Timer Intermediate Event</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49</a:t>
            </a:fld>
            <a:endParaRPr lang="en-US"/>
          </a:p>
        </p:txBody>
      </p:sp>
    </p:spTree>
    <p:extLst>
      <p:ext uri="{BB962C8B-B14F-4D97-AF65-F5344CB8AC3E}">
        <p14:creationId xmlns:p14="http://schemas.microsoft.com/office/powerpoint/2010/main" val="422543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4</a:t>
            </a:r>
            <a:r>
              <a:rPr lang="en-US" sz="4400" dirty="0" smtClean="0"/>
              <a:t>.1 What and Why BPMN</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5</a:t>
            </a:fld>
            <a:endParaRPr lang="en-US"/>
          </a:p>
        </p:txBody>
      </p:sp>
    </p:spTree>
    <p:extLst>
      <p:ext uri="{BB962C8B-B14F-4D97-AF65-F5344CB8AC3E}">
        <p14:creationId xmlns:p14="http://schemas.microsoft.com/office/powerpoint/2010/main" val="7363461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
            </a:r>
            <a:r>
              <a:rPr lang="en-US" dirty="0" err="1" smtClean="0"/>
              <a:t>oan</a:t>
            </a:r>
            <a:r>
              <a:rPr lang="en-US" dirty="0" smtClean="0"/>
              <a:t> </a:t>
            </a:r>
            <a:r>
              <a:rPr lang="id-ID" dirty="0" smtClean="0"/>
              <a:t>R</a:t>
            </a:r>
            <a:r>
              <a:rPr lang="en-US" dirty="0" err="1" smtClean="0"/>
              <a:t>equest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5307" y="4029396"/>
            <a:ext cx="5288693" cy="28286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4572001"/>
            <a:ext cx="3462359" cy="2209800"/>
          </a:xfrm>
          <a:prstGeom prst="rect">
            <a:avLst/>
          </a:prstGeom>
        </p:spPr>
      </p:pic>
      <p:sp>
        <p:nvSpPr>
          <p:cNvPr id="3" name="Rectangle 2"/>
          <p:cNvSpPr/>
          <p:nvPr/>
        </p:nvSpPr>
        <p:spPr>
          <a:xfrm>
            <a:off x="210065" y="1065103"/>
            <a:ext cx="8723869" cy="3046988"/>
          </a:xfrm>
          <a:prstGeom prst="rect">
            <a:avLst/>
          </a:prstGeom>
        </p:spPr>
        <p:txBody>
          <a:bodyPr wrap="square">
            <a:spAutoFit/>
          </a:bodyPr>
          <a:lstStyle/>
          <a:p>
            <a:pPr marL="342900" indent="-342900" algn="l">
              <a:buFont typeface="Arial" panose="020B0604020202020204" pitchFamily="34" charset="0"/>
              <a:buChar char="•"/>
            </a:pPr>
            <a:r>
              <a:rPr lang="id-ID" sz="2400" dirty="0">
                <a:effectLst/>
                <a:latin typeface="Calibri" pitchFamily="34" charset="0"/>
                <a:cs typeface="Calibri" pitchFamily="34" charset="0"/>
              </a:rPr>
              <a:t>S</a:t>
            </a:r>
            <a:r>
              <a:rPr lang="en-US" sz="2400" dirty="0" err="1" smtClean="0">
                <a:effectLst/>
                <a:latin typeface="Calibri" pitchFamily="34" charset="0"/>
                <a:cs typeface="Calibri" pitchFamily="34" charset="0"/>
              </a:rPr>
              <a:t>uppose</a:t>
            </a:r>
            <a:r>
              <a:rPr lang="en-US" sz="2400" dirty="0" smtClean="0">
                <a:effectLst/>
                <a:latin typeface="Calibri" pitchFamily="34" charset="0"/>
                <a:cs typeface="Calibri" pitchFamily="34" charset="0"/>
              </a:rPr>
              <a:t> </a:t>
            </a:r>
            <a:r>
              <a:rPr lang="en-US" sz="2400" dirty="0">
                <a:effectLst/>
                <a:latin typeface="Calibri" pitchFamily="34" charset="0"/>
                <a:cs typeface="Calibri" pitchFamily="34" charset="0"/>
              </a:rPr>
              <a:t>that parallel to the disbursement and preparation of the credit cards, </a:t>
            </a:r>
            <a:r>
              <a:rPr lang="en-US" sz="2400" dirty="0">
                <a:solidFill>
                  <a:srgbClr val="C00000"/>
                </a:solidFill>
                <a:effectLst/>
                <a:latin typeface="Calibri" pitchFamily="34" charset="0"/>
                <a:cs typeface="Calibri" pitchFamily="34" charset="0"/>
              </a:rPr>
              <a:t>documents that are still at the office are </a:t>
            </a:r>
            <a:r>
              <a:rPr lang="en-US" sz="2400" dirty="0" smtClean="0">
                <a:solidFill>
                  <a:srgbClr val="C00000"/>
                </a:solidFill>
                <a:effectLst/>
                <a:latin typeface="Calibri" pitchFamily="34" charset="0"/>
                <a:cs typeface="Calibri" pitchFamily="34" charset="0"/>
              </a:rPr>
              <a:t>filed</a:t>
            </a:r>
            <a:endParaRPr lang="id-ID" sz="2400" dirty="0" smtClean="0">
              <a:solidFill>
                <a:srgbClr val="C00000"/>
              </a:solidFill>
              <a:effectLst/>
              <a:latin typeface="Calibri" pitchFamily="34" charset="0"/>
              <a:cs typeface="Calibri" pitchFamily="34" charset="0"/>
            </a:endParaRPr>
          </a:p>
          <a:p>
            <a:pPr marL="342900" indent="-342900" algn="l">
              <a:buFont typeface="Arial" panose="020B0604020202020204" pitchFamily="34" charset="0"/>
              <a:buChar char="•"/>
            </a:pPr>
            <a:r>
              <a:rPr lang="en-US" sz="2400" dirty="0" smtClean="0">
                <a:effectLst/>
                <a:latin typeface="Calibri" pitchFamily="34" charset="0"/>
                <a:cs typeface="Calibri" pitchFamily="34" charset="0"/>
              </a:rPr>
              <a:t>The </a:t>
            </a:r>
            <a:r>
              <a:rPr lang="en-US" sz="2400" dirty="0">
                <a:effectLst/>
                <a:latin typeface="Calibri" pitchFamily="34" charset="0"/>
                <a:cs typeface="Calibri" pitchFamily="34" charset="0"/>
              </a:rPr>
              <a:t>filing activity is not required and therefore, it may or may not be carried </a:t>
            </a:r>
            <a:r>
              <a:rPr lang="en-US" sz="2400" dirty="0" smtClean="0">
                <a:effectLst/>
                <a:latin typeface="Calibri" pitchFamily="34" charset="0"/>
                <a:cs typeface="Calibri" pitchFamily="34" charset="0"/>
              </a:rPr>
              <a:t>out</a:t>
            </a:r>
            <a:endParaRPr lang="id-ID" sz="2400" dirty="0" smtClean="0">
              <a:effectLst/>
              <a:latin typeface="Calibri" pitchFamily="34" charset="0"/>
              <a:cs typeface="Calibri" pitchFamily="34" charset="0"/>
            </a:endParaRPr>
          </a:p>
          <a:p>
            <a:pPr marL="342900" indent="-342900" algn="l">
              <a:buFont typeface="Arial" panose="020B0604020202020204" pitchFamily="34" charset="0"/>
              <a:buChar char="•"/>
            </a:pPr>
            <a:r>
              <a:rPr lang="en-US" sz="2400" dirty="0" smtClean="0">
                <a:effectLst/>
                <a:latin typeface="Calibri" pitchFamily="34" charset="0"/>
                <a:cs typeface="Calibri" pitchFamily="34" charset="0"/>
              </a:rPr>
              <a:t>Once </a:t>
            </a:r>
            <a:r>
              <a:rPr lang="en-US" sz="2400" dirty="0">
                <a:effectLst/>
                <a:latin typeface="Calibri" pitchFamily="34" charset="0"/>
                <a:cs typeface="Calibri" pitchFamily="34" charset="0"/>
              </a:rPr>
              <a:t>it is performed, the </a:t>
            </a:r>
            <a:r>
              <a:rPr lang="en-US" sz="2400" dirty="0">
                <a:solidFill>
                  <a:srgbClr val="C00000"/>
                </a:solidFill>
                <a:effectLst/>
                <a:latin typeface="Calibri" pitchFamily="34" charset="0"/>
                <a:cs typeface="Calibri" pitchFamily="34" charset="0"/>
              </a:rPr>
              <a:t>process should not end until the request has been closed</a:t>
            </a:r>
            <a:r>
              <a:rPr lang="en-US" sz="2400" dirty="0">
                <a:effectLst/>
                <a:latin typeface="Calibri" pitchFamily="34" charset="0"/>
                <a:cs typeface="Calibri" pitchFamily="34" charset="0"/>
              </a:rPr>
              <a:t>. In this case, after the Filing activity, an “End Event” is included, indicating that </a:t>
            </a:r>
            <a:r>
              <a:rPr lang="en-US" sz="2400" dirty="0">
                <a:solidFill>
                  <a:srgbClr val="C00000"/>
                </a:solidFill>
                <a:effectLst/>
                <a:latin typeface="Calibri" pitchFamily="34" charset="0"/>
                <a:cs typeface="Calibri" pitchFamily="34" charset="0"/>
              </a:rPr>
              <a:t>after this activity, there is nothing more to be done on this </a:t>
            </a:r>
            <a:r>
              <a:rPr lang="en-US" sz="2400" dirty="0" smtClean="0">
                <a:solidFill>
                  <a:srgbClr val="C00000"/>
                </a:solidFill>
                <a:effectLst/>
                <a:latin typeface="Calibri" pitchFamily="34" charset="0"/>
                <a:cs typeface="Calibri" pitchFamily="34" charset="0"/>
              </a:rPr>
              <a:t>path</a:t>
            </a:r>
            <a:endParaRPr lang="en-US" sz="2400" dirty="0">
              <a:solidFill>
                <a:srgbClr val="C00000"/>
              </a:solidFill>
              <a:effectLst/>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C546E0E4-908A-4724-B308-E4F6AE4FA0DD}" type="slidenum">
              <a:rPr lang="en-US" smtClean="0"/>
              <a:pPr/>
              <a:t>50</a:t>
            </a:fld>
            <a:endParaRPr lang="en-US"/>
          </a:p>
        </p:txBody>
      </p:sp>
    </p:spTree>
    <p:extLst>
      <p:ext uri="{BB962C8B-B14F-4D97-AF65-F5344CB8AC3E}">
        <p14:creationId xmlns:p14="http://schemas.microsoft.com/office/powerpoint/2010/main" val="359511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Terminate End Event</a:t>
            </a:r>
            <a:endParaRPr lang="en-US"/>
          </a:p>
        </p:txBody>
      </p:sp>
      <p:sp>
        <p:nvSpPr>
          <p:cNvPr id="3" name="Content Placeholder 2"/>
          <p:cNvSpPr>
            <a:spLocks noGrp="1"/>
          </p:cNvSpPr>
          <p:nvPr>
            <p:ph idx="1"/>
          </p:nvPr>
        </p:nvSpPr>
        <p:spPr>
          <a:xfrm>
            <a:off x="628649" y="1352549"/>
            <a:ext cx="8132291" cy="4643095"/>
          </a:xfrm>
        </p:spPr>
        <p:txBody>
          <a:bodyPr>
            <a:normAutofit lnSpcReduction="10000"/>
          </a:bodyPr>
          <a:lstStyle/>
          <a:p>
            <a:r>
              <a:rPr lang="en-US" sz="2800" dirty="0"/>
              <a:t>Event that constitutes the </a:t>
            </a:r>
            <a:r>
              <a:rPr lang="en-US" sz="2800" dirty="0">
                <a:solidFill>
                  <a:srgbClr val="C00000"/>
                </a:solidFill>
              </a:rPr>
              <a:t>end of the </a:t>
            </a:r>
            <a:r>
              <a:rPr lang="en-US" sz="2800" dirty="0" smtClean="0">
                <a:solidFill>
                  <a:srgbClr val="C00000"/>
                </a:solidFill>
              </a:rPr>
              <a:t>process</a:t>
            </a:r>
            <a:endParaRPr lang="id-ID" sz="2800" dirty="0" smtClean="0"/>
          </a:p>
          <a:p>
            <a:r>
              <a:rPr lang="en-US" sz="2800" dirty="0" smtClean="0"/>
              <a:t>There </a:t>
            </a:r>
            <a:r>
              <a:rPr lang="en-US" sz="2800" dirty="0">
                <a:solidFill>
                  <a:srgbClr val="C00000"/>
                </a:solidFill>
              </a:rPr>
              <a:t>can be more than one </a:t>
            </a:r>
            <a:r>
              <a:rPr lang="en-US" sz="2800" dirty="0"/>
              <a:t>in a flow. If a process reaches this event, it will be </a:t>
            </a:r>
            <a:r>
              <a:rPr lang="en-US" sz="2800" dirty="0" smtClean="0"/>
              <a:t>closed</a:t>
            </a:r>
            <a:endParaRPr lang="en-US" sz="2800" dirty="0"/>
          </a:p>
          <a:p>
            <a:r>
              <a:rPr lang="en-US" sz="2800" dirty="0" smtClean="0">
                <a:solidFill>
                  <a:srgbClr val="C00000"/>
                </a:solidFill>
              </a:rPr>
              <a:t>All </a:t>
            </a:r>
            <a:r>
              <a:rPr lang="en-US" sz="2800" dirty="0">
                <a:solidFill>
                  <a:srgbClr val="C00000"/>
                </a:solidFill>
              </a:rPr>
              <a:t>flows should have a Terminate End event</a:t>
            </a:r>
            <a:r>
              <a:rPr lang="en-US" sz="2800" dirty="0"/>
              <a:t>, regardless of whether they are referring to a process, a sub-process or a </a:t>
            </a:r>
            <a:r>
              <a:rPr lang="en-US" sz="2800" dirty="0" smtClean="0"/>
              <a:t>module</a:t>
            </a:r>
            <a:endParaRPr lang="en-US" sz="2800" dirty="0"/>
          </a:p>
          <a:p>
            <a:r>
              <a:rPr lang="en-US" sz="2800" b="1" dirty="0" smtClean="0"/>
              <a:t>Note</a:t>
            </a:r>
            <a:r>
              <a:rPr lang="en-US" sz="2800" dirty="0"/>
              <a:t>: The </a:t>
            </a:r>
            <a:r>
              <a:rPr lang="en-US" sz="2800" dirty="0">
                <a:solidFill>
                  <a:srgbClr val="C00000"/>
                </a:solidFill>
              </a:rPr>
              <a:t>Terminate End event is an optional shape </a:t>
            </a:r>
            <a:r>
              <a:rPr lang="en-US" sz="2800" dirty="0"/>
              <a:t>in diagramming the process. However, it is advisable to use it in the </a:t>
            </a:r>
            <a:r>
              <a:rPr lang="en-US" sz="2800" dirty="0" smtClean="0"/>
              <a:t>diagram</a:t>
            </a:r>
            <a:endParaRPr lang="en-US" sz="2800" dirty="0"/>
          </a:p>
          <a:p>
            <a:r>
              <a:rPr lang="en-US" sz="2800" dirty="0" smtClean="0"/>
              <a:t>A </a:t>
            </a:r>
            <a:r>
              <a:rPr lang="en-US" sz="2800" dirty="0"/>
              <a:t>sequence flow goes into this shape (</a:t>
            </a:r>
            <a:r>
              <a:rPr lang="en-US" sz="2800" dirty="0">
                <a:solidFill>
                  <a:srgbClr val="C00000"/>
                </a:solidFill>
              </a:rPr>
              <a:t>nothing ever comes out of it</a:t>
            </a:r>
            <a:r>
              <a:rPr lang="en-US" sz="2800" dirty="0" smtClean="0"/>
              <a:t>)</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51</a:t>
            </a:fld>
            <a:endParaRPr lang="en-US"/>
          </a:p>
        </p:txBody>
      </p:sp>
    </p:spTree>
    <p:extLst>
      <p:ext uri="{BB962C8B-B14F-4D97-AF65-F5344CB8AC3E}">
        <p14:creationId xmlns:p14="http://schemas.microsoft.com/office/powerpoint/2010/main" val="330578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None End and Terminate End Event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52</a:t>
            </a:fld>
            <a:endParaRPr lang="en-US"/>
          </a:p>
        </p:txBody>
      </p:sp>
      <p:pic>
        <p:nvPicPr>
          <p:cNvPr id="5" name="Picture 4"/>
          <p:cNvPicPr>
            <a:picLocks noChangeAspect="1"/>
          </p:cNvPicPr>
          <p:nvPr/>
        </p:nvPicPr>
        <p:blipFill rotWithShape="1">
          <a:blip r:embed="rId2"/>
          <a:srcRect t="15080" r="477" b="16349"/>
          <a:stretch/>
        </p:blipFill>
        <p:spPr>
          <a:xfrm>
            <a:off x="120771" y="1731041"/>
            <a:ext cx="8828840" cy="3421728"/>
          </a:xfrm>
          <a:prstGeom prst="rect">
            <a:avLst/>
          </a:prstGeom>
        </p:spPr>
      </p:pic>
    </p:spTree>
    <p:extLst>
      <p:ext uri="{BB962C8B-B14F-4D97-AF65-F5344CB8AC3E}">
        <p14:creationId xmlns:p14="http://schemas.microsoft.com/office/powerpoint/2010/main" val="579301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Message End Event</a:t>
            </a:r>
            <a:endParaRPr lang="en-US" dirty="0"/>
          </a:p>
        </p:txBody>
      </p:sp>
      <p:sp>
        <p:nvSpPr>
          <p:cNvPr id="3" name="Content Placeholder 2"/>
          <p:cNvSpPr>
            <a:spLocks noGrp="1"/>
          </p:cNvSpPr>
          <p:nvPr>
            <p:ph idx="1"/>
          </p:nvPr>
        </p:nvSpPr>
        <p:spPr>
          <a:xfrm>
            <a:off x="628650" y="1382925"/>
            <a:ext cx="8045793" cy="4643095"/>
          </a:xfrm>
        </p:spPr>
        <p:txBody>
          <a:bodyPr>
            <a:noAutofit/>
          </a:bodyPr>
          <a:lstStyle/>
          <a:p>
            <a:r>
              <a:rPr lang="en-US" sz="3200" dirty="0"/>
              <a:t>This type of End indicates that a </a:t>
            </a:r>
            <a:r>
              <a:rPr lang="en-US" sz="3200" dirty="0">
                <a:solidFill>
                  <a:srgbClr val="C00000"/>
                </a:solidFill>
              </a:rPr>
              <a:t>Message is sent to a specific process or active case</a:t>
            </a:r>
            <a:r>
              <a:rPr lang="en-US" sz="3200" dirty="0"/>
              <a:t>, at the conclusion of the </a:t>
            </a:r>
            <a:r>
              <a:rPr lang="en-US" sz="3200" dirty="0" smtClean="0"/>
              <a:t>Process</a:t>
            </a:r>
            <a:endParaRPr lang="en-US" sz="3200" dirty="0"/>
          </a:p>
          <a:p>
            <a:r>
              <a:rPr lang="en-US" sz="3200" dirty="0" smtClean="0"/>
              <a:t>Message </a:t>
            </a:r>
            <a:r>
              <a:rPr lang="en-US" sz="3200" dirty="0"/>
              <a:t>End is always a </a:t>
            </a:r>
            <a:r>
              <a:rPr lang="en-US" sz="3200" dirty="0">
                <a:solidFill>
                  <a:srgbClr val="C00000"/>
                </a:solidFill>
              </a:rPr>
              <a:t>throw shape</a:t>
            </a:r>
            <a:r>
              <a:rPr lang="en-US" sz="3200" dirty="0"/>
              <a:t>. That is, in order to use a Message End, </a:t>
            </a:r>
            <a:r>
              <a:rPr lang="en-US" sz="3200" dirty="0">
                <a:solidFill>
                  <a:srgbClr val="0070C0"/>
                </a:solidFill>
              </a:rPr>
              <a:t>there has to be a Message Event, or Message Start that catches the </a:t>
            </a:r>
            <a:r>
              <a:rPr lang="en-US" sz="3200" dirty="0" smtClean="0">
                <a:solidFill>
                  <a:srgbClr val="0070C0"/>
                </a:solidFill>
              </a:rPr>
              <a:t>message</a:t>
            </a:r>
            <a:endParaRPr lang="id-ID" sz="3200" dirty="0" smtClean="0">
              <a:solidFill>
                <a:srgbClr val="0070C0"/>
              </a:solidFill>
            </a:endParaRPr>
          </a:p>
          <a:p>
            <a:r>
              <a:rPr lang="en-US" sz="3200" dirty="0" smtClean="0"/>
              <a:t>The </a:t>
            </a:r>
            <a:r>
              <a:rPr lang="en-US" sz="3200" dirty="0"/>
              <a:t>Message End should be </a:t>
            </a:r>
            <a:r>
              <a:rPr lang="en-US" sz="3200" dirty="0">
                <a:solidFill>
                  <a:srgbClr val="C00000"/>
                </a:solidFill>
              </a:rPr>
              <a:t>configured to identify the target Process</a:t>
            </a:r>
            <a:r>
              <a:rPr lang="en-US" sz="3200" dirty="0"/>
              <a:t> and the target </a:t>
            </a:r>
            <a:r>
              <a:rPr lang="en-US" sz="3200" dirty="0" smtClean="0"/>
              <a:t>Element</a:t>
            </a:r>
            <a:endParaRPr lang="en-US" sz="3200" dirty="0"/>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53</a:t>
            </a:fld>
            <a:endParaRPr lang="en-US"/>
          </a:p>
        </p:txBody>
      </p:sp>
    </p:spTree>
    <p:extLst>
      <p:ext uri="{BB962C8B-B14F-4D97-AF65-F5344CB8AC3E}">
        <p14:creationId xmlns:p14="http://schemas.microsoft.com/office/powerpoint/2010/main" val="4215095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Message End Event</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300" y="1352549"/>
            <a:ext cx="5867400" cy="4934358"/>
          </a:xfrm>
        </p:spPr>
      </p:pic>
      <p:sp>
        <p:nvSpPr>
          <p:cNvPr id="3" name="Slide Number Placeholder 2"/>
          <p:cNvSpPr>
            <a:spLocks noGrp="1"/>
          </p:cNvSpPr>
          <p:nvPr>
            <p:ph type="sldNum" sz="quarter" idx="12"/>
          </p:nvPr>
        </p:nvSpPr>
        <p:spPr/>
        <p:txBody>
          <a:bodyPr/>
          <a:lstStyle/>
          <a:p>
            <a:fld id="{C546E0E4-908A-4724-B308-E4F6AE4FA0DD}" type="slidenum">
              <a:rPr lang="en-US" smtClean="0"/>
              <a:pPr/>
              <a:t>54</a:t>
            </a:fld>
            <a:endParaRPr lang="en-US"/>
          </a:p>
        </p:txBody>
      </p:sp>
    </p:spTree>
    <p:extLst>
      <p:ext uri="{BB962C8B-B14F-4D97-AF65-F5344CB8AC3E}">
        <p14:creationId xmlns:p14="http://schemas.microsoft.com/office/powerpoint/2010/main" val="291858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Message End Event</a:t>
            </a:r>
            <a:endParaRPr lang="en-US"/>
          </a:p>
        </p:txBody>
      </p:sp>
      <p:sp>
        <p:nvSpPr>
          <p:cNvPr id="3" name="Content Placeholder 2"/>
          <p:cNvSpPr>
            <a:spLocks noGrp="1"/>
          </p:cNvSpPr>
          <p:nvPr>
            <p:ph idx="1"/>
          </p:nvPr>
        </p:nvSpPr>
        <p:spPr>
          <a:xfrm>
            <a:off x="628650" y="1204251"/>
            <a:ext cx="8045793" cy="4643095"/>
          </a:xfrm>
        </p:spPr>
        <p:txBody>
          <a:bodyPr/>
          <a:lstStyle/>
          <a:p>
            <a:r>
              <a:rPr lang="en-US" sz="2800" dirty="0" smtClean="0"/>
              <a:t>The </a:t>
            </a:r>
            <a:r>
              <a:rPr lang="en-US" sz="2800" dirty="0"/>
              <a:t>shape that catches the message and the Message End </a:t>
            </a:r>
            <a:r>
              <a:rPr lang="en-US" sz="2800" dirty="0">
                <a:solidFill>
                  <a:srgbClr val="C00000"/>
                </a:solidFill>
              </a:rPr>
              <a:t>should have the exact same </a:t>
            </a:r>
            <a:r>
              <a:rPr lang="en-US" sz="2800" dirty="0" smtClean="0">
                <a:solidFill>
                  <a:srgbClr val="C00000"/>
                </a:solidFill>
              </a:rPr>
              <a:t>name</a:t>
            </a:r>
            <a:endParaRPr lang="en-US" sz="2800" dirty="0">
              <a:solidFill>
                <a:srgbClr val="C00000"/>
              </a:solidFill>
            </a:endParaRPr>
          </a:p>
          <a:p>
            <a:r>
              <a:rPr lang="en-US" sz="2800" b="1" dirty="0" smtClean="0"/>
              <a:t>Example:</a:t>
            </a:r>
            <a:r>
              <a:rPr lang="id-ID" sz="2800" b="1" dirty="0" smtClean="0"/>
              <a:t> </a:t>
            </a:r>
            <a:r>
              <a:rPr lang="en-US" sz="2800" dirty="0" smtClean="0"/>
              <a:t>The </a:t>
            </a:r>
            <a:r>
              <a:rPr lang="en-US" sz="2800" dirty="0"/>
              <a:t>Credit Request process </a:t>
            </a:r>
            <a:r>
              <a:rPr lang="en-US" sz="2800" dirty="0">
                <a:solidFill>
                  <a:srgbClr val="C00000"/>
                </a:solidFill>
              </a:rPr>
              <a:t>throws a message to start a Sales process</a:t>
            </a:r>
            <a:r>
              <a:rPr lang="en-US" sz="2800" dirty="0"/>
              <a:t> as soon as the process is </a:t>
            </a:r>
            <a:r>
              <a:rPr lang="en-US" sz="2800" dirty="0" smtClean="0"/>
              <a:t>finished</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548" y="3262941"/>
            <a:ext cx="5498432" cy="3431021"/>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55</a:t>
            </a:fld>
            <a:endParaRPr lang="en-US"/>
          </a:p>
        </p:txBody>
      </p:sp>
    </p:spTree>
    <p:extLst>
      <p:ext uri="{BB962C8B-B14F-4D97-AF65-F5344CB8AC3E}">
        <p14:creationId xmlns:p14="http://schemas.microsoft.com/office/powerpoint/2010/main" val="171605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297748"/>
            <a:ext cx="8026619" cy="5233602"/>
          </a:xfrm>
        </p:spPr>
        <p:txBody>
          <a:bodyPr>
            <a:normAutofit fontScale="92500" lnSpcReduction="10000"/>
          </a:bodyPr>
          <a:lstStyle/>
          <a:p>
            <a:pPr marL="0" indent="0">
              <a:buNone/>
            </a:pPr>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r>
              <a:rPr lang="en-US" dirty="0" smtClean="0"/>
              <a:t>:</a:t>
            </a:r>
          </a:p>
          <a:p>
            <a:pPr marL="0" indent="0">
              <a:buNone/>
            </a:pPr>
            <a:endParaRPr lang="en-US" sz="1000" dirty="0" smtClean="0"/>
          </a:p>
          <a:p>
            <a:pPr marL="457200" indent="-457200">
              <a:buFont typeface="+mj-lt"/>
              <a:buAutoNum type="arabicPeriod"/>
            </a:pPr>
            <a:r>
              <a:rPr lang="en-US" sz="2600" dirty="0" smtClean="0"/>
              <a:t>Proses </a:t>
            </a:r>
            <a:r>
              <a:rPr lang="en-US" sz="2600" dirty="0" err="1" smtClean="0"/>
              <a:t>dimulai</a:t>
            </a:r>
            <a:r>
              <a:rPr lang="en-US" sz="2600" dirty="0" smtClean="0"/>
              <a:t> </a:t>
            </a:r>
            <a:r>
              <a:rPr lang="en-US" sz="2600" dirty="0" err="1" smtClean="0"/>
              <a:t>dari</a:t>
            </a:r>
            <a:r>
              <a:rPr lang="en-US" sz="2600" dirty="0" smtClean="0"/>
              <a:t> </a:t>
            </a:r>
            <a:r>
              <a:rPr lang="en-US" sz="2600" dirty="0" err="1" smtClean="0"/>
              <a:t>Administrasi</a:t>
            </a:r>
            <a:r>
              <a:rPr lang="en-US" sz="2600" dirty="0" smtClean="0"/>
              <a:t> </a:t>
            </a:r>
            <a:r>
              <a:rPr lang="en-US" sz="2600" dirty="0" err="1" smtClean="0"/>
              <a:t>universitas</a:t>
            </a:r>
            <a:r>
              <a:rPr lang="en-US" sz="2600" dirty="0" smtClean="0"/>
              <a:t> </a:t>
            </a:r>
            <a:r>
              <a:rPr lang="en-US" sz="2600" dirty="0" err="1" smtClean="0">
                <a:solidFill>
                  <a:srgbClr val="0070C0"/>
                </a:solidFill>
              </a:rPr>
              <a:t>mengumumkan</a:t>
            </a:r>
            <a:r>
              <a:rPr lang="en-US" sz="2600" dirty="0" smtClean="0">
                <a:solidFill>
                  <a:srgbClr val="0070C0"/>
                </a:solidFill>
              </a:rPr>
              <a:t> </a:t>
            </a:r>
            <a:r>
              <a:rPr lang="en-US" sz="2600" dirty="0" err="1" smtClean="0">
                <a:solidFill>
                  <a:srgbClr val="0070C0"/>
                </a:solidFill>
              </a:rPr>
              <a:t>lowongan</a:t>
            </a:r>
            <a:r>
              <a:rPr lang="en-US" sz="2600" dirty="0" smtClean="0">
                <a:solidFill>
                  <a:srgbClr val="0070C0"/>
                </a:solidFill>
              </a:rPr>
              <a:t> </a:t>
            </a:r>
            <a:r>
              <a:rPr lang="en-US" sz="2600" dirty="0" err="1" smtClean="0"/>
              <a:t>beasiswa</a:t>
            </a:r>
            <a:r>
              <a:rPr lang="en-US" sz="2600" dirty="0" smtClean="0"/>
              <a:t> </a:t>
            </a:r>
            <a:r>
              <a:rPr lang="en-US" sz="2600" dirty="0" err="1" smtClean="0"/>
              <a:t>menggunakan</a:t>
            </a:r>
            <a:r>
              <a:rPr lang="en-US" sz="2600" dirty="0" smtClean="0"/>
              <a:t> </a:t>
            </a:r>
            <a:r>
              <a:rPr lang="en-US" sz="2600" dirty="0" err="1" smtClean="0"/>
              <a:t>berbagai</a:t>
            </a:r>
            <a:r>
              <a:rPr lang="en-US" sz="2600" dirty="0" smtClean="0"/>
              <a:t> media</a:t>
            </a:r>
          </a:p>
          <a:p>
            <a:pPr marL="457200" indent="-457200">
              <a:buFont typeface="+mj-lt"/>
              <a:buAutoNum type="arabicPeriod"/>
            </a:pPr>
            <a:r>
              <a:rPr lang="en-US" sz="2600" dirty="0" err="1" smtClean="0"/>
              <a:t>Mahasiswa</a:t>
            </a:r>
            <a:r>
              <a:rPr lang="en-US" sz="2600" dirty="0" smtClean="0"/>
              <a:t> </a:t>
            </a:r>
            <a:r>
              <a:rPr lang="en-US" sz="2600" dirty="0" err="1" smtClean="0">
                <a:solidFill>
                  <a:srgbClr val="0070C0"/>
                </a:solidFill>
              </a:rPr>
              <a:t>melakukan</a:t>
            </a:r>
            <a:r>
              <a:rPr lang="en-US" sz="2600" dirty="0" smtClean="0">
                <a:solidFill>
                  <a:srgbClr val="0070C0"/>
                </a:solidFill>
              </a:rPr>
              <a:t> </a:t>
            </a:r>
            <a:r>
              <a:rPr lang="en-US" sz="2600" dirty="0" err="1" smtClean="0">
                <a:solidFill>
                  <a:srgbClr val="0070C0"/>
                </a:solidFill>
              </a:rPr>
              <a:t>pendaftaran</a:t>
            </a:r>
            <a:r>
              <a:rPr lang="en-US" sz="2600" dirty="0" smtClean="0">
                <a:solidFill>
                  <a:srgbClr val="0070C0"/>
                </a:solidFill>
              </a:rPr>
              <a:t> </a:t>
            </a:r>
            <a:r>
              <a:rPr lang="en-US" sz="2600" dirty="0" err="1" smtClean="0"/>
              <a:t>dan</a:t>
            </a:r>
            <a:r>
              <a:rPr lang="en-US" sz="2600" dirty="0" smtClean="0"/>
              <a:t> </a:t>
            </a:r>
            <a:r>
              <a:rPr lang="en-US" sz="2600" dirty="0" err="1" smtClean="0">
                <a:solidFill>
                  <a:srgbClr val="0070C0"/>
                </a:solidFill>
              </a:rPr>
              <a:t>mengirimkan</a:t>
            </a:r>
            <a:r>
              <a:rPr lang="en-US" sz="2600" dirty="0" smtClean="0">
                <a:solidFill>
                  <a:srgbClr val="0070C0"/>
                </a:solidFill>
              </a:rPr>
              <a:t> </a:t>
            </a:r>
            <a:r>
              <a:rPr lang="en-US" sz="2600" dirty="0" err="1" smtClean="0">
                <a:solidFill>
                  <a:srgbClr val="0070C0"/>
                </a:solidFill>
              </a:rPr>
              <a:t>dokumen</a:t>
            </a:r>
            <a:r>
              <a:rPr lang="en-US" sz="2600" dirty="0" smtClean="0">
                <a:solidFill>
                  <a:srgbClr val="0070C0"/>
                </a:solidFill>
              </a:rPr>
              <a:t> </a:t>
            </a:r>
            <a:r>
              <a:rPr lang="en-US" sz="2600" dirty="0" err="1" smtClean="0">
                <a:solidFill>
                  <a:srgbClr val="0070C0"/>
                </a:solidFill>
              </a:rPr>
              <a:t>persyaratan</a:t>
            </a:r>
            <a:r>
              <a:rPr lang="en-US" sz="2600" dirty="0">
                <a:solidFill>
                  <a:srgbClr val="0070C0"/>
                </a:solidFill>
              </a:rPr>
              <a:t> </a:t>
            </a:r>
            <a:r>
              <a:rPr lang="en-US" sz="2600" dirty="0" err="1" smtClean="0"/>
              <a:t>ke</a:t>
            </a:r>
            <a:r>
              <a:rPr lang="en-US" sz="2600" dirty="0" smtClean="0"/>
              <a:t> </a:t>
            </a:r>
            <a:r>
              <a:rPr lang="en-US" sz="2600" dirty="0" err="1" smtClean="0"/>
              <a:t>Administratif</a:t>
            </a:r>
            <a:r>
              <a:rPr lang="en-US" sz="2600" dirty="0" smtClean="0"/>
              <a:t>, yang </a:t>
            </a:r>
            <a:r>
              <a:rPr lang="en-US" sz="2600" dirty="0" err="1" smtClean="0"/>
              <a:t>kemudian</a:t>
            </a:r>
            <a:r>
              <a:rPr lang="en-US" sz="2600" dirty="0" smtClean="0"/>
              <a:t> </a:t>
            </a:r>
            <a:r>
              <a:rPr lang="en-US" sz="2600" dirty="0" err="1" smtClean="0"/>
              <a:t>melakukan</a:t>
            </a:r>
            <a:r>
              <a:rPr lang="en-US" sz="2600" dirty="0" smtClean="0"/>
              <a:t> </a:t>
            </a:r>
            <a:r>
              <a:rPr lang="en-US" sz="2600" dirty="0" err="1" smtClean="0"/>
              <a:t>seleksi</a:t>
            </a:r>
            <a:r>
              <a:rPr lang="en-US" sz="2600" dirty="0" smtClean="0"/>
              <a:t> </a:t>
            </a:r>
            <a:r>
              <a:rPr lang="en-US" sz="2600" dirty="0" err="1" smtClean="0"/>
              <a:t>administratif</a:t>
            </a:r>
            <a:endParaRPr lang="en-US" sz="2600" dirty="0" smtClean="0"/>
          </a:p>
          <a:p>
            <a:pPr marL="457200" indent="-457200">
              <a:buFont typeface="+mj-lt"/>
              <a:buAutoNum type="arabicPeriod"/>
            </a:pPr>
            <a:r>
              <a:rPr lang="en-US" sz="2600" dirty="0" err="1" smtClean="0"/>
              <a:t>Komite</a:t>
            </a:r>
            <a:r>
              <a:rPr lang="en-US" sz="2600" dirty="0" smtClean="0"/>
              <a:t> </a:t>
            </a:r>
            <a:r>
              <a:rPr lang="en-US" sz="2600" dirty="0" err="1" smtClean="0"/>
              <a:t>Universitas</a:t>
            </a:r>
            <a:r>
              <a:rPr lang="en-US" sz="2600" dirty="0" smtClean="0"/>
              <a:t> </a:t>
            </a:r>
            <a:r>
              <a:rPr lang="en-US" sz="2600" dirty="0" err="1" smtClean="0">
                <a:solidFill>
                  <a:srgbClr val="0070C0"/>
                </a:solidFill>
              </a:rPr>
              <a:t>melakukan</a:t>
            </a:r>
            <a:r>
              <a:rPr lang="en-US" sz="2600" dirty="0" smtClean="0">
                <a:solidFill>
                  <a:srgbClr val="0070C0"/>
                </a:solidFill>
              </a:rPr>
              <a:t> </a:t>
            </a:r>
            <a:r>
              <a:rPr lang="en-US" sz="2600" dirty="0" err="1" smtClean="0">
                <a:solidFill>
                  <a:srgbClr val="0070C0"/>
                </a:solidFill>
              </a:rPr>
              <a:t>seleksi</a:t>
            </a:r>
            <a:r>
              <a:rPr lang="en-US" sz="2600" dirty="0" smtClean="0">
                <a:solidFill>
                  <a:srgbClr val="0070C0"/>
                </a:solidFill>
              </a:rPr>
              <a:t> </a:t>
            </a:r>
            <a:r>
              <a:rPr lang="en-US" sz="2600" dirty="0" smtClean="0"/>
              <a:t>(</a:t>
            </a:r>
            <a:r>
              <a:rPr lang="en-US" sz="2600" dirty="0" err="1" smtClean="0"/>
              <a:t>seleksi</a:t>
            </a:r>
            <a:r>
              <a:rPr lang="en-US" sz="2600" dirty="0" smtClean="0"/>
              <a:t> profile </a:t>
            </a:r>
            <a:r>
              <a:rPr lang="en-US" sz="2600" dirty="0" err="1" smtClean="0"/>
              <a:t>dan</a:t>
            </a:r>
            <a:r>
              <a:rPr lang="en-US" sz="2600" dirty="0" smtClean="0"/>
              <a:t> </a:t>
            </a:r>
            <a:r>
              <a:rPr lang="en-US" sz="2600" dirty="0" err="1" smtClean="0"/>
              <a:t>seleksi</a:t>
            </a:r>
            <a:r>
              <a:rPr lang="en-US" sz="2600" dirty="0" smtClean="0"/>
              <a:t> </a:t>
            </a:r>
            <a:r>
              <a:rPr lang="en-US" sz="2600" dirty="0" err="1" smtClean="0"/>
              <a:t>wawancara</a:t>
            </a:r>
            <a:r>
              <a:rPr lang="en-US" sz="2600" dirty="0" smtClean="0"/>
              <a:t>) </a:t>
            </a:r>
          </a:p>
          <a:p>
            <a:pPr marL="457200" indent="-457200">
              <a:buFont typeface="+mj-lt"/>
              <a:buAutoNum type="arabicPeriod"/>
            </a:pPr>
            <a:r>
              <a:rPr lang="en-US" sz="2600" dirty="0" err="1" smtClean="0">
                <a:solidFill>
                  <a:srgbClr val="0070C0"/>
                </a:solidFill>
              </a:rPr>
              <a:t>Pengumuman</a:t>
            </a:r>
            <a:r>
              <a:rPr lang="en-US" sz="2600" dirty="0" smtClean="0">
                <a:solidFill>
                  <a:srgbClr val="0070C0"/>
                </a:solidFill>
              </a:rPr>
              <a:t> </a:t>
            </a:r>
            <a:r>
              <a:rPr lang="en-US" sz="2600" dirty="0" err="1" smtClean="0">
                <a:solidFill>
                  <a:srgbClr val="0070C0"/>
                </a:solidFill>
              </a:rPr>
              <a:t>hasil</a:t>
            </a:r>
            <a:r>
              <a:rPr lang="en-US" sz="2600" dirty="0" smtClean="0">
                <a:solidFill>
                  <a:srgbClr val="0070C0"/>
                </a:solidFill>
              </a:rPr>
              <a:t> </a:t>
            </a:r>
            <a:r>
              <a:rPr lang="en-US" sz="2600" dirty="0" err="1" smtClean="0">
                <a:solidFill>
                  <a:srgbClr val="0070C0"/>
                </a:solidFill>
              </a:rPr>
              <a:t>penerimaan</a:t>
            </a:r>
            <a:r>
              <a:rPr lang="en-US" sz="2600" dirty="0" smtClean="0">
                <a:solidFill>
                  <a:srgbClr val="0070C0"/>
                </a:solidFill>
              </a:rPr>
              <a:t> </a:t>
            </a:r>
            <a:r>
              <a:rPr lang="en-US" sz="2600" dirty="0" err="1" smtClean="0">
                <a:solidFill>
                  <a:srgbClr val="0070C0"/>
                </a:solidFill>
              </a:rPr>
              <a:t>beasiswa</a:t>
            </a:r>
            <a:r>
              <a:rPr lang="en-US" sz="2600" dirty="0">
                <a:solidFill>
                  <a:srgbClr val="0070C0"/>
                </a:solidFill>
              </a:rPr>
              <a:t> </a:t>
            </a:r>
            <a:r>
              <a:rPr lang="en-US" sz="2600" dirty="0" err="1" smtClean="0"/>
              <a:t>akan</a:t>
            </a:r>
            <a:r>
              <a:rPr lang="en-US" sz="2600" dirty="0" smtClean="0"/>
              <a:t> </a:t>
            </a:r>
            <a:r>
              <a:rPr lang="en-US" sz="2600" dirty="0" err="1" smtClean="0"/>
              <a:t>disebarkan</a:t>
            </a:r>
            <a:r>
              <a:rPr lang="en-US" sz="2600" dirty="0" smtClean="0"/>
              <a:t> </a:t>
            </a:r>
            <a:r>
              <a:rPr lang="en-US" sz="2600" dirty="0" err="1" smtClean="0"/>
              <a:t>oleh</a:t>
            </a:r>
            <a:r>
              <a:rPr lang="en-US" sz="2600" dirty="0" smtClean="0"/>
              <a:t> </a:t>
            </a:r>
            <a:r>
              <a:rPr lang="en-US" sz="2600" dirty="0" err="1" smtClean="0"/>
              <a:t>Administrasi</a:t>
            </a:r>
            <a:r>
              <a:rPr lang="en-US" sz="2600" dirty="0" smtClean="0"/>
              <a:t> </a:t>
            </a:r>
            <a:r>
              <a:rPr lang="en-US" sz="2600" dirty="0" err="1" smtClean="0"/>
              <a:t>melalui</a:t>
            </a:r>
            <a:r>
              <a:rPr lang="en-US" sz="2600" dirty="0" smtClean="0"/>
              <a:t> </a:t>
            </a:r>
            <a:r>
              <a:rPr lang="en-US" sz="2600" dirty="0" err="1" smtClean="0"/>
              <a:t>berbagai</a:t>
            </a:r>
            <a:r>
              <a:rPr lang="en-US" sz="2600" dirty="0" smtClean="0"/>
              <a:t> media </a:t>
            </a:r>
            <a:r>
              <a:rPr lang="en-US" sz="2600" dirty="0" err="1" smtClean="0"/>
              <a:t>massa</a:t>
            </a:r>
            <a:endParaRPr lang="en-US" sz="2600" dirty="0" smtClean="0"/>
          </a:p>
          <a:p>
            <a:pPr marL="457200" indent="-457200">
              <a:buFont typeface="+mj-lt"/>
              <a:buAutoNum type="arabicPeriod"/>
            </a:pPr>
            <a:r>
              <a:rPr lang="en-US" sz="2600" dirty="0" err="1" smtClean="0"/>
              <a:t>Tugas</a:t>
            </a:r>
            <a:r>
              <a:rPr lang="en-US" sz="2600" dirty="0" smtClean="0"/>
              <a:t> </a:t>
            </a:r>
            <a:r>
              <a:rPr lang="en-US" sz="2600" dirty="0" err="1" smtClean="0"/>
              <a:t>terakhir</a:t>
            </a:r>
            <a:r>
              <a:rPr lang="en-US" sz="2600" dirty="0" smtClean="0"/>
              <a:t> </a:t>
            </a:r>
            <a:r>
              <a:rPr lang="en-US" sz="2600" dirty="0" err="1" smtClean="0"/>
              <a:t>dari</a:t>
            </a:r>
            <a:r>
              <a:rPr lang="en-US" sz="2600" dirty="0" smtClean="0"/>
              <a:t> </a:t>
            </a:r>
            <a:r>
              <a:rPr lang="en-US" sz="2600" dirty="0" err="1" smtClean="0"/>
              <a:t>Administrasi</a:t>
            </a:r>
            <a:r>
              <a:rPr lang="en-US" sz="2600" dirty="0" smtClean="0"/>
              <a:t> </a:t>
            </a:r>
            <a:r>
              <a:rPr lang="en-US" sz="2600" dirty="0" err="1" smtClean="0"/>
              <a:t>adalah</a:t>
            </a:r>
            <a:r>
              <a:rPr lang="en-US" sz="2600" dirty="0" smtClean="0"/>
              <a:t> </a:t>
            </a:r>
            <a:r>
              <a:rPr lang="en-US" sz="2600" dirty="0" err="1" smtClean="0"/>
              <a:t>melakukan</a:t>
            </a:r>
            <a:r>
              <a:rPr lang="en-US" sz="2600" dirty="0" smtClean="0"/>
              <a:t> </a:t>
            </a:r>
            <a:r>
              <a:rPr lang="en-US" sz="2600" dirty="0" err="1" smtClean="0">
                <a:solidFill>
                  <a:srgbClr val="0070C0"/>
                </a:solidFill>
              </a:rPr>
              <a:t>pencairan</a:t>
            </a:r>
            <a:r>
              <a:rPr lang="en-US" sz="2600" dirty="0" smtClean="0">
                <a:solidFill>
                  <a:srgbClr val="0070C0"/>
                </a:solidFill>
              </a:rPr>
              <a:t> </a:t>
            </a:r>
            <a:r>
              <a:rPr lang="en-US" sz="2600" dirty="0" err="1" smtClean="0">
                <a:solidFill>
                  <a:srgbClr val="0070C0"/>
                </a:solidFill>
              </a:rPr>
              <a:t>beasiswa</a:t>
            </a:r>
            <a:endParaRPr lang="en-US" sz="2600" dirty="0" smtClean="0">
              <a:solidFill>
                <a:srgbClr val="0070C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pPr/>
              <a:t>56</a:t>
            </a:fld>
            <a:endParaRPr lang="en-US"/>
          </a:p>
        </p:txBody>
      </p:sp>
    </p:spTree>
    <p:extLst>
      <p:ext uri="{BB962C8B-B14F-4D97-AF65-F5344CB8AC3E}">
        <p14:creationId xmlns:p14="http://schemas.microsoft.com/office/powerpoint/2010/main" val="38939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Proses </a:t>
            </a:r>
            <a:r>
              <a:rPr lang="en-US" dirty="0" err="1"/>
              <a:t>Penentuan</a:t>
            </a:r>
            <a:r>
              <a:rPr lang="en-US" dirty="0"/>
              <a:t> </a:t>
            </a:r>
            <a:r>
              <a:rPr lang="en-US" dirty="0" err="1"/>
              <a:t>Beasiswa</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pPr/>
              <a:t>57</a:t>
            </a:fld>
            <a:endParaRPr lang="en-US"/>
          </a:p>
        </p:txBody>
      </p:sp>
      <p:pic>
        <p:nvPicPr>
          <p:cNvPr id="6" name="Picture 5"/>
          <p:cNvPicPr>
            <a:picLocks noChangeAspect="1"/>
          </p:cNvPicPr>
          <p:nvPr/>
        </p:nvPicPr>
        <p:blipFill rotWithShape="1">
          <a:blip r:embed="rId2"/>
          <a:srcRect l="1784" t="2269" r="1749" b="17058"/>
          <a:stretch/>
        </p:blipFill>
        <p:spPr>
          <a:xfrm>
            <a:off x="628650" y="1106905"/>
            <a:ext cx="8128681" cy="5369644"/>
          </a:xfrm>
          <a:prstGeom prst="rect">
            <a:avLst/>
          </a:prstGeom>
        </p:spPr>
      </p:pic>
    </p:spTree>
    <p:extLst>
      <p:ext uri="{BB962C8B-B14F-4D97-AF65-F5344CB8AC3E}">
        <p14:creationId xmlns:p14="http://schemas.microsoft.com/office/powerpoint/2010/main" val="23397135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Proses </a:t>
            </a:r>
            <a:r>
              <a:rPr lang="en-US" dirty="0" err="1" smtClean="0"/>
              <a:t>Penentuan</a:t>
            </a:r>
            <a:r>
              <a:rPr lang="en-US" dirty="0" smtClean="0"/>
              <a:t> </a:t>
            </a:r>
            <a:r>
              <a:rPr lang="en-US" dirty="0" err="1" smtClean="0"/>
              <a:t>Beasiswa</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pPr/>
              <a:t>58</a:t>
            </a:fld>
            <a:endParaRPr lang="en-US"/>
          </a:p>
        </p:txBody>
      </p:sp>
      <p:pic>
        <p:nvPicPr>
          <p:cNvPr id="5" name="Picture 4"/>
          <p:cNvPicPr>
            <a:picLocks noChangeAspect="1"/>
          </p:cNvPicPr>
          <p:nvPr/>
        </p:nvPicPr>
        <p:blipFill rotWithShape="1">
          <a:blip r:embed="rId2"/>
          <a:srcRect b="15168"/>
          <a:stretch/>
        </p:blipFill>
        <p:spPr>
          <a:xfrm>
            <a:off x="0" y="1352549"/>
            <a:ext cx="9306701" cy="4951907"/>
          </a:xfrm>
          <a:prstGeom prst="rect">
            <a:avLst/>
          </a:prstGeom>
        </p:spPr>
      </p:pic>
    </p:spTree>
    <p:extLst>
      <p:ext uri="{BB962C8B-B14F-4D97-AF65-F5344CB8AC3E}">
        <p14:creationId xmlns:p14="http://schemas.microsoft.com/office/powerpoint/2010/main" val="37580284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Mengumumkan</a:t>
            </a:r>
            <a:r>
              <a:rPr lang="en-US" dirty="0" smtClean="0"/>
              <a:t> </a:t>
            </a:r>
            <a:r>
              <a:rPr lang="en-US" dirty="0" err="1" smtClean="0"/>
              <a:t>Lowongan</a:t>
            </a:r>
            <a:r>
              <a:rPr lang="en-US" dirty="0" smtClean="0"/>
              <a:t> </a:t>
            </a:r>
            <a:r>
              <a:rPr lang="en-US" dirty="0" err="1" smtClean="0"/>
              <a:t>Beasiswa</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pPr/>
              <a:t>59</a:t>
            </a:fld>
            <a:endParaRPr lang="en-US"/>
          </a:p>
        </p:txBody>
      </p:sp>
      <p:pic>
        <p:nvPicPr>
          <p:cNvPr id="5" name="Picture 4"/>
          <p:cNvPicPr>
            <a:picLocks noChangeAspect="1"/>
          </p:cNvPicPr>
          <p:nvPr/>
        </p:nvPicPr>
        <p:blipFill rotWithShape="1">
          <a:blip r:embed="rId2"/>
          <a:srcRect b="15566"/>
          <a:stretch/>
        </p:blipFill>
        <p:spPr>
          <a:xfrm>
            <a:off x="466725" y="1506404"/>
            <a:ext cx="8210550" cy="4970145"/>
          </a:xfrm>
          <a:prstGeom prst="rect">
            <a:avLst/>
          </a:prstGeom>
        </p:spPr>
      </p:pic>
    </p:spTree>
    <p:extLst>
      <p:ext uri="{BB962C8B-B14F-4D97-AF65-F5344CB8AC3E}">
        <p14:creationId xmlns:p14="http://schemas.microsoft.com/office/powerpoint/2010/main" val="785547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What is BPMN</a:t>
            </a:r>
            <a:endParaRPr lang="en-US"/>
          </a:p>
        </p:txBody>
      </p:sp>
      <p:sp>
        <p:nvSpPr>
          <p:cNvPr id="3" name="Content Placeholder 2"/>
          <p:cNvSpPr>
            <a:spLocks noGrp="1"/>
          </p:cNvSpPr>
          <p:nvPr>
            <p:ph idx="1"/>
          </p:nvPr>
        </p:nvSpPr>
        <p:spPr>
          <a:xfrm>
            <a:off x="628650" y="1352549"/>
            <a:ext cx="8131528" cy="4643095"/>
          </a:xfrm>
        </p:spPr>
        <p:txBody>
          <a:bodyPr>
            <a:noAutofit/>
          </a:bodyPr>
          <a:lstStyle/>
          <a:p>
            <a:r>
              <a:rPr lang="en-US" dirty="0"/>
              <a:t>Business Process Modeling Notation (BPMN) is a </a:t>
            </a:r>
            <a:r>
              <a:rPr lang="en-US" dirty="0">
                <a:solidFill>
                  <a:srgbClr val="C00000"/>
                </a:solidFill>
              </a:rPr>
              <a:t>graphic notation </a:t>
            </a:r>
            <a:r>
              <a:rPr lang="en-US" dirty="0"/>
              <a:t>that describes the </a:t>
            </a:r>
            <a:r>
              <a:rPr lang="en-US" dirty="0">
                <a:solidFill>
                  <a:srgbClr val="C00000"/>
                </a:solidFill>
              </a:rPr>
              <a:t>logic of the steps in a Business </a:t>
            </a:r>
            <a:r>
              <a:rPr lang="en-US" dirty="0" smtClean="0">
                <a:solidFill>
                  <a:srgbClr val="C00000"/>
                </a:solidFill>
              </a:rPr>
              <a:t>Process</a:t>
            </a:r>
            <a:endParaRPr lang="id-ID" dirty="0" smtClean="0">
              <a:solidFill>
                <a:srgbClr val="C00000"/>
              </a:solidFill>
            </a:endParaRPr>
          </a:p>
          <a:p>
            <a:r>
              <a:rPr lang="en-US" dirty="0" smtClean="0"/>
              <a:t>This </a:t>
            </a:r>
            <a:r>
              <a:rPr lang="en-US" dirty="0"/>
              <a:t>notation has been especially designed to coordinate the </a:t>
            </a:r>
            <a:r>
              <a:rPr lang="en-US" dirty="0">
                <a:solidFill>
                  <a:srgbClr val="C00000"/>
                </a:solidFill>
              </a:rPr>
              <a:t>sequence of processes and messages that flow between participants of different </a:t>
            </a:r>
            <a:r>
              <a:rPr lang="en-US" dirty="0" smtClean="0">
                <a:solidFill>
                  <a:srgbClr val="C00000"/>
                </a:solidFill>
              </a:rPr>
              <a:t>activities</a:t>
            </a:r>
            <a:endParaRPr lang="id-ID" dirty="0" smtClean="0">
              <a:solidFill>
                <a:srgbClr val="C00000"/>
              </a:solidFill>
            </a:endParaRPr>
          </a:p>
          <a:p>
            <a:r>
              <a:rPr lang="en-US" dirty="0" smtClean="0"/>
              <a:t>It </a:t>
            </a:r>
            <a:r>
              <a:rPr lang="en-US" dirty="0"/>
              <a:t>was developed by the organization </a:t>
            </a:r>
            <a:r>
              <a:rPr lang="en-US" dirty="0">
                <a:solidFill>
                  <a:srgbClr val="C00000"/>
                </a:solidFill>
              </a:rPr>
              <a:t>BPM Initiative</a:t>
            </a:r>
            <a:r>
              <a:rPr lang="en-US" dirty="0"/>
              <a:t>, </a:t>
            </a:r>
            <a:r>
              <a:rPr lang="en-US" dirty="0" smtClean="0"/>
              <a:t>made </a:t>
            </a:r>
            <a:r>
              <a:rPr lang="en-US" dirty="0"/>
              <a:t>by the </a:t>
            </a:r>
            <a:r>
              <a:rPr lang="en-US" dirty="0" smtClean="0"/>
              <a:t>Object Management </a:t>
            </a:r>
            <a:r>
              <a:rPr lang="en-US" dirty="0" err="1" smtClean="0"/>
              <a:t>Goup</a:t>
            </a:r>
            <a:r>
              <a:rPr lang="en-US" dirty="0" smtClean="0"/>
              <a:t> (OMG)</a:t>
            </a:r>
            <a:endParaRPr lang="id-ID" dirty="0"/>
          </a:p>
          <a:p>
            <a:r>
              <a:rPr lang="en-US" dirty="0"/>
              <a:t>This means great possibilities for BPMN to become the </a:t>
            </a:r>
            <a:r>
              <a:rPr lang="en-US" dirty="0">
                <a:solidFill>
                  <a:srgbClr val="C00000"/>
                </a:solidFill>
              </a:rPr>
              <a:t>standard language regarding business processes</a:t>
            </a:r>
            <a:r>
              <a:rPr lang="en-US" dirty="0"/>
              <a:t>, like </a:t>
            </a:r>
            <a:r>
              <a:rPr lang="en-US" dirty="0" smtClean="0"/>
              <a:t>UML which </a:t>
            </a:r>
            <a:r>
              <a:rPr lang="en-US" dirty="0"/>
              <a:t>has become the standard for software modeling</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a:t>
            </a:fld>
            <a:endParaRPr lang="en-US"/>
          </a:p>
        </p:txBody>
      </p:sp>
    </p:spTree>
    <p:extLst>
      <p:ext uri="{BB962C8B-B14F-4D97-AF65-F5344CB8AC3E}">
        <p14:creationId xmlns:p14="http://schemas.microsoft.com/office/powerpoint/2010/main" val="100811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4.4.2 Activities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60</a:t>
            </a:fld>
            <a:endParaRPr lang="en-US"/>
          </a:p>
        </p:txBody>
      </p:sp>
    </p:spTree>
    <p:extLst>
      <p:ext uri="{BB962C8B-B14F-4D97-AF65-F5344CB8AC3E}">
        <p14:creationId xmlns:p14="http://schemas.microsoft.com/office/powerpoint/2010/main" val="635209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BPMN </a:t>
            </a:r>
            <a:r>
              <a:rPr lang="id-ID" dirty="0" err="1" smtClean="0"/>
              <a:t>Elements</a:t>
            </a:r>
            <a:endParaRPr lang="en-US" dirty="0"/>
          </a:p>
        </p:txBody>
      </p:sp>
      <p:graphicFrame>
        <p:nvGraphicFramePr>
          <p:cNvPr id="4" name="Content Placeholder 3"/>
          <p:cNvGraphicFramePr>
            <a:graphicFrameLocks noGrp="1"/>
          </p:cNvGraphicFramePr>
          <p:nvPr>
            <p:ph idx="1"/>
            <p:extLst/>
          </p:nvPr>
        </p:nvGraphicFramePr>
        <p:xfrm>
          <a:off x="188495" y="1131080"/>
          <a:ext cx="8839200" cy="5726920"/>
        </p:xfrm>
        <a:graphic>
          <a:graphicData uri="http://schemas.openxmlformats.org/drawingml/2006/table">
            <a:tbl>
              <a:tblPr firstRow="1" bandRow="1">
                <a:tableStyleId>{073A0DAA-6AF3-43AB-8588-CEC1D06C72B9}</a:tableStyleId>
              </a:tblPr>
              <a:tblGrid>
                <a:gridCol w="1971055"/>
                <a:gridCol w="4734545"/>
                <a:gridCol w="2133600"/>
              </a:tblGrid>
              <a:tr h="517180">
                <a:tc>
                  <a:txBody>
                    <a:bodyPr/>
                    <a:lstStyle/>
                    <a:p>
                      <a:pPr algn="l"/>
                      <a:r>
                        <a:rPr lang="id-ID" sz="2000" dirty="0" smtClean="0">
                          <a:effectLst/>
                        </a:rPr>
                        <a:t>E</a:t>
                      </a:r>
                      <a:r>
                        <a:rPr lang="en-US" sz="2000" dirty="0" smtClean="0">
                          <a:effectLst/>
                        </a:rPr>
                        <a:t>LEMENT</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dirty="0">
                          <a:effectLst/>
                        </a:rPr>
                        <a:t>DEFINITION</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a:effectLst/>
                        </a:rPr>
                        <a:t>BPMN NAME</a:t>
                      </a:r>
                      <a:endParaRPr lang="en-US" sz="2000" b="1">
                        <a:solidFill>
                          <a:srgbClr val="707B91"/>
                        </a:solidFill>
                        <a:effectLst/>
                        <a:latin typeface="Arial Narrow" pitchFamily="34" charset="0"/>
                      </a:endParaRPr>
                    </a:p>
                  </a:txBody>
                  <a:tcPr marL="45629" marR="45629" marT="31940" marB="31940"/>
                </a:tc>
              </a:tr>
              <a:tr h="354025">
                <a:tc rowSpan="3">
                  <a:txBody>
                    <a:bodyPr/>
                    <a:lstStyle/>
                    <a:p>
                      <a:pPr algn="l"/>
                      <a:r>
                        <a:rPr lang="en-US" sz="2000" b="1" dirty="0">
                          <a:effectLst/>
                        </a:rPr>
                        <a:t>Flow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a:effectLst/>
                        </a:rPr>
                        <a:t>Flow objects are the main graphic elements that </a:t>
                      </a:r>
                      <a:r>
                        <a:rPr lang="en-US" sz="2000" dirty="0">
                          <a:solidFill>
                            <a:srgbClr val="C00000"/>
                          </a:solidFill>
                          <a:effectLst/>
                        </a:rPr>
                        <a:t>define the behavior </a:t>
                      </a:r>
                      <a:r>
                        <a:rPr lang="en-US" sz="2000" dirty="0">
                          <a:effectLst/>
                        </a:rPr>
                        <a:t>of the </a:t>
                      </a:r>
                      <a:r>
                        <a:rPr lang="en-US" sz="2000" dirty="0" smtClean="0">
                          <a:effectLst/>
                        </a:rPr>
                        <a:t>processes</a:t>
                      </a:r>
                      <a:endParaRPr lang="en-US" sz="2000" dirty="0">
                        <a:solidFill>
                          <a:srgbClr val="C00000"/>
                        </a:solidFill>
                        <a:effectLst/>
                        <a:latin typeface="Arial Narrow" pitchFamily="34" charset="0"/>
                      </a:endParaRPr>
                    </a:p>
                  </a:txBody>
                  <a:tcPr marL="45629" marR="45629" marT="31940" marB="31940"/>
                </a:tc>
                <a:tc>
                  <a:txBody>
                    <a:bodyPr/>
                    <a:lstStyle/>
                    <a:p>
                      <a:pPr algn="l"/>
                      <a:r>
                        <a:rPr lang="en-US" sz="2000" b="1" dirty="0">
                          <a:effectLst/>
                        </a:rPr>
                        <a:t>Events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Activities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Gateways</a:t>
                      </a:r>
                      <a:endParaRPr lang="en-US" sz="2000" b="1" dirty="0">
                        <a:effectLst/>
                        <a:latin typeface="Arial Narrow" pitchFamily="34" charset="0"/>
                      </a:endParaRPr>
                    </a:p>
                  </a:txBody>
                  <a:tcPr marL="45629" marR="45629" marT="31940" marB="31940" anchor="ctr"/>
                </a:tc>
              </a:tr>
              <a:tr h="390250">
                <a:tc rowSpan="3">
                  <a:txBody>
                    <a:bodyPr/>
                    <a:lstStyle/>
                    <a:p>
                      <a:pPr algn="l"/>
                      <a:r>
                        <a:rPr lang="en-US" sz="2000" b="1" dirty="0">
                          <a:effectLst/>
                        </a:rPr>
                        <a:t>Connecting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smtClean="0">
                          <a:effectLst/>
                        </a:rPr>
                        <a:t>Flow objects are connected to each other by means of </a:t>
                      </a:r>
                      <a:r>
                        <a:rPr lang="en-US" sz="2000" dirty="0" smtClean="0">
                          <a:solidFill>
                            <a:srgbClr val="C00000"/>
                          </a:solidFill>
                          <a:effectLst/>
                        </a:rPr>
                        <a:t>connectors to create the basic framework </a:t>
                      </a:r>
                      <a:r>
                        <a:rPr lang="en-US" sz="2000" dirty="0" smtClean="0">
                          <a:effectLst/>
                        </a:rPr>
                        <a:t>of the business process structure</a:t>
                      </a:r>
                      <a:endParaRPr lang="en-US" sz="2000" dirty="0">
                        <a:effectLst/>
                        <a:latin typeface="Arial Narrow" pitchFamily="34" charset="0"/>
                      </a:endParaRPr>
                    </a:p>
                  </a:txBody>
                  <a:tcPr marL="45629" marR="45629" marT="31940" marB="31940" anchor="ctr"/>
                </a:tc>
                <a:tc>
                  <a:txBody>
                    <a:bodyPr/>
                    <a:lstStyle/>
                    <a:p>
                      <a:pPr algn="l"/>
                      <a:r>
                        <a:rPr lang="en-US" sz="2000" b="1" dirty="0">
                          <a:effectLst/>
                        </a:rPr>
                        <a:t>Sequence Flow</a:t>
                      </a:r>
                      <a:endParaRPr lang="en-US" sz="2000" b="1" dirty="0">
                        <a:effectLst/>
                        <a:latin typeface="Arial Narrow" pitchFamily="34" charset="0"/>
                      </a:endParaRPr>
                    </a:p>
                  </a:txBody>
                  <a:tcPr marL="45629" marR="45629" marT="31940" marB="31940" anchor="ctr"/>
                </a:tc>
              </a:tr>
              <a:tr h="364513">
                <a:tc vMerge="1">
                  <a:txBody>
                    <a:bodyPr/>
                    <a:lstStyle/>
                    <a:p>
                      <a:endParaRPr lang="en-US"/>
                    </a:p>
                  </a:txBody>
                  <a:tcPr/>
                </a:tc>
                <a:tc vMerge="1">
                  <a:txBody>
                    <a:bodyPr/>
                    <a:lstStyle/>
                    <a:p>
                      <a:endParaRPr lang="en-US"/>
                    </a:p>
                  </a:txBody>
                  <a:tcPr/>
                </a:tc>
                <a:tc>
                  <a:txBody>
                    <a:bodyPr/>
                    <a:lstStyle/>
                    <a:p>
                      <a:pPr algn="l"/>
                      <a:r>
                        <a:rPr lang="en-US" sz="2000" b="1" dirty="0">
                          <a:effectLst/>
                        </a:rPr>
                        <a:t>Message Flow</a:t>
                      </a:r>
                      <a:endParaRPr lang="en-US" sz="2000" b="1" dirty="0">
                        <a:effectLst/>
                        <a:latin typeface="Arial Narrow" pitchFamily="34" charset="0"/>
                      </a:endParaRPr>
                    </a:p>
                  </a:txBody>
                  <a:tcPr marL="45629" marR="45629" marT="31940" marB="31940" anchor="ctr"/>
                </a:tc>
              </a:tr>
              <a:tr h="364465">
                <a:tc vMerge="1">
                  <a:txBody>
                    <a:bodyPr/>
                    <a:lstStyle/>
                    <a:p>
                      <a:endParaRPr lang="en-US"/>
                    </a:p>
                  </a:txBody>
                  <a:tcPr/>
                </a:tc>
                <a:tc vMerge="1">
                  <a:txBody>
                    <a:bodyPr/>
                    <a:lstStyle/>
                    <a:p>
                      <a:endParaRPr lang="en-US"/>
                    </a:p>
                  </a:txBody>
                  <a:tcPr/>
                </a:tc>
                <a:tc>
                  <a:txBody>
                    <a:bodyPr/>
                    <a:lstStyle/>
                    <a:p>
                      <a:pPr algn="l"/>
                      <a:r>
                        <a:rPr lang="en-US" sz="2000" b="1" dirty="0">
                          <a:effectLst/>
                        </a:rPr>
                        <a:t>Association</a:t>
                      </a:r>
                      <a:endParaRPr lang="en-US" sz="2000" b="1" dirty="0">
                        <a:effectLst/>
                        <a:latin typeface="Arial Narrow" pitchFamily="34" charset="0"/>
                      </a:endParaRPr>
                    </a:p>
                  </a:txBody>
                  <a:tcPr marL="45629" marR="45629" marT="31940" marB="31940" anchor="ctr"/>
                </a:tc>
              </a:tr>
              <a:tr h="424821">
                <a:tc rowSpan="2">
                  <a:txBody>
                    <a:bodyPr/>
                    <a:lstStyle/>
                    <a:p>
                      <a:pPr algn="l"/>
                      <a:r>
                        <a:rPr lang="en-US" sz="2000" b="1" dirty="0" err="1">
                          <a:effectLst/>
                        </a:rPr>
                        <a:t>Swimlane</a:t>
                      </a:r>
                      <a:endParaRPr lang="en-US" sz="2000" b="1" dirty="0">
                        <a:effectLst/>
                        <a:latin typeface="Arial Narrow" pitchFamily="34" charset="0"/>
                      </a:endParaRPr>
                    </a:p>
                  </a:txBody>
                  <a:tcPr marL="45629" marR="45629" marT="31940" marB="31940" anchor="ctr"/>
                </a:tc>
                <a:tc rowSpan="2">
                  <a:txBody>
                    <a:bodyPr/>
                    <a:lstStyle/>
                    <a:p>
                      <a:pPr algn="l"/>
                      <a:r>
                        <a:rPr lang="en-US" sz="2000" dirty="0" err="1" smtClean="0">
                          <a:effectLst/>
                        </a:rPr>
                        <a:t>Swimlanes</a:t>
                      </a:r>
                      <a:r>
                        <a:rPr lang="en-US" sz="2000" dirty="0" smtClean="0">
                          <a:effectLst/>
                        </a:rPr>
                        <a:t> are mechanisms to arrange activities in separate display categories to illustrate </a:t>
                      </a:r>
                      <a:r>
                        <a:rPr lang="en-US" sz="2000" dirty="0" smtClean="0">
                          <a:solidFill>
                            <a:srgbClr val="C00000"/>
                          </a:solidFill>
                          <a:effectLst/>
                        </a:rPr>
                        <a:t>the different functional areas or persons in charge</a:t>
                      </a:r>
                      <a:endParaRPr lang="en-US" sz="2000" dirty="0">
                        <a:solidFill>
                          <a:srgbClr val="C00000"/>
                        </a:solidFill>
                        <a:effectLst/>
                        <a:latin typeface="Arial Narrow" pitchFamily="34" charset="0"/>
                      </a:endParaRPr>
                    </a:p>
                  </a:txBody>
                  <a:tcPr marL="45629" marR="45629" marT="31940" marB="31940" anchor="ctr"/>
                </a:tc>
                <a:tc>
                  <a:txBody>
                    <a:bodyPr/>
                    <a:lstStyle/>
                    <a:p>
                      <a:pPr algn="l"/>
                      <a:r>
                        <a:rPr lang="en-US" sz="2000" b="1" dirty="0">
                          <a:effectLst/>
                        </a:rPr>
                        <a:t>Pools</a:t>
                      </a:r>
                      <a:endParaRPr lang="en-US" sz="2000" b="1" dirty="0">
                        <a:effectLst/>
                        <a:latin typeface="Arial Narrow" pitchFamily="34" charset="0"/>
                      </a:endParaRPr>
                    </a:p>
                  </a:txBody>
                  <a:tcPr marL="45629" marR="45629" marT="31940" marB="31940" anchor="ctr"/>
                </a:tc>
              </a:tr>
              <a:tr h="807258">
                <a:tc vMerge="1">
                  <a:txBody>
                    <a:bodyPr/>
                    <a:lstStyle/>
                    <a:p>
                      <a:endParaRPr lang="en-US"/>
                    </a:p>
                  </a:txBody>
                  <a:tcPr/>
                </a:tc>
                <a:tc vMerge="1">
                  <a:txBody>
                    <a:bodyPr/>
                    <a:lstStyle/>
                    <a:p>
                      <a:endParaRPr lang="en-US"/>
                    </a:p>
                  </a:txBody>
                  <a:tcPr/>
                </a:tc>
                <a:tc>
                  <a:txBody>
                    <a:bodyPr/>
                    <a:lstStyle/>
                    <a:p>
                      <a:pPr algn="l"/>
                      <a:r>
                        <a:rPr lang="en-US" sz="2000" b="1" dirty="0">
                          <a:effectLst/>
                        </a:rPr>
                        <a:t>Lanes</a:t>
                      </a:r>
                      <a:endParaRPr lang="en-US" sz="2000" b="1" dirty="0">
                        <a:effectLst/>
                        <a:latin typeface="Arial Narrow" pitchFamily="34" charset="0"/>
                      </a:endParaRPr>
                    </a:p>
                  </a:txBody>
                  <a:tcPr marL="45629" marR="45629" marT="31940" marB="31940"/>
                </a:tc>
              </a:tr>
              <a:tr h="440594">
                <a:tc rowSpan="4">
                  <a:txBody>
                    <a:bodyPr/>
                    <a:lstStyle/>
                    <a:p>
                      <a:pPr algn="l"/>
                      <a:r>
                        <a:rPr lang="en-US" sz="2000" b="1" dirty="0">
                          <a:effectLst/>
                        </a:rPr>
                        <a:t>Artifacts</a:t>
                      </a:r>
                      <a:endParaRPr lang="en-US" sz="2000" b="1" dirty="0">
                        <a:effectLst/>
                        <a:latin typeface="Arial Narrow" pitchFamily="34" charset="0"/>
                      </a:endParaRPr>
                    </a:p>
                  </a:txBody>
                  <a:tcPr marL="45629" marR="45629" marT="31940" marB="31940" anchor="ctr"/>
                </a:tc>
                <a:tc rowSpan="4">
                  <a:txBody>
                    <a:bodyPr/>
                    <a:lstStyle/>
                    <a:p>
                      <a:pPr algn="l"/>
                      <a:r>
                        <a:rPr lang="en-US" sz="2000" dirty="0" smtClean="0">
                          <a:effectLst/>
                        </a:rPr>
                        <a:t>Artifacts are used to </a:t>
                      </a:r>
                      <a:r>
                        <a:rPr lang="en-US" sz="2000" dirty="0" smtClean="0">
                          <a:solidFill>
                            <a:srgbClr val="C00000"/>
                          </a:solidFill>
                          <a:effectLst/>
                        </a:rPr>
                        <a:t>provide additional information about the process</a:t>
                      </a:r>
                      <a:r>
                        <a:rPr lang="en-US" sz="2000" dirty="0" smtClean="0">
                          <a:effectLst/>
                        </a:rPr>
                        <a:t>. They provide the </a:t>
                      </a:r>
                      <a:r>
                        <a:rPr lang="en-US" sz="2000" dirty="0" smtClean="0">
                          <a:solidFill>
                            <a:srgbClr val="0070C0"/>
                          </a:solidFill>
                          <a:effectLst/>
                        </a:rPr>
                        <a:t>notation with flexibility to express different contexts </a:t>
                      </a:r>
                      <a:r>
                        <a:rPr lang="en-US" sz="2000" dirty="0" smtClean="0">
                          <a:effectLst/>
                        </a:rPr>
                        <a:t>properly</a:t>
                      </a:r>
                      <a:endParaRPr lang="en-US" sz="2000" dirty="0">
                        <a:effectLst/>
                        <a:latin typeface="Arial Narrow" pitchFamily="34" charset="0"/>
                      </a:endParaRPr>
                    </a:p>
                  </a:txBody>
                  <a:tcPr marL="45629" marR="45629" marT="31940" marB="31940" anchor="ctr"/>
                </a:tc>
                <a:tc>
                  <a:txBody>
                    <a:bodyPr/>
                    <a:lstStyle/>
                    <a:p>
                      <a:pPr algn="l"/>
                      <a:r>
                        <a:rPr lang="en-US" sz="2000" b="1" dirty="0" smtClean="0">
                          <a:effectLst/>
                        </a:rPr>
                        <a:t>Annotation</a:t>
                      </a:r>
                      <a:endParaRPr lang="en-US" sz="2000" b="1" dirty="0">
                        <a:effectLst/>
                        <a:latin typeface="Arial Narrow" pitchFamily="34" charset="0"/>
                      </a:endParaRPr>
                    </a:p>
                  </a:txBody>
                  <a:tcPr marL="45629" marR="45629" marT="31940" marB="31940" anchor="ctr"/>
                </a:tc>
              </a:tr>
              <a:tr h="398078">
                <a:tc vMerge="1">
                  <a:txBody>
                    <a:bodyPr/>
                    <a:lstStyle/>
                    <a:p>
                      <a:endParaRPr lang="en-US"/>
                    </a:p>
                  </a:txBody>
                  <a:tcPr/>
                </a:tc>
                <a:tc vMerge="1">
                  <a:txBody>
                    <a:bodyPr/>
                    <a:lstStyle/>
                    <a:p>
                      <a:endParaRPr lang="en-US"/>
                    </a:p>
                  </a:txBody>
                  <a:tcPr/>
                </a:tc>
                <a:tc>
                  <a:txBody>
                    <a:bodyPr/>
                    <a:lstStyle/>
                    <a:p>
                      <a:pPr algn="l"/>
                      <a:r>
                        <a:rPr lang="en-US" sz="2000" b="1" dirty="0">
                          <a:effectLst/>
                        </a:rPr>
                        <a:t>Group</a:t>
                      </a:r>
                      <a:endParaRPr lang="en-US" sz="2000" b="1" dirty="0">
                        <a:effectLst/>
                        <a:latin typeface="Arial Narrow" pitchFamily="34" charset="0"/>
                      </a:endParaRPr>
                    </a:p>
                  </a:txBody>
                  <a:tcPr marL="45629" marR="45629" marT="31940" marB="31940" anchor="ctr"/>
                </a:tc>
              </a:tr>
              <a:tr h="398962">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rPr>
                        <a:t>Data Object</a:t>
                      </a:r>
                      <a:endParaRPr lang="en-US" sz="2000" b="1" dirty="0" smtClean="0">
                        <a:effectLst/>
                        <a:latin typeface="Arial Narrow" pitchFamily="34" charset="0"/>
                      </a:endParaRPr>
                    </a:p>
                  </a:txBody>
                  <a:tcPr marL="45629" marR="45629" marT="31940" marB="31940" anchor="ctr"/>
                </a:tc>
              </a:tr>
              <a:tr h="455376">
                <a:tc vMerge="1">
                  <a:txBody>
                    <a:bodyPr/>
                    <a:lstStyle/>
                    <a:p>
                      <a:pPr algn="l"/>
                      <a:endParaRPr lang="en-US" sz="1800" b="1">
                        <a:effectLst/>
                        <a:latin typeface="Arial Narrow" pitchFamily="34" charset="0"/>
                      </a:endParaRPr>
                    </a:p>
                  </a:txBody>
                  <a:tcPr marL="45629" marR="45629" marT="31940" marB="31940" anchor="ctr"/>
                </a:tc>
                <a:tc vMerge="1">
                  <a:txBody>
                    <a:bodyPr/>
                    <a:lstStyle/>
                    <a:p>
                      <a:pPr algn="l"/>
                      <a:endParaRPr lang="en-US" sz="1800" dirty="0">
                        <a:effectLst/>
                        <a:latin typeface="Arial Narrow" pitchFamily="34" charset="0"/>
                      </a:endParaRPr>
                    </a:p>
                  </a:txBody>
                  <a:tcPr marL="45629" marR="45629" marT="31940" marB="31940" anchor="ctr"/>
                </a:tc>
                <a:tc>
                  <a:txBody>
                    <a:bodyPr/>
                    <a:lstStyle/>
                    <a:p>
                      <a:pPr algn="l"/>
                      <a:r>
                        <a:rPr lang="id-ID" sz="2000" b="1" dirty="0" smtClean="0">
                          <a:effectLst/>
                        </a:rPr>
                        <a:t>Data</a:t>
                      </a:r>
                      <a:r>
                        <a:rPr lang="id-ID" sz="2000" b="1" baseline="0" dirty="0" smtClean="0">
                          <a:effectLst/>
                        </a:rPr>
                        <a:t> Store</a:t>
                      </a:r>
                      <a:endParaRPr lang="en-US" sz="2000" b="1" dirty="0">
                        <a:effectLst/>
                        <a:latin typeface="Arial Narrow" pitchFamily="34" charset="0"/>
                      </a:endParaRPr>
                    </a:p>
                  </a:txBody>
                  <a:tcPr marL="45629" marR="45629" marT="31940" marB="31940" anchor="ct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pPr/>
              <a:t>61</a:t>
            </a:fld>
            <a:endParaRPr lang="en-US" dirty="0"/>
          </a:p>
        </p:txBody>
      </p:sp>
    </p:spTree>
    <p:extLst>
      <p:ext uri="{BB962C8B-B14F-4D97-AF65-F5344CB8AC3E}">
        <p14:creationId xmlns:p14="http://schemas.microsoft.com/office/powerpoint/2010/main" val="205858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Activities</a:t>
            </a:r>
            <a:endParaRPr lang="en-US"/>
          </a:p>
        </p:txBody>
      </p:sp>
      <p:sp>
        <p:nvSpPr>
          <p:cNvPr id="3" name="Content Placeholder 2"/>
          <p:cNvSpPr>
            <a:spLocks noGrp="1"/>
          </p:cNvSpPr>
          <p:nvPr>
            <p:ph idx="1"/>
          </p:nvPr>
        </p:nvSpPr>
        <p:spPr/>
        <p:txBody>
          <a:bodyPr>
            <a:noAutofit/>
          </a:bodyPr>
          <a:lstStyle/>
          <a:p>
            <a:r>
              <a:rPr lang="en-US" sz="3000" dirty="0" smtClean="0"/>
              <a:t>Activities </a:t>
            </a:r>
            <a:r>
              <a:rPr lang="en-US" sz="3000" dirty="0"/>
              <a:t>represent </a:t>
            </a:r>
            <a:r>
              <a:rPr lang="en-US" sz="3000" dirty="0">
                <a:solidFill>
                  <a:srgbClr val="C00000"/>
                </a:solidFill>
              </a:rPr>
              <a:t>work or tasks carried out by members</a:t>
            </a:r>
            <a:r>
              <a:rPr lang="en-US" sz="3000" dirty="0"/>
              <a:t> of the </a:t>
            </a:r>
            <a:r>
              <a:rPr lang="en-US" sz="3000" dirty="0" smtClean="0"/>
              <a:t>organization</a:t>
            </a:r>
            <a:endParaRPr lang="en-US" sz="3000" dirty="0"/>
          </a:p>
          <a:p>
            <a:r>
              <a:rPr lang="en-US" sz="3000" dirty="0" smtClean="0"/>
              <a:t>This </a:t>
            </a:r>
            <a:r>
              <a:rPr lang="en-US" sz="3000" dirty="0"/>
              <a:t>element stands for </a:t>
            </a:r>
            <a:r>
              <a:rPr lang="en-US" sz="3000" dirty="0">
                <a:solidFill>
                  <a:srgbClr val="C00000"/>
                </a:solidFill>
              </a:rPr>
              <a:t>manual or automatic tasks</a:t>
            </a:r>
            <a:r>
              <a:rPr lang="en-US" sz="3000" dirty="0"/>
              <a:t> </a:t>
            </a:r>
            <a:r>
              <a:rPr lang="en-US" sz="3000" dirty="0">
                <a:solidFill>
                  <a:srgbClr val="0070C0"/>
                </a:solidFill>
              </a:rPr>
              <a:t>performed by an external system or </a:t>
            </a:r>
            <a:r>
              <a:rPr lang="en-US" sz="3000" dirty="0" smtClean="0">
                <a:solidFill>
                  <a:srgbClr val="0070C0"/>
                </a:solidFill>
              </a:rPr>
              <a:t>user</a:t>
            </a:r>
          </a:p>
          <a:p>
            <a:r>
              <a:rPr lang="en-US" sz="3000" dirty="0" smtClean="0"/>
              <a:t>They </a:t>
            </a:r>
            <a:r>
              <a:rPr lang="en-US" sz="3000" dirty="0"/>
              <a:t>are classified </a:t>
            </a:r>
            <a:r>
              <a:rPr lang="en-US" sz="3000" dirty="0" smtClean="0"/>
              <a:t>into:</a:t>
            </a:r>
          </a:p>
          <a:p>
            <a:pPr marL="971550" lvl="1" indent="-514350">
              <a:buFont typeface="+mj-lt"/>
              <a:buAutoNum type="arabicPeriod"/>
            </a:pPr>
            <a:r>
              <a:rPr lang="en-US" sz="2600" dirty="0" smtClean="0">
                <a:solidFill>
                  <a:srgbClr val="C00000"/>
                </a:solidFill>
              </a:rPr>
              <a:t>Tasks</a:t>
            </a:r>
            <a:endParaRPr lang="en-US" sz="2600" dirty="0"/>
          </a:p>
          <a:p>
            <a:pPr marL="971550" lvl="1" indent="-514350">
              <a:buFont typeface="+mj-lt"/>
              <a:buAutoNum type="arabicPeriod"/>
            </a:pPr>
            <a:r>
              <a:rPr lang="en-US" sz="2600" dirty="0" smtClean="0">
                <a:solidFill>
                  <a:srgbClr val="C00000"/>
                </a:solidFill>
              </a:rPr>
              <a:t>Sub-processes</a:t>
            </a:r>
            <a:endParaRPr lang="id-ID" sz="2600" dirty="0"/>
          </a:p>
          <a:p>
            <a:r>
              <a:rPr lang="en-US" sz="3000" dirty="0" smtClean="0"/>
              <a:t>Sub-processes </a:t>
            </a:r>
            <a:r>
              <a:rPr lang="en-US" sz="3000" dirty="0"/>
              <a:t>are distinguished by a plus sign at the bottom center of the </a:t>
            </a:r>
            <a:r>
              <a:rPr lang="en-US" sz="3000" dirty="0" smtClean="0"/>
              <a:t>shape</a:t>
            </a:r>
            <a:endParaRPr lang="en-US" sz="30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62</a:t>
            </a:fld>
            <a:endParaRPr lang="en-US"/>
          </a:p>
        </p:txBody>
      </p:sp>
    </p:spTree>
    <p:extLst>
      <p:ext uri="{BB962C8B-B14F-4D97-AF65-F5344CB8AC3E}">
        <p14:creationId xmlns:p14="http://schemas.microsoft.com/office/powerpoint/2010/main" val="54047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Task</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63</a:t>
            </a:fld>
            <a:endParaRPr lang="en-US"/>
          </a:p>
        </p:txBody>
      </p:sp>
    </p:spTree>
    <p:extLst>
      <p:ext uri="{BB962C8B-B14F-4D97-AF65-F5344CB8AC3E}">
        <p14:creationId xmlns:p14="http://schemas.microsoft.com/office/powerpoint/2010/main" val="21539716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Type of </a:t>
            </a:r>
            <a:r>
              <a:rPr lang="id-ID" smtClean="0"/>
              <a:t>Task</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1032461"/>
              </p:ext>
            </p:extLst>
          </p:nvPr>
        </p:nvGraphicFramePr>
        <p:xfrm>
          <a:off x="152400" y="1219207"/>
          <a:ext cx="8839200" cy="5334002"/>
        </p:xfrm>
        <a:graphic>
          <a:graphicData uri="http://schemas.openxmlformats.org/drawingml/2006/table">
            <a:tbl>
              <a:tblPr/>
              <a:tblGrid>
                <a:gridCol w="1524000"/>
                <a:gridCol w="5764463"/>
                <a:gridCol w="1550737"/>
              </a:tblGrid>
              <a:tr h="825742">
                <a:tc>
                  <a:txBody>
                    <a:bodyPr/>
                    <a:lstStyle/>
                    <a:p>
                      <a:pPr algn="ctr" fontAlgn="ctr"/>
                      <a:r>
                        <a:rPr lang="id-ID" sz="2000" b="1" dirty="0" smtClean="0">
                          <a:effectLst/>
                          <a:latin typeface="Arial Narrow" pitchFamily="34" charset="0"/>
                        </a:rPr>
                        <a:t>ELEMENTS</a:t>
                      </a:r>
                      <a:endParaRPr lang="en-US" sz="2000" dirty="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2000" b="1">
                          <a:effectLst/>
                          <a:latin typeface="Arial Narrow" pitchFamily="34" charset="0"/>
                        </a:rPr>
                        <a:t>DESCRIPTION</a:t>
                      </a: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2000" b="1">
                          <a:effectLst/>
                          <a:latin typeface="Arial Narrow" pitchFamily="34" charset="0"/>
                        </a:rPr>
                        <a:t>NOTATION</a:t>
                      </a: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r>
              <a:tr h="1038176">
                <a:tc>
                  <a:txBody>
                    <a:bodyPr/>
                    <a:lstStyle/>
                    <a:p>
                      <a:pPr algn="ctr" fontAlgn="ctr"/>
                      <a:r>
                        <a:rPr lang="en-US" sz="2000" b="1">
                          <a:effectLst/>
                          <a:latin typeface="Arial Narrow" pitchFamily="34" charset="0"/>
                        </a:rPr>
                        <a:t> Task</a:t>
                      </a: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000">
                          <a:effectLst/>
                          <a:latin typeface="Arial Narrow" pitchFamily="34" charset="0"/>
                        </a:rPr>
                        <a:t>Is an </a:t>
                      </a:r>
                      <a:r>
                        <a:rPr lang="en-US" sz="2000">
                          <a:solidFill>
                            <a:srgbClr val="C00000"/>
                          </a:solidFill>
                          <a:effectLst/>
                          <a:latin typeface="Arial Narrow" pitchFamily="34" charset="0"/>
                        </a:rPr>
                        <a:t>atomic Activity</a:t>
                      </a:r>
                      <a:r>
                        <a:rPr lang="en-US" sz="2000">
                          <a:effectLst/>
                          <a:latin typeface="Arial Narrow" pitchFamily="34" charset="0"/>
                        </a:rPr>
                        <a:t> within a Process flow. It is used when the work in the Process cannot be broken down to a finer level of </a:t>
                      </a:r>
                      <a:r>
                        <a:rPr lang="en-US" sz="2000" smtClean="0">
                          <a:effectLst/>
                          <a:latin typeface="Arial Narrow" pitchFamily="34" charset="0"/>
                        </a:rPr>
                        <a:t>detail</a:t>
                      </a: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867521">
                <a:tc>
                  <a:txBody>
                    <a:bodyPr/>
                    <a:lstStyle/>
                    <a:p>
                      <a:pPr algn="ctr" fontAlgn="ctr"/>
                      <a:r>
                        <a:rPr lang="en-US" sz="2000" b="1">
                          <a:effectLst/>
                          <a:latin typeface="Arial Narrow" pitchFamily="34" charset="0"/>
                        </a:rPr>
                        <a:t> User Task</a:t>
                      </a: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2000" dirty="0">
                          <a:effectLst/>
                          <a:latin typeface="Arial Narrow" pitchFamily="34" charset="0"/>
                        </a:rPr>
                        <a:t>Is a typical workflow Task where a </a:t>
                      </a:r>
                      <a:r>
                        <a:rPr lang="en-US" sz="2000" dirty="0">
                          <a:solidFill>
                            <a:srgbClr val="C00000"/>
                          </a:solidFill>
                          <a:effectLst/>
                          <a:latin typeface="Arial Narrow" pitchFamily="34" charset="0"/>
                        </a:rPr>
                        <a:t>person performs the Task with the assistance of a software </a:t>
                      </a:r>
                      <a:r>
                        <a:rPr lang="en-US" sz="2000" dirty="0" smtClean="0">
                          <a:solidFill>
                            <a:srgbClr val="C00000"/>
                          </a:solidFill>
                          <a:effectLst/>
                          <a:latin typeface="Arial Narrow" pitchFamily="34" charset="0"/>
                        </a:rPr>
                        <a:t>application</a:t>
                      </a:r>
                      <a:endParaRPr lang="en-US" sz="2000" dirty="0">
                        <a:solidFill>
                          <a:srgbClr val="C00000"/>
                        </a:solidFill>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867521">
                <a:tc>
                  <a:txBody>
                    <a:bodyPr/>
                    <a:lstStyle/>
                    <a:p>
                      <a:pPr algn="ctr" fontAlgn="ctr"/>
                      <a:r>
                        <a:rPr lang="en-US" sz="2000" b="1">
                          <a:effectLst/>
                          <a:latin typeface="Arial Narrow" pitchFamily="34" charset="0"/>
                        </a:rPr>
                        <a:t> Service Task</a:t>
                      </a: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000">
                          <a:effectLst/>
                          <a:latin typeface="Arial Narrow" pitchFamily="34" charset="0"/>
                        </a:rPr>
                        <a:t>Is a Task that </a:t>
                      </a:r>
                      <a:r>
                        <a:rPr lang="en-US" sz="2000">
                          <a:solidFill>
                            <a:srgbClr val="C00000"/>
                          </a:solidFill>
                          <a:effectLst/>
                          <a:latin typeface="Arial Narrow" pitchFamily="34" charset="0"/>
                        </a:rPr>
                        <a:t>uses some sort of service that could be a Web service or an automated </a:t>
                      </a:r>
                      <a:r>
                        <a:rPr lang="en-US" sz="2000" smtClean="0">
                          <a:solidFill>
                            <a:srgbClr val="C00000"/>
                          </a:solidFill>
                          <a:effectLst/>
                          <a:latin typeface="Arial Narrow" pitchFamily="34" charset="0"/>
                        </a:rPr>
                        <a:t>application</a:t>
                      </a:r>
                      <a:endParaRPr lang="en-US" sz="2000">
                        <a:solidFill>
                          <a:srgbClr val="C00000"/>
                        </a:solidFill>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867521">
                <a:tc>
                  <a:txBody>
                    <a:bodyPr/>
                    <a:lstStyle/>
                    <a:p>
                      <a:pPr algn="ctr" fontAlgn="ctr"/>
                      <a:r>
                        <a:rPr lang="en-US" sz="2000" b="1">
                          <a:effectLst/>
                          <a:latin typeface="Arial Narrow" pitchFamily="34" charset="0"/>
                        </a:rPr>
                        <a:t> Receive Task</a:t>
                      </a: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2000">
                          <a:effectLst/>
                          <a:latin typeface="Arial Narrow" pitchFamily="34" charset="0"/>
                        </a:rPr>
                        <a:t>Is a Task designed </a:t>
                      </a:r>
                      <a:r>
                        <a:rPr lang="en-US" sz="2000">
                          <a:solidFill>
                            <a:srgbClr val="C00000"/>
                          </a:solidFill>
                          <a:effectLst/>
                          <a:latin typeface="Arial Narrow" pitchFamily="34" charset="0"/>
                        </a:rPr>
                        <a:t>to wait for a message to arrive from an external participant</a:t>
                      </a:r>
                      <a:r>
                        <a:rPr lang="en-US" sz="2000">
                          <a:effectLst/>
                          <a:latin typeface="Arial Narrow" pitchFamily="34" charset="0"/>
                        </a:rPr>
                        <a:t> (relative to the Process</a:t>
                      </a:r>
                      <a:r>
                        <a:rPr lang="en-US" sz="2000" smtClean="0">
                          <a:effectLst/>
                          <a:latin typeface="Arial Narrow" pitchFamily="34" charset="0"/>
                        </a:rPr>
                        <a:t>)</a:t>
                      </a: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867521">
                <a:tc>
                  <a:txBody>
                    <a:bodyPr/>
                    <a:lstStyle/>
                    <a:p>
                      <a:pPr algn="ctr" fontAlgn="ctr"/>
                      <a:r>
                        <a:rPr lang="en-US" sz="2000" b="1">
                          <a:effectLst/>
                          <a:latin typeface="Arial Narrow" pitchFamily="34" charset="0"/>
                        </a:rPr>
                        <a:t> Send Task</a:t>
                      </a: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2000">
                          <a:effectLst/>
                          <a:latin typeface="Arial Narrow" pitchFamily="34" charset="0"/>
                        </a:rPr>
                        <a:t>Is a Task designed </a:t>
                      </a:r>
                      <a:r>
                        <a:rPr lang="en-US" sz="2000">
                          <a:solidFill>
                            <a:srgbClr val="C00000"/>
                          </a:solidFill>
                          <a:effectLst/>
                          <a:latin typeface="Arial Narrow" pitchFamily="34" charset="0"/>
                        </a:rPr>
                        <a:t>to send a message to an external participant </a:t>
                      </a:r>
                      <a:r>
                        <a:rPr lang="en-US" sz="2000">
                          <a:effectLst/>
                          <a:latin typeface="Arial Narrow" pitchFamily="34" charset="0"/>
                        </a:rPr>
                        <a:t>(relative to the Process</a:t>
                      </a:r>
                      <a:r>
                        <a:rPr lang="en-US" sz="2000" smtClean="0">
                          <a:effectLst/>
                          <a:latin typeface="Arial Narrow" pitchFamily="34" charset="0"/>
                        </a:rPr>
                        <a:t>)</a:t>
                      </a:r>
                      <a:endParaRPr lang="en-US" sz="200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2000" dirty="0">
                        <a:effectLst/>
                        <a:latin typeface="Arial Narrow" pitchFamily="34" charset="0"/>
                      </a:endParaRPr>
                    </a:p>
                  </a:txBody>
                  <a:tcPr marL="38394" marR="38394" marT="38394" marB="3839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bl>
          </a:graphicData>
        </a:graphic>
      </p:graphicFrame>
      <p:pic>
        <p:nvPicPr>
          <p:cNvPr id="24577" name="Picture 1" descr="T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521" y="2170210"/>
            <a:ext cx="82677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User t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521" y="3227894"/>
            <a:ext cx="843643" cy="582114"/>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Service ta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521" y="4038608"/>
            <a:ext cx="843643" cy="59055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eceive ta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703" y="4953008"/>
            <a:ext cx="818334" cy="5905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Send ta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3830" y="5793777"/>
            <a:ext cx="835207" cy="5652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64</a:t>
            </a:fld>
            <a:endParaRPr lang="en-US"/>
          </a:p>
        </p:txBody>
      </p:sp>
    </p:spTree>
    <p:extLst>
      <p:ext uri="{BB962C8B-B14F-4D97-AF65-F5344CB8AC3E}">
        <p14:creationId xmlns:p14="http://schemas.microsoft.com/office/powerpoint/2010/main" val="10371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Type of </a:t>
            </a:r>
            <a:r>
              <a:rPr lang="id-ID" smtClean="0"/>
              <a:t>Task</a:t>
            </a:r>
            <a:endParaRPr lang="en-US"/>
          </a:p>
        </p:txBody>
      </p:sp>
      <p:graphicFrame>
        <p:nvGraphicFramePr>
          <p:cNvPr id="4" name="Content Placeholder 3"/>
          <p:cNvGraphicFramePr>
            <a:graphicFrameLocks noGrp="1"/>
          </p:cNvGraphicFramePr>
          <p:nvPr>
            <p:ph idx="1"/>
            <p:extLst/>
          </p:nvPr>
        </p:nvGraphicFramePr>
        <p:xfrm>
          <a:off x="304801" y="1142999"/>
          <a:ext cx="8534400" cy="5605748"/>
        </p:xfrm>
        <a:graphic>
          <a:graphicData uri="http://schemas.openxmlformats.org/drawingml/2006/table">
            <a:tbl>
              <a:tblPr/>
              <a:tblGrid>
                <a:gridCol w="1410546"/>
                <a:gridCol w="5295053"/>
                <a:gridCol w="1828801"/>
              </a:tblGrid>
              <a:tr h="1066801">
                <a:tc>
                  <a:txBody>
                    <a:bodyPr/>
                    <a:lstStyle/>
                    <a:p>
                      <a:pPr algn="ctr" fontAlgn="ctr"/>
                      <a:r>
                        <a:rPr lang="en-US" sz="1800" b="1" dirty="0">
                          <a:effectLst/>
                          <a:latin typeface="Arial Narrow" pitchFamily="34" charset="0"/>
                        </a:rPr>
                        <a:t> Script Task</a:t>
                      </a: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a:effectLst/>
                          <a:latin typeface="Arial Narrow" pitchFamily="34" charset="0"/>
                        </a:rPr>
                        <a:t>Is a Task that is </a:t>
                      </a:r>
                      <a:r>
                        <a:rPr lang="en-US" sz="1800">
                          <a:solidFill>
                            <a:srgbClr val="C00000"/>
                          </a:solidFill>
                          <a:effectLst/>
                          <a:latin typeface="Arial Narrow" pitchFamily="34" charset="0"/>
                        </a:rPr>
                        <a:t>executed by a Business Process Engine</a:t>
                      </a:r>
                      <a:r>
                        <a:rPr lang="en-US" sz="1800">
                          <a:effectLst/>
                          <a:latin typeface="Arial Narrow" pitchFamily="34" charset="0"/>
                        </a:rPr>
                        <a:t>. The modeler defines a script in a language that the engine can </a:t>
                      </a:r>
                      <a:r>
                        <a:rPr lang="en-US" sz="1800" smtClean="0">
                          <a:effectLst/>
                          <a:latin typeface="Arial Narrow" pitchFamily="34" charset="0"/>
                        </a:rPr>
                        <a:t>interpret</a:t>
                      </a:r>
                      <a:r>
                        <a:rPr lang="id-ID" sz="1800" smtClean="0">
                          <a:effectLst/>
                          <a:latin typeface="Arial Narrow" pitchFamily="34" charset="0"/>
                        </a:rPr>
                        <a:t>. </a:t>
                      </a:r>
                      <a:r>
                        <a:rPr lang="id-ID" sz="1800" smtClean="0">
                          <a:solidFill>
                            <a:srgbClr val="C00000"/>
                          </a:solidFill>
                          <a:effectLst/>
                          <a:latin typeface="Arial Narrow" pitchFamily="34" charset="0"/>
                        </a:rPr>
                        <a:t>Emails automatically sent </a:t>
                      </a:r>
                      <a:r>
                        <a:rPr lang="id-ID" sz="1800" smtClean="0">
                          <a:effectLst/>
                          <a:latin typeface="Arial Narrow" pitchFamily="34" charset="0"/>
                        </a:rPr>
                        <a:t>to</a:t>
                      </a:r>
                      <a:r>
                        <a:rPr lang="id-ID" sz="1800" baseline="0" smtClean="0">
                          <a:effectLst/>
                          <a:latin typeface="Arial Narrow" pitchFamily="34" charset="0"/>
                        </a:rPr>
                        <a:t> notify participant is an example of script task</a:t>
                      </a:r>
                      <a:endParaRPr lang="en-US" sz="180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990600">
                <a:tc>
                  <a:txBody>
                    <a:bodyPr/>
                    <a:lstStyle/>
                    <a:p>
                      <a:pPr algn="ctr" fontAlgn="ctr"/>
                      <a:r>
                        <a:rPr lang="en-US" sz="1800" b="1">
                          <a:effectLst/>
                          <a:latin typeface="Arial Narrow" pitchFamily="34" charset="0"/>
                        </a:rPr>
                        <a:t> Manual Task</a:t>
                      </a: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a:effectLst/>
                          <a:latin typeface="Arial Narrow" pitchFamily="34" charset="0"/>
                        </a:rPr>
                        <a:t>Is a Task that is expected to be </a:t>
                      </a:r>
                      <a:r>
                        <a:rPr lang="en-US" sz="1800">
                          <a:solidFill>
                            <a:srgbClr val="C00000"/>
                          </a:solidFill>
                          <a:effectLst/>
                          <a:latin typeface="Arial Narrow" pitchFamily="34" charset="0"/>
                        </a:rPr>
                        <a:t>performed without the aid of any business process execution or any application</a:t>
                      </a:r>
                      <a:r>
                        <a:rPr lang="en-US" sz="1800">
                          <a:effectLst/>
                          <a:latin typeface="Arial Narrow" pitchFamily="34" charset="0"/>
                        </a:rPr>
                        <a:t>.</a:t>
                      </a: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1036320">
                <a:tc>
                  <a:txBody>
                    <a:bodyPr/>
                    <a:lstStyle/>
                    <a:p>
                      <a:pPr algn="ctr" fontAlgn="ctr"/>
                      <a:r>
                        <a:rPr lang="en-US" sz="1800" b="1">
                          <a:effectLst/>
                          <a:latin typeface="Arial Narrow" pitchFamily="34" charset="0"/>
                        </a:rPr>
                        <a:t> Business Rule Task</a:t>
                      </a: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dirty="0">
                          <a:effectLst/>
                          <a:latin typeface="Arial Narrow" pitchFamily="34" charset="0"/>
                        </a:rPr>
                        <a:t>Offers a mechanism for the </a:t>
                      </a:r>
                      <a:r>
                        <a:rPr lang="id-ID" sz="1800" dirty="0" smtClean="0">
                          <a:effectLst/>
                          <a:latin typeface="Arial Narrow" pitchFamily="34" charset="0"/>
                        </a:rPr>
                        <a:t>p</a:t>
                      </a:r>
                      <a:r>
                        <a:rPr lang="en-US" sz="1800" dirty="0" err="1" smtClean="0">
                          <a:effectLst/>
                          <a:latin typeface="Arial Narrow" pitchFamily="34" charset="0"/>
                        </a:rPr>
                        <a:t>rocess</a:t>
                      </a:r>
                      <a:r>
                        <a:rPr lang="en-US" sz="1800" dirty="0" smtClean="0">
                          <a:effectLst/>
                          <a:latin typeface="Arial Narrow" pitchFamily="34" charset="0"/>
                        </a:rPr>
                        <a:t> </a:t>
                      </a:r>
                      <a:r>
                        <a:rPr lang="en-US" sz="1800" dirty="0">
                          <a:effectLst/>
                          <a:latin typeface="Arial Narrow" pitchFamily="34" charset="0"/>
                        </a:rPr>
                        <a:t>to </a:t>
                      </a:r>
                      <a:r>
                        <a:rPr lang="en-US" sz="1800" dirty="0">
                          <a:solidFill>
                            <a:srgbClr val="C00000"/>
                          </a:solidFill>
                          <a:effectLst/>
                          <a:latin typeface="Arial Narrow" pitchFamily="34" charset="0"/>
                        </a:rPr>
                        <a:t>provide input to a Business Rule Engine and get the output of calculations </a:t>
                      </a:r>
                      <a:r>
                        <a:rPr lang="en-US" sz="1800" dirty="0">
                          <a:effectLst/>
                          <a:latin typeface="Arial Narrow" pitchFamily="34" charset="0"/>
                        </a:rPr>
                        <a:t>that the engine might </a:t>
                      </a:r>
                      <a:r>
                        <a:rPr lang="en-US" sz="1800" dirty="0" smtClean="0">
                          <a:effectLst/>
                          <a:latin typeface="Arial Narrow" pitchFamily="34" charset="0"/>
                        </a:rPr>
                        <a:t>provide</a:t>
                      </a:r>
                      <a:endParaRPr lang="en-US" sz="1800" dirty="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1249680">
                <a:tc>
                  <a:txBody>
                    <a:bodyPr/>
                    <a:lstStyle/>
                    <a:p>
                      <a:pPr algn="ctr" fontAlgn="ctr"/>
                      <a:r>
                        <a:rPr lang="en-US" sz="1800" b="1">
                          <a:effectLst/>
                          <a:latin typeface="Arial Narrow" pitchFamily="34" charset="0"/>
                        </a:rPr>
                        <a:t>Multi-Instance Loop</a:t>
                      </a: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800">
                          <a:effectLst/>
                          <a:latin typeface="Arial Narrow" pitchFamily="34" charset="0"/>
                        </a:rPr>
                        <a:t>Tasks may </a:t>
                      </a:r>
                      <a:r>
                        <a:rPr lang="en-US" sz="1800">
                          <a:solidFill>
                            <a:srgbClr val="C00000"/>
                          </a:solidFill>
                          <a:effectLst/>
                          <a:latin typeface="Arial Narrow" pitchFamily="34" charset="0"/>
                        </a:rPr>
                        <a:t>be repeated sequentially</a:t>
                      </a:r>
                      <a:r>
                        <a:rPr lang="en-US" sz="1800">
                          <a:effectLst/>
                          <a:latin typeface="Arial Narrow" pitchFamily="34" charset="0"/>
                        </a:rPr>
                        <a:t>,  behaving like a loop. The Multi-instance Loop iterates a </a:t>
                      </a:r>
                      <a:r>
                        <a:rPr lang="en-US" sz="1800">
                          <a:solidFill>
                            <a:srgbClr val="C00000"/>
                          </a:solidFill>
                          <a:effectLst/>
                          <a:latin typeface="Arial Narrow" pitchFamily="34" charset="0"/>
                        </a:rPr>
                        <a:t>predetermined number of times</a:t>
                      </a:r>
                      <a:r>
                        <a:rPr lang="en-US" sz="1800">
                          <a:effectLst/>
                          <a:latin typeface="Arial Narrow" pitchFamily="34" charset="0"/>
                        </a:rPr>
                        <a:t>.  The iterations occur sequentially or in parallel (simultaneously</a:t>
                      </a:r>
                      <a:r>
                        <a:rPr lang="en-US" sz="1800" smtClean="0">
                          <a:effectLst/>
                          <a:latin typeface="Arial Narrow" pitchFamily="34" charset="0"/>
                        </a:rPr>
                        <a:t>)</a:t>
                      </a:r>
                      <a:endParaRPr lang="en-US" sz="180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80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1036320">
                <a:tc>
                  <a:txBody>
                    <a:bodyPr/>
                    <a:lstStyle/>
                    <a:p>
                      <a:pPr algn="ctr" fontAlgn="ctr"/>
                      <a:r>
                        <a:rPr lang="en-US" sz="1800" b="1">
                          <a:effectLst/>
                          <a:latin typeface="Arial Narrow" pitchFamily="34" charset="0"/>
                        </a:rPr>
                        <a:t>Standard Loop</a:t>
                      </a: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800">
                          <a:effectLst/>
                          <a:latin typeface="Arial Narrow" pitchFamily="34" charset="0"/>
                        </a:rPr>
                        <a:t>Tasks may be repeated sequentially, behaving like a loop. This feature  defines a looping behavior based on a boolean condition. The Activity </a:t>
                      </a:r>
                      <a:r>
                        <a:rPr lang="en-US" sz="1800">
                          <a:solidFill>
                            <a:srgbClr val="C00000"/>
                          </a:solidFill>
                          <a:effectLst/>
                          <a:latin typeface="Arial Narrow" pitchFamily="34" charset="0"/>
                        </a:rPr>
                        <a:t>will loop as long as the boolean condition is </a:t>
                      </a:r>
                      <a:r>
                        <a:rPr lang="en-US" sz="1800" smtClean="0">
                          <a:solidFill>
                            <a:srgbClr val="C00000"/>
                          </a:solidFill>
                          <a:effectLst/>
                          <a:latin typeface="Arial Narrow" pitchFamily="34" charset="0"/>
                        </a:rPr>
                        <a:t>true</a:t>
                      </a:r>
                      <a:endParaRPr lang="en-US" sz="180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800">
                        <a:effectLst/>
                        <a:latin typeface="Arial Narrow" pitchFamily="34" charset="0"/>
                      </a:endParaRPr>
                    </a:p>
                  </a:txBody>
                  <a:tcPr marL="33647" marR="33647" marT="33647" marB="3364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bl>
          </a:graphicData>
        </a:graphic>
      </p:graphicFrame>
      <p:pic>
        <p:nvPicPr>
          <p:cNvPr id="29697" name="Picture 1" descr="Script t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975" y="1352550"/>
            <a:ext cx="9334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Manual t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2390775"/>
            <a:ext cx="942975" cy="657225"/>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Business rule ta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975" y="3409950"/>
            <a:ext cx="962025" cy="6286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Multi Instance lo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5700" y="4591050"/>
            <a:ext cx="8763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Standard Lo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5953125"/>
            <a:ext cx="885825" cy="6000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65</a:t>
            </a:fld>
            <a:endParaRPr lang="en-US"/>
          </a:p>
        </p:txBody>
      </p:sp>
    </p:spTree>
    <p:extLst>
      <p:ext uri="{BB962C8B-B14F-4D97-AF65-F5344CB8AC3E}">
        <p14:creationId xmlns:p14="http://schemas.microsoft.com/office/powerpoint/2010/main" val="182168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User Task</a:t>
            </a:r>
            <a:endParaRPr lang="en-US"/>
          </a:p>
        </p:txBody>
      </p:sp>
      <p:sp>
        <p:nvSpPr>
          <p:cNvPr id="3" name="Content Placeholder 2"/>
          <p:cNvSpPr>
            <a:spLocks noGrp="1"/>
          </p:cNvSpPr>
          <p:nvPr>
            <p:ph idx="1"/>
          </p:nvPr>
        </p:nvSpPr>
        <p:spPr>
          <a:xfrm>
            <a:off x="628650" y="1216283"/>
            <a:ext cx="7886700" cy="4643095"/>
          </a:xfrm>
        </p:spPr>
        <p:txBody>
          <a:bodyPr/>
          <a:lstStyle/>
          <a:p>
            <a:r>
              <a:rPr lang="en-US" sz="2800" dirty="0"/>
              <a:t>Is a typical workflow Task where a </a:t>
            </a:r>
            <a:r>
              <a:rPr lang="en-US" sz="2800" dirty="0">
                <a:solidFill>
                  <a:srgbClr val="C00000"/>
                </a:solidFill>
              </a:rPr>
              <a:t>human performer performs the Task</a:t>
            </a:r>
            <a:r>
              <a:rPr lang="en-US" sz="2800" dirty="0"/>
              <a:t> </a:t>
            </a:r>
            <a:r>
              <a:rPr lang="id-ID" sz="2800" dirty="0" smtClean="0">
                <a:solidFill>
                  <a:srgbClr val="0070C0"/>
                </a:solidFill>
              </a:rPr>
              <a:t>with the assistance of </a:t>
            </a:r>
            <a:r>
              <a:rPr lang="en-US" sz="2800" dirty="0" smtClean="0">
                <a:solidFill>
                  <a:srgbClr val="0070C0"/>
                </a:solidFill>
              </a:rPr>
              <a:t>software application</a:t>
            </a:r>
            <a:r>
              <a:rPr lang="id-ID" sz="2800" dirty="0" smtClean="0"/>
              <a:t>, and </a:t>
            </a:r>
            <a:r>
              <a:rPr lang="en-US" sz="2800" dirty="0" smtClean="0"/>
              <a:t>to be completed in a certain amount of time</a:t>
            </a:r>
            <a:endParaRPr lang="id-ID" sz="2800" dirty="0" smtClean="0"/>
          </a:p>
          <a:p>
            <a:r>
              <a:rPr lang="en-US" sz="2800" b="1" dirty="0" smtClean="0"/>
              <a:t>Example</a:t>
            </a:r>
            <a:r>
              <a:rPr lang="en-US" sz="2800" b="1" dirty="0"/>
              <a:t>: </a:t>
            </a:r>
            <a:r>
              <a:rPr lang="en-US" sz="2800" dirty="0"/>
              <a:t>The following is the illustration of a Loan request process with just User Tasks performed by the commercial consultant in the </a:t>
            </a:r>
            <a:r>
              <a:rPr lang="en-US" sz="2800" dirty="0" smtClean="0"/>
              <a:t>office</a:t>
            </a:r>
            <a:endParaRPr lang="en-US" sz="2800" dirty="0"/>
          </a:p>
          <a:p>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24" y="4319358"/>
            <a:ext cx="6860841" cy="2438400"/>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66</a:t>
            </a:fld>
            <a:endParaRPr lang="en-US"/>
          </a:p>
        </p:txBody>
      </p:sp>
    </p:spTree>
    <p:extLst>
      <p:ext uri="{BB962C8B-B14F-4D97-AF65-F5344CB8AC3E}">
        <p14:creationId xmlns:p14="http://schemas.microsoft.com/office/powerpoint/2010/main" val="41767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Service Task</a:t>
            </a:r>
            <a:endParaRPr lang="en-US"/>
          </a:p>
        </p:txBody>
      </p:sp>
      <p:sp>
        <p:nvSpPr>
          <p:cNvPr id="3" name="Content Placeholder 2"/>
          <p:cNvSpPr>
            <a:spLocks noGrp="1"/>
          </p:cNvSpPr>
          <p:nvPr>
            <p:ph idx="1"/>
          </p:nvPr>
        </p:nvSpPr>
        <p:spPr>
          <a:xfrm>
            <a:off x="628650" y="1228315"/>
            <a:ext cx="7886700" cy="4643095"/>
          </a:xfrm>
        </p:spPr>
        <p:txBody>
          <a:bodyPr/>
          <a:lstStyle/>
          <a:p>
            <a:r>
              <a:rPr lang="en-US" sz="2800" dirty="0"/>
              <a:t>Service Task is a task carried out by the </a:t>
            </a:r>
            <a:r>
              <a:rPr lang="en-US" sz="2800" dirty="0">
                <a:solidFill>
                  <a:srgbClr val="C00000"/>
                </a:solidFill>
              </a:rPr>
              <a:t>system with no human intervention</a:t>
            </a:r>
            <a:r>
              <a:rPr lang="en-US" sz="2800" dirty="0"/>
              <a:t>. For instance, </a:t>
            </a:r>
            <a:r>
              <a:rPr lang="en-US" sz="2800" dirty="0">
                <a:solidFill>
                  <a:srgbClr val="0070C0"/>
                </a:solidFill>
              </a:rPr>
              <a:t>interfaces with other systems and computer activities, among </a:t>
            </a:r>
            <a:r>
              <a:rPr lang="en-US" sz="2800" dirty="0" smtClean="0">
                <a:solidFill>
                  <a:srgbClr val="0070C0"/>
                </a:solidFill>
              </a:rPr>
              <a:t>others</a:t>
            </a:r>
            <a:endParaRPr lang="en-US" sz="2800" dirty="0">
              <a:solidFill>
                <a:srgbClr val="0070C0"/>
              </a:solidFill>
            </a:endParaRPr>
          </a:p>
          <a:p>
            <a:r>
              <a:rPr lang="en-US" sz="2800" b="1" dirty="0" smtClean="0"/>
              <a:t>Example</a:t>
            </a:r>
            <a:r>
              <a:rPr lang="en-US" sz="2800" b="1" dirty="0"/>
              <a:t>: </a:t>
            </a:r>
            <a:r>
              <a:rPr lang="en-US" sz="2800" dirty="0"/>
              <a:t>The </a:t>
            </a:r>
            <a:r>
              <a:rPr lang="en-US" sz="2800" dirty="0" smtClean="0"/>
              <a:t>following </a:t>
            </a:r>
            <a:r>
              <a:rPr lang="en-US" sz="2800" dirty="0"/>
              <a:t>figure displays a simplified loan request process, in which there is an </a:t>
            </a:r>
            <a:r>
              <a:rPr lang="en-US" sz="2800" dirty="0">
                <a:solidFill>
                  <a:srgbClr val="C00000"/>
                </a:solidFill>
              </a:rPr>
              <a:t>automatic activity to verify whether or not the client has been reported on a blacklist</a:t>
            </a:r>
            <a:r>
              <a:rPr lang="en-US" sz="2800" dirty="0"/>
              <a:t>. </a:t>
            </a:r>
          </a:p>
          <a:p>
            <a:endParaRPr lang="en-US" sz="2800" dirty="0"/>
          </a:p>
          <a:p>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616115"/>
            <a:ext cx="5753878" cy="1905000"/>
          </a:xfrm>
          <a:prstGeom prst="rect">
            <a:avLst/>
          </a:prstGeom>
        </p:spPr>
      </p:pic>
      <p:sp>
        <p:nvSpPr>
          <p:cNvPr id="4" name="Slide Number Placeholder 3"/>
          <p:cNvSpPr>
            <a:spLocks noGrp="1"/>
          </p:cNvSpPr>
          <p:nvPr>
            <p:ph type="sldNum" sz="quarter" idx="12"/>
          </p:nvPr>
        </p:nvSpPr>
        <p:spPr/>
        <p:txBody>
          <a:bodyPr/>
          <a:lstStyle/>
          <a:p>
            <a:fld id="{C546E0E4-908A-4724-B308-E4F6AE4FA0DD}" type="slidenum">
              <a:rPr lang="en-US" smtClean="0"/>
              <a:pPr/>
              <a:t>67</a:t>
            </a:fld>
            <a:endParaRPr lang="en-US"/>
          </a:p>
        </p:txBody>
      </p:sp>
    </p:spTree>
    <p:extLst>
      <p:ext uri="{BB962C8B-B14F-4D97-AF65-F5344CB8AC3E}">
        <p14:creationId xmlns:p14="http://schemas.microsoft.com/office/powerpoint/2010/main" val="79667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Send and Receive tasks</a:t>
            </a:r>
          </a:p>
        </p:txBody>
      </p:sp>
      <p:sp>
        <p:nvSpPr>
          <p:cNvPr id="3" name="Content Placeholder 2"/>
          <p:cNvSpPr>
            <a:spLocks noGrp="1"/>
          </p:cNvSpPr>
          <p:nvPr>
            <p:ph idx="1"/>
          </p:nvPr>
        </p:nvSpPr>
        <p:spPr>
          <a:xfrm>
            <a:off x="628650" y="1352549"/>
            <a:ext cx="7886700" cy="4643095"/>
          </a:xfrm>
        </p:spPr>
        <p:txBody>
          <a:bodyPr>
            <a:noAutofit/>
          </a:bodyPr>
          <a:lstStyle/>
          <a:p>
            <a:r>
              <a:rPr lang="en-US" sz="2400" dirty="0"/>
              <a:t>Send and Receive tasks are </a:t>
            </a:r>
            <a:r>
              <a:rPr lang="en-US" sz="2400" dirty="0">
                <a:solidFill>
                  <a:srgbClr val="C00000"/>
                </a:solidFill>
              </a:rPr>
              <a:t>throw and catch options </a:t>
            </a:r>
            <a:r>
              <a:rPr lang="en-US" sz="2400" dirty="0"/>
              <a:t>used to send a Message or receive a </a:t>
            </a:r>
            <a:r>
              <a:rPr lang="en-US" sz="2400" dirty="0" smtClean="0"/>
              <a:t>Message</a:t>
            </a:r>
            <a:endParaRPr lang="id-ID" sz="2400" dirty="0" smtClean="0"/>
          </a:p>
          <a:p>
            <a:r>
              <a:rPr lang="en-US" sz="2400" dirty="0" smtClean="0"/>
              <a:t>When </a:t>
            </a:r>
            <a:r>
              <a:rPr lang="en-US" sz="2400" dirty="0"/>
              <a:t>used to throw </a:t>
            </a:r>
            <a:r>
              <a:rPr lang="en-US" sz="2400" dirty="0">
                <a:solidFill>
                  <a:srgbClr val="C00000"/>
                </a:solidFill>
              </a:rPr>
              <a:t>(send) the message, the shape has an arrow pointing to the right</a:t>
            </a:r>
            <a:r>
              <a:rPr lang="en-US" sz="2400" dirty="0"/>
              <a:t>. When used to catch </a:t>
            </a:r>
            <a:r>
              <a:rPr lang="en-US" sz="2400" dirty="0">
                <a:solidFill>
                  <a:srgbClr val="C00000"/>
                </a:solidFill>
              </a:rPr>
              <a:t>(receive) the message, the shape has an arrow pointing to the </a:t>
            </a:r>
            <a:r>
              <a:rPr lang="en-US" sz="2400" dirty="0" smtClean="0">
                <a:solidFill>
                  <a:srgbClr val="C00000"/>
                </a:solidFill>
              </a:rPr>
              <a:t>left</a:t>
            </a:r>
            <a:endParaRPr lang="en-US" sz="2400" dirty="0"/>
          </a:p>
          <a:p>
            <a:r>
              <a:rPr lang="en-US" sz="2400" dirty="0" smtClean="0"/>
              <a:t>If </a:t>
            </a:r>
            <a:r>
              <a:rPr lang="en-US" sz="2400" dirty="0"/>
              <a:t>a process is waiting for a message, it will be paused until the message arrives or it will change the flow for exception </a:t>
            </a:r>
            <a:r>
              <a:rPr lang="en-US" sz="2400" dirty="0" smtClean="0"/>
              <a:t>handling</a:t>
            </a:r>
            <a:endParaRPr lang="en-US" sz="2400" dirty="0"/>
          </a:p>
          <a:p>
            <a:r>
              <a:rPr lang="en-US" sz="2400" dirty="0" smtClean="0"/>
              <a:t>In </a:t>
            </a:r>
            <a:r>
              <a:rPr lang="en-US" sz="2400" dirty="0"/>
              <a:t>order to use a throw Message, </a:t>
            </a:r>
            <a:r>
              <a:rPr lang="en-US" sz="2400" dirty="0">
                <a:solidFill>
                  <a:srgbClr val="C00000"/>
                </a:solidFill>
              </a:rPr>
              <a:t>there has to be a catch Message Event that catches the message</a:t>
            </a:r>
            <a:r>
              <a:rPr lang="en-US" sz="2400" dirty="0"/>
              <a:t>. It can be a Message Intermediate Event, a Message Start or a receive </a:t>
            </a:r>
            <a:r>
              <a:rPr lang="en-US" sz="2400" dirty="0" smtClean="0"/>
              <a:t>Task</a:t>
            </a:r>
            <a:endParaRPr lang="en-US" sz="2400" dirty="0"/>
          </a:p>
          <a:p>
            <a:r>
              <a:rPr lang="en-US" sz="2400" dirty="0" smtClean="0"/>
              <a:t>The </a:t>
            </a:r>
            <a:r>
              <a:rPr lang="en-US" sz="2400" dirty="0"/>
              <a:t>Send Task should be configured </a:t>
            </a:r>
            <a:r>
              <a:rPr lang="en-US" sz="2400" dirty="0">
                <a:solidFill>
                  <a:srgbClr val="C00000"/>
                </a:solidFill>
              </a:rPr>
              <a:t>to identify the target Process and the target </a:t>
            </a:r>
            <a:r>
              <a:rPr lang="en-US" sz="2400" dirty="0" smtClean="0">
                <a:solidFill>
                  <a:srgbClr val="C00000"/>
                </a:solidFill>
              </a:rPr>
              <a:t>Element</a:t>
            </a:r>
            <a:endParaRPr lang="en-US" sz="24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68</a:t>
            </a:fld>
            <a:endParaRPr lang="en-US"/>
          </a:p>
        </p:txBody>
      </p:sp>
    </p:spTree>
    <p:extLst>
      <p:ext uri="{BB962C8B-B14F-4D97-AF65-F5344CB8AC3E}">
        <p14:creationId xmlns:p14="http://schemas.microsoft.com/office/powerpoint/2010/main" val="160929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Script Task</a:t>
            </a:r>
          </a:p>
        </p:txBody>
      </p:sp>
      <p:sp>
        <p:nvSpPr>
          <p:cNvPr id="3" name="Content Placeholder 2"/>
          <p:cNvSpPr>
            <a:spLocks noGrp="1"/>
          </p:cNvSpPr>
          <p:nvPr>
            <p:ph idx="1"/>
          </p:nvPr>
        </p:nvSpPr>
        <p:spPr/>
        <p:txBody>
          <a:bodyPr/>
          <a:lstStyle/>
          <a:p>
            <a:r>
              <a:rPr lang="en-US" sz="2800" dirty="0"/>
              <a:t>A Script Task </a:t>
            </a:r>
            <a:r>
              <a:rPr lang="en-US" sz="2800" dirty="0" smtClean="0"/>
              <a:t>is </a:t>
            </a:r>
            <a:r>
              <a:rPr lang="en-US" sz="2800" dirty="0"/>
              <a:t>an automatic task in which a </a:t>
            </a:r>
            <a:r>
              <a:rPr lang="en-US" sz="2800" dirty="0">
                <a:solidFill>
                  <a:srgbClr val="C00000"/>
                </a:solidFill>
              </a:rPr>
              <a:t>script is executed by the </a:t>
            </a:r>
            <a:r>
              <a:rPr lang="en-US" sz="2800" dirty="0" smtClean="0">
                <a:solidFill>
                  <a:srgbClr val="C00000"/>
                </a:solidFill>
              </a:rPr>
              <a:t>server</a:t>
            </a:r>
            <a:endParaRPr lang="id-ID" sz="2800" dirty="0" smtClean="0">
              <a:solidFill>
                <a:srgbClr val="C00000"/>
              </a:solidFill>
            </a:endParaRPr>
          </a:p>
          <a:p>
            <a:r>
              <a:rPr lang="en-US" sz="2800" dirty="0" smtClean="0"/>
              <a:t>It </a:t>
            </a:r>
            <a:r>
              <a:rPr lang="en-US" sz="2800" dirty="0"/>
              <a:t>has </a:t>
            </a:r>
            <a:r>
              <a:rPr lang="en-US" sz="2800" dirty="0">
                <a:solidFill>
                  <a:srgbClr val="C00000"/>
                </a:solidFill>
              </a:rPr>
              <a:t>no human intervention </a:t>
            </a:r>
            <a:r>
              <a:rPr lang="en-US" sz="2800" dirty="0"/>
              <a:t>and </a:t>
            </a:r>
            <a:r>
              <a:rPr lang="en-US" sz="2800" dirty="0">
                <a:solidFill>
                  <a:srgbClr val="0070C0"/>
                </a:solidFill>
              </a:rPr>
              <a:t>does not connect to any external </a:t>
            </a:r>
            <a:r>
              <a:rPr lang="en-US" sz="2800" dirty="0" smtClean="0">
                <a:solidFill>
                  <a:srgbClr val="0070C0"/>
                </a:solidFill>
              </a:rPr>
              <a:t>service</a:t>
            </a:r>
            <a:endParaRPr lang="id-ID" sz="2800" dirty="0" smtClean="0">
              <a:solidFill>
                <a:srgbClr val="0070C0"/>
              </a:solidFill>
            </a:endParaRPr>
          </a:p>
          <a:p>
            <a:r>
              <a:rPr lang="en-US" sz="2800" dirty="0" smtClean="0"/>
              <a:t>In </a:t>
            </a:r>
            <a:r>
              <a:rPr lang="en-US" sz="2800" dirty="0" err="1"/>
              <a:t>Bizagi</a:t>
            </a:r>
            <a:r>
              <a:rPr lang="en-US" sz="2800" dirty="0"/>
              <a:t> this shape is recommended to </a:t>
            </a:r>
            <a:r>
              <a:rPr lang="en-US" sz="2800" dirty="0">
                <a:solidFill>
                  <a:srgbClr val="C00000"/>
                </a:solidFill>
              </a:rPr>
              <a:t>send e-Mail Messages</a:t>
            </a:r>
            <a:r>
              <a:rPr lang="en-US" sz="2800" dirty="0"/>
              <a:t> or </a:t>
            </a:r>
            <a:r>
              <a:rPr lang="en-US" sz="2800" dirty="0">
                <a:solidFill>
                  <a:srgbClr val="C00000"/>
                </a:solidFill>
              </a:rPr>
              <a:t>execute Scripting </a:t>
            </a:r>
            <a:r>
              <a:rPr lang="en-US" sz="2800" dirty="0" smtClean="0">
                <a:solidFill>
                  <a:srgbClr val="C00000"/>
                </a:solidFill>
              </a:rPr>
              <a:t>Expressions</a:t>
            </a:r>
            <a:endParaRPr lang="en-US" sz="2800" dirty="0"/>
          </a:p>
          <a:p>
            <a:endParaRPr lang="en-US" sz="28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69</a:t>
            </a:fld>
            <a:endParaRPr lang="en-US"/>
          </a:p>
        </p:txBody>
      </p:sp>
    </p:spTree>
    <p:extLst>
      <p:ext uri="{BB962C8B-B14F-4D97-AF65-F5344CB8AC3E}">
        <p14:creationId xmlns:p14="http://schemas.microsoft.com/office/powerpoint/2010/main" val="206405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BPMN?</a:t>
            </a:r>
            <a:endParaRPr lang="id-ID" dirty="0"/>
          </a:p>
        </p:txBody>
      </p:sp>
      <p:sp>
        <p:nvSpPr>
          <p:cNvPr id="3" name="Content Placeholder 2"/>
          <p:cNvSpPr>
            <a:spLocks noGrp="1"/>
          </p:cNvSpPr>
          <p:nvPr>
            <p:ph idx="1"/>
          </p:nvPr>
        </p:nvSpPr>
        <p:spPr/>
        <p:txBody>
          <a:bodyPr>
            <a:normAutofit/>
          </a:bodyPr>
          <a:lstStyle/>
          <a:p>
            <a:r>
              <a:rPr lang="it-IT" sz="3200" dirty="0"/>
              <a:t>Permenpan No 12 Tahun 2011 tentang Pedoman Penataan Tata Laksana (Business Process</a:t>
            </a:r>
            <a:r>
              <a:rPr lang="it-IT" sz="3200" dirty="0" smtClean="0"/>
              <a:t>) yang merekomendasikan BPMN sebagai notasi untuk pemodelan business process</a:t>
            </a:r>
            <a:endParaRPr lang="it-IT" sz="3200" dirty="0"/>
          </a:p>
          <a:p>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a:t>
            </a:fld>
            <a:endParaRPr lang="en-US"/>
          </a:p>
        </p:txBody>
      </p:sp>
    </p:spTree>
    <p:extLst>
      <p:ext uri="{BB962C8B-B14F-4D97-AF65-F5344CB8AC3E}">
        <p14:creationId xmlns:p14="http://schemas.microsoft.com/office/powerpoint/2010/main" val="3914374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Manual Task</a:t>
            </a:r>
            <a:endParaRPr lang="en-US"/>
          </a:p>
        </p:txBody>
      </p:sp>
      <p:sp>
        <p:nvSpPr>
          <p:cNvPr id="3" name="Content Placeholder 2"/>
          <p:cNvSpPr>
            <a:spLocks noGrp="1"/>
          </p:cNvSpPr>
          <p:nvPr>
            <p:ph idx="1"/>
          </p:nvPr>
        </p:nvSpPr>
        <p:spPr/>
        <p:txBody>
          <a:bodyPr/>
          <a:lstStyle/>
          <a:p>
            <a:r>
              <a:rPr lang="en-US" sz="2800"/>
              <a:t>This is a Task that is expected to be </a:t>
            </a:r>
            <a:r>
              <a:rPr lang="en-US" sz="2800">
                <a:solidFill>
                  <a:srgbClr val="C00000"/>
                </a:solidFill>
              </a:rPr>
              <a:t>performed without the aid of any business process execution engine or any </a:t>
            </a:r>
            <a:r>
              <a:rPr lang="en-US" sz="2800" smtClean="0">
                <a:solidFill>
                  <a:srgbClr val="C00000"/>
                </a:solidFill>
              </a:rPr>
              <a:t>application</a:t>
            </a:r>
            <a:endParaRPr lang="id-ID" sz="2800"/>
          </a:p>
          <a:p>
            <a:r>
              <a:rPr lang="en-US" sz="2800" smtClean="0"/>
              <a:t>An </a:t>
            </a:r>
            <a:r>
              <a:rPr lang="en-US" sz="2800"/>
              <a:t>example of this could be </a:t>
            </a:r>
            <a:r>
              <a:rPr lang="en-US" sz="2800">
                <a:solidFill>
                  <a:srgbClr val="C00000"/>
                </a:solidFill>
              </a:rPr>
              <a:t>secretary filing physical </a:t>
            </a:r>
            <a:r>
              <a:rPr lang="en-US" sz="2800" smtClean="0">
                <a:solidFill>
                  <a:srgbClr val="C00000"/>
                </a:solidFill>
              </a:rPr>
              <a:t>documents</a:t>
            </a:r>
            <a:endParaRPr lang="en-US" sz="2800">
              <a:solidFill>
                <a:srgbClr val="C0000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pPr/>
              <a:t>70</a:t>
            </a:fld>
            <a:endParaRPr lang="en-US"/>
          </a:p>
        </p:txBody>
      </p:sp>
    </p:spTree>
    <p:extLst>
      <p:ext uri="{BB962C8B-B14F-4D97-AF65-F5344CB8AC3E}">
        <p14:creationId xmlns:p14="http://schemas.microsoft.com/office/powerpoint/2010/main" val="131834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Rule Task</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71</a:t>
            </a:fld>
            <a:endParaRPr lang="en-US"/>
          </a:p>
        </p:txBody>
      </p:sp>
      <p:pic>
        <p:nvPicPr>
          <p:cNvPr id="5" name="Picture 4"/>
          <p:cNvPicPr>
            <a:picLocks noChangeAspect="1"/>
          </p:cNvPicPr>
          <p:nvPr/>
        </p:nvPicPr>
        <p:blipFill rotWithShape="1">
          <a:blip r:embed="rId2"/>
          <a:srcRect b="26933"/>
          <a:stretch/>
        </p:blipFill>
        <p:spPr>
          <a:xfrm>
            <a:off x="1767016" y="2329344"/>
            <a:ext cx="5635453" cy="2709436"/>
          </a:xfrm>
          <a:prstGeom prst="rect">
            <a:avLst/>
          </a:prstGeom>
        </p:spPr>
      </p:pic>
      <p:pic>
        <p:nvPicPr>
          <p:cNvPr id="6" name="Picture 5"/>
          <p:cNvPicPr>
            <a:picLocks noChangeAspect="1"/>
          </p:cNvPicPr>
          <p:nvPr/>
        </p:nvPicPr>
        <p:blipFill rotWithShape="1">
          <a:blip r:embed="rId3"/>
          <a:srcRect l="26892" t="37675" r="28595" b="43009"/>
          <a:stretch/>
        </p:blipFill>
        <p:spPr>
          <a:xfrm>
            <a:off x="1767016" y="5358078"/>
            <a:ext cx="5387546" cy="1314994"/>
          </a:xfrm>
          <a:prstGeom prst="rect">
            <a:avLst/>
          </a:prstGeom>
        </p:spPr>
      </p:pic>
      <p:sp>
        <p:nvSpPr>
          <p:cNvPr id="3" name="Content Placeholder 2"/>
          <p:cNvSpPr>
            <a:spLocks noGrp="1"/>
          </p:cNvSpPr>
          <p:nvPr>
            <p:ph idx="1"/>
          </p:nvPr>
        </p:nvSpPr>
        <p:spPr>
          <a:xfrm>
            <a:off x="628650" y="1306261"/>
            <a:ext cx="7886700" cy="4643095"/>
          </a:xfrm>
        </p:spPr>
        <p:txBody>
          <a:bodyPr/>
          <a:lstStyle/>
          <a:p>
            <a:r>
              <a:rPr lang="en-US" dirty="0"/>
              <a:t>Offers a mechanism for the </a:t>
            </a:r>
            <a:r>
              <a:rPr lang="en-US" dirty="0">
                <a:solidFill>
                  <a:srgbClr val="C00000"/>
                </a:solidFill>
              </a:rPr>
              <a:t>process to provide input to a Business Rule Engine </a:t>
            </a:r>
            <a:r>
              <a:rPr lang="en-US" dirty="0"/>
              <a:t>and get the output of calculations that the engine might provide</a:t>
            </a:r>
          </a:p>
          <a:p>
            <a:endParaRPr lang="en-US" dirty="0"/>
          </a:p>
        </p:txBody>
      </p:sp>
    </p:spTree>
    <p:extLst>
      <p:ext uri="{BB962C8B-B14F-4D97-AF65-F5344CB8AC3E}">
        <p14:creationId xmlns:p14="http://schemas.microsoft.com/office/powerpoint/2010/main" val="10327034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352548"/>
            <a:ext cx="7886700" cy="5489125"/>
          </a:xfrm>
        </p:spPr>
        <p:txBody>
          <a:bodyPr>
            <a:normAutofit fontScale="92500" lnSpcReduction="1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r>
              <a:rPr lang="en-US" dirty="0" err="1" smtClean="0"/>
              <a:t>Tentukan</a:t>
            </a:r>
            <a:r>
              <a:rPr lang="en-US" dirty="0" smtClean="0"/>
              <a:t> </a:t>
            </a:r>
            <a:r>
              <a:rPr lang="en-US" dirty="0">
                <a:solidFill>
                  <a:srgbClr val="C00000"/>
                </a:solidFill>
              </a:rPr>
              <a:t>Task</a:t>
            </a:r>
            <a:r>
              <a:rPr lang="en-US" dirty="0"/>
              <a:t> </a:t>
            </a:r>
            <a:r>
              <a:rPr lang="en-US" dirty="0" err="1"/>
              <a:t>apa</a:t>
            </a:r>
            <a:r>
              <a:rPr lang="en-US" dirty="0"/>
              <a:t> yang </a:t>
            </a:r>
            <a:r>
              <a:rPr lang="en-US" dirty="0" err="1"/>
              <a:t>sebaiknya</a:t>
            </a:r>
            <a:r>
              <a:rPr lang="en-US" dirty="0"/>
              <a:t> </a:t>
            </a:r>
            <a:r>
              <a:rPr lang="en-US" dirty="0" err="1" smtClean="0"/>
              <a:t>menjadi</a:t>
            </a:r>
            <a:r>
              <a:rPr lang="en-US" dirty="0" smtClean="0"/>
              <a:t> </a:t>
            </a:r>
            <a:r>
              <a:rPr lang="en-US" dirty="0" err="1" smtClean="0"/>
              <a:t>jenis</a:t>
            </a:r>
            <a:r>
              <a:rPr lang="en-US" dirty="0" smtClean="0"/>
              <a:t>:</a:t>
            </a:r>
            <a:br>
              <a:rPr lang="en-US" dirty="0" smtClean="0"/>
            </a:br>
            <a:r>
              <a:rPr lang="en-US" dirty="0" smtClean="0">
                <a:solidFill>
                  <a:srgbClr val="C00000"/>
                </a:solidFill>
              </a:rPr>
              <a:t>User, Manual, Send, Receive, Script, Service, Business Rule</a:t>
            </a:r>
          </a:p>
        </p:txBody>
      </p:sp>
      <p:sp>
        <p:nvSpPr>
          <p:cNvPr id="4" name="Slide Number Placeholder 3"/>
          <p:cNvSpPr>
            <a:spLocks noGrp="1"/>
          </p:cNvSpPr>
          <p:nvPr>
            <p:ph type="sldNum" sz="quarter" idx="12"/>
          </p:nvPr>
        </p:nvSpPr>
        <p:spPr/>
        <p:txBody>
          <a:bodyPr/>
          <a:lstStyle/>
          <a:p>
            <a:fld id="{C546E0E4-908A-4724-B308-E4F6AE4FA0DD}" type="slidenum">
              <a:rPr lang="en-US" smtClean="0"/>
              <a:pPr/>
              <a:t>72</a:t>
            </a:fld>
            <a:endParaRPr lang="en-US"/>
          </a:p>
        </p:txBody>
      </p:sp>
    </p:spTree>
    <p:extLst>
      <p:ext uri="{BB962C8B-B14F-4D97-AF65-F5344CB8AC3E}">
        <p14:creationId xmlns:p14="http://schemas.microsoft.com/office/powerpoint/2010/main" val="411120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Subproses</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73</a:t>
            </a:fld>
            <a:endParaRPr lang="en-US"/>
          </a:p>
        </p:txBody>
      </p:sp>
    </p:spTree>
    <p:extLst>
      <p:ext uri="{BB962C8B-B14F-4D97-AF65-F5344CB8AC3E}">
        <p14:creationId xmlns:p14="http://schemas.microsoft.com/office/powerpoint/2010/main" val="26091629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Subprocess</a:t>
            </a:r>
            <a:endParaRPr lang="en-US"/>
          </a:p>
        </p:txBody>
      </p:sp>
      <p:sp>
        <p:nvSpPr>
          <p:cNvPr id="3" name="Content Placeholder 2"/>
          <p:cNvSpPr>
            <a:spLocks noGrp="1"/>
          </p:cNvSpPr>
          <p:nvPr>
            <p:ph idx="1"/>
          </p:nvPr>
        </p:nvSpPr>
        <p:spPr>
          <a:xfrm>
            <a:off x="628650" y="1352549"/>
            <a:ext cx="7886700" cy="5418954"/>
          </a:xfrm>
        </p:spPr>
        <p:txBody>
          <a:bodyPr>
            <a:normAutofit/>
          </a:bodyPr>
          <a:lstStyle/>
          <a:p>
            <a:r>
              <a:rPr lang="en-US" sz="2800" dirty="0"/>
              <a:t>A </a:t>
            </a:r>
            <a:r>
              <a:rPr lang="en-US" sz="2800" dirty="0" err="1"/>
              <a:t>SubProcess</a:t>
            </a:r>
            <a:r>
              <a:rPr lang="en-US" sz="2800" dirty="0"/>
              <a:t> is a </a:t>
            </a:r>
            <a:r>
              <a:rPr lang="en-US" sz="2800" dirty="0">
                <a:solidFill>
                  <a:srgbClr val="C00000"/>
                </a:solidFill>
              </a:rPr>
              <a:t>set of activities </a:t>
            </a:r>
            <a:r>
              <a:rPr lang="en-US" sz="2800" dirty="0"/>
              <a:t>that have a logical sequence that meet a clear </a:t>
            </a:r>
            <a:r>
              <a:rPr lang="en-US" sz="2800" dirty="0" smtClean="0"/>
              <a:t>purpose</a:t>
            </a:r>
            <a:endParaRPr lang="id-ID" sz="2800" dirty="0" smtClean="0"/>
          </a:p>
          <a:p>
            <a:r>
              <a:rPr lang="en-US" sz="2800" dirty="0" smtClean="0"/>
              <a:t>A </a:t>
            </a:r>
            <a:r>
              <a:rPr lang="en-US" sz="2800" dirty="0" err="1"/>
              <a:t>SubProcess</a:t>
            </a:r>
            <a:r>
              <a:rPr lang="en-US" sz="2800" dirty="0"/>
              <a:t> is a process in itself, whose </a:t>
            </a:r>
            <a:r>
              <a:rPr lang="en-US" sz="2800" dirty="0">
                <a:solidFill>
                  <a:srgbClr val="C00000"/>
                </a:solidFill>
              </a:rPr>
              <a:t>functionality is part of a larger </a:t>
            </a:r>
            <a:r>
              <a:rPr lang="en-US" sz="2800" dirty="0" smtClean="0">
                <a:solidFill>
                  <a:srgbClr val="C00000"/>
                </a:solidFill>
              </a:rPr>
              <a:t>process</a:t>
            </a:r>
            <a:endParaRPr lang="id-ID" sz="2800" dirty="0" smtClean="0">
              <a:solidFill>
                <a:srgbClr val="C00000"/>
              </a:solidFill>
            </a:endParaRPr>
          </a:p>
          <a:p>
            <a:r>
              <a:rPr lang="en-US" sz="2800" dirty="0"/>
              <a:t>When the sub-process is </a:t>
            </a:r>
            <a:r>
              <a:rPr lang="en-US" sz="2800" dirty="0">
                <a:solidFill>
                  <a:srgbClr val="C00000"/>
                </a:solidFill>
              </a:rPr>
              <a:t>collapsed</a:t>
            </a:r>
            <a:r>
              <a:rPr lang="en-US" sz="2800" dirty="0"/>
              <a:t>, the details of the sub-process cannot be </a:t>
            </a:r>
            <a:r>
              <a:rPr lang="en-US" sz="2800" dirty="0" smtClean="0"/>
              <a:t>viewed (plus </a:t>
            </a:r>
            <a:r>
              <a:rPr lang="en-US" sz="2800" dirty="0"/>
              <a:t>sign </a:t>
            </a:r>
            <a:r>
              <a:rPr lang="en-US" sz="2800" dirty="0" smtClean="0"/>
              <a:t>(</a:t>
            </a:r>
            <a:r>
              <a:rPr lang="en-US" sz="2800" b="1" dirty="0" smtClean="0">
                <a:solidFill>
                  <a:srgbClr val="C00000"/>
                </a:solidFill>
              </a:rPr>
              <a:t>+</a:t>
            </a:r>
            <a:r>
              <a:rPr lang="en-US" sz="2800" dirty="0" smtClean="0"/>
              <a:t>))</a:t>
            </a:r>
            <a:endParaRPr lang="id-ID" sz="2800" dirty="0" smtClean="0"/>
          </a:p>
          <a:p>
            <a:r>
              <a:rPr lang="en-US" sz="2800" dirty="0"/>
              <a:t>When the sub-process is </a:t>
            </a:r>
            <a:r>
              <a:rPr lang="en-US" sz="2800" dirty="0">
                <a:solidFill>
                  <a:srgbClr val="C00000"/>
                </a:solidFill>
              </a:rPr>
              <a:t>expanded</a:t>
            </a:r>
            <a:r>
              <a:rPr lang="en-US" sz="2800" dirty="0"/>
              <a:t>, the details of the sub-process can be seen within the </a:t>
            </a:r>
            <a:r>
              <a:rPr lang="en-US" sz="2800" dirty="0" smtClean="0"/>
              <a:t>limits</a:t>
            </a:r>
            <a:endParaRPr lang="id-ID" sz="2800" dirty="0"/>
          </a:p>
          <a:p>
            <a:r>
              <a:rPr lang="en-US" sz="2800" dirty="0" smtClean="0"/>
              <a:t>A </a:t>
            </a:r>
            <a:r>
              <a:rPr lang="en-US" sz="2800" dirty="0" err="1"/>
              <a:t>SubProcess</a:t>
            </a:r>
            <a:r>
              <a:rPr lang="en-US" sz="2800" dirty="0"/>
              <a:t> can be defined </a:t>
            </a:r>
            <a:r>
              <a:rPr lang="en-US" sz="2800" dirty="0" smtClean="0"/>
              <a:t>as:</a:t>
            </a:r>
          </a:p>
          <a:p>
            <a:pPr lvl="1"/>
            <a:r>
              <a:rPr lang="en-US" sz="2400" dirty="0" smtClean="0">
                <a:solidFill>
                  <a:srgbClr val="C00000"/>
                </a:solidFill>
              </a:rPr>
              <a:t>Embedded</a:t>
            </a:r>
            <a:endParaRPr lang="en-US" dirty="0"/>
          </a:p>
          <a:p>
            <a:pPr lvl="1"/>
            <a:r>
              <a:rPr lang="en-US" sz="2400" dirty="0" smtClean="0">
                <a:solidFill>
                  <a:srgbClr val="C00000"/>
                </a:solidFill>
              </a:rPr>
              <a:t>Reusable</a:t>
            </a:r>
          </a:p>
          <a:p>
            <a:pPr lvl="1"/>
            <a:r>
              <a:rPr lang="en-US" dirty="0" err="1" smtClean="0">
                <a:solidFill>
                  <a:srgbClr val="C00000"/>
                </a:solidFill>
              </a:rPr>
              <a:t>Adhoc</a:t>
            </a:r>
            <a:endParaRPr lang="en-US" dirty="0"/>
          </a:p>
          <a:p>
            <a:endParaRPr lang="id-ID" sz="2800" dirty="0"/>
          </a:p>
          <a:p>
            <a:endParaRPr lang="en-US" sz="2800" dirty="0">
              <a:solidFill>
                <a:srgbClr val="C00000"/>
              </a:solidFill>
            </a:endParaRP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74</a:t>
            </a:fld>
            <a:endParaRPr lang="en-US"/>
          </a:p>
        </p:txBody>
      </p:sp>
    </p:spTree>
    <p:extLst>
      <p:ext uri="{BB962C8B-B14F-4D97-AF65-F5344CB8AC3E}">
        <p14:creationId xmlns:p14="http://schemas.microsoft.com/office/powerpoint/2010/main" val="38144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Subprocess</a:t>
            </a:r>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547"/>
          <a:stretch/>
        </p:blipFill>
        <p:spPr bwMode="auto">
          <a:xfrm>
            <a:off x="1" y="1260393"/>
            <a:ext cx="9144000" cy="39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75</a:t>
            </a:fld>
            <a:endParaRPr lang="en-US"/>
          </a:p>
        </p:txBody>
      </p:sp>
    </p:spTree>
    <p:extLst>
      <p:ext uri="{BB962C8B-B14F-4D97-AF65-F5344CB8AC3E}">
        <p14:creationId xmlns:p14="http://schemas.microsoft.com/office/powerpoint/2010/main" val="226180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Type of Subprocess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7275764"/>
              </p:ext>
            </p:extLst>
          </p:nvPr>
        </p:nvGraphicFramePr>
        <p:xfrm>
          <a:off x="0" y="0"/>
          <a:ext cx="9172753" cy="6857999"/>
        </p:xfrm>
        <a:graphic>
          <a:graphicData uri="http://schemas.openxmlformats.org/drawingml/2006/table">
            <a:tbl>
              <a:tblPr/>
              <a:tblGrid>
                <a:gridCol w="1263316"/>
                <a:gridCol w="6204284"/>
                <a:gridCol w="1705153"/>
              </a:tblGrid>
              <a:tr h="314451">
                <a:tc>
                  <a:txBody>
                    <a:bodyPr/>
                    <a:lstStyle/>
                    <a:p>
                      <a:pPr algn="ctr" fontAlgn="ctr"/>
                      <a:r>
                        <a:rPr lang="en-US" sz="1700" b="1" dirty="0">
                          <a:effectLst/>
                        </a:rPr>
                        <a:t>ELEMENT</a:t>
                      </a:r>
                      <a:endParaRPr lang="en-US" sz="1700" dirty="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1700" b="1" dirty="0">
                          <a:effectLst/>
                        </a:rPr>
                        <a:t>DESCRIPTION</a:t>
                      </a:r>
                      <a:endParaRPr lang="en-US" sz="1700" dirty="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1700" b="1" dirty="0">
                          <a:effectLst/>
                        </a:rPr>
                        <a:t>NOTATION</a:t>
                      </a:r>
                      <a:endParaRPr lang="en-US" sz="1700" dirty="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r>
              <a:tr h="857250">
                <a:tc>
                  <a:txBody>
                    <a:bodyPr/>
                    <a:lstStyle/>
                    <a:p>
                      <a:pPr algn="ctr" fontAlgn="ctr"/>
                      <a:r>
                        <a:rPr lang="en-US" sz="1700" b="1">
                          <a:effectLst/>
                        </a:rPr>
                        <a:t> Sub-process</a:t>
                      </a: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700" dirty="0">
                          <a:effectLst/>
                        </a:rPr>
                        <a:t>Is an Activity which internal details have been modeled using activities, gateways, Events, and sequence flows. The elements has a thin </a:t>
                      </a:r>
                      <a:r>
                        <a:rPr lang="en-US" sz="1700" dirty="0" smtClean="0">
                          <a:effectLst/>
                        </a:rPr>
                        <a:t>border</a:t>
                      </a:r>
                      <a:endParaRPr lang="id-ID" sz="1700" dirty="0" smtClean="0">
                        <a:effectLst/>
                      </a:endParaRPr>
                    </a:p>
                  </a:txBody>
                  <a:tcPr marL="20549" marR="20549" marT="20549" marB="2054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70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857250">
                <a:tc>
                  <a:txBody>
                    <a:bodyPr/>
                    <a:lstStyle/>
                    <a:p>
                      <a:pPr algn="ctr" fontAlgn="ctr"/>
                      <a:r>
                        <a:rPr lang="en-US" sz="1700" b="1">
                          <a:effectLst/>
                        </a:rPr>
                        <a:t> Reusable Sub-process</a:t>
                      </a: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700" dirty="0">
                          <a:effectLst/>
                        </a:rPr>
                        <a:t>Identifies a point in the </a:t>
                      </a:r>
                      <a:r>
                        <a:rPr lang="id-ID" sz="1700" dirty="0" smtClean="0">
                          <a:effectLst/>
                        </a:rPr>
                        <a:t>p</a:t>
                      </a:r>
                      <a:r>
                        <a:rPr lang="en-US" sz="1700" dirty="0" err="1" smtClean="0">
                          <a:effectLst/>
                        </a:rPr>
                        <a:t>rocess</a:t>
                      </a:r>
                      <a:r>
                        <a:rPr lang="en-US" sz="1700" dirty="0" smtClean="0">
                          <a:effectLst/>
                        </a:rPr>
                        <a:t> </a:t>
                      </a:r>
                      <a:r>
                        <a:rPr lang="en-US" sz="1700" dirty="0">
                          <a:effectLst/>
                        </a:rPr>
                        <a:t>where a predefined </a:t>
                      </a:r>
                      <a:r>
                        <a:rPr lang="id-ID" sz="1700" dirty="0" smtClean="0">
                          <a:effectLst/>
                        </a:rPr>
                        <a:t>p</a:t>
                      </a:r>
                      <a:r>
                        <a:rPr lang="en-US" sz="1700" dirty="0" err="1" smtClean="0">
                          <a:effectLst/>
                        </a:rPr>
                        <a:t>rocess</a:t>
                      </a:r>
                      <a:r>
                        <a:rPr lang="en-US" sz="1700" dirty="0" smtClean="0">
                          <a:effectLst/>
                        </a:rPr>
                        <a:t> </a:t>
                      </a:r>
                      <a:r>
                        <a:rPr lang="en-US" sz="1700" dirty="0">
                          <a:effectLst/>
                        </a:rPr>
                        <a:t>is used. A reusable Sub-process is </a:t>
                      </a:r>
                      <a:r>
                        <a:rPr lang="en-US" sz="1700" dirty="0">
                          <a:solidFill>
                            <a:srgbClr val="C00000"/>
                          </a:solidFill>
                          <a:effectLst/>
                        </a:rPr>
                        <a:t>called a Call Activity in BPMN</a:t>
                      </a:r>
                      <a:r>
                        <a:rPr lang="en-US" sz="1700" dirty="0">
                          <a:effectLst/>
                        </a:rPr>
                        <a:t>.  The element has a thick </a:t>
                      </a:r>
                      <a:r>
                        <a:rPr lang="en-US" sz="1700" dirty="0" smtClean="0">
                          <a:effectLst/>
                        </a:rPr>
                        <a:t>border</a:t>
                      </a:r>
                      <a:endParaRPr lang="en-US" sz="1700" dirty="0">
                        <a:effectLst/>
                      </a:endParaRPr>
                    </a:p>
                  </a:txBody>
                  <a:tcPr marL="20549" marR="20549" marT="20549" marB="2054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70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857250">
                <a:tc>
                  <a:txBody>
                    <a:bodyPr/>
                    <a:lstStyle/>
                    <a:p>
                      <a:pPr algn="ctr" fontAlgn="ctr"/>
                      <a:r>
                        <a:rPr lang="en-US" sz="1700" b="1">
                          <a:effectLst/>
                        </a:rPr>
                        <a:t> Event Sub-process</a:t>
                      </a: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700" dirty="0">
                          <a:effectLst/>
                        </a:rPr>
                        <a:t>A Sub-process is defined as an Event Sub-process </a:t>
                      </a:r>
                      <a:r>
                        <a:rPr lang="en-US" sz="1700" dirty="0">
                          <a:solidFill>
                            <a:srgbClr val="C00000"/>
                          </a:solidFill>
                          <a:effectLst/>
                        </a:rPr>
                        <a:t>when it is triggered by an Event</a:t>
                      </a:r>
                      <a:r>
                        <a:rPr lang="en-US" sz="1700" dirty="0">
                          <a:effectLst/>
                        </a:rPr>
                        <a:t>. An Event Sub-Process is not part of the normal flow of its parent Process - there are no incoming or outgoing Sequence Flows.</a:t>
                      </a:r>
                    </a:p>
                  </a:txBody>
                  <a:tcPr marL="20549" marR="20549" marT="20549" marB="2054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70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1128649">
                <a:tc>
                  <a:txBody>
                    <a:bodyPr/>
                    <a:lstStyle/>
                    <a:p>
                      <a:pPr algn="ctr" fontAlgn="ctr"/>
                      <a:r>
                        <a:rPr lang="en-US" sz="1700" b="1">
                          <a:effectLst/>
                        </a:rPr>
                        <a:t> Transaction</a:t>
                      </a: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700" dirty="0">
                          <a:effectLst/>
                        </a:rPr>
                        <a:t>Is a Sub-process whose behavior is </a:t>
                      </a:r>
                      <a:r>
                        <a:rPr lang="en-US" sz="1700" dirty="0">
                          <a:solidFill>
                            <a:srgbClr val="C00000"/>
                          </a:solidFill>
                          <a:effectLst/>
                        </a:rPr>
                        <a:t>controlled through a transaction protocol</a:t>
                      </a:r>
                      <a:r>
                        <a:rPr lang="en-US" sz="1700" dirty="0">
                          <a:effectLst/>
                        </a:rPr>
                        <a:t>. It includes the </a:t>
                      </a:r>
                      <a:r>
                        <a:rPr lang="en-US" sz="1700" dirty="0">
                          <a:solidFill>
                            <a:srgbClr val="C00000"/>
                          </a:solidFill>
                          <a:effectLst/>
                        </a:rPr>
                        <a:t>three basic outcomes of a transaction</a:t>
                      </a:r>
                      <a:r>
                        <a:rPr lang="en-US" sz="1700" dirty="0">
                          <a:effectLst/>
                        </a:rPr>
                        <a:t>: </a:t>
                      </a:r>
                      <a:r>
                        <a:rPr lang="en-US" sz="1700" dirty="0">
                          <a:solidFill>
                            <a:srgbClr val="0070C0"/>
                          </a:solidFill>
                          <a:effectLst/>
                        </a:rPr>
                        <a:t>Successful Completion</a:t>
                      </a:r>
                      <a:r>
                        <a:rPr lang="en-US" sz="1700" dirty="0">
                          <a:effectLst/>
                        </a:rPr>
                        <a:t>, </a:t>
                      </a:r>
                      <a:r>
                        <a:rPr lang="en-US" sz="1700" dirty="0">
                          <a:solidFill>
                            <a:srgbClr val="0070C0"/>
                          </a:solidFill>
                          <a:effectLst/>
                        </a:rPr>
                        <a:t>Failed Completion </a:t>
                      </a:r>
                      <a:r>
                        <a:rPr lang="en-US" sz="1700" dirty="0">
                          <a:effectLst/>
                        </a:rPr>
                        <a:t>and </a:t>
                      </a:r>
                      <a:r>
                        <a:rPr lang="en-US" sz="1700" dirty="0">
                          <a:solidFill>
                            <a:srgbClr val="0070C0"/>
                          </a:solidFill>
                          <a:effectLst/>
                        </a:rPr>
                        <a:t>Cancel Intermediate </a:t>
                      </a:r>
                      <a:r>
                        <a:rPr lang="en-US" sz="1700" dirty="0" smtClean="0">
                          <a:solidFill>
                            <a:srgbClr val="0070C0"/>
                          </a:solidFill>
                          <a:effectLst/>
                        </a:rPr>
                        <a:t>Event</a:t>
                      </a:r>
                      <a:endParaRPr lang="en-US" sz="1700" dirty="0">
                        <a:solidFill>
                          <a:srgbClr val="0070C0"/>
                        </a:solidFill>
                        <a:effectLst/>
                      </a:endParaRPr>
                    </a:p>
                  </a:txBody>
                  <a:tcPr marL="20549" marR="20549" marT="20549" marB="2054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70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1128649">
                <a:tc>
                  <a:txBody>
                    <a:bodyPr/>
                    <a:lstStyle/>
                    <a:p>
                      <a:pPr algn="ctr" fontAlgn="ctr"/>
                      <a:r>
                        <a:rPr lang="en-US" sz="1700" b="1">
                          <a:effectLst/>
                        </a:rPr>
                        <a:t> Ad-Hoc Sub-process</a:t>
                      </a: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700" dirty="0">
                          <a:effectLst/>
                        </a:rPr>
                        <a:t>Is  a group of activities that </a:t>
                      </a:r>
                      <a:r>
                        <a:rPr lang="en-US" sz="1700" dirty="0">
                          <a:solidFill>
                            <a:srgbClr val="C00000"/>
                          </a:solidFill>
                          <a:effectLst/>
                        </a:rPr>
                        <a:t>has no REQUIRED sequence relationships</a:t>
                      </a:r>
                      <a:r>
                        <a:rPr lang="en-US" sz="1700" dirty="0">
                          <a:effectLst/>
                        </a:rPr>
                        <a:t>. A set of activities can be defined, but the sequence and number of performances for the activities is determined by the performers of the </a:t>
                      </a:r>
                      <a:r>
                        <a:rPr lang="en-US" sz="1700" dirty="0" smtClean="0">
                          <a:effectLst/>
                        </a:rPr>
                        <a:t>activities</a:t>
                      </a:r>
                      <a:endParaRPr lang="en-US" sz="1700" dirty="0">
                        <a:effectLst/>
                      </a:endParaRPr>
                    </a:p>
                  </a:txBody>
                  <a:tcPr marL="20549" marR="20549" marT="20549" marB="2054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70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857250">
                <a:tc>
                  <a:txBody>
                    <a:bodyPr/>
                    <a:lstStyle/>
                    <a:p>
                      <a:pPr algn="ctr" fontAlgn="ctr"/>
                      <a:r>
                        <a:rPr lang="en-US" sz="1700" b="1">
                          <a:effectLst/>
                        </a:rPr>
                        <a:t> Standard loop</a:t>
                      </a: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700" dirty="0">
                          <a:effectLst/>
                        </a:rPr>
                        <a:t>Sub-processes may be </a:t>
                      </a:r>
                      <a:r>
                        <a:rPr lang="en-US" sz="1700" dirty="0">
                          <a:solidFill>
                            <a:schemeClr val="tx1"/>
                          </a:solidFill>
                          <a:effectLst/>
                        </a:rPr>
                        <a:t>repeated sequentially</a:t>
                      </a:r>
                      <a:r>
                        <a:rPr lang="en-US" sz="1700" dirty="0">
                          <a:effectLst/>
                        </a:rPr>
                        <a:t>, behaving like a </a:t>
                      </a:r>
                      <a:r>
                        <a:rPr lang="en-US" sz="1700" dirty="0" smtClean="0">
                          <a:solidFill>
                            <a:srgbClr val="C00000"/>
                          </a:solidFill>
                          <a:effectLst/>
                        </a:rPr>
                        <a:t>loop</a:t>
                      </a:r>
                      <a:r>
                        <a:rPr lang="en-US" sz="1700" dirty="0" smtClean="0">
                          <a:effectLst/>
                        </a:rPr>
                        <a:t>. This </a:t>
                      </a:r>
                      <a:r>
                        <a:rPr lang="en-US" sz="1700" dirty="0">
                          <a:effectLst/>
                        </a:rPr>
                        <a:t>feature defines a looping behavior based on a </a:t>
                      </a:r>
                      <a:r>
                        <a:rPr lang="en-US" sz="1700" dirty="0" err="1">
                          <a:effectLst/>
                        </a:rPr>
                        <a:t>boolean</a:t>
                      </a:r>
                      <a:r>
                        <a:rPr lang="en-US" sz="1700" dirty="0">
                          <a:effectLst/>
                        </a:rPr>
                        <a:t> condition. The activity </a:t>
                      </a:r>
                      <a:r>
                        <a:rPr lang="en-US" sz="1700" dirty="0">
                          <a:solidFill>
                            <a:srgbClr val="C00000"/>
                          </a:solidFill>
                          <a:effectLst/>
                        </a:rPr>
                        <a:t>will loop as long as the </a:t>
                      </a:r>
                      <a:r>
                        <a:rPr lang="en-US" sz="1700" dirty="0" err="1">
                          <a:solidFill>
                            <a:srgbClr val="C00000"/>
                          </a:solidFill>
                          <a:effectLst/>
                        </a:rPr>
                        <a:t>boolean</a:t>
                      </a:r>
                      <a:r>
                        <a:rPr lang="en-US" sz="1700" dirty="0">
                          <a:solidFill>
                            <a:srgbClr val="C00000"/>
                          </a:solidFill>
                          <a:effectLst/>
                        </a:rPr>
                        <a:t> condition is </a:t>
                      </a:r>
                      <a:r>
                        <a:rPr lang="en-US" sz="1700" dirty="0" smtClean="0">
                          <a:solidFill>
                            <a:srgbClr val="C00000"/>
                          </a:solidFill>
                          <a:effectLst/>
                        </a:rPr>
                        <a:t>true</a:t>
                      </a:r>
                      <a:endParaRPr lang="en-US" sz="1700" dirty="0">
                        <a:effectLst/>
                      </a:endParaRPr>
                    </a:p>
                  </a:txBody>
                  <a:tcPr marL="20549" marR="20549" marT="20549" marB="2054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70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857250">
                <a:tc>
                  <a:txBody>
                    <a:bodyPr/>
                    <a:lstStyle/>
                    <a:p>
                      <a:pPr algn="ctr" fontAlgn="ctr"/>
                      <a:r>
                        <a:rPr lang="en-US" sz="1700" b="1">
                          <a:effectLst/>
                        </a:rPr>
                        <a:t> Multi-Instance loop</a:t>
                      </a: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700" dirty="0">
                          <a:effectLst/>
                        </a:rPr>
                        <a:t>Sub-processes may be repeated sequentially, behaving like a </a:t>
                      </a:r>
                      <a:r>
                        <a:rPr lang="en-US" sz="1700" dirty="0" smtClean="0">
                          <a:solidFill>
                            <a:srgbClr val="C00000"/>
                          </a:solidFill>
                          <a:effectLst/>
                        </a:rPr>
                        <a:t>loop</a:t>
                      </a:r>
                      <a:r>
                        <a:rPr lang="en-US" sz="1700" dirty="0" smtClean="0">
                          <a:effectLst/>
                        </a:rPr>
                        <a:t>. The </a:t>
                      </a:r>
                      <a:r>
                        <a:rPr lang="en-US" sz="1700" dirty="0">
                          <a:effectLst/>
                        </a:rPr>
                        <a:t>Multi-instance Loop </a:t>
                      </a:r>
                      <a:r>
                        <a:rPr lang="en-US" sz="1700" dirty="0">
                          <a:solidFill>
                            <a:srgbClr val="C00000"/>
                          </a:solidFill>
                          <a:effectLst/>
                        </a:rPr>
                        <a:t>iterates a predetermined number of times</a:t>
                      </a:r>
                      <a:r>
                        <a:rPr lang="en-US" sz="1700" dirty="0">
                          <a:effectLst/>
                        </a:rPr>
                        <a:t>.  The iterations occur </a:t>
                      </a:r>
                      <a:r>
                        <a:rPr lang="en-US" sz="1700" dirty="0">
                          <a:solidFill>
                            <a:srgbClr val="0070C0"/>
                          </a:solidFill>
                          <a:effectLst/>
                        </a:rPr>
                        <a:t>sequentially</a:t>
                      </a:r>
                      <a:r>
                        <a:rPr lang="en-US" sz="1700" dirty="0">
                          <a:effectLst/>
                        </a:rPr>
                        <a:t> or in </a:t>
                      </a:r>
                      <a:r>
                        <a:rPr lang="en-US" sz="1700" dirty="0">
                          <a:solidFill>
                            <a:srgbClr val="0070C0"/>
                          </a:solidFill>
                          <a:effectLst/>
                        </a:rPr>
                        <a:t>parallel</a:t>
                      </a:r>
                      <a:r>
                        <a:rPr lang="en-US" sz="1700" dirty="0">
                          <a:effectLst/>
                        </a:rPr>
                        <a:t> (simultaneously</a:t>
                      </a:r>
                      <a:r>
                        <a:rPr lang="en-US" sz="1700" dirty="0" smtClean="0">
                          <a:effectLst/>
                        </a:rPr>
                        <a:t>)</a:t>
                      </a:r>
                    </a:p>
                  </a:txBody>
                  <a:tcPr marL="20549" marR="20549" marT="20549" marB="20549">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700" dirty="0">
                        <a:effectLst/>
                      </a:endParaRPr>
                    </a:p>
                  </a:txBody>
                  <a:tcPr marL="20549" marR="20549" marT="20549" marB="2054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bl>
          </a:graphicData>
        </a:graphic>
      </p:graphicFrame>
      <p:pic>
        <p:nvPicPr>
          <p:cNvPr id="30721" name="Picture 1" descr="Sub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24425"/>
            <a:ext cx="714909" cy="599601"/>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Reusable sub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975" y="1321771"/>
            <a:ext cx="807155" cy="607288"/>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Event sub pro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472" y="2182536"/>
            <a:ext cx="707222" cy="607288"/>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Trans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2078" y="3102445"/>
            <a:ext cx="753345" cy="622663"/>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5" descr="Ad Hoc sub pro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349" y="4293573"/>
            <a:ext cx="791781" cy="607288"/>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Standard loop sub-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7332" y="5324945"/>
            <a:ext cx="799468" cy="622663"/>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descr="Multi Instance loop sub-pro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6135404"/>
            <a:ext cx="722596" cy="722596"/>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Multi Instance parallel loop sub-proce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6135404"/>
            <a:ext cx="730283" cy="72259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76</a:t>
            </a:fld>
            <a:endParaRPr lang="en-US"/>
          </a:p>
        </p:txBody>
      </p:sp>
    </p:spTree>
    <p:extLst>
      <p:ext uri="{BB962C8B-B14F-4D97-AF65-F5344CB8AC3E}">
        <p14:creationId xmlns:p14="http://schemas.microsoft.com/office/powerpoint/2010/main" val="211828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Embedded SubProcess </a:t>
            </a:r>
          </a:p>
        </p:txBody>
      </p:sp>
      <p:sp>
        <p:nvSpPr>
          <p:cNvPr id="3" name="Content Placeholder 2"/>
          <p:cNvSpPr>
            <a:spLocks noGrp="1"/>
          </p:cNvSpPr>
          <p:nvPr>
            <p:ph idx="1"/>
          </p:nvPr>
        </p:nvSpPr>
        <p:spPr>
          <a:xfrm>
            <a:off x="628650" y="1352549"/>
            <a:ext cx="7886700" cy="4643095"/>
          </a:xfrm>
        </p:spPr>
        <p:txBody>
          <a:bodyPr>
            <a:normAutofit/>
          </a:bodyPr>
          <a:lstStyle/>
          <a:p>
            <a:r>
              <a:rPr lang="id-ID" dirty="0" smtClean="0"/>
              <a:t>E</a:t>
            </a:r>
            <a:r>
              <a:rPr lang="en-US" dirty="0" err="1" smtClean="0"/>
              <a:t>mbedded</a:t>
            </a:r>
            <a:r>
              <a:rPr lang="en-US" dirty="0" smtClean="0"/>
              <a:t> </a:t>
            </a:r>
            <a:r>
              <a:rPr lang="en-US" dirty="0" err="1"/>
              <a:t>SubProcesses</a:t>
            </a:r>
            <a:r>
              <a:rPr lang="en-US" dirty="0"/>
              <a:t> contain a set of </a:t>
            </a:r>
            <a:r>
              <a:rPr lang="en-US" dirty="0">
                <a:solidFill>
                  <a:srgbClr val="C00000"/>
                </a:solidFill>
              </a:rPr>
              <a:t>activities that are not independent of the Parent </a:t>
            </a:r>
            <a:r>
              <a:rPr lang="en-US" dirty="0" smtClean="0">
                <a:solidFill>
                  <a:srgbClr val="C00000"/>
                </a:solidFill>
              </a:rPr>
              <a:t>process</a:t>
            </a:r>
            <a:endParaRPr lang="id-ID" dirty="0"/>
          </a:p>
          <a:p>
            <a:r>
              <a:rPr lang="id-ID" dirty="0"/>
              <a:t>T</a:t>
            </a:r>
            <a:r>
              <a:rPr lang="en-US" dirty="0" smtClean="0"/>
              <a:t>hey </a:t>
            </a:r>
            <a:r>
              <a:rPr lang="en-US" dirty="0"/>
              <a:t>share the same information or data. They are usually a section or module of a same process but have a </a:t>
            </a:r>
            <a:r>
              <a:rPr lang="en-US" dirty="0">
                <a:solidFill>
                  <a:srgbClr val="C00000"/>
                </a:solidFill>
              </a:rPr>
              <a:t>clear objective </a:t>
            </a:r>
            <a:r>
              <a:rPr lang="en-US" dirty="0"/>
              <a:t>and so, can be defined with a beginning and an </a:t>
            </a:r>
            <a:r>
              <a:rPr lang="en-US" dirty="0" smtClean="0"/>
              <a:t>end</a:t>
            </a:r>
            <a:endParaRPr lang="id-ID" dirty="0" smtClean="0"/>
          </a:p>
          <a:p>
            <a:r>
              <a:rPr lang="en-US" dirty="0" smtClean="0"/>
              <a:t>They </a:t>
            </a:r>
            <a:r>
              <a:rPr lang="en-US" dirty="0"/>
              <a:t>do not need mapping data and </a:t>
            </a:r>
            <a:r>
              <a:rPr lang="en-US" dirty="0">
                <a:solidFill>
                  <a:srgbClr val="C00000"/>
                </a:solidFill>
              </a:rPr>
              <a:t>cannot be configured as multiple </a:t>
            </a:r>
            <a:r>
              <a:rPr lang="en-US" dirty="0" err="1" smtClean="0">
                <a:solidFill>
                  <a:srgbClr val="C00000"/>
                </a:solidFill>
              </a:rPr>
              <a:t>SubProcesses</a:t>
            </a:r>
            <a:endParaRPr lang="en-US"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926234"/>
            <a:ext cx="2133600" cy="1520982"/>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77</a:t>
            </a:fld>
            <a:endParaRPr lang="en-US"/>
          </a:p>
        </p:txBody>
      </p:sp>
    </p:spTree>
    <p:extLst>
      <p:ext uri="{BB962C8B-B14F-4D97-AF65-F5344CB8AC3E}">
        <p14:creationId xmlns:p14="http://schemas.microsoft.com/office/powerpoint/2010/main" val="347797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Credit Application</a:t>
            </a:r>
            <a:r>
              <a:rPr lang="id-ID" smtClean="0"/>
              <a:t> with Subprocess</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345" t="31510" r="14482" b="34245"/>
          <a:stretch/>
        </p:blipFill>
        <p:spPr bwMode="auto">
          <a:xfrm>
            <a:off x="0" y="2209800"/>
            <a:ext cx="8991600" cy="265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78</a:t>
            </a:fld>
            <a:endParaRPr lang="en-US"/>
          </a:p>
        </p:txBody>
      </p:sp>
    </p:spTree>
    <p:extLst>
      <p:ext uri="{BB962C8B-B14F-4D97-AF65-F5344CB8AC3E}">
        <p14:creationId xmlns:p14="http://schemas.microsoft.com/office/powerpoint/2010/main" val="177795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Checking</a:t>
            </a:r>
            <a:r>
              <a:rPr lang="id-ID"/>
              <a:t> Subprocess</a:t>
            </a:r>
            <a:endParaRPr lang="en-US" dirty="0"/>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31" t="29303" r="13586" b="23004"/>
          <a:stretch/>
        </p:blipFill>
        <p:spPr bwMode="auto">
          <a:xfrm>
            <a:off x="76200" y="1828800"/>
            <a:ext cx="8991600" cy="374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79</a:t>
            </a:fld>
            <a:endParaRPr lang="en-US"/>
          </a:p>
        </p:txBody>
      </p:sp>
    </p:spTree>
    <p:extLst>
      <p:ext uri="{BB962C8B-B14F-4D97-AF65-F5344CB8AC3E}">
        <p14:creationId xmlns:p14="http://schemas.microsoft.com/office/powerpoint/2010/main" val="184197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BPMN Modeling Elements</a:t>
            </a:r>
            <a:endParaRPr lang="en-US" dirty="0"/>
          </a:p>
        </p:txBody>
      </p:sp>
      <p:sp>
        <p:nvSpPr>
          <p:cNvPr id="3" name="Content Placeholder 2"/>
          <p:cNvSpPr>
            <a:spLocks noGrp="1"/>
          </p:cNvSpPr>
          <p:nvPr>
            <p:ph idx="1"/>
          </p:nvPr>
        </p:nvSpPr>
        <p:spPr/>
        <p:txBody>
          <a:bodyPr/>
          <a:lstStyle/>
          <a:p>
            <a:r>
              <a:rPr lang="id-ID" dirty="0" smtClean="0"/>
              <a:t>O</a:t>
            </a:r>
            <a:r>
              <a:rPr lang="en-US" dirty="0" smtClean="0"/>
              <a:t>ne </a:t>
            </a:r>
            <a:r>
              <a:rPr lang="en-US" dirty="0"/>
              <a:t>of the guidelines for the development of BPMN is to create a </a:t>
            </a:r>
            <a:r>
              <a:rPr lang="en-US" dirty="0">
                <a:solidFill>
                  <a:srgbClr val="C00000"/>
                </a:solidFill>
              </a:rPr>
              <a:t>simple mechanism to diagram process flows</a:t>
            </a:r>
            <a:r>
              <a:rPr lang="en-US" dirty="0"/>
              <a:t>, which in turn can handle the complexity inherent to business </a:t>
            </a:r>
            <a:r>
              <a:rPr lang="en-US" dirty="0" smtClean="0"/>
              <a:t>processes</a:t>
            </a:r>
            <a:endParaRPr lang="id-ID" dirty="0" smtClean="0"/>
          </a:p>
          <a:p>
            <a:r>
              <a:rPr lang="en-US" dirty="0" smtClean="0"/>
              <a:t>The </a:t>
            </a:r>
            <a:r>
              <a:rPr lang="en-US" dirty="0"/>
              <a:t>approach taken to handle these two conflicting requirements was to </a:t>
            </a:r>
            <a:r>
              <a:rPr lang="en-US" dirty="0">
                <a:solidFill>
                  <a:srgbClr val="C00000"/>
                </a:solidFill>
              </a:rPr>
              <a:t>organize the graphic aspects of the notation in specific </a:t>
            </a:r>
            <a:r>
              <a:rPr lang="en-US" dirty="0" smtClean="0">
                <a:solidFill>
                  <a:srgbClr val="C00000"/>
                </a:solidFill>
              </a:rPr>
              <a:t>categories</a:t>
            </a:r>
            <a:endParaRPr lang="id-ID" dirty="0" smtClean="0">
              <a:solidFill>
                <a:srgbClr val="C00000"/>
              </a:solidFill>
            </a:endParaRPr>
          </a:p>
          <a:p>
            <a:r>
              <a:rPr lang="en-US" dirty="0" smtClean="0"/>
              <a:t>This </a:t>
            </a:r>
            <a:r>
              <a:rPr lang="en-US" dirty="0">
                <a:solidFill>
                  <a:srgbClr val="C00000"/>
                </a:solidFill>
              </a:rPr>
              <a:t>provides a category system </a:t>
            </a:r>
            <a:r>
              <a:rPr lang="en-US" dirty="0"/>
              <a:t>that helps the reader of a BPMN diagram to easily recognize the </a:t>
            </a:r>
            <a:r>
              <a:rPr lang="en-US" dirty="0">
                <a:solidFill>
                  <a:srgbClr val="C00000"/>
                </a:solidFill>
              </a:rPr>
              <a:t>basic types of elements </a:t>
            </a:r>
            <a:r>
              <a:rPr lang="en-US" dirty="0"/>
              <a:t>and understand the </a:t>
            </a:r>
            <a:r>
              <a:rPr lang="en-US" dirty="0" smtClean="0"/>
              <a:t>diagram</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a:t>
            </a:fld>
            <a:endParaRPr lang="en-US"/>
          </a:p>
        </p:txBody>
      </p:sp>
    </p:spTree>
    <p:extLst>
      <p:ext uri="{BB962C8B-B14F-4D97-AF65-F5344CB8AC3E}">
        <p14:creationId xmlns:p14="http://schemas.microsoft.com/office/powerpoint/2010/main" val="305705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0905"/>
            <a:ext cx="8866188" cy="647700"/>
          </a:xfrm>
        </p:spPr>
        <p:txBody>
          <a:bodyPr/>
          <a:lstStyle/>
          <a:p>
            <a:r>
              <a:rPr lang="en-US" sz="3600" dirty="0"/>
              <a:t>Credit Application</a:t>
            </a:r>
            <a:r>
              <a:rPr lang="id-ID" sz="3600" dirty="0"/>
              <a:t> with </a:t>
            </a:r>
            <a:r>
              <a:rPr lang="id-ID" sz="3600" dirty="0" smtClean="0"/>
              <a:t>Expanded Subprocess</a:t>
            </a:r>
            <a:endParaRPr lang="en-US" sz="3600"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1" t="39234" r="14483" b="29256"/>
          <a:stretch/>
        </p:blipFill>
        <p:spPr bwMode="auto">
          <a:xfrm>
            <a:off x="0" y="2209801"/>
            <a:ext cx="9144000" cy="24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546E0E4-908A-4724-B308-E4F6AE4FA0DD}" type="slidenum">
              <a:rPr lang="en-US" smtClean="0"/>
              <a:pPr/>
              <a:t>80</a:t>
            </a:fld>
            <a:endParaRPr lang="en-US"/>
          </a:p>
        </p:txBody>
      </p:sp>
    </p:spTree>
    <p:extLst>
      <p:ext uri="{BB962C8B-B14F-4D97-AF65-F5344CB8AC3E}">
        <p14:creationId xmlns:p14="http://schemas.microsoft.com/office/powerpoint/2010/main" val="420118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Reusable </a:t>
            </a:r>
            <a:r>
              <a:rPr lang="en-US" smtClean="0"/>
              <a:t>SubProcess </a:t>
            </a:r>
            <a:endParaRPr lang="en-US"/>
          </a:p>
        </p:txBody>
      </p:sp>
      <p:sp>
        <p:nvSpPr>
          <p:cNvPr id="3" name="Content Placeholder 2"/>
          <p:cNvSpPr>
            <a:spLocks noGrp="1"/>
          </p:cNvSpPr>
          <p:nvPr>
            <p:ph idx="1"/>
          </p:nvPr>
        </p:nvSpPr>
        <p:spPr/>
        <p:txBody>
          <a:bodyPr/>
          <a:lstStyle/>
          <a:p>
            <a:r>
              <a:rPr lang="en-US" sz="2800" dirty="0" smtClean="0"/>
              <a:t>Reusable </a:t>
            </a:r>
            <a:r>
              <a:rPr lang="en-US" sz="2800" dirty="0"/>
              <a:t>Sub Processes contain a set of </a:t>
            </a:r>
            <a:r>
              <a:rPr lang="en-US" sz="2800" dirty="0">
                <a:solidFill>
                  <a:srgbClr val="C00000"/>
                </a:solidFill>
              </a:rPr>
              <a:t>activities that are independent from the Parent process</a:t>
            </a:r>
            <a:r>
              <a:rPr lang="en-US" sz="2800" dirty="0"/>
              <a:t>, which is the process that calls upon </a:t>
            </a:r>
            <a:r>
              <a:rPr lang="en-US" sz="2800" dirty="0" smtClean="0"/>
              <a:t>them</a:t>
            </a:r>
            <a:endParaRPr lang="id-ID" sz="2800" dirty="0" smtClean="0"/>
          </a:p>
          <a:p>
            <a:r>
              <a:rPr lang="en-US" sz="2800" dirty="0" smtClean="0"/>
              <a:t>The </a:t>
            </a:r>
            <a:r>
              <a:rPr lang="en-US" sz="2800" dirty="0"/>
              <a:t>purpose of a reusable Sub Process is </a:t>
            </a:r>
            <a:r>
              <a:rPr lang="en-US" sz="2800" dirty="0">
                <a:solidFill>
                  <a:srgbClr val="C00000"/>
                </a:solidFill>
              </a:rPr>
              <a:t>different from the Parent process</a:t>
            </a:r>
            <a:r>
              <a:rPr lang="en-US" sz="2800" dirty="0"/>
              <a:t> and can be considered as a black </a:t>
            </a:r>
            <a:r>
              <a:rPr lang="en-US" sz="2800" dirty="0" smtClean="0"/>
              <a:t>box</a:t>
            </a:r>
            <a:endParaRPr lang="en-US" sz="2800" dirty="0"/>
          </a:p>
          <a:p>
            <a:pPr marL="0" indent="0">
              <a:buNone/>
            </a:pPr>
            <a:endParaRPr lang="en-US" sz="2800" dirty="0" smtClean="0"/>
          </a:p>
          <a:p>
            <a:endParaRPr lang="id-ID" sz="2800" dirty="0" smtClean="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18" y="4329545"/>
            <a:ext cx="1741764" cy="1166813"/>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81</a:t>
            </a:fld>
            <a:endParaRPr lang="en-US"/>
          </a:p>
        </p:txBody>
      </p:sp>
    </p:spTree>
    <p:extLst>
      <p:ext uri="{BB962C8B-B14F-4D97-AF65-F5344CB8AC3E}">
        <p14:creationId xmlns:p14="http://schemas.microsoft.com/office/powerpoint/2010/main" val="245936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195471"/>
            <a:ext cx="7886700" cy="5390680"/>
          </a:xfrm>
        </p:spPr>
        <p:txBody>
          <a:bodyPr>
            <a:normAutofit fontScale="92500" lnSpcReduction="1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err="1" smtClean="0">
                <a:solidFill>
                  <a:srgbClr val="C00000"/>
                </a:solidFill>
              </a:rPr>
              <a:t>mahasiswa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r>
              <a:rPr lang="en-US" dirty="0" err="1" smtClean="0"/>
              <a:t>Tentukan</a:t>
            </a:r>
            <a:r>
              <a:rPr lang="en-US" dirty="0" smtClean="0"/>
              <a:t> </a:t>
            </a:r>
            <a:r>
              <a:rPr lang="en-US" dirty="0">
                <a:solidFill>
                  <a:srgbClr val="C00000"/>
                </a:solidFill>
              </a:rPr>
              <a:t>Task </a:t>
            </a:r>
            <a:r>
              <a:rPr lang="en-US" dirty="0" err="1"/>
              <a:t>apa</a:t>
            </a:r>
            <a:r>
              <a:rPr lang="en-US" dirty="0"/>
              <a:t> yang </a:t>
            </a:r>
            <a:r>
              <a:rPr lang="en-US" dirty="0" err="1"/>
              <a:t>sebaiknya</a:t>
            </a:r>
            <a:r>
              <a:rPr lang="en-US" dirty="0"/>
              <a:t> </a:t>
            </a:r>
            <a:r>
              <a:rPr lang="en-US" dirty="0" err="1"/>
              <a:t>diubah</a:t>
            </a:r>
            <a:r>
              <a:rPr lang="en-US" dirty="0"/>
              <a:t> </a:t>
            </a:r>
            <a:r>
              <a:rPr lang="en-US" dirty="0" err="1"/>
              <a:t>menjadi</a:t>
            </a:r>
            <a:r>
              <a:rPr lang="en-US" dirty="0"/>
              <a:t> </a:t>
            </a:r>
            <a:r>
              <a:rPr lang="en-US" dirty="0" err="1"/>
              <a:t>SubProcess</a:t>
            </a:r>
            <a:r>
              <a:rPr lang="en-US" dirty="0"/>
              <a:t> </a:t>
            </a:r>
            <a:r>
              <a:rPr lang="en-US" dirty="0" err="1"/>
              <a:t>dengan</a:t>
            </a:r>
            <a:r>
              <a:rPr lang="en-US" dirty="0"/>
              <a:t> </a:t>
            </a:r>
            <a:r>
              <a:rPr lang="en-US" dirty="0" err="1" smtClean="0"/>
              <a:t>jenis</a:t>
            </a:r>
            <a:r>
              <a:rPr lang="en-US" dirty="0" smtClean="0"/>
              <a:t>:</a:t>
            </a:r>
            <a:r>
              <a:rPr lang="en-US" dirty="0" smtClean="0">
                <a:solidFill>
                  <a:srgbClr val="C00000"/>
                </a:solidFill>
              </a:rPr>
              <a:t> </a:t>
            </a:r>
            <a:r>
              <a:rPr lang="en-US" dirty="0">
                <a:solidFill>
                  <a:srgbClr val="C00000"/>
                </a:solidFill>
              </a:rPr>
              <a:t>Embedded, </a:t>
            </a:r>
            <a:r>
              <a:rPr lang="en-US" dirty="0" smtClean="0">
                <a:solidFill>
                  <a:srgbClr val="C00000"/>
                </a:solidFill>
              </a:rPr>
              <a:t>Reusable</a:t>
            </a:r>
            <a:endParaRPr lang="en-US" dirty="0">
              <a:solidFill>
                <a:srgbClr val="C00000"/>
              </a:solidFill>
            </a:endParaRPr>
          </a:p>
          <a:p>
            <a:r>
              <a:rPr lang="en-US" dirty="0"/>
              <a:t>Isi </a:t>
            </a:r>
            <a:r>
              <a:rPr lang="en-US" dirty="0" smtClean="0"/>
              <a:t>Sub </a:t>
            </a:r>
            <a:r>
              <a:rPr lang="en-US" dirty="0"/>
              <a:t>Process di </a:t>
            </a:r>
            <a:r>
              <a:rPr lang="en-US" dirty="0" err="1"/>
              <a:t>atas</a:t>
            </a:r>
            <a:r>
              <a:rPr lang="en-US" dirty="0"/>
              <a:t> </a:t>
            </a:r>
            <a:r>
              <a:rPr lang="en-US" dirty="0" err="1"/>
              <a:t>dengan</a:t>
            </a:r>
            <a:r>
              <a:rPr lang="en-US" dirty="0"/>
              <a:t> </a:t>
            </a:r>
            <a:r>
              <a:rPr lang="en-US" dirty="0">
                <a:solidFill>
                  <a:srgbClr val="C00000"/>
                </a:solidFill>
              </a:rPr>
              <a:t>flow </a:t>
            </a:r>
            <a:r>
              <a:rPr lang="en-US" dirty="0" err="1">
                <a:solidFill>
                  <a:srgbClr val="C00000"/>
                </a:solidFill>
              </a:rPr>
              <a:t>baru</a:t>
            </a:r>
            <a:r>
              <a:rPr lang="en-US" dirty="0">
                <a:solidFill>
                  <a:srgbClr val="C00000"/>
                </a:solidFill>
              </a:rPr>
              <a:t>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82</a:t>
            </a:fld>
            <a:endParaRPr lang="en-US"/>
          </a:p>
        </p:txBody>
      </p:sp>
    </p:spTree>
    <p:extLst>
      <p:ext uri="{BB962C8B-B14F-4D97-AF65-F5344CB8AC3E}">
        <p14:creationId xmlns:p14="http://schemas.microsoft.com/office/powerpoint/2010/main" val="268824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Tugas</a:t>
            </a:r>
            <a:r>
              <a:rPr lang="en-US" dirty="0"/>
              <a:t>: Proses </a:t>
            </a:r>
            <a:r>
              <a:rPr lang="en-US" dirty="0" err="1"/>
              <a:t>Penentuan</a:t>
            </a:r>
            <a:r>
              <a:rPr lang="en-US" dirty="0"/>
              <a:t> </a:t>
            </a:r>
            <a:r>
              <a:rPr lang="en-US" dirty="0" err="1"/>
              <a:t>Beasiswa</a:t>
            </a:r>
            <a:endParaRPr lang="id-ID" dirty="0"/>
          </a:p>
        </p:txBody>
      </p:sp>
      <p:sp>
        <p:nvSpPr>
          <p:cNvPr id="3" name="Content Placeholder 2"/>
          <p:cNvSpPr>
            <a:spLocks noGrp="1"/>
          </p:cNvSpPr>
          <p:nvPr>
            <p:ph idx="1"/>
          </p:nvPr>
        </p:nvSpPr>
        <p:spPr>
          <a:xfrm>
            <a:off x="628650" y="1529103"/>
            <a:ext cx="7886700" cy="4947445"/>
          </a:xfrm>
        </p:spPr>
        <p:txBody>
          <a:bodyPr>
            <a:normAutofit lnSpcReduction="10000"/>
          </a:bodyPr>
          <a:lstStyle/>
          <a:p>
            <a:r>
              <a:rPr lang="en-US" dirty="0" smtClean="0"/>
              <a:t>Pada </a:t>
            </a:r>
            <a:r>
              <a:rPr lang="en-US" dirty="0" err="1" smtClean="0"/>
              <a:t>aktifitas</a:t>
            </a:r>
            <a:r>
              <a:rPr lang="en-US" dirty="0" smtClean="0"/>
              <a:t> </a:t>
            </a:r>
            <a:r>
              <a:rPr lang="en-US" dirty="0" err="1" smtClean="0"/>
              <a:t>pengumuman</a:t>
            </a:r>
            <a:r>
              <a:rPr lang="en-US" dirty="0" smtClean="0"/>
              <a:t> </a:t>
            </a:r>
            <a:r>
              <a:rPr lang="en-US" dirty="0" err="1" smtClean="0"/>
              <a:t>lowongan</a:t>
            </a:r>
            <a:r>
              <a:rPr lang="en-US" dirty="0" smtClean="0"/>
              <a:t> </a:t>
            </a:r>
            <a:r>
              <a:rPr lang="en-US" dirty="0" err="1" smtClean="0"/>
              <a:t>beasiswa</a:t>
            </a:r>
            <a:r>
              <a:rPr lang="en-US" dirty="0" smtClean="0"/>
              <a:t>, </a:t>
            </a:r>
            <a:r>
              <a:rPr lang="en-US" dirty="0" err="1" smtClean="0"/>
              <a:t>ada</a:t>
            </a:r>
            <a:r>
              <a:rPr lang="en-US" dirty="0" smtClean="0"/>
              <a:t> </a:t>
            </a:r>
            <a:r>
              <a:rPr lang="en-US" dirty="0" smtClean="0">
                <a:solidFill>
                  <a:srgbClr val="C00000"/>
                </a:solidFill>
              </a:rPr>
              <a:t>proses yang </a:t>
            </a:r>
            <a:r>
              <a:rPr lang="en-US" dirty="0" err="1" smtClean="0">
                <a:solidFill>
                  <a:srgbClr val="C00000"/>
                </a:solidFill>
              </a:rPr>
              <a:t>lebih</a:t>
            </a:r>
            <a:r>
              <a:rPr lang="en-US" dirty="0" smtClean="0">
                <a:solidFill>
                  <a:srgbClr val="C00000"/>
                </a:solidFill>
              </a:rPr>
              <a:t> detail </a:t>
            </a:r>
            <a:r>
              <a:rPr lang="en-US" dirty="0" smtClean="0"/>
              <a:t>yang </a:t>
            </a:r>
            <a:r>
              <a:rPr lang="en-US" dirty="0" err="1" smtClean="0"/>
              <a:t>berisi</a:t>
            </a:r>
            <a:r>
              <a:rPr lang="en-US" dirty="0" smtClean="0"/>
              <a:t>:</a:t>
            </a:r>
          </a:p>
          <a:p>
            <a:pPr lvl="1"/>
            <a:r>
              <a:rPr lang="en-US" dirty="0" err="1" smtClean="0"/>
              <a:t>Membuat</a:t>
            </a:r>
            <a:r>
              <a:rPr lang="en-US" dirty="0" smtClean="0"/>
              <a:t> </a:t>
            </a:r>
            <a:r>
              <a:rPr lang="en-US" dirty="0" err="1" smtClean="0">
                <a:solidFill>
                  <a:srgbClr val="0070C0"/>
                </a:solidFill>
              </a:rPr>
              <a:t>desain</a:t>
            </a:r>
            <a:r>
              <a:rPr lang="en-US" dirty="0" smtClean="0">
                <a:solidFill>
                  <a:srgbClr val="0070C0"/>
                </a:solidFill>
              </a:rPr>
              <a:t> </a:t>
            </a:r>
            <a:r>
              <a:rPr lang="en-US" dirty="0" err="1" smtClean="0">
                <a:solidFill>
                  <a:srgbClr val="0070C0"/>
                </a:solidFill>
              </a:rPr>
              <a:t>iklan</a:t>
            </a:r>
            <a:r>
              <a:rPr lang="en-US" dirty="0" smtClean="0">
                <a:solidFill>
                  <a:srgbClr val="0070C0"/>
                </a:solidFill>
              </a:rPr>
              <a:t> </a:t>
            </a:r>
            <a:r>
              <a:rPr lang="en-US" dirty="0" err="1" smtClean="0"/>
              <a:t>lowongan</a:t>
            </a:r>
            <a:r>
              <a:rPr lang="en-US" dirty="0" smtClean="0"/>
              <a:t> </a:t>
            </a:r>
            <a:r>
              <a:rPr lang="en-US" dirty="0" err="1" smtClean="0"/>
              <a:t>beasiswa</a:t>
            </a:r>
            <a:endParaRPr lang="en-US" dirty="0" smtClean="0"/>
          </a:p>
          <a:p>
            <a:pPr lvl="1"/>
            <a:r>
              <a:rPr lang="en-US" dirty="0" err="1" smtClean="0"/>
              <a:t>Menentukan</a:t>
            </a:r>
            <a:r>
              <a:rPr lang="en-US" dirty="0" smtClean="0"/>
              <a:t> </a:t>
            </a:r>
            <a:r>
              <a:rPr lang="en-US" dirty="0" smtClean="0">
                <a:solidFill>
                  <a:srgbClr val="0070C0"/>
                </a:solidFill>
              </a:rPr>
              <a:t>media </a:t>
            </a:r>
            <a:r>
              <a:rPr lang="en-US" dirty="0" err="1" smtClean="0">
                <a:solidFill>
                  <a:srgbClr val="0070C0"/>
                </a:solidFill>
              </a:rPr>
              <a:t>massa</a:t>
            </a:r>
            <a:r>
              <a:rPr lang="en-US" dirty="0" smtClean="0">
                <a:solidFill>
                  <a:srgbClr val="0070C0"/>
                </a:solidFill>
              </a:rPr>
              <a:t> </a:t>
            </a:r>
            <a:r>
              <a:rPr lang="en-US" dirty="0" err="1" smtClean="0"/>
              <a:t>dan</a:t>
            </a:r>
            <a:r>
              <a:rPr lang="en-US" dirty="0" smtClean="0"/>
              <a:t> </a:t>
            </a:r>
            <a:r>
              <a:rPr lang="en-US" dirty="0" err="1" smtClean="0">
                <a:solidFill>
                  <a:srgbClr val="0070C0"/>
                </a:solidFill>
              </a:rPr>
              <a:t>waktu</a:t>
            </a:r>
            <a:r>
              <a:rPr lang="en-US" dirty="0" smtClean="0">
                <a:solidFill>
                  <a:srgbClr val="0070C0"/>
                </a:solidFill>
              </a:rPr>
              <a:t> </a:t>
            </a:r>
            <a:r>
              <a:rPr lang="en-US" dirty="0" err="1" smtClean="0"/>
              <a:t>penayangan</a:t>
            </a:r>
            <a:endParaRPr lang="en-US" dirty="0" smtClean="0"/>
          </a:p>
          <a:p>
            <a:pPr lvl="1"/>
            <a:r>
              <a:rPr lang="en-US" dirty="0" err="1" smtClean="0">
                <a:solidFill>
                  <a:srgbClr val="0070C0"/>
                </a:solidFill>
              </a:rPr>
              <a:t>Mengirimkan</a:t>
            </a:r>
            <a:r>
              <a:rPr lang="en-US" dirty="0" smtClean="0">
                <a:solidFill>
                  <a:srgbClr val="0070C0"/>
                </a:solidFill>
              </a:rPr>
              <a:t> </a:t>
            </a:r>
            <a:r>
              <a:rPr lang="en-US" dirty="0" err="1" smtClean="0">
                <a:solidFill>
                  <a:srgbClr val="0070C0"/>
                </a:solidFill>
              </a:rPr>
              <a:t>desain</a:t>
            </a:r>
            <a:r>
              <a:rPr lang="en-US" dirty="0" smtClean="0">
                <a:solidFill>
                  <a:srgbClr val="0070C0"/>
                </a:solidFill>
              </a:rPr>
              <a:t> </a:t>
            </a:r>
            <a:r>
              <a:rPr lang="en-US" dirty="0" err="1" smtClean="0">
                <a:solidFill>
                  <a:srgbClr val="0070C0"/>
                </a:solidFill>
              </a:rPr>
              <a:t>iklan</a:t>
            </a:r>
            <a:r>
              <a:rPr lang="en-US" dirty="0" smtClean="0">
                <a:solidFill>
                  <a:srgbClr val="0070C0"/>
                </a:solidFill>
              </a:rPr>
              <a:t> </a:t>
            </a:r>
            <a:r>
              <a:rPr lang="en-US" dirty="0" err="1" smtClean="0"/>
              <a:t>lowongan</a:t>
            </a:r>
            <a:r>
              <a:rPr lang="en-US" dirty="0" smtClean="0"/>
              <a:t> </a:t>
            </a:r>
            <a:r>
              <a:rPr lang="en-US" dirty="0" err="1" smtClean="0"/>
              <a:t>beasiswa</a:t>
            </a:r>
            <a:r>
              <a:rPr lang="en-US" dirty="0" smtClean="0"/>
              <a:t> </a:t>
            </a:r>
            <a:r>
              <a:rPr lang="en-US" dirty="0" err="1" smtClean="0"/>
              <a:t>dan</a:t>
            </a:r>
            <a:r>
              <a:rPr lang="en-US" dirty="0" smtClean="0"/>
              <a:t> </a:t>
            </a:r>
            <a:r>
              <a:rPr lang="en-US" dirty="0" err="1" smtClean="0"/>
              <a:t>melakukan</a:t>
            </a:r>
            <a:r>
              <a:rPr lang="en-US" dirty="0" smtClean="0"/>
              <a:t> </a:t>
            </a:r>
            <a:r>
              <a:rPr lang="en-US" dirty="0" err="1" smtClean="0">
                <a:solidFill>
                  <a:srgbClr val="0070C0"/>
                </a:solidFill>
              </a:rPr>
              <a:t>pembayaran</a:t>
            </a:r>
            <a:r>
              <a:rPr lang="en-US" dirty="0" smtClean="0">
                <a:solidFill>
                  <a:srgbClr val="0070C0"/>
                </a:solidFill>
              </a:rPr>
              <a:t> </a:t>
            </a:r>
            <a:r>
              <a:rPr lang="en-US" dirty="0" err="1" smtClean="0">
                <a:solidFill>
                  <a:srgbClr val="0070C0"/>
                </a:solidFill>
              </a:rPr>
              <a:t>biaya</a:t>
            </a:r>
            <a:r>
              <a:rPr lang="en-US" dirty="0" smtClean="0">
                <a:solidFill>
                  <a:srgbClr val="0070C0"/>
                </a:solidFill>
              </a:rPr>
              <a:t> </a:t>
            </a:r>
            <a:r>
              <a:rPr lang="en-US" dirty="0" err="1" smtClean="0">
                <a:solidFill>
                  <a:srgbClr val="0070C0"/>
                </a:solidFill>
              </a:rPr>
              <a:t>iklan</a:t>
            </a:r>
            <a:endParaRPr lang="en-US" dirty="0" smtClean="0">
              <a:solidFill>
                <a:srgbClr val="0070C0"/>
              </a:solidFill>
            </a:endParaRPr>
          </a:p>
          <a:p>
            <a:endParaRPr lang="en-US" dirty="0" smtClean="0"/>
          </a:p>
          <a:p>
            <a:r>
              <a:rPr lang="en-US" dirty="0" err="1" smtClean="0"/>
              <a:t>Gambarkan</a:t>
            </a:r>
            <a:r>
              <a:rPr lang="en-US" dirty="0" smtClean="0"/>
              <a:t> </a:t>
            </a:r>
            <a:r>
              <a:rPr lang="en-US" dirty="0" err="1" smtClean="0"/>
              <a:t>aktifitas</a:t>
            </a:r>
            <a:r>
              <a:rPr lang="en-US" dirty="0" smtClean="0"/>
              <a:t> di </a:t>
            </a:r>
            <a:r>
              <a:rPr lang="en-US" dirty="0" err="1" smtClean="0"/>
              <a:t>atas</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solidFill>
                  <a:srgbClr val="C00000"/>
                </a:solidFill>
              </a:rPr>
              <a:t>subproses</a:t>
            </a:r>
            <a:r>
              <a:rPr lang="en-US" dirty="0" smtClean="0">
                <a:solidFill>
                  <a:srgbClr val="C00000"/>
                </a:solidFill>
              </a:rPr>
              <a:t> </a:t>
            </a:r>
            <a:r>
              <a:rPr lang="en-US" dirty="0" err="1" smtClean="0">
                <a:solidFill>
                  <a:srgbClr val="C00000"/>
                </a:solidFill>
              </a:rPr>
              <a:t>dari</a:t>
            </a:r>
            <a:r>
              <a:rPr lang="en-US" dirty="0" smtClean="0">
                <a:solidFill>
                  <a:srgbClr val="C00000"/>
                </a:solidFill>
              </a:rPr>
              <a:t> task </a:t>
            </a:r>
            <a:r>
              <a:rPr lang="en-US" dirty="0" err="1" smtClean="0">
                <a:solidFill>
                  <a:srgbClr val="C00000"/>
                </a:solidFill>
              </a:rPr>
              <a:t>pengumuman</a:t>
            </a:r>
            <a:r>
              <a:rPr lang="en-US" dirty="0" smtClean="0">
                <a:solidFill>
                  <a:srgbClr val="C00000"/>
                </a:solidFill>
              </a:rPr>
              <a:t> </a:t>
            </a:r>
            <a:r>
              <a:rPr lang="en-US" dirty="0" err="1" smtClean="0">
                <a:solidFill>
                  <a:srgbClr val="C00000"/>
                </a:solidFill>
              </a:rPr>
              <a:t>lowongan</a:t>
            </a:r>
            <a:r>
              <a:rPr lang="en-US" dirty="0" smtClean="0">
                <a:solidFill>
                  <a:srgbClr val="C00000"/>
                </a:solidFill>
              </a:rPr>
              <a:t> </a:t>
            </a:r>
            <a:r>
              <a:rPr lang="en-US" dirty="0" err="1" smtClean="0">
                <a:solidFill>
                  <a:srgbClr val="C00000"/>
                </a:solidFill>
              </a:rPr>
              <a:t>beasiswa</a:t>
            </a:r>
            <a:endParaRPr lang="en-US" dirty="0" smtClean="0">
              <a:solidFill>
                <a:srgbClr val="C00000"/>
              </a:solidFill>
            </a:endParaRPr>
          </a:p>
          <a:p>
            <a:r>
              <a:rPr lang="en-US" dirty="0" err="1" smtClean="0"/>
              <a:t>Tentukan</a:t>
            </a:r>
            <a:r>
              <a:rPr lang="en-US" dirty="0" smtClean="0"/>
              <a:t> </a:t>
            </a:r>
            <a:r>
              <a:rPr lang="en-US" dirty="0" smtClean="0">
                <a:solidFill>
                  <a:srgbClr val="C00000"/>
                </a:solidFill>
              </a:rPr>
              <a:t>task type </a:t>
            </a:r>
            <a:r>
              <a:rPr lang="en-US" dirty="0" smtClean="0"/>
              <a:t>yang </a:t>
            </a:r>
            <a:r>
              <a:rPr lang="en-US" dirty="0" err="1" smtClean="0"/>
              <a:t>tepat</a:t>
            </a:r>
            <a:r>
              <a:rPr lang="en-US" dirty="0" smtClean="0"/>
              <a:t> </a:t>
            </a:r>
            <a:r>
              <a:rPr lang="en-US" dirty="0" err="1" smtClean="0"/>
              <a:t>untuk</a:t>
            </a:r>
            <a:r>
              <a:rPr lang="en-US" dirty="0" smtClean="0"/>
              <a:t> </a:t>
            </a:r>
            <a:r>
              <a:rPr lang="en-US" dirty="0" err="1" smtClean="0"/>
              <a:t>masing-masing</a:t>
            </a:r>
            <a:r>
              <a:rPr lang="en-US" dirty="0" smtClean="0"/>
              <a:t> task</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83</a:t>
            </a:fld>
            <a:endParaRPr lang="en-US"/>
          </a:p>
        </p:txBody>
      </p:sp>
    </p:spTree>
    <p:extLst>
      <p:ext uri="{BB962C8B-B14F-4D97-AF65-F5344CB8AC3E}">
        <p14:creationId xmlns:p14="http://schemas.microsoft.com/office/powerpoint/2010/main" val="12163538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Proses </a:t>
            </a:r>
            <a:r>
              <a:rPr lang="en-US" dirty="0" err="1" smtClean="0"/>
              <a:t>Mengumumkan</a:t>
            </a:r>
            <a:r>
              <a:rPr lang="en-US" dirty="0" smtClean="0"/>
              <a:t> </a:t>
            </a:r>
            <a:r>
              <a:rPr lang="en-US" dirty="0" err="1" smtClean="0"/>
              <a:t>Lowonan</a:t>
            </a:r>
            <a:r>
              <a:rPr lang="en-US" dirty="0" smtClean="0"/>
              <a:t> </a:t>
            </a:r>
            <a:r>
              <a:rPr lang="en-US" dirty="0" err="1" smtClean="0"/>
              <a:t>Beasiswa</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pPr/>
              <a:t>84</a:t>
            </a:fld>
            <a:endParaRPr lang="en-US"/>
          </a:p>
        </p:txBody>
      </p:sp>
      <p:pic>
        <p:nvPicPr>
          <p:cNvPr id="5" name="Picture 4"/>
          <p:cNvPicPr>
            <a:picLocks noChangeAspect="1"/>
          </p:cNvPicPr>
          <p:nvPr/>
        </p:nvPicPr>
        <p:blipFill rotWithShape="1">
          <a:blip r:embed="rId2"/>
          <a:srcRect b="33404"/>
          <a:stretch/>
        </p:blipFill>
        <p:spPr>
          <a:xfrm>
            <a:off x="628649" y="2252764"/>
            <a:ext cx="8126827" cy="1550751"/>
          </a:xfrm>
          <a:prstGeom prst="rect">
            <a:avLst/>
          </a:prstGeom>
        </p:spPr>
      </p:pic>
    </p:spTree>
    <p:extLst>
      <p:ext uri="{BB962C8B-B14F-4D97-AF65-F5344CB8AC3E}">
        <p14:creationId xmlns:p14="http://schemas.microsoft.com/office/powerpoint/2010/main" val="11021463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Hoc Sub Process</a:t>
            </a:r>
            <a:endParaRPr lang="en-US" dirty="0"/>
          </a:p>
        </p:txBody>
      </p:sp>
      <p:sp>
        <p:nvSpPr>
          <p:cNvPr id="3" name="Content Placeholder 2"/>
          <p:cNvSpPr>
            <a:spLocks noGrp="1"/>
          </p:cNvSpPr>
          <p:nvPr>
            <p:ph idx="1"/>
          </p:nvPr>
        </p:nvSpPr>
        <p:spPr>
          <a:xfrm>
            <a:off x="628650" y="1442607"/>
            <a:ext cx="7886700" cy="4958193"/>
          </a:xfrm>
        </p:spPr>
        <p:txBody>
          <a:bodyPr>
            <a:normAutofit/>
          </a:bodyPr>
          <a:lstStyle/>
          <a:p>
            <a:r>
              <a:rPr lang="en-US" sz="3200" dirty="0"/>
              <a:t>It is fairly common that businesses need to manage </a:t>
            </a:r>
            <a:r>
              <a:rPr lang="en-US" sz="3200" dirty="0">
                <a:solidFill>
                  <a:srgbClr val="C00000"/>
                </a:solidFill>
              </a:rPr>
              <a:t>unstructured processes </a:t>
            </a:r>
            <a:r>
              <a:rPr lang="en-US" sz="3200" dirty="0"/>
              <a:t>(ad hoc) rather than well predefined business </a:t>
            </a:r>
            <a:r>
              <a:rPr lang="en-US" sz="3200" dirty="0" smtClean="0"/>
              <a:t>processes</a:t>
            </a:r>
            <a:endParaRPr lang="en-US" sz="3200" dirty="0"/>
          </a:p>
          <a:p>
            <a:r>
              <a:rPr lang="en-US" sz="3200" dirty="0"/>
              <a:t>An ad hoc </a:t>
            </a:r>
            <a:r>
              <a:rPr lang="en-US" sz="3200" dirty="0" err="1"/>
              <a:t>subprocess</a:t>
            </a:r>
            <a:r>
              <a:rPr lang="en-US" sz="3200" dirty="0"/>
              <a:t> is one in which the </a:t>
            </a:r>
            <a:r>
              <a:rPr lang="en-US" sz="3200" dirty="0">
                <a:solidFill>
                  <a:srgbClr val="C00000"/>
                </a:solidFill>
              </a:rPr>
              <a:t>specified steps </a:t>
            </a:r>
            <a:r>
              <a:rPr lang="en-US" sz="3200" dirty="0"/>
              <a:t>are defined, but </a:t>
            </a:r>
            <a:r>
              <a:rPr lang="en-US" sz="3200" dirty="0">
                <a:solidFill>
                  <a:srgbClr val="C00000"/>
                </a:solidFill>
              </a:rPr>
              <a:t>the order of operations is </a:t>
            </a:r>
            <a:r>
              <a:rPr lang="en-US" sz="3200" dirty="0" smtClean="0">
                <a:solidFill>
                  <a:srgbClr val="C00000"/>
                </a:solidFill>
              </a:rPr>
              <a:t>not</a:t>
            </a:r>
            <a:endParaRPr lang="en-US" sz="3200" dirty="0">
              <a:solidFill>
                <a:srgbClr val="C00000"/>
              </a:solidFill>
            </a:endParaRPr>
          </a:p>
          <a:p>
            <a:r>
              <a:rPr lang="en-US" sz="3200" dirty="0" smtClean="0"/>
              <a:t>Ad </a:t>
            </a:r>
            <a:r>
              <a:rPr lang="en-US" sz="3200" dirty="0"/>
              <a:t>hoc processes consist of a </a:t>
            </a:r>
            <a:r>
              <a:rPr lang="en-US" sz="3200" dirty="0">
                <a:solidFill>
                  <a:srgbClr val="C00000"/>
                </a:solidFill>
              </a:rPr>
              <a:t>series of activities which cannot be </a:t>
            </a:r>
            <a:r>
              <a:rPr lang="en-US" sz="3200" dirty="0" smtClean="0">
                <a:solidFill>
                  <a:srgbClr val="C00000"/>
                </a:solidFill>
              </a:rPr>
              <a:t>predefined</a:t>
            </a:r>
            <a:endParaRPr lang="en-US" sz="3200" dirty="0"/>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85</a:t>
            </a:fld>
            <a:endParaRPr lang="en-US"/>
          </a:p>
        </p:txBody>
      </p:sp>
    </p:spTree>
    <p:extLst>
      <p:ext uri="{BB962C8B-B14F-4D97-AF65-F5344CB8AC3E}">
        <p14:creationId xmlns:p14="http://schemas.microsoft.com/office/powerpoint/2010/main" val="43244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Hoc Sub Process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9605" y="1066800"/>
            <a:ext cx="5257800" cy="5566326"/>
          </a:xfrm>
        </p:spPr>
      </p:pic>
      <p:sp>
        <p:nvSpPr>
          <p:cNvPr id="3" name="Slide Number Placeholder 2"/>
          <p:cNvSpPr>
            <a:spLocks noGrp="1"/>
          </p:cNvSpPr>
          <p:nvPr>
            <p:ph type="sldNum" sz="quarter" idx="12"/>
          </p:nvPr>
        </p:nvSpPr>
        <p:spPr/>
        <p:txBody>
          <a:bodyPr/>
          <a:lstStyle/>
          <a:p>
            <a:fld id="{C546E0E4-908A-4724-B308-E4F6AE4FA0DD}" type="slidenum">
              <a:rPr lang="en-US" smtClean="0"/>
              <a:pPr/>
              <a:t>86</a:t>
            </a:fld>
            <a:endParaRPr lang="en-US"/>
          </a:p>
        </p:txBody>
      </p:sp>
    </p:spTree>
    <p:extLst>
      <p:ext uri="{BB962C8B-B14F-4D97-AF65-F5344CB8AC3E}">
        <p14:creationId xmlns:p14="http://schemas.microsoft.com/office/powerpoint/2010/main" val="3039297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Hoc Sub Process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8000" t="16222" r="27000" b="13555"/>
          <a:stretch/>
        </p:blipFill>
        <p:spPr>
          <a:xfrm>
            <a:off x="2133600" y="1070264"/>
            <a:ext cx="5036302" cy="5683827"/>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87</a:t>
            </a:fld>
            <a:endParaRPr lang="en-US"/>
          </a:p>
        </p:txBody>
      </p:sp>
    </p:spTree>
    <p:extLst>
      <p:ext uri="{BB962C8B-B14F-4D97-AF65-F5344CB8AC3E}">
        <p14:creationId xmlns:p14="http://schemas.microsoft.com/office/powerpoint/2010/main" val="228676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628650" y="1195471"/>
            <a:ext cx="7886700" cy="5390680"/>
          </a:xfrm>
        </p:spPr>
        <p:txBody>
          <a:bodyPr>
            <a:normAutofit fontScale="92500" lnSpcReduction="1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err="1" smtClean="0">
                <a:solidFill>
                  <a:srgbClr val="C00000"/>
                </a:solidFill>
              </a:rPr>
              <a:t>mahasiswa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r>
              <a:rPr lang="en-US" dirty="0" err="1" smtClean="0"/>
              <a:t>Tentukan</a:t>
            </a:r>
            <a:r>
              <a:rPr lang="en-US" dirty="0" smtClean="0"/>
              <a:t> </a:t>
            </a:r>
            <a:r>
              <a:rPr lang="en-US" dirty="0">
                <a:solidFill>
                  <a:srgbClr val="C00000"/>
                </a:solidFill>
              </a:rPr>
              <a:t>Task </a:t>
            </a:r>
            <a:r>
              <a:rPr lang="en-US" dirty="0" err="1"/>
              <a:t>apa</a:t>
            </a:r>
            <a:r>
              <a:rPr lang="en-US" dirty="0"/>
              <a:t> yang </a:t>
            </a:r>
            <a:r>
              <a:rPr lang="en-US" dirty="0" err="1"/>
              <a:t>sebaiknya</a:t>
            </a:r>
            <a:r>
              <a:rPr lang="en-US" dirty="0"/>
              <a:t> </a:t>
            </a:r>
            <a:r>
              <a:rPr lang="en-US" dirty="0" err="1"/>
              <a:t>diubah</a:t>
            </a:r>
            <a:r>
              <a:rPr lang="en-US" dirty="0"/>
              <a:t> </a:t>
            </a:r>
            <a:r>
              <a:rPr lang="en-US" dirty="0" err="1"/>
              <a:t>menjadi</a:t>
            </a:r>
            <a:r>
              <a:rPr lang="en-US" dirty="0"/>
              <a:t> </a:t>
            </a:r>
            <a:r>
              <a:rPr lang="en-US" dirty="0" err="1"/>
              <a:t>SubProcess</a:t>
            </a:r>
            <a:r>
              <a:rPr lang="en-US" dirty="0"/>
              <a:t> </a:t>
            </a:r>
            <a:r>
              <a:rPr lang="en-US" dirty="0" err="1"/>
              <a:t>dengan</a:t>
            </a:r>
            <a:r>
              <a:rPr lang="en-US" dirty="0"/>
              <a:t> </a:t>
            </a:r>
            <a:r>
              <a:rPr lang="en-US" dirty="0" err="1" smtClean="0"/>
              <a:t>jenis</a:t>
            </a:r>
            <a:r>
              <a:rPr lang="en-US" dirty="0" smtClean="0"/>
              <a:t>: </a:t>
            </a:r>
            <a:r>
              <a:rPr lang="en-US" dirty="0" err="1">
                <a:solidFill>
                  <a:srgbClr val="C00000"/>
                </a:solidFill>
              </a:rPr>
              <a:t>Adhoc</a:t>
            </a:r>
            <a:r>
              <a:rPr lang="en-US" dirty="0">
                <a:solidFill>
                  <a:srgbClr val="C00000"/>
                </a:solidFill>
              </a:rPr>
              <a:t>, Embedded, </a:t>
            </a:r>
            <a:r>
              <a:rPr lang="en-US" dirty="0" smtClean="0">
                <a:solidFill>
                  <a:srgbClr val="C00000"/>
                </a:solidFill>
              </a:rPr>
              <a:t>Reusable</a:t>
            </a:r>
            <a:endParaRPr lang="en-US" dirty="0">
              <a:solidFill>
                <a:srgbClr val="C00000"/>
              </a:solidFill>
            </a:endParaRPr>
          </a:p>
          <a:p>
            <a:r>
              <a:rPr lang="en-US" dirty="0"/>
              <a:t>Isi </a:t>
            </a:r>
            <a:r>
              <a:rPr lang="en-US" dirty="0" smtClean="0"/>
              <a:t>Sub </a:t>
            </a:r>
            <a:r>
              <a:rPr lang="en-US" dirty="0"/>
              <a:t>Process di </a:t>
            </a:r>
            <a:r>
              <a:rPr lang="en-US" dirty="0" err="1"/>
              <a:t>atas</a:t>
            </a:r>
            <a:r>
              <a:rPr lang="en-US" dirty="0"/>
              <a:t> </a:t>
            </a:r>
            <a:r>
              <a:rPr lang="en-US" dirty="0" err="1"/>
              <a:t>dengan</a:t>
            </a:r>
            <a:r>
              <a:rPr lang="en-US" dirty="0"/>
              <a:t> </a:t>
            </a:r>
            <a:r>
              <a:rPr lang="en-US" dirty="0">
                <a:solidFill>
                  <a:srgbClr val="C00000"/>
                </a:solidFill>
              </a:rPr>
              <a:t>flow </a:t>
            </a:r>
            <a:r>
              <a:rPr lang="en-US" dirty="0" err="1">
                <a:solidFill>
                  <a:srgbClr val="C00000"/>
                </a:solidFill>
              </a:rPr>
              <a:t>baru</a:t>
            </a:r>
            <a:r>
              <a:rPr lang="en-US" dirty="0">
                <a:solidFill>
                  <a:srgbClr val="C00000"/>
                </a:solidFill>
              </a:rPr>
              <a:t>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88</a:t>
            </a:fld>
            <a:endParaRPr lang="en-US"/>
          </a:p>
        </p:txBody>
      </p:sp>
    </p:spTree>
    <p:extLst>
      <p:ext uri="{BB962C8B-B14F-4D97-AF65-F5344CB8AC3E}">
        <p14:creationId xmlns:p14="http://schemas.microsoft.com/office/powerpoint/2010/main" val="304839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pPr/>
              <a:t>89</a:t>
            </a:fld>
            <a:endParaRPr lang="en-US"/>
          </a:p>
        </p:txBody>
      </p:sp>
      <p:pic>
        <p:nvPicPr>
          <p:cNvPr id="5" name="Picture 4"/>
          <p:cNvPicPr>
            <a:picLocks noChangeAspect="1"/>
          </p:cNvPicPr>
          <p:nvPr/>
        </p:nvPicPr>
        <p:blipFill rotWithShape="1">
          <a:blip r:embed="rId2"/>
          <a:srcRect b="18938"/>
          <a:stretch/>
        </p:blipFill>
        <p:spPr>
          <a:xfrm>
            <a:off x="0" y="26157"/>
            <a:ext cx="6343764" cy="4201355"/>
          </a:xfrm>
          <a:prstGeom prst="rect">
            <a:avLst/>
          </a:prstGeom>
        </p:spPr>
      </p:pic>
      <p:pic>
        <p:nvPicPr>
          <p:cNvPr id="6" name="Picture 5"/>
          <p:cNvPicPr>
            <a:picLocks noChangeAspect="1"/>
          </p:cNvPicPr>
          <p:nvPr/>
        </p:nvPicPr>
        <p:blipFill rotWithShape="1">
          <a:blip r:embed="rId3"/>
          <a:srcRect r="32573" b="24222"/>
          <a:stretch/>
        </p:blipFill>
        <p:spPr>
          <a:xfrm>
            <a:off x="5806587" y="4404067"/>
            <a:ext cx="3211244" cy="2367475"/>
          </a:xfrm>
          <a:prstGeom prst="rect">
            <a:avLst/>
          </a:prstGeom>
          <a:ln>
            <a:noFill/>
          </a:ln>
          <a:effectLst>
            <a:outerShdw blurRad="190500" algn="tl" rotWithShape="0">
              <a:srgbClr val="000000">
                <a:alpha val="70000"/>
              </a:srgbClr>
            </a:outerShdw>
          </a:effectLst>
        </p:spPr>
      </p:pic>
      <p:cxnSp>
        <p:nvCxnSpPr>
          <p:cNvPr id="8" name="Straight Arrow Connector 7"/>
          <p:cNvCxnSpPr/>
          <p:nvPr/>
        </p:nvCxnSpPr>
        <p:spPr>
          <a:xfrm>
            <a:off x="4909625" y="3671668"/>
            <a:ext cx="1570363" cy="8845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44962" y="4193413"/>
            <a:ext cx="1896160" cy="369332"/>
          </a:xfrm>
          <a:prstGeom prst="rect">
            <a:avLst/>
          </a:prstGeom>
          <a:noFill/>
        </p:spPr>
        <p:txBody>
          <a:bodyPr wrap="none" rtlCol="0">
            <a:spAutoFit/>
          </a:bodyPr>
          <a:lstStyle/>
          <a:p>
            <a:r>
              <a:rPr lang="en-US" dirty="0" err="1" smtClean="0"/>
              <a:t>Adhoc</a:t>
            </a:r>
            <a:r>
              <a:rPr lang="en-US" dirty="0" smtClean="0"/>
              <a:t> </a:t>
            </a:r>
            <a:r>
              <a:rPr lang="en-US" dirty="0" err="1" smtClean="0"/>
              <a:t>Subprocess</a:t>
            </a:r>
            <a:endParaRPr lang="id-ID" dirty="0"/>
          </a:p>
        </p:txBody>
      </p:sp>
    </p:spTree>
    <p:extLst>
      <p:ext uri="{BB962C8B-B14F-4D97-AF65-F5344CB8AC3E}">
        <p14:creationId xmlns:p14="http://schemas.microsoft.com/office/powerpoint/2010/main" val="3357118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BPMN </a:t>
            </a:r>
            <a:r>
              <a:rPr lang="id-ID" dirty="0" err="1" smtClean="0"/>
              <a:t>Elements</a:t>
            </a:r>
            <a:endParaRPr lang="en-US" dirty="0"/>
          </a:p>
        </p:txBody>
      </p:sp>
      <p:graphicFrame>
        <p:nvGraphicFramePr>
          <p:cNvPr id="5" name="Diagram 4"/>
          <p:cNvGraphicFramePr/>
          <p:nvPr>
            <p:extLst>
              <p:ext uri="{D42A27DB-BD31-4B8C-83A1-F6EECF244321}">
                <p14:modId xmlns:p14="http://schemas.microsoft.com/office/powerpoint/2010/main" val="2480128494"/>
              </p:ext>
            </p:extLst>
          </p:nvPr>
        </p:nvGraphicFramePr>
        <p:xfrm>
          <a:off x="1087120" y="1559559"/>
          <a:ext cx="7428230" cy="4916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pPr/>
              <a:t>9</a:t>
            </a:fld>
            <a:endParaRPr lang="en-US"/>
          </a:p>
        </p:txBody>
      </p:sp>
    </p:spTree>
    <p:extLst>
      <p:ext uri="{BB962C8B-B14F-4D97-AF65-F5344CB8AC3E}">
        <p14:creationId xmlns:p14="http://schemas.microsoft.com/office/powerpoint/2010/main" val="3532719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4.4.3 Gateway</a:t>
            </a:r>
            <a:endParaRPr lang="en-US" sz="44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90</a:t>
            </a:fld>
            <a:endParaRPr lang="en-US"/>
          </a:p>
        </p:txBody>
      </p:sp>
    </p:spTree>
    <p:extLst>
      <p:ext uri="{BB962C8B-B14F-4D97-AF65-F5344CB8AC3E}">
        <p14:creationId xmlns:p14="http://schemas.microsoft.com/office/powerpoint/2010/main" val="3720478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BPMN </a:t>
            </a:r>
            <a:r>
              <a:rPr lang="id-ID" dirty="0" err="1" smtClean="0"/>
              <a:t>Elements</a:t>
            </a:r>
            <a:endParaRPr lang="en-US" dirty="0"/>
          </a:p>
        </p:txBody>
      </p:sp>
      <p:graphicFrame>
        <p:nvGraphicFramePr>
          <p:cNvPr id="4" name="Content Placeholder 3"/>
          <p:cNvGraphicFramePr>
            <a:graphicFrameLocks noGrp="1"/>
          </p:cNvGraphicFramePr>
          <p:nvPr>
            <p:ph idx="1"/>
            <p:extLst/>
          </p:nvPr>
        </p:nvGraphicFramePr>
        <p:xfrm>
          <a:off x="188495" y="1131080"/>
          <a:ext cx="8839200" cy="5726920"/>
        </p:xfrm>
        <a:graphic>
          <a:graphicData uri="http://schemas.openxmlformats.org/drawingml/2006/table">
            <a:tbl>
              <a:tblPr firstRow="1" bandRow="1">
                <a:tableStyleId>{073A0DAA-6AF3-43AB-8588-CEC1D06C72B9}</a:tableStyleId>
              </a:tblPr>
              <a:tblGrid>
                <a:gridCol w="1971055"/>
                <a:gridCol w="4734545"/>
                <a:gridCol w="2133600"/>
              </a:tblGrid>
              <a:tr h="517180">
                <a:tc>
                  <a:txBody>
                    <a:bodyPr/>
                    <a:lstStyle/>
                    <a:p>
                      <a:pPr algn="l"/>
                      <a:r>
                        <a:rPr lang="id-ID" sz="2000" dirty="0" smtClean="0">
                          <a:effectLst/>
                        </a:rPr>
                        <a:t>E</a:t>
                      </a:r>
                      <a:r>
                        <a:rPr lang="en-US" sz="2000" dirty="0" smtClean="0">
                          <a:effectLst/>
                        </a:rPr>
                        <a:t>LEMENT</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dirty="0">
                          <a:effectLst/>
                        </a:rPr>
                        <a:t>DEFINITION</a:t>
                      </a:r>
                      <a:endParaRPr lang="en-US" sz="2000" b="1" dirty="0">
                        <a:solidFill>
                          <a:srgbClr val="707B91"/>
                        </a:solidFill>
                        <a:effectLst/>
                        <a:latin typeface="Arial Narrow" pitchFamily="34" charset="0"/>
                      </a:endParaRPr>
                    </a:p>
                  </a:txBody>
                  <a:tcPr marL="45629" marR="45629" marT="31940" marB="31940"/>
                </a:tc>
                <a:tc>
                  <a:txBody>
                    <a:bodyPr/>
                    <a:lstStyle/>
                    <a:p>
                      <a:pPr algn="l"/>
                      <a:r>
                        <a:rPr lang="en-US" sz="2000">
                          <a:effectLst/>
                        </a:rPr>
                        <a:t>BPMN NAME</a:t>
                      </a:r>
                      <a:endParaRPr lang="en-US" sz="2000" b="1">
                        <a:solidFill>
                          <a:srgbClr val="707B91"/>
                        </a:solidFill>
                        <a:effectLst/>
                        <a:latin typeface="Arial Narrow" pitchFamily="34" charset="0"/>
                      </a:endParaRPr>
                    </a:p>
                  </a:txBody>
                  <a:tcPr marL="45629" marR="45629" marT="31940" marB="31940"/>
                </a:tc>
              </a:tr>
              <a:tr h="354025">
                <a:tc rowSpan="3">
                  <a:txBody>
                    <a:bodyPr/>
                    <a:lstStyle/>
                    <a:p>
                      <a:pPr algn="l"/>
                      <a:r>
                        <a:rPr lang="en-US" sz="2000" b="1" dirty="0">
                          <a:effectLst/>
                        </a:rPr>
                        <a:t>Flow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a:effectLst/>
                        </a:rPr>
                        <a:t>Flow objects are the main graphic elements that </a:t>
                      </a:r>
                      <a:r>
                        <a:rPr lang="en-US" sz="2000" dirty="0">
                          <a:solidFill>
                            <a:srgbClr val="C00000"/>
                          </a:solidFill>
                          <a:effectLst/>
                        </a:rPr>
                        <a:t>define the behavior </a:t>
                      </a:r>
                      <a:r>
                        <a:rPr lang="en-US" sz="2000" dirty="0">
                          <a:effectLst/>
                        </a:rPr>
                        <a:t>of the </a:t>
                      </a:r>
                      <a:r>
                        <a:rPr lang="en-US" sz="2000" dirty="0" smtClean="0">
                          <a:effectLst/>
                        </a:rPr>
                        <a:t>processes</a:t>
                      </a:r>
                      <a:endParaRPr lang="en-US" sz="2000" dirty="0">
                        <a:solidFill>
                          <a:srgbClr val="C00000"/>
                        </a:solidFill>
                        <a:effectLst/>
                        <a:latin typeface="Arial Narrow" pitchFamily="34" charset="0"/>
                      </a:endParaRPr>
                    </a:p>
                  </a:txBody>
                  <a:tcPr marL="45629" marR="45629" marT="31940" marB="31940"/>
                </a:tc>
                <a:tc>
                  <a:txBody>
                    <a:bodyPr/>
                    <a:lstStyle/>
                    <a:p>
                      <a:pPr algn="l"/>
                      <a:r>
                        <a:rPr lang="en-US" sz="2000" b="1" dirty="0">
                          <a:effectLst/>
                        </a:rPr>
                        <a:t>Events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Activities</a:t>
                      </a:r>
                      <a:endParaRPr lang="en-US" sz="2000" b="1" dirty="0">
                        <a:effectLst/>
                        <a:latin typeface="Arial Narrow" pitchFamily="34" charset="0"/>
                      </a:endParaRPr>
                    </a:p>
                  </a:txBody>
                  <a:tcPr marL="45629" marR="45629" marT="31940" marB="31940" anchor="ctr"/>
                </a:tc>
              </a:tr>
              <a:tr h="354025">
                <a:tc vMerge="1">
                  <a:txBody>
                    <a:bodyPr/>
                    <a:lstStyle/>
                    <a:p>
                      <a:endParaRPr lang="en-US"/>
                    </a:p>
                  </a:txBody>
                  <a:tcPr/>
                </a:tc>
                <a:tc vMerge="1">
                  <a:txBody>
                    <a:bodyPr/>
                    <a:lstStyle/>
                    <a:p>
                      <a:endParaRPr lang="en-US"/>
                    </a:p>
                  </a:txBody>
                  <a:tcPr/>
                </a:tc>
                <a:tc>
                  <a:txBody>
                    <a:bodyPr/>
                    <a:lstStyle/>
                    <a:p>
                      <a:pPr algn="l"/>
                      <a:r>
                        <a:rPr lang="en-US" sz="2000" b="1" dirty="0">
                          <a:effectLst/>
                        </a:rPr>
                        <a:t>Gateways</a:t>
                      </a:r>
                      <a:endParaRPr lang="en-US" sz="2000" b="1" dirty="0">
                        <a:effectLst/>
                        <a:latin typeface="Arial Narrow" pitchFamily="34" charset="0"/>
                      </a:endParaRPr>
                    </a:p>
                  </a:txBody>
                  <a:tcPr marL="45629" marR="45629" marT="31940" marB="31940" anchor="ctr"/>
                </a:tc>
              </a:tr>
              <a:tr h="390250">
                <a:tc rowSpan="3">
                  <a:txBody>
                    <a:bodyPr/>
                    <a:lstStyle/>
                    <a:p>
                      <a:pPr algn="l"/>
                      <a:r>
                        <a:rPr lang="en-US" sz="2000" b="1" dirty="0">
                          <a:effectLst/>
                        </a:rPr>
                        <a:t>Connecting Objects</a:t>
                      </a:r>
                      <a:endParaRPr lang="en-US" sz="2000" b="1" dirty="0">
                        <a:effectLst/>
                        <a:latin typeface="Arial Narrow" pitchFamily="34" charset="0"/>
                      </a:endParaRPr>
                    </a:p>
                  </a:txBody>
                  <a:tcPr marL="45629" marR="45629" marT="31940" marB="31940" anchor="ctr"/>
                </a:tc>
                <a:tc rowSpan="3">
                  <a:txBody>
                    <a:bodyPr/>
                    <a:lstStyle/>
                    <a:p>
                      <a:pPr algn="l"/>
                      <a:r>
                        <a:rPr lang="en-US" sz="2000" dirty="0" smtClean="0">
                          <a:effectLst/>
                        </a:rPr>
                        <a:t>Flow objects are connected to each other by means of </a:t>
                      </a:r>
                      <a:r>
                        <a:rPr lang="en-US" sz="2000" dirty="0" smtClean="0">
                          <a:solidFill>
                            <a:srgbClr val="C00000"/>
                          </a:solidFill>
                          <a:effectLst/>
                        </a:rPr>
                        <a:t>connectors to create the basic framework </a:t>
                      </a:r>
                      <a:r>
                        <a:rPr lang="en-US" sz="2000" dirty="0" smtClean="0">
                          <a:effectLst/>
                        </a:rPr>
                        <a:t>of the business process structure</a:t>
                      </a:r>
                      <a:endParaRPr lang="en-US" sz="2000" dirty="0">
                        <a:effectLst/>
                        <a:latin typeface="Arial Narrow" pitchFamily="34" charset="0"/>
                      </a:endParaRPr>
                    </a:p>
                  </a:txBody>
                  <a:tcPr marL="45629" marR="45629" marT="31940" marB="31940" anchor="ctr"/>
                </a:tc>
                <a:tc>
                  <a:txBody>
                    <a:bodyPr/>
                    <a:lstStyle/>
                    <a:p>
                      <a:pPr algn="l"/>
                      <a:r>
                        <a:rPr lang="en-US" sz="2000" b="1" dirty="0">
                          <a:effectLst/>
                        </a:rPr>
                        <a:t>Sequence Flow</a:t>
                      </a:r>
                      <a:endParaRPr lang="en-US" sz="2000" b="1" dirty="0">
                        <a:effectLst/>
                        <a:latin typeface="Arial Narrow" pitchFamily="34" charset="0"/>
                      </a:endParaRPr>
                    </a:p>
                  </a:txBody>
                  <a:tcPr marL="45629" marR="45629" marT="31940" marB="31940" anchor="ctr"/>
                </a:tc>
              </a:tr>
              <a:tr h="364513">
                <a:tc vMerge="1">
                  <a:txBody>
                    <a:bodyPr/>
                    <a:lstStyle/>
                    <a:p>
                      <a:endParaRPr lang="en-US"/>
                    </a:p>
                  </a:txBody>
                  <a:tcPr/>
                </a:tc>
                <a:tc vMerge="1">
                  <a:txBody>
                    <a:bodyPr/>
                    <a:lstStyle/>
                    <a:p>
                      <a:endParaRPr lang="en-US"/>
                    </a:p>
                  </a:txBody>
                  <a:tcPr/>
                </a:tc>
                <a:tc>
                  <a:txBody>
                    <a:bodyPr/>
                    <a:lstStyle/>
                    <a:p>
                      <a:pPr algn="l"/>
                      <a:r>
                        <a:rPr lang="en-US" sz="2000" b="1" dirty="0">
                          <a:effectLst/>
                        </a:rPr>
                        <a:t>Message Flow</a:t>
                      </a:r>
                      <a:endParaRPr lang="en-US" sz="2000" b="1" dirty="0">
                        <a:effectLst/>
                        <a:latin typeface="Arial Narrow" pitchFamily="34" charset="0"/>
                      </a:endParaRPr>
                    </a:p>
                  </a:txBody>
                  <a:tcPr marL="45629" marR="45629" marT="31940" marB="31940" anchor="ctr"/>
                </a:tc>
              </a:tr>
              <a:tr h="364465">
                <a:tc vMerge="1">
                  <a:txBody>
                    <a:bodyPr/>
                    <a:lstStyle/>
                    <a:p>
                      <a:endParaRPr lang="en-US"/>
                    </a:p>
                  </a:txBody>
                  <a:tcPr/>
                </a:tc>
                <a:tc vMerge="1">
                  <a:txBody>
                    <a:bodyPr/>
                    <a:lstStyle/>
                    <a:p>
                      <a:endParaRPr lang="en-US"/>
                    </a:p>
                  </a:txBody>
                  <a:tcPr/>
                </a:tc>
                <a:tc>
                  <a:txBody>
                    <a:bodyPr/>
                    <a:lstStyle/>
                    <a:p>
                      <a:pPr algn="l"/>
                      <a:r>
                        <a:rPr lang="en-US" sz="2000" b="1" dirty="0">
                          <a:effectLst/>
                        </a:rPr>
                        <a:t>Association</a:t>
                      </a:r>
                      <a:endParaRPr lang="en-US" sz="2000" b="1" dirty="0">
                        <a:effectLst/>
                        <a:latin typeface="Arial Narrow" pitchFamily="34" charset="0"/>
                      </a:endParaRPr>
                    </a:p>
                  </a:txBody>
                  <a:tcPr marL="45629" marR="45629" marT="31940" marB="31940" anchor="ctr"/>
                </a:tc>
              </a:tr>
              <a:tr h="424821">
                <a:tc rowSpan="2">
                  <a:txBody>
                    <a:bodyPr/>
                    <a:lstStyle/>
                    <a:p>
                      <a:pPr algn="l"/>
                      <a:r>
                        <a:rPr lang="en-US" sz="2000" b="1" dirty="0" err="1">
                          <a:effectLst/>
                        </a:rPr>
                        <a:t>Swimlane</a:t>
                      </a:r>
                      <a:endParaRPr lang="en-US" sz="2000" b="1" dirty="0">
                        <a:effectLst/>
                        <a:latin typeface="Arial Narrow" pitchFamily="34" charset="0"/>
                      </a:endParaRPr>
                    </a:p>
                  </a:txBody>
                  <a:tcPr marL="45629" marR="45629" marT="31940" marB="31940" anchor="ctr"/>
                </a:tc>
                <a:tc rowSpan="2">
                  <a:txBody>
                    <a:bodyPr/>
                    <a:lstStyle/>
                    <a:p>
                      <a:pPr algn="l"/>
                      <a:r>
                        <a:rPr lang="en-US" sz="2000" dirty="0" err="1" smtClean="0">
                          <a:effectLst/>
                        </a:rPr>
                        <a:t>Swimlanes</a:t>
                      </a:r>
                      <a:r>
                        <a:rPr lang="en-US" sz="2000" dirty="0" smtClean="0">
                          <a:effectLst/>
                        </a:rPr>
                        <a:t> are mechanisms to arrange activities in separate display categories to illustrate </a:t>
                      </a:r>
                      <a:r>
                        <a:rPr lang="en-US" sz="2000" dirty="0" smtClean="0">
                          <a:solidFill>
                            <a:srgbClr val="C00000"/>
                          </a:solidFill>
                          <a:effectLst/>
                        </a:rPr>
                        <a:t>the different functional areas or persons in charge</a:t>
                      </a:r>
                      <a:endParaRPr lang="en-US" sz="2000" dirty="0">
                        <a:solidFill>
                          <a:srgbClr val="C00000"/>
                        </a:solidFill>
                        <a:effectLst/>
                        <a:latin typeface="Arial Narrow" pitchFamily="34" charset="0"/>
                      </a:endParaRPr>
                    </a:p>
                  </a:txBody>
                  <a:tcPr marL="45629" marR="45629" marT="31940" marB="31940" anchor="ctr"/>
                </a:tc>
                <a:tc>
                  <a:txBody>
                    <a:bodyPr/>
                    <a:lstStyle/>
                    <a:p>
                      <a:pPr algn="l"/>
                      <a:r>
                        <a:rPr lang="en-US" sz="2000" b="1" dirty="0">
                          <a:effectLst/>
                        </a:rPr>
                        <a:t>Pools</a:t>
                      </a:r>
                      <a:endParaRPr lang="en-US" sz="2000" b="1" dirty="0">
                        <a:effectLst/>
                        <a:latin typeface="Arial Narrow" pitchFamily="34" charset="0"/>
                      </a:endParaRPr>
                    </a:p>
                  </a:txBody>
                  <a:tcPr marL="45629" marR="45629" marT="31940" marB="31940" anchor="ctr"/>
                </a:tc>
              </a:tr>
              <a:tr h="807258">
                <a:tc vMerge="1">
                  <a:txBody>
                    <a:bodyPr/>
                    <a:lstStyle/>
                    <a:p>
                      <a:endParaRPr lang="en-US"/>
                    </a:p>
                  </a:txBody>
                  <a:tcPr/>
                </a:tc>
                <a:tc vMerge="1">
                  <a:txBody>
                    <a:bodyPr/>
                    <a:lstStyle/>
                    <a:p>
                      <a:endParaRPr lang="en-US"/>
                    </a:p>
                  </a:txBody>
                  <a:tcPr/>
                </a:tc>
                <a:tc>
                  <a:txBody>
                    <a:bodyPr/>
                    <a:lstStyle/>
                    <a:p>
                      <a:pPr algn="l"/>
                      <a:r>
                        <a:rPr lang="en-US" sz="2000" b="1" dirty="0">
                          <a:effectLst/>
                        </a:rPr>
                        <a:t>Lanes</a:t>
                      </a:r>
                      <a:endParaRPr lang="en-US" sz="2000" b="1" dirty="0">
                        <a:effectLst/>
                        <a:latin typeface="Arial Narrow" pitchFamily="34" charset="0"/>
                      </a:endParaRPr>
                    </a:p>
                  </a:txBody>
                  <a:tcPr marL="45629" marR="45629" marT="31940" marB="31940"/>
                </a:tc>
              </a:tr>
              <a:tr h="440594">
                <a:tc rowSpan="4">
                  <a:txBody>
                    <a:bodyPr/>
                    <a:lstStyle/>
                    <a:p>
                      <a:pPr algn="l"/>
                      <a:r>
                        <a:rPr lang="en-US" sz="2000" b="1" dirty="0">
                          <a:effectLst/>
                        </a:rPr>
                        <a:t>Artifacts</a:t>
                      </a:r>
                      <a:endParaRPr lang="en-US" sz="2000" b="1" dirty="0">
                        <a:effectLst/>
                        <a:latin typeface="Arial Narrow" pitchFamily="34" charset="0"/>
                      </a:endParaRPr>
                    </a:p>
                  </a:txBody>
                  <a:tcPr marL="45629" marR="45629" marT="31940" marB="31940" anchor="ctr"/>
                </a:tc>
                <a:tc rowSpan="4">
                  <a:txBody>
                    <a:bodyPr/>
                    <a:lstStyle/>
                    <a:p>
                      <a:pPr algn="l"/>
                      <a:r>
                        <a:rPr lang="en-US" sz="2000" dirty="0" smtClean="0">
                          <a:effectLst/>
                        </a:rPr>
                        <a:t>Artifacts are used to </a:t>
                      </a:r>
                      <a:r>
                        <a:rPr lang="en-US" sz="2000" dirty="0" smtClean="0">
                          <a:solidFill>
                            <a:srgbClr val="C00000"/>
                          </a:solidFill>
                          <a:effectLst/>
                        </a:rPr>
                        <a:t>provide additional information about the process</a:t>
                      </a:r>
                      <a:r>
                        <a:rPr lang="en-US" sz="2000" dirty="0" smtClean="0">
                          <a:effectLst/>
                        </a:rPr>
                        <a:t>. They provide the </a:t>
                      </a:r>
                      <a:r>
                        <a:rPr lang="en-US" sz="2000" dirty="0" smtClean="0">
                          <a:solidFill>
                            <a:srgbClr val="0070C0"/>
                          </a:solidFill>
                          <a:effectLst/>
                        </a:rPr>
                        <a:t>notation with flexibility to express different contexts </a:t>
                      </a:r>
                      <a:r>
                        <a:rPr lang="en-US" sz="2000" dirty="0" smtClean="0">
                          <a:effectLst/>
                        </a:rPr>
                        <a:t>properly</a:t>
                      </a:r>
                      <a:endParaRPr lang="en-US" sz="2000" dirty="0">
                        <a:effectLst/>
                        <a:latin typeface="Arial Narrow" pitchFamily="34" charset="0"/>
                      </a:endParaRPr>
                    </a:p>
                  </a:txBody>
                  <a:tcPr marL="45629" marR="45629" marT="31940" marB="31940" anchor="ctr"/>
                </a:tc>
                <a:tc>
                  <a:txBody>
                    <a:bodyPr/>
                    <a:lstStyle/>
                    <a:p>
                      <a:pPr algn="l"/>
                      <a:r>
                        <a:rPr lang="en-US" sz="2000" b="1" dirty="0" smtClean="0">
                          <a:effectLst/>
                        </a:rPr>
                        <a:t>Annotation</a:t>
                      </a:r>
                      <a:endParaRPr lang="en-US" sz="2000" b="1" dirty="0">
                        <a:effectLst/>
                        <a:latin typeface="Arial Narrow" pitchFamily="34" charset="0"/>
                      </a:endParaRPr>
                    </a:p>
                  </a:txBody>
                  <a:tcPr marL="45629" marR="45629" marT="31940" marB="31940" anchor="ctr"/>
                </a:tc>
              </a:tr>
              <a:tr h="398078">
                <a:tc vMerge="1">
                  <a:txBody>
                    <a:bodyPr/>
                    <a:lstStyle/>
                    <a:p>
                      <a:endParaRPr lang="en-US"/>
                    </a:p>
                  </a:txBody>
                  <a:tcPr/>
                </a:tc>
                <a:tc vMerge="1">
                  <a:txBody>
                    <a:bodyPr/>
                    <a:lstStyle/>
                    <a:p>
                      <a:endParaRPr lang="en-US"/>
                    </a:p>
                  </a:txBody>
                  <a:tcPr/>
                </a:tc>
                <a:tc>
                  <a:txBody>
                    <a:bodyPr/>
                    <a:lstStyle/>
                    <a:p>
                      <a:pPr algn="l"/>
                      <a:r>
                        <a:rPr lang="en-US" sz="2000" b="1" dirty="0">
                          <a:effectLst/>
                        </a:rPr>
                        <a:t>Group</a:t>
                      </a:r>
                      <a:endParaRPr lang="en-US" sz="2000" b="1" dirty="0">
                        <a:effectLst/>
                        <a:latin typeface="Arial Narrow" pitchFamily="34" charset="0"/>
                      </a:endParaRPr>
                    </a:p>
                  </a:txBody>
                  <a:tcPr marL="45629" marR="45629" marT="31940" marB="31940" anchor="ctr"/>
                </a:tc>
              </a:tr>
              <a:tr h="398962">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rPr>
                        <a:t>Data Object</a:t>
                      </a:r>
                      <a:endParaRPr lang="en-US" sz="2000" b="1" dirty="0" smtClean="0">
                        <a:effectLst/>
                        <a:latin typeface="Arial Narrow" pitchFamily="34" charset="0"/>
                      </a:endParaRPr>
                    </a:p>
                  </a:txBody>
                  <a:tcPr marL="45629" marR="45629" marT="31940" marB="31940" anchor="ctr"/>
                </a:tc>
              </a:tr>
              <a:tr h="455376">
                <a:tc vMerge="1">
                  <a:txBody>
                    <a:bodyPr/>
                    <a:lstStyle/>
                    <a:p>
                      <a:pPr algn="l"/>
                      <a:endParaRPr lang="en-US" sz="1800" b="1">
                        <a:effectLst/>
                        <a:latin typeface="Arial Narrow" pitchFamily="34" charset="0"/>
                      </a:endParaRPr>
                    </a:p>
                  </a:txBody>
                  <a:tcPr marL="45629" marR="45629" marT="31940" marB="31940" anchor="ctr"/>
                </a:tc>
                <a:tc vMerge="1">
                  <a:txBody>
                    <a:bodyPr/>
                    <a:lstStyle/>
                    <a:p>
                      <a:pPr algn="l"/>
                      <a:endParaRPr lang="en-US" sz="1800" dirty="0">
                        <a:effectLst/>
                        <a:latin typeface="Arial Narrow" pitchFamily="34" charset="0"/>
                      </a:endParaRPr>
                    </a:p>
                  </a:txBody>
                  <a:tcPr marL="45629" marR="45629" marT="31940" marB="31940" anchor="ctr"/>
                </a:tc>
                <a:tc>
                  <a:txBody>
                    <a:bodyPr/>
                    <a:lstStyle/>
                    <a:p>
                      <a:pPr algn="l"/>
                      <a:r>
                        <a:rPr lang="id-ID" sz="2000" b="1" dirty="0" smtClean="0">
                          <a:effectLst/>
                        </a:rPr>
                        <a:t>Data</a:t>
                      </a:r>
                      <a:r>
                        <a:rPr lang="id-ID" sz="2000" b="1" baseline="0" dirty="0" smtClean="0">
                          <a:effectLst/>
                        </a:rPr>
                        <a:t> Store</a:t>
                      </a:r>
                      <a:endParaRPr lang="en-US" sz="2000" b="1" dirty="0">
                        <a:effectLst/>
                        <a:latin typeface="Arial Narrow" pitchFamily="34" charset="0"/>
                      </a:endParaRPr>
                    </a:p>
                  </a:txBody>
                  <a:tcPr marL="45629" marR="45629" marT="31940" marB="31940" anchor="ctr"/>
                </a:tc>
              </a:tr>
            </a:tbl>
          </a:graphicData>
        </a:graphic>
      </p:graphicFrame>
      <p:sp>
        <p:nvSpPr>
          <p:cNvPr id="3" name="Slide Number Placeholder 2"/>
          <p:cNvSpPr>
            <a:spLocks noGrp="1"/>
          </p:cNvSpPr>
          <p:nvPr>
            <p:ph type="sldNum" sz="quarter" idx="12"/>
          </p:nvPr>
        </p:nvSpPr>
        <p:spPr/>
        <p:txBody>
          <a:bodyPr/>
          <a:lstStyle/>
          <a:p>
            <a:fld id="{C546E0E4-908A-4724-B308-E4F6AE4FA0DD}" type="slidenum">
              <a:rPr lang="en-US" smtClean="0"/>
              <a:pPr/>
              <a:t>91</a:t>
            </a:fld>
            <a:endParaRPr lang="en-US" dirty="0"/>
          </a:p>
        </p:txBody>
      </p:sp>
    </p:spTree>
    <p:extLst>
      <p:ext uri="{BB962C8B-B14F-4D97-AF65-F5344CB8AC3E}">
        <p14:creationId xmlns:p14="http://schemas.microsoft.com/office/powerpoint/2010/main" val="57547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Gateway</a:t>
            </a:r>
            <a:endParaRPr lang="en-US"/>
          </a:p>
        </p:txBody>
      </p:sp>
      <p:sp>
        <p:nvSpPr>
          <p:cNvPr id="3" name="Content Placeholder 2"/>
          <p:cNvSpPr>
            <a:spLocks noGrp="1"/>
          </p:cNvSpPr>
          <p:nvPr>
            <p:ph idx="1"/>
          </p:nvPr>
        </p:nvSpPr>
        <p:spPr/>
        <p:txBody>
          <a:bodyPr/>
          <a:lstStyle/>
          <a:p>
            <a:r>
              <a:rPr lang="en-US" dirty="0" smtClean="0"/>
              <a:t>Gateways </a:t>
            </a:r>
            <a:r>
              <a:rPr lang="en-US" dirty="0"/>
              <a:t>are used to </a:t>
            </a:r>
            <a:r>
              <a:rPr lang="en-US" dirty="0">
                <a:solidFill>
                  <a:srgbClr val="C00000"/>
                </a:solidFill>
              </a:rPr>
              <a:t>control the divergence and convergence</a:t>
            </a:r>
            <a:r>
              <a:rPr lang="en-US" dirty="0"/>
              <a:t> of the flow.  They determine ramifications, bifurcations, combinations and merges in the process. </a:t>
            </a:r>
          </a:p>
          <a:p>
            <a:r>
              <a:rPr lang="en-US" dirty="0" smtClean="0"/>
              <a:t>They </a:t>
            </a:r>
            <a:r>
              <a:rPr lang="en-US" dirty="0"/>
              <a:t>are represented by a diamond shape.  </a:t>
            </a:r>
            <a:r>
              <a:rPr lang="en-US" dirty="0">
                <a:solidFill>
                  <a:srgbClr val="C00000"/>
                </a:solidFill>
              </a:rPr>
              <a:t>Internal markers </a:t>
            </a:r>
            <a:r>
              <a:rPr lang="en-US" dirty="0"/>
              <a:t>will show the </a:t>
            </a:r>
            <a:r>
              <a:rPr lang="en-US" dirty="0" smtClean="0"/>
              <a:t>type </a:t>
            </a:r>
            <a:r>
              <a:rPr lang="en-US" dirty="0"/>
              <a:t>of control being </a:t>
            </a:r>
            <a:r>
              <a:rPr lang="en-US" dirty="0" smtClean="0"/>
              <a:t>used</a:t>
            </a:r>
            <a:endParaRPr lang="id-ID" dirty="0" smtClean="0"/>
          </a:p>
          <a:p>
            <a:pPr marL="0" indent="0">
              <a:buNone/>
            </a:pPr>
            <a:endParaRPr lang="id-ID" dirty="0" smtClean="0"/>
          </a:p>
          <a:p>
            <a:pPr marL="0" indent="0">
              <a:buNone/>
            </a:pPr>
            <a:endParaRPr lang="en-US" dirty="0"/>
          </a:p>
          <a:p>
            <a:r>
              <a:rPr lang="en-US" dirty="0" smtClean="0"/>
              <a:t>Icons </a:t>
            </a:r>
            <a:r>
              <a:rPr lang="en-US" dirty="0"/>
              <a:t>in the diamond shape  indicate the </a:t>
            </a:r>
            <a:r>
              <a:rPr lang="en-US" dirty="0">
                <a:solidFill>
                  <a:srgbClr val="C00000"/>
                </a:solidFill>
              </a:rPr>
              <a:t>type of behavior </a:t>
            </a:r>
            <a:r>
              <a:rPr lang="en-US" dirty="0"/>
              <a:t>of the flow </a:t>
            </a:r>
            <a:r>
              <a:rPr lang="en-US" dirty="0" smtClean="0"/>
              <a:t>control</a:t>
            </a:r>
            <a:endParaRPr lang="en-US" dirty="0"/>
          </a:p>
          <a:p>
            <a:endParaRPr lang="en-US" dirty="0"/>
          </a:p>
        </p:txBody>
      </p:sp>
      <p:pic>
        <p:nvPicPr>
          <p:cNvPr id="4" name="Picture 1" descr="mhtml:file://C:\RSWLecture\Business%20Process%20Model%20and%20Notation%20(BPMN)\2%20Basic%20Concepts\Basic%20BPMN%20modeling%20elements.mht!http://wiki.bizagi.com/en/images/e/e9/Modeling_the_Process3_Image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599"/>
            <a:ext cx="552450" cy="5619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546E0E4-908A-4724-B308-E4F6AE4FA0DD}" type="slidenum">
              <a:rPr lang="en-US" smtClean="0"/>
              <a:pPr/>
              <a:t>92</a:t>
            </a:fld>
            <a:endParaRPr lang="en-US"/>
          </a:p>
        </p:txBody>
      </p:sp>
    </p:spTree>
    <p:extLst>
      <p:ext uri="{BB962C8B-B14F-4D97-AF65-F5344CB8AC3E}">
        <p14:creationId xmlns:p14="http://schemas.microsoft.com/office/powerpoint/2010/main" val="388748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190500"/>
            <a:ext cx="8181473" cy="495300"/>
          </a:xfrm>
        </p:spPr>
        <p:txBody>
          <a:bodyPr>
            <a:normAutofit fontScale="90000"/>
          </a:bodyPr>
          <a:lstStyle/>
          <a:p>
            <a:r>
              <a:rPr lang="id-ID" dirty="0" err="1" smtClean="0"/>
              <a:t>Type</a:t>
            </a:r>
            <a:r>
              <a:rPr lang="id-ID" dirty="0" smtClean="0"/>
              <a:t> of </a:t>
            </a:r>
            <a:r>
              <a:rPr lang="id-ID" dirty="0" err="1" smtClean="0"/>
              <a:t>Gateway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3341266"/>
              </p:ext>
            </p:extLst>
          </p:nvPr>
        </p:nvGraphicFramePr>
        <p:xfrm>
          <a:off x="0" y="685797"/>
          <a:ext cx="9144000" cy="6141031"/>
        </p:xfrm>
        <a:graphic>
          <a:graphicData uri="http://schemas.openxmlformats.org/drawingml/2006/table">
            <a:tbl>
              <a:tblPr/>
              <a:tblGrid>
                <a:gridCol w="1295400"/>
                <a:gridCol w="6553200"/>
                <a:gridCol w="1295400"/>
              </a:tblGrid>
              <a:tr h="277045">
                <a:tc>
                  <a:txBody>
                    <a:bodyPr/>
                    <a:lstStyle/>
                    <a:p>
                      <a:pPr algn="ctr" fontAlgn="ctr"/>
                      <a:r>
                        <a:rPr lang="id-ID" sz="1600" b="1" dirty="0" smtClean="0">
                          <a:effectLst/>
                          <a:latin typeface="Arial Narrow" pitchFamily="34" charset="0"/>
                        </a:rPr>
                        <a:t>ELE</a:t>
                      </a:r>
                      <a:r>
                        <a:rPr lang="en-US" sz="1600" b="1" dirty="0" smtClean="0">
                          <a:effectLst/>
                          <a:latin typeface="Arial Narrow" pitchFamily="34" charset="0"/>
                        </a:rPr>
                        <a:t>MENT</a:t>
                      </a:r>
                      <a:endParaRPr lang="en-US" sz="1600" dirty="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1600" b="1">
                          <a:effectLst/>
                          <a:latin typeface="Arial Narrow" pitchFamily="34" charset="0"/>
                        </a:rPr>
                        <a:t>DESCRIPTION</a:t>
                      </a:r>
                      <a:endParaRPr lang="en-US" sz="160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c>
                  <a:txBody>
                    <a:bodyPr/>
                    <a:lstStyle/>
                    <a:p>
                      <a:pPr algn="ctr" fontAlgn="ctr"/>
                      <a:r>
                        <a:rPr lang="en-US" sz="1600" b="1">
                          <a:effectLst/>
                          <a:latin typeface="Arial Narrow" pitchFamily="34" charset="0"/>
                        </a:rPr>
                        <a:t>NOTATION</a:t>
                      </a:r>
                      <a:endParaRPr lang="en-US" sz="160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9C9C9"/>
                    </a:solidFill>
                  </a:tcPr>
                </a:tc>
              </a:tr>
              <a:tr h="774476">
                <a:tc>
                  <a:txBody>
                    <a:bodyPr/>
                    <a:lstStyle/>
                    <a:p>
                      <a:pPr algn="ctr" fontAlgn="ctr"/>
                      <a:r>
                        <a:rPr lang="en-US" sz="1600" b="1">
                          <a:effectLst/>
                          <a:latin typeface="Arial Narrow" pitchFamily="34" charset="0"/>
                        </a:rPr>
                        <a:t>Exclusive Gateway</a:t>
                      </a: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600" dirty="0">
                          <a:effectLst/>
                          <a:latin typeface="Arial Narrow" pitchFamily="34" charset="0"/>
                        </a:rPr>
                        <a:t>As Divergence: It is used to create alternative paths within the Process, but </a:t>
                      </a:r>
                      <a:r>
                        <a:rPr lang="en-US" sz="1600" dirty="0">
                          <a:solidFill>
                            <a:srgbClr val="C00000"/>
                          </a:solidFill>
                          <a:effectLst/>
                          <a:latin typeface="Arial Narrow" pitchFamily="34" charset="0"/>
                        </a:rPr>
                        <a:t>only one is chosen</a:t>
                      </a:r>
                      <a:r>
                        <a:rPr lang="en-US" sz="1600" dirty="0">
                          <a:effectLst/>
                          <a:latin typeface="Arial Narrow" pitchFamily="34" charset="0"/>
                        </a:rPr>
                        <a:t>.</a:t>
                      </a:r>
                    </a:p>
                    <a:p>
                      <a:pPr algn="l" fontAlgn="t"/>
                      <a:r>
                        <a:rPr lang="en-US" sz="1600" dirty="0">
                          <a:effectLst/>
                          <a:latin typeface="Arial Narrow" pitchFamily="34" charset="0"/>
                        </a:rPr>
                        <a:t> </a:t>
                      </a:r>
                      <a:r>
                        <a:rPr lang="en-US" sz="1600" dirty="0" smtClean="0">
                          <a:effectLst/>
                          <a:latin typeface="Arial Narrow" pitchFamily="34" charset="0"/>
                        </a:rPr>
                        <a:t>As </a:t>
                      </a:r>
                      <a:r>
                        <a:rPr lang="en-US" sz="1600" dirty="0">
                          <a:effectLst/>
                          <a:latin typeface="Arial Narrow" pitchFamily="34" charset="0"/>
                        </a:rPr>
                        <a:t>Convergence: It is used to merge alternative paths</a:t>
                      </a:r>
                      <a:r>
                        <a:rPr lang="en-US" sz="1600" dirty="0" smtClean="0">
                          <a:effectLst/>
                          <a:latin typeface="Arial Narrow" pitchFamily="34" charset="0"/>
                        </a:rPr>
                        <a:t>.</a:t>
                      </a:r>
                      <a:endParaRPr lang="en-US" sz="1600" dirty="0">
                        <a:effectLst/>
                        <a:latin typeface="Arial Narrow" pitchFamily="34" charset="0"/>
                      </a:endParaRPr>
                    </a:p>
                  </a:txBody>
                  <a:tcPr marL="13887" marR="13887" marT="13887" marB="1388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60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844227">
                <a:tc>
                  <a:txBody>
                    <a:bodyPr/>
                    <a:lstStyle/>
                    <a:p>
                      <a:pPr algn="ctr" fontAlgn="ctr"/>
                      <a:r>
                        <a:rPr lang="en-US" sz="1600" b="1">
                          <a:effectLst/>
                          <a:latin typeface="Arial Narrow" pitchFamily="34" charset="0"/>
                        </a:rPr>
                        <a:t>Event Based Gateway</a:t>
                      </a: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600" dirty="0">
                          <a:effectLst/>
                          <a:latin typeface="Arial Narrow" pitchFamily="34" charset="0"/>
                        </a:rPr>
                        <a:t>Represents a branching point in the Process </a:t>
                      </a:r>
                      <a:r>
                        <a:rPr lang="en-US" sz="1600" dirty="0">
                          <a:solidFill>
                            <a:srgbClr val="C00000"/>
                          </a:solidFill>
                          <a:effectLst/>
                          <a:latin typeface="Arial Narrow" pitchFamily="34" charset="0"/>
                        </a:rPr>
                        <a:t>where the alternative paths that follow the Gateway are based on Events that </a:t>
                      </a:r>
                      <a:r>
                        <a:rPr lang="en-US" sz="1600" dirty="0" smtClean="0">
                          <a:solidFill>
                            <a:srgbClr val="C00000"/>
                          </a:solidFill>
                          <a:effectLst/>
                          <a:latin typeface="Arial Narrow" pitchFamily="34" charset="0"/>
                        </a:rPr>
                        <a:t>occur</a:t>
                      </a:r>
                      <a:r>
                        <a:rPr lang="en-US" sz="1600" dirty="0" smtClean="0">
                          <a:effectLst/>
                          <a:latin typeface="Arial Narrow" pitchFamily="34" charset="0"/>
                        </a:rPr>
                        <a:t>.</a:t>
                      </a:r>
                      <a:r>
                        <a:rPr lang="id-ID" sz="1600" baseline="0" dirty="0" smtClean="0">
                          <a:effectLst/>
                          <a:latin typeface="Arial Narrow" pitchFamily="34" charset="0"/>
                        </a:rPr>
                        <a:t> </a:t>
                      </a:r>
                      <a:r>
                        <a:rPr lang="en-US" sz="1600" dirty="0" smtClean="0">
                          <a:effectLst/>
                          <a:latin typeface="Arial Narrow" pitchFamily="34" charset="0"/>
                        </a:rPr>
                        <a:t>When </a:t>
                      </a:r>
                      <a:r>
                        <a:rPr lang="en-US" sz="1600" dirty="0">
                          <a:effectLst/>
                          <a:latin typeface="Arial Narrow" pitchFamily="34" charset="0"/>
                        </a:rPr>
                        <a:t>the first Event is triggered, the path that follows that Event will  be used. All the remaining paths will no longer be valid</a:t>
                      </a:r>
                      <a:r>
                        <a:rPr lang="en-US" sz="1600" dirty="0" smtClean="0">
                          <a:effectLst/>
                          <a:latin typeface="Arial Narrow" pitchFamily="34" charset="0"/>
                        </a:rPr>
                        <a:t>.</a:t>
                      </a:r>
                      <a:endParaRPr lang="en-US" sz="1600" dirty="0">
                        <a:effectLst/>
                        <a:latin typeface="Arial Narrow" pitchFamily="34" charset="0"/>
                      </a:endParaRPr>
                    </a:p>
                  </a:txBody>
                  <a:tcPr marL="13887" marR="13887" marT="13887" marB="1388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60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774476">
                <a:tc>
                  <a:txBody>
                    <a:bodyPr/>
                    <a:lstStyle/>
                    <a:p>
                      <a:pPr algn="ctr" fontAlgn="ctr"/>
                      <a:r>
                        <a:rPr lang="en-US" sz="1600" b="1" dirty="0">
                          <a:effectLst/>
                          <a:latin typeface="Arial Narrow" pitchFamily="34" charset="0"/>
                        </a:rPr>
                        <a:t>Exclusive Event Based Gateway</a:t>
                      </a: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600" dirty="0">
                          <a:effectLst/>
                          <a:latin typeface="Arial Narrow" pitchFamily="34" charset="0"/>
                        </a:rPr>
                        <a:t>Is a variation of the Event based gateway and it is used to instantiate </a:t>
                      </a:r>
                      <a:r>
                        <a:rPr lang="en-US" sz="1600" kern="1200" dirty="0">
                          <a:solidFill>
                            <a:schemeClr val="tx1"/>
                          </a:solidFill>
                          <a:effectLst/>
                          <a:latin typeface="Arial Narrow" pitchFamily="34" charset="0"/>
                          <a:ea typeface="+mn-ea"/>
                          <a:cs typeface="+mn-cs"/>
                        </a:rPr>
                        <a:t>Processes</a:t>
                      </a:r>
                      <a:r>
                        <a:rPr lang="en-US" sz="1600" dirty="0">
                          <a:effectLst/>
                          <a:latin typeface="Arial Narrow" pitchFamily="34" charset="0"/>
                        </a:rPr>
                        <a:t>. </a:t>
                      </a:r>
                      <a:r>
                        <a:rPr lang="en-US" sz="1600" dirty="0">
                          <a:solidFill>
                            <a:srgbClr val="C00000"/>
                          </a:solidFill>
                          <a:effectLst/>
                          <a:latin typeface="Arial Narrow" pitchFamily="34" charset="0"/>
                        </a:rPr>
                        <a:t>One the Events of the Gateway configuration must be triggered</a:t>
                      </a:r>
                      <a:r>
                        <a:rPr lang="en-US" sz="1600" dirty="0">
                          <a:effectLst/>
                          <a:latin typeface="Arial Narrow" pitchFamily="34" charset="0"/>
                        </a:rPr>
                        <a:t> in order to create a Process instance</a:t>
                      </a:r>
                      <a:r>
                        <a:rPr lang="en-US" sz="1600" dirty="0" smtClean="0">
                          <a:effectLst/>
                          <a:latin typeface="Arial Narrow" pitchFamily="34" charset="0"/>
                        </a:rPr>
                        <a:t>.</a:t>
                      </a:r>
                      <a:endParaRPr lang="en-US" sz="1600" dirty="0">
                        <a:effectLst/>
                        <a:latin typeface="Arial Narrow" pitchFamily="34" charset="0"/>
                      </a:endParaRPr>
                    </a:p>
                  </a:txBody>
                  <a:tcPr marL="13887" marR="13887" marT="13887" marB="1388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60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525760">
                <a:tc>
                  <a:txBody>
                    <a:bodyPr/>
                    <a:lstStyle/>
                    <a:p>
                      <a:pPr algn="ctr" fontAlgn="ctr"/>
                      <a:r>
                        <a:rPr lang="en-US" sz="1600" b="1">
                          <a:effectLst/>
                          <a:latin typeface="Arial Narrow" pitchFamily="34" charset="0"/>
                        </a:rPr>
                        <a:t>Parallel Event Based Gateway</a:t>
                      </a: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600" dirty="0">
                          <a:effectLst/>
                          <a:latin typeface="Arial Narrow" pitchFamily="34" charset="0"/>
                        </a:rPr>
                        <a:t>Unlike the </a:t>
                      </a:r>
                      <a:r>
                        <a:rPr lang="en-US" sz="1600" dirty="0" err="1">
                          <a:effectLst/>
                          <a:latin typeface="Arial Narrow" pitchFamily="34" charset="0"/>
                        </a:rPr>
                        <a:t>the</a:t>
                      </a:r>
                      <a:r>
                        <a:rPr lang="en-US" sz="1600" dirty="0">
                          <a:effectLst/>
                          <a:latin typeface="Arial Narrow" pitchFamily="34" charset="0"/>
                        </a:rPr>
                        <a:t> exclusive Event based Gateway, </a:t>
                      </a:r>
                      <a:r>
                        <a:rPr lang="en-US" sz="1600" dirty="0">
                          <a:solidFill>
                            <a:srgbClr val="C00000"/>
                          </a:solidFill>
                          <a:effectLst/>
                          <a:latin typeface="Arial Narrow" pitchFamily="34" charset="0"/>
                        </a:rPr>
                        <a:t>ALL the Events of the Gateway configuration must be triggered</a:t>
                      </a:r>
                      <a:r>
                        <a:rPr lang="en-US" sz="1600" dirty="0">
                          <a:effectLst/>
                          <a:latin typeface="Arial Narrow" pitchFamily="34" charset="0"/>
                        </a:rPr>
                        <a:t> in order to create a Process </a:t>
                      </a:r>
                      <a:r>
                        <a:rPr lang="en-US" sz="1600" dirty="0" smtClean="0">
                          <a:effectLst/>
                          <a:latin typeface="Arial Narrow" pitchFamily="34" charset="0"/>
                        </a:rPr>
                        <a:t>instance</a:t>
                      </a:r>
                      <a:endParaRPr lang="en-US" sz="1600" dirty="0">
                        <a:effectLst/>
                        <a:latin typeface="Arial Narrow" pitchFamily="34" charset="0"/>
                      </a:endParaRPr>
                    </a:p>
                  </a:txBody>
                  <a:tcPr marL="13887" marR="13887" marT="13887" marB="1388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60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774476">
                <a:tc>
                  <a:txBody>
                    <a:bodyPr/>
                    <a:lstStyle/>
                    <a:p>
                      <a:pPr algn="ctr" fontAlgn="ctr"/>
                      <a:r>
                        <a:rPr lang="en-US" sz="1600" b="1">
                          <a:effectLst/>
                          <a:latin typeface="Arial Narrow" pitchFamily="34" charset="0"/>
                        </a:rPr>
                        <a:t>Parallel Gateway</a:t>
                      </a: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600" dirty="0">
                          <a:effectLst/>
                          <a:latin typeface="Arial Narrow" pitchFamily="34" charset="0"/>
                        </a:rPr>
                        <a:t>As Divergence: is used to create </a:t>
                      </a:r>
                      <a:r>
                        <a:rPr lang="en-US" sz="1600" dirty="0">
                          <a:solidFill>
                            <a:srgbClr val="C00000"/>
                          </a:solidFill>
                          <a:effectLst/>
                          <a:latin typeface="Arial Narrow" pitchFamily="34" charset="0"/>
                        </a:rPr>
                        <a:t>alternative paths without checking any conditions</a:t>
                      </a:r>
                      <a:r>
                        <a:rPr lang="en-US" sz="1600" dirty="0" smtClean="0">
                          <a:effectLst/>
                          <a:latin typeface="Arial Narrow" pitchFamily="34" charset="0"/>
                        </a:rPr>
                        <a:t>.</a:t>
                      </a:r>
                      <a:endParaRPr lang="en-US" sz="1600" dirty="0">
                        <a:effectLst/>
                        <a:latin typeface="Arial Narrow" pitchFamily="34" charset="0"/>
                      </a:endParaRPr>
                    </a:p>
                    <a:p>
                      <a:pPr algn="l" fontAlgn="t"/>
                      <a:r>
                        <a:rPr lang="en-US" sz="1600" dirty="0">
                          <a:effectLst/>
                          <a:latin typeface="Arial Narrow" pitchFamily="34" charset="0"/>
                        </a:rPr>
                        <a:t>As Convergence: is used to merge alternative paths, the gateways waits for all incoming flows before it continues</a:t>
                      </a:r>
                      <a:r>
                        <a:rPr lang="en-US" sz="1600" dirty="0" smtClean="0">
                          <a:effectLst/>
                          <a:latin typeface="Arial Narrow" pitchFamily="34" charset="0"/>
                        </a:rPr>
                        <a:t>.</a:t>
                      </a:r>
                      <a:endParaRPr lang="en-US" sz="1600" dirty="0">
                        <a:effectLst/>
                        <a:latin typeface="Arial Narrow" pitchFamily="34" charset="0"/>
                      </a:endParaRPr>
                    </a:p>
                  </a:txBody>
                  <a:tcPr marL="13887" marR="13887" marT="13887" marB="1388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60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r h="1081574">
                <a:tc>
                  <a:txBody>
                    <a:bodyPr/>
                    <a:lstStyle/>
                    <a:p>
                      <a:pPr algn="ctr" fontAlgn="ctr"/>
                      <a:r>
                        <a:rPr lang="en-US" sz="1600" b="1">
                          <a:effectLst/>
                          <a:latin typeface="Arial Narrow" pitchFamily="34" charset="0"/>
                        </a:rPr>
                        <a:t>Complex Gateway</a:t>
                      </a: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l" fontAlgn="t"/>
                      <a:r>
                        <a:rPr lang="en-US" sz="1600" dirty="0">
                          <a:effectLst/>
                          <a:latin typeface="Arial Narrow" pitchFamily="34" charset="0"/>
                        </a:rPr>
                        <a:t>As Divergence: is used to control complex decision points in the Process. It creates alternative </a:t>
                      </a:r>
                      <a:r>
                        <a:rPr lang="en-US" sz="1600" dirty="0">
                          <a:solidFill>
                            <a:srgbClr val="C00000"/>
                          </a:solidFill>
                          <a:effectLst/>
                          <a:latin typeface="Arial Narrow" pitchFamily="34" charset="0"/>
                        </a:rPr>
                        <a:t>paths within the Process using expressions</a:t>
                      </a:r>
                      <a:r>
                        <a:rPr lang="en-US" sz="1600" dirty="0" smtClean="0">
                          <a:effectLst/>
                          <a:latin typeface="Arial Narrow" pitchFamily="34" charset="0"/>
                        </a:rPr>
                        <a:t>.</a:t>
                      </a:r>
                      <a:endParaRPr lang="en-US" sz="1600" dirty="0">
                        <a:effectLst/>
                        <a:latin typeface="Arial Narrow" pitchFamily="34" charset="0"/>
                      </a:endParaRPr>
                    </a:p>
                    <a:p>
                      <a:pPr algn="l" fontAlgn="t"/>
                      <a:r>
                        <a:rPr lang="en-US" sz="1600" dirty="0">
                          <a:effectLst/>
                          <a:latin typeface="Arial Narrow" pitchFamily="34" charset="0"/>
                        </a:rPr>
                        <a:t>As Convergence: Allow continuing to the next point of the Process when a </a:t>
                      </a:r>
                      <a:r>
                        <a:rPr lang="en-US" sz="1600" dirty="0">
                          <a:solidFill>
                            <a:srgbClr val="C00000"/>
                          </a:solidFill>
                          <a:effectLst/>
                          <a:latin typeface="Arial Narrow" pitchFamily="34" charset="0"/>
                        </a:rPr>
                        <a:t>business condition becomes true</a:t>
                      </a:r>
                      <a:r>
                        <a:rPr lang="en-US" sz="1600" dirty="0" smtClean="0">
                          <a:effectLst/>
                          <a:latin typeface="Arial Narrow" pitchFamily="34" charset="0"/>
                        </a:rPr>
                        <a:t>.</a:t>
                      </a:r>
                      <a:endParaRPr lang="en-US" sz="1600" dirty="0">
                        <a:effectLst/>
                        <a:latin typeface="Arial Narrow" pitchFamily="34" charset="0"/>
                      </a:endParaRPr>
                    </a:p>
                  </a:txBody>
                  <a:tcPr marL="13887" marR="13887" marT="13887" marB="1388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c>
                  <a:txBody>
                    <a:bodyPr/>
                    <a:lstStyle/>
                    <a:p>
                      <a:pPr algn="ctr" fontAlgn="ctr"/>
                      <a:endParaRPr lang="en-US" sz="160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5F5F5"/>
                    </a:solidFill>
                  </a:tcPr>
                </a:tc>
              </a:tr>
              <a:tr h="1088997">
                <a:tc>
                  <a:txBody>
                    <a:bodyPr/>
                    <a:lstStyle/>
                    <a:p>
                      <a:pPr algn="ctr" fontAlgn="ctr"/>
                      <a:r>
                        <a:rPr lang="en-US" sz="1600" b="1">
                          <a:effectLst/>
                          <a:latin typeface="Arial Narrow" pitchFamily="34" charset="0"/>
                        </a:rPr>
                        <a:t>Inclusive Gateway</a:t>
                      </a: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l" fontAlgn="t"/>
                      <a:r>
                        <a:rPr lang="en-US" sz="1600" dirty="0">
                          <a:effectLst/>
                          <a:latin typeface="Arial Narrow" pitchFamily="34" charset="0"/>
                        </a:rPr>
                        <a:t>As Divergence: represents a branching point where alternatives are based on conditional expressions. The TRUE evaluation of one condition does not exclude the evaluation of the other conditions. </a:t>
                      </a:r>
                      <a:r>
                        <a:rPr lang="en-US" sz="1600" dirty="0">
                          <a:solidFill>
                            <a:srgbClr val="C00000"/>
                          </a:solidFill>
                          <a:effectLst/>
                          <a:latin typeface="Arial Narrow" pitchFamily="34" charset="0"/>
                        </a:rPr>
                        <a:t>All evaluations of a TRUE condition will be traversed by a token</a:t>
                      </a:r>
                      <a:r>
                        <a:rPr lang="en-US" sz="1600" dirty="0" smtClean="0">
                          <a:effectLst/>
                          <a:latin typeface="Arial Narrow" pitchFamily="34" charset="0"/>
                        </a:rPr>
                        <a:t>.</a:t>
                      </a:r>
                      <a:endParaRPr lang="en-US" sz="1600" dirty="0">
                        <a:effectLst/>
                        <a:latin typeface="Arial Narrow" pitchFamily="34" charset="0"/>
                      </a:endParaRPr>
                    </a:p>
                    <a:p>
                      <a:pPr algn="l" fontAlgn="t"/>
                      <a:r>
                        <a:rPr lang="en-US" sz="1600" dirty="0">
                          <a:effectLst/>
                          <a:latin typeface="Arial Narrow" pitchFamily="34" charset="0"/>
                        </a:rPr>
                        <a:t>As Convergence: is used to merge a combination of alternative and parallel paths</a:t>
                      </a:r>
                      <a:r>
                        <a:rPr lang="en-US" sz="1600" dirty="0" smtClean="0">
                          <a:effectLst/>
                          <a:latin typeface="Arial Narrow" pitchFamily="34" charset="0"/>
                        </a:rPr>
                        <a:t>.</a:t>
                      </a:r>
                      <a:endParaRPr lang="en-US" sz="1600" dirty="0">
                        <a:effectLst/>
                        <a:latin typeface="Arial Narrow" pitchFamily="34" charset="0"/>
                      </a:endParaRPr>
                    </a:p>
                  </a:txBody>
                  <a:tcPr marL="13887" marR="13887" marT="13887" marB="13887">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c>
                  <a:txBody>
                    <a:bodyPr/>
                    <a:lstStyle/>
                    <a:p>
                      <a:pPr algn="ctr" fontAlgn="ctr"/>
                      <a:endParaRPr lang="en-US" sz="1600" dirty="0">
                        <a:effectLst/>
                        <a:latin typeface="Arial Narrow" pitchFamily="34" charset="0"/>
                      </a:endParaRPr>
                    </a:p>
                  </a:txBody>
                  <a:tcPr marL="13887" marR="13887" marT="13887" marB="13887"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6E6E6"/>
                    </a:solidFill>
                  </a:tcPr>
                </a:tc>
              </a:tr>
            </a:tbl>
          </a:graphicData>
        </a:graphic>
      </p:graphicFrame>
      <p:pic>
        <p:nvPicPr>
          <p:cNvPr id="44033" name="Picture 1" descr="Exclusive gate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255" y="1050100"/>
            <a:ext cx="814945" cy="626300"/>
          </a:xfrm>
          <a:prstGeom prst="rect">
            <a:avLst/>
          </a:prstGeom>
          <a:noFill/>
          <a:extLst>
            <a:ext uri="{909E8E84-426E-40DD-AFC4-6F175D3DCCD1}">
              <a14:hiddenFill xmlns:a14="http://schemas.microsoft.com/office/drawing/2010/main">
                <a:solidFill>
                  <a:srgbClr val="FFFFFF"/>
                </a:solidFill>
              </a14:hiddenFill>
            </a:ext>
          </a:extLst>
        </p:spPr>
      </p:pic>
      <p:pic>
        <p:nvPicPr>
          <p:cNvPr id="44034" name="Picture 2" descr="Event based gate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687" y="1842283"/>
            <a:ext cx="513113" cy="596117"/>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Exclusive event based gate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626921"/>
            <a:ext cx="558387" cy="573479"/>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Parallel event based gate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1792" y="3381375"/>
            <a:ext cx="611208" cy="58102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Parallel gatew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8070" y="4152900"/>
            <a:ext cx="468730" cy="64770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Complex gatew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0550" y="4962525"/>
            <a:ext cx="552450" cy="752475"/>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Inclusive gatew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6019800"/>
            <a:ext cx="533400"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46E0E4-908A-4724-B308-E4F6AE4FA0DD}" type="slidenum">
              <a:rPr lang="en-US" smtClean="0"/>
              <a:pPr/>
              <a:t>93</a:t>
            </a:fld>
            <a:endParaRPr lang="en-US"/>
          </a:p>
        </p:txBody>
      </p:sp>
    </p:spTree>
    <p:extLst>
      <p:ext uri="{BB962C8B-B14F-4D97-AF65-F5344CB8AC3E}">
        <p14:creationId xmlns:p14="http://schemas.microsoft.com/office/powerpoint/2010/main" val="394269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Exclusive Gateway (Divergence)</a:t>
            </a:r>
            <a:endParaRPr lang="en-US"/>
          </a:p>
        </p:txBody>
      </p:sp>
      <p:sp>
        <p:nvSpPr>
          <p:cNvPr id="3" name="Content Placeholder 2"/>
          <p:cNvSpPr>
            <a:spLocks noGrp="1"/>
          </p:cNvSpPr>
          <p:nvPr>
            <p:ph idx="1"/>
          </p:nvPr>
        </p:nvSpPr>
        <p:spPr/>
        <p:txBody>
          <a:bodyPr/>
          <a:lstStyle/>
          <a:p>
            <a:pPr marL="0" indent="0">
              <a:buNone/>
            </a:pPr>
            <a:r>
              <a:rPr lang="en-US" sz="2800" dirty="0"/>
              <a:t>As a divergence shape, the Exclusive Gateway is used when </a:t>
            </a:r>
            <a:r>
              <a:rPr lang="en-US" sz="2800" dirty="0">
                <a:solidFill>
                  <a:srgbClr val="C00000"/>
                </a:solidFill>
              </a:rPr>
              <a:t>two or more alternative paths appear at one point in the process</a:t>
            </a:r>
            <a:r>
              <a:rPr lang="en-US" sz="2800" dirty="0"/>
              <a:t>, and just one of them is valid at a given time. Data-based decision of the system.</a:t>
            </a:r>
          </a:p>
          <a:p>
            <a:pPr marL="0" indent="0">
              <a:buNone/>
            </a:pPr>
            <a:endParaRPr lang="id-ID" sz="2800" dirty="0" smtClean="0"/>
          </a:p>
          <a:p>
            <a:endParaRPr lang="id-ID" sz="2800" dirty="0"/>
          </a:p>
          <a:p>
            <a:endParaRPr lang="id-ID" sz="2800" dirty="0" smtClean="0"/>
          </a:p>
          <a:p>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945" y="3529914"/>
            <a:ext cx="4194110" cy="2362200"/>
          </a:xfrm>
          <a:prstGeom prst="rect">
            <a:avLst/>
          </a:prstGeom>
        </p:spPr>
      </p:pic>
      <p:sp>
        <p:nvSpPr>
          <p:cNvPr id="5" name="Slide Number Placeholder 4"/>
          <p:cNvSpPr>
            <a:spLocks noGrp="1"/>
          </p:cNvSpPr>
          <p:nvPr>
            <p:ph type="sldNum" sz="quarter" idx="12"/>
          </p:nvPr>
        </p:nvSpPr>
        <p:spPr/>
        <p:txBody>
          <a:bodyPr/>
          <a:lstStyle/>
          <a:p>
            <a:fld id="{C546E0E4-908A-4724-B308-E4F6AE4FA0DD}" type="slidenum">
              <a:rPr lang="en-US" smtClean="0"/>
              <a:pPr/>
              <a:t>94</a:t>
            </a:fld>
            <a:endParaRPr lang="en-US"/>
          </a:p>
        </p:txBody>
      </p:sp>
    </p:spTree>
    <p:extLst>
      <p:ext uri="{BB962C8B-B14F-4D97-AF65-F5344CB8AC3E}">
        <p14:creationId xmlns:p14="http://schemas.microsoft.com/office/powerpoint/2010/main" val="156903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Exclusive Gateway (Convergence)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965967"/>
            <a:ext cx="6172200" cy="3803617"/>
          </a:xfrm>
        </p:spPr>
      </p:pic>
      <p:sp>
        <p:nvSpPr>
          <p:cNvPr id="3" name="Rectangle 2"/>
          <p:cNvSpPr/>
          <p:nvPr/>
        </p:nvSpPr>
        <p:spPr>
          <a:xfrm>
            <a:off x="685800" y="4769584"/>
            <a:ext cx="8229600" cy="1938992"/>
          </a:xfrm>
          <a:prstGeom prst="rect">
            <a:avLst/>
          </a:prstGeom>
        </p:spPr>
        <p:txBody>
          <a:bodyPr wrap="square">
            <a:spAutoFit/>
          </a:bodyPr>
          <a:lstStyle/>
          <a:p>
            <a:pPr marL="342900" indent="-342900" algn="l">
              <a:buFont typeface="Wingdings" pitchFamily="2" charset="2"/>
              <a:buChar char="§"/>
            </a:pPr>
            <a:r>
              <a:rPr lang="id-ID" sz="2000" smtClean="0">
                <a:effectLst/>
              </a:rPr>
              <a:t>T</a:t>
            </a:r>
            <a:r>
              <a:rPr lang="en-US" sz="2000" smtClean="0">
                <a:effectLst/>
              </a:rPr>
              <a:t>hree </a:t>
            </a:r>
            <a:r>
              <a:rPr lang="en-US" sz="2000">
                <a:effectLst/>
              </a:rPr>
              <a:t>paths exit the </a:t>
            </a:r>
            <a:r>
              <a:rPr lang="id-ID" sz="2000" smtClean="0">
                <a:effectLst/>
              </a:rPr>
              <a:t>p</a:t>
            </a:r>
            <a:r>
              <a:rPr lang="en-US" sz="2000" smtClean="0">
                <a:effectLst/>
              </a:rPr>
              <a:t>arallel </a:t>
            </a:r>
            <a:r>
              <a:rPr lang="en-US" sz="2000">
                <a:effectLst/>
              </a:rPr>
              <a:t>gateway (divergence element) and </a:t>
            </a:r>
            <a:r>
              <a:rPr lang="en-US" sz="2000">
                <a:solidFill>
                  <a:srgbClr val="C00000"/>
                </a:solidFill>
                <a:effectLst/>
              </a:rPr>
              <a:t>three paths are subsequently </a:t>
            </a:r>
            <a:r>
              <a:rPr lang="en-US" sz="2000" smtClean="0">
                <a:solidFill>
                  <a:srgbClr val="C00000"/>
                </a:solidFill>
                <a:effectLst/>
              </a:rPr>
              <a:t>synchronized</a:t>
            </a:r>
            <a:endParaRPr lang="id-ID" sz="2000" smtClean="0">
              <a:solidFill>
                <a:srgbClr val="C00000"/>
              </a:solidFill>
              <a:effectLst/>
            </a:endParaRPr>
          </a:p>
          <a:p>
            <a:pPr marL="342900" indent="-342900" algn="l">
              <a:buFont typeface="Wingdings" pitchFamily="2" charset="2"/>
              <a:buChar char="§"/>
            </a:pPr>
            <a:r>
              <a:rPr lang="en-US" sz="2000" smtClean="0">
                <a:solidFill>
                  <a:srgbClr val="C00000"/>
                </a:solidFill>
                <a:effectLst/>
              </a:rPr>
              <a:t>If </a:t>
            </a:r>
            <a:r>
              <a:rPr lang="en-US" sz="2000">
                <a:solidFill>
                  <a:srgbClr val="C00000"/>
                </a:solidFill>
                <a:effectLst/>
              </a:rPr>
              <a:t>the exclusive gateway were not synchronized, four transitions would enter the </a:t>
            </a:r>
            <a:r>
              <a:rPr lang="id-ID" sz="2000" smtClean="0">
                <a:solidFill>
                  <a:srgbClr val="C00000"/>
                </a:solidFill>
                <a:effectLst/>
              </a:rPr>
              <a:t>p</a:t>
            </a:r>
            <a:r>
              <a:rPr lang="en-US" sz="2000" smtClean="0">
                <a:solidFill>
                  <a:srgbClr val="C00000"/>
                </a:solidFill>
                <a:effectLst/>
              </a:rPr>
              <a:t>arallel </a:t>
            </a:r>
            <a:r>
              <a:rPr lang="en-US" sz="2000">
                <a:solidFill>
                  <a:srgbClr val="C00000"/>
                </a:solidFill>
                <a:effectLst/>
              </a:rPr>
              <a:t>gateway</a:t>
            </a:r>
            <a:r>
              <a:rPr lang="en-US" sz="2000">
                <a:effectLst/>
              </a:rPr>
              <a:t> (convergence element) which would be wrong, given the fact that the process would be waiting for 4 paths that would never be completed</a:t>
            </a:r>
          </a:p>
        </p:txBody>
      </p:sp>
      <p:sp>
        <p:nvSpPr>
          <p:cNvPr id="5" name="Slide Number Placeholder 4"/>
          <p:cNvSpPr>
            <a:spLocks noGrp="1"/>
          </p:cNvSpPr>
          <p:nvPr>
            <p:ph type="sldNum" sz="quarter" idx="12"/>
          </p:nvPr>
        </p:nvSpPr>
        <p:spPr/>
        <p:txBody>
          <a:bodyPr/>
          <a:lstStyle/>
          <a:p>
            <a:fld id="{C546E0E4-908A-4724-B308-E4F6AE4FA0DD}" type="slidenum">
              <a:rPr lang="en-US" smtClean="0"/>
              <a:pPr/>
              <a:t>95</a:t>
            </a:fld>
            <a:endParaRPr lang="en-US"/>
          </a:p>
        </p:txBody>
      </p:sp>
    </p:spTree>
    <p:extLst>
      <p:ext uri="{BB962C8B-B14F-4D97-AF65-F5344CB8AC3E}">
        <p14:creationId xmlns:p14="http://schemas.microsoft.com/office/powerpoint/2010/main" val="311608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Event Based Gateway</a:t>
            </a:r>
            <a:endParaRPr lang="en-US"/>
          </a:p>
        </p:txBody>
      </p:sp>
      <p:sp>
        <p:nvSpPr>
          <p:cNvPr id="3" name="Content Placeholder 2"/>
          <p:cNvSpPr>
            <a:spLocks noGrp="1"/>
          </p:cNvSpPr>
          <p:nvPr>
            <p:ph idx="1"/>
          </p:nvPr>
        </p:nvSpPr>
        <p:spPr>
          <a:xfrm>
            <a:off x="628650" y="1352550"/>
            <a:ext cx="8070182" cy="5258316"/>
          </a:xfrm>
        </p:spPr>
        <p:txBody>
          <a:bodyPr>
            <a:noAutofit/>
          </a:bodyPr>
          <a:lstStyle/>
          <a:p>
            <a:r>
              <a:rPr lang="en-US" dirty="0"/>
              <a:t>Indicates points of the process in </a:t>
            </a:r>
            <a:r>
              <a:rPr lang="en-US" dirty="0">
                <a:solidFill>
                  <a:srgbClr val="C00000"/>
                </a:solidFill>
              </a:rPr>
              <a:t>which the Exclusive Gateway is not based on process data</a:t>
            </a:r>
            <a:r>
              <a:rPr lang="en-US" dirty="0"/>
              <a:t>, but rather on external messages or events. </a:t>
            </a:r>
            <a:r>
              <a:rPr lang="en-US" dirty="0" smtClean="0"/>
              <a:t>This </a:t>
            </a:r>
            <a:r>
              <a:rPr lang="en-US" dirty="0"/>
              <a:t>shape is used to exercise control over the execution of certain activities to the extent that </a:t>
            </a:r>
            <a:r>
              <a:rPr lang="en-US" dirty="0">
                <a:solidFill>
                  <a:srgbClr val="C00000"/>
                </a:solidFill>
              </a:rPr>
              <a:t>it enables keeping them available until one of them is </a:t>
            </a:r>
            <a:r>
              <a:rPr lang="en-US" dirty="0" smtClean="0">
                <a:solidFill>
                  <a:srgbClr val="C00000"/>
                </a:solidFill>
              </a:rPr>
              <a:t>executed</a:t>
            </a:r>
            <a:endParaRPr lang="en-US" dirty="0">
              <a:solidFill>
                <a:srgbClr val="C00000"/>
              </a:solidFill>
            </a:endParaRPr>
          </a:p>
          <a:p>
            <a:r>
              <a:rPr lang="en-US" dirty="0" smtClean="0"/>
              <a:t>Unlike </a:t>
            </a:r>
            <a:r>
              <a:rPr lang="en-US" dirty="0"/>
              <a:t>the Exclusive </a:t>
            </a:r>
            <a:r>
              <a:rPr lang="en-US" dirty="0" smtClean="0"/>
              <a:t>Gateway, </a:t>
            </a:r>
            <a:r>
              <a:rPr lang="en-US" dirty="0"/>
              <a:t>the </a:t>
            </a:r>
            <a:r>
              <a:rPr lang="en-US" dirty="0">
                <a:solidFill>
                  <a:srgbClr val="C00000"/>
                </a:solidFill>
              </a:rPr>
              <a:t>activities that come from this shape will always be triggered</a:t>
            </a:r>
            <a:r>
              <a:rPr lang="en-US" dirty="0"/>
              <a:t>, that is to say, their activation does not depend on system </a:t>
            </a:r>
            <a:r>
              <a:rPr lang="en-US" dirty="0" smtClean="0"/>
              <a:t>data</a:t>
            </a:r>
          </a:p>
        </p:txBody>
      </p:sp>
      <p:sp>
        <p:nvSpPr>
          <p:cNvPr id="4" name="Slide Number Placeholder 3"/>
          <p:cNvSpPr>
            <a:spLocks noGrp="1"/>
          </p:cNvSpPr>
          <p:nvPr>
            <p:ph type="sldNum" sz="quarter" idx="12"/>
          </p:nvPr>
        </p:nvSpPr>
        <p:spPr/>
        <p:txBody>
          <a:bodyPr/>
          <a:lstStyle/>
          <a:p>
            <a:fld id="{C546E0E4-908A-4724-B308-E4F6AE4FA0DD}" type="slidenum">
              <a:rPr lang="en-US" smtClean="0"/>
              <a:pPr/>
              <a:t>96</a:t>
            </a:fld>
            <a:endParaRPr lang="en-US"/>
          </a:p>
        </p:txBody>
      </p:sp>
    </p:spTree>
    <p:extLst>
      <p:ext uri="{BB962C8B-B14F-4D97-AF65-F5344CB8AC3E}">
        <p14:creationId xmlns:p14="http://schemas.microsoft.com/office/powerpoint/2010/main" val="271983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rmAutofit/>
          </a:bodyPr>
          <a:lstStyle/>
          <a:p>
            <a:r>
              <a:rPr lang="en-US" sz="3600" dirty="0"/>
              <a:t>Credit Application</a:t>
            </a:r>
            <a:r>
              <a:rPr lang="id-ID" sz="3600" dirty="0"/>
              <a:t> </a:t>
            </a:r>
            <a:r>
              <a:rPr lang="id-ID" sz="3600" dirty="0" smtClean="0"/>
              <a:t>with Event-Based Gateway</a:t>
            </a:r>
            <a:endParaRPr lang="en-US" sz="3600" dirty="0"/>
          </a:p>
        </p:txBody>
      </p:sp>
      <p:pic>
        <p:nvPicPr>
          <p:cNvPr id="3" name="Picture 2"/>
          <p:cNvPicPr>
            <a:picLocks noChangeAspect="1"/>
          </p:cNvPicPr>
          <p:nvPr/>
        </p:nvPicPr>
        <p:blipFill rotWithShape="1">
          <a:blip r:embed="rId2"/>
          <a:srcRect t="1895" r="1044" b="14308"/>
          <a:stretch/>
        </p:blipFill>
        <p:spPr>
          <a:xfrm>
            <a:off x="0" y="972366"/>
            <a:ext cx="9067948" cy="5885634"/>
          </a:xfrm>
          <a:prstGeom prst="rect">
            <a:avLst/>
          </a:prstGeom>
        </p:spPr>
      </p:pic>
      <p:sp>
        <p:nvSpPr>
          <p:cNvPr id="4" name="Slide Number Placeholder 3"/>
          <p:cNvSpPr>
            <a:spLocks noGrp="1"/>
          </p:cNvSpPr>
          <p:nvPr>
            <p:ph type="sldNum" sz="quarter" idx="12"/>
          </p:nvPr>
        </p:nvSpPr>
        <p:spPr/>
        <p:txBody>
          <a:bodyPr/>
          <a:lstStyle/>
          <a:p>
            <a:fld id="{C546E0E4-908A-4724-B308-E4F6AE4FA0DD}" type="slidenum">
              <a:rPr lang="en-US" smtClean="0"/>
              <a:pPr/>
              <a:t>97</a:t>
            </a:fld>
            <a:endParaRPr lang="en-US"/>
          </a:p>
        </p:txBody>
      </p:sp>
    </p:spTree>
    <p:extLst>
      <p:ext uri="{BB962C8B-B14F-4D97-AF65-F5344CB8AC3E}">
        <p14:creationId xmlns:p14="http://schemas.microsoft.com/office/powerpoint/2010/main" val="229882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Tugas</a:t>
            </a:r>
            <a:r>
              <a:rPr lang="en-US" dirty="0" smtClean="0"/>
              <a:t>: Proses </a:t>
            </a:r>
            <a:r>
              <a:rPr lang="en-US" dirty="0" err="1" smtClean="0"/>
              <a:t>Penentuan</a:t>
            </a:r>
            <a:r>
              <a:rPr lang="en-US" dirty="0" smtClean="0"/>
              <a:t> </a:t>
            </a:r>
            <a:r>
              <a:rPr lang="en-US" dirty="0" err="1" smtClean="0"/>
              <a:t>Beasiswa</a:t>
            </a:r>
            <a:endParaRPr lang="en-US" dirty="0"/>
          </a:p>
        </p:txBody>
      </p:sp>
      <p:sp>
        <p:nvSpPr>
          <p:cNvPr id="3" name="Content Placeholder 2"/>
          <p:cNvSpPr>
            <a:spLocks noGrp="1"/>
          </p:cNvSpPr>
          <p:nvPr>
            <p:ph idx="1"/>
          </p:nvPr>
        </p:nvSpPr>
        <p:spPr>
          <a:xfrm>
            <a:off x="512033" y="1352549"/>
            <a:ext cx="8119934" cy="5510463"/>
          </a:xfrm>
        </p:spPr>
        <p:txBody>
          <a:bodyPr>
            <a:normAutofit fontScale="92500" lnSpcReduction="20000"/>
          </a:bodyPr>
          <a:lstStyle/>
          <a:p>
            <a:r>
              <a:rPr lang="en-US" dirty="0" err="1" smtClean="0"/>
              <a:t>Buat</a:t>
            </a:r>
            <a:r>
              <a:rPr lang="en-US" dirty="0" smtClean="0"/>
              <a:t> BPMN </a:t>
            </a:r>
            <a:r>
              <a:rPr lang="en-US" dirty="0" err="1" smtClean="0"/>
              <a:t>dari</a:t>
            </a:r>
            <a:r>
              <a:rPr lang="en-US" dirty="0" smtClean="0"/>
              <a:t> </a:t>
            </a:r>
            <a:r>
              <a:rPr lang="en-US" dirty="0" smtClean="0">
                <a:solidFill>
                  <a:srgbClr val="C00000"/>
                </a:solidFill>
              </a:rPr>
              <a:t>proses </a:t>
            </a:r>
            <a:r>
              <a:rPr lang="en-US" dirty="0" err="1" smtClean="0">
                <a:solidFill>
                  <a:srgbClr val="C00000"/>
                </a:solidFill>
              </a:rPr>
              <a:t>penentuan</a:t>
            </a:r>
            <a:r>
              <a:rPr lang="en-US" dirty="0" smtClean="0">
                <a:solidFill>
                  <a:srgbClr val="C00000"/>
                </a:solidFill>
              </a:rPr>
              <a:t> </a:t>
            </a:r>
            <a:r>
              <a:rPr lang="en-US" dirty="0" err="1" smtClean="0">
                <a:solidFill>
                  <a:srgbClr val="C00000"/>
                </a:solidFill>
              </a:rPr>
              <a:t>beasiswa</a:t>
            </a:r>
            <a:r>
              <a:rPr lang="en-US" dirty="0" smtClean="0">
                <a:solidFill>
                  <a:srgbClr val="C00000"/>
                </a:solidFill>
              </a:rPr>
              <a:t> </a:t>
            </a:r>
            <a:r>
              <a:rPr lang="en-US" dirty="0" err="1" smtClean="0">
                <a:solidFill>
                  <a:srgbClr val="C00000"/>
                </a:solidFill>
              </a:rPr>
              <a:t>mahasiswa</a:t>
            </a:r>
            <a:r>
              <a:rPr lang="en-US" dirty="0" smtClean="0">
                <a:solidFill>
                  <a:srgbClr val="C00000"/>
                </a:solidFill>
              </a:rPr>
              <a:t> </a:t>
            </a:r>
            <a:r>
              <a:rPr lang="en-US" dirty="0" smtClean="0"/>
              <a:t>di </a:t>
            </a:r>
            <a:r>
              <a:rPr lang="en-US" dirty="0" err="1" smtClean="0"/>
              <a:t>Universitas</a:t>
            </a:r>
            <a:r>
              <a:rPr lang="en-US" dirty="0" smtClean="0"/>
              <a:t> </a:t>
            </a:r>
            <a:r>
              <a:rPr lang="en-US" dirty="0" err="1" smtClean="0"/>
              <a:t>Suka</a:t>
            </a:r>
            <a:r>
              <a:rPr lang="en-US" dirty="0" smtClean="0"/>
              <a:t> </a:t>
            </a:r>
            <a:r>
              <a:rPr lang="en-US" dirty="0" err="1" smtClean="0"/>
              <a:t>Belajar</a:t>
            </a:r>
            <a:endParaRPr lang="en-US" dirty="0" smtClean="0"/>
          </a:p>
          <a:p>
            <a:pPr marL="914400" lvl="1" indent="-457200">
              <a:buFont typeface="+mj-lt"/>
              <a:buAutoNum type="arabicPeriod"/>
            </a:pPr>
            <a:r>
              <a:rPr lang="en-US" dirty="0"/>
              <a:t>Proses </a:t>
            </a:r>
            <a:r>
              <a:rPr lang="en-US" dirty="0" err="1"/>
              <a:t>dimulai</a:t>
            </a:r>
            <a:r>
              <a:rPr lang="en-US" dirty="0"/>
              <a:t> </a:t>
            </a:r>
            <a:r>
              <a:rPr lang="en-US" dirty="0" err="1"/>
              <a:t>dari</a:t>
            </a:r>
            <a:r>
              <a:rPr lang="en-US" dirty="0"/>
              <a:t> </a:t>
            </a:r>
            <a:r>
              <a:rPr lang="en-US" dirty="0" err="1"/>
              <a:t>Administrasi</a:t>
            </a:r>
            <a:r>
              <a:rPr lang="en-US" dirty="0"/>
              <a:t> </a:t>
            </a:r>
            <a:r>
              <a:rPr lang="en-US" dirty="0" err="1"/>
              <a:t>universitas</a:t>
            </a:r>
            <a:r>
              <a:rPr lang="en-US" dirty="0"/>
              <a:t> </a:t>
            </a:r>
            <a:r>
              <a:rPr lang="en-US" dirty="0" err="1">
                <a:solidFill>
                  <a:srgbClr val="0070C0"/>
                </a:solidFill>
              </a:rPr>
              <a:t>mengumumkan</a:t>
            </a:r>
            <a:r>
              <a:rPr lang="en-US" dirty="0">
                <a:solidFill>
                  <a:srgbClr val="0070C0"/>
                </a:solidFill>
              </a:rPr>
              <a:t> </a:t>
            </a:r>
            <a:r>
              <a:rPr lang="en-US" dirty="0" err="1">
                <a:solidFill>
                  <a:srgbClr val="0070C0"/>
                </a:solidFill>
              </a:rPr>
              <a:t>lowongan</a:t>
            </a:r>
            <a:r>
              <a:rPr lang="en-US" dirty="0">
                <a:solidFill>
                  <a:srgbClr val="0070C0"/>
                </a:solidFill>
              </a:rPr>
              <a:t> </a:t>
            </a:r>
            <a:r>
              <a:rPr lang="en-US" dirty="0" err="1"/>
              <a:t>beasiswa</a:t>
            </a:r>
            <a:r>
              <a:rPr lang="en-US" dirty="0"/>
              <a:t> </a:t>
            </a:r>
            <a:r>
              <a:rPr lang="en-US" dirty="0" err="1"/>
              <a:t>menggunakan</a:t>
            </a:r>
            <a:r>
              <a:rPr lang="en-US" dirty="0"/>
              <a:t> </a:t>
            </a:r>
            <a:r>
              <a:rPr lang="en-US" dirty="0" err="1"/>
              <a:t>berbagai</a:t>
            </a:r>
            <a:r>
              <a:rPr lang="en-US" dirty="0"/>
              <a:t> media</a:t>
            </a:r>
          </a:p>
          <a:p>
            <a:pPr marL="914400" lvl="1" indent="-457200">
              <a:buFont typeface="+mj-lt"/>
              <a:buAutoNum type="arabicPeriod"/>
            </a:pPr>
            <a:r>
              <a:rPr lang="en-US" dirty="0" err="1"/>
              <a:t>Mahasiswa</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pendaftaran</a:t>
            </a:r>
            <a:r>
              <a:rPr lang="en-US" dirty="0">
                <a:solidFill>
                  <a:srgbClr val="0070C0"/>
                </a:solidFill>
              </a:rPr>
              <a:t> </a:t>
            </a:r>
            <a:r>
              <a:rPr lang="en-US" dirty="0" err="1"/>
              <a:t>dan</a:t>
            </a:r>
            <a:r>
              <a:rPr lang="en-US" dirty="0"/>
              <a:t> </a:t>
            </a:r>
            <a:r>
              <a:rPr lang="en-US" dirty="0" err="1">
                <a:solidFill>
                  <a:srgbClr val="0070C0"/>
                </a:solidFill>
              </a:rPr>
              <a:t>mengirimkan</a:t>
            </a:r>
            <a:r>
              <a:rPr lang="en-US" dirty="0">
                <a:solidFill>
                  <a:srgbClr val="0070C0"/>
                </a:solidFill>
              </a:rPr>
              <a:t> </a:t>
            </a:r>
            <a:r>
              <a:rPr lang="en-US" dirty="0" err="1">
                <a:solidFill>
                  <a:srgbClr val="0070C0"/>
                </a:solidFill>
              </a:rPr>
              <a:t>dokumen</a:t>
            </a:r>
            <a:r>
              <a:rPr lang="en-US" dirty="0">
                <a:solidFill>
                  <a:srgbClr val="0070C0"/>
                </a:solidFill>
              </a:rPr>
              <a:t> </a:t>
            </a:r>
            <a:r>
              <a:rPr lang="en-US" dirty="0" err="1">
                <a:solidFill>
                  <a:srgbClr val="0070C0"/>
                </a:solidFill>
              </a:rPr>
              <a:t>persyaratan</a:t>
            </a:r>
            <a:r>
              <a:rPr lang="en-US" dirty="0">
                <a:solidFill>
                  <a:srgbClr val="0070C0"/>
                </a:solidFill>
              </a:rPr>
              <a:t> </a:t>
            </a:r>
            <a:r>
              <a:rPr lang="en-US" dirty="0" err="1"/>
              <a:t>ke</a:t>
            </a:r>
            <a:r>
              <a:rPr lang="en-US" dirty="0"/>
              <a:t> </a:t>
            </a:r>
            <a:r>
              <a:rPr lang="en-US" dirty="0" err="1"/>
              <a:t>Administratif</a:t>
            </a:r>
            <a:r>
              <a:rPr lang="en-US" dirty="0"/>
              <a:t>, yang </a:t>
            </a:r>
            <a:r>
              <a:rPr lang="en-US" dirty="0" err="1"/>
              <a:t>kemudian</a:t>
            </a:r>
            <a:r>
              <a:rPr lang="en-US" dirty="0"/>
              <a:t> </a:t>
            </a:r>
            <a:r>
              <a:rPr lang="en-US" dirty="0" err="1"/>
              <a:t>melakukan</a:t>
            </a:r>
            <a:r>
              <a:rPr lang="en-US" dirty="0"/>
              <a:t> </a:t>
            </a:r>
            <a:r>
              <a:rPr lang="en-US" dirty="0" err="1"/>
              <a:t>seleksi</a:t>
            </a:r>
            <a:r>
              <a:rPr lang="en-US" dirty="0"/>
              <a:t> </a:t>
            </a:r>
            <a:r>
              <a:rPr lang="en-US" dirty="0" err="1"/>
              <a:t>administratif</a:t>
            </a:r>
            <a:endParaRPr lang="en-US" dirty="0"/>
          </a:p>
          <a:p>
            <a:pPr marL="914400" lvl="1" indent="-457200">
              <a:buFont typeface="+mj-lt"/>
              <a:buAutoNum type="arabicPeriod"/>
            </a:pPr>
            <a:r>
              <a:rPr lang="en-US" dirty="0" err="1"/>
              <a:t>Komite</a:t>
            </a:r>
            <a:r>
              <a:rPr lang="en-US" dirty="0"/>
              <a:t> </a:t>
            </a:r>
            <a:r>
              <a:rPr lang="en-US" dirty="0" err="1"/>
              <a:t>Universitas</a:t>
            </a:r>
            <a:r>
              <a:rPr lang="en-US" dirty="0"/>
              <a:t> </a:t>
            </a:r>
            <a:r>
              <a:rPr lang="en-US" dirty="0" err="1">
                <a:solidFill>
                  <a:srgbClr val="0070C0"/>
                </a:solidFill>
              </a:rPr>
              <a:t>melakukan</a:t>
            </a:r>
            <a:r>
              <a:rPr lang="en-US" dirty="0">
                <a:solidFill>
                  <a:srgbClr val="0070C0"/>
                </a:solidFill>
              </a:rPr>
              <a:t> </a:t>
            </a:r>
            <a:r>
              <a:rPr lang="en-US" dirty="0" err="1">
                <a:solidFill>
                  <a:srgbClr val="0070C0"/>
                </a:solidFill>
              </a:rPr>
              <a:t>seleksi</a:t>
            </a:r>
            <a:r>
              <a:rPr lang="en-US" dirty="0">
                <a:solidFill>
                  <a:srgbClr val="0070C0"/>
                </a:solidFill>
              </a:rPr>
              <a:t> </a:t>
            </a:r>
            <a:r>
              <a:rPr lang="en-US" dirty="0"/>
              <a:t>(</a:t>
            </a:r>
            <a:r>
              <a:rPr lang="en-US" dirty="0" err="1"/>
              <a:t>seleksi</a:t>
            </a:r>
            <a:r>
              <a:rPr lang="en-US" dirty="0"/>
              <a:t> profile </a:t>
            </a:r>
            <a:r>
              <a:rPr lang="en-US" dirty="0" err="1"/>
              <a:t>dan</a:t>
            </a:r>
            <a:r>
              <a:rPr lang="en-US" dirty="0"/>
              <a:t> </a:t>
            </a:r>
            <a:r>
              <a:rPr lang="en-US" dirty="0" err="1"/>
              <a:t>seleksi</a:t>
            </a:r>
            <a:r>
              <a:rPr lang="en-US" dirty="0"/>
              <a:t> </a:t>
            </a:r>
            <a:r>
              <a:rPr lang="en-US" dirty="0" err="1"/>
              <a:t>wawancara</a:t>
            </a:r>
            <a:r>
              <a:rPr lang="en-US" dirty="0"/>
              <a:t>) </a:t>
            </a:r>
          </a:p>
          <a:p>
            <a:pPr marL="914400" lvl="1" indent="-457200">
              <a:buFont typeface="+mj-lt"/>
              <a:buAutoNum type="arabicPeriod"/>
            </a:pPr>
            <a:r>
              <a:rPr lang="en-US" dirty="0" err="1">
                <a:solidFill>
                  <a:srgbClr val="0070C0"/>
                </a:solidFill>
              </a:rPr>
              <a:t>Pengumuman</a:t>
            </a:r>
            <a:r>
              <a:rPr lang="en-US" dirty="0">
                <a:solidFill>
                  <a:srgbClr val="0070C0"/>
                </a:solidFill>
              </a:rPr>
              <a:t> </a:t>
            </a:r>
            <a:r>
              <a:rPr lang="en-US" dirty="0" err="1">
                <a:solidFill>
                  <a:srgbClr val="0070C0"/>
                </a:solidFill>
              </a:rPr>
              <a:t>hasil</a:t>
            </a:r>
            <a:r>
              <a:rPr lang="en-US" dirty="0">
                <a:solidFill>
                  <a:srgbClr val="0070C0"/>
                </a:solidFill>
              </a:rPr>
              <a:t> </a:t>
            </a:r>
            <a:r>
              <a:rPr lang="en-US" dirty="0" err="1">
                <a:solidFill>
                  <a:srgbClr val="0070C0"/>
                </a:solidFill>
              </a:rPr>
              <a:t>penerimaan</a:t>
            </a:r>
            <a:r>
              <a:rPr lang="en-US" dirty="0">
                <a:solidFill>
                  <a:srgbClr val="0070C0"/>
                </a:solidFill>
              </a:rPr>
              <a:t> </a:t>
            </a:r>
            <a:r>
              <a:rPr lang="en-US" dirty="0" err="1">
                <a:solidFill>
                  <a:srgbClr val="0070C0"/>
                </a:solidFill>
              </a:rPr>
              <a:t>beasiswa</a:t>
            </a:r>
            <a:r>
              <a:rPr lang="en-US" dirty="0">
                <a:solidFill>
                  <a:srgbClr val="0070C0"/>
                </a:solidFill>
              </a:rPr>
              <a:t> </a:t>
            </a:r>
            <a:r>
              <a:rPr lang="en-US" dirty="0" err="1"/>
              <a:t>akan</a:t>
            </a:r>
            <a:r>
              <a:rPr lang="en-US" dirty="0"/>
              <a:t> </a:t>
            </a:r>
            <a:r>
              <a:rPr lang="en-US" dirty="0" err="1"/>
              <a:t>disebarkan</a:t>
            </a:r>
            <a:r>
              <a:rPr lang="en-US" dirty="0"/>
              <a:t> </a:t>
            </a:r>
            <a:r>
              <a:rPr lang="en-US" dirty="0" err="1"/>
              <a:t>oleh</a:t>
            </a:r>
            <a:r>
              <a:rPr lang="en-US" dirty="0"/>
              <a:t> </a:t>
            </a:r>
            <a:r>
              <a:rPr lang="en-US" dirty="0" err="1"/>
              <a:t>Administrasi</a:t>
            </a:r>
            <a:r>
              <a:rPr lang="en-US" dirty="0"/>
              <a:t> </a:t>
            </a:r>
            <a:r>
              <a:rPr lang="en-US" dirty="0" err="1"/>
              <a:t>melalui</a:t>
            </a:r>
            <a:r>
              <a:rPr lang="en-US" dirty="0"/>
              <a:t> </a:t>
            </a:r>
            <a:r>
              <a:rPr lang="en-US" dirty="0" err="1"/>
              <a:t>berbagai</a:t>
            </a:r>
            <a:r>
              <a:rPr lang="en-US" dirty="0"/>
              <a:t> media </a:t>
            </a:r>
            <a:r>
              <a:rPr lang="en-US" dirty="0" err="1"/>
              <a:t>massa</a:t>
            </a:r>
            <a:endParaRPr lang="en-US" dirty="0"/>
          </a:p>
          <a:p>
            <a:pPr marL="914400" lvl="1" indent="-457200">
              <a:buFont typeface="+mj-lt"/>
              <a:buAutoNum type="arabicPeriod"/>
            </a:pPr>
            <a:r>
              <a:rPr lang="en-US" dirty="0" err="1"/>
              <a:t>Tugas</a:t>
            </a:r>
            <a:r>
              <a:rPr lang="en-US" dirty="0"/>
              <a:t> </a:t>
            </a:r>
            <a:r>
              <a:rPr lang="en-US" dirty="0" err="1"/>
              <a:t>terakhir</a:t>
            </a:r>
            <a:r>
              <a:rPr lang="en-US" dirty="0"/>
              <a:t> </a:t>
            </a:r>
            <a:r>
              <a:rPr lang="en-US" dirty="0" err="1"/>
              <a:t>dari</a:t>
            </a:r>
            <a:r>
              <a:rPr lang="en-US" dirty="0"/>
              <a:t> </a:t>
            </a:r>
            <a:r>
              <a:rPr lang="en-US" dirty="0" err="1"/>
              <a:t>Administrasi</a:t>
            </a:r>
            <a:r>
              <a:rPr lang="en-US" dirty="0"/>
              <a:t> </a:t>
            </a:r>
            <a:r>
              <a:rPr lang="en-US" dirty="0" err="1"/>
              <a:t>adalah</a:t>
            </a:r>
            <a:r>
              <a:rPr lang="en-US" dirty="0"/>
              <a:t> </a:t>
            </a:r>
            <a:r>
              <a:rPr lang="en-US" dirty="0" err="1"/>
              <a:t>melakukan</a:t>
            </a:r>
            <a:r>
              <a:rPr lang="en-US" dirty="0"/>
              <a:t> </a:t>
            </a:r>
            <a:r>
              <a:rPr lang="en-US" dirty="0" err="1">
                <a:solidFill>
                  <a:srgbClr val="0070C0"/>
                </a:solidFill>
              </a:rPr>
              <a:t>pencairan</a:t>
            </a:r>
            <a:r>
              <a:rPr lang="en-US" dirty="0">
                <a:solidFill>
                  <a:srgbClr val="0070C0"/>
                </a:solidFill>
              </a:rPr>
              <a:t> </a:t>
            </a:r>
            <a:r>
              <a:rPr lang="en-US" dirty="0" err="1">
                <a:solidFill>
                  <a:srgbClr val="0070C0"/>
                </a:solidFill>
              </a:rPr>
              <a:t>beasiswa</a:t>
            </a:r>
            <a:endParaRPr lang="en-US" dirty="0">
              <a:solidFill>
                <a:srgbClr val="0070C0"/>
              </a:solidFill>
            </a:endParaRPr>
          </a:p>
          <a:p>
            <a:pPr marL="914400" lvl="1" indent="-457200">
              <a:buFont typeface="+mj-lt"/>
              <a:buAutoNum type="arabicPeriod"/>
            </a:pPr>
            <a:r>
              <a:rPr lang="en-US" dirty="0" err="1" smtClean="0"/>
              <a:t>Calon</a:t>
            </a:r>
            <a:r>
              <a:rPr lang="en-US" dirty="0" smtClean="0"/>
              <a:t> </a:t>
            </a:r>
            <a:r>
              <a:rPr lang="en-US" dirty="0" err="1" smtClean="0"/>
              <a:t>penerima</a:t>
            </a:r>
            <a:r>
              <a:rPr lang="en-US" dirty="0" smtClean="0"/>
              <a:t> </a:t>
            </a:r>
            <a:r>
              <a:rPr lang="en-US" dirty="0" err="1" smtClean="0"/>
              <a:t>wajib</a:t>
            </a:r>
            <a:r>
              <a:rPr lang="en-US" dirty="0" smtClean="0"/>
              <a:t> </a:t>
            </a:r>
            <a:r>
              <a:rPr lang="en-US" dirty="0" err="1" smtClean="0"/>
              <a:t>mengirimkan</a:t>
            </a:r>
            <a:r>
              <a:rPr lang="en-US" dirty="0" smtClean="0"/>
              <a:t> </a:t>
            </a:r>
            <a:r>
              <a:rPr lang="en-US" dirty="0" err="1" smtClean="0"/>
              <a:t>surat</a:t>
            </a:r>
            <a:r>
              <a:rPr lang="en-US" dirty="0" smtClean="0"/>
              <a:t> </a:t>
            </a:r>
            <a:r>
              <a:rPr lang="en-US" dirty="0" err="1" smtClean="0"/>
              <a:t>kesediaan</a:t>
            </a:r>
            <a:r>
              <a:rPr lang="en-US" dirty="0" smtClean="0"/>
              <a:t> </a:t>
            </a:r>
            <a:r>
              <a:rPr lang="en-US" dirty="0" err="1" smtClean="0"/>
              <a:t>menerima</a:t>
            </a:r>
            <a:r>
              <a:rPr lang="en-US" dirty="0" smtClean="0"/>
              <a:t> </a:t>
            </a:r>
            <a:r>
              <a:rPr lang="en-US" dirty="0" err="1" smtClean="0"/>
              <a:t>beasiswa</a:t>
            </a:r>
            <a:r>
              <a:rPr lang="en-US" dirty="0" smtClean="0"/>
              <a:t> </a:t>
            </a:r>
            <a:r>
              <a:rPr lang="en-US" dirty="0" err="1" smtClean="0"/>
              <a:t>dalam</a:t>
            </a:r>
            <a:r>
              <a:rPr lang="en-US" dirty="0" smtClean="0"/>
              <a:t> </a:t>
            </a:r>
            <a:r>
              <a:rPr lang="en-US" dirty="0" err="1" smtClean="0"/>
              <a:t>batas</a:t>
            </a:r>
            <a:r>
              <a:rPr lang="en-US" dirty="0" smtClean="0"/>
              <a:t> 1 </a:t>
            </a:r>
            <a:r>
              <a:rPr lang="en-US" dirty="0" err="1" smtClean="0"/>
              <a:t>minggu</a:t>
            </a:r>
            <a:r>
              <a:rPr lang="en-US" dirty="0" smtClean="0"/>
              <a:t> </a:t>
            </a:r>
            <a:r>
              <a:rPr lang="en-US" dirty="0" err="1" smtClean="0"/>
              <a:t>setelah</a:t>
            </a:r>
            <a:r>
              <a:rPr lang="en-US" dirty="0" smtClean="0"/>
              <a:t> </a:t>
            </a:r>
            <a:r>
              <a:rPr lang="en-US" dirty="0" err="1" smtClean="0"/>
              <a:t>pengumuman</a:t>
            </a:r>
            <a:r>
              <a:rPr lang="en-US" dirty="0" smtClean="0"/>
              <a:t>, </a:t>
            </a:r>
            <a:r>
              <a:rPr lang="en-US" dirty="0" err="1" smtClean="0"/>
              <a:t>supaya</a:t>
            </a:r>
            <a:r>
              <a:rPr lang="en-US" dirty="0" smtClean="0"/>
              <a:t> </a:t>
            </a:r>
            <a:r>
              <a:rPr lang="en-US" dirty="0" err="1" smtClean="0"/>
              <a:t>beasiswa</a:t>
            </a:r>
            <a:r>
              <a:rPr lang="en-US" dirty="0" smtClean="0"/>
              <a:t> </a:t>
            </a:r>
            <a:r>
              <a:rPr lang="en-US" dirty="0" err="1" smtClean="0"/>
              <a:t>bisa</a:t>
            </a:r>
            <a:r>
              <a:rPr lang="en-US" dirty="0" smtClean="0"/>
              <a:t> </a:t>
            </a:r>
            <a:r>
              <a:rPr lang="en-US" dirty="0" err="1" smtClean="0"/>
              <a:t>mulai</a:t>
            </a:r>
            <a:r>
              <a:rPr lang="en-US" dirty="0" smtClean="0"/>
              <a:t> </a:t>
            </a:r>
            <a:r>
              <a:rPr lang="en-US" dirty="0" err="1" smtClean="0"/>
              <a:t>dicairkan</a:t>
            </a:r>
            <a:r>
              <a:rPr lang="en-US" dirty="0"/>
              <a:t/>
            </a:r>
            <a:br>
              <a:rPr lang="en-US" dirty="0"/>
            </a:br>
            <a:r>
              <a:rPr lang="en-US" dirty="0" smtClean="0"/>
              <a:t>(</a:t>
            </a:r>
            <a:r>
              <a:rPr lang="en-US" dirty="0" err="1" smtClean="0"/>
              <a:t>letakkan</a:t>
            </a:r>
            <a:r>
              <a:rPr lang="en-US" dirty="0" smtClean="0"/>
              <a:t> di </a:t>
            </a:r>
            <a:r>
              <a:rPr lang="en-US" dirty="0" err="1" smtClean="0"/>
              <a:t>dalam</a:t>
            </a:r>
            <a:r>
              <a:rPr lang="en-US" dirty="0" smtClean="0"/>
              <a:t> </a:t>
            </a:r>
            <a:r>
              <a:rPr lang="en-US" dirty="0" err="1" smtClean="0"/>
              <a:t>Subprocess“Melakukan</a:t>
            </a:r>
            <a:r>
              <a:rPr lang="en-US" dirty="0" smtClean="0"/>
              <a:t> </a:t>
            </a:r>
            <a:r>
              <a:rPr lang="en-US" dirty="0" err="1" smtClean="0"/>
              <a:t>Pencairan</a:t>
            </a:r>
            <a:r>
              <a:rPr lang="en-US" dirty="0" smtClean="0"/>
              <a:t> </a:t>
            </a:r>
            <a:r>
              <a:rPr lang="en-US" dirty="0" err="1" smtClean="0"/>
              <a:t>Beasiswa</a:t>
            </a:r>
            <a:r>
              <a:rPr lang="en-US" dirty="0" smtClean="0"/>
              <a:t>”</a:t>
            </a:r>
            <a:endParaRPr lang="en-US" dirty="0" smtClean="0">
              <a:solidFill>
                <a:srgbClr val="00B050"/>
              </a:solidFill>
            </a:endParaRPr>
          </a:p>
          <a:p>
            <a:r>
              <a:rPr lang="en-US" dirty="0" err="1" smtClean="0"/>
              <a:t>Tambahkan</a:t>
            </a:r>
            <a:r>
              <a:rPr lang="en-US" dirty="0" smtClean="0"/>
              <a:t> </a:t>
            </a:r>
            <a:r>
              <a:rPr lang="en-US" dirty="0" smtClean="0">
                <a:solidFill>
                  <a:srgbClr val="C00000"/>
                </a:solidFill>
              </a:rPr>
              <a:t>Event based Gateway </a:t>
            </a:r>
            <a:r>
              <a:rPr lang="en-US" dirty="0" err="1" smtClean="0"/>
              <a:t>untuk</a:t>
            </a:r>
            <a:r>
              <a:rPr lang="en-US" dirty="0" smtClean="0"/>
              <a:t> </a:t>
            </a:r>
            <a:r>
              <a:rPr lang="en-US" dirty="0" err="1" smtClean="0"/>
              <a:t>mendukung</a:t>
            </a:r>
            <a:r>
              <a:rPr lang="en-US" dirty="0" smtClean="0"/>
              <a:t> requirement </a:t>
            </a:r>
            <a:r>
              <a:rPr lang="en-US" dirty="0" err="1" smtClean="0"/>
              <a:t>ke</a:t>
            </a:r>
            <a:r>
              <a:rPr lang="en-US" dirty="0" smtClean="0"/>
              <a:t> 5</a:t>
            </a:r>
          </a:p>
        </p:txBody>
      </p:sp>
      <p:sp>
        <p:nvSpPr>
          <p:cNvPr id="4" name="Slide Number Placeholder 3"/>
          <p:cNvSpPr>
            <a:spLocks noGrp="1"/>
          </p:cNvSpPr>
          <p:nvPr>
            <p:ph type="sldNum" sz="quarter" idx="12"/>
          </p:nvPr>
        </p:nvSpPr>
        <p:spPr/>
        <p:txBody>
          <a:bodyPr/>
          <a:lstStyle/>
          <a:p>
            <a:fld id="{C546E0E4-908A-4724-B308-E4F6AE4FA0DD}" type="slidenum">
              <a:rPr lang="en-US" smtClean="0"/>
              <a:pPr/>
              <a:t>98</a:t>
            </a:fld>
            <a:endParaRPr lang="en-US"/>
          </a:p>
        </p:txBody>
      </p:sp>
    </p:spTree>
    <p:extLst>
      <p:ext uri="{BB962C8B-B14F-4D97-AF65-F5344CB8AC3E}">
        <p14:creationId xmlns:p14="http://schemas.microsoft.com/office/powerpoint/2010/main" val="402007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Paralell</a:t>
            </a:r>
            <a:r>
              <a:rPr lang="en-US" dirty="0" smtClean="0"/>
              <a:t> Event Based Gateway</a:t>
            </a:r>
            <a:endParaRPr lang="en-US" dirty="0"/>
          </a:p>
        </p:txBody>
      </p:sp>
      <p:sp>
        <p:nvSpPr>
          <p:cNvPr id="3" name="Content Placeholder 2"/>
          <p:cNvSpPr>
            <a:spLocks noGrp="1"/>
          </p:cNvSpPr>
          <p:nvPr>
            <p:ph idx="1"/>
          </p:nvPr>
        </p:nvSpPr>
        <p:spPr>
          <a:xfrm>
            <a:off x="628650" y="1352550"/>
            <a:ext cx="7886700" cy="4819650"/>
          </a:xfrm>
        </p:spPr>
        <p:txBody>
          <a:bodyPr/>
          <a:lstStyle/>
          <a:p>
            <a:pPr marL="0" indent="0">
              <a:buNone/>
            </a:pPr>
            <a:r>
              <a:rPr lang="en-US" dirty="0" smtClean="0"/>
              <a:t>All </a:t>
            </a:r>
            <a:r>
              <a:rPr lang="en-US" dirty="0"/>
              <a:t>the Events of the Gateway configuration must be triggered in order to create a Process instance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99</a:t>
            </a:fld>
            <a:endParaRPr lang="en-US"/>
          </a:p>
        </p:txBody>
      </p:sp>
      <p:pic>
        <p:nvPicPr>
          <p:cNvPr id="6" name="Picture 5"/>
          <p:cNvPicPr>
            <a:picLocks noChangeAspect="1"/>
          </p:cNvPicPr>
          <p:nvPr/>
        </p:nvPicPr>
        <p:blipFill rotWithShape="1">
          <a:blip r:embed="rId2"/>
          <a:srcRect l="2136" t="2875" b="26370"/>
          <a:stretch/>
        </p:blipFill>
        <p:spPr>
          <a:xfrm>
            <a:off x="258505" y="2360656"/>
            <a:ext cx="8626989" cy="4298455"/>
          </a:xfrm>
          <a:prstGeom prst="rect">
            <a:avLst/>
          </a:prstGeom>
        </p:spPr>
      </p:pic>
    </p:spTree>
    <p:extLst>
      <p:ext uri="{BB962C8B-B14F-4D97-AF65-F5344CB8AC3E}">
        <p14:creationId xmlns:p14="http://schemas.microsoft.com/office/powerpoint/2010/main" val="247118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a18a7fc53707b883db184ecf1c6f4a1dc33ad7"/>
</p:tagLst>
</file>

<file path=ppt/tags/tag2.xml><?xml version="1.0" encoding="utf-8"?>
<p:tagLst xmlns:a="http://schemas.openxmlformats.org/drawingml/2006/main" xmlns:r="http://schemas.openxmlformats.org/officeDocument/2006/relationships" xmlns:p="http://schemas.openxmlformats.org/presentationml/2006/main">
  <p:tag name="ISPRING_SLIDE_ID" val="{C9F4E524-08CE-43E8-95C9-AD934404FD8E}"/>
  <p:tag name="GENSWF_ADVANCE_TIME" val="2.939"/>
  <p:tag name="ISPRING_CUSTOM_TIMING_US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9328</TotalTime>
  <Words>6800</Words>
  <Application>Microsoft Office PowerPoint</Application>
  <PresentationFormat>On-screen Show (4:3)</PresentationFormat>
  <Paragraphs>862</Paragraphs>
  <Slides>128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128</vt:i4>
      </vt:variant>
    </vt:vector>
  </HeadingPairs>
  <TitlesOfParts>
    <vt:vector size="135" baseType="lpstr">
      <vt:lpstr>Arial</vt:lpstr>
      <vt:lpstr>Arial Narrow</vt:lpstr>
      <vt:lpstr>Calibri</vt:lpstr>
      <vt:lpstr>Calibri Light</vt:lpstr>
      <vt:lpstr>Constantia</vt:lpstr>
      <vt:lpstr>Wingdings</vt:lpstr>
      <vt:lpstr>Office Theme</vt:lpstr>
      <vt:lpstr>TOGAF 9 Fundamental: 4. BPMN Overview</vt:lpstr>
      <vt:lpstr>Romi Satria Wahono</vt:lpstr>
      <vt:lpstr>Course Outline</vt:lpstr>
      <vt:lpstr>4. BPMN Overview</vt:lpstr>
      <vt:lpstr>4.1 What and Why BPMN</vt:lpstr>
      <vt:lpstr>What is BPMN</vt:lpstr>
      <vt:lpstr>Why BPMN?</vt:lpstr>
      <vt:lpstr>BPMN Modeling Elements</vt:lpstr>
      <vt:lpstr>BPMN Elements</vt:lpstr>
      <vt:lpstr>PowerPoint Presentation</vt:lpstr>
      <vt:lpstr>PowerPoint Presentation</vt:lpstr>
      <vt:lpstr>PowerPoint Presentation</vt:lpstr>
      <vt:lpstr>4.2 Swimlane</vt:lpstr>
      <vt:lpstr>BPMN Elements</vt:lpstr>
      <vt:lpstr>Swimlane</vt:lpstr>
      <vt:lpstr>Type of Swimlane</vt:lpstr>
      <vt:lpstr>Pool</vt:lpstr>
      <vt:lpstr>Lane</vt:lpstr>
      <vt:lpstr>Milestone</vt:lpstr>
      <vt:lpstr>Tugas </vt:lpstr>
      <vt:lpstr>Proses Pengajuan Kredit</vt:lpstr>
      <vt:lpstr>4.3 Connecting Objects</vt:lpstr>
      <vt:lpstr>BPMN Elements</vt:lpstr>
      <vt:lpstr>Sequence Flow </vt:lpstr>
      <vt:lpstr>Type of Sequence Flow </vt:lpstr>
      <vt:lpstr>Example of Sequence Flow </vt:lpstr>
      <vt:lpstr>Example of Sequence Flow </vt:lpstr>
      <vt:lpstr>Message Flow</vt:lpstr>
      <vt:lpstr>Association</vt:lpstr>
      <vt:lpstr>4.4 Flow Objects</vt:lpstr>
      <vt:lpstr>BPMN Elements</vt:lpstr>
      <vt:lpstr>4.4.1 Events</vt:lpstr>
      <vt:lpstr>Event</vt:lpstr>
      <vt:lpstr>Type of Event</vt:lpstr>
      <vt:lpstr>Start Events</vt:lpstr>
      <vt:lpstr>Type of Start Event</vt:lpstr>
      <vt:lpstr>Message Start</vt:lpstr>
      <vt:lpstr>Timer Start</vt:lpstr>
      <vt:lpstr>Timer Start</vt:lpstr>
      <vt:lpstr>Conditional Start</vt:lpstr>
      <vt:lpstr>Multiple Start</vt:lpstr>
      <vt:lpstr>Intermediate Events</vt:lpstr>
      <vt:lpstr>Type of Intermediate Event</vt:lpstr>
      <vt:lpstr>Type of Intermediate Event</vt:lpstr>
      <vt:lpstr>Timer Intermediate Event</vt:lpstr>
      <vt:lpstr>Message Intermediate Event</vt:lpstr>
      <vt:lpstr>End Events</vt:lpstr>
      <vt:lpstr>Type of End Event</vt:lpstr>
      <vt:lpstr>End Event</vt:lpstr>
      <vt:lpstr>Loan Request</vt:lpstr>
      <vt:lpstr>Terminate End Event</vt:lpstr>
      <vt:lpstr>None End and Terminate End Event</vt:lpstr>
      <vt:lpstr>Message End Event</vt:lpstr>
      <vt:lpstr>Message End Event</vt:lpstr>
      <vt:lpstr>Message End Event</vt:lpstr>
      <vt:lpstr>Tugas: Proses Penentuan Beasiswa</vt:lpstr>
      <vt:lpstr>Proses Penentuan Beasiswa</vt:lpstr>
      <vt:lpstr>Proses Penentuan Beasiswa</vt:lpstr>
      <vt:lpstr>Mengumumkan Lowongan Beasiswa</vt:lpstr>
      <vt:lpstr>4.4.2 Activities</vt:lpstr>
      <vt:lpstr>BPMN Elements</vt:lpstr>
      <vt:lpstr>Activities</vt:lpstr>
      <vt:lpstr>Task</vt:lpstr>
      <vt:lpstr>Type of Task</vt:lpstr>
      <vt:lpstr>Type of Task</vt:lpstr>
      <vt:lpstr>User Task</vt:lpstr>
      <vt:lpstr>Service Task</vt:lpstr>
      <vt:lpstr>Send and Receive tasks</vt:lpstr>
      <vt:lpstr>Script Task</vt:lpstr>
      <vt:lpstr>Manual Task</vt:lpstr>
      <vt:lpstr>Business Rule Task</vt:lpstr>
      <vt:lpstr>Tugas: Proses Penentuan Beasiswa</vt:lpstr>
      <vt:lpstr>Subproses</vt:lpstr>
      <vt:lpstr>Subprocess</vt:lpstr>
      <vt:lpstr>Subprocess</vt:lpstr>
      <vt:lpstr>Type of Subprocess</vt:lpstr>
      <vt:lpstr>Embedded SubProcess </vt:lpstr>
      <vt:lpstr>Credit Application with Subprocess</vt:lpstr>
      <vt:lpstr>Information Checking Subprocess</vt:lpstr>
      <vt:lpstr>Credit Application with Expanded Subprocess</vt:lpstr>
      <vt:lpstr>Reusable SubProcess </vt:lpstr>
      <vt:lpstr>Tugas: Proses Penentuan Beasiswa</vt:lpstr>
      <vt:lpstr>Tugas: Proses Penentuan Beasiswa</vt:lpstr>
      <vt:lpstr>Proses Mengumumkan Lowonan Beasiswa</vt:lpstr>
      <vt:lpstr>Ad Hoc Sub Process</vt:lpstr>
      <vt:lpstr>Ad Hoc Sub Process</vt:lpstr>
      <vt:lpstr>Ad Hoc Sub Process</vt:lpstr>
      <vt:lpstr>Tugas: Proses Penentuan Beasiswa</vt:lpstr>
      <vt:lpstr>PowerPoint Presentation</vt:lpstr>
      <vt:lpstr>4.4.3 Gateway</vt:lpstr>
      <vt:lpstr>BPMN Elements</vt:lpstr>
      <vt:lpstr>Gateway</vt:lpstr>
      <vt:lpstr>Type of Gateway</vt:lpstr>
      <vt:lpstr>Exclusive Gateway (Divergence)</vt:lpstr>
      <vt:lpstr>Exclusive Gateway (Convergence)</vt:lpstr>
      <vt:lpstr>Event Based Gateway</vt:lpstr>
      <vt:lpstr>Credit Application with Event-Based Gateway</vt:lpstr>
      <vt:lpstr>Tugas: Proses Penentuan Beasiswa</vt:lpstr>
      <vt:lpstr>Paralell Event Based Gateway</vt:lpstr>
      <vt:lpstr>Tugas: Proses Penentuan Beasiswa</vt:lpstr>
      <vt:lpstr>Tugas: Proses Penentuan Beasiswa</vt:lpstr>
      <vt:lpstr>Parallel Gateway (Divergence)</vt:lpstr>
      <vt:lpstr>Parallel Gateway (Convergence )</vt:lpstr>
      <vt:lpstr>Tugas: Proses Penentuan Beasiswa</vt:lpstr>
      <vt:lpstr>Parallel Gateway</vt:lpstr>
      <vt:lpstr>Tugas: Proses Penentuan Beasiswa</vt:lpstr>
      <vt:lpstr>Inclusive Gateway (Divergence)</vt:lpstr>
      <vt:lpstr>Inclusive Gateway (Convergence)</vt:lpstr>
      <vt:lpstr>Inclusive Gateway (Convergence)</vt:lpstr>
      <vt:lpstr>Inclusive Gateway (Convergence)</vt:lpstr>
      <vt:lpstr>Tugas: Proses Penentuan Beasiswa</vt:lpstr>
      <vt:lpstr>Complex Gateway</vt:lpstr>
      <vt:lpstr>Complex Gateway</vt:lpstr>
      <vt:lpstr>Complex Gateway</vt:lpstr>
      <vt:lpstr>Complex Gateway</vt:lpstr>
      <vt:lpstr>Tugas: Proses Penentuan Beasiswa</vt:lpstr>
      <vt:lpstr>4.5 Artifacts</vt:lpstr>
      <vt:lpstr>BPMN Elements</vt:lpstr>
      <vt:lpstr>Artifacts</vt:lpstr>
      <vt:lpstr>Groups</vt:lpstr>
      <vt:lpstr>Annotations</vt:lpstr>
      <vt:lpstr>Data Object </vt:lpstr>
      <vt:lpstr>Data Store</vt:lpstr>
      <vt:lpstr>Tugas: Proses Penentuan Beasiswa</vt:lpstr>
      <vt:lpstr>Tugas</vt:lpstr>
      <vt:lpstr>Tugas  </vt:lpstr>
      <vt:lpstr>Tugas  </vt:lpstr>
      <vt:lpstr>Reference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Romi Satria Wahono</dc:creator>
  <cp:lastModifiedBy>Romi Satria Wahono</cp:lastModifiedBy>
  <cp:revision>1442</cp:revision>
  <dcterms:created xsi:type="dcterms:W3CDTF">2013-03-15T17:55:11Z</dcterms:created>
  <dcterms:modified xsi:type="dcterms:W3CDTF">2015-11-26T16:49:12Z</dcterms:modified>
</cp:coreProperties>
</file>