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7"/>
  </p:notesMasterIdLst>
  <p:sldIdLst>
    <p:sldId id="325" r:id="rId2"/>
    <p:sldId id="847" r:id="rId3"/>
    <p:sldId id="846" r:id="rId4"/>
    <p:sldId id="745" r:id="rId5"/>
    <p:sldId id="750" r:id="rId6"/>
    <p:sldId id="839" r:id="rId7"/>
    <p:sldId id="840" r:id="rId8"/>
    <p:sldId id="841" r:id="rId9"/>
    <p:sldId id="842" r:id="rId10"/>
    <p:sldId id="872" r:id="rId11"/>
    <p:sldId id="873" r:id="rId12"/>
    <p:sldId id="843" r:id="rId13"/>
    <p:sldId id="783" r:id="rId14"/>
    <p:sldId id="848" r:id="rId15"/>
    <p:sldId id="858" r:id="rId16"/>
    <p:sldId id="874" r:id="rId17"/>
    <p:sldId id="875" r:id="rId18"/>
    <p:sldId id="859" r:id="rId19"/>
    <p:sldId id="860" r:id="rId20"/>
    <p:sldId id="863" r:id="rId21"/>
    <p:sldId id="871" r:id="rId22"/>
    <p:sldId id="869" r:id="rId23"/>
    <p:sldId id="870" r:id="rId24"/>
    <p:sldId id="867" r:id="rId25"/>
    <p:sldId id="868" r:id="rId26"/>
    <p:sldId id="866" r:id="rId27"/>
    <p:sldId id="865" r:id="rId28"/>
    <p:sldId id="864" r:id="rId29"/>
    <p:sldId id="857" r:id="rId30"/>
    <p:sldId id="849" r:id="rId31"/>
    <p:sldId id="851" r:id="rId32"/>
    <p:sldId id="852" r:id="rId33"/>
    <p:sldId id="853" r:id="rId34"/>
    <p:sldId id="854" r:id="rId35"/>
    <p:sldId id="855" r:id="rId36"/>
    <p:sldId id="856" r:id="rId37"/>
    <p:sldId id="822" r:id="rId38"/>
    <p:sldId id="823" r:id="rId39"/>
    <p:sldId id="824" r:id="rId40"/>
    <p:sldId id="825" r:id="rId41"/>
    <p:sldId id="826" r:id="rId42"/>
    <p:sldId id="827" r:id="rId43"/>
    <p:sldId id="828" r:id="rId44"/>
    <p:sldId id="829" r:id="rId45"/>
    <p:sldId id="260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85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6082C-2B4F-4620-96D8-B8FEF5B50C76}" type="datetimeFigureOut">
              <a:rPr lang="en-US" smtClean="0"/>
              <a:t>26-Nov-15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4DE5D-4095-4917-B3BC-EA2D7883F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89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4DE5D-4095-4917-B3BC-EA2D7883FF6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75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ctr">
            <a:normAutofit/>
          </a:bodyPr>
          <a:lstStyle>
            <a:lvl1pPr algn="ctr">
              <a:defRPr sz="6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93528"/>
            <a:ext cx="6858000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463856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C546E0E4-908A-4724-B308-E4F6AE4FA0D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squares"/>
          <p:cNvGrpSpPr/>
          <p:nvPr userDrawn="1"/>
        </p:nvGrpSpPr>
        <p:grpSpPr>
          <a:xfrm>
            <a:off x="1" y="2053939"/>
            <a:ext cx="628650" cy="524183"/>
            <a:chOff x="0" y="452558"/>
            <a:chExt cx="914400" cy="524182"/>
          </a:xfrm>
        </p:grpSpPr>
        <p:sp>
          <p:nvSpPr>
            <p:cNvPr id="16" name="Rounded Rectangle 15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8" name="Round Same Side Corner Rectangle 17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</p:grpSp>
      <p:grpSp>
        <p:nvGrpSpPr>
          <p:cNvPr id="19" name="squares"/>
          <p:cNvGrpSpPr/>
          <p:nvPr userDrawn="1"/>
        </p:nvGrpSpPr>
        <p:grpSpPr>
          <a:xfrm rot="10800000">
            <a:off x="8517030" y="2053939"/>
            <a:ext cx="628650" cy="524183"/>
            <a:chOff x="0" y="452558"/>
            <a:chExt cx="914400" cy="524182"/>
          </a:xfrm>
        </p:grpSpPr>
        <p:sp>
          <p:nvSpPr>
            <p:cNvPr id="20" name="Rounded Rectangle 19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22" name="Round Same Side Corner Rectangle 21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6783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84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0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squares"/>
          <p:cNvGrpSpPr/>
          <p:nvPr userDrawn="1"/>
        </p:nvGrpSpPr>
        <p:grpSpPr>
          <a:xfrm>
            <a:off x="1" y="485461"/>
            <a:ext cx="628650" cy="524183"/>
            <a:chOff x="0" y="452558"/>
            <a:chExt cx="914400" cy="524182"/>
          </a:xfrm>
        </p:grpSpPr>
        <p:sp>
          <p:nvSpPr>
            <p:cNvPr id="12" name="Rounded Rectangle 11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4" name="Round Same Side Corner Rectangle 13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0571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1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squares"/>
          <p:cNvGrpSpPr/>
          <p:nvPr userDrawn="1"/>
        </p:nvGrpSpPr>
        <p:grpSpPr>
          <a:xfrm>
            <a:off x="1" y="3240256"/>
            <a:ext cx="628650" cy="524183"/>
            <a:chOff x="0" y="452558"/>
            <a:chExt cx="914400" cy="524182"/>
          </a:xfrm>
        </p:grpSpPr>
        <p:sp>
          <p:nvSpPr>
            <p:cNvPr id="12" name="Rounded Rectangle 11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4" name="Round Same Side Corner Rectangle 13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0631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43050"/>
            <a:ext cx="3886200" cy="4633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43050"/>
            <a:ext cx="3886200" cy="4633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squares"/>
          <p:cNvGrpSpPr/>
          <p:nvPr userDrawn="1"/>
        </p:nvGrpSpPr>
        <p:grpSpPr>
          <a:xfrm>
            <a:off x="1" y="485461"/>
            <a:ext cx="628650" cy="524183"/>
            <a:chOff x="0" y="452558"/>
            <a:chExt cx="914400" cy="524182"/>
          </a:xfrm>
        </p:grpSpPr>
        <p:sp>
          <p:nvSpPr>
            <p:cNvPr id="17" name="Rounded Rectangle 16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9" name="Round Same Side Corner Rectangle 18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634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0817"/>
            <a:ext cx="7886700" cy="121221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squares"/>
          <p:cNvGrpSpPr/>
          <p:nvPr userDrawn="1"/>
        </p:nvGrpSpPr>
        <p:grpSpPr>
          <a:xfrm>
            <a:off x="1" y="485461"/>
            <a:ext cx="628650" cy="524183"/>
            <a:chOff x="0" y="452558"/>
            <a:chExt cx="914400" cy="524182"/>
          </a:xfrm>
        </p:grpSpPr>
        <p:sp>
          <p:nvSpPr>
            <p:cNvPr id="15" name="Rounded Rectangle 14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7" name="Round Same Side Corner Rectangle 16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095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squares"/>
          <p:cNvGrpSpPr/>
          <p:nvPr userDrawn="1"/>
        </p:nvGrpSpPr>
        <p:grpSpPr>
          <a:xfrm>
            <a:off x="1" y="485461"/>
            <a:ext cx="628650" cy="524183"/>
            <a:chOff x="0" y="452558"/>
            <a:chExt cx="914400" cy="524182"/>
          </a:xfrm>
        </p:grpSpPr>
        <p:sp>
          <p:nvSpPr>
            <p:cNvPr id="11" name="Rounded Rectangle 10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808080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  <p:sp>
          <p:nvSpPr>
            <p:cNvPr id="13" name="Round Same Side Corner Rectangle 12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5679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5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27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80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7886700" cy="1200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9104"/>
            <a:ext cx="7886700" cy="4643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7989" y="64765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6E0E4-908A-4724-B308-E4F6AE4FA0D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84" y="6593288"/>
            <a:ext cx="850100" cy="2017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" y="6593288"/>
            <a:ext cx="1019247" cy="20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6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>
                    <a:lumMod val="50000"/>
                  </a:schemeClr>
                </a:solidFill>
              </a:rPr>
              <a:t>TOGAF</a:t>
            </a:r>
            <a:r>
              <a:rPr lang="en-US" sz="6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6000" dirty="0" smtClean="0">
                <a:solidFill>
                  <a:schemeClr val="bg1">
                    <a:lumMod val="50000"/>
                  </a:schemeClr>
                </a:solidFill>
              </a:rPr>
              <a:t>9 Fundamental:</a:t>
            </a:r>
            <a:r>
              <a:rPr lang="en-US" sz="6000" dirty="0"/>
              <a:t/>
            </a:r>
            <a:br>
              <a:rPr lang="en-US" sz="6000" dirty="0"/>
            </a:br>
            <a:r>
              <a:rPr lang="en-US" sz="5300" dirty="0"/>
              <a:t>3</a:t>
            </a:r>
            <a:r>
              <a:rPr lang="id-ID" sz="5300" dirty="0" smtClean="0"/>
              <a:t>. </a:t>
            </a:r>
            <a:r>
              <a:rPr lang="en-US" sz="5300" dirty="0" smtClean="0"/>
              <a:t>TOGAF ADM</a:t>
            </a:r>
            <a:endParaRPr lang="en-US" sz="7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82288"/>
            <a:ext cx="6858000" cy="1467001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id-ID" sz="3600" dirty="0"/>
              <a:t>Romi Satria </a:t>
            </a:r>
            <a:r>
              <a:rPr lang="id-ID" sz="3600" dirty="0" err="1"/>
              <a:t>Wahon</a:t>
            </a:r>
            <a:r>
              <a:rPr lang="en-US" sz="3600" dirty="0"/>
              <a:t>o</a:t>
            </a:r>
            <a:br>
              <a:rPr lang="en-US" sz="3600" dirty="0"/>
            </a:br>
            <a:r>
              <a:rPr lang="en-US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romi@romisatriawahono.net</a:t>
            </a:r>
            <a:br>
              <a:rPr lang="en-US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http://romisatriawahono.net/tfu</a:t>
            </a:r>
            <a:br>
              <a:rPr lang="en-US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WA/SMS</a:t>
            </a:r>
            <a:r>
              <a:rPr lang="id-ID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+</a:t>
            </a:r>
            <a:r>
              <a:rPr lang="id-ID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6281586220090</a:t>
            </a:r>
            <a:endParaRPr lang="en-US" sz="3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2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 t="1665" r="2425" b="7046"/>
          <a:stretch/>
        </p:blipFill>
        <p:spPr>
          <a:xfrm>
            <a:off x="0" y="0"/>
            <a:ext cx="9144000" cy="63269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4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" t="3437" r="2970" b="7185"/>
          <a:stretch/>
        </p:blipFill>
        <p:spPr>
          <a:xfrm>
            <a:off x="0" y="-1"/>
            <a:ext cx="9157865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1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dirty="0"/>
              <a:t>The Architecture Development Cyc</a:t>
            </a:r>
            <a:r>
              <a:rPr lang="en-US" dirty="0"/>
              <a:t>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phases </a:t>
            </a:r>
            <a:r>
              <a:rPr lang="en-US" dirty="0"/>
              <a:t>of the ADM cycle are further </a:t>
            </a:r>
            <a:r>
              <a:rPr lang="en-US" dirty="0">
                <a:solidFill>
                  <a:srgbClr val="C00000"/>
                </a:solidFill>
              </a:rPr>
              <a:t>divided into </a:t>
            </a:r>
            <a:r>
              <a:rPr lang="en-US" dirty="0" smtClean="0">
                <a:solidFill>
                  <a:srgbClr val="C00000"/>
                </a:solidFill>
              </a:rPr>
              <a:t>steps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or </a:t>
            </a:r>
            <a:r>
              <a:rPr lang="en-US" dirty="0"/>
              <a:t>example, the steps within </a:t>
            </a:r>
            <a:r>
              <a:rPr lang="en-US" dirty="0" smtClean="0"/>
              <a:t>the Business </a:t>
            </a:r>
            <a:r>
              <a:rPr lang="en-US" dirty="0"/>
              <a:t>Architecture phase are as </a:t>
            </a:r>
            <a:r>
              <a:rPr lang="en-US" dirty="0" smtClean="0"/>
              <a:t>follows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000" t="19926" r="2417" b="21556"/>
          <a:stretch/>
        </p:blipFill>
        <p:spPr>
          <a:xfrm>
            <a:off x="1149012" y="3073174"/>
            <a:ext cx="6902788" cy="368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5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dirty="0"/>
              <a:t>The Architecture Development </a:t>
            </a:r>
            <a:r>
              <a:rPr lang="id-ID" dirty="0" smtClean="0"/>
              <a:t>Cyc</a:t>
            </a:r>
            <a:r>
              <a:rPr lang="en-US" dirty="0" smtClean="0"/>
              <a:t>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45870"/>
            <a:ext cx="7886700" cy="49263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particular, a version numbering convention is used within the ADM to illustrate the </a:t>
            </a:r>
            <a:r>
              <a:rPr lang="en-US" dirty="0" smtClean="0"/>
              <a:t>evolution</a:t>
            </a:r>
            <a:r>
              <a:rPr lang="id-ID" dirty="0" smtClean="0"/>
              <a:t> </a:t>
            </a:r>
            <a:r>
              <a:rPr lang="en-US" dirty="0" smtClean="0"/>
              <a:t>of </a:t>
            </a:r>
            <a:r>
              <a:rPr lang="en-US" dirty="0"/>
              <a:t>Baseline and Target Architecture Definitions, as follows</a:t>
            </a:r>
            <a:r>
              <a:rPr lang="en-US" dirty="0" smtClean="0"/>
              <a:t>: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594848"/>
            <a:ext cx="7783830" cy="372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44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9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3.2 ADM Process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4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8286" t="21258" r="9523" b="9481"/>
          <a:stretch/>
        </p:blipFill>
        <p:spPr>
          <a:xfrm>
            <a:off x="2322397" y="217711"/>
            <a:ext cx="6915939" cy="6386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809" t="13894" r="55143" b="5683"/>
          <a:stretch/>
        </p:blipFill>
        <p:spPr>
          <a:xfrm>
            <a:off x="-50795" y="1599974"/>
            <a:ext cx="2489196" cy="321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1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 t="1665" r="2425" b="7046"/>
          <a:stretch/>
        </p:blipFill>
        <p:spPr>
          <a:xfrm>
            <a:off x="0" y="0"/>
            <a:ext cx="9144000" cy="63269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81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3331" r="2871" b="9160"/>
          <a:stretch/>
        </p:blipFill>
        <p:spPr>
          <a:xfrm>
            <a:off x="0" y="0"/>
            <a:ext cx="9144000" cy="656024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11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 t="3337" r="2587" b="16303"/>
          <a:stretch/>
        </p:blipFill>
        <p:spPr>
          <a:xfrm>
            <a:off x="0" y="0"/>
            <a:ext cx="9139966" cy="59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99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Romi Satria Wahono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 l="4478" t="3448" r="8186" b="6897"/>
          <a:stretch>
            <a:fillRect/>
          </a:stretch>
        </p:blipFill>
        <p:spPr bwMode="auto">
          <a:xfrm>
            <a:off x="5791200" y="1224754"/>
            <a:ext cx="3208565" cy="427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9104"/>
            <a:ext cx="7886700" cy="4871696"/>
          </a:xfrm>
        </p:spPr>
        <p:txBody>
          <a:bodyPr>
            <a:normAutofit fontScale="92500" lnSpcReduction="10000"/>
          </a:bodyPr>
          <a:lstStyle/>
          <a:p>
            <a:r>
              <a:rPr lang="id-ID" dirty="0">
                <a:solidFill>
                  <a:srgbClr val="C00000"/>
                </a:solidFill>
              </a:rPr>
              <a:t>SD Sompok </a:t>
            </a:r>
            <a:r>
              <a:rPr lang="id-ID" dirty="0"/>
              <a:t>Semarang (1987)</a:t>
            </a:r>
          </a:p>
          <a:p>
            <a:r>
              <a:rPr lang="id-ID" dirty="0">
                <a:solidFill>
                  <a:srgbClr val="C00000"/>
                </a:solidFill>
              </a:rPr>
              <a:t>SMPN 8</a:t>
            </a:r>
            <a:r>
              <a:rPr lang="id-ID" dirty="0"/>
              <a:t> Semarang (1990)</a:t>
            </a:r>
          </a:p>
          <a:p>
            <a:r>
              <a:rPr lang="id-ID" dirty="0">
                <a:solidFill>
                  <a:srgbClr val="C00000"/>
                </a:solidFill>
              </a:rPr>
              <a:t>SMA Taruna </a:t>
            </a:r>
            <a:r>
              <a:rPr lang="id-ID" dirty="0" smtClean="0">
                <a:solidFill>
                  <a:srgbClr val="C00000"/>
                </a:solidFill>
              </a:rPr>
              <a:t>Nusantara</a:t>
            </a:r>
            <a:r>
              <a:rPr lang="en-US" dirty="0"/>
              <a:t> </a:t>
            </a:r>
            <a:r>
              <a:rPr lang="id-ID" dirty="0" smtClean="0"/>
              <a:t>Magelang </a:t>
            </a:r>
            <a:r>
              <a:rPr lang="id-ID" dirty="0"/>
              <a:t>(1993)</a:t>
            </a:r>
          </a:p>
          <a:p>
            <a:r>
              <a:rPr lang="id-ID" dirty="0">
                <a:solidFill>
                  <a:srgbClr val="C00000"/>
                </a:solidFill>
              </a:rPr>
              <a:t>B.Eng</a:t>
            </a:r>
            <a:r>
              <a:rPr lang="id-ID" dirty="0"/>
              <a:t>, </a:t>
            </a:r>
            <a:r>
              <a:rPr lang="id-ID" dirty="0">
                <a:solidFill>
                  <a:srgbClr val="C00000"/>
                </a:solidFill>
              </a:rPr>
              <a:t>M.Eng</a:t>
            </a:r>
            <a:r>
              <a:rPr lang="id-ID" dirty="0"/>
              <a:t> and </a:t>
            </a:r>
            <a:r>
              <a:rPr lang="id-ID" dirty="0">
                <a:solidFill>
                  <a:srgbClr val="C00000"/>
                </a:solidFill>
              </a:rPr>
              <a:t>Ph.D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id-ID" dirty="0"/>
              <a:t>in Software Engineering from</a:t>
            </a:r>
            <a:br>
              <a:rPr lang="id-ID" dirty="0"/>
            </a:br>
            <a:r>
              <a:rPr lang="id-ID" dirty="0"/>
              <a:t>Saitama University Japan (1994-2004)</a:t>
            </a:r>
            <a:br>
              <a:rPr lang="id-ID" dirty="0"/>
            </a:br>
            <a:r>
              <a:rPr lang="id-ID" dirty="0"/>
              <a:t>Universiti Teknikal Malaysia Melaka (2014)</a:t>
            </a:r>
          </a:p>
          <a:p>
            <a:r>
              <a:rPr lang="id-ID" dirty="0"/>
              <a:t>Research Interests: </a:t>
            </a:r>
            <a:r>
              <a:rPr lang="en-US" dirty="0">
                <a:solidFill>
                  <a:srgbClr val="C00000"/>
                </a:solidFill>
              </a:rPr>
              <a:t>Software Engineering</a:t>
            </a:r>
            <a:r>
              <a:rPr lang="en-US" dirty="0"/>
              <a:t>,</a:t>
            </a:r>
            <a:r>
              <a:rPr lang="id-ID" dirty="0"/>
              <a:t/>
            </a:r>
            <a:br>
              <a:rPr lang="id-ID" dirty="0"/>
            </a:br>
            <a:r>
              <a:rPr lang="en-US" dirty="0" smtClean="0"/>
              <a:t>Machine Learning</a:t>
            </a:r>
            <a:endParaRPr lang="en-US" dirty="0"/>
          </a:p>
          <a:p>
            <a:r>
              <a:rPr lang="en-US" dirty="0"/>
              <a:t>Founder </a:t>
            </a:r>
            <a:r>
              <a:rPr lang="en-US" dirty="0" err="1" smtClean="0">
                <a:solidFill>
                  <a:srgbClr val="CC0000"/>
                </a:solidFill>
              </a:rPr>
              <a:t>IlmuKomputer.Com</a:t>
            </a:r>
            <a:endParaRPr lang="id-ID" dirty="0">
              <a:solidFill>
                <a:srgbClr val="CC0000"/>
              </a:solidFill>
            </a:endParaRPr>
          </a:p>
          <a:p>
            <a:r>
              <a:rPr lang="id-ID" dirty="0" smtClean="0"/>
              <a:t>P</a:t>
            </a:r>
            <a:r>
              <a:rPr lang="en-US" dirty="0" smtClean="0"/>
              <a:t>NS di PDII</a:t>
            </a:r>
            <a:r>
              <a:rPr lang="id-ID" dirty="0" smtClean="0"/>
              <a:t> </a:t>
            </a:r>
            <a:r>
              <a:rPr lang="id-ID" dirty="0"/>
              <a:t>LIPI </a:t>
            </a:r>
            <a:r>
              <a:rPr lang="id-ID" dirty="0" smtClean="0"/>
              <a:t>(</a:t>
            </a:r>
            <a:r>
              <a:rPr lang="en-US" dirty="0" smtClean="0"/>
              <a:t>1994</a:t>
            </a:r>
            <a:r>
              <a:rPr lang="id-ID" dirty="0" smtClean="0"/>
              <a:t>-2007</a:t>
            </a:r>
            <a:r>
              <a:rPr lang="id-ID" dirty="0"/>
              <a:t>)</a:t>
            </a:r>
          </a:p>
          <a:p>
            <a:r>
              <a:rPr lang="id-ID" dirty="0"/>
              <a:t>Founder dan CEO </a:t>
            </a:r>
            <a:r>
              <a:rPr lang="id-ID" dirty="0">
                <a:solidFill>
                  <a:srgbClr val="CC0000"/>
                </a:solidFill>
              </a:rPr>
              <a:t>PT Brainmatics Cipta Informatika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98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" t="2947" r="2574" b="10313"/>
          <a:stretch/>
        </p:blipFill>
        <p:spPr>
          <a:xfrm>
            <a:off x="0" y="0"/>
            <a:ext cx="9144000" cy="646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97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t="2641" r="2871" b="10619"/>
          <a:stretch/>
        </p:blipFill>
        <p:spPr>
          <a:xfrm>
            <a:off x="0" y="-1"/>
            <a:ext cx="9144000" cy="648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05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" t="4560" r="2772" b="6469"/>
          <a:stretch/>
        </p:blipFill>
        <p:spPr>
          <a:xfrm>
            <a:off x="1" y="0"/>
            <a:ext cx="9026303" cy="655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34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2709" r="2692" b="6333"/>
          <a:stretch/>
        </p:blipFill>
        <p:spPr>
          <a:xfrm>
            <a:off x="-1" y="-1"/>
            <a:ext cx="9219276" cy="68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2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t="2946" r="2871" b="7504"/>
          <a:stretch/>
        </p:blipFill>
        <p:spPr>
          <a:xfrm>
            <a:off x="0" y="0"/>
            <a:ext cx="8953877" cy="656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66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t="3367" r="2871" b="12584"/>
          <a:stretch/>
        </p:blipFill>
        <p:spPr>
          <a:xfrm>
            <a:off x="0" y="0"/>
            <a:ext cx="9144000" cy="63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17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3588" r="2574" b="9288"/>
          <a:stretch/>
        </p:blipFill>
        <p:spPr>
          <a:xfrm>
            <a:off x="0" y="-1"/>
            <a:ext cx="9144000" cy="65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51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" t="3490" r="2698" b="17263"/>
          <a:stretch/>
        </p:blipFill>
        <p:spPr>
          <a:xfrm>
            <a:off x="0" y="0"/>
            <a:ext cx="9118095" cy="592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63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3331" r="2673" b="14669"/>
          <a:stretch/>
        </p:blipFill>
        <p:spPr>
          <a:xfrm>
            <a:off x="0" y="-1"/>
            <a:ext cx="9200434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63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3.3 TOGAF Artifacts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6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2550"/>
            <a:ext cx="7886700" cy="5124000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TOGAF Concepts</a:t>
            </a:r>
            <a:endParaRPr lang="en-US" dirty="0"/>
          </a:p>
          <a:p>
            <a:pPr marL="385763" indent="-385763">
              <a:buFont typeface="+mj-lt"/>
              <a:buAutoNum type="arabicPeriod"/>
            </a:pPr>
            <a:r>
              <a:rPr lang="en-US" b="1" dirty="0" smtClean="0">
                <a:solidFill>
                  <a:srgbClr val="C00000"/>
                </a:solidFill>
              </a:rPr>
              <a:t>TOGAF ADM</a:t>
            </a:r>
            <a:endParaRPr lang="en-US" b="1" dirty="0">
              <a:solidFill>
                <a:srgbClr val="C00000"/>
              </a:solidFill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BPMN Overview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UML Overview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TOGAF Case </a:t>
            </a:r>
            <a:r>
              <a:rPr lang="en-US" dirty="0" smtClean="0"/>
              <a:t>Study</a:t>
            </a:r>
          </a:p>
          <a:p>
            <a:pPr marL="385763" indent="-385763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0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738" t="24668" r="22309" b="9555"/>
          <a:stretch/>
        </p:blipFill>
        <p:spPr>
          <a:xfrm>
            <a:off x="-1" y="1"/>
            <a:ext cx="9186097" cy="685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3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Architectural </a:t>
            </a:r>
            <a:r>
              <a:rPr lang="en-US" dirty="0" smtClean="0"/>
              <a:t>Artifacts: Preliminary Phase and Phase A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528763"/>
          <a:ext cx="7886700" cy="1798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0380"/>
                <a:gridCol w="48463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ADM Phase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Artifact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Preliminary Phase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Principles catalog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Phase 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B050"/>
                          </a:solidFill>
                        </a:rPr>
                        <a:t>Stakeholder Map matrix</a:t>
                      </a:r>
                    </a:p>
                    <a:p>
                      <a:r>
                        <a:rPr lang="en-US" sz="2000" dirty="0" smtClean="0">
                          <a:solidFill>
                            <a:srgbClr val="0070C0"/>
                          </a:solidFill>
                        </a:rPr>
                        <a:t>Value Chain diagram</a:t>
                      </a:r>
                    </a:p>
                    <a:p>
                      <a:r>
                        <a:rPr lang="en-US" sz="2000" dirty="0" smtClean="0">
                          <a:solidFill>
                            <a:srgbClr val="0070C0"/>
                          </a:solidFill>
                        </a:rPr>
                        <a:t>Solution Concept diagram</a:t>
                      </a:r>
                      <a:endParaRPr 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4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Architectural </a:t>
            </a:r>
            <a:r>
              <a:rPr lang="en-US" dirty="0" smtClean="0"/>
              <a:t>Artifacts: Phase B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105853"/>
          <a:ext cx="8069580" cy="5699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17520"/>
                <a:gridCol w="5052060"/>
              </a:tblGrid>
              <a:tr h="37928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ADM Phase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Artifact</a:t>
                      </a:r>
                      <a:endParaRPr lang="en-US" sz="2000" dirty="0"/>
                    </a:p>
                  </a:txBody>
                  <a:tcPr/>
                </a:tc>
              </a:tr>
              <a:tr h="475564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Phase B</a:t>
                      </a:r>
                    </a:p>
                    <a:p>
                      <a:r>
                        <a:rPr lang="en-US" sz="2000" dirty="0" smtClean="0"/>
                        <a:t>(Business Architecture)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Organization/Actor catalog</a:t>
                      </a:r>
                      <a:br>
                        <a:rPr lang="en-US" sz="1800" dirty="0" smtClean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Driver/Goal/Objective catalog</a:t>
                      </a:r>
                    </a:p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Role catalog</a:t>
                      </a:r>
                    </a:p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Business Service/Function catalog</a:t>
                      </a:r>
                    </a:p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Location catalog</a:t>
                      </a:r>
                    </a:p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Process/Event/Control/Product catalog Contract/Measure catalog</a:t>
                      </a:r>
                    </a:p>
                    <a:p>
                      <a:r>
                        <a:rPr lang="en-US" sz="1800" dirty="0" smtClean="0">
                          <a:solidFill>
                            <a:srgbClr val="00B050"/>
                          </a:solidFill>
                        </a:rPr>
                        <a:t>Business Interaction matrix</a:t>
                      </a:r>
                    </a:p>
                    <a:p>
                      <a:r>
                        <a:rPr lang="en-US" sz="1800" dirty="0" smtClean="0">
                          <a:solidFill>
                            <a:srgbClr val="0070C0"/>
                          </a:solidFill>
                        </a:rPr>
                        <a:t>Actor/Role matrix</a:t>
                      </a:r>
                    </a:p>
                    <a:p>
                      <a:r>
                        <a:rPr lang="en-US" sz="1800" dirty="0" smtClean="0">
                          <a:solidFill>
                            <a:srgbClr val="0070C0"/>
                          </a:solidFill>
                        </a:rPr>
                        <a:t>Business Footprint diagram</a:t>
                      </a:r>
                    </a:p>
                    <a:p>
                      <a:r>
                        <a:rPr lang="en-US" sz="1800" dirty="0" smtClean="0">
                          <a:solidFill>
                            <a:srgbClr val="0070C0"/>
                          </a:solidFill>
                        </a:rPr>
                        <a:t>Business Service/Information diagram </a:t>
                      </a:r>
                    </a:p>
                    <a:p>
                      <a:r>
                        <a:rPr lang="en-US" sz="1800" dirty="0" smtClean="0">
                          <a:solidFill>
                            <a:srgbClr val="0070C0"/>
                          </a:solidFill>
                        </a:rPr>
                        <a:t>Functional Decomposition diagram</a:t>
                      </a:r>
                    </a:p>
                    <a:p>
                      <a:r>
                        <a:rPr lang="en-US" sz="1800" dirty="0" smtClean="0">
                          <a:solidFill>
                            <a:srgbClr val="0070C0"/>
                          </a:solidFill>
                        </a:rPr>
                        <a:t>Product Lifecycle diagram</a:t>
                      </a:r>
                    </a:p>
                    <a:p>
                      <a:endParaRPr lang="en-US" sz="18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18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Goal/Objective/Service diagram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Business Use-Case diagram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Organization Decomposition diagram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Process Flow diagram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Event diagram</a:t>
                      </a:r>
                      <a:endParaRPr lang="en-US" sz="18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0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Architectural </a:t>
            </a:r>
            <a:r>
              <a:rPr lang="en-US" dirty="0" smtClean="0"/>
              <a:t>Artifacts: Phase C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357313"/>
          <a:ext cx="7886700" cy="370130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06090"/>
                <a:gridCol w="4880610"/>
              </a:tblGrid>
              <a:tr h="27537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ADM Phase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Artifact</a:t>
                      </a:r>
                      <a:endParaRPr lang="en-US" sz="2000" dirty="0"/>
                    </a:p>
                  </a:txBody>
                  <a:tcPr/>
                </a:tc>
              </a:tr>
              <a:tr h="33050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Phase C</a:t>
                      </a:r>
                    </a:p>
                    <a:p>
                      <a:r>
                        <a:rPr lang="en-US" sz="2000" dirty="0" smtClean="0"/>
                        <a:t>(Data Architecture)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Data Entity/Data Component catalog</a:t>
                      </a:r>
                    </a:p>
                    <a:p>
                      <a:r>
                        <a:rPr lang="en-US" sz="2000" dirty="0" smtClean="0">
                          <a:solidFill>
                            <a:srgbClr val="00B050"/>
                          </a:solidFill>
                        </a:rPr>
                        <a:t>Data Entity/Business Function matrix Application/Data matrix</a:t>
                      </a:r>
                    </a:p>
                    <a:p>
                      <a:r>
                        <a:rPr lang="en-US" sz="2000" dirty="0" smtClean="0">
                          <a:solidFill>
                            <a:srgbClr val="0070C0"/>
                          </a:solidFill>
                        </a:rPr>
                        <a:t>Conceptual Data Diagram</a:t>
                      </a:r>
                    </a:p>
                    <a:p>
                      <a:r>
                        <a:rPr lang="en-US" sz="2000" dirty="0" smtClean="0">
                          <a:solidFill>
                            <a:srgbClr val="0070C0"/>
                          </a:solidFill>
                        </a:rPr>
                        <a:t>Logical Data Diagram</a:t>
                      </a:r>
                    </a:p>
                    <a:p>
                      <a:endParaRPr lang="en-US" sz="20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20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Data Dissemination diagram 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Data Security diagram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Data Migration diagram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Data Lifecycle diagram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1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Architectural </a:t>
            </a:r>
            <a:r>
              <a:rPr lang="en-US" dirty="0" smtClean="0"/>
              <a:t>Artifacts: Phase C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357313"/>
          <a:ext cx="7886700" cy="5059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17520"/>
                <a:gridCol w="4869180"/>
              </a:tblGrid>
              <a:tr h="27537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ADM Phase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Artifact</a:t>
                      </a:r>
                      <a:endParaRPr lang="en-US" sz="2000" dirty="0"/>
                    </a:p>
                  </a:txBody>
                  <a:tcPr/>
                </a:tc>
              </a:tr>
              <a:tr h="33050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Phase C</a:t>
                      </a:r>
                    </a:p>
                    <a:p>
                      <a:r>
                        <a:rPr lang="en-US" sz="2000" dirty="0" smtClean="0"/>
                        <a:t>(Application Architecture)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Application Portfolio catalog</a:t>
                      </a:r>
                    </a:p>
                    <a:p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Interface catalog</a:t>
                      </a:r>
                    </a:p>
                    <a:p>
                      <a:r>
                        <a:rPr lang="en-US" sz="2000" dirty="0" smtClean="0">
                          <a:solidFill>
                            <a:srgbClr val="00B050"/>
                          </a:solidFill>
                        </a:rPr>
                        <a:t>Application/Organization matrix Role/Application matrix</a:t>
                      </a:r>
                    </a:p>
                    <a:p>
                      <a:r>
                        <a:rPr lang="en-US" sz="2000" dirty="0" smtClean="0">
                          <a:solidFill>
                            <a:srgbClr val="00B050"/>
                          </a:solidFill>
                        </a:rPr>
                        <a:t>Application/Function matrix</a:t>
                      </a:r>
                    </a:p>
                    <a:p>
                      <a:r>
                        <a:rPr lang="en-US" sz="2000" dirty="0" smtClean="0">
                          <a:solidFill>
                            <a:srgbClr val="00B050"/>
                          </a:solidFill>
                        </a:rPr>
                        <a:t>Application Interaction matrix</a:t>
                      </a:r>
                    </a:p>
                    <a:p>
                      <a:r>
                        <a:rPr lang="en-US" sz="2000" dirty="0" smtClean="0">
                          <a:solidFill>
                            <a:srgbClr val="0070C0"/>
                          </a:solidFill>
                        </a:rPr>
                        <a:t>Application Communication diagram Application and User Location diagram Application Use-Case diagram</a:t>
                      </a:r>
                    </a:p>
                    <a:p>
                      <a:endParaRPr lang="en-US" sz="20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20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Enterprise Manageability diagram Process/Application Realization diagram 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Software Engineering diagram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Application Migration diagram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Software Distribution diagram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3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Architectural </a:t>
            </a:r>
            <a:r>
              <a:rPr lang="en-US" dirty="0" smtClean="0"/>
              <a:t>Artifacts: Phase D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357313"/>
          <a:ext cx="7886700" cy="3230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17520"/>
                <a:gridCol w="4869180"/>
              </a:tblGrid>
              <a:tr h="27537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ADM Phase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Artifact</a:t>
                      </a:r>
                      <a:endParaRPr lang="en-US" sz="2000" dirty="0"/>
                    </a:p>
                  </a:txBody>
                  <a:tcPr/>
                </a:tc>
              </a:tr>
              <a:tr h="263556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Phase D</a:t>
                      </a:r>
                    </a:p>
                    <a:p>
                      <a:r>
                        <a:rPr lang="en-US" sz="2000" dirty="0" smtClean="0"/>
                        <a:t>(Technology Architecture)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Technology Standards catalog</a:t>
                      </a:r>
                    </a:p>
                    <a:p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Technology Portfolio catalog </a:t>
                      </a:r>
                      <a:r>
                        <a:rPr lang="en-US" sz="2000" dirty="0" smtClean="0">
                          <a:solidFill>
                            <a:srgbClr val="00B050"/>
                          </a:solidFill>
                        </a:rPr>
                        <a:t>Application/Technology matrix</a:t>
                      </a:r>
                    </a:p>
                    <a:p>
                      <a:r>
                        <a:rPr lang="en-US" sz="2000" dirty="0" smtClean="0">
                          <a:solidFill>
                            <a:srgbClr val="0070C0"/>
                          </a:solidFill>
                        </a:rPr>
                        <a:t>Environments and Locations diagram </a:t>
                      </a:r>
                    </a:p>
                    <a:p>
                      <a:r>
                        <a:rPr lang="en-US" sz="2000" dirty="0" smtClean="0">
                          <a:solidFill>
                            <a:srgbClr val="0070C0"/>
                          </a:solidFill>
                        </a:rPr>
                        <a:t>Platform Decomposition diagram</a:t>
                      </a:r>
                    </a:p>
                    <a:p>
                      <a:endParaRPr lang="en-US" sz="200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20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Processing diagram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Networked Computing/Hardware diagram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Communications Engineering diagram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8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Architectural </a:t>
            </a:r>
            <a:r>
              <a:rPr lang="en-US" dirty="0" smtClean="0"/>
              <a:t>Artifacts: Phase E </a:t>
            </a:r>
            <a:r>
              <a:rPr lang="en-US" dirty="0" err="1" smtClean="0"/>
              <a:t>dan</a:t>
            </a:r>
            <a:r>
              <a:rPr lang="en-US" dirty="0" smtClean="0"/>
              <a:t> Requirements Management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357313"/>
          <a:ext cx="7886700" cy="204025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17520"/>
                <a:gridCol w="4869180"/>
              </a:tblGrid>
              <a:tr h="16814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ADM Phase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Artifact</a:t>
                      </a:r>
                      <a:endParaRPr lang="en-US" sz="2000" dirty="0"/>
                    </a:p>
                  </a:txBody>
                  <a:tcPr/>
                </a:tc>
              </a:tr>
              <a:tr h="77247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Phase 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70C0"/>
                          </a:solidFill>
                        </a:rPr>
                        <a:t>Project Context diagram</a:t>
                      </a:r>
                    </a:p>
                    <a:p>
                      <a:r>
                        <a:rPr lang="en-US" sz="2000" dirty="0" smtClean="0">
                          <a:solidFill>
                            <a:srgbClr val="0070C0"/>
                          </a:solidFill>
                        </a:rPr>
                        <a:t>Benefits diagram</a:t>
                      </a:r>
                      <a:endParaRPr 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87153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Requirements Management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Requirements catalog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7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Test Yourself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Complete the sentence: Phase H </a:t>
            </a:r>
            <a:r>
              <a:rPr lang="en-US" dirty="0" smtClean="0"/>
              <a:t>_____________</a:t>
            </a:r>
            <a:endParaRPr lang="id-ID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Prepares the organization for successful TOGAF architecture </a:t>
            </a:r>
            <a:r>
              <a:rPr lang="en-US" dirty="0" smtClean="0"/>
              <a:t>projects</a:t>
            </a:r>
            <a:endParaRPr lang="id-ID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Develops </a:t>
            </a:r>
            <a:r>
              <a:rPr lang="en-US" dirty="0"/>
              <a:t>Baseline and Target Architectures and analyzes the </a:t>
            </a:r>
            <a:r>
              <a:rPr lang="en-US" dirty="0" smtClean="0"/>
              <a:t>gaps</a:t>
            </a:r>
            <a:endParaRPr lang="id-ID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Prepares </a:t>
            </a:r>
            <a:r>
              <a:rPr lang="en-US" dirty="0"/>
              <a:t>and issues Architecture </a:t>
            </a:r>
            <a:r>
              <a:rPr lang="en-US" dirty="0" smtClean="0"/>
              <a:t>Contracts</a:t>
            </a:r>
            <a:endParaRPr lang="id-ID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Ensures </a:t>
            </a:r>
            <a:r>
              <a:rPr lang="en-US" dirty="0"/>
              <a:t>that the architecture responds to the needs of the </a:t>
            </a:r>
            <a:r>
              <a:rPr lang="en-US" dirty="0" smtClean="0"/>
              <a:t>enterprise</a:t>
            </a:r>
            <a:endParaRPr lang="id-ID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All </a:t>
            </a:r>
            <a:r>
              <a:rPr lang="en-US" dirty="0"/>
              <a:t>of these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44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Test Yourself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Which of the following is the final step in development of the </a:t>
            </a:r>
            <a:r>
              <a:rPr lang="en-US" dirty="0" smtClean="0"/>
              <a:t>four </a:t>
            </a:r>
            <a:r>
              <a:rPr lang="en-US" dirty="0"/>
              <a:t>architecture domains</a:t>
            </a:r>
            <a:r>
              <a:rPr lang="en-US" dirty="0" smtClean="0"/>
              <a:t>?</a:t>
            </a:r>
            <a:endParaRPr lang="id-ID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Conduct formal stakeholder review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Create </a:t>
            </a:r>
            <a:r>
              <a:rPr lang="en-US" dirty="0"/>
              <a:t>Architecture Definition Document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Perform </a:t>
            </a:r>
            <a:r>
              <a:rPr lang="en-US" dirty="0"/>
              <a:t>gap analysis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Select </a:t>
            </a:r>
            <a:r>
              <a:rPr lang="en-US" dirty="0"/>
              <a:t>reference models, viewpoints, and tools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199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Test Yourself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Which of the following version numbers is used by TOGAF as a convention to denote </a:t>
            </a:r>
            <a:r>
              <a:rPr lang="en-US" dirty="0" smtClean="0"/>
              <a:t>a</a:t>
            </a:r>
            <a:r>
              <a:rPr lang="id-ID" dirty="0" smtClean="0"/>
              <a:t> </a:t>
            </a:r>
            <a:r>
              <a:rPr lang="en-US" dirty="0" smtClean="0"/>
              <a:t>high-level </a:t>
            </a:r>
            <a:r>
              <a:rPr lang="en-US" dirty="0"/>
              <a:t>outline of an architecture</a:t>
            </a:r>
            <a:r>
              <a:rPr lang="en-US" dirty="0" smtClean="0"/>
              <a:t>?</a:t>
            </a:r>
            <a:endParaRPr lang="id-ID" dirty="0"/>
          </a:p>
          <a:p>
            <a:pPr marL="514350" indent="-514350">
              <a:buFont typeface="+mj-lt"/>
              <a:buAutoNum type="alphaUcPeriod"/>
            </a:pPr>
            <a:r>
              <a:rPr lang="de-DE" dirty="0"/>
              <a:t>Version 0</a:t>
            </a:r>
          </a:p>
          <a:p>
            <a:pPr marL="514350" indent="-514350">
              <a:buFont typeface="+mj-lt"/>
              <a:buAutoNum type="alphaUcPeriod"/>
            </a:pPr>
            <a:r>
              <a:rPr lang="de-DE" dirty="0" smtClean="0"/>
              <a:t>Version </a:t>
            </a:r>
            <a:r>
              <a:rPr lang="de-DE" dirty="0"/>
              <a:t>0.1</a:t>
            </a:r>
          </a:p>
          <a:p>
            <a:pPr marL="514350" indent="-514350">
              <a:buFont typeface="+mj-lt"/>
              <a:buAutoNum type="alphaUcPeriod"/>
            </a:pPr>
            <a:r>
              <a:rPr lang="de-DE" dirty="0" smtClean="0"/>
              <a:t>Version </a:t>
            </a:r>
            <a:r>
              <a:rPr lang="de-DE" dirty="0"/>
              <a:t>0.5</a:t>
            </a:r>
          </a:p>
          <a:p>
            <a:pPr marL="514350" indent="-514350">
              <a:buFont typeface="+mj-lt"/>
              <a:buAutoNum type="alphaUcPeriod"/>
            </a:pPr>
            <a:r>
              <a:rPr lang="de-DE" dirty="0" smtClean="0"/>
              <a:t>Version </a:t>
            </a:r>
            <a:r>
              <a:rPr lang="de-DE" dirty="0"/>
              <a:t>1.0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23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3</a:t>
            </a:r>
            <a:r>
              <a:rPr lang="id-ID" sz="5400" dirty="0" smtClean="0"/>
              <a:t>. </a:t>
            </a:r>
            <a:r>
              <a:rPr lang="en-US" sz="5400" dirty="0" smtClean="0"/>
              <a:t>TOGAF ADM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3.1 </a:t>
            </a:r>
            <a:r>
              <a:rPr lang="en-US" dirty="0" smtClean="0"/>
              <a:t>ADM </a:t>
            </a:r>
            <a:r>
              <a:rPr lang="en-US" dirty="0" smtClean="0"/>
              <a:t>Iteration</a:t>
            </a:r>
            <a:endParaRPr lang="en-US" dirty="0" smtClean="0"/>
          </a:p>
          <a:p>
            <a:r>
              <a:rPr lang="en-US" dirty="0" smtClean="0"/>
              <a:t>3.2 ADM Process</a:t>
            </a:r>
          </a:p>
          <a:p>
            <a:r>
              <a:rPr lang="en-US" dirty="0"/>
              <a:t>3.2 TOGAF Artifacts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8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Test Yourself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Which one of the following does not complete the sentence: When executing the ADM</a:t>
            </a:r>
            <a:r>
              <a:rPr lang="en-US" dirty="0" smtClean="0"/>
              <a:t>,</a:t>
            </a:r>
            <a:r>
              <a:rPr lang="id-ID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architect is not only developing a snapshot of the enterprise, but is also populating </a:t>
            </a:r>
            <a:r>
              <a:rPr lang="en-US" dirty="0" smtClean="0"/>
              <a:t>the</a:t>
            </a:r>
            <a:r>
              <a:rPr lang="id-ID" dirty="0" smtClean="0"/>
              <a:t> </a:t>
            </a:r>
            <a:r>
              <a:rPr lang="en-US" dirty="0" smtClean="0"/>
              <a:t>___________________</a:t>
            </a:r>
            <a:endParaRPr lang="id-ID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Architecture Repository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Architecture </a:t>
            </a:r>
            <a:r>
              <a:rPr lang="en-US" dirty="0"/>
              <a:t>Capability Framework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Enterprise </a:t>
            </a:r>
            <a:r>
              <a:rPr lang="en-US" dirty="0"/>
              <a:t>Continuum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Foundation </a:t>
            </a:r>
            <a:r>
              <a:rPr lang="en-US" dirty="0"/>
              <a:t>Architecture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89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Test Yourself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Which of the following statements does not describe the </a:t>
            </a:r>
            <a:r>
              <a:rPr lang="en-US" dirty="0" smtClean="0"/>
              <a:t>phases </a:t>
            </a:r>
            <a:r>
              <a:rPr lang="en-US" dirty="0"/>
              <a:t>of the ADM</a:t>
            </a:r>
            <a:r>
              <a:rPr lang="en-US" dirty="0" smtClean="0"/>
              <a:t>?</a:t>
            </a:r>
            <a:endParaRPr lang="id-ID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They are cyclical.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They </a:t>
            </a:r>
            <a:r>
              <a:rPr lang="en-US" dirty="0"/>
              <a:t>are iterative.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Each </a:t>
            </a:r>
            <a:r>
              <a:rPr lang="en-US" dirty="0"/>
              <a:t>phase refines the scope.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Each phase is mandatory.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They cycle through a range of architecture views.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902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Test Yourself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Which one of the following best describes a reason to adapt the ADM and take </a:t>
            </a:r>
            <a:r>
              <a:rPr lang="en-US" dirty="0" smtClean="0"/>
              <a:t>a</a:t>
            </a:r>
            <a:r>
              <a:rPr lang="id-ID" dirty="0" smtClean="0"/>
              <a:t> </a:t>
            </a:r>
            <a:r>
              <a:rPr lang="en-US" dirty="0" smtClean="0"/>
              <a:t>federated </a:t>
            </a:r>
            <a:r>
              <a:rPr lang="en-US" dirty="0"/>
              <a:t>approach</a:t>
            </a:r>
            <a:r>
              <a:rPr lang="en-US" dirty="0" smtClean="0"/>
              <a:t>?</a:t>
            </a:r>
            <a:endParaRPr lang="id-ID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The maturity of the architecture discipline within the </a:t>
            </a:r>
            <a:r>
              <a:rPr lang="en-US" dirty="0" smtClean="0"/>
              <a:t>enterprise</a:t>
            </a:r>
            <a:endParaRPr lang="id-ID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The use of the ADM in conjunction with another enterprise framework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The </a:t>
            </a:r>
            <a:r>
              <a:rPr lang="en-US" dirty="0"/>
              <a:t>ADM is being used by a lead contractor in an outsourcing situation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The </a:t>
            </a:r>
            <a:r>
              <a:rPr lang="en-US" dirty="0"/>
              <a:t>enterprise is very large and complex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16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Test Yourself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Which of the following are the major information areas managed by a </a:t>
            </a:r>
            <a:r>
              <a:rPr lang="en-US" dirty="0" smtClean="0"/>
              <a:t>governance</a:t>
            </a:r>
            <a:r>
              <a:rPr lang="id-ID" dirty="0" smtClean="0"/>
              <a:t> </a:t>
            </a:r>
            <a:r>
              <a:rPr lang="en-US" dirty="0" smtClean="0"/>
              <a:t>repository?</a:t>
            </a:r>
            <a:endParaRPr lang="id-ID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Foundation Architectures, Industry Architectures, </a:t>
            </a:r>
            <a:r>
              <a:rPr lang="en-US" dirty="0" smtClean="0"/>
              <a:t>Organization-Specific</a:t>
            </a:r>
            <a:r>
              <a:rPr lang="id-ID" dirty="0" smtClean="0"/>
              <a:t> </a:t>
            </a:r>
            <a:r>
              <a:rPr lang="en-US" dirty="0" smtClean="0"/>
              <a:t>Architectures</a:t>
            </a:r>
            <a:endParaRPr lang="en-US" dirty="0"/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Standards </a:t>
            </a:r>
            <a:r>
              <a:rPr lang="en-US" dirty="0"/>
              <a:t>Information Base, Architecture Landscape, Governance Log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Reference </a:t>
            </a:r>
            <a:r>
              <a:rPr lang="en-US" dirty="0"/>
              <a:t>Data, Process Status, Audit Information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Application </a:t>
            </a:r>
            <a:r>
              <a:rPr lang="en-US" dirty="0"/>
              <a:t>Architecture, Business Architecture, Data Architecture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576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Test Yourself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Which of these is not considered a dimension to consider when setting the scope of </a:t>
            </a:r>
            <a:r>
              <a:rPr lang="en-US" dirty="0" smtClean="0"/>
              <a:t>the</a:t>
            </a:r>
            <a:r>
              <a:rPr lang="id-ID" dirty="0" smtClean="0"/>
              <a:t> </a:t>
            </a:r>
            <a:r>
              <a:rPr lang="en-US" dirty="0" smtClean="0"/>
              <a:t>architecture </a:t>
            </a:r>
            <a:r>
              <a:rPr lang="en-US" dirty="0"/>
              <a:t>activity</a:t>
            </a:r>
            <a:r>
              <a:rPr lang="en-US" dirty="0" smtClean="0"/>
              <a:t>?</a:t>
            </a:r>
            <a:endParaRPr lang="id-ID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Architecture Domains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Breadth</a:t>
            </a:r>
            <a:endParaRPr lang="en-US" dirty="0"/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Depth</a:t>
            </a:r>
            <a:endParaRPr lang="en-US" dirty="0"/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Data </a:t>
            </a:r>
            <a:r>
              <a:rPr lang="en-US" dirty="0"/>
              <a:t>Architecture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Time </a:t>
            </a:r>
            <a:r>
              <a:rPr lang="en-US" dirty="0"/>
              <a:t>Period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206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2550"/>
            <a:ext cx="8071730" cy="512400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Rachel Harrison, </a:t>
            </a:r>
            <a:r>
              <a:rPr lang="en-US" dirty="0" smtClean="0">
                <a:solidFill>
                  <a:srgbClr val="C00000"/>
                </a:solidFill>
              </a:rPr>
              <a:t>Study Guide TOGAF</a:t>
            </a:r>
            <a:r>
              <a:rPr lang="en-US" dirty="0">
                <a:solidFill>
                  <a:srgbClr val="C00000"/>
                </a:solidFill>
              </a:rPr>
              <a:t>® </a:t>
            </a:r>
            <a:r>
              <a:rPr lang="en-US" dirty="0" smtClean="0">
                <a:solidFill>
                  <a:srgbClr val="C00000"/>
                </a:solidFill>
              </a:rPr>
              <a:t>9 Foundation 2</a:t>
            </a:r>
            <a:r>
              <a:rPr lang="en-US" baseline="30000" dirty="0" smtClean="0">
                <a:solidFill>
                  <a:srgbClr val="C00000"/>
                </a:solidFill>
              </a:rPr>
              <a:t>nd</a:t>
            </a:r>
            <a:r>
              <a:rPr lang="en-US" dirty="0" smtClean="0">
                <a:solidFill>
                  <a:srgbClr val="C00000"/>
                </a:solidFill>
              </a:rPr>
              <a:t> Edition</a:t>
            </a:r>
            <a:r>
              <a:rPr lang="en-US" dirty="0" smtClean="0"/>
              <a:t>, </a:t>
            </a:r>
            <a:r>
              <a:rPr lang="en-US" i="1" dirty="0"/>
              <a:t>The Open Group</a:t>
            </a:r>
            <a:r>
              <a:rPr lang="en-US" dirty="0"/>
              <a:t>, </a:t>
            </a:r>
            <a:r>
              <a:rPr lang="en-US" dirty="0" smtClean="0"/>
              <a:t>2011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Rachel Harrison, </a:t>
            </a:r>
            <a:r>
              <a:rPr lang="en-US" dirty="0">
                <a:solidFill>
                  <a:srgbClr val="C00000"/>
                </a:solidFill>
              </a:rPr>
              <a:t>Study Guide TOGAF® 9 </a:t>
            </a:r>
            <a:r>
              <a:rPr lang="en-US" dirty="0" smtClean="0">
                <a:solidFill>
                  <a:srgbClr val="C00000"/>
                </a:solidFill>
              </a:rPr>
              <a:t>Certified 2</a:t>
            </a:r>
            <a:r>
              <a:rPr lang="en-US" baseline="30000" dirty="0" smtClean="0">
                <a:solidFill>
                  <a:srgbClr val="C00000"/>
                </a:solidFill>
              </a:rPr>
              <a:t>nd</a:t>
            </a:r>
            <a:r>
              <a:rPr lang="en-US" dirty="0" smtClean="0">
                <a:solidFill>
                  <a:srgbClr val="C00000"/>
                </a:solidFill>
              </a:rPr>
              <a:t> Edition</a:t>
            </a:r>
            <a:r>
              <a:rPr lang="en-US" dirty="0" smtClean="0"/>
              <a:t>, </a:t>
            </a:r>
            <a:r>
              <a:rPr lang="en-US" i="1" dirty="0"/>
              <a:t>The Open Group</a:t>
            </a:r>
            <a:r>
              <a:rPr lang="en-US" dirty="0"/>
              <a:t>, </a:t>
            </a:r>
            <a:r>
              <a:rPr lang="en-US" dirty="0" smtClean="0"/>
              <a:t>2011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Open </a:t>
            </a:r>
            <a:r>
              <a:rPr lang="en-US" dirty="0"/>
              <a:t>Group </a:t>
            </a:r>
            <a:r>
              <a:rPr lang="en-US" dirty="0" smtClean="0"/>
              <a:t>Standard, </a:t>
            </a:r>
            <a:r>
              <a:rPr lang="en-US" dirty="0" smtClean="0">
                <a:solidFill>
                  <a:srgbClr val="C00000"/>
                </a:solidFill>
              </a:rPr>
              <a:t>TOGAF</a:t>
            </a:r>
            <a:r>
              <a:rPr lang="en-US" dirty="0">
                <a:solidFill>
                  <a:srgbClr val="C00000"/>
                </a:solidFill>
              </a:rPr>
              <a:t>® Version </a:t>
            </a:r>
            <a:r>
              <a:rPr lang="en-US" dirty="0" smtClean="0">
                <a:solidFill>
                  <a:srgbClr val="C00000"/>
                </a:solidFill>
              </a:rPr>
              <a:t>9.1 (G116)</a:t>
            </a:r>
            <a:r>
              <a:rPr lang="en-US" dirty="0" smtClean="0"/>
              <a:t>, </a:t>
            </a:r>
            <a:r>
              <a:rPr lang="en-US" i="1" dirty="0" smtClean="0"/>
              <a:t>The </a:t>
            </a:r>
            <a:r>
              <a:rPr lang="en-US" i="1" dirty="0"/>
              <a:t>Open Group</a:t>
            </a:r>
            <a:r>
              <a:rPr lang="en-US" dirty="0"/>
              <a:t>, </a:t>
            </a:r>
            <a:r>
              <a:rPr lang="en-US" dirty="0" smtClean="0"/>
              <a:t>2011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Open Group </a:t>
            </a:r>
            <a:r>
              <a:rPr lang="en-US" dirty="0" smtClean="0"/>
              <a:t>Standard, </a:t>
            </a:r>
            <a:r>
              <a:rPr lang="en-US" dirty="0">
                <a:solidFill>
                  <a:srgbClr val="C00000"/>
                </a:solidFill>
              </a:rPr>
              <a:t>TOGAF® Version 9.1 </a:t>
            </a:r>
            <a:r>
              <a:rPr lang="en-US" dirty="0" smtClean="0">
                <a:solidFill>
                  <a:srgbClr val="C00000"/>
                </a:solidFill>
              </a:rPr>
              <a:t>– A Pocket Guide (G117)</a:t>
            </a:r>
            <a:r>
              <a:rPr lang="en-US" dirty="0" smtClean="0"/>
              <a:t>, </a:t>
            </a:r>
            <a:r>
              <a:rPr lang="en-US" i="1" dirty="0"/>
              <a:t>The Open Group</a:t>
            </a:r>
            <a:r>
              <a:rPr lang="en-US" dirty="0"/>
              <a:t>, 2011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Daniel </a:t>
            </a:r>
            <a:r>
              <a:rPr lang="en-US" dirty="0" err="1"/>
              <a:t>Minoli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Enterprise Architecture A to Z: Frameworks, Business Process Modeling, SOA, and Infrastructure Technology</a:t>
            </a:r>
            <a:r>
              <a:rPr lang="en-US" dirty="0"/>
              <a:t>, </a:t>
            </a:r>
            <a:r>
              <a:rPr lang="en-US" i="1" dirty="0"/>
              <a:t>Taylor &amp; Francis</a:t>
            </a:r>
            <a:r>
              <a:rPr lang="en-US" dirty="0"/>
              <a:t>, 2008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Jon Holt and Simon Perry, </a:t>
            </a:r>
            <a:r>
              <a:rPr lang="en-US" dirty="0">
                <a:solidFill>
                  <a:srgbClr val="C00000"/>
                </a:solidFill>
              </a:rPr>
              <a:t>Modelling Enterprise Architectures</a:t>
            </a:r>
            <a:r>
              <a:rPr lang="en-US" dirty="0"/>
              <a:t>, </a:t>
            </a:r>
            <a:r>
              <a:rPr lang="en-US" i="1" dirty="0"/>
              <a:t>The Institution of Engineering and Technology</a:t>
            </a:r>
            <a:r>
              <a:rPr lang="en-US" dirty="0"/>
              <a:t>, 2010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Alan Dennis  et al,  </a:t>
            </a:r>
            <a:r>
              <a:rPr lang="en-US" dirty="0">
                <a:solidFill>
                  <a:srgbClr val="C00000"/>
                </a:solidFill>
              </a:rPr>
              <a:t>Systems Analysis and Design with UML 4th Edition</a:t>
            </a:r>
            <a:r>
              <a:rPr lang="en-US" dirty="0"/>
              <a:t>, </a:t>
            </a:r>
            <a:r>
              <a:rPr lang="en-US" i="1" dirty="0"/>
              <a:t>John Wiley and Sons</a:t>
            </a:r>
            <a:r>
              <a:rPr lang="en-US" dirty="0"/>
              <a:t>, 2013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2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3.1 ADM </a:t>
            </a:r>
            <a:r>
              <a:rPr lang="en-US" sz="4400" dirty="0" smtClean="0"/>
              <a:t>Iteration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8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ADM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ADM consists of a </a:t>
            </a:r>
            <a:r>
              <a:rPr lang="en-US" dirty="0">
                <a:solidFill>
                  <a:srgbClr val="C00000"/>
                </a:solidFill>
              </a:rPr>
              <a:t>number of phases that cycle through a range of architecture domains </a:t>
            </a:r>
            <a:r>
              <a:rPr lang="en-US" dirty="0" smtClean="0"/>
              <a:t>that enable </a:t>
            </a:r>
            <a:r>
              <a:rPr lang="en-US" dirty="0"/>
              <a:t>the architect to ensure that a complex set of requirements is adequately </a:t>
            </a:r>
            <a:r>
              <a:rPr lang="en-US" dirty="0" smtClean="0"/>
              <a:t>addressed</a:t>
            </a:r>
          </a:p>
          <a:p>
            <a:r>
              <a:rPr lang="en-US" dirty="0"/>
              <a:t>The ADM is applied </a:t>
            </a:r>
            <a:r>
              <a:rPr lang="en-US" dirty="0">
                <a:solidFill>
                  <a:srgbClr val="C00000"/>
                </a:solidFill>
              </a:rPr>
              <a:t>iteratively throughout the entire process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between phases</a:t>
            </a:r>
            <a:r>
              <a:rPr lang="en-US" dirty="0"/>
              <a:t>, and </a:t>
            </a:r>
            <a:r>
              <a:rPr lang="en-US" dirty="0">
                <a:solidFill>
                  <a:srgbClr val="C00000"/>
                </a:solidFill>
              </a:rPr>
              <a:t>within </a:t>
            </a:r>
            <a:r>
              <a:rPr lang="en-US" dirty="0" smtClean="0">
                <a:solidFill>
                  <a:srgbClr val="C00000"/>
                </a:solidFill>
              </a:rPr>
              <a:t>them</a:t>
            </a:r>
            <a:endParaRPr lang="en-US" dirty="0"/>
          </a:p>
          <a:p>
            <a:r>
              <a:rPr lang="en-US" dirty="0"/>
              <a:t>Throughout the ADM cycle, there should be </a:t>
            </a:r>
            <a:r>
              <a:rPr lang="en-US" dirty="0">
                <a:solidFill>
                  <a:srgbClr val="C00000"/>
                </a:solidFill>
              </a:rPr>
              <a:t>frequent validation</a:t>
            </a:r>
            <a:r>
              <a:rPr lang="en-US" dirty="0"/>
              <a:t> of results against the </a:t>
            </a:r>
            <a:r>
              <a:rPr lang="en-US" dirty="0" smtClean="0"/>
              <a:t>original requirements</a:t>
            </a:r>
            <a:r>
              <a:rPr lang="en-US" dirty="0"/>
              <a:t>, both those for the whole ADM cycle, and those for the particular phase of </a:t>
            </a:r>
            <a:r>
              <a:rPr lang="en-US" dirty="0" smtClean="0"/>
              <a:t>the process. Such </a:t>
            </a:r>
            <a:r>
              <a:rPr lang="en-US" dirty="0"/>
              <a:t>validation should reconsider scope, detail, schedules, and </a:t>
            </a:r>
            <a:r>
              <a:rPr lang="en-US" dirty="0" smtClean="0"/>
              <a:t>milestones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Each phase should </a:t>
            </a:r>
            <a:r>
              <a:rPr lang="en-US" dirty="0">
                <a:solidFill>
                  <a:srgbClr val="C00000"/>
                </a:solidFill>
              </a:rPr>
              <a:t>consider assets produced from previous iterations </a:t>
            </a:r>
            <a:r>
              <a:rPr lang="en-US" dirty="0"/>
              <a:t>of the process and external assets </a:t>
            </a:r>
            <a:r>
              <a:rPr lang="en-US" dirty="0" smtClean="0"/>
              <a:t>from the </a:t>
            </a:r>
            <a:r>
              <a:rPr lang="en-US" dirty="0"/>
              <a:t>marketplace, such as other frameworks or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4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809" t="13894" r="55143" b="5683"/>
          <a:stretch/>
        </p:blipFill>
        <p:spPr>
          <a:xfrm>
            <a:off x="1901370" y="0"/>
            <a:ext cx="5341259" cy="689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7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Levels of ADM Iteration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9104"/>
            <a:ext cx="7886700" cy="4947445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Cycling </a:t>
            </a:r>
            <a:r>
              <a:rPr lang="en-US" dirty="0">
                <a:solidFill>
                  <a:srgbClr val="C00000"/>
                </a:solidFill>
              </a:rPr>
              <a:t>around the ADM</a:t>
            </a:r>
            <a:r>
              <a:rPr lang="en-US" dirty="0"/>
              <a:t>: The ADM is presented in a circular manner indicating that </a:t>
            </a:r>
            <a:r>
              <a:rPr lang="en-US" dirty="0" smtClean="0"/>
              <a:t>the completion </a:t>
            </a:r>
            <a:r>
              <a:rPr lang="en-US" dirty="0"/>
              <a:t>of one phase of architecture work directly feeds into subsequent phases </a:t>
            </a:r>
            <a:r>
              <a:rPr lang="en-US" dirty="0" smtClean="0"/>
              <a:t>of architecture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Iterating </a:t>
            </a:r>
            <a:r>
              <a:rPr lang="en-US" dirty="0">
                <a:solidFill>
                  <a:srgbClr val="C00000"/>
                </a:solidFill>
              </a:rPr>
              <a:t>between phases</a:t>
            </a:r>
            <a:r>
              <a:rPr lang="en-US" dirty="0"/>
              <a:t>: TOGAF describes the concept of </a:t>
            </a:r>
            <a:r>
              <a:rPr lang="en-US" dirty="0">
                <a:solidFill>
                  <a:srgbClr val="0070C0"/>
                </a:solidFill>
              </a:rPr>
              <a:t>iterating across phases </a:t>
            </a:r>
            <a:r>
              <a:rPr lang="en-US" dirty="0"/>
              <a:t>(e.g</a:t>
            </a:r>
            <a:r>
              <a:rPr lang="en-US" dirty="0" smtClean="0"/>
              <a:t>., returning </a:t>
            </a:r>
            <a:r>
              <a:rPr lang="en-US" dirty="0"/>
              <a:t>to Business Architecture on completion of Technology </a:t>
            </a:r>
            <a:r>
              <a:rPr lang="en-US" dirty="0" smtClean="0"/>
              <a:t>Architecture)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Cycling </a:t>
            </a:r>
            <a:r>
              <a:rPr lang="en-US" dirty="0">
                <a:solidFill>
                  <a:srgbClr val="C00000"/>
                </a:solidFill>
              </a:rPr>
              <a:t>around a single phase</a:t>
            </a:r>
            <a:r>
              <a:rPr lang="en-US" dirty="0"/>
              <a:t>: TOGAF supports repeated execution of the </a:t>
            </a:r>
            <a:r>
              <a:rPr lang="en-US" dirty="0" smtClean="0">
                <a:solidFill>
                  <a:srgbClr val="0070C0"/>
                </a:solidFill>
              </a:rPr>
              <a:t>activities within </a:t>
            </a:r>
            <a:r>
              <a:rPr lang="en-US" dirty="0">
                <a:solidFill>
                  <a:srgbClr val="0070C0"/>
                </a:solidFill>
              </a:rPr>
              <a:t>a single ADM phase </a:t>
            </a:r>
            <a:r>
              <a:rPr lang="en-US" dirty="0"/>
              <a:t>as a technique for elaborating architectural </a:t>
            </a:r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4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E0E4-908A-4724-B308-E4F6AE4FA0D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8286" t="21258" r="9523" b="9481"/>
          <a:stretch/>
        </p:blipFill>
        <p:spPr>
          <a:xfrm>
            <a:off x="2322397" y="217711"/>
            <a:ext cx="6915939" cy="6386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809" t="13894" r="55143" b="5683"/>
          <a:stretch/>
        </p:blipFill>
        <p:spPr>
          <a:xfrm>
            <a:off x="-50795" y="1599974"/>
            <a:ext cx="2489196" cy="321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9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C9F4E524-08CE-43E8-95C9-AD934404FD8E}"/>
  <p:tag name="GENSWF_ADVANCE_TIME" val="2.939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3406</TotalTime>
  <Words>1070</Words>
  <Application>Microsoft Office PowerPoint</Application>
  <PresentationFormat>On-screen Show (4:3)</PresentationFormat>
  <Paragraphs>225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Constantia</vt:lpstr>
      <vt:lpstr>Office Theme</vt:lpstr>
      <vt:lpstr>TOGAF 9 Fundamental: 3. TOGAF ADM</vt:lpstr>
      <vt:lpstr>Romi Satria Wahono</vt:lpstr>
      <vt:lpstr>Course Outline</vt:lpstr>
      <vt:lpstr>3. TOGAF ADM</vt:lpstr>
      <vt:lpstr>3.1 ADM Iteration</vt:lpstr>
      <vt:lpstr>ADM Cycle</vt:lpstr>
      <vt:lpstr>PowerPoint Presentation</vt:lpstr>
      <vt:lpstr>Three Levels of ADM Iteration</vt:lpstr>
      <vt:lpstr>PowerPoint Presentation</vt:lpstr>
      <vt:lpstr>PowerPoint Presentation</vt:lpstr>
      <vt:lpstr>PowerPoint Presentation</vt:lpstr>
      <vt:lpstr>The Architecture Development Cycle</vt:lpstr>
      <vt:lpstr>The Architecture Development Cycle</vt:lpstr>
      <vt:lpstr>PowerPoint Presentation</vt:lpstr>
      <vt:lpstr>3.2 ADM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3.3 TOGAF Artifacts</vt:lpstr>
      <vt:lpstr>PowerPoint Presentation</vt:lpstr>
      <vt:lpstr>Architectural Artifacts: Preliminary Phase and Phase A</vt:lpstr>
      <vt:lpstr>Architectural Artifacts: Phase B</vt:lpstr>
      <vt:lpstr>Architectural Artifacts: Phase C</vt:lpstr>
      <vt:lpstr>Architectural Artifacts: Phase C</vt:lpstr>
      <vt:lpstr>Architectural Artifacts: Phase D</vt:lpstr>
      <vt:lpstr>Architectural Artifacts: Phase E dan Requirements Management</vt:lpstr>
      <vt:lpstr>Test Yourself Questions</vt:lpstr>
      <vt:lpstr>Test Yourself Questions</vt:lpstr>
      <vt:lpstr>Test Yourself Questions</vt:lpstr>
      <vt:lpstr>Test Yourself Questions</vt:lpstr>
      <vt:lpstr>Test Yourself Questions</vt:lpstr>
      <vt:lpstr>Test Yourself Questions</vt:lpstr>
      <vt:lpstr>Test Yourself Questions</vt:lpstr>
      <vt:lpstr>Test Yourself Questions</vt:lpstr>
      <vt:lpstr>References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Management</dc:title>
  <dc:creator>Romi Satria Wahono</dc:creator>
  <cp:lastModifiedBy>Romi Satria Wahono</cp:lastModifiedBy>
  <cp:revision>898</cp:revision>
  <dcterms:created xsi:type="dcterms:W3CDTF">2013-03-15T17:55:11Z</dcterms:created>
  <dcterms:modified xsi:type="dcterms:W3CDTF">2015-11-26T16:48:06Z</dcterms:modified>
</cp:coreProperties>
</file>