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3" r:id="rId1"/>
  </p:sldMasterIdLst>
  <p:notesMasterIdLst>
    <p:notesMasterId r:id="rId79"/>
  </p:notesMasterIdLst>
  <p:handoutMasterIdLst>
    <p:handoutMasterId r:id="rId80"/>
  </p:handoutMasterIdLst>
  <p:sldIdLst>
    <p:sldId id="2075" r:id="rId2"/>
    <p:sldId id="2412" r:id="rId3"/>
    <p:sldId id="2659" r:id="rId4"/>
    <p:sldId id="2518" r:id="rId5"/>
    <p:sldId id="2496" r:id="rId6"/>
    <p:sldId id="2660" r:id="rId7"/>
    <p:sldId id="2586" r:id="rId8"/>
    <p:sldId id="2587" r:id="rId9"/>
    <p:sldId id="2588" r:id="rId10"/>
    <p:sldId id="2590" r:id="rId11"/>
    <p:sldId id="2591" r:id="rId12"/>
    <p:sldId id="2592" r:id="rId13"/>
    <p:sldId id="2593" r:id="rId14"/>
    <p:sldId id="2594" r:id="rId15"/>
    <p:sldId id="2595" r:id="rId16"/>
    <p:sldId id="2596" r:id="rId17"/>
    <p:sldId id="2597" r:id="rId18"/>
    <p:sldId id="2598" r:id="rId19"/>
    <p:sldId id="2599" r:id="rId20"/>
    <p:sldId id="2600" r:id="rId21"/>
    <p:sldId id="2601" r:id="rId22"/>
    <p:sldId id="2602" r:id="rId23"/>
    <p:sldId id="2603" r:id="rId24"/>
    <p:sldId id="2604" r:id="rId25"/>
    <p:sldId id="2605" r:id="rId26"/>
    <p:sldId id="2606" r:id="rId27"/>
    <p:sldId id="2607" r:id="rId28"/>
    <p:sldId id="2608" r:id="rId29"/>
    <p:sldId id="2609" r:id="rId30"/>
    <p:sldId id="2610" r:id="rId31"/>
    <p:sldId id="2611" r:id="rId32"/>
    <p:sldId id="2612" r:id="rId33"/>
    <p:sldId id="2614" r:id="rId34"/>
    <p:sldId id="2615" r:id="rId35"/>
    <p:sldId id="2616" r:id="rId36"/>
    <p:sldId id="2617" r:id="rId37"/>
    <p:sldId id="2618" r:id="rId38"/>
    <p:sldId id="2619" r:id="rId39"/>
    <p:sldId id="2620" r:id="rId40"/>
    <p:sldId id="2621" r:id="rId41"/>
    <p:sldId id="2622" r:id="rId42"/>
    <p:sldId id="2623" r:id="rId43"/>
    <p:sldId id="2624" r:id="rId44"/>
    <p:sldId id="2625" r:id="rId45"/>
    <p:sldId id="2626" r:id="rId46"/>
    <p:sldId id="2627" r:id="rId47"/>
    <p:sldId id="2628" r:id="rId48"/>
    <p:sldId id="2629" r:id="rId49"/>
    <p:sldId id="2630" r:id="rId50"/>
    <p:sldId id="2631" r:id="rId51"/>
    <p:sldId id="2632" r:id="rId52"/>
    <p:sldId id="2633" r:id="rId53"/>
    <p:sldId id="2634" r:id="rId54"/>
    <p:sldId id="2635" r:id="rId55"/>
    <p:sldId id="2636" r:id="rId56"/>
    <p:sldId id="2638" r:id="rId57"/>
    <p:sldId id="2639" r:id="rId58"/>
    <p:sldId id="2640" r:id="rId59"/>
    <p:sldId id="2641" r:id="rId60"/>
    <p:sldId id="2642" r:id="rId61"/>
    <p:sldId id="2643" r:id="rId62"/>
    <p:sldId id="2644" r:id="rId63"/>
    <p:sldId id="2645" r:id="rId64"/>
    <p:sldId id="2646" r:id="rId65"/>
    <p:sldId id="2647" r:id="rId66"/>
    <p:sldId id="2648" r:id="rId67"/>
    <p:sldId id="2649" r:id="rId68"/>
    <p:sldId id="2650" r:id="rId69"/>
    <p:sldId id="2651" r:id="rId70"/>
    <p:sldId id="2652" r:id="rId71"/>
    <p:sldId id="2653" r:id="rId72"/>
    <p:sldId id="2654" r:id="rId73"/>
    <p:sldId id="2655" r:id="rId74"/>
    <p:sldId id="2656" r:id="rId75"/>
    <p:sldId id="2657" r:id="rId76"/>
    <p:sldId id="2658" r:id="rId77"/>
    <p:sldId id="2584" r:id="rId78"/>
  </p:sldIdLst>
  <p:sldSz cx="9144000" cy="6858000" type="screen4x3"/>
  <p:notesSz cx="7315200" cy="9601200"/>
  <p:embeddedFontLst>
    <p:embeddedFont>
      <p:font typeface="Calibri Light" panose="020F0302020204030204" pitchFamily="34" charset="0"/>
      <p:regular r:id="rId81"/>
      <p:italic r:id="rId82"/>
    </p:embeddedFont>
    <p:embeddedFont>
      <p:font typeface="Constantia" panose="02030602050306030303" pitchFamily="18" charset="0"/>
      <p:regular r:id="rId83"/>
      <p:bold r:id="rId84"/>
      <p:italic r:id="rId85"/>
      <p:boldItalic r:id="rId86"/>
    </p:embeddedFont>
    <p:embeddedFont>
      <p:font typeface="ＭＳ Ｐ明朝" panose="02020600040205080304" pitchFamily="18" charset="-128"/>
      <p:regular r:id="rId87"/>
    </p:embeddedFont>
    <p:embeddedFont>
      <p:font typeface="ＭＳ Ｐゴシック" panose="020B0600070205080204" pitchFamily="34" charset="-128"/>
      <p:regular r:id="rId88"/>
    </p:embeddedFont>
    <p:embeddedFont>
      <p:font typeface="Tahoma" panose="020B0604030504040204" pitchFamily="34" charset="0"/>
      <p:regular r:id="rId89"/>
      <p:bold r:id="rId90"/>
    </p:embeddedFont>
    <p:embeddedFont>
      <p:font typeface="Calibri" panose="020F0502020204030204" pitchFamily="34" charset="0"/>
      <p:regular r:id="rId91"/>
      <p:bold r:id="rId92"/>
      <p:italic r:id="rId93"/>
      <p:boldItalic r:id="rId94"/>
    </p:embeddedFont>
  </p:embeddedFontLst>
  <p:custDataLst>
    <p:tags r:id="rId95"/>
  </p:custDataLst>
  <p:defaultTextStyle>
    <a:defPPr>
      <a:defRPr lang="ja-JP"/>
    </a:defPPr>
    <a:lvl1pPr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1pPr>
    <a:lvl2pPr marL="4572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2pPr>
    <a:lvl3pPr marL="9144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3pPr>
    <a:lvl4pPr marL="13716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4pPr>
    <a:lvl5pPr marL="18288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5pPr>
    <a:lvl6pPr marL="22860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6pPr>
    <a:lvl7pPr marL="27432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7pPr>
    <a:lvl8pPr marL="32004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8pPr>
    <a:lvl9pPr marL="36576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124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97542"/>
    <a:srgbClr val="FF7C80"/>
    <a:srgbClr val="99FFCC"/>
    <a:srgbClr val="14663B"/>
    <a:srgbClr val="000099"/>
    <a:srgbClr val="085823"/>
    <a:srgbClr val="333333"/>
    <a:srgbClr val="CC000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10" autoAdjust="0"/>
  </p:normalViewPr>
  <p:slideViewPr>
    <p:cSldViewPr>
      <p:cViewPr varScale="1">
        <p:scale>
          <a:sx n="108" d="100"/>
          <a:sy n="108" d="100"/>
        </p:scale>
        <p:origin x="1854" y="96"/>
      </p:cViewPr>
      <p:guideLst>
        <p:guide orient="horz" pos="2112"/>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938"/>
    </p:cViewPr>
  </p:sorterViewPr>
  <p:notesViewPr>
    <p:cSldViewPr>
      <p:cViewPr>
        <p:scale>
          <a:sx n="150" d="100"/>
          <a:sy n="150" d="100"/>
        </p:scale>
        <p:origin x="1212" y="-253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9.wmf"/><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2.wmf"/><Relationship Id="rId3" Type="http://schemas.openxmlformats.org/officeDocument/2006/relationships/image" Target="../media/image62.wmf"/><Relationship Id="rId7" Type="http://schemas.openxmlformats.org/officeDocument/2006/relationships/image" Target="../media/image66.wmf"/><Relationship Id="rId12" Type="http://schemas.openxmlformats.org/officeDocument/2006/relationships/image" Target="../media/image71.wmf"/><Relationship Id="rId2" Type="http://schemas.openxmlformats.org/officeDocument/2006/relationships/image" Target="../media/image61.wmf"/><Relationship Id="rId16" Type="http://schemas.openxmlformats.org/officeDocument/2006/relationships/image" Target="../media/image75.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wmf"/><Relationship Id="rId15" Type="http://schemas.openxmlformats.org/officeDocument/2006/relationships/image" Target="../media/image7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 Id="rId14"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7.wmf"/><Relationship Id="rId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68.wmf"/><Relationship Id="rId18" Type="http://schemas.openxmlformats.org/officeDocument/2006/relationships/image" Target="../media/image94.wmf"/><Relationship Id="rId3" Type="http://schemas.openxmlformats.org/officeDocument/2006/relationships/image" Target="../media/image83.wmf"/><Relationship Id="rId21" Type="http://schemas.openxmlformats.org/officeDocument/2006/relationships/image" Target="../media/image97.wmf"/><Relationship Id="rId7" Type="http://schemas.openxmlformats.org/officeDocument/2006/relationships/image" Target="../media/image86.wmf"/><Relationship Id="rId12" Type="http://schemas.openxmlformats.org/officeDocument/2006/relationships/image" Target="../media/image89.wmf"/><Relationship Id="rId17" Type="http://schemas.openxmlformats.org/officeDocument/2006/relationships/image" Target="../media/image93.wmf"/><Relationship Id="rId2" Type="http://schemas.openxmlformats.org/officeDocument/2006/relationships/image" Target="../media/image82.wmf"/><Relationship Id="rId16" Type="http://schemas.openxmlformats.org/officeDocument/2006/relationships/image" Target="../media/image92.wmf"/><Relationship Id="rId20" Type="http://schemas.openxmlformats.org/officeDocument/2006/relationships/image" Target="../media/image96.wmf"/><Relationship Id="rId1" Type="http://schemas.openxmlformats.org/officeDocument/2006/relationships/image" Target="../media/image61.wmf"/><Relationship Id="rId6" Type="http://schemas.openxmlformats.org/officeDocument/2006/relationships/image" Target="../media/image85.wmf"/><Relationship Id="rId11" Type="http://schemas.openxmlformats.org/officeDocument/2006/relationships/image" Target="../media/image65.wmf"/><Relationship Id="rId5" Type="http://schemas.openxmlformats.org/officeDocument/2006/relationships/image" Target="../media/image84.wmf"/><Relationship Id="rId15" Type="http://schemas.openxmlformats.org/officeDocument/2006/relationships/image" Target="../media/image91.wmf"/><Relationship Id="rId10" Type="http://schemas.openxmlformats.org/officeDocument/2006/relationships/image" Target="../media/image88.wmf"/><Relationship Id="rId19" Type="http://schemas.openxmlformats.org/officeDocument/2006/relationships/image" Target="../media/image95.wmf"/><Relationship Id="rId4" Type="http://schemas.openxmlformats.org/officeDocument/2006/relationships/image" Target="../media/image64.wmf"/><Relationship Id="rId9" Type="http://schemas.openxmlformats.org/officeDocument/2006/relationships/image" Target="../media/image87.wmf"/><Relationship Id="rId14" Type="http://schemas.openxmlformats.org/officeDocument/2006/relationships/image" Target="../media/image90.wmf"/><Relationship Id="rId22" Type="http://schemas.openxmlformats.org/officeDocument/2006/relationships/image" Target="../media/image9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5" Type="http://schemas.openxmlformats.org/officeDocument/2006/relationships/image" Target="../media/image120.wmf"/><Relationship Id="rId4" Type="http://schemas.openxmlformats.org/officeDocument/2006/relationships/image" Target="../media/image11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17.wmf"/><Relationship Id="rId4" Type="http://schemas.openxmlformats.org/officeDocument/2006/relationships/image" Target="../media/image123.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9"/>
          <p:cNvSpPr>
            <a:spLocks noGrp="1" noChangeArrowheads="1"/>
          </p:cNvSpPr>
          <p:nvPr>
            <p:ph type="hdr" sz="quarter"/>
          </p:nvPr>
        </p:nvSpPr>
        <p:spPr bwMode="auto">
          <a:xfrm>
            <a:off x="3581400" y="9224965"/>
            <a:ext cx="3200400" cy="442913"/>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a:effectLst/>
              </a:defRPr>
            </a:lvl1pPr>
          </a:lstStyle>
          <a:p>
            <a:pPr>
              <a:defRPr/>
            </a:pPr>
            <a:r>
              <a:rPr lang="en-US" altLang="ja-JP" smtClean="0"/>
              <a:t>romi@romisatriawahono.net</a:t>
            </a:r>
            <a:endParaRPr lang="en-US" altLang="ja-JP"/>
          </a:p>
        </p:txBody>
      </p:sp>
      <p:sp>
        <p:nvSpPr>
          <p:cNvPr id="27658" name="Rectangle 10"/>
          <p:cNvSpPr>
            <a:spLocks noGrp="1" noChangeArrowheads="1"/>
          </p:cNvSpPr>
          <p:nvPr>
            <p:ph type="dt" sz="quarter" idx="1"/>
          </p:nvPr>
        </p:nvSpPr>
        <p:spPr bwMode="auto">
          <a:xfrm>
            <a:off x="611190" y="180976"/>
            <a:ext cx="6164262" cy="495300"/>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smtClean="0">
                <a:effectLst/>
              </a:defRPr>
            </a:lvl1pPr>
          </a:lstStyle>
          <a:p>
            <a:pPr>
              <a:defRPr/>
            </a:pPr>
            <a:r>
              <a:rPr lang="en-US" altLang="ja-JP" dirty="0" smtClean="0"/>
              <a:t>Research Methodology</a:t>
            </a:r>
            <a:endParaRPr lang="en-US" altLang="ja-JP" dirty="0"/>
          </a:p>
        </p:txBody>
      </p:sp>
      <p:sp>
        <p:nvSpPr>
          <p:cNvPr id="27659" name="Rectangle 11"/>
          <p:cNvSpPr>
            <a:spLocks noGrp="1" noChangeArrowheads="1"/>
          </p:cNvSpPr>
          <p:nvPr>
            <p:ph type="ftr" sz="quarter" idx="2"/>
          </p:nvPr>
        </p:nvSpPr>
        <p:spPr bwMode="auto">
          <a:xfrm>
            <a:off x="495301" y="9101139"/>
            <a:ext cx="3314701" cy="347662"/>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700" i="1" dirty="0">
                <a:effectLst/>
              </a:defRPr>
            </a:lvl1pPr>
          </a:lstStyle>
          <a:p>
            <a:pPr>
              <a:defRPr/>
            </a:pPr>
            <a:r>
              <a:rPr lang="en-US" altLang="ja-JP"/>
              <a:t>http://romisatriawahono.net</a:t>
            </a:r>
          </a:p>
        </p:txBody>
      </p:sp>
      <p:sp>
        <p:nvSpPr>
          <p:cNvPr id="27660" name="Line 12"/>
          <p:cNvSpPr>
            <a:spLocks noChangeShapeType="1"/>
          </p:cNvSpPr>
          <p:nvPr/>
        </p:nvSpPr>
        <p:spPr bwMode="auto">
          <a:xfrm flipH="1">
            <a:off x="611190" y="381000"/>
            <a:ext cx="6096000"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
        <p:nvSpPr>
          <p:cNvPr id="27661" name="Line 13"/>
          <p:cNvSpPr>
            <a:spLocks noChangeShapeType="1"/>
          </p:cNvSpPr>
          <p:nvPr/>
        </p:nvSpPr>
        <p:spPr bwMode="auto">
          <a:xfrm flipH="1">
            <a:off x="611190" y="9220200"/>
            <a:ext cx="6096000"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
        <p:nvSpPr>
          <p:cNvPr id="3" name="Slide Number Placeholder 2"/>
          <p:cNvSpPr>
            <a:spLocks noGrp="1"/>
          </p:cNvSpPr>
          <p:nvPr>
            <p:ph type="sldNum" sz="quarter" idx="3"/>
          </p:nvPr>
        </p:nvSpPr>
        <p:spPr>
          <a:xfrm>
            <a:off x="611190" y="-100012"/>
            <a:ext cx="3170238" cy="481012"/>
          </a:xfrm>
          <a:prstGeom prst="rect">
            <a:avLst/>
          </a:prstGeom>
        </p:spPr>
        <p:txBody>
          <a:bodyPr vert="horz" lIns="91440" tIns="45720" rIns="91440" bIns="45720" rtlCol="0" anchor="b"/>
          <a:lstStyle>
            <a:lvl1pPr algn="r">
              <a:defRPr sz="1200"/>
            </a:lvl1pPr>
          </a:lstStyle>
          <a:p>
            <a:pPr algn="l"/>
            <a:fld id="{F70BB06A-BCC8-4C11-A7C1-67582F4C337E}" type="slidenum">
              <a:rPr lang="en-US" sz="700" i="1" smtClean="0">
                <a:effectLst/>
              </a:rPr>
              <a:pPr algn="l"/>
              <a:t>‹#›</a:t>
            </a:fld>
            <a:endParaRPr lang="en-US" sz="700" i="1">
              <a:effectLst/>
            </a:endParaRPr>
          </a:p>
        </p:txBody>
      </p:sp>
    </p:spTree>
    <p:extLst>
      <p:ext uri="{BB962C8B-B14F-4D97-AF65-F5344CB8AC3E}">
        <p14:creationId xmlns:p14="http://schemas.microsoft.com/office/powerpoint/2010/main" val="4035611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0"/>
            <a:ext cx="3170238" cy="47942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l" defTabSz="953991">
              <a:defRPr sz="1200">
                <a:effectLst/>
                <a:latin typeface="Times New Roman" pitchFamily="18" charset="0"/>
              </a:defRPr>
            </a:lvl1pPr>
          </a:lstStyle>
          <a:p>
            <a:pPr>
              <a:defRPr/>
            </a:pPr>
            <a:r>
              <a:rPr lang="en-US" altLang="ja-JP" smtClean="0"/>
              <a:t>romi@romisatriawahono.net</a:t>
            </a:r>
            <a:endParaRPr lang="en-US" altLang="ja-JP"/>
          </a:p>
        </p:txBody>
      </p:sp>
      <p:sp>
        <p:nvSpPr>
          <p:cNvPr id="1027" name="Rectangle 3"/>
          <p:cNvSpPr>
            <a:spLocks noGrp="1" noChangeArrowheads="1"/>
          </p:cNvSpPr>
          <p:nvPr>
            <p:ph type="dt" idx="1"/>
          </p:nvPr>
        </p:nvSpPr>
        <p:spPr bwMode="auto">
          <a:xfrm>
            <a:off x="4144966" y="0"/>
            <a:ext cx="3170237" cy="47942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1200">
                <a:effectLst/>
                <a:latin typeface="Times New Roman" pitchFamily="18" charset="0"/>
              </a:defRPr>
            </a:lvl1pPr>
          </a:lstStyle>
          <a:p>
            <a:pPr>
              <a:defRPr/>
            </a:pPr>
            <a:fld id="{4CD75735-1E94-47CC-9DBE-43AE6ADE1834}" type="datetime1">
              <a:rPr lang="en-US" altLang="ja-JP" smtClean="0"/>
              <a:t>9/5/2015</a:t>
            </a:fld>
            <a:endParaRPr lang="en-US" altLang="ja-JP"/>
          </a:p>
        </p:txBody>
      </p:sp>
      <p:sp>
        <p:nvSpPr>
          <p:cNvPr id="27652" name="Rectangle 4"/>
          <p:cNvSpPr>
            <a:spLocks noGrp="1" noRot="1" noChangeAspect="1" noChangeArrowheads="1" noTextEdit="1"/>
          </p:cNvSpPr>
          <p:nvPr>
            <p:ph type="sldImg" idx="2"/>
          </p:nvPr>
        </p:nvSpPr>
        <p:spPr bwMode="auto">
          <a:xfrm>
            <a:off x="1263650" y="720725"/>
            <a:ext cx="4799013" cy="3598863"/>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74726" y="4559303"/>
            <a:ext cx="5365750" cy="4321175"/>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2" y="9121777"/>
            <a:ext cx="3170238" cy="479425"/>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1200">
                <a:effectLst/>
                <a:latin typeface="Times New Roman" pitchFamily="18" charset="0"/>
              </a:defRPr>
            </a:lvl1pPr>
          </a:lstStyle>
          <a:p>
            <a:pPr>
              <a:defRPr/>
            </a:pPr>
            <a:r>
              <a:rPr lang="en-US" altLang="ja-JP"/>
              <a:t>http://romisatriawahono.net</a:t>
            </a:r>
          </a:p>
        </p:txBody>
      </p:sp>
      <p:sp>
        <p:nvSpPr>
          <p:cNvPr id="1031" name="Rectangle 7"/>
          <p:cNvSpPr>
            <a:spLocks noGrp="1" noChangeArrowheads="1"/>
          </p:cNvSpPr>
          <p:nvPr>
            <p:ph type="sldNum" sz="quarter" idx="5"/>
          </p:nvPr>
        </p:nvSpPr>
        <p:spPr bwMode="auto">
          <a:xfrm>
            <a:off x="4144966" y="9121777"/>
            <a:ext cx="3170237" cy="479425"/>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r" defTabSz="953991">
              <a:defRPr sz="1200">
                <a:effectLst/>
                <a:latin typeface="Times New Roman" pitchFamily="18" charset="0"/>
              </a:defRPr>
            </a:lvl1pPr>
          </a:lstStyle>
          <a:p>
            <a:pPr>
              <a:defRPr/>
            </a:pPr>
            <a:fld id="{38C9D2B2-F8A0-41B1-8482-D108E1D20E7F}" type="slidenum">
              <a:rPr lang="en-US" altLang="ja-JP"/>
              <a:pPr>
                <a:defRPr/>
              </a:pPr>
              <a:t>‹#›</a:t>
            </a:fld>
            <a:endParaRPr lang="en-US" altLang="ja-JP"/>
          </a:p>
        </p:txBody>
      </p:sp>
    </p:spTree>
    <p:extLst>
      <p:ext uri="{BB962C8B-B14F-4D97-AF65-F5344CB8AC3E}">
        <p14:creationId xmlns:p14="http://schemas.microsoft.com/office/powerpoint/2010/main" val="224242092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1</a:t>
            </a:fld>
            <a:endParaRPr lang="en-US" altLang="ja-JP"/>
          </a:p>
        </p:txBody>
      </p:sp>
    </p:spTree>
    <p:extLst>
      <p:ext uri="{BB962C8B-B14F-4D97-AF65-F5344CB8AC3E}">
        <p14:creationId xmlns:p14="http://schemas.microsoft.com/office/powerpoint/2010/main" val="417221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4937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3</a:t>
            </a:fld>
            <a:endParaRPr lang="en-US" altLang="ja-JP"/>
          </a:p>
        </p:txBody>
      </p:sp>
    </p:spTree>
    <p:extLst>
      <p:ext uri="{BB962C8B-B14F-4D97-AF65-F5344CB8AC3E}">
        <p14:creationId xmlns:p14="http://schemas.microsoft.com/office/powerpoint/2010/main" val="377840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77</a:t>
            </a:fld>
            <a:endParaRPr lang="en-US" altLang="ja-JP"/>
          </a:p>
        </p:txBody>
      </p:sp>
    </p:spTree>
    <p:extLst>
      <p:ext uri="{BB962C8B-B14F-4D97-AF65-F5344CB8AC3E}">
        <p14:creationId xmlns:p14="http://schemas.microsoft.com/office/powerpoint/2010/main" val="255128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41387206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effectLst/>
              </a:defRPr>
            </a:lvl1pPr>
          </a:lstStyle>
          <a:p>
            <a:fld id="{C546E0E4-908A-4724-B308-E4F6AE4FA0DD}" type="slidenum">
              <a:rPr lang="en-US" smtClean="0">
                <a:solidFill>
                  <a:prstClr val="black">
                    <a:tint val="75000"/>
                  </a:prstClr>
                </a:solidFill>
              </a:rPr>
              <a:pPr/>
              <a:t>‹#›</a:t>
            </a:fld>
            <a:endParaRPr lang="en-US" dirty="0">
              <a:solidFill>
                <a:prstClr val="black">
                  <a:tint val="75000"/>
                </a:prstClr>
              </a:solidFill>
            </a:endParaRPr>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3241817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7339660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423569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401307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2910003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05676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effectLst/>
              </a:defRPr>
            </a:lvl1p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5377334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4.wmf"/><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8.bin"/><Relationship Id="rId18" Type="http://schemas.openxmlformats.org/officeDocument/2006/relationships/image" Target="../media/image32.wmf"/><Relationship Id="rId26" Type="http://schemas.openxmlformats.org/officeDocument/2006/relationships/oleObject" Target="../embeddings/oleObject35.bin"/><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29.wmf"/><Relationship Id="rId17" Type="http://schemas.openxmlformats.org/officeDocument/2006/relationships/oleObject" Target="../embeddings/oleObject30.bin"/><Relationship Id="rId25"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7.bin"/><Relationship Id="rId24" Type="http://schemas.openxmlformats.org/officeDocument/2006/relationships/oleObject" Target="../embeddings/oleObject34.bin"/><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10" Type="http://schemas.openxmlformats.org/officeDocument/2006/relationships/image" Target="../media/image28.wmf"/><Relationship Id="rId19" Type="http://schemas.openxmlformats.org/officeDocument/2006/relationships/oleObject" Target="../embeddings/oleObject31.bin"/><Relationship Id="rId4" Type="http://schemas.openxmlformats.org/officeDocument/2006/relationships/image" Target="../media/image25.wmf"/><Relationship Id="rId9" Type="http://schemas.openxmlformats.org/officeDocument/2006/relationships/oleObject" Target="../embeddings/oleObject26.bin"/><Relationship Id="rId14" Type="http://schemas.openxmlformats.org/officeDocument/2006/relationships/image" Target="../media/image30.wmf"/><Relationship Id="rId22" Type="http://schemas.openxmlformats.org/officeDocument/2006/relationships/image" Target="../media/image34.wmf"/><Relationship Id="rId27"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37.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41.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6.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7.bin"/><Relationship Id="rId14" Type="http://schemas.openxmlformats.org/officeDocument/2006/relationships/image" Target="../media/image5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2.wmf"/><Relationship Id="rId5" Type="http://schemas.openxmlformats.org/officeDocument/2006/relationships/oleObject" Target="../embeddings/oleObject51.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wmf"/><Relationship Id="rId5" Type="http://schemas.openxmlformats.org/officeDocument/2006/relationships/oleObject" Target="../embeddings/oleObject54.bin"/><Relationship Id="rId4" Type="http://schemas.openxmlformats.org/officeDocument/2006/relationships/image" Target="../media/image5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7.wmf"/></Relationships>
</file>

<file path=ppt/slides/_rels/slide2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58.bin"/><Relationship Id="rId4" Type="http://schemas.openxmlformats.org/officeDocument/2006/relationships/image" Target="../media/image58.wmf"/></Relationships>
</file>

<file path=ppt/slides/_rels/slide25.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7.wmf"/><Relationship Id="rId26" Type="http://schemas.openxmlformats.org/officeDocument/2006/relationships/image" Target="../media/image71.wmf"/><Relationship Id="rId39" Type="http://schemas.openxmlformats.org/officeDocument/2006/relationships/oleObject" Target="../embeddings/oleObject80.bin"/><Relationship Id="rId21" Type="http://schemas.openxmlformats.org/officeDocument/2006/relationships/oleObject" Target="../embeddings/oleObject69.bin"/><Relationship Id="rId34" Type="http://schemas.openxmlformats.org/officeDocument/2006/relationships/oleObject" Target="../embeddings/oleObject76.bin"/><Relationship Id="rId7" Type="http://schemas.openxmlformats.org/officeDocument/2006/relationships/oleObject" Target="../embeddings/oleObject62.bin"/><Relationship Id="rId12" Type="http://schemas.openxmlformats.org/officeDocument/2006/relationships/image" Target="../media/image64.wmf"/><Relationship Id="rId17" Type="http://schemas.openxmlformats.org/officeDocument/2006/relationships/oleObject" Target="../embeddings/oleObject67.bin"/><Relationship Id="rId25" Type="http://schemas.openxmlformats.org/officeDocument/2006/relationships/oleObject" Target="../embeddings/oleObject71.bin"/><Relationship Id="rId33" Type="http://schemas.openxmlformats.org/officeDocument/2006/relationships/image" Target="../media/image74.wmf"/><Relationship Id="rId38"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66.wmf"/><Relationship Id="rId20" Type="http://schemas.openxmlformats.org/officeDocument/2006/relationships/image" Target="../media/image68.wmf"/><Relationship Id="rId29" Type="http://schemas.openxmlformats.org/officeDocument/2006/relationships/oleObject" Target="../embeddings/oleObject73.bin"/><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64.bin"/><Relationship Id="rId24" Type="http://schemas.openxmlformats.org/officeDocument/2006/relationships/image" Target="../media/image70.wmf"/><Relationship Id="rId32" Type="http://schemas.openxmlformats.org/officeDocument/2006/relationships/oleObject" Target="../embeddings/oleObject75.bin"/><Relationship Id="rId37" Type="http://schemas.openxmlformats.org/officeDocument/2006/relationships/oleObject" Target="../embeddings/oleObject78.bin"/><Relationship Id="rId40" Type="http://schemas.openxmlformats.org/officeDocument/2006/relationships/oleObject" Target="../embeddings/oleObject81.bin"/><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wmf"/><Relationship Id="rId36" Type="http://schemas.openxmlformats.org/officeDocument/2006/relationships/image" Target="../media/image75.wmf"/><Relationship Id="rId10" Type="http://schemas.openxmlformats.org/officeDocument/2006/relationships/image" Target="../media/image63.wmf"/><Relationship Id="rId19" Type="http://schemas.openxmlformats.org/officeDocument/2006/relationships/oleObject" Target="../embeddings/oleObject68.bin"/><Relationship Id="rId31" Type="http://schemas.openxmlformats.org/officeDocument/2006/relationships/oleObject" Target="../embeddings/oleObject74.bin"/><Relationship Id="rId4" Type="http://schemas.openxmlformats.org/officeDocument/2006/relationships/image" Target="../media/image60.wmf"/><Relationship Id="rId9" Type="http://schemas.openxmlformats.org/officeDocument/2006/relationships/oleObject" Target="../embeddings/oleObject63.bin"/><Relationship Id="rId14" Type="http://schemas.openxmlformats.org/officeDocument/2006/relationships/image" Target="../media/image65.wmf"/><Relationship Id="rId22" Type="http://schemas.openxmlformats.org/officeDocument/2006/relationships/image" Target="../media/image69.wmf"/><Relationship Id="rId27" Type="http://schemas.openxmlformats.org/officeDocument/2006/relationships/oleObject" Target="../embeddings/oleObject72.bin"/><Relationship Id="rId30" Type="http://schemas.openxmlformats.org/officeDocument/2006/relationships/image" Target="../media/image73.wmf"/><Relationship Id="rId35" Type="http://schemas.openxmlformats.org/officeDocument/2006/relationships/oleObject" Target="../embeddings/oleObject77.bin"/><Relationship Id="rId8" Type="http://schemas.openxmlformats.org/officeDocument/2006/relationships/image" Target="../media/image62.wmf"/><Relationship Id="rId3" Type="http://schemas.openxmlformats.org/officeDocument/2006/relationships/oleObject" Target="../embeddings/oleObject6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78.wmf"/></Relationships>
</file>

<file path=ppt/slides/_rels/slide2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0.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81.wmf"/><Relationship Id="rId4" Type="http://schemas.openxmlformats.org/officeDocument/2006/relationships/image" Target="../media/image79.wmf"/><Relationship Id="rId9" Type="http://schemas.openxmlformats.org/officeDocument/2006/relationships/oleObject" Target="../embeddings/oleObject8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3" Type="http://schemas.openxmlformats.org/officeDocument/2006/relationships/oleObject" Target="../embeddings/oleObject95.bin"/><Relationship Id="rId18" Type="http://schemas.openxmlformats.org/officeDocument/2006/relationships/image" Target="../media/image69.wmf"/><Relationship Id="rId26" Type="http://schemas.openxmlformats.org/officeDocument/2006/relationships/image" Target="../media/image89.wmf"/><Relationship Id="rId39" Type="http://schemas.openxmlformats.org/officeDocument/2006/relationships/oleObject" Target="../embeddings/oleObject109.bin"/><Relationship Id="rId21" Type="http://schemas.openxmlformats.org/officeDocument/2006/relationships/oleObject" Target="../embeddings/oleObject99.bin"/><Relationship Id="rId34" Type="http://schemas.openxmlformats.org/officeDocument/2006/relationships/image" Target="../media/image92.wmf"/><Relationship Id="rId42" Type="http://schemas.openxmlformats.org/officeDocument/2006/relationships/image" Target="../media/image94.wmf"/><Relationship Id="rId47" Type="http://schemas.openxmlformats.org/officeDocument/2006/relationships/oleObject" Target="../embeddings/oleObject114.bin"/><Relationship Id="rId50" Type="http://schemas.openxmlformats.org/officeDocument/2006/relationships/image" Target="../media/image98.wmf"/><Relationship Id="rId7" Type="http://schemas.openxmlformats.org/officeDocument/2006/relationships/oleObject" Target="../embeddings/oleObject92.bin"/><Relationship Id="rId2" Type="http://schemas.openxmlformats.org/officeDocument/2006/relationships/slideLayout" Target="../slideLayouts/slideLayout2.xml"/><Relationship Id="rId16" Type="http://schemas.openxmlformats.org/officeDocument/2006/relationships/image" Target="../media/image86.wmf"/><Relationship Id="rId29" Type="http://schemas.openxmlformats.org/officeDocument/2006/relationships/oleObject" Target="../embeddings/oleObject103.bin"/><Relationship Id="rId11" Type="http://schemas.openxmlformats.org/officeDocument/2006/relationships/oleObject" Target="../embeddings/oleObject94.bin"/><Relationship Id="rId24" Type="http://schemas.openxmlformats.org/officeDocument/2006/relationships/image" Target="../media/image65.wmf"/><Relationship Id="rId32" Type="http://schemas.openxmlformats.org/officeDocument/2006/relationships/image" Target="../media/image91.wmf"/><Relationship Id="rId37" Type="http://schemas.openxmlformats.org/officeDocument/2006/relationships/image" Target="../media/image93.wmf"/><Relationship Id="rId40" Type="http://schemas.openxmlformats.org/officeDocument/2006/relationships/oleObject" Target="../embeddings/oleObject110.bin"/><Relationship Id="rId45" Type="http://schemas.openxmlformats.org/officeDocument/2006/relationships/oleObject" Target="../embeddings/oleObject113.bin"/><Relationship Id="rId5" Type="http://schemas.openxmlformats.org/officeDocument/2006/relationships/oleObject" Target="../embeddings/oleObject91.bin"/><Relationship Id="rId15" Type="http://schemas.openxmlformats.org/officeDocument/2006/relationships/oleObject" Target="../embeddings/oleObject96.bin"/><Relationship Id="rId23" Type="http://schemas.openxmlformats.org/officeDocument/2006/relationships/oleObject" Target="../embeddings/oleObject100.bin"/><Relationship Id="rId28" Type="http://schemas.openxmlformats.org/officeDocument/2006/relationships/image" Target="../media/image68.wmf"/><Relationship Id="rId36" Type="http://schemas.openxmlformats.org/officeDocument/2006/relationships/oleObject" Target="../embeddings/oleObject107.bin"/><Relationship Id="rId49" Type="http://schemas.openxmlformats.org/officeDocument/2006/relationships/oleObject" Target="../embeddings/oleObject115.bin"/><Relationship Id="rId10" Type="http://schemas.openxmlformats.org/officeDocument/2006/relationships/image" Target="../media/image64.wmf"/><Relationship Id="rId19" Type="http://schemas.openxmlformats.org/officeDocument/2006/relationships/oleObject" Target="../embeddings/oleObject98.bin"/><Relationship Id="rId31" Type="http://schemas.openxmlformats.org/officeDocument/2006/relationships/oleObject" Target="../embeddings/oleObject104.bin"/><Relationship Id="rId44" Type="http://schemas.openxmlformats.org/officeDocument/2006/relationships/image" Target="../media/image95.wmf"/><Relationship Id="rId4" Type="http://schemas.openxmlformats.org/officeDocument/2006/relationships/image" Target="../media/image61.wmf"/><Relationship Id="rId9" Type="http://schemas.openxmlformats.org/officeDocument/2006/relationships/oleObject" Target="../embeddings/oleObject93.bin"/><Relationship Id="rId14" Type="http://schemas.openxmlformats.org/officeDocument/2006/relationships/image" Target="../media/image85.wmf"/><Relationship Id="rId22" Type="http://schemas.openxmlformats.org/officeDocument/2006/relationships/image" Target="../media/image88.wmf"/><Relationship Id="rId27" Type="http://schemas.openxmlformats.org/officeDocument/2006/relationships/oleObject" Target="../embeddings/oleObject102.bin"/><Relationship Id="rId30" Type="http://schemas.openxmlformats.org/officeDocument/2006/relationships/image" Target="../media/image90.wmf"/><Relationship Id="rId35" Type="http://schemas.openxmlformats.org/officeDocument/2006/relationships/oleObject" Target="../embeddings/oleObject106.bin"/><Relationship Id="rId43" Type="http://schemas.openxmlformats.org/officeDocument/2006/relationships/oleObject" Target="../embeddings/oleObject112.bin"/><Relationship Id="rId48" Type="http://schemas.openxmlformats.org/officeDocument/2006/relationships/image" Target="../media/image97.wmf"/><Relationship Id="rId8" Type="http://schemas.openxmlformats.org/officeDocument/2006/relationships/image" Target="../media/image83.wmf"/><Relationship Id="rId3" Type="http://schemas.openxmlformats.org/officeDocument/2006/relationships/oleObject" Target="../embeddings/oleObject90.bin"/><Relationship Id="rId12" Type="http://schemas.openxmlformats.org/officeDocument/2006/relationships/image" Target="../media/image84.wmf"/><Relationship Id="rId17" Type="http://schemas.openxmlformats.org/officeDocument/2006/relationships/oleObject" Target="../embeddings/oleObject97.bin"/><Relationship Id="rId25" Type="http://schemas.openxmlformats.org/officeDocument/2006/relationships/oleObject" Target="../embeddings/oleObject101.bin"/><Relationship Id="rId33" Type="http://schemas.openxmlformats.org/officeDocument/2006/relationships/oleObject" Target="../embeddings/oleObject105.bin"/><Relationship Id="rId38" Type="http://schemas.openxmlformats.org/officeDocument/2006/relationships/oleObject" Target="../embeddings/oleObject108.bin"/><Relationship Id="rId46" Type="http://schemas.openxmlformats.org/officeDocument/2006/relationships/image" Target="../media/image96.wmf"/><Relationship Id="rId20" Type="http://schemas.openxmlformats.org/officeDocument/2006/relationships/image" Target="../media/image87.wmf"/><Relationship Id="rId41" Type="http://schemas.openxmlformats.org/officeDocument/2006/relationships/oleObject" Target="../embeddings/oleObject111.bin"/><Relationship Id="rId1" Type="http://schemas.openxmlformats.org/officeDocument/2006/relationships/vmlDrawing" Target="../drawings/vmlDrawing20.vml"/><Relationship Id="rId6" Type="http://schemas.openxmlformats.org/officeDocument/2006/relationships/image" Target="../media/image82.wmf"/></Relationships>
</file>

<file path=ppt/slides/_rels/slide31.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0.wmf"/><Relationship Id="rId5" Type="http://schemas.openxmlformats.org/officeDocument/2006/relationships/oleObject" Target="../embeddings/oleObject117.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1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0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0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10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0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0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0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0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1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1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0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1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1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1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15.wmf"/></Relationships>
</file>

<file path=ppt/slides/_rels/slide61.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17.wmf"/><Relationship Id="rId11" Type="http://schemas.openxmlformats.org/officeDocument/2006/relationships/oleObject" Target="../embeddings/oleObject138.bin"/><Relationship Id="rId5" Type="http://schemas.openxmlformats.org/officeDocument/2006/relationships/oleObject" Target="../embeddings/oleObject135.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137.bin"/></Relationships>
</file>

<file path=ppt/slides/_rels/slide62.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21.wmf"/><Relationship Id="rId5" Type="http://schemas.openxmlformats.org/officeDocument/2006/relationships/oleObject" Target="../embeddings/oleObject140.bin"/><Relationship Id="rId10" Type="http://schemas.openxmlformats.org/officeDocument/2006/relationships/image" Target="../media/image123.wmf"/><Relationship Id="rId4" Type="http://schemas.openxmlformats.org/officeDocument/2006/relationships/image" Target="../media/image117.wmf"/><Relationship Id="rId9" Type="http://schemas.openxmlformats.org/officeDocument/2006/relationships/oleObject" Target="../embeddings/oleObject142.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19.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24.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25.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26.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2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2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29.wmf"/></Relationships>
</file>

<file path=ppt/slides/_rels/slide71.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50.bin"/><Relationship Id="rId7"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31.wmf"/><Relationship Id="rId5" Type="http://schemas.openxmlformats.org/officeDocument/2006/relationships/oleObject" Target="../embeddings/oleObject151.bin"/><Relationship Id="rId4" Type="http://schemas.openxmlformats.org/officeDocument/2006/relationships/image" Target="../media/image130.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33.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34.wmf"/></Relationships>
</file>

<file path=ppt/slides/_rels/slide76.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55.bin"/><Relationship Id="rId7" Type="http://schemas.openxmlformats.org/officeDocument/2006/relationships/oleObject" Target="../embeddings/oleObject157.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36.wmf"/><Relationship Id="rId5" Type="http://schemas.openxmlformats.org/officeDocument/2006/relationships/oleObject" Target="../embeddings/oleObject156.bin"/><Relationship Id="rId4" Type="http://schemas.openxmlformats.org/officeDocument/2006/relationships/image" Target="../media/image135.w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1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0.wmf"/><Relationship Id="rId20"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19" Type="http://schemas.openxmlformats.org/officeDocument/2006/relationships/image" Target="../media/image12.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524000"/>
            <a:ext cx="8305800" cy="1484312"/>
          </a:xfrm>
        </p:spPr>
        <p:txBody>
          <a:bodyPr>
            <a:normAutofit fontScale="90000"/>
          </a:bodyPr>
          <a:lstStyle/>
          <a:p>
            <a:pPr>
              <a:defRPr/>
            </a:pPr>
            <a:r>
              <a:rPr lang="en-US" sz="6000" dirty="0" smtClean="0">
                <a:solidFill>
                  <a:schemeClr val="bg1">
                    <a:lumMod val="65000"/>
                  </a:schemeClr>
                </a:solidFill>
              </a:rPr>
              <a:t>Theory of Computation</a:t>
            </a:r>
            <a:r>
              <a:rPr lang="en-US" sz="6000" dirty="0" smtClean="0"/>
              <a:t/>
            </a:r>
            <a:br>
              <a:rPr lang="en-US" sz="6000" dirty="0" smtClean="0"/>
            </a:br>
            <a:r>
              <a:rPr lang="en-US" sz="5800" dirty="0"/>
              <a:t>6</a:t>
            </a:r>
            <a:r>
              <a:rPr lang="en-US" sz="5800" dirty="0" smtClean="0"/>
              <a:t>. Turing Machines</a:t>
            </a:r>
            <a:endParaRPr lang="en-US" sz="5800" b="0" dirty="0"/>
          </a:p>
        </p:txBody>
      </p:sp>
      <p:sp>
        <p:nvSpPr>
          <p:cNvPr id="2" name="Subtitle 1"/>
          <p:cNvSpPr>
            <a:spLocks noGrp="1"/>
          </p:cNvSpPr>
          <p:nvPr>
            <p:ph type="subTitle" idx="1"/>
          </p:nvPr>
        </p:nvSpPr>
        <p:spPr>
          <a:xfrm>
            <a:off x="1828800" y="4267200"/>
            <a:ext cx="5486400" cy="1600200"/>
          </a:xfrm>
        </p:spPr>
        <p:txBody>
          <a:bodyPr>
            <a:normAutofit lnSpcReduction="10000"/>
          </a:bodyPr>
          <a:lstStyle/>
          <a:p>
            <a:pPr>
              <a:buClr>
                <a:schemeClr val="tx1">
                  <a:lumMod val="50000"/>
                  <a:lumOff val="50000"/>
                </a:schemeClr>
              </a:buClr>
              <a:defRPr/>
            </a:pPr>
            <a:r>
              <a:rPr lang="id-ID" sz="3600" dirty="0" smtClean="0"/>
              <a:t>Romi Satria Wahon</a:t>
            </a:r>
            <a:r>
              <a:rPr lang="en-US" sz="3600" dirty="0" smtClean="0"/>
              <a:t>o</a:t>
            </a:r>
            <a:br>
              <a:rPr lang="en-US" sz="3600" dirty="0" smtClean="0"/>
            </a:br>
            <a:r>
              <a:rPr lang="en-US" sz="2500" i="1" dirty="0" smtClean="0">
                <a:solidFill>
                  <a:schemeClr val="tx1">
                    <a:lumMod val="50000"/>
                    <a:lumOff val="50000"/>
                  </a:schemeClr>
                </a:solidFill>
              </a:rPr>
              <a:t>romi@romisatriawahono.net</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http://romisatriawahono.net/tc</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Mobile</a:t>
            </a:r>
            <a:r>
              <a:rPr lang="id-ID" sz="2500" i="1" dirty="0" smtClean="0">
                <a:solidFill>
                  <a:schemeClr val="tx1">
                    <a:lumMod val="50000"/>
                    <a:lumOff val="50000"/>
                  </a:schemeClr>
                </a:solidFill>
              </a:rPr>
              <a:t>: +6281586220090</a:t>
            </a:r>
            <a:endParaRPr lang="en-US" sz="2100" i="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4402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153400" cy="4757758"/>
          </a:xfrm>
        </p:spPr>
        <p:txBody>
          <a:bodyPr>
            <a:normAutofit/>
          </a:bodyPr>
          <a:lstStyle/>
          <a:p>
            <a:pPr marL="514350" indent="-514350">
              <a:lnSpc>
                <a:spcPct val="150000"/>
              </a:lnSpc>
              <a:buNone/>
            </a:pPr>
            <a:r>
              <a:rPr lang="en-US" dirty="0" smtClean="0"/>
              <a:t>Let </a:t>
            </a:r>
            <a:r>
              <a:rPr lang="en-US" i="1" dirty="0" smtClean="0">
                <a:latin typeface="Times New Roman" pitchFamily="18" charset="0"/>
                <a:cs typeface="Times New Roman" pitchFamily="18" charset="0"/>
              </a:rPr>
              <a:t>M</a:t>
            </a:r>
            <a:r>
              <a:rPr lang="en-US" dirty="0" smtClean="0"/>
              <a:t> be a Turing machine defined by  </a:t>
            </a:r>
            <a:br>
              <a:rPr lang="en-US" dirty="0" smtClean="0"/>
            </a:br>
            <a:r>
              <a:rPr lang="en-US" dirty="0" smtClean="0"/>
              <a:t>                                  . at any given time </a:t>
            </a:r>
            <a:r>
              <a:rPr lang="en-US" i="1" dirty="0" smtClean="0">
                <a:latin typeface="Times New Roman" pitchFamily="18" charset="0"/>
                <a:cs typeface="Times New Roman" pitchFamily="18" charset="0"/>
              </a:rPr>
              <a:t>M </a:t>
            </a:r>
            <a:r>
              <a:rPr lang="en-US" dirty="0" smtClean="0"/>
              <a:t>is in some state,            , and its head is on some tape square containing some tape symbol         .</a:t>
            </a:r>
            <a:br>
              <a:rPr lang="en-US" dirty="0" smtClean="0"/>
            </a:br>
            <a:r>
              <a:rPr lang="en-US" dirty="0" smtClean="0"/>
              <a:t>The transition function                                   , depends on the machine state </a:t>
            </a:r>
            <a:r>
              <a:rPr lang="en-US" i="1" dirty="0" smtClean="0">
                <a:latin typeface="Times New Roman" pitchFamily="18" charset="0"/>
                <a:cs typeface="Times New Roman" pitchFamily="18" charset="0"/>
              </a:rPr>
              <a:t>q</a:t>
            </a:r>
            <a:r>
              <a:rPr lang="en-US" dirty="0" smtClean="0"/>
              <a:t> and on the tape symbol    </a:t>
            </a:r>
            <a:endParaRPr lang="en-US" dirty="0"/>
          </a:p>
        </p:txBody>
      </p:sp>
      <p:sp>
        <p:nvSpPr>
          <p:cNvPr id="2" name="Title 1"/>
          <p:cNvSpPr>
            <a:spLocks noGrp="1"/>
          </p:cNvSpPr>
          <p:nvPr>
            <p:ph type="title"/>
          </p:nvPr>
        </p:nvSpPr>
        <p:spPr/>
        <p:txBody>
          <a:bodyPr>
            <a:normAutofit/>
          </a:bodyPr>
          <a:lstStyle/>
          <a:p>
            <a:pPr algn="l"/>
            <a:r>
              <a:rPr lang="en-US" dirty="0" smtClean="0"/>
              <a:t>The Transition Function - Domain</a:t>
            </a:r>
            <a:endParaRPr lang="en-US" dirty="0"/>
          </a:p>
        </p:txBody>
      </p:sp>
      <p:graphicFrame>
        <p:nvGraphicFramePr>
          <p:cNvPr id="41" name="Object 40"/>
          <p:cNvGraphicFramePr>
            <a:graphicFrameLocks noChangeAspect="1"/>
          </p:cNvGraphicFramePr>
          <p:nvPr>
            <p:extLst>
              <p:ext uri="{D42A27DB-BD31-4B8C-83A1-F6EECF244321}">
                <p14:modId xmlns:p14="http://schemas.microsoft.com/office/powerpoint/2010/main" val="1459789103"/>
              </p:ext>
            </p:extLst>
          </p:nvPr>
        </p:nvGraphicFramePr>
        <p:xfrm>
          <a:off x="628650" y="2275353"/>
          <a:ext cx="3167063" cy="476250"/>
        </p:xfrm>
        <a:graphic>
          <a:graphicData uri="http://schemas.openxmlformats.org/presentationml/2006/ole">
            <mc:AlternateContent xmlns:mc="http://schemas.openxmlformats.org/markup-compatibility/2006">
              <mc:Choice xmlns:v="urn:schemas-microsoft-com:vml" Requires="v">
                <p:oleObj spid="_x0000_s154726" name="משוואה" r:id="rId3" imgW="1358640" imgH="190440" progId="Equation.3">
                  <p:embed/>
                </p:oleObj>
              </mc:Choice>
              <mc:Fallback>
                <p:oleObj name="משוואה" r:id="rId3" imgW="135864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275353"/>
                        <a:ext cx="316706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4666" name="Object 6"/>
          <p:cNvGraphicFramePr>
            <a:graphicFrameLocks noChangeAspect="1"/>
          </p:cNvGraphicFramePr>
          <p:nvPr>
            <p:extLst>
              <p:ext uri="{D42A27DB-BD31-4B8C-83A1-F6EECF244321}">
                <p14:modId xmlns:p14="http://schemas.microsoft.com/office/powerpoint/2010/main" val="1021090726"/>
              </p:ext>
            </p:extLst>
          </p:nvPr>
        </p:nvGraphicFramePr>
        <p:xfrm>
          <a:off x="1905000" y="2901951"/>
          <a:ext cx="889000" cy="517525"/>
        </p:xfrm>
        <a:graphic>
          <a:graphicData uri="http://schemas.openxmlformats.org/presentationml/2006/ole">
            <mc:AlternateContent xmlns:mc="http://schemas.openxmlformats.org/markup-compatibility/2006">
              <mc:Choice xmlns:v="urn:schemas-microsoft-com:vml" Requires="v">
                <p:oleObj spid="_x0000_s154727" name="משוואה" r:id="rId5" imgW="355320" imgH="190440" progId="Equation.3">
                  <p:embed/>
                </p:oleObj>
              </mc:Choice>
              <mc:Fallback>
                <p:oleObj name="משוואה" r:id="rId5" imgW="35532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901951"/>
                        <a:ext cx="8890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5685" name="Object 5"/>
          <p:cNvGraphicFramePr>
            <a:graphicFrameLocks noChangeAspect="1"/>
          </p:cNvGraphicFramePr>
          <p:nvPr>
            <p:extLst>
              <p:ext uri="{D42A27DB-BD31-4B8C-83A1-F6EECF244321}">
                <p14:modId xmlns:p14="http://schemas.microsoft.com/office/powerpoint/2010/main" val="2208488223"/>
              </p:ext>
            </p:extLst>
          </p:nvPr>
        </p:nvGraphicFramePr>
        <p:xfrm>
          <a:off x="4549346" y="4211691"/>
          <a:ext cx="3109913" cy="496888"/>
        </p:xfrm>
        <a:graphic>
          <a:graphicData uri="http://schemas.openxmlformats.org/presentationml/2006/ole">
            <mc:AlternateContent xmlns:mc="http://schemas.openxmlformats.org/markup-compatibility/2006">
              <mc:Choice xmlns:v="urn:schemas-microsoft-com:vml" Requires="v">
                <p:oleObj spid="_x0000_s154728" name="משוואה" r:id="rId7" imgW="1193760" imgH="164880" progId="Equation.3">
                  <p:embed/>
                </p:oleObj>
              </mc:Choice>
              <mc:Fallback>
                <p:oleObj name="משוואה" r:id="rId7" imgW="119376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9346" y="4211691"/>
                        <a:ext cx="3109913"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5686" name="Object 6"/>
          <p:cNvGraphicFramePr>
            <a:graphicFrameLocks noChangeAspect="1"/>
          </p:cNvGraphicFramePr>
          <p:nvPr>
            <p:extLst>
              <p:ext uri="{D42A27DB-BD31-4B8C-83A1-F6EECF244321}">
                <p14:modId xmlns:p14="http://schemas.microsoft.com/office/powerpoint/2010/main" val="2558762974"/>
              </p:ext>
            </p:extLst>
          </p:nvPr>
        </p:nvGraphicFramePr>
        <p:xfrm>
          <a:off x="5316902" y="3581400"/>
          <a:ext cx="787400" cy="415925"/>
        </p:xfrm>
        <a:graphic>
          <a:graphicData uri="http://schemas.openxmlformats.org/presentationml/2006/ole">
            <mc:AlternateContent xmlns:mc="http://schemas.openxmlformats.org/markup-compatibility/2006">
              <mc:Choice xmlns:v="urn:schemas-microsoft-com:vml" Requires="v">
                <p:oleObj spid="_x0000_s154729" name="משוואה" r:id="rId9" imgW="291960" imgH="152280" progId="Equation.3">
                  <p:embed/>
                </p:oleObj>
              </mc:Choice>
              <mc:Fallback>
                <p:oleObj name="משוואה" r:id="rId9" imgW="291960" imgH="152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6902" y="3581400"/>
                        <a:ext cx="7874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5687" name="Object 7"/>
          <p:cNvGraphicFramePr>
            <a:graphicFrameLocks noChangeAspect="1"/>
          </p:cNvGraphicFramePr>
          <p:nvPr>
            <p:extLst>
              <p:ext uri="{D42A27DB-BD31-4B8C-83A1-F6EECF244321}">
                <p14:modId xmlns:p14="http://schemas.microsoft.com/office/powerpoint/2010/main" val="3472698205"/>
              </p:ext>
            </p:extLst>
          </p:nvPr>
        </p:nvGraphicFramePr>
        <p:xfrm>
          <a:off x="2197199" y="5466247"/>
          <a:ext cx="307975" cy="381000"/>
        </p:xfrm>
        <a:graphic>
          <a:graphicData uri="http://schemas.openxmlformats.org/presentationml/2006/ole">
            <mc:AlternateContent xmlns:mc="http://schemas.openxmlformats.org/markup-compatibility/2006">
              <mc:Choice xmlns:v="urn:schemas-microsoft-com:vml" Requires="v">
                <p:oleObj spid="_x0000_s154730" name="משוואה" r:id="rId11" imgW="114120" imgH="139680" progId="Equation.3">
                  <p:embed/>
                </p:oleObj>
              </mc:Choice>
              <mc:Fallback>
                <p:oleObj name="משוואה" r:id="rId11" imgW="114120" imgH="1396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7199" y="5466247"/>
                        <a:ext cx="3079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81381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72518" cy="4757758"/>
          </a:xfrm>
        </p:spPr>
        <p:txBody>
          <a:bodyPr>
            <a:normAutofit/>
          </a:bodyPr>
          <a:lstStyle/>
          <a:p>
            <a:pPr marL="514350" indent="-514350">
              <a:lnSpc>
                <a:spcPct val="150000"/>
              </a:lnSpc>
              <a:buNone/>
            </a:pPr>
            <a:r>
              <a:rPr lang="en-US" dirty="0" smtClean="0"/>
              <a:t>The range of the transition function are triples of the type               , where </a:t>
            </a:r>
            <a:r>
              <a:rPr lang="en-US" i="1" dirty="0" smtClean="0">
                <a:latin typeface="Times New Roman" pitchFamily="18" charset="0"/>
                <a:cs typeface="Times New Roman" pitchFamily="18" charset="0"/>
              </a:rPr>
              <a:t>  </a:t>
            </a:r>
            <a:r>
              <a:rPr lang="en-US" dirty="0" smtClean="0"/>
              <a:t>  is </a:t>
            </a:r>
            <a:r>
              <a:rPr lang="en-US" i="1" dirty="0" smtClean="0">
                <a:latin typeface="Times New Roman" pitchFamily="18" charset="0"/>
                <a:cs typeface="Times New Roman" pitchFamily="18" charset="0"/>
              </a:rPr>
              <a:t>M</a:t>
            </a:r>
            <a:r>
              <a:rPr lang="en-US" dirty="0" smtClean="0"/>
              <a:t>’s next state,     is the symbol written on the tape cell over which the head was at the beginning of the transition (namely     is replaced with    ) and               is the direction towards which the tape head has made a step.</a:t>
            </a:r>
          </a:p>
        </p:txBody>
      </p:sp>
      <p:sp>
        <p:nvSpPr>
          <p:cNvPr id="2" name="Title 1"/>
          <p:cNvSpPr>
            <a:spLocks noGrp="1"/>
          </p:cNvSpPr>
          <p:nvPr>
            <p:ph type="title"/>
          </p:nvPr>
        </p:nvSpPr>
        <p:spPr/>
        <p:txBody>
          <a:bodyPr>
            <a:normAutofit/>
          </a:bodyPr>
          <a:lstStyle/>
          <a:p>
            <a:pPr algn="l"/>
            <a:r>
              <a:rPr lang="en-US" dirty="0" smtClean="0"/>
              <a:t>The Transition Function - Range</a:t>
            </a:r>
            <a:endParaRPr lang="en-US" dirty="0"/>
          </a:p>
        </p:txBody>
      </p:sp>
      <p:graphicFrame>
        <p:nvGraphicFramePr>
          <p:cNvPr id="455685" name="Object 5"/>
          <p:cNvGraphicFramePr>
            <a:graphicFrameLocks noChangeAspect="1"/>
          </p:cNvGraphicFramePr>
          <p:nvPr>
            <p:extLst>
              <p:ext uri="{D42A27DB-BD31-4B8C-83A1-F6EECF244321}">
                <p14:modId xmlns:p14="http://schemas.microsoft.com/office/powerpoint/2010/main" val="3206673909"/>
              </p:ext>
            </p:extLst>
          </p:nvPr>
        </p:nvGraphicFramePr>
        <p:xfrm>
          <a:off x="4080684" y="4362053"/>
          <a:ext cx="1225550" cy="496888"/>
        </p:xfrm>
        <a:graphic>
          <a:graphicData uri="http://schemas.openxmlformats.org/presentationml/2006/ole">
            <mc:AlternateContent xmlns:mc="http://schemas.openxmlformats.org/markup-compatibility/2006">
              <mc:Choice xmlns:v="urn:schemas-microsoft-com:vml" Requires="v">
                <p:oleObj spid="_x0000_s155770" name="משוואה" r:id="rId3" imgW="469800" imgH="164880" progId="Equation.3">
                  <p:embed/>
                </p:oleObj>
              </mc:Choice>
              <mc:Fallback>
                <p:oleObj name="משוואה" r:id="rId3" imgW="46980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684" y="4362053"/>
                        <a:ext cx="1225550"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5687" name="Object 7"/>
          <p:cNvGraphicFramePr>
            <a:graphicFrameLocks noChangeAspect="1"/>
          </p:cNvGraphicFramePr>
          <p:nvPr>
            <p:extLst>
              <p:ext uri="{D42A27DB-BD31-4B8C-83A1-F6EECF244321}">
                <p14:modId xmlns:p14="http://schemas.microsoft.com/office/powerpoint/2010/main" val="2548319189"/>
              </p:ext>
            </p:extLst>
          </p:nvPr>
        </p:nvGraphicFramePr>
        <p:xfrm>
          <a:off x="6858000" y="2405063"/>
          <a:ext cx="376238" cy="449263"/>
        </p:xfrm>
        <a:graphic>
          <a:graphicData uri="http://schemas.openxmlformats.org/presentationml/2006/ole">
            <mc:AlternateContent xmlns:mc="http://schemas.openxmlformats.org/markup-compatibility/2006">
              <mc:Choice xmlns:v="urn:schemas-microsoft-com:vml" Requires="v">
                <p:oleObj spid="_x0000_s155771" name="משוואה" r:id="rId5" imgW="139680" imgH="164880" progId="Equation.3">
                  <p:embed/>
                </p:oleObj>
              </mc:Choice>
              <mc:Fallback>
                <p:oleObj name="משוואה" r:id="rId5" imgW="1396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405063"/>
                        <a:ext cx="376238"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5688" name="Object 8"/>
          <p:cNvGraphicFramePr>
            <a:graphicFrameLocks noChangeAspect="1"/>
          </p:cNvGraphicFramePr>
          <p:nvPr>
            <p:extLst>
              <p:ext uri="{D42A27DB-BD31-4B8C-83A1-F6EECF244321}">
                <p14:modId xmlns:p14="http://schemas.microsoft.com/office/powerpoint/2010/main" val="1128743679"/>
              </p:ext>
            </p:extLst>
          </p:nvPr>
        </p:nvGraphicFramePr>
        <p:xfrm>
          <a:off x="1770847" y="2405063"/>
          <a:ext cx="1195388" cy="450850"/>
        </p:xfrm>
        <a:graphic>
          <a:graphicData uri="http://schemas.openxmlformats.org/presentationml/2006/ole">
            <mc:AlternateContent xmlns:mc="http://schemas.openxmlformats.org/markup-compatibility/2006">
              <mc:Choice xmlns:v="urn:schemas-microsoft-com:vml" Requires="v">
                <p:oleObj spid="_x0000_s155772" name="משוואה" r:id="rId7" imgW="444240" imgH="164880" progId="Equation.3">
                  <p:embed/>
                </p:oleObj>
              </mc:Choice>
              <mc:Fallback>
                <p:oleObj name="משוואה" r:id="rId7" imgW="44424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0847" y="2405063"/>
                        <a:ext cx="119538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4906" name="Object 7"/>
          <p:cNvGraphicFramePr>
            <a:graphicFrameLocks noChangeAspect="1"/>
          </p:cNvGraphicFramePr>
          <p:nvPr>
            <p:extLst>
              <p:ext uri="{D42A27DB-BD31-4B8C-83A1-F6EECF244321}">
                <p14:modId xmlns:p14="http://schemas.microsoft.com/office/powerpoint/2010/main" val="2893219245"/>
              </p:ext>
            </p:extLst>
          </p:nvPr>
        </p:nvGraphicFramePr>
        <p:xfrm>
          <a:off x="3994957" y="2405063"/>
          <a:ext cx="341312" cy="449263"/>
        </p:xfrm>
        <a:graphic>
          <a:graphicData uri="http://schemas.openxmlformats.org/presentationml/2006/ole">
            <mc:AlternateContent xmlns:mc="http://schemas.openxmlformats.org/markup-compatibility/2006">
              <mc:Choice xmlns:v="urn:schemas-microsoft-com:vml" Requires="v">
                <p:oleObj spid="_x0000_s155773" name="משוואה" r:id="rId9" imgW="126720" imgH="164880" progId="Equation.3">
                  <p:embed/>
                </p:oleObj>
              </mc:Choice>
              <mc:Fallback>
                <p:oleObj name="משוואה" r:id="rId9" imgW="12672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957" y="2405063"/>
                        <a:ext cx="341312"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4907" name="Object 7"/>
          <p:cNvGraphicFramePr>
            <a:graphicFrameLocks noChangeAspect="1"/>
          </p:cNvGraphicFramePr>
          <p:nvPr>
            <p:extLst>
              <p:ext uri="{D42A27DB-BD31-4B8C-83A1-F6EECF244321}">
                <p14:modId xmlns:p14="http://schemas.microsoft.com/office/powerpoint/2010/main" val="3980361425"/>
              </p:ext>
            </p:extLst>
          </p:nvPr>
        </p:nvGraphicFramePr>
        <p:xfrm>
          <a:off x="3048000" y="4362053"/>
          <a:ext cx="376238" cy="449263"/>
        </p:xfrm>
        <a:graphic>
          <a:graphicData uri="http://schemas.openxmlformats.org/presentationml/2006/ole">
            <mc:AlternateContent xmlns:mc="http://schemas.openxmlformats.org/markup-compatibility/2006">
              <mc:Choice xmlns:v="urn:schemas-microsoft-com:vml" Requires="v">
                <p:oleObj spid="_x0000_s155774" name="משוואה" r:id="rId11" imgW="139680" imgH="164880" progId="Equation.3">
                  <p:embed/>
                </p:oleObj>
              </mc:Choice>
              <mc:Fallback>
                <p:oleObj name="משוואה" r:id="rId11" imgW="1396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362053"/>
                        <a:ext cx="376238"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4908" name="Object 7"/>
          <p:cNvGraphicFramePr>
            <a:graphicFrameLocks noChangeAspect="1"/>
          </p:cNvGraphicFramePr>
          <p:nvPr>
            <p:extLst>
              <p:ext uri="{D42A27DB-BD31-4B8C-83A1-F6EECF244321}">
                <p14:modId xmlns:p14="http://schemas.microsoft.com/office/powerpoint/2010/main" val="622303830"/>
              </p:ext>
            </p:extLst>
          </p:nvPr>
        </p:nvGraphicFramePr>
        <p:xfrm>
          <a:off x="7772400" y="3789372"/>
          <a:ext cx="307975" cy="379413"/>
        </p:xfrm>
        <a:graphic>
          <a:graphicData uri="http://schemas.openxmlformats.org/presentationml/2006/ole">
            <mc:AlternateContent xmlns:mc="http://schemas.openxmlformats.org/markup-compatibility/2006">
              <mc:Choice xmlns:v="urn:schemas-microsoft-com:vml" Requires="v">
                <p:oleObj spid="_x0000_s155775" name="משוואה" r:id="rId12" imgW="114120" imgH="139680" progId="Equation.3">
                  <p:embed/>
                </p:oleObj>
              </mc:Choice>
              <mc:Fallback>
                <p:oleObj name="משוואה" r:id="rId12" imgW="11412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3789372"/>
                        <a:ext cx="3079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47580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0655"/>
            <a:ext cx="8305800" cy="4757758"/>
          </a:xfrm>
        </p:spPr>
        <p:txBody>
          <a:bodyPr>
            <a:normAutofit/>
          </a:bodyPr>
          <a:lstStyle/>
          <a:p>
            <a:pPr>
              <a:lnSpc>
                <a:spcPct val="150000"/>
              </a:lnSpc>
            </a:pPr>
            <a:r>
              <a:rPr lang="en-US" dirty="0" smtClean="0">
                <a:cs typeface="Times New Roman" pitchFamily="18" charset="0"/>
              </a:rPr>
              <a:t>Computation of </a:t>
            </a:r>
            <a:r>
              <a:rPr lang="en-US" i="1" dirty="0" smtClean="0">
                <a:cs typeface="Times New Roman" pitchFamily="18" charset="0"/>
              </a:rPr>
              <a:t>M</a:t>
            </a:r>
            <a:r>
              <a:rPr lang="en-US" dirty="0" smtClean="0">
                <a:cs typeface="Times New Roman" pitchFamily="18" charset="0"/>
              </a:rPr>
              <a:t> always starts at state     , and the input is on the leftmost </a:t>
            </a:r>
            <a:r>
              <a:rPr lang="en-US" i="1" dirty="0" smtClean="0">
                <a:cs typeface="Times New Roman" pitchFamily="18" charset="0"/>
              </a:rPr>
              <a:t>n</a:t>
            </a:r>
            <a:r>
              <a:rPr lang="en-US" dirty="0" smtClean="0">
                <a:cs typeface="Times New Roman" pitchFamily="18" charset="0"/>
              </a:rPr>
              <a:t> cells where </a:t>
            </a:r>
            <a:r>
              <a:rPr lang="en-US" i="1" dirty="0" smtClean="0">
                <a:cs typeface="Times New Roman" pitchFamily="18" charset="0"/>
              </a:rPr>
              <a:t>n</a:t>
            </a:r>
            <a:r>
              <a:rPr lang="en-US" dirty="0" smtClean="0">
                <a:cs typeface="Times New Roman" pitchFamily="18" charset="0"/>
              </a:rPr>
              <a:t> is the input’s </a:t>
            </a:r>
            <a:r>
              <a:rPr lang="en-US" b="1" i="1" dirty="0" smtClean="0">
                <a:cs typeface="Times New Roman" pitchFamily="18" charset="0"/>
              </a:rPr>
              <a:t>length</a:t>
            </a:r>
            <a:r>
              <a:rPr lang="en-US" dirty="0" smtClean="0">
                <a:cs typeface="Times New Roman" pitchFamily="18" charset="0"/>
              </a:rPr>
              <a:t>. The tape’s head is over the tape’s cell 0 – the leftmost cell.</a:t>
            </a:r>
          </a:p>
          <a:p>
            <a:pPr>
              <a:lnSpc>
                <a:spcPct val="150000"/>
              </a:lnSpc>
            </a:pPr>
            <a:r>
              <a:rPr lang="en-US" dirty="0" smtClean="0">
                <a:cs typeface="Times New Roman" pitchFamily="18" charset="0"/>
              </a:rPr>
              <a:t>Computation of </a:t>
            </a:r>
            <a:r>
              <a:rPr lang="en-US" i="1" dirty="0" smtClean="0">
                <a:cs typeface="Times New Roman" pitchFamily="18" charset="0"/>
              </a:rPr>
              <a:t>M </a:t>
            </a:r>
            <a:r>
              <a:rPr lang="en-US" dirty="0" smtClean="0">
                <a:cs typeface="Times New Roman" pitchFamily="18" charset="0"/>
              </a:rPr>
              <a:t>ends either when it reaches</a:t>
            </a:r>
            <a:br>
              <a:rPr lang="en-US" dirty="0" smtClean="0">
                <a:cs typeface="Times New Roman" pitchFamily="18" charset="0"/>
              </a:rPr>
            </a:br>
            <a:r>
              <a:rPr lang="en-US" dirty="0" smtClean="0">
                <a:cs typeface="Times New Roman" pitchFamily="18" charset="0"/>
              </a:rPr>
              <a:t>                 - this is an </a:t>
            </a:r>
            <a:r>
              <a:rPr lang="en-US" b="1" i="1" dirty="0" smtClean="0">
                <a:cs typeface="Times New Roman" pitchFamily="18" charset="0"/>
              </a:rPr>
              <a:t>Accepting Computation</a:t>
            </a:r>
            <a:r>
              <a:rPr lang="en-US" i="1" dirty="0" smtClean="0">
                <a:cs typeface="Times New Roman" pitchFamily="18" charset="0"/>
              </a:rPr>
              <a:t>. </a:t>
            </a:r>
            <a:r>
              <a:rPr lang="en-US" dirty="0" smtClean="0">
                <a:cs typeface="Times New Roman" pitchFamily="18" charset="0"/>
              </a:rPr>
              <a:t>Or when it reaches</a:t>
            </a:r>
            <a:r>
              <a:rPr lang="en-US" b="1" i="1" dirty="0" smtClean="0">
                <a:cs typeface="Times New Roman" pitchFamily="18" charset="0"/>
              </a:rPr>
              <a:t> </a:t>
            </a:r>
            <a:r>
              <a:rPr lang="en-US" dirty="0" smtClean="0">
                <a:cs typeface="Times New Roman" pitchFamily="18" charset="0"/>
              </a:rPr>
              <a:t>                 - this is a </a:t>
            </a:r>
            <a:r>
              <a:rPr lang="en-US" b="1" i="1" dirty="0" smtClean="0">
                <a:cs typeface="Times New Roman" pitchFamily="18" charset="0"/>
              </a:rPr>
              <a:t>Rejecting Computation</a:t>
            </a:r>
            <a:r>
              <a:rPr lang="en-US" i="1" dirty="0" smtClean="0">
                <a:cs typeface="Times New Roman" pitchFamily="18" charset="0"/>
              </a:rPr>
              <a:t>.</a:t>
            </a: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Turing machine – A Computation</a:t>
            </a:r>
            <a:endParaRPr lang="en-US" dirty="0"/>
          </a:p>
        </p:txBody>
      </p:sp>
      <p:graphicFrame>
        <p:nvGraphicFramePr>
          <p:cNvPr id="465929" name="Object 6"/>
          <p:cNvGraphicFramePr>
            <a:graphicFrameLocks noChangeAspect="1"/>
          </p:cNvGraphicFramePr>
          <p:nvPr>
            <p:extLst>
              <p:ext uri="{D42A27DB-BD31-4B8C-83A1-F6EECF244321}">
                <p14:modId xmlns:p14="http://schemas.microsoft.com/office/powerpoint/2010/main" val="4179246677"/>
              </p:ext>
            </p:extLst>
          </p:nvPr>
        </p:nvGraphicFramePr>
        <p:xfrm>
          <a:off x="925740" y="4926000"/>
          <a:ext cx="1365250" cy="517525"/>
        </p:xfrm>
        <a:graphic>
          <a:graphicData uri="http://schemas.openxmlformats.org/presentationml/2006/ole">
            <mc:AlternateContent xmlns:mc="http://schemas.openxmlformats.org/markup-compatibility/2006">
              <mc:Choice xmlns:v="urn:schemas-microsoft-com:vml" Requires="v">
                <p:oleObj spid="_x0000_s156734" name="משוואה" r:id="rId3" imgW="545760" imgH="190440" progId="Equation.3">
                  <p:embed/>
                </p:oleObj>
              </mc:Choice>
              <mc:Fallback>
                <p:oleObj name="משוואה" r:id="rId3" imgW="54576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40" y="4926000"/>
                        <a:ext cx="13652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30" name="Object 6"/>
          <p:cNvGraphicFramePr>
            <a:graphicFrameLocks noChangeAspect="1"/>
          </p:cNvGraphicFramePr>
          <p:nvPr>
            <p:extLst>
              <p:ext uri="{D42A27DB-BD31-4B8C-83A1-F6EECF244321}">
                <p14:modId xmlns:p14="http://schemas.microsoft.com/office/powerpoint/2010/main" val="273013697"/>
              </p:ext>
            </p:extLst>
          </p:nvPr>
        </p:nvGraphicFramePr>
        <p:xfrm>
          <a:off x="2490758" y="5562600"/>
          <a:ext cx="1301750" cy="517525"/>
        </p:xfrm>
        <a:graphic>
          <a:graphicData uri="http://schemas.openxmlformats.org/presentationml/2006/ole">
            <mc:AlternateContent xmlns:mc="http://schemas.openxmlformats.org/markup-compatibility/2006">
              <mc:Choice xmlns:v="urn:schemas-microsoft-com:vml" Requires="v">
                <p:oleObj spid="_x0000_s156735" name="משוואה" r:id="rId5" imgW="520560" imgH="190440" progId="Equation.3">
                  <p:embed/>
                </p:oleObj>
              </mc:Choice>
              <mc:Fallback>
                <p:oleObj name="משוואה" r:id="rId5" imgW="52056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758" y="5562600"/>
                        <a:ext cx="13017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31" name="Object 6"/>
          <p:cNvGraphicFramePr>
            <a:graphicFrameLocks noChangeAspect="1"/>
          </p:cNvGraphicFramePr>
          <p:nvPr>
            <p:extLst>
              <p:ext uri="{D42A27DB-BD31-4B8C-83A1-F6EECF244321}">
                <p14:modId xmlns:p14="http://schemas.microsoft.com/office/powerpoint/2010/main" val="3557252021"/>
              </p:ext>
            </p:extLst>
          </p:nvPr>
        </p:nvGraphicFramePr>
        <p:xfrm>
          <a:off x="6705600" y="1600200"/>
          <a:ext cx="381000" cy="482600"/>
        </p:xfrm>
        <a:graphic>
          <a:graphicData uri="http://schemas.openxmlformats.org/presentationml/2006/ole">
            <mc:AlternateContent xmlns:mc="http://schemas.openxmlformats.org/markup-compatibility/2006">
              <mc:Choice xmlns:v="urn:schemas-microsoft-com:vml" Requires="v">
                <p:oleObj spid="_x0000_s156736" name="משוואה" r:id="rId7" imgW="152280" imgH="177480" progId="Equation.3">
                  <p:embed/>
                </p:oleObj>
              </mc:Choice>
              <mc:Fallback>
                <p:oleObj name="משוואה" r:id="rId7" imgW="1522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600200"/>
                        <a:ext cx="381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123400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72518" cy="4757758"/>
          </a:xfrm>
        </p:spPr>
        <p:txBody>
          <a:bodyPr>
            <a:normAutofit/>
          </a:bodyPr>
          <a:lstStyle/>
          <a:p>
            <a:pPr marL="514350" indent="-514350">
              <a:buNone/>
            </a:pPr>
            <a:r>
              <a:rPr lang="en-US" dirty="0" smtClean="0">
                <a:cs typeface="Times New Roman" pitchFamily="18" charset="0"/>
              </a:rPr>
              <a:t>A configuration of a Turing machine </a:t>
            </a:r>
            <a:r>
              <a:rPr lang="en-US" i="1" dirty="0" smtClean="0">
                <a:cs typeface="Times New Roman" pitchFamily="18" charset="0"/>
              </a:rPr>
              <a:t>M</a:t>
            </a:r>
            <a:r>
              <a:rPr lang="en-US" dirty="0" smtClean="0">
                <a:cs typeface="Times New Roman" pitchFamily="18" charset="0"/>
              </a:rPr>
              <a:t> is a concise  description </a:t>
            </a:r>
            <a:r>
              <a:rPr lang="en-US" i="1" dirty="0" smtClean="0">
                <a:cs typeface="Times New Roman" pitchFamily="18" charset="0"/>
              </a:rPr>
              <a:t>M</a:t>
            </a:r>
            <a:r>
              <a:rPr lang="en-US" dirty="0" smtClean="0">
                <a:cs typeface="Times New Roman" pitchFamily="18" charset="0"/>
              </a:rPr>
              <a:t>’s state and tape contents. It is written as </a:t>
            </a:r>
            <a:r>
              <a:rPr lang="en-US" i="1" dirty="0" smtClean="0">
                <a:cs typeface="Times New Roman" pitchFamily="18" charset="0"/>
              </a:rPr>
              <a:t>C=</a:t>
            </a:r>
            <a:r>
              <a:rPr lang="en-US" i="1" dirty="0" err="1" smtClean="0">
                <a:cs typeface="Times New Roman" pitchFamily="18" charset="0"/>
              </a:rPr>
              <a:t>uqv</a:t>
            </a:r>
            <a:r>
              <a:rPr lang="en-US" dirty="0" smtClean="0">
                <a:cs typeface="Times New Roman" pitchFamily="18" charset="0"/>
              </a:rPr>
              <a:t> . and its meaning is: </a:t>
            </a:r>
          </a:p>
          <a:p>
            <a:pPr marL="514350" indent="-514350">
              <a:buFont typeface="+mj-lt"/>
              <a:buAutoNum type="arabicPeriod"/>
            </a:pPr>
            <a:r>
              <a:rPr lang="en-US" dirty="0" smtClean="0">
                <a:cs typeface="Times New Roman" pitchFamily="18" charset="0"/>
              </a:rPr>
              <a:t>The state of </a:t>
            </a:r>
            <a:r>
              <a:rPr lang="en-US" i="1" dirty="0" smtClean="0">
                <a:cs typeface="Times New Roman" pitchFamily="18" charset="0"/>
              </a:rPr>
              <a:t>M </a:t>
            </a:r>
            <a:r>
              <a:rPr lang="en-US" dirty="0" smtClean="0">
                <a:cs typeface="Times New Roman" pitchFamily="18" charset="0"/>
              </a:rPr>
              <a:t>is </a:t>
            </a:r>
            <a:r>
              <a:rPr lang="en-US" i="1" dirty="0" smtClean="0">
                <a:cs typeface="Times New Roman" pitchFamily="18" charset="0"/>
              </a:rPr>
              <a:t>q</a:t>
            </a:r>
            <a:r>
              <a:rPr lang="en-US" dirty="0" smtClean="0">
                <a:cs typeface="Times New Roman" pitchFamily="18" charset="0"/>
              </a:rPr>
              <a:t>. </a:t>
            </a:r>
          </a:p>
          <a:p>
            <a:pPr marL="514350" indent="-514350">
              <a:buFont typeface="+mj-lt"/>
              <a:buAutoNum type="arabicPeriod"/>
            </a:pPr>
            <a:r>
              <a:rPr lang="en-US" dirty="0" smtClean="0">
                <a:cs typeface="Times New Roman" pitchFamily="18" charset="0"/>
              </a:rPr>
              <a:t>The content of </a:t>
            </a:r>
            <a:r>
              <a:rPr lang="en-US" i="1" dirty="0" smtClean="0">
                <a:cs typeface="Times New Roman" pitchFamily="18" charset="0"/>
              </a:rPr>
              <a:t>M</a:t>
            </a:r>
            <a:r>
              <a:rPr lang="en-US" dirty="0" smtClean="0">
                <a:cs typeface="Times New Roman" pitchFamily="18" charset="0"/>
              </a:rPr>
              <a:t>’s tape is </a:t>
            </a:r>
            <a:r>
              <a:rPr lang="en-US" i="1" dirty="0" err="1" smtClean="0">
                <a:cs typeface="Times New Roman" pitchFamily="18" charset="0"/>
              </a:rPr>
              <a:t>uv</a:t>
            </a:r>
            <a:r>
              <a:rPr lang="en-US" dirty="0" smtClean="0">
                <a:cs typeface="Times New Roman" pitchFamily="18" charset="0"/>
              </a:rPr>
              <a:t> , where </a:t>
            </a:r>
            <a:r>
              <a:rPr lang="en-US" i="1" dirty="0" smtClean="0">
                <a:cs typeface="Times New Roman" pitchFamily="18" charset="0"/>
              </a:rPr>
              <a:t>u </a:t>
            </a:r>
            <a:r>
              <a:rPr lang="en-US" dirty="0" smtClean="0">
                <a:cs typeface="Times New Roman" pitchFamily="18" charset="0"/>
              </a:rPr>
              <a:t>resides on the leftmost part of the tape. </a:t>
            </a:r>
          </a:p>
          <a:p>
            <a:pPr marL="514350" indent="-514350">
              <a:buFont typeface="+mj-lt"/>
              <a:buAutoNum type="arabicPeriod"/>
            </a:pPr>
            <a:r>
              <a:rPr lang="en-US" dirty="0" smtClean="0">
                <a:cs typeface="Times New Roman" pitchFamily="18" charset="0"/>
              </a:rPr>
              <a:t>The head of </a:t>
            </a:r>
            <a:r>
              <a:rPr lang="en-US" i="1" dirty="0" smtClean="0">
                <a:cs typeface="Times New Roman" pitchFamily="18" charset="0"/>
              </a:rPr>
              <a:t>M </a:t>
            </a:r>
            <a:r>
              <a:rPr lang="en-US" dirty="0" smtClean="0">
                <a:cs typeface="Times New Roman" pitchFamily="18" charset="0"/>
              </a:rPr>
              <a:t>resides over the leftmost (first) symbol of </a:t>
            </a:r>
            <a:r>
              <a:rPr lang="en-US" i="1" dirty="0" smtClean="0">
                <a:cs typeface="Times New Roman" pitchFamily="18" charset="0"/>
              </a:rPr>
              <a:t>v</a:t>
            </a:r>
            <a:r>
              <a:rPr lang="en-US" dirty="0" smtClean="0">
                <a:cs typeface="Times New Roman" pitchFamily="18" charset="0"/>
              </a:rPr>
              <a:t>. </a:t>
            </a:r>
          </a:p>
          <a:p>
            <a:pPr marL="514350" indent="-514350">
              <a:buFont typeface="+mj-lt"/>
              <a:buAutoNum type="arabicPeriod"/>
            </a:pPr>
            <a:r>
              <a:rPr lang="en-US" dirty="0" smtClean="0">
                <a:cs typeface="Times New Roman" pitchFamily="18" charset="0"/>
              </a:rPr>
              <a:t>The tape cells past the end of </a:t>
            </a:r>
            <a:r>
              <a:rPr lang="en-US" i="1" dirty="0" smtClean="0">
                <a:cs typeface="Times New Roman" pitchFamily="18" charset="0"/>
              </a:rPr>
              <a:t>v</a:t>
            </a:r>
            <a:r>
              <a:rPr lang="en-US" dirty="0" smtClean="0">
                <a:cs typeface="Times New Roman" pitchFamily="18" charset="0"/>
              </a:rPr>
              <a:t> hold blanks.</a:t>
            </a:r>
          </a:p>
        </p:txBody>
      </p:sp>
      <p:sp>
        <p:nvSpPr>
          <p:cNvPr id="2" name="Title 1"/>
          <p:cNvSpPr>
            <a:spLocks noGrp="1"/>
          </p:cNvSpPr>
          <p:nvPr>
            <p:ph type="title"/>
          </p:nvPr>
        </p:nvSpPr>
        <p:spPr/>
        <p:txBody>
          <a:bodyPr>
            <a:normAutofit/>
          </a:bodyPr>
          <a:lstStyle/>
          <a:p>
            <a:pPr algn="l"/>
            <a:r>
              <a:rPr lang="en-US" dirty="0" smtClean="0"/>
              <a:t>Configurations</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859744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055" y="1407704"/>
            <a:ext cx="8472518" cy="5069296"/>
          </a:xfrm>
        </p:spPr>
        <p:txBody>
          <a:bodyPr>
            <a:normAutofit fontScale="92500" lnSpcReduction="10000"/>
          </a:bodyPr>
          <a:lstStyle/>
          <a:p>
            <a:pPr>
              <a:lnSpc>
                <a:spcPct val="150000"/>
              </a:lnSpc>
            </a:pPr>
            <a:r>
              <a:rPr lang="en-US" dirty="0" smtClean="0">
                <a:cs typeface="Times New Roman" pitchFamily="18" charset="0"/>
              </a:rPr>
              <a:t>Configuration      of </a:t>
            </a:r>
            <a:r>
              <a:rPr lang="en-US" i="1" dirty="0" smtClean="0">
                <a:cs typeface="Times New Roman" pitchFamily="18" charset="0"/>
              </a:rPr>
              <a:t>M</a:t>
            </a:r>
            <a:r>
              <a:rPr lang="en-US" dirty="0" smtClean="0">
                <a:cs typeface="Times New Roman" pitchFamily="18" charset="0"/>
              </a:rPr>
              <a:t> </a:t>
            </a:r>
            <a:r>
              <a:rPr lang="en-US" b="1" i="1" dirty="0" smtClean="0">
                <a:cs typeface="Times New Roman" pitchFamily="18" charset="0"/>
              </a:rPr>
              <a:t>yields </a:t>
            </a:r>
            <a:r>
              <a:rPr lang="en-US" dirty="0" smtClean="0">
                <a:cs typeface="Times New Roman" pitchFamily="18" charset="0"/>
              </a:rPr>
              <a:t>Configuration     , if</a:t>
            </a:r>
            <a:br>
              <a:rPr lang="en-US" dirty="0" smtClean="0">
                <a:cs typeface="Times New Roman" pitchFamily="18" charset="0"/>
              </a:rPr>
            </a:br>
            <a:r>
              <a:rPr lang="en-US" dirty="0" smtClean="0">
                <a:cs typeface="Times New Roman" pitchFamily="18" charset="0"/>
              </a:rPr>
              <a:t> </a:t>
            </a:r>
            <a:r>
              <a:rPr lang="en-US" i="1" dirty="0" smtClean="0">
                <a:cs typeface="Times New Roman" pitchFamily="18" charset="0"/>
              </a:rPr>
              <a:t>M</a:t>
            </a:r>
            <a:r>
              <a:rPr lang="en-US" dirty="0" smtClean="0">
                <a:cs typeface="Times New Roman" pitchFamily="18" charset="0"/>
              </a:rPr>
              <a:t> can legally go from      to      in a single step</a:t>
            </a:r>
          </a:p>
          <a:p>
            <a:pPr>
              <a:lnSpc>
                <a:spcPct val="150000"/>
              </a:lnSpc>
            </a:pPr>
            <a:r>
              <a:rPr lang="en-US" dirty="0" smtClean="0">
                <a:cs typeface="Times New Roman" pitchFamily="18" charset="0"/>
              </a:rPr>
              <a:t>For example: </a:t>
            </a:r>
          </a:p>
          <a:p>
            <a:pPr>
              <a:lnSpc>
                <a:spcPct val="150000"/>
              </a:lnSpc>
            </a:pPr>
            <a:r>
              <a:rPr lang="en-US" dirty="0" smtClean="0">
                <a:cs typeface="Times New Roman" pitchFamily="18" charset="0"/>
              </a:rPr>
              <a:t>Assume that                  ,                  , and              </a:t>
            </a:r>
          </a:p>
          <a:p>
            <a:pPr>
              <a:lnSpc>
                <a:spcPct val="150000"/>
              </a:lnSpc>
            </a:pPr>
            <a:r>
              <a:rPr lang="en-US" dirty="0" smtClean="0">
                <a:cs typeface="Times New Roman" pitchFamily="18" charset="0"/>
              </a:rPr>
              <a:t>We say that              yields              , if                                     , for a leftward movement of the head.</a:t>
            </a:r>
          </a:p>
          <a:p>
            <a:pPr>
              <a:lnSpc>
                <a:spcPct val="150000"/>
              </a:lnSpc>
            </a:pPr>
            <a:r>
              <a:rPr lang="en-US" dirty="0" smtClean="0">
                <a:cs typeface="Times New Roman" pitchFamily="18" charset="0"/>
              </a:rPr>
              <a:t>We say that              yields              , if                                  ,    for a rightward movement of the head.</a:t>
            </a:r>
          </a:p>
        </p:txBody>
      </p:sp>
      <p:sp>
        <p:nvSpPr>
          <p:cNvPr id="2" name="Title 1"/>
          <p:cNvSpPr>
            <a:spLocks noGrp="1"/>
          </p:cNvSpPr>
          <p:nvPr>
            <p:ph type="title"/>
          </p:nvPr>
        </p:nvSpPr>
        <p:spPr/>
        <p:txBody>
          <a:bodyPr>
            <a:normAutofit/>
          </a:bodyPr>
          <a:lstStyle/>
          <a:p>
            <a:pPr algn="l"/>
            <a:r>
              <a:rPr lang="en-US" dirty="0" smtClean="0"/>
              <a:t>Configurations</a:t>
            </a:r>
            <a:endParaRPr lang="en-US" dirty="0"/>
          </a:p>
        </p:txBody>
      </p:sp>
      <p:graphicFrame>
        <p:nvGraphicFramePr>
          <p:cNvPr id="467970" name="Object 6"/>
          <p:cNvGraphicFramePr>
            <a:graphicFrameLocks noChangeAspect="1"/>
          </p:cNvGraphicFramePr>
          <p:nvPr>
            <p:extLst>
              <p:ext uri="{D42A27DB-BD31-4B8C-83A1-F6EECF244321}">
                <p14:modId xmlns:p14="http://schemas.microsoft.com/office/powerpoint/2010/main" val="867870916"/>
              </p:ext>
            </p:extLst>
          </p:nvPr>
        </p:nvGraphicFramePr>
        <p:xfrm>
          <a:off x="2717437" y="1556926"/>
          <a:ext cx="381000" cy="482600"/>
        </p:xfrm>
        <a:graphic>
          <a:graphicData uri="http://schemas.openxmlformats.org/presentationml/2006/ole">
            <mc:AlternateContent xmlns:mc="http://schemas.openxmlformats.org/markup-compatibility/2006">
              <mc:Choice xmlns:v="urn:schemas-microsoft-com:vml" Requires="v">
                <p:oleObj spid="_x0000_s157971" name="משוואה" r:id="rId3" imgW="152280" imgH="177480" progId="Equation.3">
                  <p:embed/>
                </p:oleObj>
              </mc:Choice>
              <mc:Fallback>
                <p:oleObj name="משוואה" r:id="rId3" imgW="1522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437" y="1556926"/>
                        <a:ext cx="381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1" name="Object 6"/>
          <p:cNvGraphicFramePr>
            <a:graphicFrameLocks noChangeAspect="1"/>
          </p:cNvGraphicFramePr>
          <p:nvPr>
            <p:extLst>
              <p:ext uri="{D42A27DB-BD31-4B8C-83A1-F6EECF244321}">
                <p14:modId xmlns:p14="http://schemas.microsoft.com/office/powerpoint/2010/main" val="2233337120"/>
              </p:ext>
            </p:extLst>
          </p:nvPr>
        </p:nvGraphicFramePr>
        <p:xfrm>
          <a:off x="6521450" y="1595233"/>
          <a:ext cx="444500" cy="482600"/>
        </p:xfrm>
        <a:graphic>
          <a:graphicData uri="http://schemas.openxmlformats.org/presentationml/2006/ole">
            <mc:AlternateContent xmlns:mc="http://schemas.openxmlformats.org/markup-compatibility/2006">
              <mc:Choice xmlns:v="urn:schemas-microsoft-com:vml" Requires="v">
                <p:oleObj spid="_x0000_s157972" name="משוואה" r:id="rId5" imgW="177480" imgH="177480" progId="Equation.3">
                  <p:embed/>
                </p:oleObj>
              </mc:Choice>
              <mc:Fallback>
                <p:oleObj name="משוואה" r:id="rId5" imgW="1774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1450" y="1595233"/>
                        <a:ext cx="4445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3" name="Object 6"/>
          <p:cNvGraphicFramePr>
            <a:graphicFrameLocks noChangeAspect="1"/>
          </p:cNvGraphicFramePr>
          <p:nvPr>
            <p:extLst>
              <p:ext uri="{D42A27DB-BD31-4B8C-83A1-F6EECF244321}">
                <p14:modId xmlns:p14="http://schemas.microsoft.com/office/powerpoint/2010/main" val="3567365089"/>
              </p:ext>
            </p:extLst>
          </p:nvPr>
        </p:nvGraphicFramePr>
        <p:xfrm>
          <a:off x="4564064" y="2096142"/>
          <a:ext cx="444500" cy="482600"/>
        </p:xfrm>
        <a:graphic>
          <a:graphicData uri="http://schemas.openxmlformats.org/presentationml/2006/ole">
            <mc:AlternateContent xmlns:mc="http://schemas.openxmlformats.org/markup-compatibility/2006">
              <mc:Choice xmlns:v="urn:schemas-microsoft-com:vml" Requires="v">
                <p:oleObj spid="_x0000_s157973" name="משוואה" r:id="rId7" imgW="177480" imgH="177480" progId="Equation.3">
                  <p:embed/>
                </p:oleObj>
              </mc:Choice>
              <mc:Fallback>
                <p:oleObj name="משוואה" r:id="rId7" imgW="1774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4064" y="2096142"/>
                        <a:ext cx="4445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4" name="Object 6"/>
          <p:cNvGraphicFramePr>
            <a:graphicFrameLocks noChangeAspect="1"/>
          </p:cNvGraphicFramePr>
          <p:nvPr>
            <p:extLst>
              <p:ext uri="{D42A27DB-BD31-4B8C-83A1-F6EECF244321}">
                <p14:modId xmlns:p14="http://schemas.microsoft.com/office/powerpoint/2010/main" val="887956939"/>
              </p:ext>
            </p:extLst>
          </p:nvPr>
        </p:nvGraphicFramePr>
        <p:xfrm>
          <a:off x="3896116" y="2114396"/>
          <a:ext cx="381000" cy="482600"/>
        </p:xfrm>
        <a:graphic>
          <a:graphicData uri="http://schemas.openxmlformats.org/presentationml/2006/ole">
            <mc:AlternateContent xmlns:mc="http://schemas.openxmlformats.org/markup-compatibility/2006">
              <mc:Choice xmlns:v="urn:schemas-microsoft-com:vml" Requires="v">
                <p:oleObj spid="_x0000_s157974" name="משוואה" r:id="rId9" imgW="152280" imgH="177480" progId="Equation.3">
                  <p:embed/>
                </p:oleObj>
              </mc:Choice>
              <mc:Fallback>
                <p:oleObj name="משוואה" r:id="rId9" imgW="1522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6116" y="2114396"/>
                        <a:ext cx="381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ext uri="{D42A27DB-BD31-4B8C-83A1-F6EECF244321}">
                <p14:modId xmlns:p14="http://schemas.microsoft.com/office/powerpoint/2010/main" val="3727558080"/>
              </p:ext>
            </p:extLst>
          </p:nvPr>
        </p:nvGraphicFramePr>
        <p:xfrm>
          <a:off x="2556964" y="3435804"/>
          <a:ext cx="1298575" cy="468312"/>
        </p:xfrm>
        <a:graphic>
          <a:graphicData uri="http://schemas.openxmlformats.org/presentationml/2006/ole">
            <mc:AlternateContent xmlns:mc="http://schemas.openxmlformats.org/markup-compatibility/2006">
              <mc:Choice xmlns:v="urn:schemas-microsoft-com:vml" Requires="v">
                <p:oleObj spid="_x0000_s157975" name="משוואה" r:id="rId11" imgW="482400" imgH="164880" progId="Equation.3">
                  <p:embed/>
                </p:oleObj>
              </mc:Choice>
              <mc:Fallback>
                <p:oleObj name="משוואה" r:id="rId11" imgW="48240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6964" y="3435804"/>
                        <a:ext cx="1298575"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506332972"/>
              </p:ext>
            </p:extLst>
          </p:nvPr>
        </p:nvGraphicFramePr>
        <p:xfrm>
          <a:off x="4171157" y="3325956"/>
          <a:ext cx="1127125" cy="577850"/>
        </p:xfrm>
        <a:graphic>
          <a:graphicData uri="http://schemas.openxmlformats.org/presentationml/2006/ole">
            <mc:AlternateContent xmlns:mc="http://schemas.openxmlformats.org/markup-compatibility/2006">
              <mc:Choice xmlns:v="urn:schemas-microsoft-com:vml" Requires="v">
                <p:oleObj spid="_x0000_s157976" name="משוואה" r:id="rId13" imgW="419040" imgH="203040" progId="Equation.3">
                  <p:embed/>
                </p:oleObj>
              </mc:Choice>
              <mc:Fallback>
                <p:oleObj name="משוואה" r:id="rId13" imgW="41904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1157" y="3325956"/>
                        <a:ext cx="1127125"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ext uri="{D42A27DB-BD31-4B8C-83A1-F6EECF244321}">
                <p14:modId xmlns:p14="http://schemas.microsoft.com/office/powerpoint/2010/main" val="623365397"/>
              </p:ext>
            </p:extLst>
          </p:nvPr>
        </p:nvGraphicFramePr>
        <p:xfrm>
          <a:off x="6130312" y="3383998"/>
          <a:ext cx="1331913" cy="541338"/>
        </p:xfrm>
        <a:graphic>
          <a:graphicData uri="http://schemas.openxmlformats.org/presentationml/2006/ole">
            <mc:AlternateContent xmlns:mc="http://schemas.openxmlformats.org/markup-compatibility/2006">
              <mc:Choice xmlns:v="urn:schemas-microsoft-com:vml" Requires="v">
                <p:oleObj spid="_x0000_s157977" name="משוואה" r:id="rId15" imgW="495000" imgH="190440" progId="Equation.3">
                  <p:embed/>
                </p:oleObj>
              </mc:Choice>
              <mc:Fallback>
                <p:oleObj name="משוואה" r:id="rId15" imgW="495000" imgH="1904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30312" y="3383998"/>
                        <a:ext cx="133191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ext uri="{D42A27DB-BD31-4B8C-83A1-F6EECF244321}">
                <p14:modId xmlns:p14="http://schemas.microsoft.com/office/powerpoint/2010/main" val="3118391905"/>
              </p:ext>
            </p:extLst>
          </p:nvPr>
        </p:nvGraphicFramePr>
        <p:xfrm>
          <a:off x="2490758" y="4146189"/>
          <a:ext cx="990600" cy="503238"/>
        </p:xfrm>
        <a:graphic>
          <a:graphicData uri="http://schemas.openxmlformats.org/presentationml/2006/ole">
            <mc:AlternateContent xmlns:mc="http://schemas.openxmlformats.org/markup-compatibility/2006">
              <mc:Choice xmlns:v="urn:schemas-microsoft-com:vml" Requires="v">
                <p:oleObj spid="_x0000_s157978" name="משוואה" r:id="rId17" imgW="368280" imgH="177480" progId="Equation.3">
                  <p:embed/>
                </p:oleObj>
              </mc:Choice>
              <mc:Fallback>
                <p:oleObj name="משוואה" r:id="rId17" imgW="36828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0758" y="4146189"/>
                        <a:ext cx="99060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ext uri="{D42A27DB-BD31-4B8C-83A1-F6EECF244321}">
                <p14:modId xmlns:p14="http://schemas.microsoft.com/office/powerpoint/2010/main" val="2469312330"/>
              </p:ext>
            </p:extLst>
          </p:nvPr>
        </p:nvGraphicFramePr>
        <p:xfrm>
          <a:off x="4298736" y="4146189"/>
          <a:ext cx="1023938" cy="538163"/>
        </p:xfrm>
        <a:graphic>
          <a:graphicData uri="http://schemas.openxmlformats.org/presentationml/2006/ole">
            <mc:AlternateContent xmlns:mc="http://schemas.openxmlformats.org/markup-compatibility/2006">
              <mc:Choice xmlns:v="urn:schemas-microsoft-com:vml" Requires="v">
                <p:oleObj spid="_x0000_s157979" name="משוואה" r:id="rId19" imgW="380880" imgH="190440" progId="Equation.3">
                  <p:embed/>
                </p:oleObj>
              </mc:Choice>
              <mc:Fallback>
                <p:oleObj name="משוואה" r:id="rId19" imgW="380880" imgH="1904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98736" y="4146189"/>
                        <a:ext cx="1023938"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80" name="Object 12"/>
          <p:cNvGraphicFramePr>
            <a:graphicFrameLocks noChangeAspect="1"/>
          </p:cNvGraphicFramePr>
          <p:nvPr>
            <p:extLst>
              <p:ext uri="{D42A27DB-BD31-4B8C-83A1-F6EECF244321}">
                <p14:modId xmlns:p14="http://schemas.microsoft.com/office/powerpoint/2010/main" val="860128599"/>
              </p:ext>
            </p:extLst>
          </p:nvPr>
        </p:nvGraphicFramePr>
        <p:xfrm>
          <a:off x="6012161" y="4146189"/>
          <a:ext cx="2320925" cy="538163"/>
        </p:xfrm>
        <a:graphic>
          <a:graphicData uri="http://schemas.openxmlformats.org/presentationml/2006/ole">
            <mc:AlternateContent xmlns:mc="http://schemas.openxmlformats.org/markup-compatibility/2006">
              <mc:Choice xmlns:v="urn:schemas-microsoft-com:vml" Requires="v">
                <p:oleObj spid="_x0000_s157980" name="משוואה" r:id="rId21" imgW="863280" imgH="190440" progId="Equation.3">
                  <p:embed/>
                </p:oleObj>
              </mc:Choice>
              <mc:Fallback>
                <p:oleObj name="משוואה" r:id="rId21" imgW="863280" imgH="1904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12161" y="4146189"/>
                        <a:ext cx="2320925"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81" name="Object 13"/>
          <p:cNvGraphicFramePr>
            <a:graphicFrameLocks noChangeAspect="1"/>
          </p:cNvGraphicFramePr>
          <p:nvPr>
            <p:extLst>
              <p:ext uri="{D42A27DB-BD31-4B8C-83A1-F6EECF244321}">
                <p14:modId xmlns:p14="http://schemas.microsoft.com/office/powerpoint/2010/main" val="2384146707"/>
              </p:ext>
            </p:extLst>
          </p:nvPr>
        </p:nvGraphicFramePr>
        <p:xfrm>
          <a:off x="2490758" y="5359812"/>
          <a:ext cx="990600" cy="503237"/>
        </p:xfrm>
        <a:graphic>
          <a:graphicData uri="http://schemas.openxmlformats.org/presentationml/2006/ole">
            <mc:AlternateContent xmlns:mc="http://schemas.openxmlformats.org/markup-compatibility/2006">
              <mc:Choice xmlns:v="urn:schemas-microsoft-com:vml" Requires="v">
                <p:oleObj spid="_x0000_s157981" name="משוואה" r:id="rId23" imgW="368280" imgH="177480" progId="Equation.3">
                  <p:embed/>
                </p:oleObj>
              </mc:Choice>
              <mc:Fallback>
                <p:oleObj name="משוואה" r:id="rId23" imgW="36828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0758" y="5359812"/>
                        <a:ext cx="99060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82" name="Object 14"/>
          <p:cNvGraphicFramePr>
            <a:graphicFrameLocks noChangeAspect="1"/>
          </p:cNvGraphicFramePr>
          <p:nvPr>
            <p:extLst>
              <p:ext uri="{D42A27DB-BD31-4B8C-83A1-F6EECF244321}">
                <p14:modId xmlns:p14="http://schemas.microsoft.com/office/powerpoint/2010/main" val="3630259325"/>
              </p:ext>
            </p:extLst>
          </p:nvPr>
        </p:nvGraphicFramePr>
        <p:xfrm>
          <a:off x="4274345" y="5359812"/>
          <a:ext cx="1023937" cy="538162"/>
        </p:xfrm>
        <a:graphic>
          <a:graphicData uri="http://schemas.openxmlformats.org/presentationml/2006/ole">
            <mc:AlternateContent xmlns:mc="http://schemas.openxmlformats.org/markup-compatibility/2006">
              <mc:Choice xmlns:v="urn:schemas-microsoft-com:vml" Requires="v">
                <p:oleObj spid="_x0000_s157982" name="משוואה" r:id="rId24" imgW="380880" imgH="190440" progId="Equation.3">
                  <p:embed/>
                </p:oleObj>
              </mc:Choice>
              <mc:Fallback>
                <p:oleObj name="משוואה" r:id="rId24" imgW="380880" imgH="1904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4345" y="5359812"/>
                        <a:ext cx="1023937"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83" name="Object 15"/>
          <p:cNvGraphicFramePr>
            <a:graphicFrameLocks noChangeAspect="1"/>
          </p:cNvGraphicFramePr>
          <p:nvPr>
            <p:extLst>
              <p:ext uri="{D42A27DB-BD31-4B8C-83A1-F6EECF244321}">
                <p14:modId xmlns:p14="http://schemas.microsoft.com/office/powerpoint/2010/main" val="2751677843"/>
              </p:ext>
            </p:extLst>
          </p:nvPr>
        </p:nvGraphicFramePr>
        <p:xfrm>
          <a:off x="5789612" y="5348980"/>
          <a:ext cx="2352675" cy="538162"/>
        </p:xfrm>
        <a:graphic>
          <a:graphicData uri="http://schemas.openxmlformats.org/presentationml/2006/ole">
            <mc:AlternateContent xmlns:mc="http://schemas.openxmlformats.org/markup-compatibility/2006">
              <mc:Choice xmlns:v="urn:schemas-microsoft-com:vml" Requires="v">
                <p:oleObj spid="_x0000_s157983" name="משוואה" r:id="rId26" imgW="876240" imgH="190440" progId="Equation.3">
                  <p:embed/>
                </p:oleObj>
              </mc:Choice>
              <mc:Fallback>
                <p:oleObj name="משוואה" r:id="rId26" imgW="876240" imgH="19044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89612" y="5348980"/>
                        <a:ext cx="2352675"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290644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115328" cy="4757758"/>
          </a:xfrm>
        </p:spPr>
        <p:txBody>
          <a:bodyPr>
            <a:normAutofit/>
          </a:bodyPr>
          <a:lstStyle/>
          <a:p>
            <a:pPr>
              <a:lnSpc>
                <a:spcPct val="150000"/>
              </a:lnSpc>
            </a:pPr>
            <a:r>
              <a:rPr lang="en-US" dirty="0" smtClean="0">
                <a:cs typeface="Times New Roman" pitchFamily="18" charset="0"/>
              </a:rPr>
              <a:t>Configuration          yields          , if the head is at the beginning of the tape and the transition is </a:t>
            </a:r>
            <a:r>
              <a:rPr lang="en-US" b="1" dirty="0" smtClean="0">
                <a:cs typeface="Times New Roman" pitchFamily="18" charset="0"/>
              </a:rPr>
              <a:t>left-moving</a:t>
            </a:r>
            <a:r>
              <a:rPr lang="en-US" dirty="0" smtClean="0">
                <a:cs typeface="Times New Roman" pitchFamily="18" charset="0"/>
              </a:rPr>
              <a:t>, because the head cannot go off the left-hand end of the tape</a:t>
            </a:r>
          </a:p>
          <a:p>
            <a:pPr>
              <a:lnSpc>
                <a:spcPct val="150000"/>
              </a:lnSpc>
            </a:pPr>
            <a:r>
              <a:rPr lang="en-US" dirty="0" smtClean="0">
                <a:cs typeface="Times New Roman" pitchFamily="18" charset="0"/>
              </a:rPr>
              <a:t>Configuration           is equivalent to            , because the empty part of the tape is always filled out with blanks</a:t>
            </a:r>
          </a:p>
        </p:txBody>
      </p:sp>
      <p:sp>
        <p:nvSpPr>
          <p:cNvPr id="2" name="Title 1"/>
          <p:cNvSpPr>
            <a:spLocks noGrp="1"/>
          </p:cNvSpPr>
          <p:nvPr>
            <p:ph type="title"/>
          </p:nvPr>
        </p:nvSpPr>
        <p:spPr/>
        <p:txBody>
          <a:bodyPr>
            <a:normAutofit/>
          </a:bodyPr>
          <a:lstStyle/>
          <a:p>
            <a:pPr algn="l"/>
            <a:r>
              <a:rPr lang="en-US" dirty="0" smtClean="0"/>
              <a:t>Configurations – Special  Cases</a:t>
            </a:r>
            <a:endParaRPr lang="en-US" dirty="0"/>
          </a:p>
        </p:txBody>
      </p:sp>
      <p:graphicFrame>
        <p:nvGraphicFramePr>
          <p:cNvPr id="467978" name="Object 10"/>
          <p:cNvGraphicFramePr>
            <a:graphicFrameLocks noChangeAspect="1"/>
          </p:cNvGraphicFramePr>
          <p:nvPr>
            <p:extLst>
              <p:ext uri="{D42A27DB-BD31-4B8C-83A1-F6EECF244321}">
                <p14:modId xmlns:p14="http://schemas.microsoft.com/office/powerpoint/2010/main" val="3195347581"/>
              </p:ext>
            </p:extLst>
          </p:nvPr>
        </p:nvGraphicFramePr>
        <p:xfrm>
          <a:off x="2965439" y="1746240"/>
          <a:ext cx="684212" cy="503238"/>
        </p:xfrm>
        <a:graphic>
          <a:graphicData uri="http://schemas.openxmlformats.org/presentationml/2006/ole">
            <mc:AlternateContent xmlns:mc="http://schemas.openxmlformats.org/markup-compatibility/2006">
              <mc:Choice xmlns:v="urn:schemas-microsoft-com:vml" Requires="v">
                <p:oleObj spid="_x0000_s158806" name="משוואה" r:id="rId3" imgW="253800" imgH="177480" progId="Equation.3">
                  <p:embed/>
                </p:oleObj>
              </mc:Choice>
              <mc:Fallback>
                <p:oleObj name="משוואה" r:id="rId3" imgW="2538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439" y="1746240"/>
                        <a:ext cx="68421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ext uri="{D42A27DB-BD31-4B8C-83A1-F6EECF244321}">
                <p14:modId xmlns:p14="http://schemas.microsoft.com/office/powerpoint/2010/main" val="3677160006"/>
              </p:ext>
            </p:extLst>
          </p:nvPr>
        </p:nvGraphicFramePr>
        <p:xfrm>
          <a:off x="4563762" y="1746240"/>
          <a:ext cx="717550" cy="538162"/>
        </p:xfrm>
        <a:graphic>
          <a:graphicData uri="http://schemas.openxmlformats.org/presentationml/2006/ole">
            <mc:AlternateContent xmlns:mc="http://schemas.openxmlformats.org/markup-compatibility/2006">
              <mc:Choice xmlns:v="urn:schemas-microsoft-com:vml" Requires="v">
                <p:oleObj spid="_x0000_s158807" name="משוואה" r:id="rId5" imgW="266400" imgH="190440" progId="Equation.3">
                  <p:embed/>
                </p:oleObj>
              </mc:Choice>
              <mc:Fallback>
                <p:oleObj name="משוואה" r:id="rId5" imgW="26640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762" y="1746240"/>
                        <a:ext cx="71755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9007" name="Object 10"/>
          <p:cNvGraphicFramePr>
            <a:graphicFrameLocks noChangeAspect="1"/>
          </p:cNvGraphicFramePr>
          <p:nvPr>
            <p:extLst>
              <p:ext uri="{D42A27DB-BD31-4B8C-83A1-F6EECF244321}">
                <p14:modId xmlns:p14="http://schemas.microsoft.com/office/powerpoint/2010/main" val="1373928009"/>
              </p:ext>
            </p:extLst>
          </p:nvPr>
        </p:nvGraphicFramePr>
        <p:xfrm>
          <a:off x="2965439" y="4419600"/>
          <a:ext cx="649287" cy="503238"/>
        </p:xfrm>
        <a:graphic>
          <a:graphicData uri="http://schemas.openxmlformats.org/presentationml/2006/ole">
            <mc:AlternateContent xmlns:mc="http://schemas.openxmlformats.org/markup-compatibility/2006">
              <mc:Choice xmlns:v="urn:schemas-microsoft-com:vml" Requires="v">
                <p:oleObj spid="_x0000_s158808" name="משוואה" r:id="rId7" imgW="241200" imgH="177480" progId="Equation.3">
                  <p:embed/>
                </p:oleObj>
              </mc:Choice>
              <mc:Fallback>
                <p:oleObj name="משוואה" r:id="rId7" imgW="241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5439" y="4419600"/>
                        <a:ext cx="649287"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9008" name="Object 10"/>
          <p:cNvGraphicFramePr>
            <a:graphicFrameLocks noChangeAspect="1"/>
          </p:cNvGraphicFramePr>
          <p:nvPr>
            <p:extLst>
              <p:ext uri="{D42A27DB-BD31-4B8C-83A1-F6EECF244321}">
                <p14:modId xmlns:p14="http://schemas.microsoft.com/office/powerpoint/2010/main" val="2947492718"/>
              </p:ext>
            </p:extLst>
          </p:nvPr>
        </p:nvGraphicFramePr>
        <p:xfrm>
          <a:off x="6039585" y="4419600"/>
          <a:ext cx="922337" cy="503238"/>
        </p:xfrm>
        <a:graphic>
          <a:graphicData uri="http://schemas.openxmlformats.org/presentationml/2006/ole">
            <mc:AlternateContent xmlns:mc="http://schemas.openxmlformats.org/markup-compatibility/2006">
              <mc:Choice xmlns:v="urn:schemas-microsoft-com:vml" Requires="v">
                <p:oleObj spid="_x0000_s158809" name="משוואה" r:id="rId9" imgW="342720" imgH="177480" progId="Equation.3">
                  <p:embed/>
                </p:oleObj>
              </mc:Choice>
              <mc:Fallback>
                <p:oleObj name="משוואה" r:id="rId9" imgW="34272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9585" y="4419600"/>
                        <a:ext cx="922337"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669651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52549"/>
            <a:ext cx="8134350" cy="4757758"/>
          </a:xfrm>
        </p:spPr>
        <p:txBody>
          <a:bodyPr>
            <a:normAutofit fontScale="92500" lnSpcReduction="20000"/>
          </a:bodyPr>
          <a:lstStyle/>
          <a:p>
            <a:pPr>
              <a:lnSpc>
                <a:spcPct val="150000"/>
              </a:lnSpc>
            </a:pPr>
            <a:r>
              <a:rPr lang="en-US" dirty="0" smtClean="0">
                <a:cs typeface="Times New Roman" pitchFamily="18" charset="0"/>
              </a:rPr>
              <a:t>The </a:t>
            </a:r>
            <a:r>
              <a:rPr lang="en-US" b="1" i="1" dirty="0" smtClean="0">
                <a:cs typeface="Times New Roman" pitchFamily="18" charset="0"/>
              </a:rPr>
              <a:t>start </a:t>
            </a:r>
            <a:r>
              <a:rPr lang="en-US" dirty="0" smtClean="0">
                <a:cs typeface="Times New Roman" pitchFamily="18" charset="0"/>
              </a:rPr>
              <a:t>Configuration of </a:t>
            </a:r>
            <a:r>
              <a:rPr lang="en-US" i="1" dirty="0" smtClean="0">
                <a:cs typeface="Times New Roman" pitchFamily="18" charset="0"/>
              </a:rPr>
              <a:t>M</a:t>
            </a:r>
            <a:r>
              <a:rPr lang="en-US" dirty="0" smtClean="0">
                <a:cs typeface="Times New Roman" pitchFamily="18" charset="0"/>
              </a:rPr>
              <a:t> on input </a:t>
            </a:r>
            <a:r>
              <a:rPr lang="en-US" i="1" dirty="0" smtClean="0">
                <a:cs typeface="Times New Roman" pitchFamily="18" charset="0"/>
              </a:rPr>
              <a:t>w</a:t>
            </a:r>
            <a:r>
              <a:rPr lang="en-US" dirty="0" smtClean="0">
                <a:cs typeface="Times New Roman" pitchFamily="18" charset="0"/>
              </a:rPr>
              <a:t> is         , which indicates that </a:t>
            </a:r>
            <a:r>
              <a:rPr lang="en-US" i="1" dirty="0" smtClean="0">
                <a:cs typeface="Times New Roman" pitchFamily="18" charset="0"/>
              </a:rPr>
              <a:t>M</a:t>
            </a:r>
            <a:r>
              <a:rPr lang="en-US" dirty="0" smtClean="0">
                <a:cs typeface="Times New Roman" pitchFamily="18" charset="0"/>
              </a:rPr>
              <a:t> is at its initial state,    </a:t>
            </a:r>
            <a:br>
              <a:rPr lang="en-US" dirty="0" smtClean="0">
                <a:cs typeface="Times New Roman" pitchFamily="18" charset="0"/>
              </a:rPr>
            </a:br>
            <a:r>
              <a:rPr lang="en-US" dirty="0" smtClean="0">
                <a:cs typeface="Times New Roman" pitchFamily="18" charset="0"/>
              </a:rPr>
              <a:t>it’s head is on the first cell of its tape and the tape’s content is the input </a:t>
            </a:r>
            <a:r>
              <a:rPr lang="en-US" i="1" dirty="0" smtClean="0">
                <a:cs typeface="Times New Roman" pitchFamily="18" charset="0"/>
              </a:rPr>
              <a:t>w</a:t>
            </a:r>
            <a:endParaRPr lang="en-US" dirty="0" smtClean="0">
              <a:cs typeface="Times New Roman" pitchFamily="18" charset="0"/>
            </a:endParaRPr>
          </a:p>
          <a:p>
            <a:pPr>
              <a:lnSpc>
                <a:spcPct val="150000"/>
              </a:lnSpc>
            </a:pPr>
            <a:r>
              <a:rPr lang="en-US" dirty="0" smtClean="0">
                <a:cs typeface="Times New Roman" pitchFamily="18" charset="0"/>
              </a:rPr>
              <a:t>Any configuration in which of </a:t>
            </a:r>
            <a:r>
              <a:rPr lang="en-US" i="1" dirty="0" smtClean="0">
                <a:cs typeface="Times New Roman" pitchFamily="18" charset="0"/>
              </a:rPr>
              <a:t>M </a:t>
            </a:r>
            <a:r>
              <a:rPr lang="en-US" dirty="0" smtClean="0">
                <a:cs typeface="Times New Roman" pitchFamily="18" charset="0"/>
              </a:rPr>
              <a:t>reaches state              </a:t>
            </a:r>
            <a:br>
              <a:rPr lang="en-US" dirty="0" smtClean="0">
                <a:cs typeface="Times New Roman" pitchFamily="18" charset="0"/>
              </a:rPr>
            </a:br>
            <a:r>
              <a:rPr lang="en-US" dirty="0" smtClean="0">
                <a:cs typeface="Times New Roman" pitchFamily="18" charset="0"/>
              </a:rPr>
              <a:t>                  is an </a:t>
            </a:r>
            <a:r>
              <a:rPr lang="en-US" b="1" i="1" dirty="0" smtClean="0">
                <a:cs typeface="Times New Roman" pitchFamily="18" charset="0"/>
              </a:rPr>
              <a:t>accepting configuration</a:t>
            </a:r>
            <a:endParaRPr lang="en-US" dirty="0" smtClean="0">
              <a:cs typeface="Times New Roman" pitchFamily="18" charset="0"/>
            </a:endParaRPr>
          </a:p>
          <a:p>
            <a:pPr>
              <a:lnSpc>
                <a:spcPct val="150000"/>
              </a:lnSpc>
            </a:pPr>
            <a:r>
              <a:rPr lang="en-US" dirty="0" smtClean="0">
                <a:cs typeface="Times New Roman" pitchFamily="18" charset="0"/>
              </a:rPr>
              <a:t>Any configuration in which </a:t>
            </a:r>
            <a:r>
              <a:rPr lang="en-US" i="1" dirty="0" smtClean="0">
                <a:cs typeface="Times New Roman" pitchFamily="18" charset="0"/>
              </a:rPr>
              <a:t>M </a:t>
            </a:r>
            <a:r>
              <a:rPr lang="en-US" dirty="0" smtClean="0">
                <a:cs typeface="Times New Roman" pitchFamily="18" charset="0"/>
              </a:rPr>
              <a:t>reaches state</a:t>
            </a:r>
            <a:br>
              <a:rPr lang="en-US" dirty="0" smtClean="0">
                <a:cs typeface="Times New Roman" pitchFamily="18" charset="0"/>
              </a:rPr>
            </a:br>
            <a:r>
              <a:rPr lang="en-US" dirty="0" smtClean="0">
                <a:cs typeface="Times New Roman" pitchFamily="18" charset="0"/>
              </a:rPr>
              <a:t>                 is a </a:t>
            </a:r>
            <a:r>
              <a:rPr lang="en-US" b="1" i="1" dirty="0" smtClean="0">
                <a:cs typeface="Times New Roman" pitchFamily="18" charset="0"/>
              </a:rPr>
              <a:t>rejecting configuration</a:t>
            </a: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Computations</a:t>
            </a:r>
            <a:endParaRPr lang="en-US" dirty="0"/>
          </a:p>
        </p:txBody>
      </p:sp>
      <p:graphicFrame>
        <p:nvGraphicFramePr>
          <p:cNvPr id="467978" name="Object 10"/>
          <p:cNvGraphicFramePr>
            <a:graphicFrameLocks noChangeAspect="1"/>
          </p:cNvGraphicFramePr>
          <p:nvPr>
            <p:extLst>
              <p:ext uri="{D42A27DB-BD31-4B8C-83A1-F6EECF244321}">
                <p14:modId xmlns:p14="http://schemas.microsoft.com/office/powerpoint/2010/main" val="1231268441"/>
              </p:ext>
            </p:extLst>
          </p:nvPr>
        </p:nvGraphicFramePr>
        <p:xfrm>
          <a:off x="6629400" y="1474032"/>
          <a:ext cx="650875" cy="503238"/>
        </p:xfrm>
        <a:graphic>
          <a:graphicData uri="http://schemas.openxmlformats.org/presentationml/2006/ole">
            <mc:AlternateContent xmlns:mc="http://schemas.openxmlformats.org/markup-compatibility/2006">
              <mc:Choice xmlns:v="urn:schemas-microsoft-com:vml" Requires="v">
                <p:oleObj spid="_x0000_s159830" name="משוואה" r:id="rId3" imgW="241200" imgH="177480" progId="Equation.3">
                  <p:embed/>
                </p:oleObj>
              </mc:Choice>
              <mc:Fallback>
                <p:oleObj name="משוואה" r:id="rId3" imgW="241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474032"/>
                        <a:ext cx="6508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4" name="Object 10"/>
          <p:cNvGraphicFramePr>
            <a:graphicFrameLocks noChangeAspect="1"/>
          </p:cNvGraphicFramePr>
          <p:nvPr>
            <p:extLst>
              <p:ext uri="{D42A27DB-BD31-4B8C-83A1-F6EECF244321}">
                <p14:modId xmlns:p14="http://schemas.microsoft.com/office/powerpoint/2010/main" val="2006924004"/>
              </p:ext>
            </p:extLst>
          </p:nvPr>
        </p:nvGraphicFramePr>
        <p:xfrm>
          <a:off x="5943600" y="1905000"/>
          <a:ext cx="411163" cy="503238"/>
        </p:xfrm>
        <a:graphic>
          <a:graphicData uri="http://schemas.openxmlformats.org/presentationml/2006/ole">
            <mc:AlternateContent xmlns:mc="http://schemas.openxmlformats.org/markup-compatibility/2006">
              <mc:Choice xmlns:v="urn:schemas-microsoft-com:vml" Requires="v">
                <p:oleObj spid="_x0000_s159831" name="משוואה" r:id="rId5" imgW="152280" imgH="177480" progId="Equation.3">
                  <p:embed/>
                </p:oleObj>
              </mc:Choice>
              <mc:Fallback>
                <p:oleObj name="משוואה" r:id="rId5" imgW="1522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905000"/>
                        <a:ext cx="411163"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5" name="Object 9"/>
          <p:cNvGraphicFramePr>
            <a:graphicFrameLocks noChangeAspect="1"/>
          </p:cNvGraphicFramePr>
          <p:nvPr>
            <p:extLst>
              <p:ext uri="{D42A27DB-BD31-4B8C-83A1-F6EECF244321}">
                <p14:modId xmlns:p14="http://schemas.microsoft.com/office/powerpoint/2010/main" val="3690534191"/>
              </p:ext>
            </p:extLst>
          </p:nvPr>
        </p:nvGraphicFramePr>
        <p:xfrm>
          <a:off x="1142982" y="4038600"/>
          <a:ext cx="925512" cy="539750"/>
        </p:xfrm>
        <a:graphic>
          <a:graphicData uri="http://schemas.openxmlformats.org/presentationml/2006/ole">
            <mc:AlternateContent xmlns:mc="http://schemas.openxmlformats.org/markup-compatibility/2006">
              <mc:Choice xmlns:v="urn:schemas-microsoft-com:vml" Requires="v">
                <p:oleObj spid="_x0000_s159832" name="משוואה" r:id="rId7" imgW="342720" imgH="190440" progId="Equation.3">
                  <p:embed/>
                </p:oleObj>
              </mc:Choice>
              <mc:Fallback>
                <p:oleObj name="משוואה" r:id="rId7" imgW="34272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982" y="4038600"/>
                        <a:ext cx="92551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6" name="Object 10"/>
          <p:cNvGraphicFramePr>
            <a:graphicFrameLocks noChangeAspect="1"/>
          </p:cNvGraphicFramePr>
          <p:nvPr>
            <p:extLst>
              <p:ext uri="{D42A27DB-BD31-4B8C-83A1-F6EECF244321}">
                <p14:modId xmlns:p14="http://schemas.microsoft.com/office/powerpoint/2010/main" val="1874666071"/>
              </p:ext>
            </p:extLst>
          </p:nvPr>
        </p:nvGraphicFramePr>
        <p:xfrm>
          <a:off x="1211244" y="5238749"/>
          <a:ext cx="857250" cy="539750"/>
        </p:xfrm>
        <a:graphic>
          <a:graphicData uri="http://schemas.openxmlformats.org/presentationml/2006/ole">
            <mc:AlternateContent xmlns:mc="http://schemas.openxmlformats.org/markup-compatibility/2006">
              <mc:Choice xmlns:v="urn:schemas-microsoft-com:vml" Requires="v">
                <p:oleObj spid="_x0000_s159833" name="משוואה" r:id="rId9" imgW="317160" imgH="190440" progId="Equation.3">
                  <p:embed/>
                </p:oleObj>
              </mc:Choice>
              <mc:Fallback>
                <p:oleObj name="משוואה" r:id="rId9" imgW="317160" imgH="1904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1244" y="5238749"/>
                        <a:ext cx="85725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68123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352549"/>
            <a:ext cx="8496328" cy="5299096"/>
          </a:xfrm>
        </p:spPr>
        <p:txBody>
          <a:bodyPr>
            <a:normAutofit fontScale="92500"/>
          </a:bodyPr>
          <a:lstStyle/>
          <a:p>
            <a:pPr marL="514350" indent="-514350">
              <a:lnSpc>
                <a:spcPct val="150000"/>
              </a:lnSpc>
              <a:buNone/>
            </a:pPr>
            <a:r>
              <a:rPr lang="en-US" dirty="0" smtClean="0">
                <a:cs typeface="Times New Roman" pitchFamily="18" charset="0"/>
              </a:rPr>
              <a:t>Accepting and rejecting configurations are </a:t>
            </a:r>
            <a:r>
              <a:rPr lang="en-US" b="1" i="1" dirty="0" smtClean="0">
                <a:cs typeface="Times New Roman" pitchFamily="18" charset="0"/>
              </a:rPr>
              <a:t>halting configurations</a:t>
            </a:r>
            <a:r>
              <a:rPr lang="en-US" dirty="0" smtClean="0">
                <a:cs typeface="Times New Roman" pitchFamily="18" charset="0"/>
              </a:rPr>
              <a:t>.</a:t>
            </a:r>
          </a:p>
          <a:p>
            <a:pPr marL="514350" indent="-514350">
              <a:lnSpc>
                <a:spcPct val="150000"/>
              </a:lnSpc>
              <a:buNone/>
            </a:pPr>
            <a:r>
              <a:rPr lang="en-US" dirty="0" smtClean="0">
                <a:cs typeface="Times New Roman" pitchFamily="18" charset="0"/>
              </a:rPr>
              <a:t>A TM </a:t>
            </a:r>
            <a:r>
              <a:rPr lang="en-US" i="1" dirty="0" smtClean="0">
                <a:latin typeface="Times New Roman" pitchFamily="18" charset="0"/>
                <a:cs typeface="Times New Roman" pitchFamily="18" charset="0"/>
              </a:rPr>
              <a:t>M</a:t>
            </a:r>
            <a:r>
              <a:rPr lang="en-US" i="1" dirty="0" smtClean="0">
                <a:cs typeface="Times New Roman" pitchFamily="18" charset="0"/>
              </a:rPr>
              <a:t> </a:t>
            </a:r>
            <a:r>
              <a:rPr lang="en-US" b="1" i="1" dirty="0" smtClean="0">
                <a:cs typeface="Times New Roman" pitchFamily="18" charset="0"/>
              </a:rPr>
              <a:t>accepts </a:t>
            </a:r>
            <a:r>
              <a:rPr lang="en-US" dirty="0" smtClean="0">
                <a:cs typeface="Times New Roman" pitchFamily="18" charset="0"/>
              </a:rPr>
              <a:t>word </a:t>
            </a:r>
            <a:r>
              <a:rPr lang="en-US" i="1" dirty="0" smtClean="0">
                <a:latin typeface="Times New Roman" pitchFamily="18" charset="0"/>
                <a:cs typeface="Times New Roman" pitchFamily="18" charset="0"/>
              </a:rPr>
              <a:t>w </a:t>
            </a:r>
            <a:r>
              <a:rPr lang="en-US" dirty="0" smtClean="0">
                <a:cs typeface="Times New Roman" pitchFamily="18" charset="0"/>
              </a:rPr>
              <a:t>if there exists a computation (a sequence of configurations) of</a:t>
            </a:r>
            <a:r>
              <a:rPr lang="en-US" i="1" dirty="0" smtClean="0">
                <a:latin typeface="Times New Roman" pitchFamily="18" charset="0"/>
                <a:cs typeface="Times New Roman" pitchFamily="18" charset="0"/>
              </a:rPr>
              <a:t> M</a:t>
            </a:r>
            <a:r>
              <a:rPr lang="en-US" dirty="0" smtClean="0">
                <a:latin typeface="+mj-lt"/>
                <a:cs typeface="Times New Roman" pitchFamily="18" charset="0"/>
              </a:rPr>
              <a:t>,</a:t>
            </a:r>
            <a:r>
              <a:rPr lang="en-US" dirty="0" smtClean="0">
                <a:cs typeface="Times New Roman" pitchFamily="18" charset="0"/>
              </a:rPr>
              <a:t>                         satisfying:</a:t>
            </a:r>
          </a:p>
          <a:p>
            <a:pPr marL="514350" indent="-514350">
              <a:lnSpc>
                <a:spcPct val="150000"/>
              </a:lnSpc>
              <a:buAutoNum type="arabicPeriod"/>
            </a:pPr>
            <a:r>
              <a:rPr lang="en-US" dirty="0" smtClean="0">
                <a:cs typeface="Times New Roman" pitchFamily="18" charset="0"/>
              </a:rPr>
              <a:t>                 is the starting state of </a:t>
            </a:r>
            <a:r>
              <a:rPr lang="en-US" i="1" dirty="0" smtClean="0">
                <a:latin typeface="Times New Roman" pitchFamily="18" charset="0"/>
                <a:cs typeface="Times New Roman" pitchFamily="18" charset="0"/>
              </a:rPr>
              <a:t>M</a:t>
            </a:r>
            <a:r>
              <a:rPr lang="en-US" dirty="0" smtClean="0">
                <a:cs typeface="Times New Roman" pitchFamily="18" charset="0"/>
              </a:rPr>
              <a:t> on input </a:t>
            </a:r>
            <a:r>
              <a:rPr lang="en-US" i="1" dirty="0" smtClean="0">
                <a:latin typeface="Times New Roman" pitchFamily="18" charset="0"/>
                <a:cs typeface="Times New Roman" pitchFamily="18" charset="0"/>
              </a:rPr>
              <a:t>w.</a:t>
            </a:r>
          </a:p>
          <a:p>
            <a:pPr marL="514350" indent="-514350">
              <a:lnSpc>
                <a:spcPct val="150000"/>
              </a:lnSpc>
              <a:buAutoNum type="arabicPeriod"/>
            </a:pPr>
            <a:r>
              <a:rPr lang="en-US" dirty="0" smtClean="0">
                <a:cs typeface="Times New Roman" pitchFamily="18" charset="0"/>
              </a:rPr>
              <a:t>For each </a:t>
            </a:r>
            <a:r>
              <a:rPr lang="en-US" i="1" dirty="0" err="1" smtClean="0">
                <a:latin typeface="Times New Roman" pitchFamily="18" charset="0"/>
                <a:cs typeface="Times New Roman" pitchFamily="18" charset="0"/>
              </a:rPr>
              <a:t>i</a:t>
            </a:r>
            <a:r>
              <a:rPr lang="en-US" dirty="0" smtClean="0">
                <a:cs typeface="Times New Roman" pitchFamily="18" charset="0"/>
              </a:rPr>
              <a:t>,                ,       yields        , and </a:t>
            </a:r>
          </a:p>
          <a:p>
            <a:pPr marL="514350" indent="-514350">
              <a:lnSpc>
                <a:spcPct val="150000"/>
              </a:lnSpc>
              <a:buAutoNum type="arabicPeriod"/>
            </a:pPr>
            <a:r>
              <a:rPr lang="en-US" dirty="0" smtClean="0">
                <a:cs typeface="Times New Roman" pitchFamily="18" charset="0"/>
              </a:rPr>
              <a:t>      is an accepting configuration.</a:t>
            </a:r>
          </a:p>
        </p:txBody>
      </p:sp>
      <p:sp>
        <p:nvSpPr>
          <p:cNvPr id="2" name="Title 1"/>
          <p:cNvSpPr>
            <a:spLocks noGrp="1"/>
          </p:cNvSpPr>
          <p:nvPr>
            <p:ph type="title"/>
          </p:nvPr>
        </p:nvSpPr>
        <p:spPr/>
        <p:txBody>
          <a:bodyPr>
            <a:normAutofit/>
          </a:bodyPr>
          <a:lstStyle/>
          <a:p>
            <a:pPr algn="l"/>
            <a:r>
              <a:rPr lang="en-US" dirty="0" smtClean="0"/>
              <a:t>Computations</a:t>
            </a:r>
            <a:endParaRPr lang="en-US" dirty="0"/>
          </a:p>
        </p:txBody>
      </p:sp>
      <p:graphicFrame>
        <p:nvGraphicFramePr>
          <p:cNvPr id="469007" name="Object 10"/>
          <p:cNvGraphicFramePr>
            <a:graphicFrameLocks noChangeAspect="1"/>
          </p:cNvGraphicFramePr>
          <p:nvPr>
            <p:extLst>
              <p:ext uri="{D42A27DB-BD31-4B8C-83A1-F6EECF244321}">
                <p14:modId xmlns:p14="http://schemas.microsoft.com/office/powerpoint/2010/main" val="2277677714"/>
              </p:ext>
            </p:extLst>
          </p:nvPr>
        </p:nvGraphicFramePr>
        <p:xfrm>
          <a:off x="1077118" y="4129906"/>
          <a:ext cx="1262063" cy="503237"/>
        </p:xfrm>
        <a:graphic>
          <a:graphicData uri="http://schemas.openxmlformats.org/presentationml/2006/ole">
            <mc:AlternateContent xmlns:mc="http://schemas.openxmlformats.org/markup-compatibility/2006">
              <mc:Choice xmlns:v="urn:schemas-microsoft-com:vml" Requires="v">
                <p:oleObj spid="_x0000_s160896" name="משוואה" r:id="rId3" imgW="469800" imgH="177480" progId="Equation.3">
                  <p:embed/>
                </p:oleObj>
              </mc:Choice>
              <mc:Fallback>
                <p:oleObj name="משוואה" r:id="rId3" imgW="4698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18" y="4129906"/>
                        <a:ext cx="1262063"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6" name="Object 10"/>
          <p:cNvGraphicFramePr>
            <a:graphicFrameLocks noChangeAspect="1"/>
          </p:cNvGraphicFramePr>
          <p:nvPr>
            <p:extLst>
              <p:ext uri="{D42A27DB-BD31-4B8C-83A1-F6EECF244321}">
                <p14:modId xmlns:p14="http://schemas.microsoft.com/office/powerpoint/2010/main" val="1138340375"/>
              </p:ext>
            </p:extLst>
          </p:nvPr>
        </p:nvGraphicFramePr>
        <p:xfrm>
          <a:off x="2589015" y="4800600"/>
          <a:ext cx="1270389" cy="500066"/>
        </p:xfrm>
        <a:graphic>
          <a:graphicData uri="http://schemas.openxmlformats.org/presentationml/2006/ole">
            <mc:AlternateContent xmlns:mc="http://schemas.openxmlformats.org/markup-compatibility/2006">
              <mc:Choice xmlns:v="urn:schemas-microsoft-com:vml" Requires="v">
                <p:oleObj spid="_x0000_s160897" name="משוואה" r:id="rId5" imgW="406080" imgH="152280" progId="Equation.3">
                  <p:embed/>
                </p:oleObj>
              </mc:Choice>
              <mc:Fallback>
                <p:oleObj name="משוואה" r:id="rId5" imgW="40608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015" y="4800600"/>
                        <a:ext cx="1270389"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47" name="Object 15"/>
          <p:cNvGraphicFramePr>
            <a:graphicFrameLocks noChangeAspect="1"/>
          </p:cNvGraphicFramePr>
          <p:nvPr>
            <p:extLst>
              <p:ext uri="{D42A27DB-BD31-4B8C-83A1-F6EECF244321}">
                <p14:modId xmlns:p14="http://schemas.microsoft.com/office/powerpoint/2010/main" val="3219392145"/>
              </p:ext>
            </p:extLst>
          </p:nvPr>
        </p:nvGraphicFramePr>
        <p:xfrm>
          <a:off x="5811464" y="3458369"/>
          <a:ext cx="1673225" cy="503237"/>
        </p:xfrm>
        <a:graphic>
          <a:graphicData uri="http://schemas.openxmlformats.org/presentationml/2006/ole">
            <mc:AlternateContent xmlns:mc="http://schemas.openxmlformats.org/markup-compatibility/2006">
              <mc:Choice xmlns:v="urn:schemas-microsoft-com:vml" Requires="v">
                <p:oleObj spid="_x0000_s160898" name="משוואה" r:id="rId7" imgW="622080" imgH="177480" progId="Equation.3">
                  <p:embed/>
                </p:oleObj>
              </mc:Choice>
              <mc:Fallback>
                <p:oleObj name="משוואה" r:id="rId7" imgW="6220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1464" y="3458369"/>
                        <a:ext cx="16732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49" name="Object 9"/>
          <p:cNvGraphicFramePr>
            <a:graphicFrameLocks noChangeAspect="1"/>
          </p:cNvGraphicFramePr>
          <p:nvPr>
            <p:extLst>
              <p:ext uri="{D42A27DB-BD31-4B8C-83A1-F6EECF244321}">
                <p14:modId xmlns:p14="http://schemas.microsoft.com/office/powerpoint/2010/main" val="1010058806"/>
              </p:ext>
            </p:extLst>
          </p:nvPr>
        </p:nvGraphicFramePr>
        <p:xfrm>
          <a:off x="3884118" y="4834117"/>
          <a:ext cx="411163" cy="503237"/>
        </p:xfrm>
        <a:graphic>
          <a:graphicData uri="http://schemas.openxmlformats.org/presentationml/2006/ole">
            <mc:AlternateContent xmlns:mc="http://schemas.openxmlformats.org/markup-compatibility/2006">
              <mc:Choice xmlns:v="urn:schemas-microsoft-com:vml" Requires="v">
                <p:oleObj spid="_x0000_s160899" name="משוואה" r:id="rId9" imgW="152280" imgH="177480" progId="Equation.3">
                  <p:embed/>
                </p:oleObj>
              </mc:Choice>
              <mc:Fallback>
                <p:oleObj name="משוואה" r:id="rId9" imgW="1522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4118" y="4834117"/>
                        <a:ext cx="411163"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50" name="Object 10"/>
          <p:cNvGraphicFramePr>
            <a:graphicFrameLocks noChangeAspect="1"/>
          </p:cNvGraphicFramePr>
          <p:nvPr>
            <p:extLst>
              <p:ext uri="{D42A27DB-BD31-4B8C-83A1-F6EECF244321}">
                <p14:modId xmlns:p14="http://schemas.microsoft.com/office/powerpoint/2010/main" val="3245640884"/>
              </p:ext>
            </p:extLst>
          </p:nvPr>
        </p:nvGraphicFramePr>
        <p:xfrm>
          <a:off x="5144113" y="4833352"/>
          <a:ext cx="650875" cy="503237"/>
        </p:xfrm>
        <a:graphic>
          <a:graphicData uri="http://schemas.openxmlformats.org/presentationml/2006/ole">
            <mc:AlternateContent xmlns:mc="http://schemas.openxmlformats.org/markup-compatibility/2006">
              <mc:Choice xmlns:v="urn:schemas-microsoft-com:vml" Requires="v">
                <p:oleObj spid="_x0000_s160900" name="משוואה" r:id="rId11" imgW="241200" imgH="177480" progId="Equation.3">
                  <p:embed/>
                </p:oleObj>
              </mc:Choice>
              <mc:Fallback>
                <p:oleObj name="משוואה"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4113" y="4833352"/>
                        <a:ext cx="6508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51" name="Object 11"/>
          <p:cNvGraphicFramePr>
            <a:graphicFrameLocks noChangeAspect="1"/>
          </p:cNvGraphicFramePr>
          <p:nvPr>
            <p:extLst>
              <p:ext uri="{D42A27DB-BD31-4B8C-83A1-F6EECF244321}">
                <p14:modId xmlns:p14="http://schemas.microsoft.com/office/powerpoint/2010/main" val="3194122258"/>
              </p:ext>
            </p:extLst>
          </p:nvPr>
        </p:nvGraphicFramePr>
        <p:xfrm>
          <a:off x="1077118" y="5581673"/>
          <a:ext cx="479425" cy="503237"/>
        </p:xfrm>
        <a:graphic>
          <a:graphicData uri="http://schemas.openxmlformats.org/presentationml/2006/ole">
            <mc:AlternateContent xmlns:mc="http://schemas.openxmlformats.org/markup-compatibility/2006">
              <mc:Choice xmlns:v="urn:schemas-microsoft-com:vml" Requires="v">
                <p:oleObj spid="_x0000_s160901" name="משוואה" r:id="rId13" imgW="177480" imgH="177480" progId="Equation.3">
                  <p:embed/>
                </p:oleObj>
              </mc:Choice>
              <mc:Fallback>
                <p:oleObj name="משוואה" r:id="rId13" imgW="1774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7118" y="5581673"/>
                        <a:ext cx="4794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401297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34476"/>
            <a:ext cx="8472518" cy="5042523"/>
          </a:xfrm>
        </p:spPr>
        <p:txBody>
          <a:bodyPr>
            <a:normAutofit fontScale="92500"/>
          </a:bodyPr>
          <a:lstStyle/>
          <a:p>
            <a:pPr marL="514350" indent="-514350">
              <a:lnSpc>
                <a:spcPct val="150000"/>
              </a:lnSpc>
              <a:buNone/>
            </a:pPr>
            <a:r>
              <a:rPr lang="en-US" dirty="0" smtClean="0">
                <a:cs typeface="Times New Roman" pitchFamily="18" charset="0"/>
              </a:rPr>
              <a:t>A Computation of a Turing machine </a:t>
            </a:r>
            <a:r>
              <a:rPr lang="en-US" i="1" dirty="0" smtClean="0">
                <a:latin typeface="Times New Roman" pitchFamily="18" charset="0"/>
                <a:cs typeface="Times New Roman" pitchFamily="18" charset="0"/>
              </a:rPr>
              <a:t>M</a:t>
            </a:r>
            <a:r>
              <a:rPr lang="en-US" dirty="0" smtClean="0">
                <a:cs typeface="Times New Roman" pitchFamily="18" charset="0"/>
              </a:rPr>
              <a:t> may result in three different </a:t>
            </a:r>
            <a:r>
              <a:rPr lang="en-US" b="1" i="1" dirty="0" smtClean="0">
                <a:cs typeface="Times New Roman" pitchFamily="18" charset="0"/>
              </a:rPr>
              <a:t>outcomes</a:t>
            </a:r>
            <a:r>
              <a:rPr lang="en-US" dirty="0" smtClean="0">
                <a:cs typeface="Times New Roman" pitchFamily="18" charset="0"/>
              </a:rPr>
              <a:t>:</a:t>
            </a:r>
          </a:p>
          <a:p>
            <a:pPr marL="514350" indent="-514350">
              <a:lnSpc>
                <a:spcPct val="150000"/>
              </a:lnSpc>
              <a:buAutoNum type="arabicPeriod"/>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a:t>
            </a:r>
            <a:r>
              <a:rPr lang="en-US" b="1" i="1" dirty="0" smtClean="0">
                <a:cs typeface="Times New Roman" pitchFamily="18" charset="0"/>
              </a:rPr>
              <a:t> </a:t>
            </a:r>
            <a:r>
              <a:rPr lang="en-US" dirty="0" smtClean="0">
                <a:cs typeface="Times New Roman" pitchFamily="18" charset="0"/>
              </a:rPr>
              <a:t>may </a:t>
            </a:r>
            <a:r>
              <a:rPr lang="en-US" b="1" i="1" dirty="0" smtClean="0">
                <a:cs typeface="Times New Roman" pitchFamily="18" charset="0"/>
              </a:rPr>
              <a:t>accept – </a:t>
            </a:r>
            <a:r>
              <a:rPr lang="en-US" dirty="0" smtClean="0">
                <a:cs typeface="Times New Roman" pitchFamily="18" charset="0"/>
              </a:rPr>
              <a:t>By halting in            </a:t>
            </a:r>
          </a:p>
          <a:p>
            <a:pPr marL="514350" indent="-514350">
              <a:lnSpc>
                <a:spcPct val="150000"/>
              </a:lnSpc>
              <a:buAutoNum type="arabicPeriod"/>
            </a:pPr>
            <a:r>
              <a:rPr lang="en-US" dirty="0" smtClean="0">
                <a:cs typeface="Times New Roman" pitchFamily="18" charset="0"/>
              </a:rPr>
              <a:t> </a:t>
            </a:r>
            <a:r>
              <a:rPr lang="en-US" i="1" dirty="0" smtClean="0">
                <a:latin typeface="Times New Roman" pitchFamily="18" charset="0"/>
                <a:cs typeface="Times New Roman" pitchFamily="18" charset="0"/>
              </a:rPr>
              <a:t>M</a:t>
            </a:r>
            <a:r>
              <a:rPr lang="en-US" b="1" i="1" dirty="0" smtClean="0">
                <a:cs typeface="Times New Roman" pitchFamily="18" charset="0"/>
              </a:rPr>
              <a:t> </a:t>
            </a:r>
            <a:r>
              <a:rPr lang="en-US" dirty="0" smtClean="0">
                <a:cs typeface="Times New Roman" pitchFamily="18" charset="0"/>
              </a:rPr>
              <a:t>may </a:t>
            </a:r>
            <a:r>
              <a:rPr lang="en-US" b="1" i="1" dirty="0" smtClean="0">
                <a:cs typeface="Times New Roman" pitchFamily="18" charset="0"/>
              </a:rPr>
              <a:t>reject – </a:t>
            </a:r>
            <a:r>
              <a:rPr lang="en-US" dirty="0" smtClean="0">
                <a:cs typeface="Times New Roman" pitchFamily="18" charset="0"/>
              </a:rPr>
              <a:t>By halting in            </a:t>
            </a:r>
          </a:p>
          <a:p>
            <a:pPr marL="514350" indent="-514350">
              <a:lnSpc>
                <a:spcPct val="150000"/>
              </a:lnSpc>
              <a:buAutoNum type="arabicPeriod"/>
            </a:pPr>
            <a:r>
              <a:rPr lang="en-US" dirty="0" smtClean="0">
                <a:cs typeface="Times New Roman" pitchFamily="18" charset="0"/>
              </a:rPr>
              <a:t> </a:t>
            </a:r>
            <a:r>
              <a:rPr lang="en-US" i="1" dirty="0" smtClean="0">
                <a:latin typeface="Times New Roman" pitchFamily="18" charset="0"/>
                <a:cs typeface="Times New Roman" pitchFamily="18" charset="0"/>
              </a:rPr>
              <a:t>M</a:t>
            </a:r>
            <a:r>
              <a:rPr lang="en-US" b="1" i="1" dirty="0" smtClean="0">
                <a:cs typeface="Times New Roman" pitchFamily="18" charset="0"/>
              </a:rPr>
              <a:t> </a:t>
            </a:r>
            <a:r>
              <a:rPr lang="en-US" dirty="0" smtClean="0">
                <a:cs typeface="Times New Roman" pitchFamily="18" charset="0"/>
              </a:rPr>
              <a:t>may </a:t>
            </a:r>
            <a:r>
              <a:rPr lang="en-US" b="1" i="1" dirty="0" smtClean="0">
                <a:cs typeface="Times New Roman" pitchFamily="18" charset="0"/>
              </a:rPr>
              <a:t>loop – </a:t>
            </a:r>
            <a:r>
              <a:rPr lang="en-US" dirty="0" smtClean="0">
                <a:cs typeface="Times New Roman" pitchFamily="18" charset="0"/>
              </a:rPr>
              <a:t>By not halting </a:t>
            </a:r>
            <a:r>
              <a:rPr lang="en-US" b="1" dirty="0" smtClean="0">
                <a:cs typeface="Times New Roman" pitchFamily="18" charset="0"/>
              </a:rPr>
              <a:t>for ever</a:t>
            </a:r>
            <a:r>
              <a:rPr lang="en-US" dirty="0" smtClean="0">
                <a:cs typeface="Times New Roman" pitchFamily="18" charset="0"/>
              </a:rPr>
              <a:t>.</a:t>
            </a:r>
          </a:p>
          <a:p>
            <a:pPr marL="514350" indent="-514350">
              <a:lnSpc>
                <a:spcPct val="150000"/>
              </a:lnSpc>
              <a:buNone/>
            </a:pPr>
            <a:r>
              <a:rPr lang="en-US" b="1" dirty="0" smtClean="0">
                <a:cs typeface="Times New Roman" pitchFamily="18" charset="0"/>
              </a:rPr>
              <a:t>Note: </a:t>
            </a:r>
            <a:r>
              <a:rPr lang="en-US" dirty="0" smtClean="0">
                <a:cs typeface="Times New Roman" pitchFamily="18" charset="0"/>
              </a:rPr>
              <a:t>When </a:t>
            </a:r>
            <a:r>
              <a:rPr lang="en-US" i="1" dirty="0" smtClean="0">
                <a:latin typeface="Times New Roman" pitchFamily="18" charset="0"/>
                <a:cs typeface="Times New Roman" pitchFamily="18" charset="0"/>
              </a:rPr>
              <a:t>M</a:t>
            </a:r>
            <a:r>
              <a:rPr lang="en-US" b="1" i="1" dirty="0" smtClean="0">
                <a:cs typeface="Times New Roman" pitchFamily="18" charset="0"/>
              </a:rPr>
              <a:t> </a:t>
            </a:r>
            <a:r>
              <a:rPr lang="en-US" dirty="0" smtClean="0">
                <a:cs typeface="Times New Roman" pitchFamily="18" charset="0"/>
              </a:rPr>
              <a:t>is running, it is not clear whether it is </a:t>
            </a:r>
            <a:r>
              <a:rPr lang="en-US" b="1" dirty="0" smtClean="0">
                <a:cs typeface="Times New Roman" pitchFamily="18" charset="0"/>
              </a:rPr>
              <a:t>looping</a:t>
            </a:r>
            <a:r>
              <a:rPr lang="en-US" dirty="0" smtClean="0">
                <a:cs typeface="Times New Roman" pitchFamily="18" charset="0"/>
              </a:rPr>
              <a:t> Meaning  </a:t>
            </a:r>
            <a:r>
              <a:rPr lang="en-US" i="1" dirty="0" smtClean="0">
                <a:latin typeface="Times New Roman" pitchFamily="18" charset="0"/>
                <a:cs typeface="Times New Roman" pitchFamily="18" charset="0"/>
              </a:rPr>
              <a:t>M</a:t>
            </a:r>
            <a:r>
              <a:rPr lang="en-US" b="1" i="1" dirty="0" smtClean="0">
                <a:cs typeface="Times New Roman" pitchFamily="18" charset="0"/>
              </a:rPr>
              <a:t> </a:t>
            </a:r>
            <a:r>
              <a:rPr lang="en-US" b="1" dirty="0" smtClean="0">
                <a:cs typeface="Times New Roman" pitchFamily="18" charset="0"/>
              </a:rPr>
              <a:t>may stop eventually but nobody can tell</a:t>
            </a:r>
          </a:p>
        </p:txBody>
      </p:sp>
      <p:sp>
        <p:nvSpPr>
          <p:cNvPr id="2" name="Title 1"/>
          <p:cNvSpPr>
            <a:spLocks noGrp="1"/>
          </p:cNvSpPr>
          <p:nvPr>
            <p:ph type="title"/>
          </p:nvPr>
        </p:nvSpPr>
        <p:spPr/>
        <p:txBody>
          <a:bodyPr>
            <a:normAutofit/>
          </a:bodyPr>
          <a:lstStyle/>
          <a:p>
            <a:pPr algn="l"/>
            <a:r>
              <a:rPr lang="en-US" dirty="0" smtClean="0"/>
              <a:t>Computation Outcomes</a:t>
            </a:r>
            <a:endParaRPr lang="en-US" dirty="0"/>
          </a:p>
        </p:txBody>
      </p:sp>
      <p:graphicFrame>
        <p:nvGraphicFramePr>
          <p:cNvPr id="471050" name="Object 10"/>
          <p:cNvGraphicFramePr>
            <a:graphicFrameLocks noChangeAspect="1"/>
          </p:cNvGraphicFramePr>
          <p:nvPr>
            <p:extLst>
              <p:ext uri="{D42A27DB-BD31-4B8C-83A1-F6EECF244321}">
                <p14:modId xmlns:p14="http://schemas.microsoft.com/office/powerpoint/2010/main" val="633774663"/>
              </p:ext>
            </p:extLst>
          </p:nvPr>
        </p:nvGraphicFramePr>
        <p:xfrm>
          <a:off x="5257800" y="2778128"/>
          <a:ext cx="923925" cy="539750"/>
        </p:xfrm>
        <a:graphic>
          <a:graphicData uri="http://schemas.openxmlformats.org/presentationml/2006/ole">
            <mc:AlternateContent xmlns:mc="http://schemas.openxmlformats.org/markup-compatibility/2006">
              <mc:Choice xmlns:v="urn:schemas-microsoft-com:vml" Requires="v">
                <p:oleObj spid="_x0000_s161836" name="משוואה" r:id="rId3" imgW="342720" imgH="190440" progId="Equation.3">
                  <p:embed/>
                </p:oleObj>
              </mc:Choice>
              <mc:Fallback>
                <p:oleObj name="משוואה" r:id="rId3" imgW="34272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778128"/>
                        <a:ext cx="923925"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73" name="Object 10"/>
          <p:cNvGraphicFramePr>
            <a:graphicFrameLocks noChangeAspect="1"/>
          </p:cNvGraphicFramePr>
          <p:nvPr>
            <p:extLst>
              <p:ext uri="{D42A27DB-BD31-4B8C-83A1-F6EECF244321}">
                <p14:modId xmlns:p14="http://schemas.microsoft.com/office/powerpoint/2010/main" val="3608053722"/>
              </p:ext>
            </p:extLst>
          </p:nvPr>
        </p:nvGraphicFramePr>
        <p:xfrm>
          <a:off x="5105400" y="3581400"/>
          <a:ext cx="855662" cy="539750"/>
        </p:xfrm>
        <a:graphic>
          <a:graphicData uri="http://schemas.openxmlformats.org/presentationml/2006/ole">
            <mc:AlternateContent xmlns:mc="http://schemas.openxmlformats.org/markup-compatibility/2006">
              <mc:Choice xmlns:v="urn:schemas-microsoft-com:vml" Requires="v">
                <p:oleObj spid="_x0000_s161837" name="משוואה" r:id="rId5" imgW="317160" imgH="190440" progId="Equation.3">
                  <p:embed/>
                </p:oleObj>
              </mc:Choice>
              <mc:Fallback>
                <p:oleObj name="משוואה" r:id="rId5" imgW="31716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581400"/>
                        <a:ext cx="85566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88455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472518" cy="4757758"/>
          </a:xfrm>
        </p:spPr>
        <p:txBody>
          <a:bodyPr>
            <a:normAutofit/>
          </a:bodyPr>
          <a:lstStyle/>
          <a:p>
            <a:pPr>
              <a:lnSpc>
                <a:spcPct val="150000"/>
              </a:lnSpc>
            </a:pPr>
            <a:r>
              <a:rPr lang="en-US" dirty="0" smtClean="0">
                <a:cs typeface="Times New Roman" pitchFamily="18" charset="0"/>
              </a:rPr>
              <a:t>The collection of strings that </a:t>
            </a:r>
            <a:r>
              <a:rPr lang="en-US" i="1" dirty="0" smtClean="0">
                <a:latin typeface="Times New Roman" pitchFamily="18" charset="0"/>
                <a:cs typeface="Times New Roman" pitchFamily="18" charset="0"/>
              </a:rPr>
              <a:t>M</a:t>
            </a:r>
            <a:r>
              <a:rPr lang="en-US" i="1" dirty="0" smtClean="0">
                <a:cs typeface="Times New Roman" pitchFamily="18" charset="0"/>
              </a:rPr>
              <a:t> </a:t>
            </a:r>
            <a:r>
              <a:rPr lang="en-US" dirty="0" smtClean="0">
                <a:cs typeface="Times New Roman" pitchFamily="18" charset="0"/>
              </a:rPr>
              <a:t>accepts is </a:t>
            </a:r>
            <a:r>
              <a:rPr lang="en-US" b="1" i="1" dirty="0" smtClean="0">
                <a:cs typeface="Times New Roman" pitchFamily="18" charset="0"/>
              </a:rPr>
              <a:t>the language of </a:t>
            </a:r>
            <a:r>
              <a:rPr lang="en-US" b="1" i="1" dirty="0" smtClean="0">
                <a:latin typeface="Times New Roman" pitchFamily="18" charset="0"/>
                <a:cs typeface="Times New Roman" pitchFamily="18" charset="0"/>
              </a:rPr>
              <a:t>M</a:t>
            </a:r>
            <a:r>
              <a:rPr lang="en-US" dirty="0" smtClean="0">
                <a:cs typeface="Times New Roman" pitchFamily="18" charset="0"/>
              </a:rPr>
              <a:t> , denoted          </a:t>
            </a:r>
          </a:p>
          <a:p>
            <a:pPr>
              <a:lnSpc>
                <a:spcPct val="150000"/>
              </a:lnSpc>
            </a:pPr>
            <a:r>
              <a:rPr lang="en-US" dirty="0" smtClean="0">
                <a:cs typeface="Times New Roman" pitchFamily="18" charset="0"/>
              </a:rPr>
              <a:t>A language is </a:t>
            </a:r>
            <a:r>
              <a:rPr lang="en-US" b="1" i="1" dirty="0" smtClean="0">
                <a:cs typeface="Times New Roman" pitchFamily="18" charset="0"/>
              </a:rPr>
              <a:t>Turing Recognizable </a:t>
            </a:r>
            <a:r>
              <a:rPr lang="en-US" dirty="0" smtClean="0">
                <a:cs typeface="Times New Roman" pitchFamily="18" charset="0"/>
              </a:rPr>
              <a:t>if there exists a Turing machine that recognizes it</a:t>
            </a:r>
          </a:p>
        </p:txBody>
      </p:sp>
      <p:sp>
        <p:nvSpPr>
          <p:cNvPr id="2" name="Title 1"/>
          <p:cNvSpPr>
            <a:spLocks noGrp="1"/>
          </p:cNvSpPr>
          <p:nvPr>
            <p:ph type="title"/>
          </p:nvPr>
        </p:nvSpPr>
        <p:spPr/>
        <p:txBody>
          <a:bodyPr>
            <a:normAutofit/>
          </a:bodyPr>
          <a:lstStyle/>
          <a:p>
            <a:pPr algn="l"/>
            <a:r>
              <a:rPr lang="en-US" dirty="0" smtClean="0"/>
              <a:t>Turing Recognizers</a:t>
            </a:r>
            <a:endParaRPr lang="en-US" dirty="0"/>
          </a:p>
        </p:txBody>
      </p:sp>
      <p:graphicFrame>
        <p:nvGraphicFramePr>
          <p:cNvPr id="470024" name="Object 10"/>
          <p:cNvGraphicFramePr>
            <a:graphicFrameLocks noChangeAspect="1"/>
          </p:cNvGraphicFramePr>
          <p:nvPr>
            <p:extLst>
              <p:ext uri="{D42A27DB-BD31-4B8C-83A1-F6EECF244321}">
                <p14:modId xmlns:p14="http://schemas.microsoft.com/office/powerpoint/2010/main" val="1764327022"/>
              </p:ext>
            </p:extLst>
          </p:nvPr>
        </p:nvGraphicFramePr>
        <p:xfrm>
          <a:off x="3048000" y="2438400"/>
          <a:ext cx="820737" cy="466725"/>
        </p:xfrm>
        <a:graphic>
          <a:graphicData uri="http://schemas.openxmlformats.org/presentationml/2006/ole">
            <mc:AlternateContent xmlns:mc="http://schemas.openxmlformats.org/markup-compatibility/2006">
              <mc:Choice xmlns:v="urn:schemas-microsoft-com:vml" Requires="v">
                <p:oleObj spid="_x0000_s162839" name="משוואה" r:id="rId3" imgW="304560" imgH="164880" progId="Equation.3">
                  <p:embed/>
                </p:oleObj>
              </mc:Choice>
              <mc:Fallback>
                <p:oleObj name="משוואה" r:id="rId3" imgW="30456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38400"/>
                        <a:ext cx="82073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475582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pic>
        <p:nvPicPr>
          <p:cNvPr id="4" name="Picture 3"/>
          <p:cNvPicPr>
            <a:picLocks noChangeAspect="1" noChangeArrowheads="1"/>
          </p:cNvPicPr>
          <p:nvPr/>
        </p:nvPicPr>
        <p:blipFill>
          <a:blip r:embed="rId4" cstate="print">
            <a:lum bright="30000"/>
          </a:blip>
          <a:srcRect l="4478" t="3448" r="8186" b="6897"/>
          <a:stretch>
            <a:fillRect/>
          </a:stretch>
        </p:blipFill>
        <p:spPr bwMode="auto">
          <a:xfrm>
            <a:off x="5791200" y="1224754"/>
            <a:ext cx="3208565" cy="4278086"/>
          </a:xfrm>
          <a:prstGeom prst="rect">
            <a:avLst/>
          </a:prstGeom>
          <a:noFill/>
          <a:ln w="9525">
            <a:noFill/>
            <a:miter lim="800000"/>
            <a:headEnd/>
            <a:tailEnd/>
          </a:ln>
        </p:spPr>
      </p:pic>
      <p:sp>
        <p:nvSpPr>
          <p:cNvPr id="3" name="Content Placeholder 2"/>
          <p:cNvSpPr>
            <a:spLocks noGrp="1"/>
          </p:cNvSpPr>
          <p:nvPr>
            <p:ph idx="1"/>
          </p:nvPr>
        </p:nvSpPr>
        <p:spPr>
          <a:xfrm>
            <a:off x="628650" y="1529104"/>
            <a:ext cx="7886700" cy="4871696"/>
          </a:xfrm>
        </p:spPr>
        <p:txBody>
          <a:bodyPr>
            <a:normAutofit fontScale="92500" lnSpcReduction="10000"/>
          </a:bodyPr>
          <a:lstStyle/>
          <a:p>
            <a:r>
              <a:rPr lang="id-ID" dirty="0">
                <a:solidFill>
                  <a:srgbClr val="C00000"/>
                </a:solidFill>
              </a:rPr>
              <a:t>SD Sompok </a:t>
            </a:r>
            <a:r>
              <a:rPr lang="id-ID" dirty="0"/>
              <a:t>Semarang (1987)</a:t>
            </a:r>
          </a:p>
          <a:p>
            <a:r>
              <a:rPr lang="id-ID" dirty="0">
                <a:solidFill>
                  <a:srgbClr val="C00000"/>
                </a:solidFill>
              </a:rPr>
              <a:t>SMPN 8</a:t>
            </a:r>
            <a:r>
              <a:rPr lang="id-ID" dirty="0"/>
              <a:t> Semarang (1990)</a:t>
            </a:r>
          </a:p>
          <a:p>
            <a:r>
              <a:rPr lang="id-ID" dirty="0">
                <a:solidFill>
                  <a:srgbClr val="C00000"/>
                </a:solidFill>
              </a:rPr>
              <a:t>SMA Taruna </a:t>
            </a:r>
            <a:r>
              <a:rPr lang="id-ID" dirty="0" smtClean="0">
                <a:solidFill>
                  <a:srgbClr val="C00000"/>
                </a:solidFill>
              </a:rPr>
              <a:t>Nusantara</a:t>
            </a:r>
            <a:r>
              <a:rPr lang="en-US" dirty="0"/>
              <a:t> </a:t>
            </a:r>
            <a:r>
              <a:rPr lang="id-ID" dirty="0" smtClean="0"/>
              <a:t>Magelang </a:t>
            </a:r>
            <a:r>
              <a:rPr lang="id-ID" dirty="0"/>
              <a:t>(1993)</a:t>
            </a:r>
          </a:p>
          <a:p>
            <a:r>
              <a:rPr lang="id-ID" dirty="0">
                <a:solidFill>
                  <a:srgbClr val="C00000"/>
                </a:solidFill>
              </a:rPr>
              <a:t>B.Eng</a:t>
            </a:r>
            <a:r>
              <a:rPr lang="id-ID" dirty="0"/>
              <a:t>, </a:t>
            </a:r>
            <a:r>
              <a:rPr lang="id-ID" dirty="0">
                <a:solidFill>
                  <a:srgbClr val="C00000"/>
                </a:solidFill>
              </a:rPr>
              <a:t>M.Eng</a:t>
            </a:r>
            <a:r>
              <a:rPr lang="id-ID" dirty="0"/>
              <a:t> and </a:t>
            </a:r>
            <a:r>
              <a:rPr lang="id-ID" dirty="0">
                <a:solidFill>
                  <a:srgbClr val="C00000"/>
                </a:solidFill>
              </a:rPr>
              <a:t>Ph.D</a:t>
            </a:r>
            <a:r>
              <a:rPr lang="en-US" dirty="0">
                <a:solidFill>
                  <a:srgbClr val="C00000"/>
                </a:solidFill>
              </a:rPr>
              <a:t> </a:t>
            </a:r>
            <a:r>
              <a:rPr lang="id-ID" dirty="0"/>
              <a:t>in Software Engineering from</a:t>
            </a:r>
            <a:br>
              <a:rPr lang="id-ID" dirty="0"/>
            </a:br>
            <a:r>
              <a:rPr lang="id-ID" dirty="0"/>
              <a:t>Saitama University Japan (1994-2004)</a:t>
            </a:r>
            <a:br>
              <a:rPr lang="id-ID" dirty="0"/>
            </a:br>
            <a:r>
              <a:rPr lang="id-ID" dirty="0"/>
              <a:t>Universiti Teknikal Malaysia Melaka (2014)</a:t>
            </a:r>
          </a:p>
          <a:p>
            <a:r>
              <a:rPr lang="id-ID" dirty="0"/>
              <a:t>Research Interests: </a:t>
            </a:r>
            <a:r>
              <a:rPr lang="en-US" dirty="0">
                <a:solidFill>
                  <a:srgbClr val="C00000"/>
                </a:solidFill>
              </a:rPr>
              <a:t>Software Engineering</a:t>
            </a:r>
            <a:r>
              <a:rPr lang="en-US" dirty="0"/>
              <a:t>,</a:t>
            </a:r>
            <a:r>
              <a:rPr lang="id-ID" dirty="0"/>
              <a:t/>
            </a:r>
            <a:br>
              <a:rPr lang="id-ID" dirty="0"/>
            </a:br>
            <a:r>
              <a:rPr lang="en-US" dirty="0" smtClean="0"/>
              <a:t>Machine Learning</a:t>
            </a:r>
            <a:endParaRPr lang="en-US" dirty="0"/>
          </a:p>
          <a:p>
            <a:r>
              <a:rPr lang="en-US" dirty="0"/>
              <a:t>Founder </a:t>
            </a:r>
            <a:r>
              <a:rPr lang="en-US" dirty="0" err="1"/>
              <a:t>dan</a:t>
            </a:r>
            <a:r>
              <a:rPr lang="en-US" dirty="0"/>
              <a:t> </a:t>
            </a:r>
            <a:r>
              <a:rPr lang="en-US" dirty="0" err="1"/>
              <a:t>Koordinator</a:t>
            </a:r>
            <a:r>
              <a:rPr lang="en-US" dirty="0"/>
              <a:t> </a:t>
            </a:r>
            <a:r>
              <a:rPr lang="en-US" dirty="0" err="1">
                <a:solidFill>
                  <a:srgbClr val="CC0000"/>
                </a:solidFill>
              </a:rPr>
              <a:t>IlmuKomputer.Com</a:t>
            </a:r>
            <a:endParaRPr lang="id-ID" dirty="0">
              <a:solidFill>
                <a:srgbClr val="CC0000"/>
              </a:solidFill>
            </a:endParaRPr>
          </a:p>
          <a:p>
            <a:r>
              <a:rPr lang="id-ID" dirty="0"/>
              <a:t>Peneliti LIPI (2004-2007)</a:t>
            </a:r>
          </a:p>
          <a:p>
            <a:r>
              <a:rPr lang="id-ID" dirty="0"/>
              <a:t>Founder dan CEO </a:t>
            </a:r>
            <a:r>
              <a:rPr lang="id-ID" dirty="0">
                <a:solidFill>
                  <a:srgbClr val="CC0000"/>
                </a:solidFill>
              </a:rPr>
              <a:t>PT Brainmatics Cipta Informatika</a:t>
            </a:r>
            <a:endParaRPr lang="en-US" dirty="0">
              <a:solidFill>
                <a:srgbClr val="CC0000"/>
              </a:solidFill>
            </a:endParaRP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1276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115328" cy="4757758"/>
          </a:xfrm>
        </p:spPr>
        <p:txBody>
          <a:bodyPr>
            <a:normAutofit/>
          </a:bodyPr>
          <a:lstStyle/>
          <a:p>
            <a:r>
              <a:rPr lang="en-US" dirty="0" smtClean="0">
                <a:cs typeface="Times New Roman" pitchFamily="18" charset="0"/>
              </a:rPr>
              <a:t>Since it is hard to tell whether a running machine is </a:t>
            </a:r>
            <a:r>
              <a:rPr lang="en-US" b="1" i="1" dirty="0" smtClean="0">
                <a:cs typeface="Times New Roman" pitchFamily="18" charset="0"/>
              </a:rPr>
              <a:t>looping</a:t>
            </a:r>
            <a:r>
              <a:rPr lang="en-US" dirty="0" smtClean="0">
                <a:cs typeface="Times New Roman" pitchFamily="18" charset="0"/>
              </a:rPr>
              <a:t>, we prefer machines that halt on </a:t>
            </a:r>
            <a:r>
              <a:rPr lang="en-US" b="1" i="1" dirty="0" smtClean="0">
                <a:cs typeface="Times New Roman" pitchFamily="18" charset="0"/>
              </a:rPr>
              <a:t>all inputs</a:t>
            </a:r>
            <a:r>
              <a:rPr lang="en-US" dirty="0" smtClean="0">
                <a:cs typeface="Times New Roman" pitchFamily="18" charset="0"/>
              </a:rPr>
              <a:t>. These machines are called </a:t>
            </a:r>
            <a:r>
              <a:rPr lang="en-US" b="1" i="1" dirty="0" smtClean="0">
                <a:cs typeface="Times New Roman" pitchFamily="18" charset="0"/>
              </a:rPr>
              <a:t>deciders</a:t>
            </a:r>
            <a:r>
              <a:rPr lang="en-US" dirty="0" smtClean="0">
                <a:cs typeface="Times New Roman" pitchFamily="18" charset="0"/>
              </a:rPr>
              <a:t> </a:t>
            </a:r>
          </a:p>
          <a:p>
            <a:r>
              <a:rPr lang="en-US" dirty="0" smtClean="0">
                <a:cs typeface="Times New Roman" pitchFamily="18" charset="0"/>
              </a:rPr>
              <a:t>A decider that recognizes a language </a:t>
            </a:r>
            <a:r>
              <a:rPr lang="en-US" i="1" dirty="0" smtClean="0">
                <a:cs typeface="Times New Roman" pitchFamily="18" charset="0"/>
              </a:rPr>
              <a:t>L</a:t>
            </a:r>
            <a:r>
              <a:rPr lang="en-US" dirty="0" smtClean="0">
                <a:cs typeface="Times New Roman" pitchFamily="18" charset="0"/>
              </a:rPr>
              <a:t> is said to </a:t>
            </a:r>
            <a:r>
              <a:rPr lang="en-US" b="1" i="1" dirty="0" smtClean="0">
                <a:cs typeface="Times New Roman" pitchFamily="18" charset="0"/>
              </a:rPr>
              <a:t>decide </a:t>
            </a:r>
            <a:r>
              <a:rPr lang="en-US" i="1" dirty="0" smtClean="0">
                <a:cs typeface="Times New Roman" pitchFamily="18" charset="0"/>
              </a:rPr>
              <a:t>L</a:t>
            </a:r>
            <a:endParaRPr lang="en-US" dirty="0" smtClean="0">
              <a:cs typeface="Times New Roman" pitchFamily="18" charset="0"/>
            </a:endParaRPr>
          </a:p>
          <a:p>
            <a:r>
              <a:rPr lang="en-US" dirty="0" smtClean="0">
                <a:cs typeface="Times New Roman" pitchFamily="18" charset="0"/>
              </a:rPr>
              <a:t>A language is </a:t>
            </a:r>
            <a:r>
              <a:rPr lang="en-US" b="1" i="1" dirty="0" smtClean="0">
                <a:cs typeface="Times New Roman" pitchFamily="18" charset="0"/>
              </a:rPr>
              <a:t>Turing decidable </a:t>
            </a:r>
            <a:r>
              <a:rPr lang="en-US" dirty="0" smtClean="0">
                <a:cs typeface="Times New Roman" pitchFamily="18" charset="0"/>
              </a:rPr>
              <a:t>if there exists a Turing machine that decides it</a:t>
            </a:r>
          </a:p>
          <a:p>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Turing Deciders</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849923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352549"/>
            <a:ext cx="8191528" cy="5005409"/>
          </a:xfrm>
        </p:spPr>
        <p:txBody>
          <a:bodyPr>
            <a:normAutofit/>
          </a:bodyPr>
          <a:lstStyle/>
          <a:p>
            <a:pPr>
              <a:lnSpc>
                <a:spcPct val="150000"/>
              </a:lnSpc>
            </a:pPr>
            <a:r>
              <a:rPr lang="en-US" dirty="0" smtClean="0">
                <a:cs typeface="Times New Roman" pitchFamily="18" charset="0"/>
              </a:rPr>
              <a:t>Consider the language                                   containing  strings of 0-s whose length is an integral power of 2</a:t>
            </a:r>
          </a:p>
          <a:p>
            <a:pPr>
              <a:lnSpc>
                <a:spcPct val="150000"/>
              </a:lnSpc>
            </a:pPr>
            <a:r>
              <a:rPr lang="en-US" dirty="0" smtClean="0">
                <a:cs typeface="Times New Roman" pitchFamily="18" charset="0"/>
              </a:rPr>
              <a:t>Obviously, the language </a:t>
            </a:r>
            <a:r>
              <a:rPr lang="en-US" i="1" dirty="0" smtClean="0">
                <a:latin typeface="Times New Roman" pitchFamily="18" charset="0"/>
                <a:cs typeface="Times New Roman" pitchFamily="18" charset="0"/>
              </a:rPr>
              <a:t>L </a:t>
            </a:r>
            <a:r>
              <a:rPr lang="en-US" dirty="0" smtClean="0">
                <a:cs typeface="Times New Roman" pitchFamily="18" charset="0"/>
              </a:rPr>
              <a:t>is neither regular nor CFL (why?)</a:t>
            </a:r>
          </a:p>
          <a:p>
            <a:pPr>
              <a:lnSpc>
                <a:spcPct val="150000"/>
              </a:lnSpc>
            </a:pPr>
            <a:r>
              <a:rPr lang="en-US" dirty="0" smtClean="0">
                <a:cs typeface="Times New Roman" pitchFamily="18" charset="0"/>
              </a:rPr>
              <a:t>In the next slide we present a high level description of TM         to decide </a:t>
            </a:r>
            <a:r>
              <a:rPr lang="en-US" i="1" dirty="0" smtClean="0">
                <a:latin typeface="Times New Roman" pitchFamily="18" charset="0"/>
                <a:cs typeface="Times New Roman" pitchFamily="18" charset="0"/>
              </a:rPr>
              <a:t>L</a:t>
            </a: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An Example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78042820"/>
              </p:ext>
            </p:extLst>
          </p:nvPr>
        </p:nvGraphicFramePr>
        <p:xfrm>
          <a:off x="4111626" y="1335769"/>
          <a:ext cx="2659277" cy="1013058"/>
        </p:xfrm>
        <a:graphic>
          <a:graphicData uri="http://schemas.openxmlformats.org/presentationml/2006/ole">
            <mc:AlternateContent xmlns:mc="http://schemas.openxmlformats.org/markup-compatibility/2006">
              <mc:Choice xmlns:v="urn:schemas-microsoft-com:vml" Requires="v">
                <p:oleObj spid="_x0000_s163884" name="משוואה" r:id="rId3" imgW="799920" imgH="304560" progId="Equation.3">
                  <p:embed/>
                </p:oleObj>
              </mc:Choice>
              <mc:Fallback>
                <p:oleObj name="משוואה" r:id="rId3" imgW="79992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6" y="1335769"/>
                        <a:ext cx="2659277" cy="10130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4358" name="Object 6"/>
          <p:cNvGraphicFramePr>
            <a:graphicFrameLocks noChangeAspect="1"/>
          </p:cNvGraphicFramePr>
          <p:nvPr>
            <p:extLst>
              <p:ext uri="{D42A27DB-BD31-4B8C-83A1-F6EECF244321}">
                <p14:modId xmlns:p14="http://schemas.microsoft.com/office/powerpoint/2010/main" val="2252004108"/>
              </p:ext>
            </p:extLst>
          </p:nvPr>
        </p:nvGraphicFramePr>
        <p:xfrm>
          <a:off x="1423958" y="4953000"/>
          <a:ext cx="674688" cy="592138"/>
        </p:xfrm>
        <a:graphic>
          <a:graphicData uri="http://schemas.openxmlformats.org/presentationml/2006/ole">
            <mc:AlternateContent xmlns:mc="http://schemas.openxmlformats.org/markup-compatibility/2006">
              <mc:Choice xmlns:v="urn:schemas-microsoft-com:vml" Requires="v">
                <p:oleObj spid="_x0000_s163885" name="משוואה" r:id="rId5" imgW="203040" imgH="177480" progId="Equation.3">
                  <p:embed/>
                </p:oleObj>
              </mc:Choice>
              <mc:Fallback>
                <p:oleObj name="משוואה" r:id="rId5" imgW="2030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958" y="4953000"/>
                        <a:ext cx="674688"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68536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472518" cy="4757758"/>
          </a:xfrm>
        </p:spPr>
        <p:txBody>
          <a:bodyPr>
            <a:normAutofit/>
          </a:bodyPr>
          <a:lstStyle/>
          <a:p>
            <a:pPr marL="514350" indent="-514350">
              <a:buNone/>
            </a:pPr>
            <a:r>
              <a:rPr lang="en-US" sz="3200" dirty="0" smtClean="0">
                <a:cs typeface="Times New Roman" pitchFamily="18" charset="0"/>
              </a:rPr>
              <a:t>          “On input string </a:t>
            </a:r>
            <a:r>
              <a:rPr lang="en-US" sz="3200" i="1" dirty="0" smtClean="0">
                <a:cs typeface="Times New Roman" pitchFamily="18" charset="0"/>
              </a:rPr>
              <a:t>w</a:t>
            </a:r>
            <a:r>
              <a:rPr lang="en-US" sz="3200" dirty="0" smtClean="0">
                <a:cs typeface="Times New Roman" pitchFamily="18" charset="0"/>
              </a:rPr>
              <a:t>:</a:t>
            </a:r>
            <a:br>
              <a:rPr lang="en-US" sz="3200" dirty="0" smtClean="0">
                <a:cs typeface="Times New Roman" pitchFamily="18" charset="0"/>
              </a:rPr>
            </a:br>
            <a:r>
              <a:rPr lang="en-US" sz="3200" dirty="0" smtClean="0">
                <a:cs typeface="Times New Roman" pitchFamily="18" charset="0"/>
              </a:rPr>
              <a:t>1. Sweep the tape left to right, crossing every  </a:t>
            </a:r>
            <a:br>
              <a:rPr lang="en-US" sz="3200" dirty="0" smtClean="0">
                <a:cs typeface="Times New Roman" pitchFamily="18" charset="0"/>
              </a:rPr>
            </a:br>
            <a:r>
              <a:rPr lang="en-US" sz="3200" dirty="0" smtClean="0">
                <a:cs typeface="Times New Roman" pitchFamily="18" charset="0"/>
              </a:rPr>
              <a:t>     second 0.</a:t>
            </a:r>
            <a:br>
              <a:rPr lang="en-US" sz="3200" dirty="0" smtClean="0">
                <a:cs typeface="Times New Roman" pitchFamily="18" charset="0"/>
              </a:rPr>
            </a:br>
            <a:r>
              <a:rPr lang="en-US" sz="3200" dirty="0" smtClean="0">
                <a:cs typeface="Times New Roman" pitchFamily="18" charset="0"/>
              </a:rPr>
              <a:t>2. If in stage 1 the tape has a single 0, </a:t>
            </a:r>
            <a:r>
              <a:rPr lang="en-US" sz="3200" i="1" dirty="0" smtClean="0">
                <a:cs typeface="Times New Roman" pitchFamily="18" charset="0"/>
              </a:rPr>
              <a:t>accept</a:t>
            </a:r>
            <a:r>
              <a:rPr lang="en-US" sz="3200" dirty="0" smtClean="0">
                <a:cs typeface="Times New Roman" pitchFamily="18" charset="0"/>
              </a:rPr>
              <a:t>.</a:t>
            </a:r>
            <a:br>
              <a:rPr lang="en-US" sz="3200" dirty="0" smtClean="0">
                <a:cs typeface="Times New Roman" pitchFamily="18" charset="0"/>
              </a:rPr>
            </a:br>
            <a:r>
              <a:rPr lang="en-US" sz="3200" dirty="0" smtClean="0">
                <a:cs typeface="Times New Roman" pitchFamily="18" charset="0"/>
              </a:rPr>
              <a:t>3. If in stage 1 the tape has an odd number of </a:t>
            </a:r>
            <a:br>
              <a:rPr lang="en-US" sz="3200" dirty="0" smtClean="0">
                <a:cs typeface="Times New Roman" pitchFamily="18" charset="0"/>
              </a:rPr>
            </a:br>
            <a:r>
              <a:rPr lang="en-US" sz="3200" dirty="0" smtClean="0">
                <a:cs typeface="Times New Roman" pitchFamily="18" charset="0"/>
              </a:rPr>
              <a:t>    0-s </a:t>
            </a:r>
            <a:r>
              <a:rPr lang="en-US" sz="3200" b="1" dirty="0" smtClean="0">
                <a:cs typeface="Times New Roman" pitchFamily="18" charset="0"/>
              </a:rPr>
              <a:t>greater than 1</a:t>
            </a:r>
            <a:r>
              <a:rPr lang="en-US" sz="3200" dirty="0" smtClean="0">
                <a:cs typeface="Times New Roman" pitchFamily="18" charset="0"/>
              </a:rPr>
              <a:t>,</a:t>
            </a:r>
            <a:r>
              <a:rPr lang="en-US" sz="3200" b="1" dirty="0" smtClean="0">
                <a:cs typeface="Times New Roman" pitchFamily="18" charset="0"/>
              </a:rPr>
              <a:t> </a:t>
            </a:r>
            <a:r>
              <a:rPr lang="en-US" sz="3200" i="1" dirty="0" smtClean="0">
                <a:cs typeface="Times New Roman" pitchFamily="18" charset="0"/>
              </a:rPr>
              <a:t>reject</a:t>
            </a:r>
            <a:r>
              <a:rPr lang="en-US" sz="3200" dirty="0" smtClean="0">
                <a:cs typeface="Times New Roman" pitchFamily="18" charset="0"/>
              </a:rPr>
              <a:t>. </a:t>
            </a:r>
            <a:br>
              <a:rPr lang="en-US" sz="3200" dirty="0" smtClean="0">
                <a:cs typeface="Times New Roman" pitchFamily="18" charset="0"/>
              </a:rPr>
            </a:br>
            <a:r>
              <a:rPr lang="en-US" sz="3200" dirty="0" smtClean="0">
                <a:cs typeface="Times New Roman" pitchFamily="18" charset="0"/>
              </a:rPr>
              <a:t>4. Return the head to the left-hand end of the </a:t>
            </a:r>
            <a:br>
              <a:rPr lang="en-US" sz="3200" dirty="0" smtClean="0">
                <a:cs typeface="Times New Roman" pitchFamily="18" charset="0"/>
              </a:rPr>
            </a:br>
            <a:r>
              <a:rPr lang="en-US" sz="3200" dirty="0" smtClean="0">
                <a:cs typeface="Times New Roman" pitchFamily="18" charset="0"/>
              </a:rPr>
              <a:t>    tape.</a:t>
            </a:r>
            <a:br>
              <a:rPr lang="en-US" sz="3200" dirty="0" smtClean="0">
                <a:cs typeface="Times New Roman" pitchFamily="18" charset="0"/>
              </a:rPr>
            </a:br>
            <a:r>
              <a:rPr lang="en-US" sz="3200" dirty="0" smtClean="0">
                <a:cs typeface="Times New Roman" pitchFamily="18" charset="0"/>
              </a:rPr>
              <a:t>5. Go to stage 1.   “</a:t>
            </a:r>
          </a:p>
        </p:txBody>
      </p:sp>
      <p:sp>
        <p:nvSpPr>
          <p:cNvPr id="2" name="Title 1"/>
          <p:cNvSpPr>
            <a:spLocks noGrp="1"/>
          </p:cNvSpPr>
          <p:nvPr>
            <p:ph type="title"/>
          </p:nvPr>
        </p:nvSpPr>
        <p:spPr/>
        <p:txBody>
          <a:bodyPr>
            <a:normAutofit/>
          </a:bodyPr>
          <a:lstStyle/>
          <a:p>
            <a:pPr algn="l"/>
            <a:r>
              <a:rPr lang="en-US" dirty="0" smtClean="0"/>
              <a:t>An Example</a:t>
            </a:r>
            <a:endParaRPr lang="en-US" dirty="0"/>
          </a:p>
        </p:txBody>
      </p:sp>
      <p:graphicFrame>
        <p:nvGraphicFramePr>
          <p:cNvPr id="487429" name="Object 5"/>
          <p:cNvGraphicFramePr>
            <a:graphicFrameLocks noChangeAspect="1"/>
          </p:cNvGraphicFramePr>
          <p:nvPr/>
        </p:nvGraphicFramePr>
        <p:xfrm>
          <a:off x="558779" y="1643063"/>
          <a:ext cx="1012825" cy="592137"/>
        </p:xfrm>
        <a:graphic>
          <a:graphicData uri="http://schemas.openxmlformats.org/presentationml/2006/ole">
            <mc:AlternateContent xmlns:mc="http://schemas.openxmlformats.org/markup-compatibility/2006">
              <mc:Choice xmlns:v="urn:schemas-microsoft-com:vml" Requires="v">
                <p:oleObj spid="_x0000_s164887" name="משוואה" r:id="rId3" imgW="304560" imgH="177480" progId="Equation.3">
                  <p:embed/>
                </p:oleObj>
              </mc:Choice>
              <mc:Fallback>
                <p:oleObj name="משוואה" r:id="rId3" imgW="3045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79" y="1643063"/>
                        <a:ext cx="1012825"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806421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072494" cy="4757758"/>
          </a:xfrm>
        </p:spPr>
        <p:txBody>
          <a:bodyPr>
            <a:normAutofit fontScale="92500" lnSpcReduction="10000"/>
          </a:bodyPr>
          <a:lstStyle/>
          <a:p>
            <a:pPr marL="514350" indent="-514350">
              <a:lnSpc>
                <a:spcPct val="150000"/>
              </a:lnSpc>
              <a:buNone/>
            </a:pPr>
            <a:r>
              <a:rPr lang="en-US" dirty="0" smtClean="0">
                <a:cs typeface="Times New Roman" pitchFamily="18" charset="0"/>
              </a:rPr>
              <a:t>         works as follows:</a:t>
            </a:r>
            <a:br>
              <a:rPr lang="en-US" dirty="0" smtClean="0">
                <a:cs typeface="Times New Roman" pitchFamily="18" charset="0"/>
              </a:rPr>
            </a:br>
            <a:r>
              <a:rPr lang="en-US" dirty="0" smtClean="0">
                <a:cs typeface="Times New Roman" pitchFamily="18" charset="0"/>
              </a:rPr>
              <a:t>Each iteration of stage 1 cuts the number of 0-s in half. As the sweeps across its tape on stage 1 it “calculates” whether the number of 0-s it sees is odd or even. If the number of 0-s is odd and greater than 1, the input length cannot be a power of 2, so it rejects. If the number of 0-s is 1, the input length is a power of 2 and it accepts.</a:t>
            </a:r>
          </a:p>
        </p:txBody>
      </p:sp>
      <p:sp>
        <p:nvSpPr>
          <p:cNvPr id="2" name="Title 1"/>
          <p:cNvSpPr>
            <a:spLocks noGrp="1"/>
          </p:cNvSpPr>
          <p:nvPr>
            <p:ph type="title"/>
          </p:nvPr>
        </p:nvSpPr>
        <p:spPr/>
        <p:txBody>
          <a:bodyPr>
            <a:normAutofit/>
          </a:bodyPr>
          <a:lstStyle/>
          <a:p>
            <a:pPr algn="l"/>
            <a:r>
              <a:rPr lang="en-US" dirty="0" smtClean="0"/>
              <a:t>Explanation</a:t>
            </a:r>
            <a:endParaRPr lang="en-US" dirty="0"/>
          </a:p>
        </p:txBody>
      </p:sp>
      <p:graphicFrame>
        <p:nvGraphicFramePr>
          <p:cNvPr id="487429" name="Object 5"/>
          <p:cNvGraphicFramePr>
            <a:graphicFrameLocks noChangeAspect="1"/>
          </p:cNvGraphicFramePr>
          <p:nvPr>
            <p:extLst>
              <p:ext uri="{D42A27DB-BD31-4B8C-83A1-F6EECF244321}">
                <p14:modId xmlns:p14="http://schemas.microsoft.com/office/powerpoint/2010/main" val="3809372999"/>
              </p:ext>
            </p:extLst>
          </p:nvPr>
        </p:nvGraphicFramePr>
        <p:xfrm>
          <a:off x="628650" y="1626973"/>
          <a:ext cx="674688" cy="592137"/>
        </p:xfrm>
        <a:graphic>
          <a:graphicData uri="http://schemas.openxmlformats.org/presentationml/2006/ole">
            <mc:AlternateContent xmlns:mc="http://schemas.openxmlformats.org/markup-compatibility/2006">
              <mc:Choice xmlns:v="urn:schemas-microsoft-com:vml" Requires="v">
                <p:oleObj spid="_x0000_s165911" name="משוואה" r:id="rId3" imgW="203040" imgH="177480" progId="Equation.3">
                  <p:embed/>
                </p:oleObj>
              </mc:Choice>
              <mc:Fallback>
                <p:oleObj name="משוואה" r:id="rId3" imgW="2030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626973"/>
                        <a:ext cx="674688"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563697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7943878" cy="4757758"/>
          </a:xfrm>
        </p:spPr>
        <p:txBody>
          <a:bodyPr>
            <a:normAutofit/>
          </a:bodyPr>
          <a:lstStyle/>
          <a:p>
            <a:pPr marL="514350" indent="-514350">
              <a:lnSpc>
                <a:spcPct val="150000"/>
              </a:lnSpc>
              <a:buNone/>
            </a:pPr>
            <a:r>
              <a:rPr lang="en-US" dirty="0" smtClean="0">
                <a:cs typeface="Times New Roman" pitchFamily="18" charset="0"/>
              </a:rPr>
              <a:t>In the following slide the transition function of </a:t>
            </a:r>
            <a:br>
              <a:rPr lang="en-US" dirty="0" smtClean="0">
                <a:cs typeface="Times New Roman" pitchFamily="18" charset="0"/>
              </a:rPr>
            </a:br>
            <a:r>
              <a:rPr lang="en-US" dirty="0" smtClean="0">
                <a:cs typeface="Times New Roman" pitchFamily="18" charset="0"/>
              </a:rPr>
              <a:t>        is presented. </a:t>
            </a:r>
            <a:br>
              <a:rPr lang="en-US" dirty="0" smtClean="0">
                <a:cs typeface="Times New Roman" pitchFamily="18" charset="0"/>
              </a:rPr>
            </a:br>
            <a:r>
              <a:rPr lang="en-US" b="1" dirty="0" smtClean="0">
                <a:cs typeface="Times New Roman" pitchFamily="18" charset="0"/>
              </a:rPr>
              <a:t>Note:               </a:t>
            </a:r>
            <a:r>
              <a:rPr lang="en-US" dirty="0" smtClean="0">
                <a:cs typeface="Times New Roman" pitchFamily="18" charset="0"/>
              </a:rPr>
              <a:t>,</a:t>
            </a:r>
            <a:r>
              <a:rPr lang="en-US" b="1" dirty="0" smtClean="0">
                <a:cs typeface="Times New Roman" pitchFamily="18" charset="0"/>
              </a:rPr>
              <a:t>                    </a:t>
            </a:r>
            <a:r>
              <a:rPr lang="en-US" dirty="0" smtClean="0">
                <a:cs typeface="Times New Roman" pitchFamily="18" charset="0"/>
              </a:rPr>
              <a:t> .</a:t>
            </a:r>
          </a:p>
        </p:txBody>
      </p:sp>
      <p:sp>
        <p:nvSpPr>
          <p:cNvPr id="2" name="Title 1"/>
          <p:cNvSpPr>
            <a:spLocks noGrp="1"/>
          </p:cNvSpPr>
          <p:nvPr>
            <p:ph type="title"/>
          </p:nvPr>
        </p:nvSpPr>
        <p:spPr/>
        <p:txBody>
          <a:bodyPr>
            <a:normAutofit/>
          </a:bodyPr>
          <a:lstStyle/>
          <a:p>
            <a:pPr algn="l"/>
            <a:r>
              <a:rPr lang="en-US" dirty="0" smtClean="0"/>
              <a:t>An Example</a:t>
            </a:r>
            <a:endParaRPr lang="en-US" dirty="0"/>
          </a:p>
        </p:txBody>
      </p:sp>
      <p:graphicFrame>
        <p:nvGraphicFramePr>
          <p:cNvPr id="484355" name="Object 3"/>
          <p:cNvGraphicFramePr>
            <a:graphicFrameLocks noChangeAspect="1"/>
          </p:cNvGraphicFramePr>
          <p:nvPr>
            <p:extLst>
              <p:ext uri="{D42A27DB-BD31-4B8C-83A1-F6EECF244321}">
                <p14:modId xmlns:p14="http://schemas.microsoft.com/office/powerpoint/2010/main" val="4178710190"/>
              </p:ext>
            </p:extLst>
          </p:nvPr>
        </p:nvGraphicFramePr>
        <p:xfrm>
          <a:off x="2046997" y="2999162"/>
          <a:ext cx="1139825" cy="549275"/>
        </p:xfrm>
        <a:graphic>
          <a:graphicData uri="http://schemas.openxmlformats.org/presentationml/2006/ole">
            <mc:AlternateContent xmlns:mc="http://schemas.openxmlformats.org/markup-compatibility/2006">
              <mc:Choice xmlns:v="urn:schemas-microsoft-com:vml" Requires="v">
                <p:oleObj spid="_x0000_s166977" name="משוואה" r:id="rId3" imgW="342720" imgH="164880" progId="Equation.3">
                  <p:embed/>
                </p:oleObj>
              </mc:Choice>
              <mc:Fallback>
                <p:oleObj name="משוואה" r:id="rId3" imgW="342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997" y="2999162"/>
                        <a:ext cx="11398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4357" name="Object 5"/>
          <p:cNvGraphicFramePr>
            <a:graphicFrameLocks noChangeAspect="1"/>
          </p:cNvGraphicFramePr>
          <p:nvPr>
            <p:extLst>
              <p:ext uri="{D42A27DB-BD31-4B8C-83A1-F6EECF244321}">
                <p14:modId xmlns:p14="http://schemas.microsoft.com/office/powerpoint/2010/main" val="1798913611"/>
              </p:ext>
            </p:extLst>
          </p:nvPr>
        </p:nvGraphicFramePr>
        <p:xfrm>
          <a:off x="3329343" y="2917819"/>
          <a:ext cx="1857375" cy="549275"/>
        </p:xfrm>
        <a:graphic>
          <a:graphicData uri="http://schemas.openxmlformats.org/presentationml/2006/ole">
            <mc:AlternateContent xmlns:mc="http://schemas.openxmlformats.org/markup-compatibility/2006">
              <mc:Choice xmlns:v="urn:schemas-microsoft-com:vml" Requires="v">
                <p:oleObj spid="_x0000_s166978" name="משוואה" r:id="rId5" imgW="558720" imgH="164880" progId="Equation.3">
                  <p:embed/>
                </p:oleObj>
              </mc:Choice>
              <mc:Fallback>
                <p:oleObj name="משוואה" r:id="rId5" imgW="55872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343" y="2917819"/>
                        <a:ext cx="185737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4" name="Object 5"/>
          <p:cNvGraphicFramePr>
            <a:graphicFrameLocks noChangeAspect="1"/>
          </p:cNvGraphicFramePr>
          <p:nvPr>
            <p:extLst>
              <p:ext uri="{D42A27DB-BD31-4B8C-83A1-F6EECF244321}">
                <p14:modId xmlns:p14="http://schemas.microsoft.com/office/powerpoint/2010/main" val="257261024"/>
              </p:ext>
            </p:extLst>
          </p:nvPr>
        </p:nvGraphicFramePr>
        <p:xfrm>
          <a:off x="1017748" y="2325682"/>
          <a:ext cx="674688" cy="592137"/>
        </p:xfrm>
        <a:graphic>
          <a:graphicData uri="http://schemas.openxmlformats.org/presentationml/2006/ole">
            <mc:AlternateContent xmlns:mc="http://schemas.openxmlformats.org/markup-compatibility/2006">
              <mc:Choice xmlns:v="urn:schemas-microsoft-com:vml" Requires="v">
                <p:oleObj spid="_x0000_s166979" name="Equation" r:id="rId7" imgW="203040" imgH="177480" progId="Equation.3">
                  <p:embed/>
                </p:oleObj>
              </mc:Choice>
              <mc:Fallback>
                <p:oleObj name="Equation" r:id="rId7" imgW="2030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748" y="2325682"/>
                        <a:ext cx="674688"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158159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472518" cy="4757758"/>
          </a:xfrm>
        </p:spPr>
        <p:txBody>
          <a:bodyPr>
            <a:normAutofit/>
          </a:bodyPr>
          <a:lstStyle/>
          <a:p>
            <a:pPr marL="514350" indent="-514350">
              <a:buNone/>
            </a:pPr>
            <a:endParaRPr lang="en-US" dirty="0" smtClean="0">
              <a:cs typeface="Times New Roman" pitchFamily="18" charset="0"/>
            </a:endParaRPr>
          </a:p>
        </p:txBody>
      </p:sp>
      <p:graphicFrame>
        <p:nvGraphicFramePr>
          <p:cNvPr id="12" name="Object 9"/>
          <p:cNvGraphicFramePr>
            <a:graphicFrameLocks noChangeAspect="1"/>
          </p:cNvGraphicFramePr>
          <p:nvPr/>
        </p:nvGraphicFramePr>
        <p:xfrm>
          <a:off x="2193925" y="3025775"/>
          <a:ext cx="889000" cy="331787"/>
        </p:xfrm>
        <a:graphic>
          <a:graphicData uri="http://schemas.openxmlformats.org/presentationml/2006/ole">
            <mc:AlternateContent xmlns:mc="http://schemas.openxmlformats.org/markup-compatibility/2006">
              <mc:Choice xmlns:v="urn:schemas-microsoft-com:vml" Requires="v">
                <p:oleObj spid="_x0000_s168400" name="משוואה" r:id="rId3" imgW="444240" imgH="164880" progId="Equation.3">
                  <p:embed/>
                </p:oleObj>
              </mc:Choice>
              <mc:Fallback>
                <p:oleObj name="משוואה" r:id="rId3" imgW="44424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3025775"/>
                        <a:ext cx="8890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 16"/>
          <p:cNvGrpSpPr/>
          <p:nvPr/>
        </p:nvGrpSpPr>
        <p:grpSpPr>
          <a:xfrm>
            <a:off x="857224" y="2500306"/>
            <a:ext cx="1111245" cy="928694"/>
            <a:chOff x="2328818" y="1928802"/>
            <a:chExt cx="1111245" cy="928694"/>
          </a:xfrm>
        </p:grpSpPr>
        <p:sp>
          <p:nvSpPr>
            <p:cNvPr id="11" name="Oval 10"/>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Object 6"/>
            <p:cNvGraphicFramePr>
              <a:graphicFrameLocks noChangeAspect="1"/>
            </p:cNvGraphicFramePr>
            <p:nvPr/>
          </p:nvGraphicFramePr>
          <p:xfrm>
            <a:off x="2643174" y="2071678"/>
            <a:ext cx="420688" cy="534988"/>
          </p:xfrm>
          <a:graphic>
            <a:graphicData uri="http://schemas.openxmlformats.org/presentationml/2006/ole">
              <mc:AlternateContent xmlns:mc="http://schemas.openxmlformats.org/markup-compatibility/2006">
                <mc:Choice xmlns:v="urn:schemas-microsoft-com:vml" Requires="v">
                  <p:oleObj spid="_x0000_s168401" name="משוואה" r:id="rId5" imgW="139680" imgH="177480" progId="Equation.3">
                    <p:embed/>
                  </p:oleObj>
                </mc:Choice>
                <mc:Fallback>
                  <p:oleObj name="משוואה" r:id="rId5" imgW="1396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74" y="2071678"/>
                          <a:ext cx="420688"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3603631" y="2500306"/>
            <a:ext cx="1111245" cy="928694"/>
            <a:chOff x="2328818" y="1928802"/>
            <a:chExt cx="1111245" cy="928694"/>
          </a:xfrm>
        </p:grpSpPr>
        <p:sp>
          <p:nvSpPr>
            <p:cNvPr id="19" name="Oval 18"/>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Object 6"/>
            <p:cNvGraphicFramePr>
              <a:graphicFrameLocks noChangeAspect="1"/>
            </p:cNvGraphicFramePr>
            <p:nvPr/>
          </p:nvGraphicFramePr>
          <p:xfrm>
            <a:off x="2624087" y="2071684"/>
            <a:ext cx="458788" cy="534987"/>
          </p:xfrm>
          <a:graphic>
            <a:graphicData uri="http://schemas.openxmlformats.org/presentationml/2006/ole">
              <mc:AlternateContent xmlns:mc="http://schemas.openxmlformats.org/markup-compatibility/2006">
                <mc:Choice xmlns:v="urn:schemas-microsoft-com:vml" Requires="v">
                  <p:oleObj spid="_x0000_s168402" name="משוואה" r:id="rId7" imgW="152280" imgH="177480" progId="Equation.3">
                    <p:embed/>
                  </p:oleObj>
                </mc:Choice>
                <mc:Fallback>
                  <p:oleObj name="משוואה" r:id="rId7" imgW="1522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4087" y="2071684"/>
                          <a:ext cx="458788"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6786578" y="2500306"/>
            <a:ext cx="1111245" cy="928694"/>
            <a:chOff x="2328818" y="1928802"/>
            <a:chExt cx="1111245" cy="928694"/>
          </a:xfrm>
        </p:grpSpPr>
        <p:sp>
          <p:nvSpPr>
            <p:cNvPr id="22" name="Oval 21"/>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Object 6"/>
            <p:cNvGraphicFramePr>
              <a:graphicFrameLocks noChangeAspect="1"/>
            </p:cNvGraphicFramePr>
            <p:nvPr/>
          </p:nvGraphicFramePr>
          <p:xfrm>
            <a:off x="2624078" y="2071684"/>
            <a:ext cx="458787" cy="534987"/>
          </p:xfrm>
          <a:graphic>
            <a:graphicData uri="http://schemas.openxmlformats.org/presentationml/2006/ole">
              <mc:AlternateContent xmlns:mc="http://schemas.openxmlformats.org/markup-compatibility/2006">
                <mc:Choice xmlns:v="urn:schemas-microsoft-com:vml" Requires="v">
                  <p:oleObj spid="_x0000_s168403" name="משוואה" r:id="rId9" imgW="152280" imgH="177480" progId="Equation.3">
                    <p:embed/>
                  </p:oleObj>
                </mc:Choice>
                <mc:Fallback>
                  <p:oleObj name="משוואה" r:id="rId9" imgW="1522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4078" y="2071684"/>
                          <a:ext cx="458787"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7" name="Straight Arrow Connector 36"/>
          <p:cNvCxnSpPr>
            <a:stCxn id="11" idx="6"/>
            <a:endCxn id="19" idx="2"/>
          </p:cNvCxnSpPr>
          <p:nvPr/>
        </p:nvCxnSpPr>
        <p:spPr>
          <a:xfrm>
            <a:off x="1968469" y="2964653"/>
            <a:ext cx="16351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6"/>
            <a:endCxn id="22" idx="2"/>
          </p:cNvCxnSpPr>
          <p:nvPr/>
        </p:nvCxnSpPr>
        <p:spPr>
          <a:xfrm>
            <a:off x="4714876" y="2964653"/>
            <a:ext cx="207170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390" name="Object 14"/>
          <p:cNvGraphicFramePr>
            <a:graphicFrameLocks noChangeAspect="1"/>
          </p:cNvGraphicFramePr>
          <p:nvPr/>
        </p:nvGraphicFramePr>
        <p:xfrm>
          <a:off x="5122863" y="3025775"/>
          <a:ext cx="889000" cy="331787"/>
        </p:xfrm>
        <a:graphic>
          <a:graphicData uri="http://schemas.openxmlformats.org/presentationml/2006/ole">
            <mc:AlternateContent xmlns:mc="http://schemas.openxmlformats.org/markup-compatibility/2006">
              <mc:Choice xmlns:v="urn:schemas-microsoft-com:vml" Requires="v">
                <p:oleObj spid="_x0000_s168404" name="משוואה" r:id="rId11" imgW="444240" imgH="164880" progId="Equation.3">
                  <p:embed/>
                </p:oleObj>
              </mc:Choice>
              <mc:Fallback>
                <p:oleObj name="משוואה" r:id="rId11" imgW="44424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2863" y="3025775"/>
                        <a:ext cx="8890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Curved Connector 41"/>
          <p:cNvCxnSpPr>
            <a:stCxn id="19" idx="1"/>
            <a:endCxn id="19" idx="7"/>
          </p:cNvCxnSpPr>
          <p:nvPr/>
        </p:nvCxnSpPr>
        <p:spPr>
          <a:xfrm rot="5400000" flipH="1" flipV="1">
            <a:off x="4159253" y="2243426"/>
            <a:ext cx="1588" cy="785769"/>
          </a:xfrm>
          <a:prstGeom prst="curvedConnector3">
            <a:avLst>
              <a:gd name="adj1" fmla="val 4114371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391" name="Object 15"/>
          <p:cNvGraphicFramePr>
            <a:graphicFrameLocks noChangeAspect="1"/>
          </p:cNvGraphicFramePr>
          <p:nvPr/>
        </p:nvGraphicFramePr>
        <p:xfrm>
          <a:off x="3775075" y="1576377"/>
          <a:ext cx="687388" cy="280987"/>
        </p:xfrm>
        <a:graphic>
          <a:graphicData uri="http://schemas.openxmlformats.org/presentationml/2006/ole">
            <mc:AlternateContent xmlns:mc="http://schemas.openxmlformats.org/markup-compatibility/2006">
              <mc:Choice xmlns:v="urn:schemas-microsoft-com:vml" Requires="v">
                <p:oleObj spid="_x0000_s168405" name="משוואה" r:id="rId13" imgW="342720" imgH="139680" progId="Equation.3">
                  <p:embed/>
                </p:oleObj>
              </mc:Choice>
              <mc:Fallback>
                <p:oleObj name="משוואה" r:id="rId13" imgW="34272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5075" y="1576377"/>
                        <a:ext cx="687388"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pPr algn="l"/>
            <a:r>
              <a:rPr lang="en-US" dirty="0" smtClean="0"/>
              <a:t>An Example</a:t>
            </a:r>
            <a:endParaRPr lang="en-US" dirty="0"/>
          </a:p>
        </p:txBody>
      </p:sp>
      <p:grpSp>
        <p:nvGrpSpPr>
          <p:cNvPr id="24" name="Group 23"/>
          <p:cNvGrpSpPr/>
          <p:nvPr/>
        </p:nvGrpSpPr>
        <p:grpSpPr>
          <a:xfrm>
            <a:off x="6786578" y="5286388"/>
            <a:ext cx="1111245" cy="928694"/>
            <a:chOff x="2328818" y="1928802"/>
            <a:chExt cx="1111245" cy="928694"/>
          </a:xfrm>
        </p:grpSpPr>
        <p:sp>
          <p:nvSpPr>
            <p:cNvPr id="25" name="Oval 24"/>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6"/>
            <p:cNvGraphicFramePr>
              <a:graphicFrameLocks noChangeAspect="1"/>
            </p:cNvGraphicFramePr>
            <p:nvPr/>
          </p:nvGraphicFramePr>
          <p:xfrm>
            <a:off x="2624078" y="2071664"/>
            <a:ext cx="458787" cy="534988"/>
          </p:xfrm>
          <a:graphic>
            <a:graphicData uri="http://schemas.openxmlformats.org/presentationml/2006/ole">
              <mc:AlternateContent xmlns:mc="http://schemas.openxmlformats.org/markup-compatibility/2006">
                <mc:Choice xmlns:v="urn:schemas-microsoft-com:vml" Requires="v">
                  <p:oleObj spid="_x0000_s168406" name="משוואה" r:id="rId15" imgW="152280" imgH="177480" progId="Equation.3">
                    <p:embed/>
                  </p:oleObj>
                </mc:Choice>
                <mc:Fallback>
                  <p:oleObj name="משוואה" r:id="rId15" imgW="15228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4078" y="2071664"/>
                          <a:ext cx="458787"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7" name="Group 26"/>
          <p:cNvGrpSpPr/>
          <p:nvPr/>
        </p:nvGrpSpPr>
        <p:grpSpPr>
          <a:xfrm>
            <a:off x="785786" y="5286388"/>
            <a:ext cx="1111245" cy="928694"/>
            <a:chOff x="2328818" y="1928802"/>
            <a:chExt cx="1111245" cy="928694"/>
          </a:xfrm>
        </p:grpSpPr>
        <p:sp>
          <p:nvSpPr>
            <p:cNvPr id="28" name="Oval 27"/>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9" name="Object 6"/>
            <p:cNvGraphicFramePr>
              <a:graphicFrameLocks noChangeAspect="1"/>
            </p:cNvGraphicFramePr>
            <p:nvPr/>
          </p:nvGraphicFramePr>
          <p:xfrm>
            <a:off x="2376470" y="2052614"/>
            <a:ext cx="955675" cy="573088"/>
          </p:xfrm>
          <a:graphic>
            <a:graphicData uri="http://schemas.openxmlformats.org/presentationml/2006/ole">
              <mc:AlternateContent xmlns:mc="http://schemas.openxmlformats.org/markup-compatibility/2006">
                <mc:Choice xmlns:v="urn:schemas-microsoft-com:vml" Requires="v">
                  <p:oleObj spid="_x0000_s168407" name="משוואה" r:id="rId17" imgW="317160" imgH="190440" progId="Equation.3">
                    <p:embed/>
                  </p:oleObj>
                </mc:Choice>
                <mc:Fallback>
                  <p:oleObj name="משוואה" r:id="rId17" imgW="317160" imgH="1904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76470" y="2052614"/>
                          <a:ext cx="955675"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Group 29"/>
          <p:cNvGrpSpPr/>
          <p:nvPr/>
        </p:nvGrpSpPr>
        <p:grpSpPr>
          <a:xfrm>
            <a:off x="3603631" y="4357694"/>
            <a:ext cx="1111245" cy="928694"/>
            <a:chOff x="2328818" y="1928802"/>
            <a:chExt cx="1111245" cy="928694"/>
          </a:xfrm>
        </p:grpSpPr>
        <p:sp>
          <p:nvSpPr>
            <p:cNvPr id="31" name="Oval 30"/>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Object 6"/>
            <p:cNvGraphicFramePr>
              <a:graphicFrameLocks noChangeAspect="1"/>
            </p:cNvGraphicFramePr>
            <p:nvPr/>
          </p:nvGraphicFramePr>
          <p:xfrm>
            <a:off x="2338337" y="2052621"/>
            <a:ext cx="1031875" cy="573087"/>
          </p:xfrm>
          <a:graphic>
            <a:graphicData uri="http://schemas.openxmlformats.org/presentationml/2006/ole">
              <mc:AlternateContent xmlns:mc="http://schemas.openxmlformats.org/markup-compatibility/2006">
                <mc:Choice xmlns:v="urn:schemas-microsoft-com:vml" Requires="v">
                  <p:oleObj spid="_x0000_s168408" name="משוואה" r:id="rId19" imgW="342720" imgH="190440" progId="Equation.3">
                    <p:embed/>
                  </p:oleObj>
                </mc:Choice>
                <mc:Fallback>
                  <p:oleObj name="משוואה" r:id="rId19" imgW="342720" imgH="1904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38337" y="2052621"/>
                          <a:ext cx="10318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3" name="Group 32"/>
          <p:cNvGrpSpPr/>
          <p:nvPr/>
        </p:nvGrpSpPr>
        <p:grpSpPr>
          <a:xfrm>
            <a:off x="5214942" y="1000108"/>
            <a:ext cx="1111245" cy="928694"/>
            <a:chOff x="2328818" y="1500174"/>
            <a:chExt cx="1111245" cy="928694"/>
          </a:xfrm>
        </p:grpSpPr>
        <p:sp>
          <p:nvSpPr>
            <p:cNvPr id="34" name="Oval 33"/>
            <p:cNvSpPr/>
            <p:nvPr/>
          </p:nvSpPr>
          <p:spPr>
            <a:xfrm>
              <a:off x="2328818" y="1500174"/>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 name="Object 6"/>
            <p:cNvGraphicFramePr>
              <a:graphicFrameLocks noChangeAspect="1"/>
            </p:cNvGraphicFramePr>
            <p:nvPr/>
          </p:nvGraphicFramePr>
          <p:xfrm>
            <a:off x="2624089" y="1714504"/>
            <a:ext cx="458787" cy="534987"/>
          </p:xfrm>
          <a:graphic>
            <a:graphicData uri="http://schemas.openxmlformats.org/presentationml/2006/ole">
              <mc:AlternateContent xmlns:mc="http://schemas.openxmlformats.org/markup-compatibility/2006">
                <mc:Choice xmlns:v="urn:schemas-microsoft-com:vml" Requires="v">
                  <p:oleObj spid="_x0000_s168409" name="משוואה" r:id="rId21" imgW="152280" imgH="177480" progId="Equation.3">
                    <p:embed/>
                  </p:oleObj>
                </mc:Choice>
                <mc:Fallback>
                  <p:oleObj name="משוואה" r:id="rId21" imgW="15228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24089" y="1714504"/>
                          <a:ext cx="458787"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46" name="Curved Connector 45"/>
          <p:cNvCxnSpPr>
            <a:stCxn id="34" idx="1"/>
            <a:endCxn id="34" idx="7"/>
          </p:cNvCxnSpPr>
          <p:nvPr/>
        </p:nvCxnSpPr>
        <p:spPr>
          <a:xfrm rot="5400000" flipH="1" flipV="1">
            <a:off x="5770564" y="743228"/>
            <a:ext cx="1588" cy="785769"/>
          </a:xfrm>
          <a:prstGeom prst="curvedConnector3">
            <a:avLst>
              <a:gd name="adj1" fmla="val 4902331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Object 15"/>
          <p:cNvGraphicFramePr>
            <a:graphicFrameLocks noChangeAspect="1"/>
          </p:cNvGraphicFramePr>
          <p:nvPr/>
        </p:nvGraphicFramePr>
        <p:xfrm>
          <a:off x="4767268" y="428625"/>
          <a:ext cx="661988" cy="306388"/>
        </p:xfrm>
        <a:graphic>
          <a:graphicData uri="http://schemas.openxmlformats.org/presentationml/2006/ole">
            <mc:AlternateContent xmlns:mc="http://schemas.openxmlformats.org/markup-compatibility/2006">
              <mc:Choice xmlns:v="urn:schemas-microsoft-com:vml" Requires="v">
                <p:oleObj spid="_x0000_s168410" name="משוואה" r:id="rId23" imgW="330120" imgH="152280" progId="Equation.3">
                  <p:embed/>
                </p:oleObj>
              </mc:Choice>
              <mc:Fallback>
                <p:oleObj name="משוואה" r:id="rId23" imgW="330120" imgH="1522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67268" y="428625"/>
                        <a:ext cx="661988"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5"/>
          <p:cNvGraphicFramePr>
            <a:graphicFrameLocks noChangeAspect="1"/>
          </p:cNvGraphicFramePr>
          <p:nvPr/>
        </p:nvGraphicFramePr>
        <p:xfrm>
          <a:off x="4741869" y="785813"/>
          <a:ext cx="687387" cy="280987"/>
        </p:xfrm>
        <a:graphic>
          <a:graphicData uri="http://schemas.openxmlformats.org/presentationml/2006/ole">
            <mc:AlternateContent xmlns:mc="http://schemas.openxmlformats.org/markup-compatibility/2006">
              <mc:Choice xmlns:v="urn:schemas-microsoft-com:vml" Requires="v">
                <p:oleObj spid="_x0000_s168411" name="משוואה" r:id="rId25" imgW="342720" imgH="139680" progId="Equation.3">
                  <p:embed/>
                </p:oleObj>
              </mc:Choice>
              <mc:Fallback>
                <p:oleObj name="משוואה" r:id="rId25" imgW="342720" imgH="1396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41869" y="785813"/>
                        <a:ext cx="687387"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5394" name="Object 18"/>
          <p:cNvGraphicFramePr>
            <a:graphicFrameLocks noChangeAspect="1"/>
          </p:cNvGraphicFramePr>
          <p:nvPr/>
        </p:nvGraphicFramePr>
        <p:xfrm>
          <a:off x="4859345" y="2214554"/>
          <a:ext cx="712787" cy="306387"/>
        </p:xfrm>
        <a:graphic>
          <a:graphicData uri="http://schemas.openxmlformats.org/presentationml/2006/ole">
            <mc:AlternateContent xmlns:mc="http://schemas.openxmlformats.org/markup-compatibility/2006">
              <mc:Choice xmlns:v="urn:schemas-microsoft-com:vml" Requires="v">
                <p:oleObj spid="_x0000_s168412" name="משוואה" r:id="rId27" imgW="355320" imgH="152280" progId="Equation.3">
                  <p:embed/>
                </p:oleObj>
              </mc:Choice>
              <mc:Fallback>
                <p:oleObj name="משוואה" r:id="rId27" imgW="355320" imgH="1522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59345" y="2214554"/>
                        <a:ext cx="712787"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5395" name="Object 19"/>
          <p:cNvGraphicFramePr>
            <a:graphicFrameLocks noChangeAspect="1"/>
          </p:cNvGraphicFramePr>
          <p:nvPr/>
        </p:nvGraphicFramePr>
        <p:xfrm>
          <a:off x="6000760" y="2265356"/>
          <a:ext cx="687388" cy="306388"/>
        </p:xfrm>
        <a:graphic>
          <a:graphicData uri="http://schemas.openxmlformats.org/presentationml/2006/ole">
            <mc:AlternateContent xmlns:mc="http://schemas.openxmlformats.org/markup-compatibility/2006">
              <mc:Choice xmlns:v="urn:schemas-microsoft-com:vml" Requires="v">
                <p:oleObj spid="_x0000_s168413" name="משוואה" r:id="rId29" imgW="342720" imgH="152280" progId="Equation.3">
                  <p:embed/>
                </p:oleObj>
              </mc:Choice>
              <mc:Fallback>
                <p:oleObj name="משוואה" r:id="rId29" imgW="342720" imgH="1522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00760" y="2265356"/>
                        <a:ext cx="687388"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5396" name="Object 20"/>
          <p:cNvGraphicFramePr>
            <a:graphicFrameLocks noChangeAspect="1"/>
          </p:cNvGraphicFramePr>
          <p:nvPr/>
        </p:nvGraphicFramePr>
        <p:xfrm>
          <a:off x="7670826" y="1790691"/>
          <a:ext cx="687388" cy="280987"/>
        </p:xfrm>
        <a:graphic>
          <a:graphicData uri="http://schemas.openxmlformats.org/presentationml/2006/ole">
            <mc:AlternateContent xmlns:mc="http://schemas.openxmlformats.org/markup-compatibility/2006">
              <mc:Choice xmlns:v="urn:schemas-microsoft-com:vml" Requires="v">
                <p:oleObj spid="_x0000_s168414" name="משוואה" r:id="rId31" imgW="342720" imgH="139680" progId="Equation.3">
                  <p:embed/>
                </p:oleObj>
              </mc:Choice>
              <mc:Fallback>
                <p:oleObj name="משוואה" r:id="rId31" imgW="34272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70826" y="1790691"/>
                        <a:ext cx="687388"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Curved Connector 52"/>
          <p:cNvCxnSpPr>
            <a:stCxn id="22" idx="1"/>
            <a:endCxn id="22" idx="7"/>
          </p:cNvCxnSpPr>
          <p:nvPr/>
        </p:nvCxnSpPr>
        <p:spPr>
          <a:xfrm rot="5400000" flipH="1" flipV="1">
            <a:off x="7342200" y="2243426"/>
            <a:ext cx="1588" cy="785769"/>
          </a:xfrm>
          <a:prstGeom prst="curvedConnector3">
            <a:avLst>
              <a:gd name="adj1" fmla="val 6114586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9" idx="4"/>
            <a:endCxn id="31" idx="0"/>
          </p:cNvCxnSpPr>
          <p:nvPr/>
        </p:nvCxnSpPr>
        <p:spPr>
          <a:xfrm rot="5400000">
            <a:off x="3694907" y="3893347"/>
            <a:ext cx="92869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397" name="Object 21"/>
          <p:cNvGraphicFramePr>
            <a:graphicFrameLocks noChangeAspect="1"/>
          </p:cNvGraphicFramePr>
          <p:nvPr/>
        </p:nvGraphicFramePr>
        <p:xfrm>
          <a:off x="3430584" y="3694116"/>
          <a:ext cx="712788" cy="306388"/>
        </p:xfrm>
        <a:graphic>
          <a:graphicData uri="http://schemas.openxmlformats.org/presentationml/2006/ole">
            <mc:AlternateContent xmlns:mc="http://schemas.openxmlformats.org/markup-compatibility/2006">
              <mc:Choice xmlns:v="urn:schemas-microsoft-com:vml" Requires="v">
                <p:oleObj spid="_x0000_s168415" name="משוואה" r:id="rId32" imgW="355320" imgH="152280" progId="Equation.3">
                  <p:embed/>
                </p:oleObj>
              </mc:Choice>
              <mc:Fallback>
                <p:oleObj name="משוואה" r:id="rId32" imgW="355320" imgH="1522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430584" y="3694116"/>
                        <a:ext cx="712788"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8" name="Curved Connector 57"/>
          <p:cNvCxnSpPr>
            <a:stCxn id="22" idx="3"/>
            <a:endCxn id="25" idx="1"/>
          </p:cNvCxnSpPr>
          <p:nvPr/>
        </p:nvCxnSpPr>
        <p:spPr>
          <a:xfrm rot="5400000">
            <a:off x="5884618" y="4357694"/>
            <a:ext cx="2129396" cy="1588"/>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5" idx="7"/>
            <a:endCxn id="22" idx="5"/>
          </p:cNvCxnSpPr>
          <p:nvPr/>
        </p:nvCxnSpPr>
        <p:spPr>
          <a:xfrm rot="5400000" flipH="1" flipV="1">
            <a:off x="6670387" y="4357694"/>
            <a:ext cx="2129396" cy="1588"/>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398" name="Object 22"/>
          <p:cNvGraphicFramePr>
            <a:graphicFrameLocks noChangeAspect="1"/>
          </p:cNvGraphicFramePr>
          <p:nvPr/>
        </p:nvGraphicFramePr>
        <p:xfrm>
          <a:off x="7786710" y="4025906"/>
          <a:ext cx="889000" cy="331788"/>
        </p:xfrm>
        <a:graphic>
          <a:graphicData uri="http://schemas.openxmlformats.org/presentationml/2006/ole">
            <mc:AlternateContent xmlns:mc="http://schemas.openxmlformats.org/markup-compatibility/2006">
              <mc:Choice xmlns:v="urn:schemas-microsoft-com:vml" Requires="v">
                <p:oleObj spid="_x0000_s168416" name="משוואה" r:id="rId34" imgW="444240" imgH="164880" progId="Equation.3">
                  <p:embed/>
                </p:oleObj>
              </mc:Choice>
              <mc:Fallback>
                <p:oleObj name="משוואה" r:id="rId34" imgW="44424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6710" y="4025906"/>
                        <a:ext cx="8890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15"/>
          <p:cNvGraphicFramePr>
            <a:graphicFrameLocks noChangeAspect="1"/>
          </p:cNvGraphicFramePr>
          <p:nvPr/>
        </p:nvGraphicFramePr>
        <p:xfrm>
          <a:off x="6242066" y="4071942"/>
          <a:ext cx="687388" cy="306387"/>
        </p:xfrm>
        <a:graphic>
          <a:graphicData uri="http://schemas.openxmlformats.org/presentationml/2006/ole">
            <mc:AlternateContent xmlns:mc="http://schemas.openxmlformats.org/markup-compatibility/2006">
              <mc:Choice xmlns:v="urn:schemas-microsoft-com:vml" Requires="v">
                <p:oleObj spid="_x0000_s168417" name="משוואה" r:id="rId35" imgW="342720" imgH="152280" progId="Equation.3">
                  <p:embed/>
                </p:oleObj>
              </mc:Choice>
              <mc:Fallback>
                <p:oleObj name="משוואה" r:id="rId35" imgW="342720" imgH="1522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242066" y="4071942"/>
                        <a:ext cx="687388"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Straight Arrow Connector 62"/>
          <p:cNvCxnSpPr>
            <a:stCxn id="25" idx="2"/>
            <a:endCxn id="28" idx="6"/>
          </p:cNvCxnSpPr>
          <p:nvPr/>
        </p:nvCxnSpPr>
        <p:spPr>
          <a:xfrm rot="10800000">
            <a:off x="1897032" y="5750735"/>
            <a:ext cx="488954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400" name="Object 24"/>
          <p:cNvGraphicFramePr>
            <a:graphicFrameLocks noChangeAspect="1"/>
          </p:cNvGraphicFramePr>
          <p:nvPr/>
        </p:nvGraphicFramePr>
        <p:xfrm>
          <a:off x="3787775" y="5837257"/>
          <a:ext cx="712787" cy="306387"/>
        </p:xfrm>
        <a:graphic>
          <a:graphicData uri="http://schemas.openxmlformats.org/presentationml/2006/ole">
            <mc:AlternateContent xmlns:mc="http://schemas.openxmlformats.org/markup-compatibility/2006">
              <mc:Choice xmlns:v="urn:schemas-microsoft-com:vml" Requires="v">
                <p:oleObj spid="_x0000_s168418" name="משוואה" r:id="rId37" imgW="355320" imgH="152280" progId="Equation.3">
                  <p:embed/>
                </p:oleObj>
              </mc:Choice>
              <mc:Fallback>
                <p:oleObj name="משוואה" r:id="rId37" imgW="355320" imgH="1522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87775" y="5837257"/>
                        <a:ext cx="712787"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6" name="Straight Arrow Connector 65"/>
          <p:cNvCxnSpPr>
            <a:stCxn id="11" idx="4"/>
            <a:endCxn id="28" idx="0"/>
          </p:cNvCxnSpPr>
          <p:nvPr/>
        </p:nvCxnSpPr>
        <p:spPr>
          <a:xfrm rot="5400000">
            <a:off x="448434" y="4321975"/>
            <a:ext cx="1857388" cy="7143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401" name="Object 25"/>
          <p:cNvGraphicFramePr>
            <a:graphicFrameLocks noChangeAspect="1"/>
          </p:cNvGraphicFramePr>
          <p:nvPr/>
        </p:nvGraphicFramePr>
        <p:xfrm>
          <a:off x="1428728" y="3910013"/>
          <a:ext cx="712787" cy="306387"/>
        </p:xfrm>
        <a:graphic>
          <a:graphicData uri="http://schemas.openxmlformats.org/presentationml/2006/ole">
            <mc:AlternateContent xmlns:mc="http://schemas.openxmlformats.org/markup-compatibility/2006">
              <mc:Choice xmlns:v="urn:schemas-microsoft-com:vml" Requires="v">
                <p:oleObj spid="_x0000_s168419" name="משוואה" r:id="rId38" imgW="355320" imgH="152280" progId="Equation.3">
                  <p:embed/>
                </p:oleObj>
              </mc:Choice>
              <mc:Fallback>
                <p:oleObj name="משוואה" r:id="rId38" imgW="355320" imgH="1522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28728" y="3910013"/>
                        <a:ext cx="712787"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5402" name="Object 26"/>
          <p:cNvGraphicFramePr>
            <a:graphicFrameLocks noChangeAspect="1"/>
          </p:cNvGraphicFramePr>
          <p:nvPr/>
        </p:nvGraphicFramePr>
        <p:xfrm>
          <a:off x="1428728" y="4214818"/>
          <a:ext cx="687388" cy="280987"/>
        </p:xfrm>
        <a:graphic>
          <a:graphicData uri="http://schemas.openxmlformats.org/presentationml/2006/ole">
            <mc:AlternateContent xmlns:mc="http://schemas.openxmlformats.org/markup-compatibility/2006">
              <mc:Choice xmlns:v="urn:schemas-microsoft-com:vml" Requires="v">
                <p:oleObj spid="_x0000_s168420" name="משוואה" r:id="rId39" imgW="342720" imgH="139680" progId="Equation.3">
                  <p:embed/>
                </p:oleObj>
              </mc:Choice>
              <mc:Fallback>
                <p:oleObj name="משוואה" r:id="rId39" imgW="34272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728" y="4214818"/>
                        <a:ext cx="687388"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0" name="Straight Arrow Connector 69"/>
          <p:cNvCxnSpPr>
            <a:endCxn id="11" idx="1"/>
          </p:cNvCxnSpPr>
          <p:nvPr/>
        </p:nvCxnSpPr>
        <p:spPr>
          <a:xfrm>
            <a:off x="714348" y="2357430"/>
            <a:ext cx="305614" cy="278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5" idx="3"/>
            <a:endCxn id="25" idx="5"/>
          </p:cNvCxnSpPr>
          <p:nvPr/>
        </p:nvCxnSpPr>
        <p:spPr>
          <a:xfrm rot="16200000" flipH="1">
            <a:off x="7342200" y="5686193"/>
            <a:ext cx="1588" cy="785769"/>
          </a:xfrm>
          <a:prstGeom prst="curvedConnector3">
            <a:avLst>
              <a:gd name="adj1" fmla="val 4235593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403" name="Object 27"/>
          <p:cNvGraphicFramePr>
            <a:graphicFrameLocks noChangeAspect="1"/>
          </p:cNvGraphicFramePr>
          <p:nvPr/>
        </p:nvGraphicFramePr>
        <p:xfrm>
          <a:off x="7786710" y="6291284"/>
          <a:ext cx="687388" cy="280988"/>
        </p:xfrm>
        <a:graphic>
          <a:graphicData uri="http://schemas.openxmlformats.org/presentationml/2006/ole">
            <mc:AlternateContent xmlns:mc="http://schemas.openxmlformats.org/markup-compatibility/2006">
              <mc:Choice xmlns:v="urn:schemas-microsoft-com:vml" Requires="v">
                <p:oleObj spid="_x0000_s168421" name="משוואה" r:id="rId40" imgW="342720" imgH="139680" progId="Equation.3">
                  <p:embed/>
                </p:oleObj>
              </mc:Choice>
              <mc:Fallback>
                <p:oleObj name="משוואה" r:id="rId40" imgW="342720" imgH="139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6710" y="6291284"/>
                        <a:ext cx="687388"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6" name="Straight Arrow Connector 75"/>
          <p:cNvCxnSpPr>
            <a:stCxn id="22" idx="1"/>
            <a:endCxn id="34" idx="5"/>
          </p:cNvCxnSpPr>
          <p:nvPr/>
        </p:nvCxnSpPr>
        <p:spPr>
          <a:xfrm rot="16200000" flipV="1">
            <a:off x="6134627" y="1821620"/>
            <a:ext cx="843512" cy="785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4" idx="3"/>
            <a:endCxn id="19" idx="7"/>
          </p:cNvCxnSpPr>
          <p:nvPr/>
        </p:nvCxnSpPr>
        <p:spPr>
          <a:xfrm rot="5400000">
            <a:off x="4543153" y="1801783"/>
            <a:ext cx="843512" cy="8255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27992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5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53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53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54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53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539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53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53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540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539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540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5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472518" cy="4757758"/>
          </a:xfrm>
        </p:spPr>
        <p:txBody>
          <a:bodyPr>
            <a:normAutofit/>
          </a:bodyPr>
          <a:lstStyle/>
          <a:p>
            <a:pPr marL="514350" indent="-514350">
              <a:lnSpc>
                <a:spcPct val="120000"/>
              </a:lnSpc>
              <a:buNone/>
            </a:pPr>
            <a:r>
              <a:rPr lang="en-US" dirty="0" smtClean="0">
                <a:cs typeface="Times New Roman" pitchFamily="18" charset="0"/>
              </a:rPr>
              <a:t>Consider the language                                    .</a:t>
            </a:r>
            <a:br>
              <a:rPr lang="en-US" dirty="0" smtClean="0">
                <a:cs typeface="Times New Roman" pitchFamily="18" charset="0"/>
              </a:rPr>
            </a:br>
            <a:r>
              <a:rPr lang="en-US" dirty="0" smtClean="0">
                <a:cs typeface="Times New Roman" pitchFamily="18" charset="0"/>
              </a:rPr>
              <a:t>A simple method to check whether a string </a:t>
            </a:r>
            <a:r>
              <a:rPr lang="en-US" i="1" dirty="0" smtClean="0">
                <a:latin typeface="Times New Roman" pitchFamily="18" charset="0"/>
                <a:cs typeface="Times New Roman" pitchFamily="18" charset="0"/>
              </a:rPr>
              <a:t>w</a:t>
            </a:r>
            <a:r>
              <a:rPr lang="en-US" dirty="0" smtClean="0">
                <a:cs typeface="Times New Roman" pitchFamily="18" charset="0"/>
              </a:rPr>
              <a:t> is in </a:t>
            </a:r>
            <a:r>
              <a:rPr lang="en-US" i="1" dirty="0" smtClean="0">
                <a:latin typeface="Times New Roman" pitchFamily="18" charset="0"/>
                <a:cs typeface="Times New Roman" pitchFamily="18" charset="0"/>
              </a:rPr>
              <a:t>L</a:t>
            </a:r>
            <a:r>
              <a:rPr lang="en-US" dirty="0" smtClean="0">
                <a:cs typeface="Times New Roman" pitchFamily="18" charset="0"/>
              </a:rPr>
              <a:t> is: Read the first character of </a:t>
            </a:r>
            <a:r>
              <a:rPr lang="en-US" i="1" dirty="0" smtClean="0">
                <a:latin typeface="Times New Roman" pitchFamily="18" charset="0"/>
                <a:cs typeface="Times New Roman" pitchFamily="18" charset="0"/>
              </a:rPr>
              <a:t>w</a:t>
            </a:r>
            <a:r>
              <a:rPr lang="en-US" dirty="0" smtClean="0">
                <a:cs typeface="Times New Roman" pitchFamily="18" charset="0"/>
              </a:rPr>
              <a:t>, store it, and mark it off. Then scan </a:t>
            </a:r>
            <a:r>
              <a:rPr lang="en-US" i="1" dirty="0" smtClean="0">
                <a:latin typeface="Times New Roman" pitchFamily="18" charset="0"/>
                <a:cs typeface="Times New Roman" pitchFamily="18" charset="0"/>
              </a:rPr>
              <a:t>w</a:t>
            </a:r>
            <a:r>
              <a:rPr lang="en-US" dirty="0" smtClean="0">
                <a:cs typeface="Times New Roman" pitchFamily="18" charset="0"/>
              </a:rPr>
              <a:t> until the character </a:t>
            </a:r>
            <a:r>
              <a:rPr lang="en-US" i="1" dirty="0" smtClean="0">
                <a:latin typeface="Times New Roman" pitchFamily="18" charset="0"/>
                <a:cs typeface="Times New Roman" pitchFamily="18" charset="0"/>
              </a:rPr>
              <a:t>#</a:t>
            </a:r>
            <a:r>
              <a:rPr lang="en-US" dirty="0" smtClean="0">
                <a:cs typeface="Times New Roman" pitchFamily="18" charset="0"/>
              </a:rPr>
              <a:t> is found, if the first character past </a:t>
            </a:r>
            <a:r>
              <a:rPr lang="en-US" i="1" dirty="0" smtClean="0">
                <a:latin typeface="Times New Roman" pitchFamily="18" charset="0"/>
                <a:cs typeface="Times New Roman" pitchFamily="18" charset="0"/>
              </a:rPr>
              <a:t># </a:t>
            </a:r>
            <a:r>
              <a:rPr lang="en-US" dirty="0" smtClean="0">
                <a:cs typeface="Times New Roman" pitchFamily="18" charset="0"/>
              </a:rPr>
              <a:t>is equal to the stored character, cross it and go back to the last crossed character, On the tape’s beginning.</a:t>
            </a:r>
          </a:p>
        </p:txBody>
      </p:sp>
      <p:sp>
        <p:nvSpPr>
          <p:cNvPr id="2" name="Title 1"/>
          <p:cNvSpPr>
            <a:spLocks noGrp="1"/>
          </p:cNvSpPr>
          <p:nvPr>
            <p:ph type="title"/>
          </p:nvPr>
        </p:nvSpPr>
        <p:spPr/>
        <p:txBody>
          <a:bodyPr>
            <a:normAutofit/>
          </a:bodyPr>
          <a:lstStyle/>
          <a:p>
            <a:pPr algn="l"/>
            <a:r>
              <a:rPr lang="en-US" dirty="0" smtClean="0"/>
              <a:t>Example2</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4202971"/>
              </p:ext>
            </p:extLst>
          </p:nvPr>
        </p:nvGraphicFramePr>
        <p:xfrm>
          <a:off x="4038600" y="1447800"/>
          <a:ext cx="3292475" cy="674688"/>
        </p:xfrm>
        <a:graphic>
          <a:graphicData uri="http://schemas.openxmlformats.org/presentationml/2006/ole">
            <mc:AlternateContent xmlns:mc="http://schemas.openxmlformats.org/markup-compatibility/2006">
              <mc:Choice xmlns:v="urn:schemas-microsoft-com:vml" Requires="v">
                <p:oleObj spid="_x0000_s168983" name="משוואה" r:id="rId3" imgW="990360" imgH="203040" progId="Equation.3">
                  <p:embed/>
                </p:oleObj>
              </mc:Choice>
              <mc:Fallback>
                <p:oleObj name="משוואה" r:id="rId3" imgW="9903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447800"/>
                        <a:ext cx="3292475"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171054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039128" cy="4757758"/>
          </a:xfrm>
        </p:spPr>
        <p:txBody>
          <a:bodyPr>
            <a:normAutofit/>
          </a:bodyPr>
          <a:lstStyle/>
          <a:p>
            <a:pPr>
              <a:lnSpc>
                <a:spcPct val="120000"/>
              </a:lnSpc>
            </a:pPr>
            <a:r>
              <a:rPr lang="en-US" dirty="0" smtClean="0">
                <a:cs typeface="Times New Roman" pitchFamily="18" charset="0"/>
              </a:rPr>
              <a:t>Repeat this procedure until all the string </a:t>
            </a:r>
            <a:r>
              <a:rPr lang="en-US" i="1" dirty="0" smtClean="0">
                <a:cs typeface="Times New Roman" pitchFamily="18" charset="0"/>
              </a:rPr>
              <a:t>w</a:t>
            </a:r>
            <a:r>
              <a:rPr lang="en-US" dirty="0" smtClean="0">
                <a:cs typeface="Times New Roman" pitchFamily="18" charset="0"/>
              </a:rPr>
              <a:t> is scanned. If an unexpected character is found, </a:t>
            </a:r>
            <a:r>
              <a:rPr lang="en-US" b="1" dirty="0" smtClean="0">
                <a:cs typeface="Times New Roman" pitchFamily="18" charset="0"/>
              </a:rPr>
              <a:t>reject</a:t>
            </a:r>
            <a:r>
              <a:rPr lang="en-US" dirty="0" smtClean="0">
                <a:cs typeface="Times New Roman" pitchFamily="18" charset="0"/>
              </a:rPr>
              <a:t>. Otherwise, </a:t>
            </a:r>
            <a:r>
              <a:rPr lang="en-US" b="1" dirty="0" smtClean="0">
                <a:cs typeface="Times New Roman" pitchFamily="18" charset="0"/>
              </a:rPr>
              <a:t>accept.</a:t>
            </a:r>
            <a:r>
              <a:rPr lang="en-US" dirty="0" smtClean="0">
                <a:cs typeface="Times New Roman" pitchFamily="18" charset="0"/>
              </a:rPr>
              <a:t> </a:t>
            </a:r>
          </a:p>
          <a:p>
            <a:pPr>
              <a:lnSpc>
                <a:spcPct val="120000"/>
              </a:lnSpc>
            </a:pPr>
            <a:r>
              <a:rPr lang="en-US" dirty="0" smtClean="0">
                <a:cs typeface="Times New Roman" pitchFamily="18" charset="0"/>
              </a:rPr>
              <a:t>In the next slide we present a high level description of TM         to decide </a:t>
            </a:r>
            <a:r>
              <a:rPr lang="en-US" i="1" dirty="0" smtClean="0">
                <a:cs typeface="Times New Roman" pitchFamily="18" charset="0"/>
              </a:rPr>
              <a:t>L</a:t>
            </a:r>
            <a:r>
              <a:rPr lang="en-US" dirty="0" smtClean="0">
                <a:cs typeface="Times New Roman" pitchFamily="18" charset="0"/>
              </a:rPr>
              <a:t>. The description format follows the text book.</a:t>
            </a:r>
          </a:p>
          <a:p>
            <a:pPr>
              <a:lnSpc>
                <a:spcPct val="120000"/>
              </a:lnSpc>
            </a:pP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Example2</a:t>
            </a:r>
            <a:endParaRPr lang="en-US" dirty="0"/>
          </a:p>
        </p:txBody>
      </p:sp>
      <p:graphicFrame>
        <p:nvGraphicFramePr>
          <p:cNvPr id="495619" name="Object 3"/>
          <p:cNvGraphicFramePr>
            <a:graphicFrameLocks noChangeAspect="1"/>
          </p:cNvGraphicFramePr>
          <p:nvPr>
            <p:extLst>
              <p:ext uri="{D42A27DB-BD31-4B8C-83A1-F6EECF244321}">
                <p14:modId xmlns:p14="http://schemas.microsoft.com/office/powerpoint/2010/main" val="2541336957"/>
              </p:ext>
            </p:extLst>
          </p:nvPr>
        </p:nvGraphicFramePr>
        <p:xfrm>
          <a:off x="1828800" y="3810000"/>
          <a:ext cx="633412" cy="592138"/>
        </p:xfrm>
        <a:graphic>
          <a:graphicData uri="http://schemas.openxmlformats.org/presentationml/2006/ole">
            <mc:AlternateContent xmlns:mc="http://schemas.openxmlformats.org/markup-compatibility/2006">
              <mc:Choice xmlns:v="urn:schemas-microsoft-com:vml" Requires="v">
                <p:oleObj spid="_x0000_s170007" name="משוואה" r:id="rId3" imgW="190440" imgH="177480" progId="Equation.3">
                  <p:embed/>
                </p:oleObj>
              </mc:Choice>
              <mc:Fallback>
                <p:oleObj name="משוואה" r:id="rId3" imgW="1904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10000"/>
                        <a:ext cx="633412"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684938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352549"/>
            <a:ext cx="8472518" cy="5005409"/>
          </a:xfrm>
        </p:spPr>
        <p:txBody>
          <a:bodyPr>
            <a:normAutofit/>
          </a:bodyPr>
          <a:lstStyle/>
          <a:p>
            <a:pPr marL="514350" indent="-514350">
              <a:buNone/>
            </a:pPr>
            <a:r>
              <a:rPr lang="en-US" sz="3200" dirty="0" smtClean="0">
                <a:cs typeface="Times New Roman" pitchFamily="18" charset="0"/>
              </a:rPr>
              <a:t>          “On input string </a:t>
            </a:r>
            <a:r>
              <a:rPr lang="en-US" sz="3200" i="1" dirty="0" smtClean="0">
                <a:cs typeface="Times New Roman" pitchFamily="18" charset="0"/>
              </a:rPr>
              <a:t>w</a:t>
            </a:r>
            <a:r>
              <a:rPr lang="en-US" sz="3200" dirty="0" smtClean="0">
                <a:cs typeface="Times New Roman" pitchFamily="18" charset="0"/>
              </a:rPr>
              <a:t>:</a:t>
            </a:r>
            <a:br>
              <a:rPr lang="en-US" sz="3200" dirty="0" smtClean="0">
                <a:cs typeface="Times New Roman" pitchFamily="18" charset="0"/>
              </a:rPr>
            </a:br>
            <a:r>
              <a:rPr lang="en-US" sz="3200" dirty="0" smtClean="0">
                <a:cs typeface="Times New Roman" pitchFamily="18" charset="0"/>
              </a:rPr>
              <a:t>1. Store the leftmost symbol on the tape and  </a:t>
            </a:r>
            <a:br>
              <a:rPr lang="en-US" sz="3200" dirty="0" smtClean="0">
                <a:cs typeface="Times New Roman" pitchFamily="18" charset="0"/>
              </a:rPr>
            </a:br>
            <a:r>
              <a:rPr lang="en-US" sz="3200" dirty="0" smtClean="0">
                <a:cs typeface="Times New Roman" pitchFamily="18" charset="0"/>
              </a:rPr>
              <a:t>     cross it out by writing  </a:t>
            </a:r>
            <a:r>
              <a:rPr lang="en-US" sz="3200" i="1" dirty="0" smtClean="0">
                <a:cs typeface="Times New Roman" pitchFamily="18" charset="0"/>
              </a:rPr>
              <a:t>x</a:t>
            </a:r>
            <a:r>
              <a:rPr lang="en-US" sz="3200" dirty="0" smtClean="0">
                <a:cs typeface="Times New Roman" pitchFamily="18" charset="0"/>
              </a:rPr>
              <a:t/>
            </a:r>
            <a:br>
              <a:rPr lang="en-US" sz="3200" dirty="0" smtClean="0">
                <a:cs typeface="Times New Roman" pitchFamily="18" charset="0"/>
              </a:rPr>
            </a:br>
            <a:r>
              <a:rPr lang="en-US" sz="3200" dirty="0" smtClean="0">
                <a:cs typeface="Times New Roman" pitchFamily="18" charset="0"/>
              </a:rPr>
              <a:t>2. Go right past #, if # not found, </a:t>
            </a:r>
            <a:r>
              <a:rPr lang="en-US" sz="3200" b="1" dirty="0" smtClean="0">
                <a:cs typeface="Times New Roman" pitchFamily="18" charset="0"/>
              </a:rPr>
              <a:t>reject</a:t>
            </a:r>
            <a:r>
              <a:rPr lang="en-US" sz="3200" dirty="0" smtClean="0">
                <a:cs typeface="Times New Roman" pitchFamily="18" charset="0"/>
              </a:rPr>
              <a:t/>
            </a:r>
            <a:br>
              <a:rPr lang="en-US" sz="3200" dirty="0" smtClean="0">
                <a:cs typeface="Times New Roman" pitchFamily="18" charset="0"/>
              </a:rPr>
            </a:br>
            <a:r>
              <a:rPr lang="en-US" sz="3200" dirty="0" smtClean="0">
                <a:cs typeface="Times New Roman" pitchFamily="18" charset="0"/>
              </a:rPr>
              <a:t>3. compare the leftmost non </a:t>
            </a:r>
            <a:r>
              <a:rPr lang="en-US" sz="3200" i="1" dirty="0" smtClean="0">
                <a:cs typeface="Times New Roman" pitchFamily="18" charset="0"/>
              </a:rPr>
              <a:t>x</a:t>
            </a:r>
            <a:r>
              <a:rPr lang="en-US" sz="3200" dirty="0" smtClean="0">
                <a:cs typeface="Times New Roman" pitchFamily="18" charset="0"/>
              </a:rPr>
              <a:t> symbol to the </a:t>
            </a:r>
            <a:br>
              <a:rPr lang="en-US" sz="3200" dirty="0" smtClean="0">
                <a:cs typeface="Times New Roman" pitchFamily="18" charset="0"/>
              </a:rPr>
            </a:br>
            <a:r>
              <a:rPr lang="en-US" sz="3200" dirty="0" smtClean="0">
                <a:cs typeface="Times New Roman" pitchFamily="18" charset="0"/>
              </a:rPr>
              <a:t>     stored symbol. If not equal, </a:t>
            </a:r>
            <a:r>
              <a:rPr lang="en-US" sz="3200" b="1" dirty="0" smtClean="0">
                <a:cs typeface="Times New Roman" pitchFamily="18" charset="0"/>
              </a:rPr>
              <a:t>reject</a:t>
            </a:r>
            <a:r>
              <a:rPr lang="en-US" sz="3200" dirty="0" smtClean="0">
                <a:cs typeface="Times New Roman" pitchFamily="18" charset="0"/>
              </a:rPr>
              <a:t/>
            </a:r>
            <a:br>
              <a:rPr lang="en-US" sz="3200" dirty="0" smtClean="0">
                <a:cs typeface="Times New Roman" pitchFamily="18" charset="0"/>
              </a:rPr>
            </a:br>
            <a:r>
              <a:rPr lang="en-US" sz="3200" dirty="0" smtClean="0">
                <a:cs typeface="Times New Roman" pitchFamily="18" charset="0"/>
              </a:rPr>
              <a:t>4. Cross out the compared symbol. Return the </a:t>
            </a:r>
            <a:br>
              <a:rPr lang="en-US" sz="3200" dirty="0" smtClean="0">
                <a:cs typeface="Times New Roman" pitchFamily="18" charset="0"/>
              </a:rPr>
            </a:br>
            <a:r>
              <a:rPr lang="en-US" sz="3200" dirty="0" smtClean="0">
                <a:cs typeface="Times New Roman" pitchFamily="18" charset="0"/>
              </a:rPr>
              <a:t>     head to the left-hand end of the tape</a:t>
            </a:r>
            <a:br>
              <a:rPr lang="en-US" sz="3200" dirty="0" smtClean="0">
                <a:cs typeface="Times New Roman" pitchFamily="18" charset="0"/>
              </a:rPr>
            </a:br>
            <a:r>
              <a:rPr lang="en-US" sz="3200" dirty="0" smtClean="0">
                <a:cs typeface="Times New Roman" pitchFamily="18" charset="0"/>
              </a:rPr>
              <a:t>5. Go to stage 1  “</a:t>
            </a:r>
          </a:p>
        </p:txBody>
      </p:sp>
      <p:sp>
        <p:nvSpPr>
          <p:cNvPr id="2" name="Title 1"/>
          <p:cNvSpPr>
            <a:spLocks noGrp="1"/>
          </p:cNvSpPr>
          <p:nvPr>
            <p:ph type="title"/>
          </p:nvPr>
        </p:nvSpPr>
        <p:spPr/>
        <p:txBody>
          <a:bodyPr>
            <a:normAutofit/>
          </a:bodyPr>
          <a:lstStyle/>
          <a:p>
            <a:pPr algn="l"/>
            <a:r>
              <a:rPr lang="en-US" dirty="0" smtClean="0"/>
              <a:t>Example2</a:t>
            </a:r>
            <a:endParaRPr lang="en-US" dirty="0"/>
          </a:p>
        </p:txBody>
      </p:sp>
      <p:graphicFrame>
        <p:nvGraphicFramePr>
          <p:cNvPr id="487429" name="Object 5"/>
          <p:cNvGraphicFramePr>
            <a:graphicFrameLocks noChangeAspect="1"/>
          </p:cNvGraphicFramePr>
          <p:nvPr>
            <p:extLst>
              <p:ext uri="{D42A27DB-BD31-4B8C-83A1-F6EECF244321}">
                <p14:modId xmlns:p14="http://schemas.microsoft.com/office/powerpoint/2010/main" val="2678956810"/>
              </p:ext>
            </p:extLst>
          </p:nvPr>
        </p:nvGraphicFramePr>
        <p:xfrm>
          <a:off x="605716" y="1352549"/>
          <a:ext cx="971550" cy="592137"/>
        </p:xfrm>
        <a:graphic>
          <a:graphicData uri="http://schemas.openxmlformats.org/presentationml/2006/ole">
            <mc:AlternateContent xmlns:mc="http://schemas.openxmlformats.org/markup-compatibility/2006">
              <mc:Choice xmlns:v="urn:schemas-microsoft-com:vml" Requires="v">
                <p:oleObj spid="_x0000_s171031" name="משוואה" r:id="rId3" imgW="291960" imgH="177480" progId="Equation.3">
                  <p:embed/>
                </p:oleObj>
              </mc:Choice>
              <mc:Fallback>
                <p:oleObj name="משוואה" r:id="rId3" imgW="2919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16" y="1352549"/>
                        <a:ext cx="971550"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33048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472518" cy="4757758"/>
          </a:xfrm>
        </p:spPr>
        <p:txBody>
          <a:bodyPr>
            <a:normAutofit lnSpcReduction="10000"/>
          </a:bodyPr>
          <a:lstStyle/>
          <a:p>
            <a:pPr marL="514350" indent="-514350">
              <a:lnSpc>
                <a:spcPct val="150000"/>
              </a:lnSpc>
              <a:buNone/>
            </a:pPr>
            <a:r>
              <a:rPr lang="en-US" dirty="0" smtClean="0">
                <a:cs typeface="Times New Roman" pitchFamily="18" charset="0"/>
              </a:rPr>
              <a:t>In the following slide the transition function of </a:t>
            </a:r>
            <a:br>
              <a:rPr lang="en-US" dirty="0" smtClean="0">
                <a:cs typeface="Times New Roman" pitchFamily="18" charset="0"/>
              </a:rPr>
            </a:br>
            <a:r>
              <a:rPr lang="en-US" dirty="0" smtClean="0">
                <a:cs typeface="Times New Roman" pitchFamily="18" charset="0"/>
              </a:rPr>
              <a:t>        is presented</a:t>
            </a:r>
          </a:p>
          <a:p>
            <a:pPr marL="514350" indent="-514350">
              <a:lnSpc>
                <a:spcPct val="150000"/>
              </a:lnSpc>
              <a:buNone/>
            </a:pPr>
            <a:r>
              <a:rPr lang="en-US" b="1" dirty="0" smtClean="0">
                <a:cs typeface="Times New Roman" pitchFamily="18" charset="0"/>
              </a:rPr>
              <a:t>Note:  </a:t>
            </a:r>
          </a:p>
          <a:p>
            <a:pPr marL="514350" indent="-514350">
              <a:lnSpc>
                <a:spcPct val="150000"/>
              </a:lnSpc>
              <a:buNone/>
            </a:pPr>
            <a:r>
              <a:rPr lang="en-US" dirty="0" smtClean="0">
                <a:cs typeface="Times New Roman" pitchFamily="18" charset="0"/>
              </a:rPr>
              <a:t>1.                       ,                            </a:t>
            </a:r>
          </a:p>
          <a:p>
            <a:pPr marL="514350" indent="-514350">
              <a:lnSpc>
                <a:spcPct val="150000"/>
              </a:lnSpc>
              <a:buNone/>
            </a:pPr>
            <a:r>
              <a:rPr lang="en-US" dirty="0" smtClean="0">
                <a:cs typeface="Times New Roman" pitchFamily="18" charset="0"/>
              </a:rPr>
              <a:t>2. In this description, state             and all its incoming transitions are omitted. Wherever there is a missing transition, it goes to           </a:t>
            </a:r>
          </a:p>
        </p:txBody>
      </p:sp>
      <p:sp>
        <p:nvSpPr>
          <p:cNvPr id="2" name="Title 1"/>
          <p:cNvSpPr>
            <a:spLocks noGrp="1"/>
          </p:cNvSpPr>
          <p:nvPr>
            <p:ph type="title"/>
          </p:nvPr>
        </p:nvSpPr>
        <p:spPr/>
        <p:txBody>
          <a:bodyPr>
            <a:normAutofit/>
          </a:bodyPr>
          <a:lstStyle/>
          <a:p>
            <a:pPr algn="l"/>
            <a:r>
              <a:rPr lang="en-US" dirty="0" smtClean="0"/>
              <a:t>Example2</a:t>
            </a:r>
            <a:endParaRPr lang="en-US" dirty="0"/>
          </a:p>
        </p:txBody>
      </p:sp>
      <p:graphicFrame>
        <p:nvGraphicFramePr>
          <p:cNvPr id="484355" name="Object 3"/>
          <p:cNvGraphicFramePr>
            <a:graphicFrameLocks noChangeAspect="1"/>
          </p:cNvGraphicFramePr>
          <p:nvPr>
            <p:extLst>
              <p:ext uri="{D42A27DB-BD31-4B8C-83A1-F6EECF244321}">
                <p14:modId xmlns:p14="http://schemas.microsoft.com/office/powerpoint/2010/main" val="2257426786"/>
              </p:ext>
            </p:extLst>
          </p:nvPr>
        </p:nvGraphicFramePr>
        <p:xfrm>
          <a:off x="1017373" y="3728225"/>
          <a:ext cx="1687512" cy="549275"/>
        </p:xfrm>
        <a:graphic>
          <a:graphicData uri="http://schemas.openxmlformats.org/presentationml/2006/ole">
            <mc:AlternateContent xmlns:mc="http://schemas.openxmlformats.org/markup-compatibility/2006">
              <mc:Choice xmlns:v="urn:schemas-microsoft-com:vml" Requires="v">
                <p:oleObj spid="_x0000_s172139" name="משוואה" r:id="rId3" imgW="507960" imgH="164880" progId="Equation.3">
                  <p:embed/>
                </p:oleObj>
              </mc:Choice>
              <mc:Fallback>
                <p:oleObj name="משוואה" r:id="rId3" imgW="50796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373" y="3728225"/>
                        <a:ext cx="1687512"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4357" name="Object 5"/>
          <p:cNvGraphicFramePr>
            <a:graphicFrameLocks noChangeAspect="1"/>
          </p:cNvGraphicFramePr>
          <p:nvPr>
            <p:extLst>
              <p:ext uri="{D42A27DB-BD31-4B8C-83A1-F6EECF244321}">
                <p14:modId xmlns:p14="http://schemas.microsoft.com/office/powerpoint/2010/main" val="1591210966"/>
              </p:ext>
            </p:extLst>
          </p:nvPr>
        </p:nvGraphicFramePr>
        <p:xfrm>
          <a:off x="3064289" y="3748778"/>
          <a:ext cx="2447925" cy="549275"/>
        </p:xfrm>
        <a:graphic>
          <a:graphicData uri="http://schemas.openxmlformats.org/presentationml/2006/ole">
            <mc:AlternateContent xmlns:mc="http://schemas.openxmlformats.org/markup-compatibility/2006">
              <mc:Choice xmlns:v="urn:schemas-microsoft-com:vml" Requires="v">
                <p:oleObj spid="_x0000_s172140" name="משוואה" r:id="rId5" imgW="736560" imgH="164880" progId="Equation.3">
                  <p:embed/>
                </p:oleObj>
              </mc:Choice>
              <mc:Fallback>
                <p:oleObj name="משוואה" r:id="rId5" imgW="73656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289" y="3748778"/>
                        <a:ext cx="24479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4" name="Object 5"/>
          <p:cNvGraphicFramePr>
            <a:graphicFrameLocks noChangeAspect="1"/>
          </p:cNvGraphicFramePr>
          <p:nvPr>
            <p:extLst>
              <p:ext uri="{D42A27DB-BD31-4B8C-83A1-F6EECF244321}">
                <p14:modId xmlns:p14="http://schemas.microsoft.com/office/powerpoint/2010/main" val="3104456487"/>
              </p:ext>
            </p:extLst>
          </p:nvPr>
        </p:nvGraphicFramePr>
        <p:xfrm>
          <a:off x="1017373" y="2312083"/>
          <a:ext cx="674688" cy="592137"/>
        </p:xfrm>
        <a:graphic>
          <a:graphicData uri="http://schemas.openxmlformats.org/presentationml/2006/ole">
            <mc:AlternateContent xmlns:mc="http://schemas.openxmlformats.org/markup-compatibility/2006">
              <mc:Choice xmlns:v="urn:schemas-microsoft-com:vml" Requires="v">
                <p:oleObj spid="_x0000_s172141" name="משוואה" r:id="rId7" imgW="203040" imgH="177480" progId="Equation.3">
                  <p:embed/>
                </p:oleObj>
              </mc:Choice>
              <mc:Fallback>
                <p:oleObj name="משוואה" r:id="rId7" imgW="2030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373" y="2312083"/>
                        <a:ext cx="674688"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3573" name="Object 5"/>
          <p:cNvGraphicFramePr>
            <a:graphicFrameLocks noChangeAspect="1"/>
          </p:cNvGraphicFramePr>
          <p:nvPr>
            <p:extLst>
              <p:ext uri="{D42A27DB-BD31-4B8C-83A1-F6EECF244321}">
                <p14:modId xmlns:p14="http://schemas.microsoft.com/office/powerpoint/2010/main" val="546005183"/>
              </p:ext>
            </p:extLst>
          </p:nvPr>
        </p:nvGraphicFramePr>
        <p:xfrm>
          <a:off x="4555524" y="4377887"/>
          <a:ext cx="1054100" cy="633412"/>
        </p:xfrm>
        <a:graphic>
          <a:graphicData uri="http://schemas.openxmlformats.org/presentationml/2006/ole">
            <mc:AlternateContent xmlns:mc="http://schemas.openxmlformats.org/markup-compatibility/2006">
              <mc:Choice xmlns:v="urn:schemas-microsoft-com:vml" Requires="v">
                <p:oleObj spid="_x0000_s172142" name="משוואה" r:id="rId9" imgW="317160" imgH="190440" progId="Equation.3">
                  <p:embed/>
                </p:oleObj>
              </mc:Choice>
              <mc:Fallback>
                <p:oleObj name="משוואה" r:id="rId9" imgW="317160" imgH="1904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5524" y="4377887"/>
                        <a:ext cx="1054100"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3574" name="Object 5"/>
          <p:cNvGraphicFramePr>
            <a:graphicFrameLocks noChangeAspect="1"/>
          </p:cNvGraphicFramePr>
          <p:nvPr>
            <p:extLst>
              <p:ext uri="{D42A27DB-BD31-4B8C-83A1-F6EECF244321}">
                <p14:modId xmlns:p14="http://schemas.microsoft.com/office/powerpoint/2010/main" val="972829350"/>
              </p:ext>
            </p:extLst>
          </p:nvPr>
        </p:nvGraphicFramePr>
        <p:xfrm>
          <a:off x="4102829" y="5583514"/>
          <a:ext cx="1054100" cy="633413"/>
        </p:xfrm>
        <a:graphic>
          <a:graphicData uri="http://schemas.openxmlformats.org/presentationml/2006/ole">
            <mc:AlternateContent xmlns:mc="http://schemas.openxmlformats.org/markup-compatibility/2006">
              <mc:Choice xmlns:v="urn:schemas-microsoft-com:vml" Requires="v">
                <p:oleObj spid="_x0000_s172143" name="משוואה" r:id="rId11" imgW="317160" imgH="190440" progId="Equation.3">
                  <p:embed/>
                </p:oleObj>
              </mc:Choice>
              <mc:Fallback>
                <p:oleObj name="משוואה" r:id="rId11" imgW="317160" imgH="1904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2829" y="5583514"/>
                        <a:ext cx="1054100"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51705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
            <a:ext cx="8305800" cy="647700"/>
          </a:xfrm>
        </p:spPr>
        <p:txBody>
          <a:bodyPr>
            <a:normAutofit fontScale="90000"/>
          </a:bodyPr>
          <a:lstStyle/>
          <a:p>
            <a:r>
              <a:rPr lang="en-US" dirty="0" smtClean="0"/>
              <a:t>Course Outline</a:t>
            </a:r>
            <a:endParaRPr lang="id-ID" dirty="0"/>
          </a:p>
        </p:txBody>
      </p:sp>
      <p:sp>
        <p:nvSpPr>
          <p:cNvPr id="3" name="Content Placeholder 2"/>
          <p:cNvSpPr>
            <a:spLocks noGrp="1"/>
          </p:cNvSpPr>
          <p:nvPr>
            <p:ph idx="1"/>
          </p:nvPr>
        </p:nvSpPr>
        <p:spPr>
          <a:xfrm>
            <a:off x="609600" y="1349785"/>
            <a:ext cx="8534400" cy="5105400"/>
          </a:xfrm>
        </p:spPr>
        <p:txBody>
          <a:bodyPr>
            <a:noAutofit/>
          </a:bodyPr>
          <a:lstStyle/>
          <a:p>
            <a:pPr marL="571500" indent="-571500">
              <a:buFont typeface="+mj-lt"/>
              <a:buAutoNum type="arabicPeriod"/>
            </a:pPr>
            <a:r>
              <a:rPr lang="id-ID" dirty="0" err="1" smtClean="0"/>
              <a:t>Introduction</a:t>
            </a:r>
            <a:endParaRPr lang="en-US" dirty="0" smtClean="0"/>
          </a:p>
          <a:p>
            <a:pPr marL="571500" indent="-571500">
              <a:buFont typeface="+mj-lt"/>
              <a:buAutoNum type="arabicPeriod"/>
            </a:pPr>
            <a:r>
              <a:rPr lang="en-US" dirty="0" smtClean="0"/>
              <a:t>Math Fundamental 1: Set, Sequence, Function</a:t>
            </a:r>
          </a:p>
          <a:p>
            <a:pPr marL="571500" indent="-571500">
              <a:buFont typeface="+mj-lt"/>
              <a:buAutoNum type="arabicPeriod"/>
            </a:pPr>
            <a:r>
              <a:rPr lang="en-US" dirty="0" smtClean="0"/>
              <a:t>Math Fundamental 2: Graph, String, Logic</a:t>
            </a:r>
          </a:p>
          <a:p>
            <a:pPr marL="571500" indent="-571500">
              <a:buFont typeface="+mj-lt"/>
              <a:buAutoNum type="arabicPeriod"/>
            </a:pPr>
            <a:r>
              <a:rPr lang="en-US" dirty="0"/>
              <a:t>Finite Automata</a:t>
            </a:r>
          </a:p>
          <a:p>
            <a:pPr marL="571500" indent="-571500">
              <a:buFont typeface="+mj-lt"/>
              <a:buAutoNum type="arabicPeriod"/>
            </a:pPr>
            <a:r>
              <a:rPr lang="en-US" dirty="0"/>
              <a:t>Pushdown Automata</a:t>
            </a:r>
          </a:p>
          <a:p>
            <a:pPr marL="571500" indent="-571500">
              <a:buFont typeface="+mj-lt"/>
              <a:buAutoNum type="arabicPeriod"/>
            </a:pPr>
            <a:r>
              <a:rPr lang="en-US" dirty="0" smtClean="0">
                <a:solidFill>
                  <a:srgbClr val="C00000"/>
                </a:solidFill>
              </a:rPr>
              <a:t>Turing Machines</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91939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6"/>
          <p:cNvGrpSpPr/>
          <p:nvPr/>
        </p:nvGrpSpPr>
        <p:grpSpPr>
          <a:xfrm>
            <a:off x="500034" y="3214686"/>
            <a:ext cx="1111245" cy="928694"/>
            <a:chOff x="2328818" y="1928802"/>
            <a:chExt cx="1111245" cy="928694"/>
          </a:xfrm>
        </p:grpSpPr>
        <p:sp>
          <p:nvSpPr>
            <p:cNvPr id="11" name="Oval 10"/>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Object 6"/>
            <p:cNvGraphicFramePr>
              <a:graphicFrameLocks noChangeAspect="1"/>
            </p:cNvGraphicFramePr>
            <p:nvPr/>
          </p:nvGraphicFramePr>
          <p:xfrm>
            <a:off x="2643174" y="2071678"/>
            <a:ext cx="420688" cy="534988"/>
          </p:xfrm>
          <a:graphic>
            <a:graphicData uri="http://schemas.openxmlformats.org/presentationml/2006/ole">
              <mc:AlternateContent xmlns:mc="http://schemas.openxmlformats.org/markup-compatibility/2006">
                <mc:Choice xmlns:v="urn:schemas-microsoft-com:vml" Requires="v">
                  <p:oleObj spid="_x0000_s173578" name="משוואה" r:id="rId3" imgW="139680" imgH="177480" progId="Equation.3">
                    <p:embed/>
                  </p:oleObj>
                </mc:Choice>
                <mc:Fallback>
                  <p:oleObj name="משוואה" r:id="rId3" imgW="1396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74" y="2071678"/>
                          <a:ext cx="420688"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17"/>
          <p:cNvGrpSpPr/>
          <p:nvPr/>
        </p:nvGrpSpPr>
        <p:grpSpPr>
          <a:xfrm>
            <a:off x="2174871" y="1357298"/>
            <a:ext cx="1111245" cy="928694"/>
            <a:chOff x="2328818" y="1928802"/>
            <a:chExt cx="1111245" cy="928694"/>
          </a:xfrm>
        </p:grpSpPr>
        <p:sp>
          <p:nvSpPr>
            <p:cNvPr id="19" name="Oval 18"/>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Object 6"/>
            <p:cNvGraphicFramePr>
              <a:graphicFrameLocks noChangeAspect="1"/>
            </p:cNvGraphicFramePr>
            <p:nvPr/>
          </p:nvGraphicFramePr>
          <p:xfrm>
            <a:off x="2624087" y="2071684"/>
            <a:ext cx="458788" cy="534987"/>
          </p:xfrm>
          <a:graphic>
            <a:graphicData uri="http://schemas.openxmlformats.org/presentationml/2006/ole">
              <mc:AlternateContent xmlns:mc="http://schemas.openxmlformats.org/markup-compatibility/2006">
                <mc:Choice xmlns:v="urn:schemas-microsoft-com:vml" Requires="v">
                  <p:oleObj spid="_x0000_s173579" name="משוואה" r:id="rId5" imgW="152280" imgH="177480" progId="Equation.3">
                    <p:embed/>
                  </p:oleObj>
                </mc:Choice>
                <mc:Fallback>
                  <p:oleObj name="משוואה" r:id="rId5" imgW="1522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4087" y="2071684"/>
                          <a:ext cx="458788"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20"/>
          <p:cNvGrpSpPr/>
          <p:nvPr/>
        </p:nvGrpSpPr>
        <p:grpSpPr>
          <a:xfrm>
            <a:off x="5857884" y="3214686"/>
            <a:ext cx="1111245" cy="928694"/>
            <a:chOff x="2328818" y="1928802"/>
            <a:chExt cx="1111245" cy="928694"/>
          </a:xfrm>
        </p:grpSpPr>
        <p:sp>
          <p:nvSpPr>
            <p:cNvPr id="22" name="Oval 21"/>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Object 6"/>
            <p:cNvGraphicFramePr>
              <a:graphicFrameLocks noChangeAspect="1"/>
            </p:cNvGraphicFramePr>
            <p:nvPr/>
          </p:nvGraphicFramePr>
          <p:xfrm>
            <a:off x="2624078" y="2071684"/>
            <a:ext cx="458787" cy="534987"/>
          </p:xfrm>
          <a:graphic>
            <a:graphicData uri="http://schemas.openxmlformats.org/presentationml/2006/ole">
              <mc:AlternateContent xmlns:mc="http://schemas.openxmlformats.org/markup-compatibility/2006">
                <mc:Choice xmlns:v="urn:schemas-microsoft-com:vml" Requires="v">
                  <p:oleObj spid="_x0000_s173580" name="משוואה" r:id="rId7" imgW="152280" imgH="177480" progId="Equation.3">
                    <p:embed/>
                  </p:oleObj>
                </mc:Choice>
                <mc:Fallback>
                  <p:oleObj name="משוואה" r:id="rId7" imgW="1522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4078" y="2071684"/>
                          <a:ext cx="458787"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85390" name="Object 14"/>
          <p:cNvGraphicFramePr>
            <a:graphicFrameLocks noChangeAspect="1"/>
          </p:cNvGraphicFramePr>
          <p:nvPr/>
        </p:nvGraphicFramePr>
        <p:xfrm>
          <a:off x="1111232" y="4740287"/>
          <a:ext cx="889000" cy="331787"/>
        </p:xfrm>
        <a:graphic>
          <a:graphicData uri="http://schemas.openxmlformats.org/presentationml/2006/ole">
            <mc:AlternateContent xmlns:mc="http://schemas.openxmlformats.org/markup-compatibility/2006">
              <mc:Choice xmlns:v="urn:schemas-microsoft-com:vml" Requires="v">
                <p:oleObj spid="_x0000_s173581" name="משוואה" r:id="rId9" imgW="444240" imgH="164880" progId="Equation.3">
                  <p:embed/>
                </p:oleObj>
              </mc:Choice>
              <mc:Fallback>
                <p:oleObj name="משוואה" r:id="rId9" imgW="44424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1232" y="4740287"/>
                        <a:ext cx="8890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23"/>
          <p:cNvGrpSpPr/>
          <p:nvPr/>
        </p:nvGrpSpPr>
        <p:grpSpPr>
          <a:xfrm>
            <a:off x="7747035" y="3214686"/>
            <a:ext cx="1111245" cy="928694"/>
            <a:chOff x="2328818" y="1928802"/>
            <a:chExt cx="1111245" cy="928694"/>
          </a:xfrm>
        </p:grpSpPr>
        <p:sp>
          <p:nvSpPr>
            <p:cNvPr id="25" name="Oval 24"/>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6"/>
            <p:cNvGraphicFramePr>
              <a:graphicFrameLocks noChangeAspect="1"/>
            </p:cNvGraphicFramePr>
            <p:nvPr/>
          </p:nvGraphicFramePr>
          <p:xfrm>
            <a:off x="2624078" y="2071664"/>
            <a:ext cx="458787" cy="534988"/>
          </p:xfrm>
          <a:graphic>
            <a:graphicData uri="http://schemas.openxmlformats.org/presentationml/2006/ole">
              <mc:AlternateContent xmlns:mc="http://schemas.openxmlformats.org/markup-compatibility/2006">
                <mc:Choice xmlns:v="urn:schemas-microsoft-com:vml" Requires="v">
                  <p:oleObj spid="_x0000_s173582" name="משוואה" r:id="rId11" imgW="152280" imgH="177480" progId="Equation.3">
                    <p:embed/>
                  </p:oleObj>
                </mc:Choice>
                <mc:Fallback>
                  <p:oleObj name="משוואה" r:id="rId11" imgW="15228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4078" y="2071664"/>
                          <a:ext cx="458787"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6"/>
          <p:cNvGrpSpPr/>
          <p:nvPr/>
        </p:nvGrpSpPr>
        <p:grpSpPr>
          <a:xfrm>
            <a:off x="2174871" y="5286388"/>
            <a:ext cx="1111245" cy="928694"/>
            <a:chOff x="2328818" y="1928802"/>
            <a:chExt cx="1111245" cy="928694"/>
          </a:xfrm>
        </p:grpSpPr>
        <p:sp>
          <p:nvSpPr>
            <p:cNvPr id="28" name="Oval 27"/>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9" name="Object 6"/>
            <p:cNvGraphicFramePr>
              <a:graphicFrameLocks noChangeAspect="1"/>
            </p:cNvGraphicFramePr>
            <p:nvPr/>
          </p:nvGraphicFramePr>
          <p:xfrm>
            <a:off x="2624097" y="2071664"/>
            <a:ext cx="458788" cy="534988"/>
          </p:xfrm>
          <a:graphic>
            <a:graphicData uri="http://schemas.openxmlformats.org/presentationml/2006/ole">
              <mc:AlternateContent xmlns:mc="http://schemas.openxmlformats.org/markup-compatibility/2006">
                <mc:Choice xmlns:v="urn:schemas-microsoft-com:vml" Requires="v">
                  <p:oleObj spid="_x0000_s173583" name="משוואה" r:id="rId13" imgW="152280" imgH="177480" progId="Equation.3">
                    <p:embed/>
                  </p:oleObj>
                </mc:Choice>
                <mc:Fallback>
                  <p:oleObj name="משוואה" r:id="rId13" imgW="15228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4097" y="2071664"/>
                          <a:ext cx="458788"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29"/>
          <p:cNvGrpSpPr/>
          <p:nvPr/>
        </p:nvGrpSpPr>
        <p:grpSpPr>
          <a:xfrm>
            <a:off x="2317747" y="3214686"/>
            <a:ext cx="1111245" cy="928694"/>
            <a:chOff x="2328818" y="1928802"/>
            <a:chExt cx="1111245" cy="928694"/>
          </a:xfrm>
        </p:grpSpPr>
        <p:sp>
          <p:nvSpPr>
            <p:cNvPr id="31" name="Oval 30"/>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Object 6"/>
            <p:cNvGraphicFramePr>
              <a:graphicFrameLocks noChangeAspect="1"/>
            </p:cNvGraphicFramePr>
            <p:nvPr/>
          </p:nvGraphicFramePr>
          <p:xfrm>
            <a:off x="2625684" y="2071679"/>
            <a:ext cx="457200" cy="534987"/>
          </p:xfrm>
          <a:graphic>
            <a:graphicData uri="http://schemas.openxmlformats.org/presentationml/2006/ole">
              <mc:AlternateContent xmlns:mc="http://schemas.openxmlformats.org/markup-compatibility/2006">
                <mc:Choice xmlns:v="urn:schemas-microsoft-com:vml" Requires="v">
                  <p:oleObj spid="_x0000_s173584" name="משוואה" r:id="rId15" imgW="152280" imgH="177480" progId="Equation.3">
                    <p:embed/>
                  </p:oleObj>
                </mc:Choice>
                <mc:Fallback>
                  <p:oleObj name="משוואה" r:id="rId15" imgW="15228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5684" y="2071679"/>
                          <a:ext cx="457200"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32"/>
          <p:cNvGrpSpPr/>
          <p:nvPr/>
        </p:nvGrpSpPr>
        <p:grpSpPr>
          <a:xfrm>
            <a:off x="4175135" y="1357298"/>
            <a:ext cx="1111245" cy="928694"/>
            <a:chOff x="2328818" y="1500174"/>
            <a:chExt cx="1111245" cy="928694"/>
          </a:xfrm>
        </p:grpSpPr>
        <p:sp>
          <p:nvSpPr>
            <p:cNvPr id="34" name="Oval 33"/>
            <p:cNvSpPr/>
            <p:nvPr/>
          </p:nvSpPr>
          <p:spPr>
            <a:xfrm>
              <a:off x="2328818" y="1500174"/>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 name="Object 6"/>
            <p:cNvGraphicFramePr>
              <a:graphicFrameLocks noChangeAspect="1"/>
            </p:cNvGraphicFramePr>
            <p:nvPr/>
          </p:nvGraphicFramePr>
          <p:xfrm>
            <a:off x="2624089" y="1714504"/>
            <a:ext cx="458787" cy="534987"/>
          </p:xfrm>
          <a:graphic>
            <a:graphicData uri="http://schemas.openxmlformats.org/presentationml/2006/ole">
              <mc:AlternateContent xmlns:mc="http://schemas.openxmlformats.org/markup-compatibility/2006">
                <mc:Choice xmlns:v="urn:schemas-microsoft-com:vml" Requires="v">
                  <p:oleObj spid="_x0000_s173585" name="משוואה" r:id="rId17" imgW="152280" imgH="177480" progId="Equation.3">
                    <p:embed/>
                  </p:oleObj>
                </mc:Choice>
                <mc:Fallback>
                  <p:oleObj name="משוואה" r:id="rId17" imgW="15228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4089" y="1714504"/>
                          <a:ext cx="458787"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46" name="Curved Connector 45"/>
          <p:cNvCxnSpPr>
            <a:stCxn id="34" idx="1"/>
            <a:endCxn id="34" idx="7"/>
          </p:cNvCxnSpPr>
          <p:nvPr/>
        </p:nvCxnSpPr>
        <p:spPr>
          <a:xfrm rot="5400000" flipH="1" flipV="1">
            <a:off x="4730757" y="1100418"/>
            <a:ext cx="1588" cy="785769"/>
          </a:xfrm>
          <a:prstGeom prst="curvedConnector3">
            <a:avLst>
              <a:gd name="adj1" fmla="val 4902331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5396" name="Object 20"/>
          <p:cNvGraphicFramePr>
            <a:graphicFrameLocks noChangeAspect="1"/>
          </p:cNvGraphicFramePr>
          <p:nvPr/>
        </p:nvGraphicFramePr>
        <p:xfrm>
          <a:off x="3409946" y="1500174"/>
          <a:ext cx="661988" cy="306388"/>
        </p:xfrm>
        <a:graphic>
          <a:graphicData uri="http://schemas.openxmlformats.org/presentationml/2006/ole">
            <mc:AlternateContent xmlns:mc="http://schemas.openxmlformats.org/markup-compatibility/2006">
              <mc:Choice xmlns:v="urn:schemas-microsoft-com:vml" Requires="v">
                <p:oleObj spid="_x0000_s173586" name="משוואה" r:id="rId19" imgW="330120" imgH="152280" progId="Equation.3">
                  <p:embed/>
                </p:oleObj>
              </mc:Choice>
              <mc:Fallback>
                <p:oleObj name="משוואה" r:id="rId19" imgW="330120" imgH="1522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09946" y="1500174"/>
                        <a:ext cx="661988"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Curved Connector 52"/>
          <p:cNvCxnSpPr>
            <a:stCxn id="22" idx="1"/>
            <a:endCxn id="22" idx="7"/>
          </p:cNvCxnSpPr>
          <p:nvPr/>
        </p:nvCxnSpPr>
        <p:spPr>
          <a:xfrm rot="5400000" flipH="1" flipV="1">
            <a:off x="6413506" y="2957806"/>
            <a:ext cx="1588" cy="785769"/>
          </a:xfrm>
          <a:prstGeom prst="curvedConnector3">
            <a:avLst>
              <a:gd name="adj1" fmla="val 2295995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15"/>
          <p:cNvGraphicFramePr>
            <a:graphicFrameLocks noChangeAspect="1"/>
          </p:cNvGraphicFramePr>
          <p:nvPr/>
        </p:nvGraphicFramePr>
        <p:xfrm>
          <a:off x="2320925" y="382569"/>
          <a:ext cx="814388" cy="331787"/>
        </p:xfrm>
        <a:graphic>
          <a:graphicData uri="http://schemas.openxmlformats.org/presentationml/2006/ole">
            <mc:AlternateContent xmlns:mc="http://schemas.openxmlformats.org/markup-compatibility/2006">
              <mc:Choice xmlns:v="urn:schemas-microsoft-com:vml" Requires="v">
                <p:oleObj spid="_x0000_s173587" name="משוואה" r:id="rId21" imgW="406080" imgH="164880" progId="Equation.3">
                  <p:embed/>
                </p:oleObj>
              </mc:Choice>
              <mc:Fallback>
                <p:oleObj name="משוואה" r:id="rId21" imgW="406080" imgH="1648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20925" y="382569"/>
                        <a:ext cx="814388"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5402" name="Object 26"/>
          <p:cNvGraphicFramePr>
            <a:graphicFrameLocks noChangeAspect="1"/>
          </p:cNvGraphicFramePr>
          <p:nvPr/>
        </p:nvGraphicFramePr>
        <p:xfrm>
          <a:off x="2598728" y="2571744"/>
          <a:ext cx="687388" cy="280987"/>
        </p:xfrm>
        <a:graphic>
          <a:graphicData uri="http://schemas.openxmlformats.org/presentationml/2006/ole">
            <mc:AlternateContent xmlns:mc="http://schemas.openxmlformats.org/markup-compatibility/2006">
              <mc:Choice xmlns:v="urn:schemas-microsoft-com:vml" Requires="v">
                <p:oleObj spid="_x0000_s173588" name="משוואה" r:id="rId23" imgW="342720" imgH="139680" progId="Equation.3">
                  <p:embed/>
                </p:oleObj>
              </mc:Choice>
              <mc:Fallback>
                <p:oleObj name="משוואה" r:id="rId23" imgW="342720" imgH="1396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98728" y="2571744"/>
                        <a:ext cx="687388"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0" name="Straight Arrow Connector 69"/>
          <p:cNvCxnSpPr>
            <a:endCxn id="11" idx="1"/>
          </p:cNvCxnSpPr>
          <p:nvPr/>
        </p:nvCxnSpPr>
        <p:spPr>
          <a:xfrm>
            <a:off x="357158" y="3071810"/>
            <a:ext cx="305614" cy="278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8" name="Group 32"/>
          <p:cNvGrpSpPr/>
          <p:nvPr/>
        </p:nvGrpSpPr>
        <p:grpSpPr>
          <a:xfrm>
            <a:off x="4187817" y="5286388"/>
            <a:ext cx="1111245" cy="928694"/>
            <a:chOff x="2328818" y="1500174"/>
            <a:chExt cx="1111245" cy="928694"/>
          </a:xfrm>
        </p:grpSpPr>
        <p:sp>
          <p:nvSpPr>
            <p:cNvPr id="71" name="Oval 70"/>
            <p:cNvSpPr/>
            <p:nvPr/>
          </p:nvSpPr>
          <p:spPr>
            <a:xfrm>
              <a:off x="2328818" y="1500174"/>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3" name="Object 6"/>
            <p:cNvGraphicFramePr>
              <a:graphicFrameLocks noChangeAspect="1"/>
            </p:cNvGraphicFramePr>
            <p:nvPr/>
          </p:nvGraphicFramePr>
          <p:xfrm>
            <a:off x="2624089" y="1714504"/>
            <a:ext cx="458787" cy="534987"/>
          </p:xfrm>
          <a:graphic>
            <a:graphicData uri="http://schemas.openxmlformats.org/presentationml/2006/ole">
              <mc:AlternateContent xmlns:mc="http://schemas.openxmlformats.org/markup-compatibility/2006">
                <mc:Choice xmlns:v="urn:schemas-microsoft-com:vml" Requires="v">
                  <p:oleObj spid="_x0000_s173589" name="משוואה" r:id="rId25" imgW="152280" imgH="177480" progId="Equation.3">
                    <p:embed/>
                  </p:oleObj>
                </mc:Choice>
                <mc:Fallback>
                  <p:oleObj name="משוואה" r:id="rId25" imgW="152280" imgH="177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24089" y="1714504"/>
                          <a:ext cx="458787"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69" name="Curved Connector 68"/>
          <p:cNvCxnSpPr>
            <a:stCxn id="71" idx="1"/>
            <a:endCxn id="71" idx="7"/>
          </p:cNvCxnSpPr>
          <p:nvPr/>
        </p:nvCxnSpPr>
        <p:spPr>
          <a:xfrm rot="5400000" flipH="1" flipV="1">
            <a:off x="4743439" y="5029508"/>
            <a:ext cx="1588" cy="785769"/>
          </a:xfrm>
          <a:prstGeom prst="curvedConnector3">
            <a:avLst>
              <a:gd name="adj1" fmla="val 4902331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4" name="Group 29"/>
          <p:cNvGrpSpPr/>
          <p:nvPr/>
        </p:nvGrpSpPr>
        <p:grpSpPr>
          <a:xfrm>
            <a:off x="4175135" y="3214686"/>
            <a:ext cx="1111245" cy="928694"/>
            <a:chOff x="2328818" y="1928802"/>
            <a:chExt cx="1111245" cy="928694"/>
          </a:xfrm>
        </p:grpSpPr>
        <p:sp>
          <p:nvSpPr>
            <p:cNvPr id="75" name="Oval 74"/>
            <p:cNvSpPr/>
            <p:nvPr/>
          </p:nvSpPr>
          <p:spPr>
            <a:xfrm>
              <a:off x="2328818" y="1928802"/>
              <a:ext cx="1111245" cy="928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7" name="Object 6"/>
            <p:cNvGraphicFramePr>
              <a:graphicFrameLocks noChangeAspect="1"/>
            </p:cNvGraphicFramePr>
            <p:nvPr/>
          </p:nvGraphicFramePr>
          <p:xfrm>
            <a:off x="2338337" y="2052621"/>
            <a:ext cx="1031875" cy="573087"/>
          </p:xfrm>
          <a:graphic>
            <a:graphicData uri="http://schemas.openxmlformats.org/presentationml/2006/ole">
              <mc:AlternateContent xmlns:mc="http://schemas.openxmlformats.org/markup-compatibility/2006">
                <mc:Choice xmlns:v="urn:schemas-microsoft-com:vml" Requires="v">
                  <p:oleObj spid="_x0000_s173590" name="משוואה" r:id="rId27" imgW="342720" imgH="190440" progId="Equation.3">
                    <p:embed/>
                  </p:oleObj>
                </mc:Choice>
                <mc:Fallback>
                  <p:oleObj name="משוואה" r:id="rId27" imgW="342720" imgH="1904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38337" y="2052621"/>
                          <a:ext cx="10318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82" name="Straight Arrow Connector 81"/>
          <p:cNvCxnSpPr>
            <a:stCxn id="11" idx="7"/>
            <a:endCxn id="19" idx="3"/>
          </p:cNvCxnSpPr>
          <p:nvPr/>
        </p:nvCxnSpPr>
        <p:spPr>
          <a:xfrm rot="5400000" flipH="1" flipV="1">
            <a:off x="1292724" y="2305805"/>
            <a:ext cx="1200702" cy="889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1" idx="6"/>
            <a:endCxn id="31" idx="2"/>
          </p:cNvCxnSpPr>
          <p:nvPr/>
        </p:nvCxnSpPr>
        <p:spPr>
          <a:xfrm>
            <a:off x="1611279" y="3679033"/>
            <a:ext cx="7064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1" idx="5"/>
            <a:endCxn id="28" idx="1"/>
          </p:cNvCxnSpPr>
          <p:nvPr/>
        </p:nvCxnSpPr>
        <p:spPr>
          <a:xfrm rot="16200000" flipH="1">
            <a:off x="1185567" y="4270350"/>
            <a:ext cx="1415016" cy="889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Curved Connector 89"/>
          <p:cNvCxnSpPr>
            <a:stCxn id="31" idx="1"/>
            <a:endCxn id="31" idx="7"/>
          </p:cNvCxnSpPr>
          <p:nvPr/>
        </p:nvCxnSpPr>
        <p:spPr>
          <a:xfrm rot="5400000" flipH="1" flipV="1">
            <a:off x="2873369" y="2957806"/>
            <a:ext cx="1588" cy="785769"/>
          </a:xfrm>
          <a:prstGeom prst="curvedConnector3">
            <a:avLst>
              <a:gd name="adj1" fmla="val 3462211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1" idx="6"/>
            <a:endCxn id="75" idx="2"/>
          </p:cNvCxnSpPr>
          <p:nvPr/>
        </p:nvCxnSpPr>
        <p:spPr>
          <a:xfrm>
            <a:off x="3428992" y="3679033"/>
            <a:ext cx="74614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9" idx="6"/>
            <a:endCxn id="34" idx="2"/>
          </p:cNvCxnSpPr>
          <p:nvPr/>
        </p:nvCxnSpPr>
        <p:spPr>
          <a:xfrm>
            <a:off x="3286116" y="1821645"/>
            <a:ext cx="88901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8" idx="6"/>
            <a:endCxn id="71" idx="2"/>
          </p:cNvCxnSpPr>
          <p:nvPr/>
        </p:nvCxnSpPr>
        <p:spPr>
          <a:xfrm>
            <a:off x="3286116" y="5750735"/>
            <a:ext cx="90170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stCxn id="28" idx="1"/>
            <a:endCxn id="28" idx="7"/>
          </p:cNvCxnSpPr>
          <p:nvPr/>
        </p:nvCxnSpPr>
        <p:spPr>
          <a:xfrm rot="5400000" flipH="1" flipV="1">
            <a:off x="2730493" y="5029508"/>
            <a:ext cx="1588" cy="785769"/>
          </a:xfrm>
          <a:prstGeom prst="curvedConnector3">
            <a:avLst>
              <a:gd name="adj1" fmla="val 5211531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hape 103"/>
          <p:cNvCxnSpPr>
            <a:stCxn id="25" idx="4"/>
            <a:endCxn id="11" idx="3"/>
          </p:cNvCxnSpPr>
          <p:nvPr/>
        </p:nvCxnSpPr>
        <p:spPr>
          <a:xfrm rot="5400000" flipH="1">
            <a:off x="4414713" y="255435"/>
            <a:ext cx="136004" cy="7639886"/>
          </a:xfrm>
          <a:prstGeom prst="bentConnector3">
            <a:avLst>
              <a:gd name="adj1" fmla="val -186168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22" idx="6"/>
            <a:endCxn id="25" idx="2"/>
          </p:cNvCxnSpPr>
          <p:nvPr/>
        </p:nvCxnSpPr>
        <p:spPr>
          <a:xfrm>
            <a:off x="6969129" y="3679033"/>
            <a:ext cx="77790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34" idx="5"/>
            <a:endCxn id="22" idx="1"/>
          </p:cNvCxnSpPr>
          <p:nvPr/>
        </p:nvCxnSpPr>
        <p:spPr>
          <a:xfrm rot="16200000" flipH="1">
            <a:off x="4971781" y="2301849"/>
            <a:ext cx="1200702" cy="896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71" idx="7"/>
            <a:endCxn id="22" idx="3"/>
          </p:cNvCxnSpPr>
          <p:nvPr/>
        </p:nvCxnSpPr>
        <p:spPr>
          <a:xfrm rot="5400000" flipH="1" flipV="1">
            <a:off x="4870965" y="4272735"/>
            <a:ext cx="1415016" cy="8842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4620" name="Object 28"/>
          <p:cNvGraphicFramePr>
            <a:graphicFrameLocks noChangeAspect="1"/>
          </p:cNvGraphicFramePr>
          <p:nvPr/>
        </p:nvGraphicFramePr>
        <p:xfrm>
          <a:off x="1136632" y="2357430"/>
          <a:ext cx="863600" cy="331788"/>
        </p:xfrm>
        <a:graphic>
          <a:graphicData uri="http://schemas.openxmlformats.org/presentationml/2006/ole">
            <mc:AlternateContent xmlns:mc="http://schemas.openxmlformats.org/markup-compatibility/2006">
              <mc:Choice xmlns:v="urn:schemas-microsoft-com:vml" Requires="v">
                <p:oleObj spid="_x0000_s173591" name="משוואה" r:id="rId29" imgW="431640" imgH="164880" progId="Equation.3">
                  <p:embed/>
                </p:oleObj>
              </mc:Choice>
              <mc:Fallback>
                <p:oleObj name="משוואה" r:id="rId29" imgW="431640" imgH="1648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36632" y="2357430"/>
                        <a:ext cx="8636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1" name="Object 29"/>
          <p:cNvGraphicFramePr>
            <a:graphicFrameLocks noChangeAspect="1"/>
          </p:cNvGraphicFramePr>
          <p:nvPr/>
        </p:nvGraphicFramePr>
        <p:xfrm>
          <a:off x="2357422" y="4286256"/>
          <a:ext cx="814388" cy="331787"/>
        </p:xfrm>
        <a:graphic>
          <a:graphicData uri="http://schemas.openxmlformats.org/presentationml/2006/ole">
            <mc:AlternateContent xmlns:mc="http://schemas.openxmlformats.org/markup-compatibility/2006">
              <mc:Choice xmlns:v="urn:schemas-microsoft-com:vml" Requires="v">
                <p:oleObj spid="_x0000_s173592" name="משוואה" r:id="rId31" imgW="406080" imgH="164880" progId="Equation.3">
                  <p:embed/>
                </p:oleObj>
              </mc:Choice>
              <mc:Fallback>
                <p:oleObj name="משוואה" r:id="rId31" imgW="406080" imgH="1648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57422" y="4286256"/>
                        <a:ext cx="814388"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2" name="Object 30"/>
          <p:cNvGraphicFramePr>
            <a:graphicFrameLocks noChangeAspect="1"/>
          </p:cNvGraphicFramePr>
          <p:nvPr/>
        </p:nvGraphicFramePr>
        <p:xfrm>
          <a:off x="3428992" y="5837257"/>
          <a:ext cx="661988" cy="306387"/>
        </p:xfrm>
        <a:graphic>
          <a:graphicData uri="http://schemas.openxmlformats.org/presentationml/2006/ole">
            <mc:AlternateContent xmlns:mc="http://schemas.openxmlformats.org/markup-compatibility/2006">
              <mc:Choice xmlns:v="urn:schemas-microsoft-com:vml" Requires="v">
                <p:oleObj spid="_x0000_s173593" name="משוואה" r:id="rId33" imgW="330120" imgH="152280" progId="Equation.3">
                  <p:embed/>
                </p:oleObj>
              </mc:Choice>
              <mc:Fallback>
                <p:oleObj name="משוואה" r:id="rId33" imgW="330120" imgH="1522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428992" y="5837257"/>
                        <a:ext cx="661988"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3" name="Object 31"/>
          <p:cNvGraphicFramePr>
            <a:graphicFrameLocks noChangeAspect="1"/>
          </p:cNvGraphicFramePr>
          <p:nvPr/>
        </p:nvGraphicFramePr>
        <p:xfrm>
          <a:off x="1643042" y="3786190"/>
          <a:ext cx="661988" cy="306387"/>
        </p:xfrm>
        <a:graphic>
          <a:graphicData uri="http://schemas.openxmlformats.org/presentationml/2006/ole">
            <mc:AlternateContent xmlns:mc="http://schemas.openxmlformats.org/markup-compatibility/2006">
              <mc:Choice xmlns:v="urn:schemas-microsoft-com:vml" Requires="v">
                <p:oleObj spid="_x0000_s173594" name="משוואה" r:id="rId35" imgW="330120" imgH="152280" progId="Equation.3">
                  <p:embed/>
                </p:oleObj>
              </mc:Choice>
              <mc:Fallback>
                <p:oleObj name="משוואה" r:id="rId35" imgW="330120" imgH="1522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43042" y="3786190"/>
                        <a:ext cx="661988"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4" name="Object 32"/>
          <p:cNvGraphicFramePr>
            <a:graphicFrameLocks noChangeAspect="1"/>
          </p:cNvGraphicFramePr>
          <p:nvPr/>
        </p:nvGraphicFramePr>
        <p:xfrm>
          <a:off x="3428992" y="3714752"/>
          <a:ext cx="712788" cy="306387"/>
        </p:xfrm>
        <a:graphic>
          <a:graphicData uri="http://schemas.openxmlformats.org/presentationml/2006/ole">
            <mc:AlternateContent xmlns:mc="http://schemas.openxmlformats.org/markup-compatibility/2006">
              <mc:Choice xmlns:v="urn:schemas-microsoft-com:vml" Requires="v">
                <p:oleObj spid="_x0000_s173595" name="משוואה" r:id="rId36" imgW="355320" imgH="152280" progId="Equation.3">
                  <p:embed/>
                </p:oleObj>
              </mc:Choice>
              <mc:Fallback>
                <p:oleObj name="משוואה" r:id="rId36" imgW="355320" imgH="15228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28992" y="3714752"/>
                        <a:ext cx="712788"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5" name="Object 33"/>
          <p:cNvGraphicFramePr>
            <a:graphicFrameLocks noChangeAspect="1"/>
          </p:cNvGraphicFramePr>
          <p:nvPr/>
        </p:nvGraphicFramePr>
        <p:xfrm>
          <a:off x="4429124" y="357166"/>
          <a:ext cx="687387" cy="280987"/>
        </p:xfrm>
        <a:graphic>
          <a:graphicData uri="http://schemas.openxmlformats.org/presentationml/2006/ole">
            <mc:AlternateContent xmlns:mc="http://schemas.openxmlformats.org/markup-compatibility/2006">
              <mc:Choice xmlns:v="urn:schemas-microsoft-com:vml" Requires="v">
                <p:oleObj spid="_x0000_s173596" name="משוואה" r:id="rId38" imgW="342720" imgH="139680" progId="Equation.3">
                  <p:embed/>
                </p:oleObj>
              </mc:Choice>
              <mc:Fallback>
                <p:oleObj name="משוואה" r:id="rId38" imgW="342720" imgH="1396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29124" y="357166"/>
                        <a:ext cx="687387"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6" name="Object 34"/>
          <p:cNvGraphicFramePr>
            <a:graphicFrameLocks noChangeAspect="1"/>
          </p:cNvGraphicFramePr>
          <p:nvPr/>
        </p:nvGraphicFramePr>
        <p:xfrm>
          <a:off x="4429124" y="4291021"/>
          <a:ext cx="687387" cy="280987"/>
        </p:xfrm>
        <a:graphic>
          <a:graphicData uri="http://schemas.openxmlformats.org/presentationml/2006/ole">
            <mc:AlternateContent xmlns:mc="http://schemas.openxmlformats.org/markup-compatibility/2006">
              <mc:Choice xmlns:v="urn:schemas-microsoft-com:vml" Requires="v">
                <p:oleObj spid="_x0000_s173597" name="משוואה" r:id="rId39" imgW="342720" imgH="139680" progId="Equation.3">
                  <p:embed/>
                </p:oleObj>
              </mc:Choice>
              <mc:Fallback>
                <p:oleObj name="משוואה" r:id="rId39" imgW="342720" imgH="1396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29124" y="4291021"/>
                        <a:ext cx="687387"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7" name="Object 35"/>
          <p:cNvGraphicFramePr>
            <a:graphicFrameLocks noChangeAspect="1"/>
          </p:cNvGraphicFramePr>
          <p:nvPr/>
        </p:nvGraphicFramePr>
        <p:xfrm>
          <a:off x="7456513" y="4219583"/>
          <a:ext cx="687387" cy="280987"/>
        </p:xfrm>
        <a:graphic>
          <a:graphicData uri="http://schemas.openxmlformats.org/presentationml/2006/ole">
            <mc:AlternateContent xmlns:mc="http://schemas.openxmlformats.org/markup-compatibility/2006">
              <mc:Choice xmlns:v="urn:schemas-microsoft-com:vml" Requires="v">
                <p:oleObj spid="_x0000_s173598" name="משוואה" r:id="rId40" imgW="342720" imgH="139680" progId="Equation.3">
                  <p:embed/>
                </p:oleObj>
              </mc:Choice>
              <mc:Fallback>
                <p:oleObj name="משוואה" r:id="rId40" imgW="342720" imgH="1396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56513" y="4219583"/>
                        <a:ext cx="687387"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8" name="Object 36"/>
          <p:cNvGraphicFramePr>
            <a:graphicFrameLocks noChangeAspect="1"/>
          </p:cNvGraphicFramePr>
          <p:nvPr/>
        </p:nvGraphicFramePr>
        <p:xfrm>
          <a:off x="5572132" y="4740287"/>
          <a:ext cx="863600" cy="331787"/>
        </p:xfrm>
        <a:graphic>
          <a:graphicData uri="http://schemas.openxmlformats.org/presentationml/2006/ole">
            <mc:AlternateContent xmlns:mc="http://schemas.openxmlformats.org/markup-compatibility/2006">
              <mc:Choice xmlns:v="urn:schemas-microsoft-com:vml" Requires="v">
                <p:oleObj spid="_x0000_s173599" name="משוואה" r:id="rId41" imgW="431640" imgH="164880" progId="Equation.3">
                  <p:embed/>
                </p:oleObj>
              </mc:Choice>
              <mc:Fallback>
                <p:oleObj name="משוואה" r:id="rId41" imgW="431640" imgH="164880"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572132" y="4740287"/>
                        <a:ext cx="8636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29" name="Object 37"/>
          <p:cNvGraphicFramePr>
            <a:graphicFrameLocks noChangeAspect="1"/>
          </p:cNvGraphicFramePr>
          <p:nvPr/>
        </p:nvGraphicFramePr>
        <p:xfrm>
          <a:off x="5572132" y="2357430"/>
          <a:ext cx="838200" cy="331787"/>
        </p:xfrm>
        <a:graphic>
          <a:graphicData uri="http://schemas.openxmlformats.org/presentationml/2006/ole">
            <mc:AlternateContent xmlns:mc="http://schemas.openxmlformats.org/markup-compatibility/2006">
              <mc:Choice xmlns:v="urn:schemas-microsoft-com:vml" Requires="v">
                <p:oleObj spid="_x0000_s173600" name="משוואה" r:id="rId43" imgW="419040" imgH="164880" progId="Equation.3">
                  <p:embed/>
                </p:oleObj>
              </mc:Choice>
              <mc:Fallback>
                <p:oleObj name="משוואה" r:id="rId43" imgW="419040" imgH="16488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572132" y="2357430"/>
                        <a:ext cx="8382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2" name="Curved Connector 121"/>
          <p:cNvCxnSpPr>
            <a:stCxn id="19" idx="1"/>
            <a:endCxn id="19" idx="7"/>
          </p:cNvCxnSpPr>
          <p:nvPr/>
        </p:nvCxnSpPr>
        <p:spPr>
          <a:xfrm rot="5400000" flipH="1" flipV="1">
            <a:off x="2730493" y="1100418"/>
            <a:ext cx="1588" cy="785769"/>
          </a:xfrm>
          <a:prstGeom prst="curvedConnector3">
            <a:avLst>
              <a:gd name="adj1" fmla="val 4263968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4630" name="Object 38"/>
          <p:cNvGraphicFramePr>
            <a:graphicFrameLocks noChangeAspect="1"/>
          </p:cNvGraphicFramePr>
          <p:nvPr/>
        </p:nvGraphicFramePr>
        <p:xfrm>
          <a:off x="6311900" y="2668584"/>
          <a:ext cx="992188" cy="331788"/>
        </p:xfrm>
        <a:graphic>
          <a:graphicData uri="http://schemas.openxmlformats.org/presentationml/2006/ole">
            <mc:AlternateContent xmlns:mc="http://schemas.openxmlformats.org/markup-compatibility/2006">
              <mc:Choice xmlns:v="urn:schemas-microsoft-com:vml" Requires="v">
                <p:oleObj spid="_x0000_s173601" name="משוואה" r:id="rId45" imgW="495000" imgH="164880" progId="Equation.3">
                  <p:embed/>
                </p:oleObj>
              </mc:Choice>
              <mc:Fallback>
                <p:oleObj name="משוואה" r:id="rId45" imgW="495000" imgH="164880" progId="Equation.3">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311900" y="2668584"/>
                        <a:ext cx="992188"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631" name="Object 39"/>
          <p:cNvGraphicFramePr>
            <a:graphicFrameLocks noChangeAspect="1"/>
          </p:cNvGraphicFramePr>
          <p:nvPr/>
        </p:nvGraphicFramePr>
        <p:xfrm>
          <a:off x="7053284" y="3714752"/>
          <a:ext cx="661988" cy="306387"/>
        </p:xfrm>
        <a:graphic>
          <a:graphicData uri="http://schemas.openxmlformats.org/presentationml/2006/ole">
            <mc:AlternateContent xmlns:mc="http://schemas.openxmlformats.org/markup-compatibility/2006">
              <mc:Choice xmlns:v="urn:schemas-microsoft-com:vml" Requires="v">
                <p:oleObj spid="_x0000_s173602" name="משוואה" r:id="rId47" imgW="330120" imgH="152280" progId="Equation.3">
                  <p:embed/>
                </p:oleObj>
              </mc:Choice>
              <mc:Fallback>
                <p:oleObj name="משוואה" r:id="rId47" imgW="330120" imgH="152280" progId="Equation.3">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053284" y="3714752"/>
                        <a:ext cx="661988"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0" name="Curved Connector 129"/>
          <p:cNvCxnSpPr>
            <a:stCxn id="25" idx="1"/>
            <a:endCxn id="25" idx="7"/>
          </p:cNvCxnSpPr>
          <p:nvPr/>
        </p:nvCxnSpPr>
        <p:spPr>
          <a:xfrm rot="5400000" flipH="1" flipV="1">
            <a:off x="8302657" y="2957806"/>
            <a:ext cx="1588" cy="785769"/>
          </a:xfrm>
          <a:prstGeom prst="curvedConnector3">
            <a:avLst>
              <a:gd name="adj1" fmla="val 6596412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4632" name="Object 40"/>
          <p:cNvGraphicFramePr>
            <a:graphicFrameLocks noChangeAspect="1"/>
          </p:cNvGraphicFramePr>
          <p:nvPr/>
        </p:nvGraphicFramePr>
        <p:xfrm>
          <a:off x="7967663" y="2000250"/>
          <a:ext cx="787400" cy="331788"/>
        </p:xfrm>
        <a:graphic>
          <a:graphicData uri="http://schemas.openxmlformats.org/presentationml/2006/ole">
            <mc:AlternateContent xmlns:mc="http://schemas.openxmlformats.org/markup-compatibility/2006">
              <mc:Choice xmlns:v="urn:schemas-microsoft-com:vml" Requires="v">
                <p:oleObj spid="_x0000_s173603" name="משוואה" r:id="rId49" imgW="393480" imgH="164880" progId="Equation.3">
                  <p:embed/>
                </p:oleObj>
              </mc:Choice>
              <mc:Fallback>
                <p:oleObj name="משוואה" r:id="rId49" imgW="393480" imgH="164880" progId="Equation.3">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967663" y="2000250"/>
                        <a:ext cx="7874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C546E0E4-908A-4724-B308-E4F6AE4FA0DD}"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74231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6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53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46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53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46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46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53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46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46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53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46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946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462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46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463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946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3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946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9462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9462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9462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9462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9462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9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8540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94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600200"/>
            <a:ext cx="8115328" cy="4757758"/>
          </a:xfrm>
        </p:spPr>
        <p:txBody>
          <a:bodyPr>
            <a:normAutofit/>
          </a:bodyPr>
          <a:lstStyle/>
          <a:p>
            <a:pPr>
              <a:lnSpc>
                <a:spcPct val="150000"/>
              </a:lnSpc>
            </a:pPr>
            <a:r>
              <a:rPr lang="en-US" b="1" dirty="0" smtClean="0">
                <a:cs typeface="Times New Roman" pitchFamily="18" charset="0"/>
              </a:rPr>
              <a:t>Note: </a:t>
            </a:r>
            <a:r>
              <a:rPr lang="en-US" dirty="0" smtClean="0">
                <a:cs typeface="Times New Roman" pitchFamily="18" charset="0"/>
              </a:rPr>
              <a:t>states       and        “store” the bit 0, while states       and       “store” the bit 1</a:t>
            </a:r>
          </a:p>
          <a:p>
            <a:pPr>
              <a:lnSpc>
                <a:spcPct val="150000"/>
              </a:lnSpc>
            </a:pPr>
            <a:r>
              <a:rPr lang="en-US" dirty="0" smtClean="0">
                <a:cs typeface="Times New Roman" pitchFamily="18" charset="0"/>
              </a:rPr>
              <a:t>In other words: These two segments are identical, but when the </a:t>
            </a:r>
            <a:r>
              <a:rPr lang="en-US" b="1" dirty="0" smtClean="0">
                <a:cs typeface="Times New Roman" pitchFamily="18" charset="0"/>
              </a:rPr>
              <a:t>merge </a:t>
            </a:r>
            <a:r>
              <a:rPr lang="en-US" dirty="0" smtClean="0">
                <a:cs typeface="Times New Roman" pitchFamily="18" charset="0"/>
              </a:rPr>
              <a:t>each segments uses the value it stored.</a:t>
            </a:r>
            <a:br>
              <a:rPr lang="en-US" dirty="0" smtClean="0">
                <a:cs typeface="Times New Roman" pitchFamily="18" charset="0"/>
              </a:rPr>
            </a:b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Example2</a:t>
            </a:r>
            <a:endParaRPr lang="en-US" dirty="0"/>
          </a:p>
        </p:txBody>
      </p:sp>
      <p:graphicFrame>
        <p:nvGraphicFramePr>
          <p:cNvPr id="493573" name="Object 5"/>
          <p:cNvGraphicFramePr>
            <a:graphicFrameLocks noChangeAspect="1"/>
          </p:cNvGraphicFramePr>
          <p:nvPr>
            <p:extLst>
              <p:ext uri="{D42A27DB-BD31-4B8C-83A1-F6EECF244321}">
                <p14:modId xmlns:p14="http://schemas.microsoft.com/office/powerpoint/2010/main" val="1499814644"/>
              </p:ext>
            </p:extLst>
          </p:nvPr>
        </p:nvGraphicFramePr>
        <p:xfrm>
          <a:off x="3810000" y="1652585"/>
          <a:ext cx="506413" cy="590550"/>
        </p:xfrm>
        <a:graphic>
          <a:graphicData uri="http://schemas.openxmlformats.org/presentationml/2006/ole">
            <mc:AlternateContent xmlns:mc="http://schemas.openxmlformats.org/markup-compatibility/2006">
              <mc:Choice xmlns:v="urn:schemas-microsoft-com:vml" Requires="v">
                <p:oleObj spid="_x0000_s174166" name="משוואה" r:id="rId3" imgW="152280" imgH="177480" progId="Equation.3">
                  <p:embed/>
                </p:oleObj>
              </mc:Choice>
              <mc:Fallback>
                <p:oleObj name="משוואה" r:id="rId3" imgW="1522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652585"/>
                        <a:ext cx="50641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6647" name="Object 5"/>
          <p:cNvGraphicFramePr>
            <a:graphicFrameLocks noChangeAspect="1"/>
          </p:cNvGraphicFramePr>
          <p:nvPr>
            <p:extLst>
              <p:ext uri="{D42A27DB-BD31-4B8C-83A1-F6EECF244321}">
                <p14:modId xmlns:p14="http://schemas.microsoft.com/office/powerpoint/2010/main" val="3807317426"/>
              </p:ext>
            </p:extLst>
          </p:nvPr>
        </p:nvGraphicFramePr>
        <p:xfrm>
          <a:off x="2675888" y="1652585"/>
          <a:ext cx="506413" cy="590550"/>
        </p:xfrm>
        <a:graphic>
          <a:graphicData uri="http://schemas.openxmlformats.org/presentationml/2006/ole">
            <mc:AlternateContent xmlns:mc="http://schemas.openxmlformats.org/markup-compatibility/2006">
              <mc:Choice xmlns:v="urn:schemas-microsoft-com:vml" Requires="v">
                <p:oleObj spid="_x0000_s174167" name="משוואה" r:id="rId5" imgW="152280" imgH="177480" progId="Equation.3">
                  <p:embed/>
                </p:oleObj>
              </mc:Choice>
              <mc:Fallback>
                <p:oleObj name="משוואה" r:id="rId5" imgW="15228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5888" y="1652585"/>
                        <a:ext cx="50641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6648" name="Object 5"/>
          <p:cNvGraphicFramePr>
            <a:graphicFrameLocks noChangeAspect="1"/>
          </p:cNvGraphicFramePr>
          <p:nvPr>
            <p:extLst>
              <p:ext uri="{D42A27DB-BD31-4B8C-83A1-F6EECF244321}">
                <p14:modId xmlns:p14="http://schemas.microsoft.com/office/powerpoint/2010/main" val="3499791089"/>
              </p:ext>
            </p:extLst>
          </p:nvPr>
        </p:nvGraphicFramePr>
        <p:xfrm>
          <a:off x="2916738" y="2295520"/>
          <a:ext cx="506413" cy="590550"/>
        </p:xfrm>
        <a:graphic>
          <a:graphicData uri="http://schemas.openxmlformats.org/presentationml/2006/ole">
            <mc:AlternateContent xmlns:mc="http://schemas.openxmlformats.org/markup-compatibility/2006">
              <mc:Choice xmlns:v="urn:schemas-microsoft-com:vml" Requires="v">
                <p:oleObj spid="_x0000_s174168" name="משוואה" r:id="rId7" imgW="152280" imgH="177480" progId="Equation.3">
                  <p:embed/>
                </p:oleObj>
              </mc:Choice>
              <mc:Fallback>
                <p:oleObj name="משוואה" r:id="rId7" imgW="1522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738" y="2295520"/>
                        <a:ext cx="50641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6649" name="Object 5"/>
          <p:cNvGraphicFramePr>
            <a:graphicFrameLocks noChangeAspect="1"/>
          </p:cNvGraphicFramePr>
          <p:nvPr>
            <p:extLst>
              <p:ext uri="{D42A27DB-BD31-4B8C-83A1-F6EECF244321}">
                <p14:modId xmlns:p14="http://schemas.microsoft.com/office/powerpoint/2010/main" val="3123281779"/>
              </p:ext>
            </p:extLst>
          </p:nvPr>
        </p:nvGraphicFramePr>
        <p:xfrm>
          <a:off x="1828800" y="2303753"/>
          <a:ext cx="506413" cy="590550"/>
        </p:xfrm>
        <a:graphic>
          <a:graphicData uri="http://schemas.openxmlformats.org/presentationml/2006/ole">
            <mc:AlternateContent xmlns:mc="http://schemas.openxmlformats.org/markup-compatibility/2006">
              <mc:Choice xmlns:v="urn:schemas-microsoft-com:vml" Requires="v">
                <p:oleObj spid="_x0000_s174169" name="משוואה" r:id="rId9" imgW="152280" imgH="177480" progId="Equation.3">
                  <p:embed/>
                </p:oleObj>
              </mc:Choice>
              <mc:Fallback>
                <p:oleObj name="משוואה" r:id="rId9" imgW="1522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2303753"/>
                        <a:ext cx="50641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726519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 </a:t>
            </a:r>
            <a:r>
              <a:rPr lang="id-ID" dirty="0" err="1" smtClean="0"/>
              <a:t>Decidable</a:t>
            </a:r>
            <a:r>
              <a:rPr lang="id-ID" dirty="0" smtClean="0"/>
              <a:t> </a:t>
            </a:r>
            <a:r>
              <a:rPr lang="id-ID" dirty="0" err="1"/>
              <a:t>Languages</a:t>
            </a:r>
            <a:endParaRPr lang="id-ID" dirty="0"/>
          </a:p>
        </p:txBody>
      </p:sp>
      <p:sp>
        <p:nvSpPr>
          <p:cNvPr id="3" name="Text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2241593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50000"/>
              </a:lnSpc>
              <a:buNone/>
            </a:pPr>
            <a:r>
              <a:rPr lang="en-US" dirty="0" smtClean="0"/>
              <a:t>A language </a:t>
            </a:r>
            <a:r>
              <a:rPr lang="en-US" i="1" dirty="0" smtClean="0">
                <a:cs typeface="Times New Roman" pitchFamily="18" charset="0"/>
              </a:rPr>
              <a:t>L</a:t>
            </a:r>
            <a:r>
              <a:rPr lang="en-US" i="1" dirty="0" smtClean="0"/>
              <a:t> </a:t>
            </a:r>
            <a:r>
              <a:rPr lang="en-US" dirty="0" smtClean="0"/>
              <a:t>over      is </a:t>
            </a:r>
            <a:r>
              <a:rPr lang="en-US" b="1" i="1" dirty="0" smtClean="0"/>
              <a:t>decidable</a:t>
            </a:r>
            <a:r>
              <a:rPr lang="en-US" dirty="0" smtClean="0"/>
              <a:t> if there exists a Turing machine recognizing </a:t>
            </a:r>
            <a:r>
              <a:rPr lang="en-US" i="1" dirty="0" smtClean="0">
                <a:cs typeface="Times New Roman" pitchFamily="18" charset="0"/>
              </a:rPr>
              <a:t>L</a:t>
            </a:r>
            <a:r>
              <a:rPr lang="en-US" dirty="0" smtClean="0"/>
              <a:t> , that </a:t>
            </a:r>
            <a:r>
              <a:rPr lang="en-US" b="1" i="1" dirty="0" smtClean="0"/>
              <a:t>stops on every input</a:t>
            </a:r>
            <a:r>
              <a:rPr lang="en-US" dirty="0" smtClean="0"/>
              <a:t>.</a:t>
            </a:r>
          </a:p>
        </p:txBody>
      </p:sp>
      <p:sp>
        <p:nvSpPr>
          <p:cNvPr id="2" name="Title 1"/>
          <p:cNvSpPr>
            <a:spLocks noGrp="1"/>
          </p:cNvSpPr>
          <p:nvPr>
            <p:ph type="title"/>
          </p:nvPr>
        </p:nvSpPr>
        <p:spPr/>
        <p:txBody>
          <a:bodyPr>
            <a:normAutofit/>
          </a:bodyPr>
          <a:lstStyle/>
          <a:p>
            <a:pPr algn="l"/>
            <a:r>
              <a:rPr lang="en-US" dirty="0" smtClean="0"/>
              <a:t>Decidable Languages (rerun)</a:t>
            </a:r>
            <a:endParaRPr lang="en-US" dirty="0"/>
          </a:p>
        </p:txBody>
      </p:sp>
      <p:graphicFrame>
        <p:nvGraphicFramePr>
          <p:cNvPr id="477185" name="Object 1"/>
          <p:cNvGraphicFramePr>
            <a:graphicFrameLocks noChangeAspect="1"/>
          </p:cNvGraphicFramePr>
          <p:nvPr>
            <p:extLst>
              <p:ext uri="{D42A27DB-BD31-4B8C-83A1-F6EECF244321}">
                <p14:modId xmlns:p14="http://schemas.microsoft.com/office/powerpoint/2010/main" val="2894887273"/>
              </p:ext>
            </p:extLst>
          </p:nvPr>
        </p:nvGraphicFramePr>
        <p:xfrm>
          <a:off x="3276600" y="1545580"/>
          <a:ext cx="428625" cy="534987"/>
        </p:xfrm>
        <a:graphic>
          <a:graphicData uri="http://schemas.openxmlformats.org/presentationml/2006/ole">
            <mc:AlternateContent xmlns:mc="http://schemas.openxmlformats.org/markup-compatibility/2006">
              <mc:Choice xmlns:v="urn:schemas-microsoft-com:vml" Requires="v">
                <p:oleObj spid="_x0000_s175116" name="משוואה" r:id="rId3" imgW="164880" imgH="177480" progId="Equation.3">
                  <p:embed/>
                </p:oleObj>
              </mc:Choice>
              <mc:Fallback>
                <p:oleObj name="משוואה" r:id="rId3" imgW="1648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45580"/>
                        <a:ext cx="428625"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162541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The input for a TM is always a string. If we want to give some other object, e.g. an automaton or a grammar, the object must be encoded as a string. Encoding can be straight forward</a:t>
            </a:r>
          </a:p>
          <a:p>
            <a:pPr>
              <a:lnSpc>
                <a:spcPct val="120000"/>
              </a:lnSpc>
            </a:pPr>
            <a:r>
              <a:rPr lang="en-US" dirty="0" smtClean="0">
                <a:cs typeface="Times New Roman" pitchFamily="18" charset="0"/>
              </a:rPr>
              <a:t>For example: An undirected graph </a:t>
            </a:r>
            <a:r>
              <a:rPr lang="en-US" i="1" dirty="0" smtClean="0">
                <a:latin typeface="Times New Roman" pitchFamily="18" charset="0"/>
                <a:cs typeface="Times New Roman" pitchFamily="18" charset="0"/>
              </a:rPr>
              <a:t>G</a:t>
            </a:r>
            <a:r>
              <a:rPr lang="en-US" dirty="0" smtClean="0">
                <a:cs typeface="Times New Roman" pitchFamily="18" charset="0"/>
              </a:rPr>
              <a:t>, is encoded by specifying its nodes and its edges. </a:t>
            </a:r>
            <a:r>
              <a:rPr lang="en-US" i="1" dirty="0" smtClean="0">
                <a:latin typeface="Times New Roman" pitchFamily="18" charset="0"/>
                <a:cs typeface="Times New Roman" pitchFamily="18" charset="0"/>
              </a:rPr>
              <a:t>G</a:t>
            </a:r>
            <a:r>
              <a:rPr lang="en-US" dirty="0" smtClean="0">
                <a:cs typeface="Times New Roman" pitchFamily="18" charset="0"/>
              </a:rPr>
              <a:t>’s encoding is denoted as      </a:t>
            </a:r>
            <a:endParaRPr lang="en-US" i="1" dirty="0" smtClean="0">
              <a:cs typeface="Times New Roman" pitchFamily="18" charset="0"/>
            </a:endParaRPr>
          </a:p>
        </p:txBody>
      </p:sp>
      <p:sp>
        <p:nvSpPr>
          <p:cNvPr id="2" name="Title 1"/>
          <p:cNvSpPr>
            <a:spLocks noGrp="1"/>
          </p:cNvSpPr>
          <p:nvPr>
            <p:ph type="title"/>
          </p:nvPr>
        </p:nvSpPr>
        <p:spPr>
          <a:xfrm>
            <a:off x="628650" y="274638"/>
            <a:ext cx="8372506" cy="979843"/>
          </a:xfrm>
        </p:spPr>
        <p:txBody>
          <a:bodyPr>
            <a:normAutofit/>
          </a:bodyPr>
          <a:lstStyle/>
          <a:p>
            <a:pPr algn="l"/>
            <a:r>
              <a:rPr lang="en-US" dirty="0" smtClean="0"/>
              <a:t>Objects as Input</a:t>
            </a:r>
            <a:endParaRPr lang="en-US" dirty="0"/>
          </a:p>
        </p:txBody>
      </p:sp>
      <p:graphicFrame>
        <p:nvGraphicFramePr>
          <p:cNvPr id="514049" name="Object 1"/>
          <p:cNvGraphicFramePr>
            <a:graphicFrameLocks noChangeAspect="1"/>
          </p:cNvGraphicFramePr>
          <p:nvPr>
            <p:extLst>
              <p:ext uri="{D42A27DB-BD31-4B8C-83A1-F6EECF244321}">
                <p14:modId xmlns:p14="http://schemas.microsoft.com/office/powerpoint/2010/main" val="4060703264"/>
              </p:ext>
            </p:extLst>
          </p:nvPr>
        </p:nvGraphicFramePr>
        <p:xfrm>
          <a:off x="2667000" y="4800600"/>
          <a:ext cx="561975" cy="611188"/>
        </p:xfrm>
        <a:graphic>
          <a:graphicData uri="http://schemas.openxmlformats.org/presentationml/2006/ole">
            <mc:AlternateContent xmlns:mc="http://schemas.openxmlformats.org/markup-compatibility/2006">
              <mc:Choice xmlns:v="urn:schemas-microsoft-com:vml" Requires="v">
                <p:oleObj spid="_x0000_s176140" name="משוואה" r:id="rId3" imgW="215640" imgH="203040" progId="Equation.3">
                  <p:embed/>
                </p:oleObj>
              </mc:Choice>
              <mc:Fallback>
                <p:oleObj name="משוואה" r:id="rId3" imgW="2156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00600"/>
                        <a:ext cx="56197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143947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A TM that gets as input the encoding of an undirected graph,     , starts its computation by verifying that the encoding is well formed. If this is not the case, the input is rejected.</a:t>
            </a:r>
          </a:p>
          <a:p>
            <a:pPr>
              <a:lnSpc>
                <a:spcPct val="120000"/>
              </a:lnSpc>
            </a:pPr>
            <a:r>
              <a:rPr lang="en-US" dirty="0" smtClean="0">
                <a:cs typeface="Times New Roman" pitchFamily="18" charset="0"/>
              </a:rPr>
              <a:t>In the future we will regard input representations as implementation details and conveniently ignore them.</a:t>
            </a:r>
            <a:endParaRPr lang="en-US" i="1" dirty="0" smtClean="0">
              <a:cs typeface="Times New Roman" pitchFamily="18" charset="0"/>
            </a:endParaRPr>
          </a:p>
        </p:txBody>
      </p:sp>
      <p:sp>
        <p:nvSpPr>
          <p:cNvPr id="2" name="Title 1"/>
          <p:cNvSpPr>
            <a:spLocks noGrp="1"/>
          </p:cNvSpPr>
          <p:nvPr>
            <p:ph type="title"/>
          </p:nvPr>
        </p:nvSpPr>
        <p:spPr>
          <a:xfrm>
            <a:off x="628650" y="274638"/>
            <a:ext cx="8372506" cy="1020762"/>
          </a:xfrm>
        </p:spPr>
        <p:txBody>
          <a:bodyPr>
            <a:normAutofit/>
          </a:bodyPr>
          <a:lstStyle/>
          <a:p>
            <a:pPr algn="l"/>
            <a:r>
              <a:rPr lang="en-US" dirty="0" smtClean="0"/>
              <a:t>Objects as Input</a:t>
            </a:r>
            <a:endParaRPr lang="en-US" dirty="0"/>
          </a:p>
        </p:txBody>
      </p:sp>
      <p:graphicFrame>
        <p:nvGraphicFramePr>
          <p:cNvPr id="514049" name="Object 1"/>
          <p:cNvGraphicFramePr>
            <a:graphicFrameLocks noChangeAspect="1"/>
          </p:cNvGraphicFramePr>
          <p:nvPr>
            <p:extLst>
              <p:ext uri="{D42A27DB-BD31-4B8C-83A1-F6EECF244321}">
                <p14:modId xmlns:p14="http://schemas.microsoft.com/office/powerpoint/2010/main" val="1328350300"/>
              </p:ext>
            </p:extLst>
          </p:nvPr>
        </p:nvGraphicFramePr>
        <p:xfrm>
          <a:off x="3429000" y="2057400"/>
          <a:ext cx="561975" cy="611188"/>
        </p:xfrm>
        <a:graphic>
          <a:graphicData uri="http://schemas.openxmlformats.org/presentationml/2006/ole">
            <mc:AlternateContent xmlns:mc="http://schemas.openxmlformats.org/markup-compatibility/2006">
              <mc:Choice xmlns:v="urn:schemas-microsoft-com:vml" Requires="v">
                <p:oleObj spid="_x0000_s177164" name="משוואה" r:id="rId3" imgW="215640" imgH="203040" progId="Equation.3">
                  <p:embed/>
                </p:oleObj>
              </mc:Choice>
              <mc:Fallback>
                <p:oleObj name="משוואה" r:id="rId3" imgW="2156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57400"/>
                        <a:ext cx="56197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790937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Let </a:t>
            </a:r>
            <a:r>
              <a:rPr lang="en-US" i="1" dirty="0" smtClean="0">
                <a:cs typeface="Times New Roman" pitchFamily="18" charset="0"/>
              </a:rPr>
              <a:t>A</a:t>
            </a:r>
            <a:r>
              <a:rPr lang="en-US" dirty="0" smtClean="0">
                <a:cs typeface="Times New Roman" pitchFamily="18" charset="0"/>
              </a:rPr>
              <a:t> be the language of strings representing undirected connected graphs.</a:t>
            </a:r>
          </a:p>
          <a:p>
            <a:pPr>
              <a:lnSpc>
                <a:spcPct val="120000"/>
              </a:lnSpc>
            </a:pPr>
            <a:endParaRPr lang="en-US" dirty="0" smtClean="0">
              <a:cs typeface="Times New Roman" pitchFamily="18" charset="0"/>
            </a:endParaRPr>
          </a:p>
          <a:p>
            <a:pPr>
              <a:lnSpc>
                <a:spcPct val="120000"/>
              </a:lnSpc>
            </a:pPr>
            <a:r>
              <a:rPr lang="en-US" b="1" dirty="0" smtClean="0">
                <a:cs typeface="Times New Roman" pitchFamily="18" charset="0"/>
              </a:rPr>
              <a:t>Note:</a:t>
            </a:r>
            <a:r>
              <a:rPr lang="en-US" dirty="0" smtClean="0">
                <a:cs typeface="Times New Roman" pitchFamily="18" charset="0"/>
              </a:rPr>
              <a:t> in this way we form a computational problem as a language recognition problem.</a:t>
            </a:r>
          </a:p>
          <a:p>
            <a:pPr>
              <a:lnSpc>
                <a:spcPct val="120000"/>
              </a:lnSpc>
            </a:pPr>
            <a:r>
              <a:rPr lang="en-US" dirty="0" smtClean="0">
                <a:cs typeface="Times New Roman" pitchFamily="18" charset="0"/>
              </a:rPr>
              <a:t>In the next slide we present a high level description of a TM that decides </a:t>
            </a:r>
            <a:r>
              <a:rPr lang="en-US" i="1" dirty="0" smtClean="0">
                <a:cs typeface="Times New Roman" pitchFamily="18" charset="0"/>
              </a:rPr>
              <a:t>A</a:t>
            </a:r>
            <a:r>
              <a:rPr lang="en-US" dirty="0" smtClean="0">
                <a:cs typeface="Times New Roman" pitchFamily="18" charset="0"/>
              </a:rPr>
              <a:t>.</a:t>
            </a:r>
          </a:p>
        </p:txBody>
      </p:sp>
      <p:sp>
        <p:nvSpPr>
          <p:cNvPr id="2" name="Title 1"/>
          <p:cNvSpPr>
            <a:spLocks noGrp="1"/>
          </p:cNvSpPr>
          <p:nvPr>
            <p:ph type="title"/>
          </p:nvPr>
        </p:nvSpPr>
        <p:spPr>
          <a:xfrm>
            <a:off x="628650" y="274638"/>
            <a:ext cx="8372506" cy="1020762"/>
          </a:xfrm>
        </p:spPr>
        <p:txBody>
          <a:bodyPr>
            <a:normAutofit/>
          </a:bodyPr>
          <a:lstStyle/>
          <a:p>
            <a:pPr algn="l"/>
            <a:r>
              <a:rPr lang="en-US" dirty="0" smtClean="0"/>
              <a:t>Example: Connected Graphs</a:t>
            </a:r>
            <a:endParaRPr lang="en-US" dirty="0"/>
          </a:p>
        </p:txBody>
      </p:sp>
      <p:graphicFrame>
        <p:nvGraphicFramePr>
          <p:cNvPr id="514049" name="Object 1"/>
          <p:cNvGraphicFramePr>
            <a:graphicFrameLocks noChangeAspect="1"/>
          </p:cNvGraphicFramePr>
          <p:nvPr>
            <p:extLst>
              <p:ext uri="{D42A27DB-BD31-4B8C-83A1-F6EECF244321}">
                <p14:modId xmlns:p14="http://schemas.microsoft.com/office/powerpoint/2010/main" val="4062643940"/>
              </p:ext>
            </p:extLst>
          </p:nvPr>
        </p:nvGraphicFramePr>
        <p:xfrm>
          <a:off x="1423958" y="2667000"/>
          <a:ext cx="6065856" cy="608013"/>
        </p:xfrm>
        <a:graphic>
          <a:graphicData uri="http://schemas.openxmlformats.org/presentationml/2006/ole">
            <mc:AlternateContent xmlns:mc="http://schemas.openxmlformats.org/markup-compatibility/2006">
              <mc:Choice xmlns:v="urn:schemas-microsoft-com:vml" Requires="v">
                <p:oleObj spid="_x0000_s178188" name="משוואה" r:id="rId3" imgW="2057400" imgH="203040" progId="Equation.3">
                  <p:embed/>
                </p:oleObj>
              </mc:Choice>
              <mc:Fallback>
                <p:oleObj name="משוואה" r:id="rId3" imgW="20574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58" y="2667000"/>
                        <a:ext cx="6065856"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482017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i="1" dirty="0" smtClean="0">
                <a:cs typeface="Times New Roman" pitchFamily="18" charset="0"/>
              </a:rPr>
              <a:t>M=</a:t>
            </a:r>
            <a:r>
              <a:rPr lang="en-US" dirty="0" smtClean="0">
                <a:cs typeface="Times New Roman" pitchFamily="18" charset="0"/>
              </a:rPr>
              <a:t>“On input       , the encoding of a graph </a:t>
            </a:r>
            <a:r>
              <a:rPr lang="en-US" i="1" dirty="0" smtClean="0">
                <a:cs typeface="Times New Roman" pitchFamily="18" charset="0"/>
              </a:rPr>
              <a:t>G</a:t>
            </a:r>
            <a:r>
              <a:rPr lang="en-US" dirty="0" smtClean="0">
                <a:cs typeface="Times New Roman" pitchFamily="18" charset="0"/>
              </a:rPr>
              <a:t>:</a:t>
            </a:r>
          </a:p>
          <a:p>
            <a:pPr marL="514350" indent="-514350">
              <a:lnSpc>
                <a:spcPct val="120000"/>
              </a:lnSpc>
              <a:buAutoNum type="arabicPeriod"/>
            </a:pPr>
            <a:r>
              <a:rPr lang="en-US" dirty="0" smtClean="0">
                <a:cs typeface="Times New Roman" pitchFamily="18" charset="0"/>
              </a:rPr>
              <a:t>Select a node of </a:t>
            </a:r>
            <a:r>
              <a:rPr lang="en-US" i="1" dirty="0" smtClean="0">
                <a:cs typeface="Times New Roman" pitchFamily="18" charset="0"/>
              </a:rPr>
              <a:t>G</a:t>
            </a:r>
            <a:r>
              <a:rPr lang="en-US" dirty="0" smtClean="0">
                <a:cs typeface="Times New Roman" pitchFamily="18" charset="0"/>
              </a:rPr>
              <a:t> and mark it. </a:t>
            </a:r>
          </a:p>
          <a:p>
            <a:pPr marL="514350" indent="-514350">
              <a:lnSpc>
                <a:spcPct val="120000"/>
              </a:lnSpc>
              <a:buAutoNum type="arabicPeriod"/>
            </a:pPr>
            <a:r>
              <a:rPr lang="en-US" dirty="0" smtClean="0">
                <a:cs typeface="Times New Roman" pitchFamily="18" charset="0"/>
              </a:rPr>
              <a:t>Repeat until no new nodes are marked:</a:t>
            </a:r>
          </a:p>
          <a:p>
            <a:pPr marL="914400" lvl="1" indent="-514350">
              <a:lnSpc>
                <a:spcPct val="120000"/>
              </a:lnSpc>
              <a:buNone/>
            </a:pPr>
            <a:r>
              <a:rPr lang="en-US" sz="2800" dirty="0" smtClean="0">
                <a:cs typeface="Times New Roman" pitchFamily="18" charset="0"/>
              </a:rPr>
              <a:t>3. For every node of </a:t>
            </a:r>
            <a:r>
              <a:rPr lang="en-US" sz="2800" i="1" dirty="0" smtClean="0">
                <a:cs typeface="Times New Roman" pitchFamily="18" charset="0"/>
              </a:rPr>
              <a:t>G</a:t>
            </a:r>
            <a:r>
              <a:rPr lang="en-US" sz="2800" dirty="0" smtClean="0">
                <a:cs typeface="Times New Roman" pitchFamily="18" charset="0"/>
              </a:rPr>
              <a:t>, </a:t>
            </a:r>
            <a:r>
              <a:rPr lang="en-US" sz="2800" i="1" dirty="0" smtClean="0">
                <a:cs typeface="Times New Roman" pitchFamily="18" charset="0"/>
              </a:rPr>
              <a:t>v</a:t>
            </a:r>
            <a:r>
              <a:rPr lang="en-US" sz="2800" dirty="0" smtClean="0">
                <a:cs typeface="Times New Roman" pitchFamily="18" charset="0"/>
              </a:rPr>
              <a:t>, if </a:t>
            </a:r>
            <a:r>
              <a:rPr lang="en-US" sz="2800" i="1" dirty="0" smtClean="0">
                <a:cs typeface="Times New Roman" pitchFamily="18" charset="0"/>
              </a:rPr>
              <a:t>v</a:t>
            </a:r>
            <a:r>
              <a:rPr lang="en-US" sz="2800" dirty="0" smtClean="0">
                <a:cs typeface="Times New Roman" pitchFamily="18" charset="0"/>
              </a:rPr>
              <a:t> is connected to a marked node, mark it as connected.</a:t>
            </a:r>
          </a:p>
          <a:p>
            <a:pPr marL="514350" indent="-514350">
              <a:lnSpc>
                <a:spcPct val="120000"/>
              </a:lnSpc>
              <a:buNone/>
            </a:pPr>
            <a:r>
              <a:rPr lang="en-US" dirty="0" smtClean="0">
                <a:cs typeface="Times New Roman" pitchFamily="18" charset="0"/>
              </a:rPr>
              <a:t>4. If all nodes are marked </a:t>
            </a:r>
            <a:r>
              <a:rPr lang="en-US" i="1" dirty="0" smtClean="0">
                <a:cs typeface="Times New Roman" pitchFamily="18" charset="0"/>
              </a:rPr>
              <a:t>accept</a:t>
            </a:r>
            <a:r>
              <a:rPr lang="en-US" dirty="0" smtClean="0">
                <a:cs typeface="Times New Roman" pitchFamily="18" charset="0"/>
              </a:rPr>
              <a:t> otherwise </a:t>
            </a:r>
            <a:r>
              <a:rPr lang="en-US" i="1" dirty="0" smtClean="0">
                <a:cs typeface="Times New Roman" pitchFamily="18" charset="0"/>
              </a:rPr>
              <a:t>reject</a:t>
            </a:r>
            <a:r>
              <a:rPr lang="en-US" dirty="0" smtClean="0">
                <a:cs typeface="Times New Roman" pitchFamily="18" charset="0"/>
              </a:rPr>
              <a:t>.”</a:t>
            </a:r>
          </a:p>
        </p:txBody>
      </p:sp>
      <p:sp>
        <p:nvSpPr>
          <p:cNvPr id="2" name="Title 1"/>
          <p:cNvSpPr>
            <a:spLocks noGrp="1"/>
          </p:cNvSpPr>
          <p:nvPr>
            <p:ph type="title"/>
          </p:nvPr>
        </p:nvSpPr>
        <p:spPr>
          <a:xfrm>
            <a:off x="628650" y="274638"/>
            <a:ext cx="8372506" cy="944562"/>
          </a:xfrm>
        </p:spPr>
        <p:txBody>
          <a:bodyPr>
            <a:normAutofit/>
          </a:bodyPr>
          <a:lstStyle/>
          <a:p>
            <a:pPr algn="l"/>
            <a:r>
              <a:rPr lang="en-US" dirty="0" smtClean="0"/>
              <a:t>Example: Connected Graphs</a:t>
            </a:r>
            <a:endParaRPr lang="en-US" dirty="0"/>
          </a:p>
        </p:txBody>
      </p:sp>
      <p:graphicFrame>
        <p:nvGraphicFramePr>
          <p:cNvPr id="557059" name="Object 1"/>
          <p:cNvGraphicFramePr>
            <a:graphicFrameLocks noChangeAspect="1"/>
          </p:cNvGraphicFramePr>
          <p:nvPr>
            <p:extLst>
              <p:ext uri="{D42A27DB-BD31-4B8C-83A1-F6EECF244321}">
                <p14:modId xmlns:p14="http://schemas.microsoft.com/office/powerpoint/2010/main" val="1783278053"/>
              </p:ext>
            </p:extLst>
          </p:nvPr>
        </p:nvGraphicFramePr>
        <p:xfrm>
          <a:off x="2667000" y="1559996"/>
          <a:ext cx="614363" cy="608012"/>
        </p:xfrm>
        <a:graphic>
          <a:graphicData uri="http://schemas.openxmlformats.org/presentationml/2006/ole">
            <mc:AlternateContent xmlns:mc="http://schemas.openxmlformats.org/markup-compatibility/2006">
              <mc:Choice xmlns:v="urn:schemas-microsoft-com:vml" Requires="v">
                <p:oleObj spid="_x0000_s179212" name="משוואה" r:id="rId3" imgW="215640" imgH="203040" progId="Equation.3">
                  <p:embed/>
                </p:oleObj>
              </mc:Choice>
              <mc:Fallback>
                <p:oleObj name="משוואה" r:id="rId3" imgW="2156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59996"/>
                        <a:ext cx="6143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924370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Consider a representation of a graph by two lists:</a:t>
            </a:r>
          </a:p>
          <a:p>
            <a:pPr marL="514350" indent="-514350">
              <a:lnSpc>
                <a:spcPct val="120000"/>
              </a:lnSpc>
              <a:buAutoNum type="arabicPeriod"/>
            </a:pPr>
            <a:r>
              <a:rPr lang="en-US" dirty="0" smtClean="0">
                <a:cs typeface="Times New Roman" pitchFamily="18" charset="0"/>
              </a:rPr>
              <a:t>List of nodes (natural numbers).</a:t>
            </a:r>
          </a:p>
          <a:p>
            <a:pPr marL="514350" indent="-514350">
              <a:lnSpc>
                <a:spcPct val="120000"/>
              </a:lnSpc>
              <a:buAutoNum type="arabicPeriod"/>
            </a:pPr>
            <a:r>
              <a:rPr lang="en-US" dirty="0" smtClean="0">
                <a:cs typeface="Times New Roman" pitchFamily="18" charset="0"/>
              </a:rPr>
              <a:t>List of edges (pairs of nodes).</a:t>
            </a:r>
          </a:p>
          <a:p>
            <a:pPr marL="514350" indent="-514350">
              <a:lnSpc>
                <a:spcPct val="120000"/>
              </a:lnSpc>
              <a:buNone/>
            </a:pPr>
            <a:r>
              <a:rPr lang="en-US" b="1" dirty="0" smtClean="0">
                <a:cs typeface="Times New Roman" pitchFamily="18" charset="0"/>
              </a:rPr>
              <a:t>Note:</a:t>
            </a:r>
            <a:r>
              <a:rPr lang="en-US" dirty="0" smtClean="0">
                <a:cs typeface="Times New Roman" pitchFamily="18" charset="0"/>
              </a:rPr>
              <a:t> We do not specify the alphabet which can be binary, decimal or other. The idea is to ignore insignificant implementation details.</a:t>
            </a: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a:xfrm>
            <a:off x="628650" y="274638"/>
            <a:ext cx="8372506" cy="944562"/>
          </a:xfrm>
        </p:spPr>
        <p:txBody>
          <a:bodyPr>
            <a:normAutofit/>
          </a:bodyPr>
          <a:lstStyle/>
          <a:p>
            <a:pPr algn="l"/>
            <a:r>
              <a:rPr lang="en-US" dirty="0" smtClean="0"/>
              <a:t>Connected Graphs-Representation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2114491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Check that the input consists of: </a:t>
            </a:r>
          </a:p>
          <a:p>
            <a:pPr marL="514350" indent="-514350">
              <a:lnSpc>
                <a:spcPct val="120000"/>
              </a:lnSpc>
              <a:buAutoNum type="arabicPeriod"/>
            </a:pPr>
            <a:r>
              <a:rPr lang="en-US" dirty="0" smtClean="0">
                <a:cs typeface="Times New Roman" pitchFamily="18" charset="0"/>
              </a:rPr>
              <a:t>A list of nodes (natural numbers) with no repetition.</a:t>
            </a:r>
            <a:br>
              <a:rPr lang="en-US" dirty="0" smtClean="0">
                <a:cs typeface="Times New Roman" pitchFamily="18" charset="0"/>
              </a:rPr>
            </a:br>
            <a:r>
              <a:rPr lang="en-US" dirty="0" smtClean="0">
                <a:cs typeface="Times New Roman" pitchFamily="18" charset="0"/>
              </a:rPr>
              <a:t>To check uniqueness use the machine presented on yesterday’s discussion.  </a:t>
            </a:r>
          </a:p>
          <a:p>
            <a:pPr marL="514350" indent="-514350">
              <a:lnSpc>
                <a:spcPct val="120000"/>
              </a:lnSpc>
              <a:buAutoNum type="arabicPeriod"/>
            </a:pPr>
            <a:r>
              <a:rPr lang="en-US" dirty="0" smtClean="0">
                <a:cs typeface="Times New Roman" pitchFamily="18" charset="0"/>
              </a:rPr>
              <a:t>A list of edges: A list of pairs of nodes that appear in the previous list. </a:t>
            </a:r>
            <a:endParaRPr lang="en-US" dirty="0" smtClean="0">
              <a:latin typeface="+mj-lt"/>
              <a:cs typeface="Times New Roman" pitchFamily="18" charset="0"/>
            </a:endParaRPr>
          </a:p>
          <a:p>
            <a:pPr marL="914400" lvl="1" indent="-514350">
              <a:lnSpc>
                <a:spcPct val="120000"/>
              </a:lnSpc>
              <a:buNone/>
            </a:pPr>
            <a:endParaRPr lang="en-US" sz="3200" dirty="0" smtClean="0">
              <a:cs typeface="Times New Roman" pitchFamily="18" charset="0"/>
            </a:endParaRPr>
          </a:p>
          <a:p>
            <a:pPr marL="514350" indent="-514350">
              <a:lnSpc>
                <a:spcPct val="120000"/>
              </a:lnSpc>
              <a:buAutoNum type="arabicPeriod"/>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a:xfrm>
            <a:off x="628650" y="274638"/>
            <a:ext cx="8372506" cy="1020762"/>
          </a:xfrm>
        </p:spPr>
        <p:txBody>
          <a:bodyPr>
            <a:normAutofit/>
          </a:bodyPr>
          <a:lstStyle/>
          <a:p>
            <a:pPr algn="l"/>
            <a:r>
              <a:rPr lang="en-US" dirty="0" smtClean="0"/>
              <a:t>Input Verification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979343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8367712" cy="2095501"/>
          </a:xfrm>
        </p:spPr>
        <p:txBody>
          <a:bodyPr>
            <a:normAutofit/>
          </a:bodyPr>
          <a:lstStyle/>
          <a:p>
            <a:r>
              <a:rPr lang="en-US" dirty="0"/>
              <a:t>6</a:t>
            </a:r>
            <a:r>
              <a:rPr lang="en-US" dirty="0" smtClean="0"/>
              <a:t>. Turing Machines</a:t>
            </a:r>
            <a:endParaRPr lang="en-US" dirty="0"/>
          </a:p>
        </p:txBody>
      </p:sp>
      <p:sp>
        <p:nvSpPr>
          <p:cNvPr id="3" name="Content Placeholder 2"/>
          <p:cNvSpPr>
            <a:spLocks noGrp="1"/>
          </p:cNvSpPr>
          <p:nvPr>
            <p:ph type="body" idx="1"/>
          </p:nvPr>
        </p:nvSpPr>
        <p:spPr>
          <a:xfrm>
            <a:off x="623888" y="4495800"/>
            <a:ext cx="7886700" cy="1752600"/>
          </a:xfrm>
        </p:spPr>
        <p:txBody>
          <a:bodyPr>
            <a:normAutofit/>
          </a:bodyPr>
          <a:lstStyle/>
          <a:p>
            <a:pPr marL="0" indent="0">
              <a:buNone/>
            </a:pPr>
            <a:r>
              <a:rPr lang="en-US" sz="3200" dirty="0"/>
              <a:t>6</a:t>
            </a:r>
            <a:r>
              <a:rPr lang="en-US" sz="3200" dirty="0" smtClean="0"/>
              <a:t>.1 Turing Machines</a:t>
            </a:r>
          </a:p>
          <a:p>
            <a:r>
              <a:rPr lang="en-US" sz="3200" dirty="0"/>
              <a:t>6.2 Decidable Languages</a:t>
            </a: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578510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AutoNum type="arabicPeriod"/>
            </a:pPr>
            <a:r>
              <a:rPr lang="en-US" dirty="0" smtClean="0">
                <a:cs typeface="Times New Roman" pitchFamily="18" charset="0"/>
              </a:rPr>
              <a:t>Select a node of </a:t>
            </a:r>
            <a:r>
              <a:rPr lang="en-US" i="1" dirty="0" smtClean="0">
                <a:latin typeface="Times New Roman" pitchFamily="18" charset="0"/>
                <a:cs typeface="Times New Roman" pitchFamily="18" charset="0"/>
              </a:rPr>
              <a:t>G</a:t>
            </a:r>
            <a:r>
              <a:rPr lang="en-US" dirty="0" smtClean="0">
                <a:cs typeface="Times New Roman" pitchFamily="18" charset="0"/>
              </a:rPr>
              <a:t> and mark it -  </a:t>
            </a:r>
            <a:br>
              <a:rPr lang="en-US" dirty="0" smtClean="0">
                <a:cs typeface="Times New Roman" pitchFamily="18" charset="0"/>
              </a:rPr>
            </a:br>
            <a:r>
              <a:rPr lang="en-US" dirty="0" smtClean="0">
                <a:solidFill>
                  <a:srgbClr val="C00000"/>
                </a:solidFill>
                <a:cs typeface="Times New Roman" pitchFamily="18" charset="0"/>
              </a:rPr>
              <a:t>Mark the first node on the list. One way to do it is to “dot” its leftmost digit.</a:t>
            </a:r>
          </a:p>
          <a:p>
            <a:pPr marL="514350" indent="-514350">
              <a:lnSpc>
                <a:spcPct val="120000"/>
              </a:lnSpc>
              <a:buFont typeface="Arial" pitchFamily="34" charset="0"/>
              <a:buAutoNum type="arabicPeriod"/>
            </a:pPr>
            <a:r>
              <a:rPr lang="en-US" dirty="0" smtClean="0">
                <a:cs typeface="Times New Roman" pitchFamily="18" charset="0"/>
              </a:rPr>
              <a:t>Repeat until no new nodes are marked - </a:t>
            </a:r>
            <a:br>
              <a:rPr lang="en-US" dirty="0" smtClean="0">
                <a:cs typeface="Times New Roman" pitchFamily="18" charset="0"/>
              </a:rPr>
            </a:br>
            <a:r>
              <a:rPr lang="en-US" dirty="0" smtClean="0">
                <a:solidFill>
                  <a:srgbClr val="C00000"/>
                </a:solidFill>
                <a:cs typeface="Times New Roman" pitchFamily="18" charset="0"/>
              </a:rPr>
              <a:t>Mark the first un-dotted node on the list by underlining (different from dotting) its leftmost digit .</a:t>
            </a:r>
          </a:p>
          <a:p>
            <a:pPr marL="514350" indent="-514350">
              <a:lnSpc>
                <a:spcPct val="120000"/>
              </a:lnSpc>
              <a:buFont typeface="Arial" pitchFamily="34" charset="0"/>
              <a:buAutoNum type="arabicPeriod"/>
            </a:pPr>
            <a:endParaRPr lang="en-US" dirty="0" smtClean="0">
              <a:cs typeface="Times New Roman" pitchFamily="18" charset="0"/>
            </a:endParaRPr>
          </a:p>
          <a:p>
            <a:pPr marL="914400" lvl="1" indent="-514350">
              <a:lnSpc>
                <a:spcPct val="120000"/>
              </a:lnSpc>
              <a:buNone/>
            </a:pPr>
            <a:endParaRPr lang="en-US" sz="3200" dirty="0" smtClean="0">
              <a:cs typeface="Times New Roman" pitchFamily="18" charset="0"/>
            </a:endParaRPr>
          </a:p>
          <a:p>
            <a:pPr marL="514350" indent="-514350">
              <a:lnSpc>
                <a:spcPct val="120000"/>
              </a:lnSpc>
              <a:buAutoNum type="arabicPeriod"/>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a:xfrm>
            <a:off x="628650" y="274638"/>
            <a:ext cx="8372506" cy="944562"/>
          </a:xfrm>
        </p:spPr>
        <p:txBody>
          <a:bodyPr>
            <a:normAutofit/>
          </a:bodyPr>
          <a:lstStyle/>
          <a:p>
            <a:pPr algn="l"/>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482110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2. Repeat until no new nodes are marked:</a:t>
            </a:r>
            <a:br>
              <a:rPr lang="en-US" dirty="0" smtClean="0">
                <a:cs typeface="Times New Roman" pitchFamily="18" charset="0"/>
              </a:rPr>
            </a:br>
            <a:r>
              <a:rPr lang="en-US" dirty="0" smtClean="0">
                <a:solidFill>
                  <a:srgbClr val="C00000"/>
                </a:solidFill>
                <a:cs typeface="Times New Roman" pitchFamily="18" charset="0"/>
              </a:rPr>
              <a:t>Underline first un-dotted node on list,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1</a:t>
            </a:r>
            <a:r>
              <a:rPr lang="en-US" dirty="0" smtClean="0">
                <a:solidFill>
                  <a:srgbClr val="C00000"/>
                </a:solidFill>
                <a:cs typeface="Times New Roman" pitchFamily="18" charset="0"/>
              </a:rPr>
              <a:t>.</a:t>
            </a:r>
            <a:endParaRPr lang="en-US" baseline="-25000" dirty="0" smtClean="0">
              <a:latin typeface="Times New Roman" pitchFamily="18" charset="0"/>
              <a:cs typeface="Times New Roman" pitchFamily="18" charset="0"/>
            </a:endParaRPr>
          </a:p>
          <a:p>
            <a:pPr marL="914400" lvl="1" indent="-514350">
              <a:lnSpc>
                <a:spcPct val="120000"/>
              </a:lnSpc>
              <a:buNone/>
            </a:pPr>
            <a:r>
              <a:rPr lang="en-US" dirty="0" smtClean="0">
                <a:cs typeface="Times New Roman" pitchFamily="18" charset="0"/>
              </a:rPr>
              <a:t>3. For every node of </a:t>
            </a:r>
            <a:r>
              <a:rPr lang="en-US" i="1" dirty="0" smtClean="0">
                <a:latin typeface="Times New Roman" pitchFamily="18" charset="0"/>
                <a:cs typeface="Times New Roman" pitchFamily="18" charset="0"/>
              </a:rPr>
              <a:t>G</a:t>
            </a:r>
            <a:r>
              <a:rPr lang="en-US" dirty="0" smtClean="0">
                <a:cs typeface="Times New Roman" pitchFamily="18" charset="0"/>
              </a:rPr>
              <a:t>, </a:t>
            </a:r>
            <a:r>
              <a:rPr lang="en-US" i="1" dirty="0" smtClean="0">
                <a:latin typeface="Times New Roman" pitchFamily="18" charset="0"/>
                <a:cs typeface="Times New Roman" pitchFamily="18" charset="0"/>
              </a:rPr>
              <a:t>v</a:t>
            </a:r>
            <a:r>
              <a:rPr lang="en-US" dirty="0" smtClean="0">
                <a:cs typeface="Times New Roman" pitchFamily="18" charset="0"/>
              </a:rPr>
              <a:t>, if </a:t>
            </a:r>
            <a:r>
              <a:rPr lang="en-US" i="1" dirty="0" smtClean="0">
                <a:latin typeface="Times New Roman" pitchFamily="18" charset="0"/>
                <a:cs typeface="Times New Roman" pitchFamily="18" charset="0"/>
              </a:rPr>
              <a:t>v</a:t>
            </a:r>
            <a:r>
              <a:rPr lang="en-US" dirty="0" smtClean="0">
                <a:cs typeface="Times New Roman" pitchFamily="18" charset="0"/>
              </a:rPr>
              <a:t> is connected to a marked node, mark it as connected – </a:t>
            </a:r>
            <a:br>
              <a:rPr lang="en-US" dirty="0" smtClean="0">
                <a:cs typeface="Times New Roman" pitchFamily="18" charset="0"/>
              </a:rPr>
            </a:br>
            <a:r>
              <a:rPr lang="en-US" dirty="0" smtClean="0">
                <a:solidFill>
                  <a:srgbClr val="C00000"/>
                </a:solidFill>
                <a:cs typeface="Times New Roman" pitchFamily="18" charset="0"/>
              </a:rPr>
              <a:t>Underline the first dotted node on the list,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2</a:t>
            </a:r>
            <a:r>
              <a:rPr lang="en-US" dirty="0" smtClean="0">
                <a:solidFill>
                  <a:srgbClr val="C00000"/>
                </a:solidFill>
                <a:cs typeface="Times New Roman" pitchFamily="18" charset="0"/>
              </a:rPr>
              <a:t> .</a:t>
            </a:r>
            <a:br>
              <a:rPr lang="en-US" dirty="0" smtClean="0">
                <a:solidFill>
                  <a:srgbClr val="C00000"/>
                </a:solidFill>
                <a:cs typeface="Times New Roman" pitchFamily="18" charset="0"/>
              </a:rPr>
            </a:br>
            <a:r>
              <a:rPr lang="en-US" dirty="0" smtClean="0">
                <a:solidFill>
                  <a:srgbClr val="C00000"/>
                </a:solidFill>
                <a:cs typeface="Times New Roman" pitchFamily="18" charset="0"/>
              </a:rPr>
              <a:t>Search edges for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1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2</a:t>
            </a:r>
            <a:r>
              <a:rPr lang="en-US" dirty="0" smtClean="0">
                <a:solidFill>
                  <a:srgbClr val="C00000"/>
                </a:solidFill>
                <a:cs typeface="Times New Roman" pitchFamily="18" charset="0"/>
              </a:rPr>
              <a:t>) edge. </a:t>
            </a:r>
            <a:endParaRPr lang="en-US" sz="3200" dirty="0" smtClean="0">
              <a:cs typeface="Times New Roman" pitchFamily="18" charset="0"/>
            </a:endParaRPr>
          </a:p>
          <a:p>
            <a:pPr marL="514350" indent="-514350">
              <a:lnSpc>
                <a:spcPct val="120000"/>
              </a:lnSpc>
              <a:buAutoNum type="arabicPeriod"/>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a:xfrm>
            <a:off x="628650" y="274638"/>
            <a:ext cx="8372506" cy="944562"/>
          </a:xfrm>
        </p:spPr>
        <p:txBody>
          <a:bodyPr>
            <a:normAutofit/>
          </a:bodyPr>
          <a:lstStyle/>
          <a:p>
            <a:pPr algn="l"/>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2081788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2. </a:t>
            </a:r>
            <a:r>
              <a:rPr lang="en-US" sz="2800" dirty="0" smtClean="0">
                <a:cs typeface="Times New Roman" pitchFamily="18" charset="0"/>
              </a:rPr>
              <a:t>Repeat until no new nodes are marked:</a:t>
            </a:r>
            <a:br>
              <a:rPr lang="en-US" sz="2800" dirty="0" smtClean="0">
                <a:cs typeface="Times New Roman" pitchFamily="18" charset="0"/>
              </a:rPr>
            </a:br>
            <a:r>
              <a:rPr lang="en-US" sz="2800" dirty="0" smtClean="0">
                <a:solidFill>
                  <a:srgbClr val="C00000"/>
                </a:solidFill>
                <a:cs typeface="Times New Roman" pitchFamily="18" charset="0"/>
              </a:rPr>
              <a:t>Underline first un-dotted node on list as </a:t>
            </a:r>
            <a:r>
              <a:rPr lang="en-US" sz="2800" i="1" dirty="0" smtClean="0">
                <a:solidFill>
                  <a:srgbClr val="C00000"/>
                </a:solidFill>
                <a:latin typeface="Times New Roman" pitchFamily="18" charset="0"/>
                <a:cs typeface="Times New Roman" pitchFamily="18" charset="0"/>
              </a:rPr>
              <a:t>n</a:t>
            </a:r>
            <a:r>
              <a:rPr lang="en-US" sz="2800" baseline="-25000" dirty="0" smtClean="0">
                <a:solidFill>
                  <a:srgbClr val="C00000"/>
                </a:solidFill>
                <a:latin typeface="Times New Roman" pitchFamily="18" charset="0"/>
                <a:cs typeface="Times New Roman" pitchFamily="18" charset="0"/>
              </a:rPr>
              <a:t>1</a:t>
            </a:r>
            <a:endParaRPr lang="en-US" sz="2800" baseline="-25000" dirty="0" smtClean="0">
              <a:latin typeface="Times New Roman" pitchFamily="18" charset="0"/>
              <a:cs typeface="Times New Roman" pitchFamily="18" charset="0"/>
            </a:endParaRPr>
          </a:p>
          <a:p>
            <a:pPr marL="914400" lvl="1" indent="-514350">
              <a:lnSpc>
                <a:spcPct val="120000"/>
              </a:lnSpc>
              <a:buNone/>
            </a:pPr>
            <a:r>
              <a:rPr lang="en-US" dirty="0" smtClean="0">
                <a:cs typeface="Times New Roman" pitchFamily="18" charset="0"/>
              </a:rPr>
              <a:t>3. For every node of </a:t>
            </a:r>
            <a:r>
              <a:rPr lang="en-US" i="1" dirty="0" smtClean="0">
                <a:latin typeface="Times New Roman" pitchFamily="18" charset="0"/>
                <a:cs typeface="Times New Roman" pitchFamily="18" charset="0"/>
              </a:rPr>
              <a:t>G</a:t>
            </a:r>
            <a:r>
              <a:rPr lang="en-US" dirty="0" smtClean="0">
                <a:cs typeface="Times New Roman" pitchFamily="18" charset="0"/>
              </a:rPr>
              <a:t>, </a:t>
            </a:r>
            <a:r>
              <a:rPr lang="en-US" i="1" dirty="0" smtClean="0">
                <a:latin typeface="Times New Roman" pitchFamily="18" charset="0"/>
                <a:cs typeface="Times New Roman" pitchFamily="18" charset="0"/>
              </a:rPr>
              <a:t>v</a:t>
            </a:r>
            <a:r>
              <a:rPr lang="en-US" dirty="0" smtClean="0">
                <a:cs typeface="Times New Roman" pitchFamily="18" charset="0"/>
              </a:rPr>
              <a:t>, if </a:t>
            </a:r>
            <a:r>
              <a:rPr lang="en-US" i="1" dirty="0" smtClean="0">
                <a:latin typeface="Times New Roman" pitchFamily="18" charset="0"/>
                <a:cs typeface="Times New Roman" pitchFamily="18" charset="0"/>
              </a:rPr>
              <a:t>v</a:t>
            </a:r>
            <a:r>
              <a:rPr lang="en-US" dirty="0" smtClean="0">
                <a:cs typeface="Times New Roman" pitchFamily="18" charset="0"/>
              </a:rPr>
              <a:t> is connected to a marked node, mark it as connected – </a:t>
            </a:r>
            <a:br>
              <a:rPr lang="en-US" dirty="0" smtClean="0">
                <a:cs typeface="Times New Roman" pitchFamily="18" charset="0"/>
              </a:rPr>
            </a:br>
            <a:r>
              <a:rPr lang="en-US" dirty="0" smtClean="0">
                <a:solidFill>
                  <a:srgbClr val="C00000"/>
                </a:solidFill>
                <a:cs typeface="Times New Roman" pitchFamily="18" charset="0"/>
              </a:rPr>
              <a:t>Underline the first dotted node on the list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2</a:t>
            </a:r>
            <a:r>
              <a:rPr lang="en-US" dirty="0" smtClean="0">
                <a:solidFill>
                  <a:srgbClr val="C00000"/>
                </a:solidFill>
                <a:cs typeface="Times New Roman" pitchFamily="18" charset="0"/>
              </a:rPr>
              <a:t> ,</a:t>
            </a:r>
            <a:br>
              <a:rPr lang="en-US" dirty="0" smtClean="0">
                <a:solidFill>
                  <a:srgbClr val="C00000"/>
                </a:solidFill>
                <a:cs typeface="Times New Roman" pitchFamily="18" charset="0"/>
              </a:rPr>
            </a:br>
            <a:r>
              <a:rPr lang="en-US" dirty="0" smtClean="0">
                <a:solidFill>
                  <a:srgbClr val="C00000"/>
                </a:solidFill>
                <a:cs typeface="Times New Roman" pitchFamily="18" charset="0"/>
              </a:rPr>
              <a:t>search edges for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1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2</a:t>
            </a:r>
            <a:r>
              <a:rPr lang="en-US" dirty="0" smtClean="0">
                <a:solidFill>
                  <a:srgbClr val="C00000"/>
                </a:solidFill>
                <a:cs typeface="Times New Roman" pitchFamily="18" charset="0"/>
              </a:rPr>
              <a:t>) edge. </a:t>
            </a:r>
            <a:r>
              <a:rPr lang="en-US" dirty="0" smtClean="0">
                <a:cs typeface="Times New Roman" pitchFamily="18" charset="0"/>
              </a:rPr>
              <a:t/>
            </a:r>
            <a:br>
              <a:rPr lang="en-US" dirty="0" smtClean="0">
                <a:cs typeface="Times New Roman" pitchFamily="18" charset="0"/>
              </a:rPr>
            </a:br>
            <a:r>
              <a:rPr lang="en-US" dirty="0" smtClean="0">
                <a:solidFill>
                  <a:srgbClr val="0070C0"/>
                </a:solidFill>
                <a:cs typeface="Times New Roman" pitchFamily="18" charset="0"/>
              </a:rPr>
              <a:t>If found mark </a:t>
            </a:r>
            <a:r>
              <a:rPr lang="en-US" i="1" dirty="0" smtClean="0">
                <a:solidFill>
                  <a:srgbClr val="0070C0"/>
                </a:solidFill>
                <a:latin typeface="Times New Roman" pitchFamily="18" charset="0"/>
                <a:cs typeface="Times New Roman" pitchFamily="18" charset="0"/>
              </a:rPr>
              <a:t>n</a:t>
            </a:r>
            <a:r>
              <a:rPr lang="en-US" baseline="-25000" dirty="0" smtClean="0">
                <a:solidFill>
                  <a:srgbClr val="0070C0"/>
                </a:solidFill>
                <a:latin typeface="Times New Roman" pitchFamily="18" charset="0"/>
                <a:cs typeface="Times New Roman" pitchFamily="18" charset="0"/>
              </a:rPr>
              <a:t>1</a:t>
            </a:r>
            <a:r>
              <a:rPr lang="en-US" i="1" dirty="0" smtClean="0">
                <a:solidFill>
                  <a:srgbClr val="0070C0"/>
                </a:solidFill>
                <a:latin typeface="Times New Roman" pitchFamily="18" charset="0"/>
                <a:cs typeface="Times New Roman" pitchFamily="18" charset="0"/>
              </a:rPr>
              <a:t> </a:t>
            </a:r>
            <a:r>
              <a:rPr lang="en-US" dirty="0" smtClean="0">
                <a:solidFill>
                  <a:srgbClr val="0070C0"/>
                </a:solidFill>
                <a:latin typeface="+mj-lt"/>
                <a:cs typeface="Times New Roman" pitchFamily="18" charset="0"/>
              </a:rPr>
              <a:t>as dotted. Remove underlines go back to 2.</a:t>
            </a:r>
          </a:p>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a:xfrm>
            <a:off x="628650" y="274638"/>
            <a:ext cx="8372506" cy="944562"/>
          </a:xfrm>
        </p:spPr>
        <p:txBody>
          <a:bodyPr>
            <a:normAutofit/>
          </a:bodyPr>
          <a:lstStyle/>
          <a:p>
            <a:pPr algn="l"/>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889009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2. </a:t>
            </a:r>
            <a:r>
              <a:rPr lang="en-US" sz="2800" dirty="0" smtClean="0">
                <a:cs typeface="Times New Roman" pitchFamily="18" charset="0"/>
              </a:rPr>
              <a:t>Repeat until no new nodes are marked:</a:t>
            </a:r>
            <a:br>
              <a:rPr lang="en-US" sz="2800" dirty="0" smtClean="0">
                <a:cs typeface="Times New Roman" pitchFamily="18" charset="0"/>
              </a:rPr>
            </a:br>
            <a:r>
              <a:rPr lang="en-US" sz="2800" dirty="0" smtClean="0">
                <a:solidFill>
                  <a:srgbClr val="C00000"/>
                </a:solidFill>
                <a:cs typeface="Times New Roman" pitchFamily="18" charset="0"/>
              </a:rPr>
              <a:t>Underline first un-dotted node on list as </a:t>
            </a:r>
            <a:r>
              <a:rPr lang="en-US" sz="2800" i="1" dirty="0" smtClean="0">
                <a:solidFill>
                  <a:srgbClr val="C00000"/>
                </a:solidFill>
                <a:latin typeface="Times New Roman" pitchFamily="18" charset="0"/>
                <a:cs typeface="Times New Roman" pitchFamily="18" charset="0"/>
              </a:rPr>
              <a:t>n</a:t>
            </a:r>
            <a:r>
              <a:rPr lang="en-US" sz="2800" baseline="-25000" dirty="0" smtClean="0">
                <a:solidFill>
                  <a:srgbClr val="C00000"/>
                </a:solidFill>
                <a:latin typeface="Times New Roman" pitchFamily="18" charset="0"/>
                <a:cs typeface="Times New Roman" pitchFamily="18" charset="0"/>
              </a:rPr>
              <a:t>1</a:t>
            </a:r>
            <a:endParaRPr lang="en-US" sz="2800" baseline="-25000" dirty="0" smtClean="0">
              <a:latin typeface="Times New Roman" pitchFamily="18" charset="0"/>
              <a:cs typeface="Times New Roman" pitchFamily="18" charset="0"/>
            </a:endParaRPr>
          </a:p>
          <a:p>
            <a:pPr marL="914400" lvl="1" indent="-514350">
              <a:lnSpc>
                <a:spcPct val="120000"/>
              </a:lnSpc>
              <a:buNone/>
            </a:pPr>
            <a:r>
              <a:rPr lang="en-US" dirty="0" smtClean="0">
                <a:cs typeface="Times New Roman" pitchFamily="18" charset="0"/>
              </a:rPr>
              <a:t>3. For every node of </a:t>
            </a:r>
            <a:r>
              <a:rPr lang="en-US" i="1" dirty="0" smtClean="0">
                <a:latin typeface="Times New Roman" pitchFamily="18" charset="0"/>
                <a:cs typeface="Times New Roman" pitchFamily="18" charset="0"/>
              </a:rPr>
              <a:t>G</a:t>
            </a:r>
            <a:r>
              <a:rPr lang="en-US" dirty="0" smtClean="0">
                <a:cs typeface="Times New Roman" pitchFamily="18" charset="0"/>
              </a:rPr>
              <a:t>, </a:t>
            </a:r>
            <a:r>
              <a:rPr lang="en-US" i="1" dirty="0" smtClean="0">
                <a:latin typeface="Times New Roman" pitchFamily="18" charset="0"/>
                <a:cs typeface="Times New Roman" pitchFamily="18" charset="0"/>
              </a:rPr>
              <a:t>v</a:t>
            </a:r>
            <a:r>
              <a:rPr lang="en-US" dirty="0" smtClean="0">
                <a:cs typeface="Times New Roman" pitchFamily="18" charset="0"/>
              </a:rPr>
              <a:t>, if </a:t>
            </a:r>
            <a:r>
              <a:rPr lang="en-US" i="1" dirty="0" smtClean="0">
                <a:latin typeface="Times New Roman" pitchFamily="18" charset="0"/>
                <a:cs typeface="Times New Roman" pitchFamily="18" charset="0"/>
              </a:rPr>
              <a:t>v</a:t>
            </a:r>
            <a:r>
              <a:rPr lang="en-US" dirty="0" smtClean="0">
                <a:cs typeface="Times New Roman" pitchFamily="18" charset="0"/>
              </a:rPr>
              <a:t> is connected to a marked node, mark it as connected – </a:t>
            </a:r>
            <a:br>
              <a:rPr lang="en-US" dirty="0" smtClean="0">
                <a:cs typeface="Times New Roman" pitchFamily="18" charset="0"/>
              </a:rPr>
            </a:br>
            <a:r>
              <a:rPr lang="en-US" dirty="0" smtClean="0">
                <a:solidFill>
                  <a:srgbClr val="C00000"/>
                </a:solidFill>
                <a:cs typeface="Times New Roman" pitchFamily="18" charset="0"/>
              </a:rPr>
              <a:t>Underline the first dotted node on the list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2</a:t>
            </a:r>
            <a:r>
              <a:rPr lang="en-US" dirty="0" smtClean="0">
                <a:solidFill>
                  <a:srgbClr val="C00000"/>
                </a:solidFill>
                <a:cs typeface="Times New Roman" pitchFamily="18" charset="0"/>
              </a:rPr>
              <a:t> ,</a:t>
            </a:r>
            <a:br>
              <a:rPr lang="en-US" dirty="0" smtClean="0">
                <a:solidFill>
                  <a:srgbClr val="C00000"/>
                </a:solidFill>
                <a:cs typeface="Times New Roman" pitchFamily="18" charset="0"/>
              </a:rPr>
            </a:br>
            <a:r>
              <a:rPr lang="en-US" dirty="0" smtClean="0">
                <a:solidFill>
                  <a:srgbClr val="C00000"/>
                </a:solidFill>
                <a:cs typeface="Times New Roman" pitchFamily="18" charset="0"/>
              </a:rPr>
              <a:t>search edges for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1 </a:t>
            </a:r>
            <a:r>
              <a:rPr lang="en-US" i="1" dirty="0" smtClean="0">
                <a:solidFill>
                  <a:srgbClr val="C00000"/>
                </a:solidFill>
                <a:latin typeface="Times New Roman" pitchFamily="18" charset="0"/>
                <a:cs typeface="Times New Roman" pitchFamily="18" charset="0"/>
              </a:rPr>
              <a:t>,n</a:t>
            </a:r>
            <a:r>
              <a:rPr lang="en-US" baseline="-25000" dirty="0" smtClean="0">
                <a:solidFill>
                  <a:srgbClr val="C00000"/>
                </a:solidFill>
                <a:latin typeface="Times New Roman" pitchFamily="18" charset="0"/>
                <a:cs typeface="Times New Roman" pitchFamily="18" charset="0"/>
              </a:rPr>
              <a:t>2</a:t>
            </a:r>
            <a:r>
              <a:rPr lang="en-US" dirty="0" smtClean="0">
                <a:solidFill>
                  <a:srgbClr val="C00000"/>
                </a:solidFill>
                <a:cs typeface="Times New Roman" pitchFamily="18" charset="0"/>
              </a:rPr>
              <a:t>) edge. </a:t>
            </a:r>
            <a:r>
              <a:rPr lang="en-US" dirty="0" smtClean="0">
                <a:cs typeface="Times New Roman" pitchFamily="18" charset="0"/>
              </a:rPr>
              <a:t/>
            </a:r>
            <a:br>
              <a:rPr lang="en-US" dirty="0" smtClean="0">
                <a:cs typeface="Times New Roman" pitchFamily="18" charset="0"/>
              </a:rPr>
            </a:br>
            <a:r>
              <a:rPr lang="en-US" dirty="0" smtClean="0">
                <a:solidFill>
                  <a:srgbClr val="0070C0"/>
                </a:solidFill>
                <a:cs typeface="Times New Roman" pitchFamily="18" charset="0"/>
              </a:rPr>
              <a:t>If not underline the next dotted node on the list as </a:t>
            </a:r>
            <a:r>
              <a:rPr lang="en-US" i="1" dirty="0" smtClean="0">
                <a:solidFill>
                  <a:srgbClr val="0070C0"/>
                </a:solidFill>
                <a:latin typeface="Times New Roman" pitchFamily="18" charset="0"/>
                <a:cs typeface="Times New Roman" pitchFamily="18" charset="0"/>
              </a:rPr>
              <a:t>n</a:t>
            </a:r>
            <a:r>
              <a:rPr lang="en-US" baseline="-25000" dirty="0" smtClean="0">
                <a:solidFill>
                  <a:srgbClr val="0070C0"/>
                </a:solidFill>
                <a:latin typeface="Times New Roman" pitchFamily="18" charset="0"/>
                <a:cs typeface="Times New Roman" pitchFamily="18" charset="0"/>
              </a:rPr>
              <a:t>2</a:t>
            </a:r>
            <a:r>
              <a:rPr lang="en-US" dirty="0" smtClean="0">
                <a:solidFill>
                  <a:srgbClr val="0070C0"/>
                </a:solidFill>
                <a:latin typeface="+mj-lt"/>
                <a:cs typeface="Times New Roman" pitchFamily="18" charset="0"/>
              </a:rPr>
              <a:t>.</a:t>
            </a:r>
          </a:p>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a:xfrm>
            <a:off x="628650" y="274638"/>
            <a:ext cx="8372506" cy="944562"/>
          </a:xfrm>
        </p:spPr>
        <p:txBody>
          <a:bodyPr>
            <a:normAutofit/>
          </a:bodyPr>
          <a:lstStyle/>
          <a:p>
            <a:pPr algn="l"/>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3180255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2.   Repeat until no new nodes are marked:</a:t>
            </a:r>
          </a:p>
          <a:p>
            <a:pPr marL="914400" lvl="1" indent="-514350">
              <a:lnSpc>
                <a:spcPct val="120000"/>
              </a:lnSpc>
              <a:buNone/>
            </a:pPr>
            <a:r>
              <a:rPr lang="en-US" dirty="0" smtClean="0">
                <a:cs typeface="Times New Roman" pitchFamily="18" charset="0"/>
              </a:rPr>
              <a:t>3. For every node of </a:t>
            </a:r>
            <a:r>
              <a:rPr lang="en-US" i="1" dirty="0" smtClean="0">
                <a:latin typeface="Times New Roman" pitchFamily="18" charset="0"/>
                <a:cs typeface="Times New Roman" pitchFamily="18" charset="0"/>
              </a:rPr>
              <a:t>G</a:t>
            </a:r>
            <a:r>
              <a:rPr lang="en-US" dirty="0" smtClean="0">
                <a:cs typeface="Times New Roman" pitchFamily="18" charset="0"/>
              </a:rPr>
              <a:t>, </a:t>
            </a:r>
            <a:r>
              <a:rPr lang="en-US" i="1" dirty="0" smtClean="0">
                <a:latin typeface="Times New Roman" pitchFamily="18" charset="0"/>
                <a:cs typeface="Times New Roman" pitchFamily="18" charset="0"/>
              </a:rPr>
              <a:t>v</a:t>
            </a:r>
            <a:r>
              <a:rPr lang="en-US" dirty="0" smtClean="0">
                <a:cs typeface="Times New Roman" pitchFamily="18" charset="0"/>
              </a:rPr>
              <a:t>, if </a:t>
            </a:r>
            <a:r>
              <a:rPr lang="en-US" i="1" dirty="0" smtClean="0">
                <a:latin typeface="Times New Roman" pitchFamily="18" charset="0"/>
                <a:cs typeface="Times New Roman" pitchFamily="18" charset="0"/>
              </a:rPr>
              <a:t>v</a:t>
            </a:r>
            <a:r>
              <a:rPr lang="en-US" dirty="0" smtClean="0">
                <a:cs typeface="Times New Roman" pitchFamily="18" charset="0"/>
              </a:rPr>
              <a:t> is connected to a marked node, mark it as connected.</a:t>
            </a:r>
          </a:p>
          <a:p>
            <a:pPr marL="514350" indent="-514350">
              <a:lnSpc>
                <a:spcPct val="120000"/>
              </a:lnSpc>
              <a:buNone/>
            </a:pPr>
            <a:r>
              <a:rPr lang="en-US" dirty="0" smtClean="0">
                <a:cs typeface="Times New Roman" pitchFamily="18" charset="0"/>
              </a:rPr>
              <a:t>4.   If all nodes are marked </a:t>
            </a:r>
            <a:r>
              <a:rPr lang="en-US" i="1" dirty="0" smtClean="0">
                <a:latin typeface="Times New Roman" pitchFamily="18" charset="0"/>
                <a:cs typeface="Times New Roman" pitchFamily="18" charset="0"/>
              </a:rPr>
              <a:t>accept</a:t>
            </a:r>
            <a:r>
              <a:rPr lang="en-US" dirty="0" smtClean="0">
                <a:cs typeface="Times New Roman" pitchFamily="18" charset="0"/>
              </a:rPr>
              <a:t> otherwise </a:t>
            </a:r>
            <a:r>
              <a:rPr lang="en-US" i="1" dirty="0" smtClean="0">
                <a:latin typeface="Times New Roman" pitchFamily="18" charset="0"/>
                <a:cs typeface="Times New Roman" pitchFamily="18" charset="0"/>
              </a:rPr>
              <a:t>reject</a:t>
            </a:r>
            <a:r>
              <a:rPr lang="en-US" dirty="0" smtClean="0">
                <a:cs typeface="Times New Roman" pitchFamily="18" charset="0"/>
              </a:rPr>
              <a:t>.”-</a:t>
            </a:r>
            <a:br>
              <a:rPr lang="en-US" dirty="0" smtClean="0">
                <a:cs typeface="Times New Roman" pitchFamily="18" charset="0"/>
              </a:rPr>
            </a:br>
            <a:r>
              <a:rPr lang="en-US" dirty="0" smtClean="0">
                <a:solidFill>
                  <a:srgbClr val="C00000"/>
                </a:solidFill>
                <a:cs typeface="Times New Roman" pitchFamily="18" charset="0"/>
              </a:rPr>
              <a:t>Scan the node list. if you find an un-dotted node – </a:t>
            </a:r>
            <a:r>
              <a:rPr lang="en-US" i="1" dirty="0" smtClean="0">
                <a:solidFill>
                  <a:srgbClr val="C00000"/>
                </a:solidFill>
                <a:latin typeface="Times New Roman" pitchFamily="18" charset="0"/>
                <a:cs typeface="Times New Roman" pitchFamily="18" charset="0"/>
              </a:rPr>
              <a:t>reject</a:t>
            </a:r>
            <a:r>
              <a:rPr lang="en-US" dirty="0" smtClean="0">
                <a:solidFill>
                  <a:srgbClr val="C00000"/>
                </a:solidFill>
                <a:cs typeface="Times New Roman" pitchFamily="18" charset="0"/>
              </a:rPr>
              <a:t>.</a:t>
            </a:r>
            <a:r>
              <a:rPr lang="en-US" i="1" dirty="0" smtClean="0">
                <a:solidFill>
                  <a:srgbClr val="C00000"/>
                </a:solidFill>
                <a:latin typeface="Times New Roman" pitchFamily="18" charset="0"/>
                <a:cs typeface="Times New Roman" pitchFamily="18" charset="0"/>
              </a:rPr>
              <a:t> </a:t>
            </a:r>
            <a:r>
              <a:rPr lang="en-US" dirty="0" smtClean="0">
                <a:solidFill>
                  <a:srgbClr val="C00000"/>
                </a:solidFill>
                <a:cs typeface="Times New Roman" pitchFamily="18" charset="0"/>
              </a:rPr>
              <a:t>Otherwise – </a:t>
            </a:r>
            <a:r>
              <a:rPr lang="en-US" i="1" dirty="0" smtClean="0">
                <a:solidFill>
                  <a:srgbClr val="C00000"/>
                </a:solidFill>
                <a:latin typeface="Times New Roman" pitchFamily="18" charset="0"/>
                <a:cs typeface="Times New Roman" pitchFamily="18" charset="0"/>
              </a:rPr>
              <a:t>accept</a:t>
            </a:r>
            <a:r>
              <a:rPr lang="en-US" dirty="0" smtClean="0">
                <a:solidFill>
                  <a:srgbClr val="C00000"/>
                </a:solidFill>
                <a:cs typeface="Times New Roman" pitchFamily="18" charset="0"/>
              </a:rPr>
              <a:t> .</a:t>
            </a:r>
            <a:endParaRPr lang="en-US" dirty="0" smtClean="0">
              <a:latin typeface="Times New Roman" pitchFamily="18" charset="0"/>
              <a:cs typeface="Times New Roman" pitchFamily="18" charset="0"/>
            </a:endParaRPr>
          </a:p>
          <a:p>
            <a:pPr marL="914400" lvl="1" indent="-514350">
              <a:lnSpc>
                <a:spcPct val="120000"/>
              </a:lnSpc>
              <a:buNone/>
            </a:pPr>
            <a:endParaRPr lang="en-US" sz="3200" dirty="0" smtClean="0">
              <a:cs typeface="Times New Roman" pitchFamily="18" charset="0"/>
            </a:endParaRPr>
          </a:p>
          <a:p>
            <a:pPr marL="514350" indent="-514350">
              <a:lnSpc>
                <a:spcPct val="120000"/>
              </a:lnSpc>
              <a:buAutoNum type="arabicPeriod"/>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a:xfrm>
            <a:off x="628650" y="274638"/>
            <a:ext cx="8372506" cy="944562"/>
          </a:xfrm>
        </p:spPr>
        <p:txBody>
          <a:bodyPr>
            <a:normAutofit/>
          </a:bodyPr>
          <a:lstStyle/>
          <a:p>
            <a:pPr algn="l"/>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691576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Now we turn do deal with some problems related to regular and CF Languages. </a:t>
            </a:r>
            <a:r>
              <a:rPr lang="en-US" dirty="0" smtClean="0"/>
              <a:t>Typical problems are:</a:t>
            </a:r>
          </a:p>
          <a:p>
            <a:pPr marL="514350" indent="-514350">
              <a:lnSpc>
                <a:spcPct val="120000"/>
              </a:lnSpc>
            </a:pPr>
            <a:r>
              <a:rPr lang="en-US" dirty="0" smtClean="0"/>
              <a:t>Deciding whether a DFA accepts a language.</a:t>
            </a:r>
          </a:p>
          <a:p>
            <a:pPr marL="514350" indent="-514350">
              <a:lnSpc>
                <a:spcPct val="120000"/>
              </a:lnSpc>
            </a:pPr>
            <a:r>
              <a:rPr lang="en-US" dirty="0" smtClean="0"/>
              <a:t>Deciding whether a language is empty.</a:t>
            </a:r>
          </a:p>
          <a:p>
            <a:pPr marL="514350" indent="-514350">
              <a:lnSpc>
                <a:spcPct val="120000"/>
              </a:lnSpc>
            </a:pPr>
            <a:r>
              <a:rPr lang="en-US" dirty="0" smtClean="0"/>
              <a:t>Deciding whether two languages are equal, etc.</a:t>
            </a: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p:txBody>
          <a:bodyPr>
            <a:normAutofit fontScale="90000"/>
          </a:bodyPr>
          <a:lstStyle/>
          <a:p>
            <a:pPr algn="l"/>
            <a:r>
              <a:rPr lang="en-US" dirty="0" smtClean="0"/>
              <a:t>Decision Problems on Automatons</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04485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Consider the language</a:t>
            </a:r>
          </a:p>
          <a:p>
            <a:pPr>
              <a:lnSpc>
                <a:spcPct val="120000"/>
              </a:lnSpc>
            </a:pPr>
            <a:endParaRPr lang="en-US" dirty="0" smtClean="0">
              <a:cs typeface="Times New Roman" pitchFamily="18" charset="0"/>
            </a:endParaRPr>
          </a:p>
          <a:p>
            <a:pPr>
              <a:lnSpc>
                <a:spcPct val="120000"/>
              </a:lnSpc>
            </a:pPr>
            <a:r>
              <a:rPr lang="en-US" dirty="0" smtClean="0">
                <a:cs typeface="Times New Roman" pitchFamily="18" charset="0"/>
              </a:rPr>
              <a:t> </a:t>
            </a:r>
            <a:r>
              <a:rPr lang="en-US" b="1" dirty="0" smtClean="0">
                <a:cs typeface="Times New Roman" pitchFamily="18" charset="0"/>
              </a:rPr>
              <a:t>Note</a:t>
            </a:r>
            <a:r>
              <a:rPr lang="en-US" dirty="0" smtClean="0">
                <a:cs typeface="Times New Roman" pitchFamily="18" charset="0"/>
              </a:rPr>
              <a:t> that once again we formulate a computational problem as a membership problem</a:t>
            </a:r>
          </a:p>
          <a:p>
            <a:pPr marL="514350" indent="-514350">
              <a:lnSpc>
                <a:spcPct val="120000"/>
              </a:lnSpc>
              <a:buNone/>
            </a:pPr>
            <a:endParaRPr lang="en-US" b="1" u="sng" dirty="0" smtClean="0">
              <a:cs typeface="Times New Roman" pitchFamily="18" charset="0"/>
            </a:endParaRP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DFA</a:t>
            </a:r>
            <a:r>
              <a:rPr lang="en-US" dirty="0" smtClean="0">
                <a:cs typeface="Times New Roman" pitchFamily="18" charset="0"/>
              </a:rPr>
              <a:t> is a decidable language</a:t>
            </a:r>
          </a:p>
        </p:txBody>
      </p:sp>
      <p:sp>
        <p:nvSpPr>
          <p:cNvPr id="2" name="Title 1"/>
          <p:cNvSpPr>
            <a:spLocks noGrp="1"/>
          </p:cNvSpPr>
          <p:nvPr>
            <p:ph type="title"/>
          </p:nvPr>
        </p:nvSpPr>
        <p:spPr/>
        <p:txBody>
          <a:bodyPr>
            <a:normAutofit/>
          </a:bodyPr>
          <a:lstStyle/>
          <a:p>
            <a:pPr algn="l"/>
            <a:r>
              <a:rPr lang="en-US" dirty="0" smtClean="0"/>
              <a:t>Finite Automatons are Decidable</a:t>
            </a:r>
            <a:endParaRPr lang="en-US" dirty="0"/>
          </a:p>
        </p:txBody>
      </p:sp>
      <p:graphicFrame>
        <p:nvGraphicFramePr>
          <p:cNvPr id="562179" name="Object 1"/>
          <p:cNvGraphicFramePr>
            <a:graphicFrameLocks noChangeAspect="1"/>
          </p:cNvGraphicFramePr>
          <p:nvPr>
            <p:extLst>
              <p:ext uri="{D42A27DB-BD31-4B8C-83A1-F6EECF244321}">
                <p14:modId xmlns:p14="http://schemas.microsoft.com/office/powerpoint/2010/main" val="2343087475"/>
              </p:ext>
            </p:extLst>
          </p:nvPr>
        </p:nvGraphicFramePr>
        <p:xfrm>
          <a:off x="1600200" y="2209800"/>
          <a:ext cx="5541963" cy="608012"/>
        </p:xfrm>
        <a:graphic>
          <a:graphicData uri="http://schemas.openxmlformats.org/presentationml/2006/ole">
            <mc:AlternateContent xmlns:mc="http://schemas.openxmlformats.org/markup-compatibility/2006">
              <mc:Choice xmlns:v="urn:schemas-microsoft-com:vml" Requires="v">
                <p:oleObj spid="_x0000_s180236" name="משוואה" r:id="rId3" imgW="1879560" imgH="203040" progId="Equation.3">
                  <p:embed/>
                </p:oleObj>
              </mc:Choice>
              <mc:Fallback>
                <p:oleObj name="משוואה" r:id="rId3" imgW="18795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55419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582473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Consider </a:t>
            </a:r>
          </a:p>
          <a:p>
            <a:pPr marL="514350" indent="-514350">
              <a:lnSpc>
                <a:spcPct val="120000"/>
              </a:lnSpc>
              <a:buNone/>
            </a:pPr>
            <a:r>
              <a:rPr lang="en-US" i="1" dirty="0" smtClean="0">
                <a:latin typeface="Times New Roman" pitchFamily="18" charset="0"/>
                <a:cs typeface="Times New Roman" pitchFamily="18" charset="0"/>
              </a:rPr>
              <a:t>M=</a:t>
            </a:r>
            <a:r>
              <a:rPr lang="en-US" dirty="0" smtClean="0">
                <a:latin typeface="+mj-lt"/>
                <a:cs typeface="Times New Roman" pitchFamily="18" charset="0"/>
              </a:rPr>
              <a:t>“</a:t>
            </a:r>
            <a:r>
              <a:rPr lang="en-US" dirty="0" smtClean="0">
                <a:cs typeface="Times New Roman" pitchFamily="18" charset="0"/>
              </a:rPr>
              <a:t>On a &lt;DFA, string&gt; input          : </a:t>
            </a:r>
          </a:p>
          <a:p>
            <a:pPr marL="514350" indent="-514350">
              <a:lnSpc>
                <a:spcPct val="120000"/>
              </a:lnSpc>
              <a:buNone/>
            </a:pPr>
            <a:r>
              <a:rPr lang="en-US" dirty="0" smtClean="0">
                <a:cs typeface="Times New Roman" pitchFamily="18" charset="0"/>
              </a:rPr>
              <a:t>        1. Simulate </a:t>
            </a:r>
            <a:r>
              <a:rPr lang="en-US" i="1" dirty="0" smtClean="0">
                <a:latin typeface="Times New Roman" pitchFamily="18" charset="0"/>
                <a:cs typeface="Times New Roman" pitchFamily="18" charset="0"/>
              </a:rPr>
              <a:t>B</a:t>
            </a:r>
            <a:r>
              <a:rPr lang="en-US" dirty="0" smtClean="0">
                <a:cs typeface="Times New Roman" pitchFamily="18" charset="0"/>
              </a:rPr>
              <a:t> on input </a:t>
            </a:r>
            <a:r>
              <a:rPr lang="en-US" i="1" dirty="0" smtClean="0">
                <a:latin typeface="Times New Roman" pitchFamily="18" charset="0"/>
                <a:cs typeface="Times New Roman" pitchFamily="18" charset="0"/>
              </a:rPr>
              <a:t>w</a:t>
            </a:r>
            <a:r>
              <a:rPr lang="en-US" dirty="0" smtClean="0">
                <a:cs typeface="Times New Roman" pitchFamily="18" charset="0"/>
              </a:rPr>
              <a:t> .</a:t>
            </a:r>
          </a:p>
          <a:p>
            <a:pPr marL="514350" indent="-514350">
              <a:lnSpc>
                <a:spcPct val="120000"/>
              </a:lnSpc>
              <a:buNone/>
            </a:pPr>
            <a:r>
              <a:rPr lang="en-US" dirty="0" smtClean="0">
                <a:cs typeface="Times New Roman" pitchFamily="18" charset="0"/>
              </a:rPr>
              <a:t>        2. If </a:t>
            </a:r>
            <a:r>
              <a:rPr lang="en-US" i="1" dirty="0" smtClean="0">
                <a:latin typeface="Times New Roman" pitchFamily="18" charset="0"/>
                <a:cs typeface="Times New Roman" pitchFamily="18" charset="0"/>
              </a:rPr>
              <a:t>B</a:t>
            </a:r>
            <a:r>
              <a:rPr lang="en-US" dirty="0" smtClean="0">
                <a:cs typeface="Times New Roman" pitchFamily="18" charset="0"/>
              </a:rPr>
              <a:t> accepts - </a:t>
            </a:r>
            <a:r>
              <a:rPr lang="en-US" i="1" dirty="0" smtClean="0">
                <a:latin typeface="Times New Roman" pitchFamily="18" charset="0"/>
                <a:cs typeface="Times New Roman" pitchFamily="18" charset="0"/>
              </a:rPr>
              <a:t>accept</a:t>
            </a:r>
            <a:r>
              <a:rPr lang="en-US" dirty="0" smtClean="0">
                <a:cs typeface="Times New Roman" pitchFamily="18" charset="0"/>
              </a:rPr>
              <a:t>. Otherwise – </a:t>
            </a:r>
            <a:r>
              <a:rPr lang="en-US" i="1" dirty="0" smtClean="0">
                <a:latin typeface="Times New Roman" pitchFamily="18" charset="0"/>
                <a:cs typeface="Times New Roman" pitchFamily="18" charset="0"/>
              </a:rPr>
              <a:t>reject</a:t>
            </a:r>
            <a:r>
              <a:rPr lang="en-US" dirty="0" smtClean="0">
                <a:cs typeface="Times New Roman" pitchFamily="18" charset="0"/>
              </a:rPr>
              <a:t>.“</a:t>
            </a: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Proof</a:t>
            </a:r>
            <a:endParaRPr lang="en-US" dirty="0"/>
          </a:p>
        </p:txBody>
      </p:sp>
      <p:graphicFrame>
        <p:nvGraphicFramePr>
          <p:cNvPr id="562179" name="Object 1"/>
          <p:cNvGraphicFramePr>
            <a:graphicFrameLocks noChangeAspect="1"/>
          </p:cNvGraphicFramePr>
          <p:nvPr/>
        </p:nvGraphicFramePr>
        <p:xfrm>
          <a:off x="5357818" y="2392360"/>
          <a:ext cx="973137" cy="608012"/>
        </p:xfrm>
        <a:graphic>
          <a:graphicData uri="http://schemas.openxmlformats.org/presentationml/2006/ole">
            <mc:AlternateContent xmlns:mc="http://schemas.openxmlformats.org/markup-compatibility/2006">
              <mc:Choice xmlns:v="urn:schemas-microsoft-com:vml" Requires="v">
                <p:oleObj spid="_x0000_s181260" name="משוואה" r:id="rId3" imgW="330120" imgH="203040" progId="Equation.3">
                  <p:embed/>
                </p:oleObj>
              </mc:Choice>
              <mc:Fallback>
                <p:oleObj name="משוואה" r:id="rId3" imgW="3301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8" y="2392360"/>
                        <a:ext cx="97313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1901554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The encoding of             can be straight forward:</a:t>
            </a:r>
            <a:br>
              <a:rPr lang="en-US" dirty="0" smtClean="0">
                <a:cs typeface="Times New Roman" pitchFamily="18" charset="0"/>
              </a:rPr>
            </a:br>
            <a:r>
              <a:rPr lang="en-US" dirty="0" smtClean="0">
                <a:cs typeface="Times New Roman" pitchFamily="18" charset="0"/>
              </a:rPr>
              <a:t>The five components of </a:t>
            </a:r>
            <a:r>
              <a:rPr lang="en-US" i="1" dirty="0" smtClean="0">
                <a:cs typeface="Times New Roman" pitchFamily="18" charset="0"/>
              </a:rPr>
              <a:t>B</a:t>
            </a:r>
            <a:r>
              <a:rPr lang="en-US" dirty="0" smtClean="0">
                <a:cs typeface="Times New Roman" pitchFamily="18" charset="0"/>
              </a:rPr>
              <a:t> are listed on </a:t>
            </a:r>
            <a:r>
              <a:rPr lang="en-US" i="1" dirty="0" smtClean="0">
                <a:cs typeface="Times New Roman" pitchFamily="18" charset="0"/>
              </a:rPr>
              <a:t>M</a:t>
            </a:r>
            <a:r>
              <a:rPr lang="en-US" dirty="0" smtClean="0">
                <a:cs typeface="Times New Roman" pitchFamily="18" charset="0"/>
              </a:rPr>
              <a:t>‘s tape one after the other.</a:t>
            </a:r>
          </a:p>
          <a:p>
            <a:pPr>
              <a:lnSpc>
                <a:spcPct val="120000"/>
              </a:lnSpc>
            </a:pPr>
            <a:r>
              <a:rPr lang="en-US" dirty="0" smtClean="0">
                <a:cs typeface="Times New Roman" pitchFamily="18" charset="0"/>
              </a:rPr>
              <a:t>TM </a:t>
            </a:r>
            <a:r>
              <a:rPr lang="en-US" i="1" dirty="0" smtClean="0">
                <a:cs typeface="Times New Roman" pitchFamily="18" charset="0"/>
              </a:rPr>
              <a:t>M</a:t>
            </a:r>
            <a:r>
              <a:rPr lang="en-US" dirty="0" smtClean="0">
                <a:cs typeface="Times New Roman" pitchFamily="18" charset="0"/>
              </a:rPr>
              <a:t> starts its computation by verifying that the encoding is well formed. </a:t>
            </a:r>
            <a:br>
              <a:rPr lang="en-US" dirty="0" smtClean="0">
                <a:cs typeface="Times New Roman" pitchFamily="18" charset="0"/>
              </a:rPr>
            </a:br>
            <a:r>
              <a:rPr lang="en-US" dirty="0" smtClean="0">
                <a:cs typeface="Times New Roman" pitchFamily="18" charset="0"/>
              </a:rPr>
              <a:t>If this is not the case, the input is rejected.</a:t>
            </a:r>
          </a:p>
          <a:p>
            <a:pPr>
              <a:lnSpc>
                <a:spcPct val="120000"/>
              </a:lnSpc>
            </a:pP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Implementation</a:t>
            </a:r>
            <a:endParaRPr lang="en-US" dirty="0"/>
          </a:p>
        </p:txBody>
      </p:sp>
      <p:graphicFrame>
        <p:nvGraphicFramePr>
          <p:cNvPr id="562179" name="Object 1"/>
          <p:cNvGraphicFramePr>
            <a:graphicFrameLocks noChangeAspect="1"/>
          </p:cNvGraphicFramePr>
          <p:nvPr>
            <p:extLst>
              <p:ext uri="{D42A27DB-BD31-4B8C-83A1-F6EECF244321}">
                <p14:modId xmlns:p14="http://schemas.microsoft.com/office/powerpoint/2010/main" val="2148918921"/>
              </p:ext>
            </p:extLst>
          </p:nvPr>
        </p:nvGraphicFramePr>
        <p:xfrm>
          <a:off x="3352800" y="1529104"/>
          <a:ext cx="973137" cy="608012"/>
        </p:xfrm>
        <a:graphic>
          <a:graphicData uri="http://schemas.openxmlformats.org/presentationml/2006/ole">
            <mc:AlternateContent xmlns:mc="http://schemas.openxmlformats.org/markup-compatibility/2006">
              <mc:Choice xmlns:v="urn:schemas-microsoft-com:vml" Requires="v">
                <p:oleObj spid="_x0000_s182284" name="משוואה" r:id="rId3" imgW="330120" imgH="203040" progId="Equation.3">
                  <p:embed/>
                </p:oleObj>
              </mc:Choice>
              <mc:Fallback>
                <p:oleObj name="משוואה" r:id="rId3" imgW="3301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529104"/>
                        <a:ext cx="97313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445562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Following that </a:t>
            </a:r>
            <a:r>
              <a:rPr lang="en-US" i="1" dirty="0" smtClean="0">
                <a:latin typeface="Times New Roman" pitchFamily="18" charset="0"/>
                <a:cs typeface="Times New Roman" pitchFamily="18" charset="0"/>
              </a:rPr>
              <a:t>M</a:t>
            </a:r>
            <a:r>
              <a:rPr lang="en-US" dirty="0" smtClean="0">
                <a:cs typeface="Times New Roman" pitchFamily="18" charset="0"/>
              </a:rPr>
              <a:t> simulates on </a:t>
            </a:r>
            <a:r>
              <a:rPr lang="en-US" i="1" dirty="0" smtClean="0">
                <a:latin typeface="Times New Roman" pitchFamily="18" charset="0"/>
                <a:cs typeface="Times New Roman" pitchFamily="18" charset="0"/>
              </a:rPr>
              <a:t>B</a:t>
            </a:r>
            <a:r>
              <a:rPr lang="en-US" dirty="0" smtClean="0">
                <a:cs typeface="Times New Roman" pitchFamily="18" charset="0"/>
              </a:rPr>
              <a:t>‘s computation on </a:t>
            </a:r>
            <a:r>
              <a:rPr lang="en-US" i="1" dirty="0" smtClean="0">
                <a:latin typeface="Times New Roman" pitchFamily="18" charset="0"/>
                <a:cs typeface="Times New Roman" pitchFamily="18" charset="0"/>
              </a:rPr>
              <a:t>w</a:t>
            </a:r>
            <a:r>
              <a:rPr lang="en-US" dirty="0" smtClean="0">
                <a:cs typeface="Times New Roman" pitchFamily="18" charset="0"/>
              </a:rPr>
              <a:t> in a way, very similar to the way a computer program will do.</a:t>
            </a:r>
          </a:p>
        </p:txBody>
      </p:sp>
      <p:sp>
        <p:nvSpPr>
          <p:cNvPr id="2" name="Title 1"/>
          <p:cNvSpPr>
            <a:spLocks noGrp="1"/>
          </p:cNvSpPr>
          <p:nvPr>
            <p:ph type="title"/>
          </p:nvPr>
        </p:nvSpPr>
        <p:spPr/>
        <p:txBody>
          <a:bodyPr>
            <a:normAutofit/>
          </a:bodyPr>
          <a:lstStyle/>
          <a:p>
            <a:pPr algn="l"/>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243453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6</a:t>
            </a:r>
            <a:r>
              <a:rPr lang="en-US" sz="4800" dirty="0" smtClean="0"/>
              <a:t>.1 Turing Machines</a:t>
            </a:r>
            <a:endParaRPr lang="en-US" sz="4800" dirty="0"/>
          </a:p>
        </p:txBody>
      </p:sp>
      <p:sp>
        <p:nvSpPr>
          <p:cNvPr id="3" name="Text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91870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Assume that the DFA is encoded by a list of its components. TM </a:t>
            </a:r>
            <a:r>
              <a:rPr lang="en-US" i="1" dirty="0" smtClean="0">
                <a:latin typeface="Times New Roman" pitchFamily="18" charset="0"/>
                <a:cs typeface="Times New Roman" pitchFamily="18" charset="0"/>
              </a:rPr>
              <a:t>M</a:t>
            </a:r>
            <a:r>
              <a:rPr lang="en-US" dirty="0" smtClean="0">
                <a:cs typeface="Times New Roman" pitchFamily="18" charset="0"/>
              </a:rPr>
              <a:t> should first verify that the string representing </a:t>
            </a:r>
            <a:r>
              <a:rPr lang="en-US" i="1" dirty="0" smtClean="0">
                <a:latin typeface="Times New Roman" pitchFamily="18" charset="0"/>
                <a:cs typeface="Times New Roman" pitchFamily="18" charset="0"/>
              </a:rPr>
              <a:t>B</a:t>
            </a:r>
            <a:r>
              <a:rPr lang="en-US" dirty="0" smtClean="0">
                <a:cs typeface="Times New Roman" pitchFamily="18" charset="0"/>
              </a:rPr>
              <a:t> is well formed. Than it should use a “state dot”  to mark </a:t>
            </a:r>
            <a:r>
              <a:rPr lang="en-US" i="1" dirty="0" smtClean="0">
                <a:latin typeface="Times New Roman" pitchFamily="18" charset="0"/>
                <a:cs typeface="Times New Roman" pitchFamily="18" charset="0"/>
              </a:rPr>
              <a:t>B</a:t>
            </a:r>
            <a:r>
              <a:rPr lang="en-US" dirty="0" smtClean="0">
                <a:cs typeface="Times New Roman" pitchFamily="18" charset="0"/>
              </a:rPr>
              <a:t>’s initial state as its current state and an “input dot” to mark </a:t>
            </a:r>
            <a:r>
              <a:rPr lang="en-US" i="1" dirty="0" smtClean="0">
                <a:latin typeface="Times New Roman" pitchFamily="18" charset="0"/>
                <a:cs typeface="Times New Roman" pitchFamily="18" charset="0"/>
              </a:rPr>
              <a:t>w</a:t>
            </a:r>
            <a:r>
              <a:rPr lang="en-US" dirty="0" smtClean="0">
                <a:cs typeface="Times New Roman" pitchFamily="18" charset="0"/>
              </a:rPr>
              <a:t>’s first symbol as the current input symbol.</a:t>
            </a:r>
          </a:p>
        </p:txBody>
      </p:sp>
      <p:sp>
        <p:nvSpPr>
          <p:cNvPr id="2" name="Title 1"/>
          <p:cNvSpPr>
            <a:spLocks noGrp="1"/>
          </p:cNvSpPr>
          <p:nvPr>
            <p:ph type="title"/>
          </p:nvPr>
        </p:nvSpPr>
        <p:spPr/>
        <p:txBody>
          <a:bodyPr>
            <a:normAutofit/>
          </a:bodyPr>
          <a:lstStyle/>
          <a:p>
            <a:pPr algn="l"/>
            <a:r>
              <a:rPr lang="en-US" dirty="0" smtClean="0"/>
              <a:t>Simulation of a DFA Initialization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883115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Following that, </a:t>
            </a:r>
            <a:r>
              <a:rPr lang="en-US" i="1" dirty="0" smtClean="0">
                <a:latin typeface="Times New Roman" pitchFamily="18" charset="0"/>
                <a:cs typeface="Times New Roman" pitchFamily="18" charset="0"/>
              </a:rPr>
              <a:t>M</a:t>
            </a:r>
            <a:r>
              <a:rPr lang="en-US" dirty="0" smtClean="0">
                <a:cs typeface="Times New Roman" pitchFamily="18" charset="0"/>
              </a:rPr>
              <a:t> scans the substring representing </a:t>
            </a:r>
            <a:r>
              <a:rPr lang="en-US" i="1" dirty="0" smtClean="0">
                <a:latin typeface="Times New Roman" pitchFamily="18" charset="0"/>
                <a:cs typeface="Times New Roman" pitchFamily="18" charset="0"/>
              </a:rPr>
              <a:t>B</a:t>
            </a:r>
            <a:r>
              <a:rPr lang="en-US" dirty="0" smtClean="0">
                <a:cs typeface="Times New Roman" pitchFamily="18" charset="0"/>
              </a:rPr>
              <a:t>’s transition function to find the transition that should take place for the current state and the current input symbol. Once the right transition is found, the new current state is known. </a:t>
            </a:r>
          </a:p>
        </p:txBody>
      </p:sp>
      <p:sp>
        <p:nvSpPr>
          <p:cNvPr id="2" name="Title 1"/>
          <p:cNvSpPr>
            <a:spLocks noGrp="1"/>
          </p:cNvSpPr>
          <p:nvPr>
            <p:ph type="title"/>
          </p:nvPr>
        </p:nvSpPr>
        <p:spPr/>
        <p:txBody>
          <a:bodyPr>
            <a:normAutofit/>
          </a:bodyPr>
          <a:lstStyle/>
          <a:p>
            <a:pPr algn="l"/>
            <a:r>
              <a:rPr lang="en-US" dirty="0" smtClean="0"/>
              <a:t>Simulation of a DFA</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652632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At this point, </a:t>
            </a:r>
            <a:r>
              <a:rPr lang="en-US" i="1" dirty="0" smtClean="0">
                <a:cs typeface="Times New Roman" pitchFamily="18" charset="0"/>
              </a:rPr>
              <a:t>M</a:t>
            </a:r>
            <a:r>
              <a:rPr lang="en-US" dirty="0" smtClean="0">
                <a:cs typeface="Times New Roman" pitchFamily="18" charset="0"/>
              </a:rPr>
              <a:t> moves the “state dot” from the previous current state, to the new current state, and moves the “input dot” from the previous input symbol to the next input symbol. </a:t>
            </a:r>
          </a:p>
          <a:p>
            <a:pPr>
              <a:lnSpc>
                <a:spcPct val="120000"/>
              </a:lnSpc>
            </a:pPr>
            <a:r>
              <a:rPr lang="en-US" dirty="0" smtClean="0">
                <a:cs typeface="Times New Roman" pitchFamily="18" charset="0"/>
              </a:rPr>
              <a:t>This procedure repeats until the input is finished. If at this stage </a:t>
            </a:r>
            <a:r>
              <a:rPr lang="en-US" i="1" dirty="0" smtClean="0">
                <a:cs typeface="Times New Roman" pitchFamily="18" charset="0"/>
              </a:rPr>
              <a:t>B</a:t>
            </a:r>
            <a:r>
              <a:rPr lang="en-US" dirty="0" smtClean="0">
                <a:cs typeface="Times New Roman" pitchFamily="18" charset="0"/>
              </a:rPr>
              <a:t>’s current state is accepting, </a:t>
            </a:r>
            <a:r>
              <a:rPr lang="en-US" i="1" dirty="0" smtClean="0">
                <a:cs typeface="Times New Roman" pitchFamily="18" charset="0"/>
              </a:rPr>
              <a:t>M</a:t>
            </a:r>
            <a:r>
              <a:rPr lang="en-US" dirty="0" smtClean="0">
                <a:cs typeface="Times New Roman" pitchFamily="18" charset="0"/>
              </a:rPr>
              <a:t> accepts, otherwise it rejects.</a:t>
            </a:r>
          </a:p>
        </p:txBody>
      </p:sp>
      <p:sp>
        <p:nvSpPr>
          <p:cNvPr id="2" name="Title 1"/>
          <p:cNvSpPr>
            <a:spLocks noGrp="1"/>
          </p:cNvSpPr>
          <p:nvPr>
            <p:ph type="title"/>
          </p:nvPr>
        </p:nvSpPr>
        <p:spPr/>
        <p:txBody>
          <a:bodyPr>
            <a:normAutofit/>
          </a:bodyPr>
          <a:lstStyle/>
          <a:p>
            <a:pPr algn="l"/>
            <a:r>
              <a:rPr lang="en-US" dirty="0" smtClean="0"/>
              <a:t>Simulation of a DFA</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1816625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Now we turn to consider the language</a:t>
            </a:r>
          </a:p>
          <a:p>
            <a:pPr marL="514350" indent="-514350">
              <a:lnSpc>
                <a:spcPct val="120000"/>
              </a:lnSpc>
              <a:buNone/>
            </a:pPr>
            <a:endParaRPr lang="en-US" dirty="0" smtClean="0">
              <a:cs typeface="Times New Roman" pitchFamily="18" charset="0"/>
            </a:endParaRPr>
          </a:p>
          <a:p>
            <a:pPr marL="514350" indent="-514350">
              <a:lnSpc>
                <a:spcPct val="120000"/>
              </a:lnSpc>
              <a:buNone/>
            </a:pPr>
            <a:r>
              <a:rPr lang="en-US" dirty="0" smtClean="0">
                <a:cs typeface="Times New Roman" pitchFamily="18" charset="0"/>
              </a:rPr>
              <a:t>and prove: </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NFA</a:t>
            </a:r>
            <a:r>
              <a:rPr lang="en-US" dirty="0" smtClean="0">
                <a:cs typeface="Times New Roman" pitchFamily="18" charset="0"/>
              </a:rPr>
              <a:t> is a decidable language.</a:t>
            </a:r>
          </a:p>
        </p:txBody>
      </p:sp>
      <p:sp>
        <p:nvSpPr>
          <p:cNvPr id="2" name="Title 1"/>
          <p:cNvSpPr>
            <a:spLocks noGrp="1"/>
          </p:cNvSpPr>
          <p:nvPr>
            <p:ph type="title"/>
          </p:nvPr>
        </p:nvSpPr>
        <p:spPr/>
        <p:txBody>
          <a:bodyPr>
            <a:normAutofit/>
          </a:bodyPr>
          <a:lstStyle/>
          <a:p>
            <a:pPr algn="l"/>
            <a:r>
              <a:rPr lang="en-US" dirty="0" smtClean="0"/>
              <a:t>Finite Automatons are Decidable</a:t>
            </a:r>
            <a:endParaRPr lang="en-US" dirty="0"/>
          </a:p>
        </p:txBody>
      </p:sp>
      <p:graphicFrame>
        <p:nvGraphicFramePr>
          <p:cNvPr id="562179" name="Object 1"/>
          <p:cNvGraphicFramePr>
            <a:graphicFrameLocks noChangeAspect="1"/>
          </p:cNvGraphicFramePr>
          <p:nvPr>
            <p:extLst>
              <p:ext uri="{D42A27DB-BD31-4B8C-83A1-F6EECF244321}">
                <p14:modId xmlns:p14="http://schemas.microsoft.com/office/powerpoint/2010/main" val="4065887383"/>
              </p:ext>
            </p:extLst>
          </p:nvPr>
        </p:nvGraphicFramePr>
        <p:xfrm>
          <a:off x="1600200" y="2209800"/>
          <a:ext cx="5541963" cy="608012"/>
        </p:xfrm>
        <a:graphic>
          <a:graphicData uri="http://schemas.openxmlformats.org/presentationml/2006/ole">
            <mc:AlternateContent xmlns:mc="http://schemas.openxmlformats.org/markup-compatibility/2006">
              <mc:Choice xmlns:v="urn:schemas-microsoft-com:vml" Requires="v">
                <p:oleObj spid="_x0000_s183308" name="משוואה" r:id="rId3" imgW="1879560" imgH="203040" progId="Equation.3">
                  <p:embed/>
                </p:oleObj>
              </mc:Choice>
              <mc:Fallback>
                <p:oleObj name="משוואה" r:id="rId3" imgW="18795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55419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39397221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Consider </a:t>
            </a:r>
          </a:p>
          <a:p>
            <a:pPr marL="514350" indent="-514350">
              <a:lnSpc>
                <a:spcPct val="120000"/>
              </a:lnSpc>
              <a:buNone/>
            </a:pPr>
            <a:r>
              <a:rPr lang="en-US" i="1" dirty="0" smtClean="0">
                <a:latin typeface="Times New Roman" pitchFamily="18" charset="0"/>
                <a:cs typeface="Times New Roman" pitchFamily="18" charset="0"/>
              </a:rPr>
              <a:t>N=</a:t>
            </a:r>
            <a:r>
              <a:rPr lang="en-US" dirty="0" smtClean="0">
                <a:latin typeface="+mj-lt"/>
                <a:cs typeface="Times New Roman" pitchFamily="18" charset="0"/>
              </a:rPr>
              <a:t>“</a:t>
            </a:r>
            <a:r>
              <a:rPr lang="en-US" dirty="0" smtClean="0">
                <a:cs typeface="Times New Roman" pitchFamily="18" charset="0"/>
              </a:rPr>
              <a:t>On a &lt;NFA, string&gt; input          : </a:t>
            </a:r>
          </a:p>
          <a:p>
            <a:pPr marL="514350" indent="-514350">
              <a:lnSpc>
                <a:spcPct val="120000"/>
              </a:lnSpc>
              <a:buNone/>
            </a:pPr>
            <a:r>
              <a:rPr lang="en-US" dirty="0" smtClean="0">
                <a:cs typeface="Times New Roman" pitchFamily="18" charset="0"/>
              </a:rPr>
              <a:t>        1. Convert NFA </a:t>
            </a:r>
            <a:r>
              <a:rPr lang="en-US" i="1" dirty="0" smtClean="0">
                <a:latin typeface="Times New Roman" pitchFamily="18" charset="0"/>
                <a:cs typeface="Times New Roman" pitchFamily="18" charset="0"/>
              </a:rPr>
              <a:t>B</a:t>
            </a:r>
            <a:r>
              <a:rPr lang="en-US" dirty="0" smtClean="0">
                <a:cs typeface="Times New Roman" pitchFamily="18" charset="0"/>
              </a:rPr>
              <a:t> to an equivalent DFA </a:t>
            </a:r>
            <a:r>
              <a:rPr lang="en-US" i="1" dirty="0" smtClean="0">
                <a:latin typeface="Times New Roman" pitchFamily="18" charset="0"/>
                <a:cs typeface="Times New Roman" pitchFamily="18" charset="0"/>
              </a:rPr>
              <a:t>C</a:t>
            </a:r>
            <a:r>
              <a:rPr lang="en-US" dirty="0" smtClean="0">
                <a:cs typeface="Times New Roman" pitchFamily="18" charset="0"/>
              </a:rPr>
              <a:t>.</a:t>
            </a:r>
          </a:p>
          <a:p>
            <a:pPr marL="514350" indent="-514350">
              <a:lnSpc>
                <a:spcPct val="120000"/>
              </a:lnSpc>
              <a:buNone/>
            </a:pPr>
            <a:r>
              <a:rPr lang="en-US" dirty="0" smtClean="0">
                <a:cs typeface="Times New Roman" pitchFamily="18" charset="0"/>
              </a:rPr>
              <a:t>         2. Simulate </a:t>
            </a:r>
            <a:r>
              <a:rPr lang="en-US" i="1" dirty="0" smtClean="0">
                <a:latin typeface="Times New Roman" pitchFamily="18" charset="0"/>
                <a:cs typeface="Times New Roman" pitchFamily="18" charset="0"/>
              </a:rPr>
              <a:t>C</a:t>
            </a:r>
            <a:r>
              <a:rPr lang="en-US" dirty="0" smtClean="0">
                <a:cs typeface="Times New Roman" pitchFamily="18" charset="0"/>
              </a:rPr>
              <a:t> on input </a:t>
            </a:r>
            <a:r>
              <a:rPr lang="en-US" i="1" dirty="0" smtClean="0">
                <a:latin typeface="Times New Roman" pitchFamily="18" charset="0"/>
                <a:cs typeface="Times New Roman" pitchFamily="18" charset="0"/>
              </a:rPr>
              <a:t>w</a:t>
            </a:r>
            <a:r>
              <a:rPr lang="en-US" dirty="0" smtClean="0">
                <a:cs typeface="Times New Roman" pitchFamily="18" charset="0"/>
              </a:rPr>
              <a:t> using TM </a:t>
            </a:r>
            <a:r>
              <a:rPr lang="en-US" i="1" dirty="0" smtClean="0">
                <a:latin typeface="Times New Roman" pitchFamily="18" charset="0"/>
                <a:cs typeface="Times New Roman" pitchFamily="18" charset="0"/>
              </a:rPr>
              <a:t>M</a:t>
            </a:r>
            <a:r>
              <a:rPr lang="en-US" dirty="0" smtClean="0">
                <a:cs typeface="Times New Roman" pitchFamily="18" charset="0"/>
              </a:rPr>
              <a:t> (See </a:t>
            </a:r>
            <a:br>
              <a:rPr lang="en-US" dirty="0" smtClean="0">
                <a:cs typeface="Times New Roman" pitchFamily="18" charset="0"/>
              </a:rPr>
            </a:br>
            <a:r>
              <a:rPr lang="en-US" dirty="0" smtClean="0">
                <a:cs typeface="Times New Roman" pitchFamily="18" charset="0"/>
              </a:rPr>
              <a:t>        previous proof).</a:t>
            </a:r>
          </a:p>
          <a:p>
            <a:pPr marL="514350" indent="-514350">
              <a:lnSpc>
                <a:spcPct val="120000"/>
              </a:lnSpc>
              <a:buNone/>
            </a:pPr>
            <a:r>
              <a:rPr lang="en-US" dirty="0" smtClean="0">
                <a:cs typeface="Times New Roman" pitchFamily="18" charset="0"/>
              </a:rPr>
              <a:t>        3. If </a:t>
            </a:r>
            <a:r>
              <a:rPr lang="en-US" i="1" dirty="0" smtClean="0">
                <a:latin typeface="Times New Roman" pitchFamily="18" charset="0"/>
                <a:cs typeface="Times New Roman" pitchFamily="18" charset="0"/>
              </a:rPr>
              <a:t>C</a:t>
            </a:r>
            <a:r>
              <a:rPr lang="en-US" dirty="0" smtClean="0">
                <a:cs typeface="Times New Roman" pitchFamily="18" charset="0"/>
              </a:rPr>
              <a:t> accepts - </a:t>
            </a:r>
            <a:r>
              <a:rPr lang="en-US" i="1" dirty="0" smtClean="0">
                <a:latin typeface="Times New Roman" pitchFamily="18" charset="0"/>
                <a:cs typeface="Times New Roman" pitchFamily="18" charset="0"/>
              </a:rPr>
              <a:t>accept</a:t>
            </a:r>
            <a:r>
              <a:rPr lang="en-US" dirty="0" smtClean="0">
                <a:cs typeface="Times New Roman" pitchFamily="18" charset="0"/>
              </a:rPr>
              <a:t>. Otherwise – </a:t>
            </a:r>
            <a:r>
              <a:rPr lang="en-US" i="1" dirty="0" smtClean="0">
                <a:latin typeface="Times New Roman" pitchFamily="18" charset="0"/>
                <a:cs typeface="Times New Roman" pitchFamily="18" charset="0"/>
              </a:rPr>
              <a:t>reject</a:t>
            </a:r>
            <a:r>
              <a:rPr lang="en-US" dirty="0" smtClean="0">
                <a:cs typeface="Times New Roman" pitchFamily="18" charset="0"/>
              </a:rPr>
              <a:t>.“</a:t>
            </a: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Proof</a:t>
            </a:r>
            <a:endParaRPr lang="en-US" dirty="0"/>
          </a:p>
        </p:txBody>
      </p:sp>
      <p:graphicFrame>
        <p:nvGraphicFramePr>
          <p:cNvPr id="562179" name="Object 1"/>
          <p:cNvGraphicFramePr>
            <a:graphicFrameLocks noChangeAspect="1"/>
          </p:cNvGraphicFramePr>
          <p:nvPr/>
        </p:nvGraphicFramePr>
        <p:xfrm>
          <a:off x="5357818" y="2392360"/>
          <a:ext cx="973137" cy="608012"/>
        </p:xfrm>
        <a:graphic>
          <a:graphicData uri="http://schemas.openxmlformats.org/presentationml/2006/ole">
            <mc:AlternateContent xmlns:mc="http://schemas.openxmlformats.org/markup-compatibility/2006">
              <mc:Choice xmlns:v="urn:schemas-microsoft-com:vml" Requires="v">
                <p:oleObj spid="_x0000_s184332" name="משוואה" r:id="rId3" imgW="330120" imgH="203040" progId="Equation.3">
                  <p:embed/>
                </p:oleObj>
              </mc:Choice>
              <mc:Fallback>
                <p:oleObj name="משוואה" r:id="rId3" imgW="3301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8" y="2392360"/>
                        <a:ext cx="97313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780577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52549"/>
            <a:ext cx="7886700" cy="4947896"/>
          </a:xfrm>
        </p:spPr>
        <p:txBody>
          <a:bodyPr>
            <a:normAutofit fontScale="85000" lnSpcReduction="20000"/>
          </a:bodyPr>
          <a:lstStyle/>
          <a:p>
            <a:pPr marL="514350" indent="-514350">
              <a:lnSpc>
                <a:spcPct val="120000"/>
              </a:lnSpc>
              <a:buNone/>
            </a:pPr>
            <a:r>
              <a:rPr lang="en-US" dirty="0" smtClean="0">
                <a:cs typeface="Times New Roman" pitchFamily="18" charset="0"/>
              </a:rPr>
              <a:t>Item 2 </a:t>
            </a:r>
            <a:r>
              <a:rPr lang="en-US" i="1" dirty="0" smtClean="0">
                <a:latin typeface="Times New Roman" pitchFamily="18" charset="0"/>
                <a:cs typeface="Times New Roman" pitchFamily="18" charset="0"/>
              </a:rPr>
              <a:t>N</a:t>
            </a:r>
            <a:r>
              <a:rPr lang="en-US" dirty="0" smtClean="0">
                <a:cs typeface="Times New Roman" pitchFamily="18" charset="0"/>
              </a:rPr>
              <a:t>’s high level description says: “Simulate </a:t>
            </a:r>
            <a:r>
              <a:rPr lang="en-US" i="1" dirty="0" smtClean="0">
                <a:latin typeface="Times New Roman" pitchFamily="18" charset="0"/>
                <a:cs typeface="Times New Roman" pitchFamily="18" charset="0"/>
              </a:rPr>
              <a:t>C</a:t>
            </a:r>
            <a:r>
              <a:rPr lang="en-US" dirty="0" smtClean="0">
                <a:cs typeface="Times New Roman" pitchFamily="18" charset="0"/>
              </a:rPr>
              <a:t> on input </a:t>
            </a:r>
            <a:r>
              <a:rPr lang="en-US" i="1" dirty="0" smtClean="0">
                <a:latin typeface="Times New Roman" pitchFamily="18" charset="0"/>
                <a:cs typeface="Times New Roman" pitchFamily="18" charset="0"/>
              </a:rPr>
              <a:t>w</a:t>
            </a:r>
            <a:r>
              <a:rPr lang="en-US" dirty="0" smtClean="0">
                <a:cs typeface="Times New Roman" pitchFamily="18" charset="0"/>
              </a:rPr>
              <a:t> using TM </a:t>
            </a:r>
            <a:r>
              <a:rPr lang="en-US" i="1" dirty="0" smtClean="0">
                <a:latin typeface="Times New Roman" pitchFamily="18" charset="0"/>
                <a:cs typeface="Times New Roman" pitchFamily="18" charset="0"/>
              </a:rPr>
              <a:t>M.” </a:t>
            </a:r>
          </a:p>
          <a:p>
            <a:pPr marL="514350" indent="-514350">
              <a:lnSpc>
                <a:spcPct val="120000"/>
              </a:lnSpc>
              <a:buNone/>
            </a:pPr>
            <a:r>
              <a:rPr lang="en-US" dirty="0" smtClean="0">
                <a:cs typeface="Times New Roman" pitchFamily="18" charset="0"/>
              </a:rPr>
              <a:t>Here </a:t>
            </a:r>
            <a:r>
              <a:rPr lang="en-US" i="1" dirty="0" smtClean="0">
                <a:latin typeface="Times New Roman" pitchFamily="18" charset="0"/>
                <a:cs typeface="Times New Roman" pitchFamily="18" charset="0"/>
              </a:rPr>
              <a:t>M</a:t>
            </a:r>
            <a:r>
              <a:rPr lang="en-US" dirty="0" smtClean="0">
                <a:cs typeface="Times New Roman" pitchFamily="18" charset="0"/>
              </a:rPr>
              <a:t> is used by </a:t>
            </a:r>
            <a:r>
              <a:rPr lang="en-US" i="1" dirty="0" smtClean="0">
                <a:latin typeface="Times New Roman" pitchFamily="18" charset="0"/>
                <a:cs typeface="Times New Roman" pitchFamily="18" charset="0"/>
              </a:rPr>
              <a:t>N</a:t>
            </a:r>
            <a:r>
              <a:rPr lang="en-US" dirty="0" smtClean="0">
                <a:cs typeface="Times New Roman" pitchFamily="18" charset="0"/>
              </a:rPr>
              <a:t> as a </a:t>
            </a:r>
            <a:r>
              <a:rPr lang="en-US" b="1" i="1" dirty="0" smtClean="0">
                <a:cs typeface="Times New Roman" pitchFamily="18" charset="0"/>
              </a:rPr>
              <a:t>procedure</a:t>
            </a:r>
            <a:r>
              <a:rPr lang="en-US" dirty="0" smtClean="0">
                <a:cs typeface="Times New Roman" pitchFamily="18" charset="0"/>
              </a:rPr>
              <a:t>. This can be done as follows: </a:t>
            </a:r>
          </a:p>
          <a:p>
            <a:pPr marL="514350" indent="-514350">
              <a:lnSpc>
                <a:spcPct val="120000"/>
              </a:lnSpc>
              <a:buNone/>
            </a:pPr>
            <a:r>
              <a:rPr lang="en-US" dirty="0" smtClean="0">
                <a:cs typeface="Times New Roman" pitchFamily="18" charset="0"/>
              </a:rPr>
              <a:t>1. </a:t>
            </a:r>
            <a:r>
              <a:rPr lang="en-US" i="1" dirty="0" smtClean="0">
                <a:latin typeface="Times New Roman" pitchFamily="18" charset="0"/>
                <a:cs typeface="Times New Roman" pitchFamily="18" charset="0"/>
              </a:rPr>
              <a:t>N</a:t>
            </a:r>
            <a:r>
              <a:rPr lang="en-US" dirty="0" smtClean="0">
                <a:cs typeface="Times New Roman" pitchFamily="18" charset="0"/>
              </a:rPr>
              <a:t> is equipped with an additional tape on which </a:t>
            </a:r>
            <a:r>
              <a:rPr lang="en-US" i="1" dirty="0" smtClean="0">
                <a:latin typeface="Times New Roman" pitchFamily="18" charset="0"/>
                <a:cs typeface="Times New Roman" pitchFamily="18" charset="0"/>
              </a:rPr>
              <a:t>M</a:t>
            </a:r>
            <a:r>
              <a:rPr lang="en-US" dirty="0" smtClean="0">
                <a:cs typeface="Times New Roman" pitchFamily="18" charset="0"/>
              </a:rPr>
              <a:t>’s input will be written. </a:t>
            </a:r>
          </a:p>
          <a:p>
            <a:pPr marL="514350" indent="-514350">
              <a:lnSpc>
                <a:spcPct val="120000"/>
              </a:lnSpc>
              <a:buNone/>
            </a:pPr>
            <a:r>
              <a:rPr lang="en-US" dirty="0">
                <a:cs typeface="Times New Roman" pitchFamily="18" charset="0"/>
              </a:rPr>
              <a:t>2. At the point in which </a:t>
            </a:r>
            <a:r>
              <a:rPr lang="en-US" i="1" dirty="0">
                <a:latin typeface="Times New Roman" pitchFamily="18" charset="0"/>
                <a:cs typeface="Times New Roman" pitchFamily="18" charset="0"/>
              </a:rPr>
              <a:t>M</a:t>
            </a:r>
            <a:r>
              <a:rPr lang="en-US" dirty="0">
                <a:cs typeface="Times New Roman" pitchFamily="18" charset="0"/>
              </a:rPr>
              <a:t> is called, a section in which </a:t>
            </a:r>
            <a:r>
              <a:rPr lang="en-US" i="1" dirty="0">
                <a:latin typeface="Times New Roman" pitchFamily="18" charset="0"/>
                <a:cs typeface="Times New Roman" pitchFamily="18" charset="0"/>
              </a:rPr>
              <a:t>M</a:t>
            </a:r>
            <a:r>
              <a:rPr lang="en-US" dirty="0">
                <a:cs typeface="Times New Roman" pitchFamily="18" charset="0"/>
              </a:rPr>
              <a:t>’s input is written on the additional tape is added to </a:t>
            </a:r>
            <a:r>
              <a:rPr lang="en-US" i="1" dirty="0">
                <a:latin typeface="Times New Roman" pitchFamily="18" charset="0"/>
                <a:cs typeface="Times New Roman" pitchFamily="18" charset="0"/>
              </a:rPr>
              <a:t>N</a:t>
            </a:r>
            <a:r>
              <a:rPr lang="en-US" dirty="0">
                <a:cs typeface="Times New Roman" pitchFamily="18" charset="0"/>
              </a:rPr>
              <a:t>. </a:t>
            </a:r>
          </a:p>
          <a:p>
            <a:pPr marL="514350" indent="-514350">
              <a:lnSpc>
                <a:spcPct val="120000"/>
              </a:lnSpc>
              <a:buNone/>
            </a:pPr>
            <a:r>
              <a:rPr lang="en-US" dirty="0">
                <a:cs typeface="Times New Roman" pitchFamily="18" charset="0"/>
              </a:rPr>
              <a:t>3. Following this section we add to </a:t>
            </a:r>
            <a:r>
              <a:rPr lang="en-US" i="1" dirty="0">
                <a:latin typeface="Times New Roman" pitchFamily="18" charset="0"/>
                <a:cs typeface="Times New Roman" pitchFamily="18" charset="0"/>
              </a:rPr>
              <a:t>N</a:t>
            </a:r>
            <a:r>
              <a:rPr lang="en-US" dirty="0">
                <a:cs typeface="Times New Roman" pitchFamily="18" charset="0"/>
              </a:rPr>
              <a:t> a complete copy of </a:t>
            </a:r>
            <a:r>
              <a:rPr lang="en-US" i="1" dirty="0">
                <a:latin typeface="Times New Roman" pitchFamily="18" charset="0"/>
                <a:cs typeface="Times New Roman" pitchFamily="18" charset="0"/>
              </a:rPr>
              <a:t>M</a:t>
            </a:r>
            <a:r>
              <a:rPr lang="en-US" dirty="0">
                <a:cs typeface="Times New Roman" pitchFamily="18" charset="0"/>
              </a:rPr>
              <a:t>, using its input tape.</a:t>
            </a:r>
          </a:p>
          <a:p>
            <a:pPr marL="514350" indent="-514350">
              <a:lnSpc>
                <a:spcPct val="120000"/>
              </a:lnSpc>
              <a:buNone/>
            </a:pPr>
            <a:r>
              <a:rPr lang="en-US" dirty="0">
                <a:cs typeface="Times New Roman" pitchFamily="18" charset="0"/>
              </a:rPr>
              <a:t>4. This procedure is repeated on each call to </a:t>
            </a:r>
            <a:r>
              <a:rPr lang="en-US" i="1" dirty="0">
                <a:latin typeface="Times New Roman" pitchFamily="18" charset="0"/>
                <a:cs typeface="Times New Roman" pitchFamily="18" charset="0"/>
              </a:rPr>
              <a:t>M</a:t>
            </a:r>
            <a:r>
              <a:rPr lang="en-US" dirty="0">
                <a:cs typeface="Times New Roman" pitchFamily="18" charset="0"/>
              </a:rPr>
              <a:t>. </a:t>
            </a:r>
          </a:p>
        </p:txBody>
      </p:sp>
      <p:sp>
        <p:nvSpPr>
          <p:cNvPr id="2" name="Title 1"/>
          <p:cNvSpPr>
            <a:spLocks noGrp="1"/>
          </p:cNvSpPr>
          <p:nvPr>
            <p:ph type="title"/>
          </p:nvPr>
        </p:nvSpPr>
        <p:spPr/>
        <p:txBody>
          <a:bodyPr>
            <a:normAutofit/>
          </a:bodyPr>
          <a:lstStyle/>
          <a:p>
            <a:pPr algn="l"/>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4122577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An additional way to describe Regular Languages is by use of regular expressions. Now we consider the language</a:t>
            </a:r>
          </a:p>
          <a:p>
            <a:pPr marL="514350" indent="-514350">
              <a:lnSpc>
                <a:spcPct val="120000"/>
              </a:lnSpc>
              <a:buNone/>
            </a:pPr>
            <a:endParaRPr lang="en-US" dirty="0" smtClean="0">
              <a:cs typeface="Times New Roman" pitchFamily="18" charset="0"/>
            </a:endParaRPr>
          </a:p>
          <a:p>
            <a:pPr marL="514350" indent="-514350">
              <a:lnSpc>
                <a:spcPct val="120000"/>
              </a:lnSpc>
              <a:buNone/>
            </a:pPr>
            <a:r>
              <a:rPr lang="en-US" dirty="0" smtClean="0">
                <a:cs typeface="Times New Roman" pitchFamily="18" charset="0"/>
              </a:rPr>
              <a:t>and prove: </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REX</a:t>
            </a:r>
            <a:r>
              <a:rPr lang="en-US" dirty="0" smtClean="0">
                <a:cs typeface="Times New Roman" pitchFamily="18" charset="0"/>
              </a:rPr>
              <a:t> is a decidable language.</a:t>
            </a:r>
          </a:p>
        </p:txBody>
      </p:sp>
      <p:sp>
        <p:nvSpPr>
          <p:cNvPr id="2" name="Title 1"/>
          <p:cNvSpPr>
            <a:spLocks noGrp="1"/>
          </p:cNvSpPr>
          <p:nvPr>
            <p:ph type="title"/>
          </p:nvPr>
        </p:nvSpPr>
        <p:spPr/>
        <p:txBody>
          <a:bodyPr>
            <a:normAutofit/>
          </a:bodyPr>
          <a:lstStyle/>
          <a:p>
            <a:pPr algn="l"/>
            <a:r>
              <a:rPr lang="en-US" dirty="0" smtClean="0"/>
              <a:t>Regular Expressions are Decidable</a:t>
            </a:r>
            <a:endParaRPr lang="en-US" dirty="0"/>
          </a:p>
        </p:txBody>
      </p:sp>
      <p:graphicFrame>
        <p:nvGraphicFramePr>
          <p:cNvPr id="562179" name="Object 1"/>
          <p:cNvGraphicFramePr>
            <a:graphicFrameLocks noChangeAspect="1"/>
          </p:cNvGraphicFramePr>
          <p:nvPr/>
        </p:nvGraphicFramePr>
        <p:xfrm>
          <a:off x="1731963" y="3321050"/>
          <a:ext cx="5616575" cy="608013"/>
        </p:xfrm>
        <a:graphic>
          <a:graphicData uri="http://schemas.openxmlformats.org/presentationml/2006/ole">
            <mc:AlternateContent xmlns:mc="http://schemas.openxmlformats.org/markup-compatibility/2006">
              <mc:Choice xmlns:v="urn:schemas-microsoft-com:vml" Requires="v">
                <p:oleObj spid="_x0000_s185356" name="משוואה" r:id="rId3" imgW="1904760" imgH="203040" progId="Equation.3">
                  <p:embed/>
                </p:oleObj>
              </mc:Choice>
              <mc:Fallback>
                <p:oleObj name="משוואה" r:id="rId3" imgW="19047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963" y="3321050"/>
                        <a:ext cx="5616575"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8873020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Consider </a:t>
            </a:r>
          </a:p>
          <a:p>
            <a:pPr marL="514350" indent="-514350">
              <a:lnSpc>
                <a:spcPct val="120000"/>
              </a:lnSpc>
              <a:buNone/>
            </a:pPr>
            <a:r>
              <a:rPr lang="en-US" i="1" dirty="0" smtClean="0">
                <a:latin typeface="Times New Roman" pitchFamily="18" charset="0"/>
                <a:cs typeface="Times New Roman" pitchFamily="18" charset="0"/>
              </a:rPr>
              <a:t>P=</a:t>
            </a:r>
            <a:r>
              <a:rPr lang="en-US" dirty="0" smtClean="0">
                <a:latin typeface="+mj-lt"/>
                <a:cs typeface="Times New Roman" pitchFamily="18" charset="0"/>
              </a:rPr>
              <a:t>“</a:t>
            </a:r>
            <a:r>
              <a:rPr lang="en-US" dirty="0" smtClean="0">
                <a:cs typeface="Times New Roman" pitchFamily="18" charset="0"/>
              </a:rPr>
              <a:t>On a &lt;RE, string&gt; input          : </a:t>
            </a:r>
          </a:p>
          <a:p>
            <a:pPr marL="514350" indent="-514350">
              <a:lnSpc>
                <a:spcPct val="120000"/>
              </a:lnSpc>
              <a:buNone/>
            </a:pPr>
            <a:r>
              <a:rPr lang="en-US" dirty="0" smtClean="0">
                <a:cs typeface="Times New Roman" pitchFamily="18" charset="0"/>
              </a:rPr>
              <a:t>        1. Convert RE </a:t>
            </a:r>
            <a:r>
              <a:rPr lang="en-US" i="1" dirty="0" smtClean="0">
                <a:latin typeface="Times New Roman" pitchFamily="18" charset="0"/>
                <a:cs typeface="Times New Roman" pitchFamily="18" charset="0"/>
              </a:rPr>
              <a:t>R</a:t>
            </a:r>
            <a:r>
              <a:rPr lang="en-US" dirty="0" smtClean="0">
                <a:cs typeface="Times New Roman" pitchFamily="18" charset="0"/>
              </a:rPr>
              <a:t> to an equivalent NFA </a:t>
            </a:r>
            <a:r>
              <a:rPr lang="en-US" i="1" dirty="0" smtClean="0">
                <a:latin typeface="Times New Roman" pitchFamily="18" charset="0"/>
                <a:cs typeface="Times New Roman" pitchFamily="18" charset="0"/>
              </a:rPr>
              <a:t>A</a:t>
            </a:r>
            <a:r>
              <a:rPr lang="en-US" dirty="0" smtClean="0">
                <a:cs typeface="Times New Roman" pitchFamily="18" charset="0"/>
              </a:rPr>
              <a:t>.</a:t>
            </a:r>
          </a:p>
          <a:p>
            <a:pPr marL="514350" indent="-514350">
              <a:lnSpc>
                <a:spcPct val="120000"/>
              </a:lnSpc>
              <a:buNone/>
            </a:pPr>
            <a:r>
              <a:rPr lang="en-US" dirty="0" smtClean="0">
                <a:cs typeface="Times New Roman" pitchFamily="18" charset="0"/>
              </a:rPr>
              <a:t>        2. Run TM </a:t>
            </a:r>
            <a:r>
              <a:rPr lang="en-US" i="1" dirty="0" smtClean="0">
                <a:latin typeface="Times New Roman" pitchFamily="18" charset="0"/>
                <a:cs typeface="Times New Roman" pitchFamily="18" charset="0"/>
              </a:rPr>
              <a:t>N</a:t>
            </a:r>
            <a:r>
              <a:rPr lang="en-US" dirty="0" smtClean="0">
                <a:cs typeface="Times New Roman" pitchFamily="18" charset="0"/>
              </a:rPr>
              <a:t> (See previous proof) 0n </a:t>
            </a:r>
            <a:r>
              <a:rPr lang="en-US" i="1" dirty="0" smtClean="0">
                <a:latin typeface="Times New Roman" pitchFamily="18" charset="0"/>
                <a:cs typeface="Times New Roman" pitchFamily="18" charset="0"/>
              </a:rPr>
              <a:t>w</a:t>
            </a:r>
            <a:r>
              <a:rPr lang="en-US" dirty="0" smtClean="0">
                <a:cs typeface="Times New Roman" pitchFamily="18" charset="0"/>
              </a:rPr>
              <a:t>.</a:t>
            </a:r>
          </a:p>
          <a:p>
            <a:pPr marL="514350" indent="-514350">
              <a:lnSpc>
                <a:spcPct val="120000"/>
              </a:lnSpc>
              <a:buNone/>
            </a:pPr>
            <a:r>
              <a:rPr lang="en-US" dirty="0" smtClean="0">
                <a:cs typeface="Times New Roman" pitchFamily="18" charset="0"/>
              </a:rPr>
              <a:t>        3. If </a:t>
            </a:r>
            <a:r>
              <a:rPr lang="en-US" i="1" dirty="0" smtClean="0">
                <a:latin typeface="Times New Roman" pitchFamily="18" charset="0"/>
                <a:cs typeface="Times New Roman" pitchFamily="18" charset="0"/>
              </a:rPr>
              <a:t>N</a:t>
            </a:r>
            <a:r>
              <a:rPr lang="en-US" dirty="0" smtClean="0">
                <a:cs typeface="Times New Roman" pitchFamily="18" charset="0"/>
              </a:rPr>
              <a:t> accepts - </a:t>
            </a:r>
            <a:r>
              <a:rPr lang="en-US" i="1" dirty="0" smtClean="0">
                <a:latin typeface="Times New Roman" pitchFamily="18" charset="0"/>
                <a:cs typeface="Times New Roman" pitchFamily="18" charset="0"/>
              </a:rPr>
              <a:t>accept</a:t>
            </a:r>
            <a:r>
              <a:rPr lang="en-US" dirty="0" smtClean="0">
                <a:cs typeface="Times New Roman" pitchFamily="18" charset="0"/>
              </a:rPr>
              <a:t>. Otherwise – </a:t>
            </a:r>
            <a:r>
              <a:rPr lang="en-US" i="1" dirty="0" smtClean="0">
                <a:latin typeface="Times New Roman" pitchFamily="18" charset="0"/>
                <a:cs typeface="Times New Roman" pitchFamily="18" charset="0"/>
              </a:rPr>
              <a:t>reject</a:t>
            </a:r>
            <a:r>
              <a:rPr lang="en-US" dirty="0" smtClean="0">
                <a:cs typeface="Times New Roman" pitchFamily="18" charset="0"/>
              </a:rPr>
              <a:t>.“</a:t>
            </a: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Proof</a:t>
            </a:r>
            <a:endParaRPr lang="en-US" dirty="0"/>
          </a:p>
        </p:txBody>
      </p:sp>
      <p:graphicFrame>
        <p:nvGraphicFramePr>
          <p:cNvPr id="562179" name="Object 1"/>
          <p:cNvGraphicFramePr>
            <a:graphicFrameLocks noChangeAspect="1"/>
          </p:cNvGraphicFramePr>
          <p:nvPr/>
        </p:nvGraphicFramePr>
        <p:xfrm>
          <a:off x="5072066" y="2392360"/>
          <a:ext cx="973137" cy="608012"/>
        </p:xfrm>
        <a:graphic>
          <a:graphicData uri="http://schemas.openxmlformats.org/presentationml/2006/ole">
            <mc:AlternateContent xmlns:mc="http://schemas.openxmlformats.org/markup-compatibility/2006">
              <mc:Choice xmlns:v="urn:schemas-microsoft-com:vml" Requires="v">
                <p:oleObj spid="_x0000_s186380" name="משוואה" r:id="rId3" imgW="330120" imgH="203040" progId="Equation.3">
                  <p:embed/>
                </p:oleObj>
              </mc:Choice>
              <mc:Fallback>
                <p:oleObj name="משוואה" r:id="rId3" imgW="3301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6" y="2392360"/>
                        <a:ext cx="97313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1620488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In this problem it is required to compute whether a given DFA accepts at least one string: Consider the language</a:t>
            </a:r>
          </a:p>
          <a:p>
            <a:pPr marL="514350" indent="-514350">
              <a:lnSpc>
                <a:spcPct val="120000"/>
              </a:lnSpc>
              <a:buNone/>
            </a:pPr>
            <a:endParaRPr lang="en-US" dirty="0" smtClean="0">
              <a:cs typeface="Times New Roman" pitchFamily="18" charset="0"/>
            </a:endParaRPr>
          </a:p>
          <a:p>
            <a:pPr marL="514350" indent="-514350">
              <a:lnSpc>
                <a:spcPct val="120000"/>
              </a:lnSpc>
              <a:buNone/>
            </a:pPr>
            <a:r>
              <a:rPr lang="en-US" dirty="0" smtClean="0">
                <a:cs typeface="Times New Roman" pitchFamily="18" charset="0"/>
              </a:rPr>
              <a:t>and prove: </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E</a:t>
            </a:r>
            <a:r>
              <a:rPr lang="en-US" i="1" baseline="-25000" dirty="0" smtClean="0">
                <a:latin typeface="Times New Roman" pitchFamily="18" charset="0"/>
                <a:cs typeface="Times New Roman" pitchFamily="18" charset="0"/>
              </a:rPr>
              <a:t>DFA</a:t>
            </a:r>
            <a:r>
              <a:rPr lang="en-US" dirty="0" smtClean="0">
                <a:cs typeface="Times New Roman" pitchFamily="18" charset="0"/>
              </a:rPr>
              <a:t> is a decidable language.</a:t>
            </a:r>
          </a:p>
        </p:txBody>
      </p:sp>
      <p:sp>
        <p:nvSpPr>
          <p:cNvPr id="2" name="Title 1"/>
          <p:cNvSpPr>
            <a:spLocks noGrp="1"/>
          </p:cNvSpPr>
          <p:nvPr>
            <p:ph type="title"/>
          </p:nvPr>
        </p:nvSpPr>
        <p:spPr/>
        <p:txBody>
          <a:bodyPr>
            <a:normAutofit/>
          </a:bodyPr>
          <a:lstStyle/>
          <a:p>
            <a:pPr algn="l"/>
            <a:r>
              <a:rPr lang="en-US" dirty="0" smtClean="0"/>
              <a:t>The Emptiness Problem for DFA-s</a:t>
            </a:r>
            <a:endParaRPr lang="en-US" dirty="0"/>
          </a:p>
        </p:txBody>
      </p:sp>
      <p:graphicFrame>
        <p:nvGraphicFramePr>
          <p:cNvPr id="562179" name="Object 1"/>
          <p:cNvGraphicFramePr>
            <a:graphicFrameLocks noChangeAspect="1"/>
          </p:cNvGraphicFramePr>
          <p:nvPr/>
        </p:nvGraphicFramePr>
        <p:xfrm>
          <a:off x="1881188" y="3321050"/>
          <a:ext cx="5316537" cy="608013"/>
        </p:xfrm>
        <a:graphic>
          <a:graphicData uri="http://schemas.openxmlformats.org/presentationml/2006/ole">
            <mc:AlternateContent xmlns:mc="http://schemas.openxmlformats.org/markup-compatibility/2006">
              <mc:Choice xmlns:v="urn:schemas-microsoft-com:vml" Requires="v">
                <p:oleObj spid="_x0000_s187404" name="משוואה" r:id="rId3" imgW="1803240" imgH="203040" progId="Equation.3">
                  <p:embed/>
                </p:oleObj>
              </mc:Choice>
              <mc:Fallback>
                <p:oleObj name="משוואה" r:id="rId3" imgW="18032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3321050"/>
                        <a:ext cx="5316537"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4144058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Consider </a:t>
            </a:r>
          </a:p>
          <a:p>
            <a:pPr marL="514350" indent="-514350">
              <a:lnSpc>
                <a:spcPct val="120000"/>
              </a:lnSpc>
              <a:buNone/>
            </a:pPr>
            <a:r>
              <a:rPr lang="en-US" i="1" dirty="0" smtClean="0">
                <a:latin typeface="Times New Roman" pitchFamily="18" charset="0"/>
                <a:cs typeface="Times New Roman" pitchFamily="18" charset="0"/>
              </a:rPr>
              <a:t>T=</a:t>
            </a:r>
            <a:r>
              <a:rPr lang="en-US" dirty="0" smtClean="0">
                <a:latin typeface="+mj-lt"/>
                <a:cs typeface="Times New Roman" pitchFamily="18" charset="0"/>
              </a:rPr>
              <a:t>“</a:t>
            </a:r>
            <a:r>
              <a:rPr lang="en-US" dirty="0" smtClean="0">
                <a:cs typeface="Times New Roman" pitchFamily="18" charset="0"/>
              </a:rPr>
              <a:t>On a DFA input &lt;</a:t>
            </a:r>
            <a:r>
              <a:rPr lang="en-US" i="1" dirty="0" smtClean="0">
                <a:latin typeface="Times New Roman" pitchFamily="18" charset="0"/>
                <a:cs typeface="Times New Roman" pitchFamily="18" charset="0"/>
              </a:rPr>
              <a:t>A</a:t>
            </a:r>
            <a:r>
              <a:rPr lang="en-US" dirty="0" smtClean="0">
                <a:cs typeface="Times New Roman" pitchFamily="18" charset="0"/>
              </a:rPr>
              <a:t>&gt; : </a:t>
            </a:r>
          </a:p>
          <a:p>
            <a:pPr marL="514350" indent="-514350">
              <a:lnSpc>
                <a:spcPct val="120000"/>
              </a:lnSpc>
              <a:buAutoNum type="arabicPeriod"/>
            </a:pPr>
            <a:r>
              <a:rPr lang="en-US" dirty="0" smtClean="0">
                <a:cs typeface="Times New Roman" pitchFamily="18" charset="0"/>
              </a:rPr>
              <a:t>Mark the start state of </a:t>
            </a:r>
            <a:r>
              <a:rPr lang="en-US" i="1" dirty="0" smtClean="0">
                <a:latin typeface="Times New Roman" pitchFamily="18" charset="0"/>
                <a:cs typeface="Times New Roman" pitchFamily="18" charset="0"/>
              </a:rPr>
              <a:t>A</a:t>
            </a:r>
            <a:r>
              <a:rPr lang="en-US" dirty="0" smtClean="0">
                <a:cs typeface="Times New Roman" pitchFamily="18" charset="0"/>
              </a:rPr>
              <a:t>. </a:t>
            </a:r>
          </a:p>
          <a:p>
            <a:pPr marL="514350" indent="-514350">
              <a:lnSpc>
                <a:spcPct val="120000"/>
              </a:lnSpc>
              <a:buAutoNum type="arabicPeriod"/>
            </a:pPr>
            <a:r>
              <a:rPr lang="en-US" dirty="0" smtClean="0">
                <a:cs typeface="Times New Roman" pitchFamily="18" charset="0"/>
              </a:rPr>
              <a:t>Repeat until no new states are marked:</a:t>
            </a:r>
          </a:p>
          <a:p>
            <a:pPr marL="914400" lvl="1" indent="-514350">
              <a:lnSpc>
                <a:spcPct val="120000"/>
              </a:lnSpc>
              <a:buNone/>
            </a:pPr>
            <a:r>
              <a:rPr lang="en-US" dirty="0" smtClean="0">
                <a:cs typeface="Times New Roman" pitchFamily="18" charset="0"/>
              </a:rPr>
              <a:t>  3. Mark any state that has an incoming transition from an already marked state.</a:t>
            </a:r>
          </a:p>
          <a:p>
            <a:pPr marL="514350" indent="-514350">
              <a:lnSpc>
                <a:spcPct val="120000"/>
              </a:lnSpc>
              <a:buNone/>
            </a:pPr>
            <a:r>
              <a:rPr lang="en-US" dirty="0" smtClean="0">
                <a:cs typeface="Times New Roman" pitchFamily="18" charset="0"/>
              </a:rPr>
              <a:t>4.  If no accept state is marked - </a:t>
            </a:r>
            <a:r>
              <a:rPr lang="en-US" i="1" dirty="0" smtClean="0">
                <a:latin typeface="Times New Roman" pitchFamily="18" charset="0"/>
                <a:cs typeface="Times New Roman" pitchFamily="18" charset="0"/>
              </a:rPr>
              <a:t>accept</a:t>
            </a:r>
            <a:r>
              <a:rPr lang="en-US" dirty="0" smtClean="0">
                <a:cs typeface="Times New Roman" pitchFamily="18" charset="0"/>
              </a:rPr>
              <a:t>. Otherwise – </a:t>
            </a:r>
            <a:r>
              <a:rPr lang="en-US" i="1" dirty="0" smtClean="0">
                <a:latin typeface="Times New Roman" pitchFamily="18" charset="0"/>
                <a:cs typeface="Times New Roman" pitchFamily="18" charset="0"/>
              </a:rPr>
              <a:t>reject</a:t>
            </a:r>
            <a:r>
              <a:rPr lang="en-US" dirty="0" smtClean="0">
                <a:cs typeface="Times New Roman" pitchFamily="18" charset="0"/>
              </a:rPr>
              <a:t>.“</a:t>
            </a:r>
          </a:p>
        </p:txBody>
      </p:sp>
      <p:sp>
        <p:nvSpPr>
          <p:cNvPr id="2" name="Title 1"/>
          <p:cNvSpPr>
            <a:spLocks noGrp="1"/>
          </p:cNvSpPr>
          <p:nvPr>
            <p:ph type="title"/>
          </p:nvPr>
        </p:nvSpPr>
        <p:spPr/>
        <p:txBody>
          <a:bodyPr>
            <a:normAutofit/>
          </a:bodyPr>
          <a:lstStyle/>
          <a:p>
            <a:pPr algn="l"/>
            <a:r>
              <a:rPr lang="en-US" dirty="0" smtClean="0"/>
              <a:t>Proof</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439474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M</a:t>
            </a:r>
            <a:r>
              <a:rPr lang="id-ID" dirty="0" err="1" smtClean="0"/>
              <a:t>odels</a:t>
            </a:r>
            <a:r>
              <a:rPr lang="id-ID" dirty="0" smtClean="0"/>
              <a:t> of </a:t>
            </a:r>
            <a:r>
              <a:rPr lang="en-US" dirty="0" smtClean="0"/>
              <a:t>C</a:t>
            </a:r>
            <a:r>
              <a:rPr lang="id-ID" dirty="0" err="1" smtClean="0"/>
              <a:t>omputation</a:t>
            </a:r>
            <a:endParaRPr lang="id-ID" dirty="0"/>
          </a:p>
        </p:txBody>
      </p:sp>
      <p:graphicFrame>
        <p:nvGraphicFramePr>
          <p:cNvPr id="5" name="Table 4"/>
          <p:cNvGraphicFramePr>
            <a:graphicFrameLocks noGrp="1"/>
          </p:cNvGraphicFramePr>
          <p:nvPr>
            <p:extLst/>
          </p:nvPr>
        </p:nvGraphicFramePr>
        <p:xfrm>
          <a:off x="152401" y="1543249"/>
          <a:ext cx="8839198" cy="4754880"/>
        </p:xfrm>
        <a:graphic>
          <a:graphicData uri="http://schemas.openxmlformats.org/drawingml/2006/table">
            <a:tbl>
              <a:tblPr firstRow="1" bandRow="1">
                <a:tableStyleId>{073A0DAA-6AF3-43AB-8588-CEC1D06C72B9}</a:tableStyleId>
              </a:tblPr>
              <a:tblGrid>
                <a:gridCol w="1828799"/>
                <a:gridCol w="1981200"/>
                <a:gridCol w="1828800"/>
                <a:gridCol w="3200399"/>
              </a:tblGrid>
              <a:tr h="762000">
                <a:tc>
                  <a:txBody>
                    <a:bodyPr/>
                    <a:lstStyle/>
                    <a:p>
                      <a:pPr algn="l"/>
                      <a:r>
                        <a:rPr lang="en-US" sz="2000" dirty="0" smtClean="0"/>
                        <a:t>Model</a:t>
                      </a:r>
                      <a:endParaRPr lang="en-US" sz="2000" dirty="0"/>
                    </a:p>
                  </a:txBody>
                  <a:tcPr anchor="ctr"/>
                </a:tc>
                <a:tc>
                  <a:txBody>
                    <a:bodyPr/>
                    <a:lstStyle/>
                    <a:p>
                      <a:pPr algn="l"/>
                      <a:r>
                        <a:rPr lang="en-US" sz="2000" dirty="0" smtClean="0"/>
                        <a:t>Language</a:t>
                      </a:r>
                      <a:r>
                        <a:rPr lang="en-US" sz="2000" baseline="0" dirty="0" smtClean="0"/>
                        <a:t> Recognition</a:t>
                      </a:r>
                      <a:endParaRPr lang="en-US" sz="2000" dirty="0"/>
                    </a:p>
                  </a:txBody>
                  <a:tcPr anchor="ctr"/>
                </a:tc>
                <a:tc>
                  <a:txBody>
                    <a:bodyPr/>
                    <a:lstStyle/>
                    <a:p>
                      <a:pPr algn="l"/>
                      <a:r>
                        <a:rPr lang="en-US" sz="2000" dirty="0" smtClean="0"/>
                        <a:t>Memory Management</a:t>
                      </a:r>
                      <a:endParaRPr lang="en-US" sz="2000" dirty="0"/>
                    </a:p>
                  </a:txBody>
                  <a:tcPr anchor="ctr"/>
                </a:tc>
                <a:tc>
                  <a:txBody>
                    <a:bodyPr/>
                    <a:lstStyle/>
                    <a:p>
                      <a:pPr algn="l"/>
                      <a:r>
                        <a:rPr lang="en-US" sz="2000" dirty="0" smtClean="0"/>
                        <a:t>Implementation</a:t>
                      </a:r>
                      <a:endParaRPr lang="en-US" sz="2000" dirty="0"/>
                    </a:p>
                  </a:txBody>
                  <a:tcPr anchor="ctr"/>
                </a:tc>
              </a:tr>
              <a:tr h="1066800">
                <a:tc>
                  <a:txBody>
                    <a:bodyPr/>
                    <a:lstStyle/>
                    <a:p>
                      <a:pPr algn="l"/>
                      <a:r>
                        <a:rPr lang="en-US" sz="2000" b="1" dirty="0" smtClean="0"/>
                        <a:t>Finite Automata</a:t>
                      </a:r>
                      <a:endParaRPr lang="en-US" sz="2000" b="1" dirty="0"/>
                    </a:p>
                  </a:txBody>
                  <a:tcPr anchor="ctr"/>
                </a:tc>
                <a:tc>
                  <a:txBody>
                    <a:bodyPr/>
                    <a:lstStyle/>
                    <a:p>
                      <a:pPr algn="l"/>
                      <a:r>
                        <a:rPr lang="en-US" sz="2000" dirty="0" smtClean="0"/>
                        <a:t>Regular Languages</a:t>
                      </a:r>
                      <a:endParaRPr lang="en-US" sz="2000" dirty="0"/>
                    </a:p>
                  </a:txBody>
                  <a:tcPr anchor="ctr"/>
                </a:tc>
                <a:tc>
                  <a:txBody>
                    <a:bodyPr/>
                    <a:lstStyle/>
                    <a:p>
                      <a:pPr algn="l"/>
                      <a:r>
                        <a:rPr lang="en-US" sz="2000" dirty="0" smtClean="0"/>
                        <a:t>No temporary memory </a:t>
                      </a:r>
                    </a:p>
                  </a:txBody>
                  <a:tcPr anchor="ctr"/>
                </a:tc>
                <a:tc>
                  <a:txBody>
                    <a:bodyPr/>
                    <a:lstStyle/>
                    <a:p>
                      <a:pPr algn="l"/>
                      <a:r>
                        <a:rPr lang="en-US" sz="2000" dirty="0" smtClean="0"/>
                        <a:t>Elevators, Vending Machines, Traffic Light,</a:t>
                      </a:r>
                      <a:r>
                        <a:rPr lang="en-US" sz="2000" baseline="0" dirty="0" smtClean="0"/>
                        <a:t> Neural Network</a:t>
                      </a:r>
                      <a:r>
                        <a:rPr lang="en-US" sz="2000" dirty="0" smtClean="0"/>
                        <a:t/>
                      </a:r>
                      <a:br>
                        <a:rPr lang="en-US" sz="2000" dirty="0" smtClean="0"/>
                      </a:br>
                      <a:r>
                        <a:rPr lang="en-US" sz="2000" dirty="0" smtClean="0"/>
                        <a:t>(</a:t>
                      </a:r>
                      <a:r>
                        <a:rPr lang="en-US" sz="2000" dirty="0" smtClean="0">
                          <a:solidFill>
                            <a:srgbClr val="C00000"/>
                          </a:solidFill>
                        </a:rPr>
                        <a:t>small computing </a:t>
                      </a:r>
                      <a:r>
                        <a:rPr lang="en-US" sz="2000" dirty="0" smtClean="0"/>
                        <a:t>power)</a:t>
                      </a:r>
                    </a:p>
                  </a:txBody>
                  <a:tcPr anchor="ctr"/>
                </a:tc>
              </a:tr>
              <a:tr h="1066800">
                <a:tc>
                  <a:txBody>
                    <a:bodyPr/>
                    <a:lstStyle/>
                    <a:p>
                      <a:pPr algn="l"/>
                      <a:r>
                        <a:rPr lang="en-US" sz="2000" b="1" dirty="0" smtClean="0"/>
                        <a:t>Pushdown Automata</a:t>
                      </a:r>
                      <a:endParaRPr lang="en-US" sz="2000" b="1" dirty="0"/>
                    </a:p>
                  </a:txBody>
                  <a:tcPr anchor="ctr"/>
                </a:tc>
                <a:tc>
                  <a:txBody>
                    <a:bodyPr/>
                    <a:lstStyle/>
                    <a:p>
                      <a:pPr algn="l"/>
                      <a:r>
                        <a:rPr lang="en-US" sz="2000" dirty="0" smtClean="0"/>
                        <a:t>Context-free Languages</a:t>
                      </a:r>
                      <a:endParaRPr lang="en-US" sz="2000" b="1" dirty="0"/>
                    </a:p>
                  </a:txBody>
                  <a:tcPr anchor="ctr"/>
                </a:tc>
                <a:tc>
                  <a:txBody>
                    <a:bodyPr/>
                    <a:lstStyle/>
                    <a:p>
                      <a:pPr algn="l"/>
                      <a:r>
                        <a:rPr lang="en-US" sz="2000" b="0" dirty="0" smtClean="0"/>
                        <a:t>Stack</a:t>
                      </a:r>
                      <a:endParaRPr lang="en-US" sz="2000" b="0" dirty="0"/>
                    </a:p>
                  </a:txBody>
                  <a:tcPr anchor="ctr"/>
                </a:tc>
                <a:tc>
                  <a:txBody>
                    <a:bodyPr/>
                    <a:lstStyle/>
                    <a:p>
                      <a:pPr algn="l"/>
                      <a:r>
                        <a:rPr lang="en-US" sz="2000" b="0" dirty="0" smtClean="0"/>
                        <a:t>Compilers for Programming Languages</a:t>
                      </a:r>
                      <a:br>
                        <a:rPr lang="en-US" sz="2000" b="0" dirty="0" smtClean="0"/>
                      </a:br>
                      <a:r>
                        <a:rPr lang="en-US" sz="2000" b="0" dirty="0" smtClean="0"/>
                        <a:t>(</a:t>
                      </a:r>
                      <a:r>
                        <a:rPr lang="en-US" sz="2000" b="0" dirty="0" smtClean="0">
                          <a:solidFill>
                            <a:srgbClr val="C00000"/>
                          </a:solidFill>
                        </a:rPr>
                        <a:t>medium computing </a:t>
                      </a:r>
                      <a:r>
                        <a:rPr lang="en-US" sz="2000" b="0" dirty="0" smtClean="0"/>
                        <a:t>power)</a:t>
                      </a:r>
                    </a:p>
                  </a:txBody>
                  <a:tcPr anchor="ctr"/>
                </a:tc>
              </a:tr>
              <a:tr h="1356360">
                <a:tc>
                  <a:txBody>
                    <a:bodyPr/>
                    <a:lstStyle/>
                    <a:p>
                      <a:pPr algn="l"/>
                      <a:r>
                        <a:rPr lang="en-US" sz="2000" b="1" dirty="0" smtClean="0"/>
                        <a:t>Turing machine</a:t>
                      </a:r>
                      <a:endParaRPr lang="en-US" sz="2000" b="1" dirty="0"/>
                    </a:p>
                  </a:txBody>
                  <a:tcPr anchor="ctr"/>
                </a:tc>
                <a:tc>
                  <a:txBody>
                    <a:bodyPr/>
                    <a:lstStyle/>
                    <a:p>
                      <a:pPr algn="l"/>
                      <a:r>
                        <a:rPr lang="en-US" sz="2000" dirty="0" smtClean="0">
                          <a:solidFill>
                            <a:schemeClr val="tx1"/>
                          </a:solidFill>
                        </a:rPr>
                        <a:t>Unrestricted Grammar, Lambda Calculus</a:t>
                      </a:r>
                    </a:p>
                    <a:p>
                      <a:pPr algn="l"/>
                      <a:r>
                        <a:rPr lang="en-US" sz="2000" dirty="0" smtClean="0">
                          <a:solidFill>
                            <a:schemeClr val="tx1"/>
                          </a:solidFill>
                        </a:rPr>
                        <a:t>(Computable</a:t>
                      </a:r>
                      <a:r>
                        <a:rPr lang="en-US" sz="2000" baseline="0" dirty="0" smtClean="0">
                          <a:solidFill>
                            <a:schemeClr val="tx1"/>
                          </a:solidFill>
                        </a:rPr>
                        <a:t> Languages)</a:t>
                      </a:r>
                      <a:endParaRPr lang="en-US" sz="2000" dirty="0">
                        <a:solidFill>
                          <a:schemeClr val="tx1"/>
                        </a:solidFill>
                      </a:endParaRPr>
                    </a:p>
                  </a:txBody>
                  <a:tcPr anchor="ctr"/>
                </a:tc>
                <a:tc>
                  <a:txBody>
                    <a:bodyPr/>
                    <a:lstStyle/>
                    <a:p>
                      <a:pPr algn="l"/>
                      <a:r>
                        <a:rPr lang="en-US" sz="2000" dirty="0" smtClean="0">
                          <a:solidFill>
                            <a:schemeClr val="tx1"/>
                          </a:solidFill>
                        </a:rPr>
                        <a:t>Random access memory</a:t>
                      </a:r>
                    </a:p>
                  </a:txBody>
                  <a:tcPr anchor="ctr"/>
                </a:tc>
                <a:tc>
                  <a:txBody>
                    <a:bodyPr/>
                    <a:lstStyle/>
                    <a:p>
                      <a:pPr algn="l"/>
                      <a:r>
                        <a:rPr lang="en-US" sz="2000" dirty="0" smtClean="0">
                          <a:solidFill>
                            <a:schemeClr val="tx1"/>
                          </a:solidFill>
                        </a:rPr>
                        <a:t>Any Algorithm</a:t>
                      </a:r>
                      <a:br>
                        <a:rPr lang="en-US" sz="2000" dirty="0" smtClean="0">
                          <a:solidFill>
                            <a:schemeClr val="tx1"/>
                          </a:solidFill>
                        </a:rPr>
                      </a:br>
                      <a:r>
                        <a:rPr lang="en-US" sz="2000" dirty="0" smtClean="0">
                          <a:solidFill>
                            <a:schemeClr val="tx1"/>
                          </a:solidFill>
                        </a:rPr>
                        <a:t>(</a:t>
                      </a:r>
                      <a:r>
                        <a:rPr lang="en-US" sz="2000" dirty="0" smtClean="0">
                          <a:solidFill>
                            <a:srgbClr val="C00000"/>
                          </a:solidFill>
                        </a:rPr>
                        <a:t>highest computing </a:t>
                      </a:r>
                      <a:r>
                        <a:rPr lang="en-US" sz="2000" dirty="0" smtClean="0">
                          <a:solidFill>
                            <a:schemeClr val="tx1"/>
                          </a:solidFill>
                        </a:rPr>
                        <a:t>power)</a:t>
                      </a:r>
                    </a:p>
                  </a:txBody>
                  <a:tcPr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297231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Our survey of decidability problems for regular languages is completed by considering</a:t>
            </a:r>
          </a:p>
          <a:p>
            <a:pPr marL="514350" indent="-514350">
              <a:lnSpc>
                <a:spcPct val="120000"/>
              </a:lnSpc>
              <a:buNone/>
            </a:pPr>
            <a:endParaRPr lang="en-US" dirty="0" smtClean="0">
              <a:cs typeface="Times New Roman" pitchFamily="18" charset="0"/>
            </a:endParaRPr>
          </a:p>
          <a:p>
            <a:pPr marL="514350" indent="-514350">
              <a:lnSpc>
                <a:spcPct val="120000"/>
              </a:lnSpc>
              <a:buNone/>
            </a:pPr>
            <a:r>
              <a:rPr lang="en-US" dirty="0" smtClean="0">
                <a:cs typeface="Times New Roman" pitchFamily="18" charset="0"/>
              </a:rPr>
              <a:t>and proving: </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EQ</a:t>
            </a:r>
            <a:r>
              <a:rPr lang="en-US" i="1" baseline="-25000" dirty="0" smtClean="0">
                <a:latin typeface="Times New Roman" pitchFamily="18" charset="0"/>
                <a:cs typeface="Times New Roman" pitchFamily="18" charset="0"/>
              </a:rPr>
              <a:t>DFA</a:t>
            </a:r>
            <a:r>
              <a:rPr lang="en-US" dirty="0" smtClean="0">
                <a:cs typeface="Times New Roman" pitchFamily="18" charset="0"/>
              </a:rPr>
              <a:t> is a decidable language.</a:t>
            </a:r>
          </a:p>
        </p:txBody>
      </p:sp>
      <p:sp>
        <p:nvSpPr>
          <p:cNvPr id="2" name="Title 1"/>
          <p:cNvSpPr>
            <a:spLocks noGrp="1"/>
          </p:cNvSpPr>
          <p:nvPr>
            <p:ph type="title"/>
          </p:nvPr>
        </p:nvSpPr>
        <p:spPr/>
        <p:txBody>
          <a:bodyPr>
            <a:normAutofit/>
          </a:bodyPr>
          <a:lstStyle/>
          <a:p>
            <a:pPr algn="l"/>
            <a:r>
              <a:rPr lang="en-US" dirty="0" smtClean="0"/>
              <a:t>DFA Equivalence is Decidable</a:t>
            </a:r>
            <a:endParaRPr lang="en-US" dirty="0"/>
          </a:p>
        </p:txBody>
      </p:sp>
      <p:graphicFrame>
        <p:nvGraphicFramePr>
          <p:cNvPr id="562179" name="Object 1"/>
          <p:cNvGraphicFramePr>
            <a:graphicFrameLocks noChangeAspect="1"/>
          </p:cNvGraphicFramePr>
          <p:nvPr>
            <p:extLst>
              <p:ext uri="{D42A27DB-BD31-4B8C-83A1-F6EECF244321}">
                <p14:modId xmlns:p14="http://schemas.microsoft.com/office/powerpoint/2010/main" val="667153400"/>
              </p:ext>
            </p:extLst>
          </p:nvPr>
        </p:nvGraphicFramePr>
        <p:xfrm>
          <a:off x="665720" y="2743200"/>
          <a:ext cx="7488237" cy="608012"/>
        </p:xfrm>
        <a:graphic>
          <a:graphicData uri="http://schemas.openxmlformats.org/presentationml/2006/ole">
            <mc:AlternateContent xmlns:mc="http://schemas.openxmlformats.org/markup-compatibility/2006">
              <mc:Choice xmlns:v="urn:schemas-microsoft-com:vml" Requires="v">
                <p:oleObj spid="_x0000_s188428" name="משוואה" r:id="rId3" imgW="2539800" imgH="203040" progId="Equation.3">
                  <p:embed/>
                </p:oleObj>
              </mc:Choice>
              <mc:Fallback>
                <p:oleObj name="משוואה" r:id="rId3" imgW="25398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20" y="2743200"/>
                        <a:ext cx="748823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7408356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50000"/>
              </a:lnSpc>
            </a:pPr>
            <a:r>
              <a:rPr lang="en-US" dirty="0" smtClean="0">
                <a:cs typeface="Times New Roman" pitchFamily="18" charset="0"/>
              </a:rPr>
              <a:t>In order to prove this theorem we use the TM </a:t>
            </a:r>
            <a:r>
              <a:rPr lang="en-US" i="1" dirty="0" smtClean="0">
                <a:cs typeface="Times New Roman" pitchFamily="18" charset="0"/>
              </a:rPr>
              <a:t>T </a:t>
            </a:r>
            <a:r>
              <a:rPr lang="en-US" dirty="0" smtClean="0">
                <a:cs typeface="Times New Roman" pitchFamily="18" charset="0"/>
              </a:rPr>
              <a:t>of the previous proof. The input for </a:t>
            </a:r>
            <a:r>
              <a:rPr lang="en-US" i="1" dirty="0" smtClean="0">
                <a:cs typeface="Times New Roman" pitchFamily="18" charset="0"/>
              </a:rPr>
              <a:t>T</a:t>
            </a:r>
            <a:r>
              <a:rPr lang="en-US" dirty="0" smtClean="0">
                <a:cs typeface="Times New Roman" pitchFamily="18" charset="0"/>
              </a:rPr>
              <a:t> is a DFA </a:t>
            </a:r>
            <a:r>
              <a:rPr lang="en-US" i="1" dirty="0" smtClean="0">
                <a:cs typeface="Times New Roman" pitchFamily="18" charset="0"/>
              </a:rPr>
              <a:t>C </a:t>
            </a:r>
            <a:r>
              <a:rPr lang="en-US" dirty="0" smtClean="0">
                <a:cs typeface="Times New Roman" pitchFamily="18" charset="0"/>
              </a:rPr>
              <a:t>satisfying:</a:t>
            </a:r>
          </a:p>
          <a:p>
            <a:pPr>
              <a:lnSpc>
                <a:spcPct val="150000"/>
              </a:lnSpc>
            </a:pPr>
            <a:endParaRPr lang="en-US" dirty="0" smtClean="0">
              <a:cs typeface="Times New Roman" pitchFamily="18" charset="0"/>
            </a:endParaRPr>
          </a:p>
          <a:p>
            <a:pPr>
              <a:lnSpc>
                <a:spcPct val="150000"/>
              </a:lnSpc>
            </a:pPr>
            <a:r>
              <a:rPr lang="en-US" dirty="0" smtClean="0">
                <a:cs typeface="Times New Roman" pitchFamily="18" charset="0"/>
              </a:rPr>
              <a:t>This expression is called </a:t>
            </a:r>
            <a:r>
              <a:rPr lang="en-US" b="1" i="1" dirty="0" smtClean="0">
                <a:cs typeface="Times New Roman" pitchFamily="18" charset="0"/>
              </a:rPr>
              <a:t>The symmetric difference of          </a:t>
            </a:r>
            <a:r>
              <a:rPr lang="en-US" dirty="0" smtClean="0">
                <a:cs typeface="Times New Roman" pitchFamily="18" charset="0"/>
              </a:rPr>
              <a:t>and          and it can be proved that                              </a:t>
            </a:r>
            <a:br>
              <a:rPr lang="en-US" dirty="0" smtClean="0">
                <a:cs typeface="Times New Roman" pitchFamily="18" charset="0"/>
              </a:rPr>
            </a:br>
            <a:r>
              <a:rPr lang="en-US" dirty="0" smtClean="0">
                <a:cs typeface="Times New Roman" pitchFamily="18" charset="0"/>
              </a:rPr>
              <a:t>                     </a:t>
            </a:r>
            <a:r>
              <a:rPr lang="en-US" dirty="0" err="1" smtClean="0">
                <a:cs typeface="Times New Roman" pitchFamily="18" charset="0"/>
              </a:rPr>
              <a:t>iff</a:t>
            </a:r>
            <a:r>
              <a:rPr lang="en-US" dirty="0" smtClean="0">
                <a:cs typeface="Times New Roman" pitchFamily="18" charset="0"/>
              </a:rPr>
              <a:t>                      </a:t>
            </a:r>
          </a:p>
        </p:txBody>
      </p:sp>
      <p:sp>
        <p:nvSpPr>
          <p:cNvPr id="2" name="Title 1"/>
          <p:cNvSpPr>
            <a:spLocks noGrp="1"/>
          </p:cNvSpPr>
          <p:nvPr>
            <p:ph type="title"/>
          </p:nvPr>
        </p:nvSpPr>
        <p:spPr/>
        <p:txBody>
          <a:bodyPr>
            <a:normAutofit/>
          </a:bodyPr>
          <a:lstStyle/>
          <a:p>
            <a:pPr algn="l"/>
            <a:r>
              <a:rPr lang="en-US" dirty="0" smtClean="0"/>
              <a:t>Proof</a:t>
            </a:r>
            <a:endParaRPr lang="en-US" dirty="0"/>
          </a:p>
        </p:txBody>
      </p:sp>
      <p:graphicFrame>
        <p:nvGraphicFramePr>
          <p:cNvPr id="578562" name="Object 1"/>
          <p:cNvGraphicFramePr>
            <a:graphicFrameLocks noChangeAspect="1"/>
          </p:cNvGraphicFramePr>
          <p:nvPr>
            <p:extLst>
              <p:ext uri="{D42A27DB-BD31-4B8C-83A1-F6EECF244321}">
                <p14:modId xmlns:p14="http://schemas.microsoft.com/office/powerpoint/2010/main" val="1993019763"/>
              </p:ext>
            </p:extLst>
          </p:nvPr>
        </p:nvGraphicFramePr>
        <p:xfrm>
          <a:off x="2653507" y="2912440"/>
          <a:ext cx="5053013" cy="569912"/>
        </p:xfrm>
        <a:graphic>
          <a:graphicData uri="http://schemas.openxmlformats.org/presentationml/2006/ole">
            <mc:AlternateContent xmlns:mc="http://schemas.openxmlformats.org/markup-compatibility/2006">
              <mc:Choice xmlns:v="urn:schemas-microsoft-com:vml" Requires="v">
                <p:oleObj spid="_x0000_s189492" name="משוואה" r:id="rId3" imgW="1714320" imgH="190440" progId="Equation.3">
                  <p:embed/>
                </p:oleObj>
              </mc:Choice>
              <mc:Fallback>
                <p:oleObj name="משוואה" r:id="rId3" imgW="171432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507" y="2912440"/>
                        <a:ext cx="50530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8563" name="Object 1"/>
          <p:cNvGraphicFramePr>
            <a:graphicFrameLocks noChangeAspect="1"/>
          </p:cNvGraphicFramePr>
          <p:nvPr>
            <p:extLst>
              <p:ext uri="{D42A27DB-BD31-4B8C-83A1-F6EECF244321}">
                <p14:modId xmlns:p14="http://schemas.microsoft.com/office/powerpoint/2010/main" val="2809912004"/>
              </p:ext>
            </p:extLst>
          </p:nvPr>
        </p:nvGraphicFramePr>
        <p:xfrm>
          <a:off x="1295400" y="4932662"/>
          <a:ext cx="787400" cy="493713"/>
        </p:xfrm>
        <a:graphic>
          <a:graphicData uri="http://schemas.openxmlformats.org/presentationml/2006/ole">
            <mc:AlternateContent xmlns:mc="http://schemas.openxmlformats.org/markup-compatibility/2006">
              <mc:Choice xmlns:v="urn:schemas-microsoft-com:vml" Requires="v">
                <p:oleObj spid="_x0000_s189493" name="משוואה" r:id="rId5" imgW="266400" imgH="164880" progId="Equation.3">
                  <p:embed/>
                </p:oleObj>
              </mc:Choice>
              <mc:Fallback>
                <p:oleObj name="משוואה" r:id="rId5" imgW="26640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932662"/>
                        <a:ext cx="787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8564" name="Object 1"/>
          <p:cNvGraphicFramePr>
            <a:graphicFrameLocks noChangeAspect="1"/>
          </p:cNvGraphicFramePr>
          <p:nvPr>
            <p:extLst>
              <p:ext uri="{D42A27DB-BD31-4B8C-83A1-F6EECF244321}">
                <p14:modId xmlns:p14="http://schemas.microsoft.com/office/powerpoint/2010/main" val="730856199"/>
              </p:ext>
            </p:extLst>
          </p:nvPr>
        </p:nvGraphicFramePr>
        <p:xfrm>
          <a:off x="2634972" y="4870063"/>
          <a:ext cx="787400" cy="493713"/>
        </p:xfrm>
        <a:graphic>
          <a:graphicData uri="http://schemas.openxmlformats.org/presentationml/2006/ole">
            <mc:AlternateContent xmlns:mc="http://schemas.openxmlformats.org/markup-compatibility/2006">
              <mc:Choice xmlns:v="urn:schemas-microsoft-com:vml" Requires="v">
                <p:oleObj spid="_x0000_s189494" name="משוואה" r:id="rId7" imgW="266400" imgH="164880" progId="Equation.3">
                  <p:embed/>
                </p:oleObj>
              </mc:Choice>
              <mc:Fallback>
                <p:oleObj name="משוואה" r:id="rId7" imgW="2664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4972" y="4870063"/>
                        <a:ext cx="787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8565" name="Object 1"/>
          <p:cNvGraphicFramePr>
            <a:graphicFrameLocks noChangeAspect="1"/>
          </p:cNvGraphicFramePr>
          <p:nvPr>
            <p:extLst>
              <p:ext uri="{D42A27DB-BD31-4B8C-83A1-F6EECF244321}">
                <p14:modId xmlns:p14="http://schemas.microsoft.com/office/powerpoint/2010/main" val="362416258"/>
              </p:ext>
            </p:extLst>
          </p:nvPr>
        </p:nvGraphicFramePr>
        <p:xfrm>
          <a:off x="1033462" y="5552430"/>
          <a:ext cx="1311275" cy="493713"/>
        </p:xfrm>
        <a:graphic>
          <a:graphicData uri="http://schemas.openxmlformats.org/presentationml/2006/ole">
            <mc:AlternateContent xmlns:mc="http://schemas.openxmlformats.org/markup-compatibility/2006">
              <mc:Choice xmlns:v="urn:schemas-microsoft-com:vml" Requires="v">
                <p:oleObj spid="_x0000_s189495" name="משוואה" r:id="rId9" imgW="444240" imgH="164880" progId="Equation.3">
                  <p:embed/>
                </p:oleObj>
              </mc:Choice>
              <mc:Fallback>
                <p:oleObj name="משוואה" r:id="rId9" imgW="44424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462" y="5552430"/>
                        <a:ext cx="1311275"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8566" name="Object 1"/>
          <p:cNvGraphicFramePr>
            <a:graphicFrameLocks noChangeAspect="1"/>
          </p:cNvGraphicFramePr>
          <p:nvPr>
            <p:extLst>
              <p:ext uri="{D42A27DB-BD31-4B8C-83A1-F6EECF244321}">
                <p14:modId xmlns:p14="http://schemas.microsoft.com/office/powerpoint/2010/main" val="152630750"/>
              </p:ext>
            </p:extLst>
          </p:nvPr>
        </p:nvGraphicFramePr>
        <p:xfrm>
          <a:off x="3455988" y="5488790"/>
          <a:ext cx="1724025" cy="493713"/>
        </p:xfrm>
        <a:graphic>
          <a:graphicData uri="http://schemas.openxmlformats.org/presentationml/2006/ole">
            <mc:AlternateContent xmlns:mc="http://schemas.openxmlformats.org/markup-compatibility/2006">
              <mc:Choice xmlns:v="urn:schemas-microsoft-com:vml" Requires="v">
                <p:oleObj spid="_x0000_s189496" name="משוואה" r:id="rId11" imgW="583920" imgH="164880" progId="Equation.3">
                  <p:embed/>
                </p:oleObj>
              </mc:Choice>
              <mc:Fallback>
                <p:oleObj name="משוואה" r:id="rId11" imgW="58392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5988" y="5488790"/>
                        <a:ext cx="1724025"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25504850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828" y="1797455"/>
            <a:ext cx="8280572" cy="4598982"/>
          </a:xfrm>
        </p:spPr>
        <p:txBody>
          <a:bodyPr>
            <a:normAutofit/>
          </a:bodyPr>
          <a:lstStyle/>
          <a:p>
            <a:pPr marL="514350" indent="-514350">
              <a:lnSpc>
                <a:spcPct val="120000"/>
              </a:lnSpc>
              <a:buNone/>
            </a:pPr>
            <a:endParaRPr lang="en-US" dirty="0" smtClean="0">
              <a:latin typeface="+mj-lt"/>
              <a:cs typeface="Times New Roman" pitchFamily="18" charset="0"/>
            </a:endParaRPr>
          </a:p>
          <a:p>
            <a:pPr marL="514350" indent="-514350">
              <a:lnSpc>
                <a:spcPct val="120000"/>
              </a:lnSpc>
              <a:buNone/>
            </a:pPr>
            <a:endParaRPr lang="en-US" dirty="0" smtClean="0">
              <a:latin typeface="+mj-lt"/>
              <a:cs typeface="Times New Roman" pitchFamily="18" charset="0"/>
            </a:endParaRPr>
          </a:p>
          <a:p>
            <a:pPr marL="514350" indent="-514350">
              <a:lnSpc>
                <a:spcPct val="120000"/>
              </a:lnSpc>
              <a:buNone/>
            </a:pPr>
            <a:endParaRPr lang="en-US" dirty="0" smtClean="0">
              <a:latin typeface="+mj-lt"/>
              <a:cs typeface="Times New Roman" pitchFamily="18" charset="0"/>
            </a:endParaRPr>
          </a:p>
          <a:p>
            <a:pPr marL="514350" indent="-514350">
              <a:lnSpc>
                <a:spcPct val="120000"/>
              </a:lnSpc>
              <a:buNone/>
            </a:pPr>
            <a:endParaRPr lang="en-US" dirty="0" smtClean="0">
              <a:latin typeface="+mj-lt"/>
              <a:cs typeface="Times New Roman" pitchFamily="18" charset="0"/>
            </a:endParaRPr>
          </a:p>
          <a:p>
            <a:pPr marL="514350" indent="-514350">
              <a:lnSpc>
                <a:spcPct val="120000"/>
              </a:lnSpc>
              <a:buNone/>
            </a:pPr>
            <a:r>
              <a:rPr lang="en-US" dirty="0" smtClean="0">
                <a:latin typeface="+mj-lt"/>
                <a:cs typeface="Times New Roman" pitchFamily="18" charset="0"/>
              </a:rPr>
              <a:t>DFA </a:t>
            </a:r>
            <a:r>
              <a:rPr lang="en-US" i="1" dirty="0" smtClean="0">
                <a:latin typeface="Times New Roman" pitchFamily="18" charset="0"/>
                <a:cs typeface="Times New Roman" pitchFamily="18" charset="0"/>
              </a:rPr>
              <a:t>C</a:t>
            </a:r>
            <a:r>
              <a:rPr lang="en-US" dirty="0" smtClean="0">
                <a:cs typeface="Times New Roman" pitchFamily="18" charset="0"/>
              </a:rPr>
              <a:t> is constructed using the algorithms for constructing </a:t>
            </a:r>
            <a:r>
              <a:rPr lang="en-US" b="1" i="1" dirty="0" smtClean="0">
                <a:cs typeface="Times New Roman" pitchFamily="18" charset="0"/>
              </a:rPr>
              <a:t>Union</a:t>
            </a:r>
            <a:r>
              <a:rPr lang="en-US" dirty="0" smtClean="0">
                <a:cs typeface="Times New Roman" pitchFamily="18" charset="0"/>
              </a:rPr>
              <a:t>,</a:t>
            </a:r>
            <a:r>
              <a:rPr lang="en-US" b="1" i="1" dirty="0" smtClean="0">
                <a:cs typeface="Times New Roman" pitchFamily="18" charset="0"/>
              </a:rPr>
              <a:t> Intersection</a:t>
            </a:r>
            <a:r>
              <a:rPr lang="en-US" dirty="0" smtClean="0">
                <a:cs typeface="Times New Roman" pitchFamily="18" charset="0"/>
              </a:rPr>
              <a:t>,</a:t>
            </a:r>
            <a:r>
              <a:rPr lang="en-US" b="1" i="1" dirty="0" smtClean="0">
                <a:cs typeface="Times New Roman" pitchFamily="18" charset="0"/>
              </a:rPr>
              <a:t> </a:t>
            </a:r>
            <a:r>
              <a:rPr lang="en-US" dirty="0" smtClean="0">
                <a:cs typeface="Times New Roman" pitchFamily="18" charset="0"/>
              </a:rPr>
              <a:t>and</a:t>
            </a:r>
            <a:r>
              <a:rPr lang="en-US" b="1" i="1" dirty="0" smtClean="0">
                <a:cs typeface="Times New Roman" pitchFamily="18" charset="0"/>
              </a:rPr>
              <a:t> Complementation</a:t>
            </a:r>
            <a:r>
              <a:rPr lang="en-US" dirty="0" smtClean="0">
                <a:cs typeface="Times New Roman" pitchFamily="18" charset="0"/>
              </a:rPr>
              <a:t>, Of Chapter 1. </a:t>
            </a:r>
            <a:r>
              <a:rPr lang="en-US" dirty="0" smtClean="0">
                <a:latin typeface="+mj-lt"/>
                <a:cs typeface="Times New Roman" pitchFamily="18" charset="0"/>
              </a:rPr>
              <a:t> </a:t>
            </a:r>
          </a:p>
        </p:txBody>
      </p:sp>
      <p:sp>
        <p:nvSpPr>
          <p:cNvPr id="2" name="Title 1"/>
          <p:cNvSpPr>
            <a:spLocks noGrp="1"/>
          </p:cNvSpPr>
          <p:nvPr>
            <p:ph type="title"/>
          </p:nvPr>
        </p:nvSpPr>
        <p:spPr/>
        <p:txBody>
          <a:bodyPr>
            <a:normAutofit/>
          </a:bodyPr>
          <a:lstStyle/>
          <a:p>
            <a:pPr algn="l"/>
            <a:r>
              <a:rPr lang="en-US" dirty="0" smtClean="0"/>
              <a:t>Proof</a:t>
            </a:r>
            <a:endParaRPr lang="en-US" dirty="0"/>
          </a:p>
        </p:txBody>
      </p:sp>
      <p:graphicFrame>
        <p:nvGraphicFramePr>
          <p:cNvPr id="578563" name="Object 1"/>
          <p:cNvGraphicFramePr>
            <a:graphicFrameLocks noChangeAspect="1"/>
          </p:cNvGraphicFramePr>
          <p:nvPr/>
        </p:nvGraphicFramePr>
        <p:xfrm>
          <a:off x="498452" y="1500174"/>
          <a:ext cx="787400" cy="493713"/>
        </p:xfrm>
        <a:graphic>
          <a:graphicData uri="http://schemas.openxmlformats.org/presentationml/2006/ole">
            <mc:AlternateContent xmlns:mc="http://schemas.openxmlformats.org/markup-compatibility/2006">
              <mc:Choice xmlns:v="urn:schemas-microsoft-com:vml" Requires="v">
                <p:oleObj spid="_x0000_s190506" name="משוואה" r:id="rId3" imgW="266400" imgH="164880" progId="Equation.3">
                  <p:embed/>
                </p:oleObj>
              </mc:Choice>
              <mc:Fallback>
                <p:oleObj name="משוואה" r:id="rId3" imgW="26640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52" y="1500174"/>
                        <a:ext cx="787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8564" name="Object 1"/>
          <p:cNvGraphicFramePr>
            <a:graphicFrameLocks noChangeAspect="1"/>
          </p:cNvGraphicFramePr>
          <p:nvPr/>
        </p:nvGraphicFramePr>
        <p:xfrm>
          <a:off x="7285062" y="1435089"/>
          <a:ext cx="787400" cy="493713"/>
        </p:xfrm>
        <a:graphic>
          <a:graphicData uri="http://schemas.openxmlformats.org/presentationml/2006/ole">
            <mc:AlternateContent xmlns:mc="http://schemas.openxmlformats.org/markup-compatibility/2006">
              <mc:Choice xmlns:v="urn:schemas-microsoft-com:vml" Requires="v">
                <p:oleObj spid="_x0000_s190507" name="משוואה" r:id="rId5" imgW="266400" imgH="164880" progId="Equation.3">
                  <p:embed/>
                </p:oleObj>
              </mc:Choice>
              <mc:Fallback>
                <p:oleObj name="משוואה" r:id="rId5" imgW="26640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5062" y="1435089"/>
                        <a:ext cx="787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2428860" y="928670"/>
            <a:ext cx="2571768" cy="300039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929058" y="928670"/>
            <a:ext cx="2571768" cy="3000396"/>
          </a:xfrm>
          <a:prstGeom prst="ellipse">
            <a:avLst/>
          </a:prstGeom>
          <a:solidFill>
            <a:schemeClr val="tx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a:off x="1357290" y="1785926"/>
            <a:ext cx="928694"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6500826" y="1714488"/>
            <a:ext cx="785818"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79589" name="Object 5"/>
          <p:cNvGraphicFramePr>
            <a:graphicFrameLocks noChangeAspect="1"/>
          </p:cNvGraphicFramePr>
          <p:nvPr/>
        </p:nvGraphicFramePr>
        <p:xfrm>
          <a:off x="3629031" y="214290"/>
          <a:ext cx="1800225" cy="493712"/>
        </p:xfrm>
        <a:graphic>
          <a:graphicData uri="http://schemas.openxmlformats.org/presentationml/2006/ole">
            <mc:AlternateContent xmlns:mc="http://schemas.openxmlformats.org/markup-compatibility/2006">
              <mc:Choice xmlns:v="urn:schemas-microsoft-com:vml" Requires="v">
                <p:oleObj spid="_x0000_s190508" name="משוואה" r:id="rId7" imgW="609480" imgH="164880" progId="Equation.3">
                  <p:embed/>
                </p:oleObj>
              </mc:Choice>
              <mc:Fallback>
                <p:oleObj name="משוואה" r:id="rId7" imgW="6094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031" y="214290"/>
                        <a:ext cx="1800225"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rot="5400000">
            <a:off x="4000496" y="1142984"/>
            <a:ext cx="100013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79590" name="Object 6"/>
          <p:cNvGraphicFramePr>
            <a:graphicFrameLocks noChangeAspect="1"/>
          </p:cNvGraphicFramePr>
          <p:nvPr/>
        </p:nvGraphicFramePr>
        <p:xfrm>
          <a:off x="6816725" y="2297113"/>
          <a:ext cx="2251075" cy="1708150"/>
        </p:xfrm>
        <a:graphic>
          <a:graphicData uri="http://schemas.openxmlformats.org/presentationml/2006/ole">
            <mc:AlternateContent xmlns:mc="http://schemas.openxmlformats.org/markup-compatibility/2006">
              <mc:Choice xmlns:v="urn:schemas-microsoft-com:vml" Requires="v">
                <p:oleObj spid="_x0000_s190509" name="משוואה" r:id="rId9" imgW="761760" imgH="571320" progId="Equation.3">
                  <p:embed/>
                </p:oleObj>
              </mc:Choice>
              <mc:Fallback>
                <p:oleObj name="משוואה" r:id="rId9" imgW="761760" imgH="571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6725" y="2297113"/>
                        <a:ext cx="2251075" cy="170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6858016" y="2214554"/>
            <a:ext cx="2143140" cy="18573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10689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95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50000"/>
              </a:lnSpc>
              <a:buNone/>
            </a:pPr>
            <a:r>
              <a:rPr lang="en-US" dirty="0" smtClean="0">
                <a:cs typeface="Times New Roman" pitchFamily="18" charset="0"/>
              </a:rPr>
              <a:t>The TM machine </a:t>
            </a:r>
            <a:r>
              <a:rPr lang="en-US" i="1" dirty="0" smtClean="0">
                <a:cs typeface="Times New Roman" pitchFamily="18" charset="0"/>
              </a:rPr>
              <a:t>F </a:t>
            </a:r>
            <a:r>
              <a:rPr lang="en-US" dirty="0" smtClean="0">
                <a:cs typeface="Times New Roman" pitchFamily="18" charset="0"/>
              </a:rPr>
              <a:t>for Deciding </a:t>
            </a:r>
            <a:r>
              <a:rPr lang="en-US" i="1" dirty="0" smtClean="0">
                <a:cs typeface="Times New Roman" pitchFamily="18" charset="0"/>
              </a:rPr>
              <a:t>EQ</a:t>
            </a:r>
            <a:r>
              <a:rPr lang="en-US" i="1" baseline="-25000" dirty="0" smtClean="0">
                <a:cs typeface="Times New Roman" pitchFamily="18" charset="0"/>
              </a:rPr>
              <a:t>DFA </a:t>
            </a:r>
            <a:r>
              <a:rPr lang="en-US" dirty="0" smtClean="0">
                <a:cs typeface="Times New Roman" pitchFamily="18" charset="0"/>
              </a:rPr>
              <a:t>gets as input to DFA-s </a:t>
            </a:r>
            <a:r>
              <a:rPr lang="en-US" i="1" dirty="0" smtClean="0">
                <a:cs typeface="Times New Roman" pitchFamily="18" charset="0"/>
              </a:rPr>
              <a:t>A</a:t>
            </a:r>
            <a:r>
              <a:rPr lang="en-US" dirty="0" smtClean="0">
                <a:cs typeface="Times New Roman" pitchFamily="18" charset="0"/>
              </a:rPr>
              <a:t> and </a:t>
            </a:r>
            <a:r>
              <a:rPr lang="en-US" i="1" dirty="0" smtClean="0">
                <a:cs typeface="Times New Roman" pitchFamily="18" charset="0"/>
              </a:rPr>
              <a:t>B</a:t>
            </a:r>
            <a:r>
              <a:rPr lang="en-US" dirty="0" smtClean="0">
                <a:cs typeface="Times New Roman" pitchFamily="18" charset="0"/>
              </a:rPr>
              <a:t>. This machine first activates the algorithms of Chapter 1 to construct DFA </a:t>
            </a:r>
            <a:r>
              <a:rPr lang="en-US" i="1" dirty="0" smtClean="0">
                <a:cs typeface="Times New Roman" pitchFamily="18" charset="0"/>
              </a:rPr>
              <a:t>C</a:t>
            </a:r>
            <a:r>
              <a:rPr lang="en-US" dirty="0" smtClean="0">
                <a:cs typeface="Times New Roman" pitchFamily="18" charset="0"/>
              </a:rPr>
              <a:t> and then it calls TM </a:t>
            </a:r>
            <a:r>
              <a:rPr lang="en-US" i="1" dirty="0" smtClean="0">
                <a:cs typeface="Times New Roman" pitchFamily="18" charset="0"/>
              </a:rPr>
              <a:t>T </a:t>
            </a:r>
            <a:r>
              <a:rPr lang="en-US" dirty="0" smtClean="0">
                <a:cs typeface="Times New Roman" pitchFamily="18" charset="0"/>
              </a:rPr>
              <a:t>to check whether                        If </a:t>
            </a:r>
            <a:r>
              <a:rPr lang="en-US" i="1" dirty="0" smtClean="0">
                <a:cs typeface="Times New Roman" pitchFamily="18" charset="0"/>
              </a:rPr>
              <a:t>T</a:t>
            </a:r>
            <a:r>
              <a:rPr lang="en-US" dirty="0" smtClean="0">
                <a:cs typeface="Times New Roman" pitchFamily="18" charset="0"/>
              </a:rPr>
              <a:t> accepts so does </a:t>
            </a:r>
            <a:r>
              <a:rPr lang="en-US" i="1" dirty="0" smtClean="0">
                <a:cs typeface="Times New Roman" pitchFamily="18" charset="0"/>
              </a:rPr>
              <a:t>F</a:t>
            </a:r>
            <a:r>
              <a:rPr lang="en-US" dirty="0" smtClean="0">
                <a:cs typeface="Times New Roman" pitchFamily="18" charset="0"/>
              </a:rPr>
              <a:t>. Otherwise </a:t>
            </a:r>
            <a:r>
              <a:rPr lang="en-US" i="1" dirty="0" smtClean="0">
                <a:cs typeface="Times New Roman" pitchFamily="18" charset="0"/>
              </a:rPr>
              <a:t>F </a:t>
            </a:r>
            <a:r>
              <a:rPr lang="en-US" dirty="0" smtClean="0">
                <a:cs typeface="Times New Roman" pitchFamily="18" charset="0"/>
              </a:rPr>
              <a:t>rejects.</a:t>
            </a:r>
          </a:p>
          <a:p>
            <a:pPr marL="514350" indent="-514350">
              <a:lnSpc>
                <a:spcPct val="150000"/>
              </a:lnSpc>
              <a:buNone/>
            </a:pPr>
            <a:r>
              <a:rPr lang="en-US" dirty="0" smtClean="0">
                <a:cs typeface="Times New Roman" pitchFamily="18" charset="0"/>
              </a:rPr>
              <a:t>                   </a:t>
            </a:r>
          </a:p>
        </p:txBody>
      </p:sp>
      <p:sp>
        <p:nvSpPr>
          <p:cNvPr id="2" name="Title 1"/>
          <p:cNvSpPr>
            <a:spLocks noGrp="1"/>
          </p:cNvSpPr>
          <p:nvPr>
            <p:ph type="title"/>
          </p:nvPr>
        </p:nvSpPr>
        <p:spPr/>
        <p:txBody>
          <a:bodyPr>
            <a:normAutofit/>
          </a:bodyPr>
          <a:lstStyle/>
          <a:p>
            <a:pPr algn="l"/>
            <a:r>
              <a:rPr lang="en-US" dirty="0" smtClean="0"/>
              <a:t>Proof</a:t>
            </a:r>
            <a:endParaRPr lang="en-US" dirty="0"/>
          </a:p>
        </p:txBody>
      </p:sp>
      <p:graphicFrame>
        <p:nvGraphicFramePr>
          <p:cNvPr id="578565" name="Object 1"/>
          <p:cNvGraphicFramePr>
            <a:graphicFrameLocks noChangeAspect="1"/>
          </p:cNvGraphicFramePr>
          <p:nvPr>
            <p:extLst>
              <p:ext uri="{D42A27DB-BD31-4B8C-83A1-F6EECF244321}">
                <p14:modId xmlns:p14="http://schemas.microsoft.com/office/powerpoint/2010/main" val="698659051"/>
              </p:ext>
            </p:extLst>
          </p:nvPr>
        </p:nvGraphicFramePr>
        <p:xfrm>
          <a:off x="6248400" y="3603794"/>
          <a:ext cx="1311275" cy="493713"/>
        </p:xfrm>
        <a:graphic>
          <a:graphicData uri="http://schemas.openxmlformats.org/presentationml/2006/ole">
            <mc:AlternateContent xmlns:mc="http://schemas.openxmlformats.org/markup-compatibility/2006">
              <mc:Choice xmlns:v="urn:schemas-microsoft-com:vml" Requires="v">
                <p:oleObj spid="_x0000_s191500" name="משוואה" r:id="rId3" imgW="444240" imgH="164880" progId="Equation.3">
                  <p:embed/>
                </p:oleObj>
              </mc:Choice>
              <mc:Fallback>
                <p:oleObj name="משוואה" r:id="rId3" imgW="44424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03794"/>
                        <a:ext cx="1311275"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686855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Now we consider the language</a:t>
            </a:r>
          </a:p>
          <a:p>
            <a:pPr marL="514350" indent="-514350">
              <a:lnSpc>
                <a:spcPct val="120000"/>
              </a:lnSpc>
              <a:buNone/>
            </a:pPr>
            <a:endParaRPr lang="en-US" dirty="0" smtClean="0">
              <a:cs typeface="Times New Roman" pitchFamily="18" charset="0"/>
            </a:endParaRPr>
          </a:p>
          <a:p>
            <a:pPr marL="514350" indent="-514350">
              <a:lnSpc>
                <a:spcPct val="120000"/>
              </a:lnSpc>
              <a:buNone/>
            </a:pPr>
            <a:r>
              <a:rPr lang="en-US" dirty="0" smtClean="0">
                <a:cs typeface="Times New Roman" pitchFamily="18" charset="0"/>
              </a:rPr>
              <a:t> and prove:</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A</a:t>
            </a:r>
            <a:r>
              <a:rPr lang="en-US" i="1" baseline="-25000" dirty="0" smtClean="0">
                <a:latin typeface="Times New Roman" pitchFamily="18" charset="0"/>
                <a:cs typeface="Times New Roman" pitchFamily="18" charset="0"/>
              </a:rPr>
              <a:t>CFG</a:t>
            </a:r>
            <a:r>
              <a:rPr lang="en-US" dirty="0" smtClean="0">
                <a:cs typeface="Times New Roman" pitchFamily="18" charset="0"/>
              </a:rPr>
              <a:t> is a decidable language.</a:t>
            </a:r>
          </a:p>
        </p:txBody>
      </p:sp>
      <p:sp>
        <p:nvSpPr>
          <p:cNvPr id="2" name="Title 1"/>
          <p:cNvSpPr>
            <a:spLocks noGrp="1"/>
          </p:cNvSpPr>
          <p:nvPr>
            <p:ph type="title"/>
          </p:nvPr>
        </p:nvSpPr>
        <p:spPr/>
        <p:txBody>
          <a:bodyPr>
            <a:normAutofit/>
          </a:bodyPr>
          <a:lstStyle/>
          <a:p>
            <a:pPr algn="l"/>
            <a:r>
              <a:rPr lang="en-US" dirty="0" smtClean="0"/>
              <a:t>Decidable CFG Related Languages</a:t>
            </a:r>
            <a:endParaRPr lang="en-US" dirty="0"/>
          </a:p>
        </p:txBody>
      </p:sp>
      <p:graphicFrame>
        <p:nvGraphicFramePr>
          <p:cNvPr id="562179" name="Object 1"/>
          <p:cNvGraphicFramePr>
            <a:graphicFrameLocks noChangeAspect="1"/>
          </p:cNvGraphicFramePr>
          <p:nvPr>
            <p:extLst>
              <p:ext uri="{D42A27DB-BD31-4B8C-83A1-F6EECF244321}">
                <p14:modId xmlns:p14="http://schemas.microsoft.com/office/powerpoint/2010/main" val="1728662309"/>
              </p:ext>
            </p:extLst>
          </p:nvPr>
        </p:nvGraphicFramePr>
        <p:xfrm>
          <a:off x="1726406" y="2362200"/>
          <a:ext cx="5691187" cy="608012"/>
        </p:xfrm>
        <a:graphic>
          <a:graphicData uri="http://schemas.openxmlformats.org/presentationml/2006/ole">
            <mc:AlternateContent xmlns:mc="http://schemas.openxmlformats.org/markup-compatibility/2006">
              <mc:Choice xmlns:v="urn:schemas-microsoft-com:vml" Requires="v">
                <p:oleObj spid="_x0000_s192524" name="משוואה" r:id="rId3" imgW="1930320" imgH="203040" progId="Equation.3">
                  <p:embed/>
                </p:oleObj>
              </mc:Choice>
              <mc:Fallback>
                <p:oleObj name="משוואה" r:id="rId3" imgW="19303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406" y="2362200"/>
                        <a:ext cx="569118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136816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If we try to prove this theorem by checking all possible derivations of &lt;</a:t>
            </a:r>
            <a:r>
              <a:rPr lang="en-US" i="1" dirty="0" smtClean="0">
                <a:latin typeface="Times New Roman" pitchFamily="18" charset="0"/>
                <a:cs typeface="Times New Roman" pitchFamily="18" charset="0"/>
              </a:rPr>
              <a:t>G</a:t>
            </a:r>
            <a:r>
              <a:rPr lang="en-US" dirty="0" smtClean="0">
                <a:cs typeface="Times New Roman" pitchFamily="18" charset="0"/>
              </a:rPr>
              <a:t>&gt;, we may run into trouble on grammars containing </a:t>
            </a:r>
            <a:r>
              <a:rPr lang="en-US" b="1" i="1" dirty="0" smtClean="0">
                <a:cs typeface="Times New Roman" pitchFamily="18" charset="0"/>
              </a:rPr>
              <a:t>cycles</a:t>
            </a:r>
            <a:r>
              <a:rPr lang="en-US" dirty="0" smtClean="0">
                <a:cs typeface="Times New Roman" pitchFamily="18" charset="0"/>
              </a:rPr>
              <a:t>, e.g.</a:t>
            </a:r>
          </a:p>
          <a:p>
            <a:pPr>
              <a:lnSpc>
                <a:spcPct val="120000"/>
              </a:lnSpc>
            </a:pPr>
            <a:endParaRPr lang="en-US" dirty="0" smtClean="0">
              <a:cs typeface="Times New Roman" pitchFamily="18" charset="0"/>
            </a:endParaRPr>
          </a:p>
          <a:p>
            <a:pPr>
              <a:lnSpc>
                <a:spcPct val="120000"/>
              </a:lnSpc>
            </a:pPr>
            <a:endParaRPr lang="en-US" dirty="0" smtClean="0">
              <a:cs typeface="Times New Roman" pitchFamily="18" charset="0"/>
            </a:endParaRPr>
          </a:p>
          <a:p>
            <a:pPr>
              <a:lnSpc>
                <a:spcPct val="120000"/>
              </a:lnSpc>
            </a:pPr>
            <a:r>
              <a:rPr lang="en-US" dirty="0" smtClean="0">
                <a:cs typeface="Times New Roman" pitchFamily="18" charset="0"/>
              </a:rPr>
              <a:t>This grammar has an infinite derivation which is hard to deal with.</a:t>
            </a:r>
          </a:p>
        </p:txBody>
      </p:sp>
      <p:sp>
        <p:nvSpPr>
          <p:cNvPr id="2" name="Title 1"/>
          <p:cNvSpPr>
            <a:spLocks noGrp="1"/>
          </p:cNvSpPr>
          <p:nvPr>
            <p:ph type="title"/>
          </p:nvPr>
        </p:nvSpPr>
        <p:spPr/>
        <p:txBody>
          <a:bodyPr>
            <a:normAutofit/>
          </a:bodyPr>
          <a:lstStyle/>
          <a:p>
            <a:pPr algn="l"/>
            <a:r>
              <a:rPr lang="en-US" dirty="0" smtClean="0"/>
              <a:t>Decidable CFG Related Languages</a:t>
            </a:r>
            <a:endParaRPr lang="en-US" dirty="0"/>
          </a:p>
        </p:txBody>
      </p:sp>
      <p:graphicFrame>
        <p:nvGraphicFramePr>
          <p:cNvPr id="591874" name="Object 1"/>
          <p:cNvGraphicFramePr>
            <a:graphicFrameLocks noChangeAspect="1"/>
          </p:cNvGraphicFramePr>
          <p:nvPr>
            <p:extLst>
              <p:ext uri="{D42A27DB-BD31-4B8C-83A1-F6EECF244321}">
                <p14:modId xmlns:p14="http://schemas.microsoft.com/office/powerpoint/2010/main" val="883515448"/>
              </p:ext>
            </p:extLst>
          </p:nvPr>
        </p:nvGraphicFramePr>
        <p:xfrm>
          <a:off x="1600200" y="3318099"/>
          <a:ext cx="1085850" cy="949325"/>
        </p:xfrm>
        <a:graphic>
          <a:graphicData uri="http://schemas.openxmlformats.org/presentationml/2006/ole">
            <mc:AlternateContent xmlns:mc="http://schemas.openxmlformats.org/markup-compatibility/2006">
              <mc:Choice xmlns:v="urn:schemas-microsoft-com:vml" Requires="v">
                <p:oleObj spid="_x0000_s193548" name="משוואה" r:id="rId3" imgW="368280" imgH="317160" progId="Equation.3">
                  <p:embed/>
                </p:oleObj>
              </mc:Choice>
              <mc:Fallback>
                <p:oleObj name="משוואה" r:id="rId3" imgW="36828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318099"/>
                        <a:ext cx="108585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27657689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The way to solve this problem is by using the following definition and theorem:</a:t>
            </a:r>
          </a:p>
          <a:p>
            <a:pPr marL="514350" indent="-514350">
              <a:lnSpc>
                <a:spcPct val="120000"/>
              </a:lnSpc>
              <a:buNone/>
            </a:pPr>
            <a:r>
              <a:rPr lang="en-US" b="1" u="sng" dirty="0" smtClean="0">
                <a:cs typeface="Times New Roman" pitchFamily="18" charset="0"/>
              </a:rPr>
              <a:t>Definition</a:t>
            </a:r>
          </a:p>
          <a:p>
            <a:pPr marL="514350" indent="-514350">
              <a:lnSpc>
                <a:spcPct val="120000"/>
              </a:lnSpc>
              <a:buNone/>
            </a:pPr>
            <a:r>
              <a:rPr lang="en-US" dirty="0" smtClean="0">
                <a:cs typeface="Times New Roman" pitchFamily="18" charset="0"/>
              </a:rPr>
              <a:t>A context-free grammar is in </a:t>
            </a:r>
            <a:r>
              <a:rPr lang="en-US" b="1" i="1" dirty="0" smtClean="0">
                <a:cs typeface="Times New Roman" pitchFamily="18" charset="0"/>
              </a:rPr>
              <a:t>Chomsky normal form</a:t>
            </a:r>
            <a:r>
              <a:rPr lang="en-US" dirty="0" smtClean="0">
                <a:cs typeface="Times New Roman" pitchFamily="18" charset="0"/>
              </a:rPr>
              <a:t> (CNF) if every rule is of the form:</a:t>
            </a: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Decidable CFG Related Languages</a:t>
            </a:r>
            <a:endParaRPr lang="en-US" dirty="0"/>
          </a:p>
        </p:txBody>
      </p:sp>
      <p:graphicFrame>
        <p:nvGraphicFramePr>
          <p:cNvPr id="591874" name="Object 1"/>
          <p:cNvGraphicFramePr>
            <a:graphicFrameLocks noChangeAspect="1"/>
          </p:cNvGraphicFramePr>
          <p:nvPr/>
        </p:nvGraphicFramePr>
        <p:xfrm>
          <a:off x="3190875" y="4837129"/>
          <a:ext cx="1309687" cy="949325"/>
        </p:xfrm>
        <a:graphic>
          <a:graphicData uri="http://schemas.openxmlformats.org/presentationml/2006/ole">
            <mc:AlternateContent xmlns:mc="http://schemas.openxmlformats.org/markup-compatibility/2006">
              <mc:Choice xmlns:v="urn:schemas-microsoft-com:vml" Requires="v">
                <p:oleObj spid="_x0000_s194572" name="משוואה" r:id="rId3" imgW="444240" imgH="317160" progId="Equation.3">
                  <p:embed/>
                </p:oleObj>
              </mc:Choice>
              <mc:Fallback>
                <p:oleObj name="משוואה" r:id="rId3" imgW="44424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4837129"/>
                        <a:ext cx="1309687"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968619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dirty="0" smtClean="0">
                <a:cs typeface="Times New Roman" pitchFamily="18" charset="0"/>
              </a:rPr>
              <a:t>Every context-free grammar has an equivalent grammar in Chomsky normal form.</a:t>
            </a:r>
          </a:p>
          <a:p>
            <a:pPr marL="514350" indent="-514350">
              <a:lnSpc>
                <a:spcPct val="120000"/>
              </a:lnSpc>
              <a:buNone/>
            </a:pPr>
            <a:endParaRPr lang="en-US" dirty="0" smtClean="0">
              <a:cs typeface="Times New Roman" pitchFamily="18" charset="0"/>
            </a:endParaRPr>
          </a:p>
          <a:p>
            <a:pPr marL="514350" indent="-514350">
              <a:lnSpc>
                <a:spcPct val="120000"/>
              </a:lnSpc>
              <a:buNone/>
            </a:pPr>
            <a:endParaRPr lang="en-US" b="1" dirty="0" smtClean="0">
              <a:cs typeface="Times New Roman" pitchFamily="18" charset="0"/>
            </a:endParaRPr>
          </a:p>
          <a:p>
            <a:pPr marL="514350" indent="-514350">
              <a:lnSpc>
                <a:spcPct val="120000"/>
              </a:lnSpc>
              <a:buNone/>
            </a:pPr>
            <a:r>
              <a:rPr lang="en-US" b="1" dirty="0" smtClean="0">
                <a:cs typeface="Times New Roman" pitchFamily="18" charset="0"/>
              </a:rPr>
              <a:t>Note:</a:t>
            </a:r>
            <a:r>
              <a:rPr lang="en-US" dirty="0" smtClean="0">
                <a:cs typeface="Times New Roman" pitchFamily="18" charset="0"/>
              </a:rPr>
              <a:t> In a CNF grammar every non-final derivation </a:t>
            </a:r>
            <a:r>
              <a:rPr lang="en-US" b="1" dirty="0" smtClean="0">
                <a:cs typeface="Times New Roman" pitchFamily="18" charset="0"/>
              </a:rPr>
              <a:t>extends </a:t>
            </a:r>
            <a:r>
              <a:rPr lang="en-US" dirty="0" smtClean="0">
                <a:cs typeface="Times New Roman" pitchFamily="18" charset="0"/>
              </a:rPr>
              <a:t>the current string.</a:t>
            </a:r>
          </a:p>
        </p:txBody>
      </p:sp>
      <p:sp>
        <p:nvSpPr>
          <p:cNvPr id="2" name="Title 1"/>
          <p:cNvSpPr>
            <a:spLocks noGrp="1"/>
          </p:cNvSpPr>
          <p:nvPr>
            <p:ph type="title"/>
          </p:nvPr>
        </p:nvSpPr>
        <p:spPr/>
        <p:txBody>
          <a:bodyPr>
            <a:normAutofit/>
          </a:bodyPr>
          <a:lstStyle/>
          <a:p>
            <a:pPr algn="l"/>
            <a:r>
              <a:rPr lang="en-US" dirty="0" smtClean="0"/>
              <a:t>Decidable CFG Related Languages</a:t>
            </a:r>
            <a:endParaRPr lang="en-US" dirty="0"/>
          </a:p>
        </p:txBody>
      </p:sp>
      <p:graphicFrame>
        <p:nvGraphicFramePr>
          <p:cNvPr id="591874" name="Object 1"/>
          <p:cNvGraphicFramePr>
            <a:graphicFrameLocks noChangeAspect="1"/>
          </p:cNvGraphicFramePr>
          <p:nvPr/>
        </p:nvGraphicFramePr>
        <p:xfrm>
          <a:off x="3103563" y="3429000"/>
          <a:ext cx="1309687" cy="949325"/>
        </p:xfrm>
        <a:graphic>
          <a:graphicData uri="http://schemas.openxmlformats.org/presentationml/2006/ole">
            <mc:AlternateContent xmlns:mc="http://schemas.openxmlformats.org/markup-compatibility/2006">
              <mc:Choice xmlns:v="urn:schemas-microsoft-com:vml" Requires="v">
                <p:oleObj spid="_x0000_s195596" name="משוואה" r:id="rId3" imgW="444240" imgH="317160" progId="Equation.3">
                  <p:embed/>
                </p:oleObj>
              </mc:Choice>
              <mc:Fallback>
                <p:oleObj name="משוואה" r:id="rId3" imgW="44424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563" y="3429000"/>
                        <a:ext cx="1309687"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24441811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b="1" u="sng" dirty="0" smtClean="0">
                <a:cs typeface="Times New Roman" pitchFamily="18" charset="0"/>
              </a:rPr>
              <a:t>Result</a:t>
            </a:r>
          </a:p>
          <a:p>
            <a:pPr marL="514350" indent="-514350">
              <a:lnSpc>
                <a:spcPct val="120000"/>
              </a:lnSpc>
              <a:buNone/>
            </a:pPr>
            <a:r>
              <a:rPr lang="en-US" dirty="0" smtClean="0">
                <a:cs typeface="Times New Roman" pitchFamily="18" charset="0"/>
              </a:rPr>
              <a:t>If </a:t>
            </a:r>
            <a:r>
              <a:rPr lang="en-US" i="1" dirty="0" smtClean="0">
                <a:latin typeface="Times New Roman" pitchFamily="18" charset="0"/>
                <a:cs typeface="Times New Roman" pitchFamily="18" charset="0"/>
              </a:rPr>
              <a:t>G</a:t>
            </a:r>
            <a:r>
              <a:rPr lang="en-US" dirty="0" smtClean="0">
                <a:cs typeface="Times New Roman" pitchFamily="18" charset="0"/>
              </a:rPr>
              <a:t> is a context-free grammar in CNF then:</a:t>
            </a:r>
          </a:p>
          <a:p>
            <a:pPr marL="514350" indent="-514350">
              <a:lnSpc>
                <a:spcPct val="120000"/>
              </a:lnSpc>
              <a:buAutoNum type="arabicPeriod"/>
            </a:pPr>
            <a:r>
              <a:rPr lang="en-US" dirty="0" smtClean="0">
                <a:cs typeface="Times New Roman" pitchFamily="18" charset="0"/>
              </a:rPr>
              <a:t>A derivation of 0-length string </a:t>
            </a:r>
            <a:r>
              <a:rPr lang="en-US" i="1" dirty="0" smtClean="0">
                <a:latin typeface="Times New Roman" pitchFamily="18" charset="0"/>
                <a:cs typeface="Times New Roman" pitchFamily="18" charset="0"/>
              </a:rPr>
              <a:t>w</a:t>
            </a:r>
            <a:r>
              <a:rPr lang="en-US" dirty="0" smtClean="0">
                <a:cs typeface="Times New Roman" pitchFamily="18" charset="0"/>
              </a:rPr>
              <a:t> takes a single production. </a:t>
            </a:r>
          </a:p>
          <a:p>
            <a:pPr marL="514350" indent="-514350">
              <a:lnSpc>
                <a:spcPct val="120000"/>
              </a:lnSpc>
              <a:buFont typeface="Arial" pitchFamily="34" charset="0"/>
              <a:buAutoNum type="arabicPeriod"/>
            </a:pPr>
            <a:r>
              <a:rPr lang="en-US" dirty="0" smtClean="0">
                <a:cs typeface="Times New Roman" pitchFamily="18" charset="0"/>
              </a:rPr>
              <a:t>A derivation of an </a:t>
            </a:r>
            <a:r>
              <a:rPr lang="en-US" i="1" dirty="0" smtClean="0">
                <a:latin typeface="Times New Roman" pitchFamily="18" charset="0"/>
                <a:cs typeface="Times New Roman" pitchFamily="18" charset="0"/>
              </a:rPr>
              <a:t>n</a:t>
            </a:r>
            <a:r>
              <a:rPr lang="en-US" dirty="0" smtClean="0">
                <a:cs typeface="Times New Roman" pitchFamily="18" charset="0"/>
              </a:rPr>
              <a:t>-length string </a:t>
            </a:r>
            <a:r>
              <a:rPr lang="en-US" i="1" dirty="0" smtClean="0">
                <a:latin typeface="Times New Roman" pitchFamily="18" charset="0"/>
                <a:cs typeface="Times New Roman" pitchFamily="18" charset="0"/>
              </a:rPr>
              <a:t>w</a:t>
            </a:r>
            <a:r>
              <a:rPr lang="en-US" dirty="0" smtClean="0">
                <a:cs typeface="Times New Roman" pitchFamily="18" charset="0"/>
              </a:rPr>
              <a:t> takes a 2</a:t>
            </a:r>
            <a:r>
              <a:rPr lang="en-US" i="1" dirty="0" smtClean="0">
                <a:latin typeface="Times New Roman" pitchFamily="18" charset="0"/>
                <a:cs typeface="Times New Roman" pitchFamily="18" charset="0"/>
              </a:rPr>
              <a:t>n-</a:t>
            </a:r>
            <a:r>
              <a:rPr lang="en-US" dirty="0" smtClean="0">
                <a:cs typeface="Times New Roman" pitchFamily="18" charset="0"/>
              </a:rPr>
              <a:t>1  productions. </a:t>
            </a:r>
          </a:p>
        </p:txBody>
      </p:sp>
      <p:sp>
        <p:nvSpPr>
          <p:cNvPr id="2" name="Title 1"/>
          <p:cNvSpPr>
            <a:spLocks noGrp="1"/>
          </p:cNvSpPr>
          <p:nvPr>
            <p:ph type="title"/>
          </p:nvPr>
        </p:nvSpPr>
        <p:spPr/>
        <p:txBody>
          <a:bodyPr>
            <a:normAutofit/>
          </a:bodyPr>
          <a:lstStyle/>
          <a:p>
            <a:pPr algn="l"/>
            <a:r>
              <a:rPr lang="en-US" dirty="0" smtClean="0"/>
              <a:t>Decidable CFG Related Languages</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8071535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Consider </a:t>
            </a:r>
          </a:p>
          <a:p>
            <a:pPr marL="514350" indent="-514350">
              <a:lnSpc>
                <a:spcPct val="120000"/>
              </a:lnSpc>
              <a:buNone/>
            </a:pPr>
            <a:r>
              <a:rPr lang="en-US" i="1" dirty="0" smtClean="0">
                <a:latin typeface="Times New Roman" pitchFamily="18" charset="0"/>
                <a:cs typeface="Times New Roman" pitchFamily="18" charset="0"/>
              </a:rPr>
              <a:t>S=</a:t>
            </a:r>
            <a:r>
              <a:rPr lang="en-US" dirty="0" smtClean="0">
                <a:latin typeface="+mj-lt"/>
                <a:cs typeface="Times New Roman" pitchFamily="18" charset="0"/>
              </a:rPr>
              <a:t>“</a:t>
            </a:r>
            <a:r>
              <a:rPr lang="en-US" dirty="0" smtClean="0">
                <a:cs typeface="Times New Roman" pitchFamily="18" charset="0"/>
              </a:rPr>
              <a:t>On &lt;CFG, string&gt;  input            </a:t>
            </a:r>
          </a:p>
          <a:p>
            <a:pPr marL="514350" indent="-514350">
              <a:lnSpc>
                <a:spcPct val="120000"/>
              </a:lnSpc>
              <a:buAutoNum type="arabicPeriod"/>
            </a:pPr>
            <a:r>
              <a:rPr lang="en-US" dirty="0" smtClean="0">
                <a:cs typeface="Times New Roman" pitchFamily="18" charset="0"/>
              </a:rPr>
              <a:t>Convert </a:t>
            </a:r>
            <a:r>
              <a:rPr lang="en-US" i="1" dirty="0" smtClean="0">
                <a:latin typeface="Times New Roman" pitchFamily="18" charset="0"/>
                <a:cs typeface="Times New Roman" pitchFamily="18" charset="0"/>
              </a:rPr>
              <a:t>G</a:t>
            </a:r>
            <a:r>
              <a:rPr lang="en-US" dirty="0" smtClean="0">
                <a:cs typeface="Times New Roman" pitchFamily="18" charset="0"/>
              </a:rPr>
              <a:t> to an equivalent CNF grammar. </a:t>
            </a:r>
          </a:p>
          <a:p>
            <a:pPr marL="514350" indent="-514350">
              <a:lnSpc>
                <a:spcPct val="120000"/>
              </a:lnSpc>
              <a:buAutoNum type="arabicPeriod"/>
            </a:pPr>
            <a:r>
              <a:rPr lang="en-US" dirty="0" smtClean="0">
                <a:cs typeface="Times New Roman" pitchFamily="18" charset="0"/>
              </a:rPr>
              <a:t>List al all derivations with 2</a:t>
            </a:r>
            <a:r>
              <a:rPr lang="en-US" i="1" dirty="0" smtClean="0">
                <a:latin typeface="Times New Roman" pitchFamily="18" charset="0"/>
                <a:cs typeface="Times New Roman" pitchFamily="18" charset="0"/>
              </a:rPr>
              <a:t>n-</a:t>
            </a:r>
            <a:r>
              <a:rPr lang="en-US" dirty="0" smtClean="0">
                <a:cs typeface="Times New Roman" pitchFamily="18" charset="0"/>
              </a:rPr>
              <a:t>1 productions.</a:t>
            </a:r>
          </a:p>
          <a:p>
            <a:pPr marL="514350" indent="-514350">
              <a:lnSpc>
                <a:spcPct val="120000"/>
              </a:lnSpc>
              <a:buAutoNum type="arabicPeriod"/>
            </a:pPr>
            <a:r>
              <a:rPr lang="en-US" dirty="0" smtClean="0">
                <a:cs typeface="Times New Roman" pitchFamily="18" charset="0"/>
              </a:rPr>
              <a:t>If </a:t>
            </a:r>
            <a:r>
              <a:rPr lang="en-US" i="1" dirty="0" smtClean="0">
                <a:latin typeface="Times New Roman" pitchFamily="18" charset="0"/>
                <a:cs typeface="Times New Roman" pitchFamily="18" charset="0"/>
              </a:rPr>
              <a:t>w</a:t>
            </a:r>
            <a:r>
              <a:rPr lang="en-US" dirty="0" smtClean="0">
                <a:cs typeface="Times New Roman" pitchFamily="18" charset="0"/>
              </a:rPr>
              <a:t> is generated by one of these derivations - </a:t>
            </a:r>
            <a:r>
              <a:rPr lang="en-US" i="1" dirty="0" smtClean="0">
                <a:latin typeface="Times New Roman" pitchFamily="18" charset="0"/>
                <a:cs typeface="Times New Roman" pitchFamily="18" charset="0"/>
              </a:rPr>
              <a:t>accept</a:t>
            </a:r>
            <a:r>
              <a:rPr lang="en-US" dirty="0" smtClean="0">
                <a:cs typeface="Times New Roman" pitchFamily="18" charset="0"/>
              </a:rPr>
              <a:t>. Otherwise – </a:t>
            </a:r>
            <a:r>
              <a:rPr lang="en-US" i="1" dirty="0" smtClean="0">
                <a:latin typeface="Times New Roman" pitchFamily="18" charset="0"/>
                <a:cs typeface="Times New Roman" pitchFamily="18" charset="0"/>
              </a:rPr>
              <a:t>reject</a:t>
            </a:r>
            <a:r>
              <a:rPr lang="en-US" dirty="0" smtClean="0">
                <a:cs typeface="Times New Roman" pitchFamily="18" charset="0"/>
              </a:rPr>
              <a:t>.“</a:t>
            </a:r>
          </a:p>
        </p:txBody>
      </p:sp>
      <p:sp>
        <p:nvSpPr>
          <p:cNvPr id="2" name="Title 1"/>
          <p:cNvSpPr>
            <a:spLocks noGrp="1"/>
          </p:cNvSpPr>
          <p:nvPr>
            <p:ph type="title"/>
          </p:nvPr>
        </p:nvSpPr>
        <p:spPr/>
        <p:txBody>
          <a:bodyPr>
            <a:normAutofit/>
          </a:bodyPr>
          <a:lstStyle/>
          <a:p>
            <a:pPr algn="l"/>
            <a:r>
              <a:rPr lang="en-US" dirty="0" smtClean="0"/>
              <a:t>Proof of Theorem</a:t>
            </a:r>
            <a:endParaRPr lang="en-US" dirty="0"/>
          </a:p>
        </p:txBody>
      </p:sp>
      <p:graphicFrame>
        <p:nvGraphicFramePr>
          <p:cNvPr id="595970" name="Object 1"/>
          <p:cNvGraphicFramePr>
            <a:graphicFrameLocks noChangeAspect="1"/>
          </p:cNvGraphicFramePr>
          <p:nvPr>
            <p:extLst>
              <p:ext uri="{D42A27DB-BD31-4B8C-83A1-F6EECF244321}">
                <p14:modId xmlns:p14="http://schemas.microsoft.com/office/powerpoint/2010/main" val="2865979617"/>
              </p:ext>
            </p:extLst>
          </p:nvPr>
        </p:nvGraphicFramePr>
        <p:xfrm>
          <a:off x="4724400" y="2209800"/>
          <a:ext cx="973137" cy="608012"/>
        </p:xfrm>
        <a:graphic>
          <a:graphicData uri="http://schemas.openxmlformats.org/presentationml/2006/ole">
            <mc:AlternateContent xmlns:mc="http://schemas.openxmlformats.org/markup-compatibility/2006">
              <mc:Choice xmlns:v="urn:schemas-microsoft-com:vml" Requires="v">
                <p:oleObj spid="_x0000_s196620" name="משוואה" r:id="rId3" imgW="330120" imgH="203040" progId="Equation.3">
                  <p:embed/>
                </p:oleObj>
              </mc:Choice>
              <mc:Fallback>
                <p:oleObj name="משוואה" r:id="rId3" imgW="3301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09800"/>
                        <a:ext cx="973137"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350545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sz="3200" dirty="0" smtClean="0">
                <a:cs typeface="Times New Roman" pitchFamily="18" charset="0"/>
              </a:rPr>
              <a:t>A </a:t>
            </a:r>
            <a:r>
              <a:rPr lang="en-US" sz="3200" dirty="0" smtClean="0">
                <a:solidFill>
                  <a:srgbClr val="C00000"/>
                </a:solidFill>
                <a:cs typeface="Times New Roman" pitchFamily="18" charset="0"/>
              </a:rPr>
              <a:t>Turing Machine </a:t>
            </a:r>
            <a:r>
              <a:rPr lang="en-US" sz="3200" dirty="0" smtClean="0">
                <a:cs typeface="Times New Roman" pitchFamily="18" charset="0"/>
              </a:rPr>
              <a:t>is a finite state machine augmented with an infinite tape.</a:t>
            </a:r>
          </a:p>
          <a:p>
            <a:pPr>
              <a:lnSpc>
                <a:spcPct val="120000"/>
              </a:lnSpc>
            </a:pPr>
            <a:r>
              <a:rPr lang="en-US" sz="3200" dirty="0" smtClean="0"/>
              <a:t>The tape head can go in both directions. It can read and write from/to any cell of the semi-infinite tape.</a:t>
            </a:r>
          </a:p>
          <a:p>
            <a:pPr>
              <a:lnSpc>
                <a:spcPct val="120000"/>
              </a:lnSpc>
            </a:pPr>
            <a:r>
              <a:rPr lang="en-US" sz="3200" dirty="0" smtClean="0">
                <a:cs typeface="Times New Roman" pitchFamily="18" charset="0"/>
              </a:rPr>
              <a:t>Once the TM reaches an </a:t>
            </a:r>
            <a:r>
              <a:rPr lang="en-US" sz="3200" dirty="0" smtClean="0">
                <a:solidFill>
                  <a:srgbClr val="C00000"/>
                </a:solidFill>
                <a:cs typeface="Times New Roman" pitchFamily="18" charset="0"/>
              </a:rPr>
              <a:t>accept (reject resp.) </a:t>
            </a:r>
            <a:r>
              <a:rPr lang="en-US" sz="3200" dirty="0" smtClean="0">
                <a:cs typeface="Times New Roman" pitchFamily="18" charset="0"/>
              </a:rPr>
              <a:t>state it </a:t>
            </a:r>
            <a:r>
              <a:rPr lang="en-US" sz="3200" dirty="0" smtClean="0">
                <a:solidFill>
                  <a:srgbClr val="C00000"/>
                </a:solidFill>
                <a:cs typeface="Times New Roman" pitchFamily="18" charset="0"/>
              </a:rPr>
              <a:t>accepts (rejects resp.) immediately</a:t>
            </a:r>
            <a:endParaRPr lang="en-US" sz="3200"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Turing Machines</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995901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Consider the language</a:t>
            </a:r>
          </a:p>
          <a:p>
            <a:pPr marL="514350" indent="-514350">
              <a:lnSpc>
                <a:spcPct val="120000"/>
              </a:lnSpc>
              <a:buNone/>
            </a:pPr>
            <a:r>
              <a:rPr lang="en-US" dirty="0" smtClean="0">
                <a:cs typeface="Times New Roman" pitchFamily="18" charset="0"/>
              </a:rPr>
              <a:t> </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E</a:t>
            </a:r>
            <a:r>
              <a:rPr lang="en-US" i="1" baseline="-25000" dirty="0" smtClean="0">
                <a:latin typeface="Times New Roman" pitchFamily="18" charset="0"/>
                <a:cs typeface="Times New Roman" pitchFamily="18" charset="0"/>
              </a:rPr>
              <a:t>DFA</a:t>
            </a:r>
            <a:r>
              <a:rPr lang="en-US" dirty="0" smtClean="0">
                <a:cs typeface="Times New Roman" pitchFamily="18" charset="0"/>
              </a:rPr>
              <a:t> is a decidable language.</a:t>
            </a:r>
          </a:p>
          <a:p>
            <a:pPr marL="514350" indent="-514350">
              <a:lnSpc>
                <a:spcPct val="120000"/>
              </a:lnSpc>
              <a:buNone/>
            </a:pPr>
            <a:endParaRPr lang="en-US" dirty="0" smtClean="0">
              <a:cs typeface="Times New Roman" pitchFamily="18" charset="0"/>
            </a:endParaRPr>
          </a:p>
          <a:p>
            <a:pPr marL="514350" indent="-514350">
              <a:lnSpc>
                <a:spcPct val="120000"/>
              </a:lnSpc>
              <a:buNone/>
            </a:pPr>
            <a:r>
              <a:rPr lang="en-US" dirty="0" smtClean="0">
                <a:cs typeface="Times New Roman" pitchFamily="18" charset="0"/>
              </a:rPr>
              <a:t>How can this be proved?</a:t>
            </a:r>
          </a:p>
        </p:txBody>
      </p:sp>
      <p:sp>
        <p:nvSpPr>
          <p:cNvPr id="2" name="Title 1"/>
          <p:cNvSpPr>
            <a:spLocks noGrp="1"/>
          </p:cNvSpPr>
          <p:nvPr>
            <p:ph type="title"/>
          </p:nvPr>
        </p:nvSpPr>
        <p:spPr/>
        <p:txBody>
          <a:bodyPr>
            <a:normAutofit/>
          </a:bodyPr>
          <a:lstStyle/>
          <a:p>
            <a:pPr algn="l"/>
            <a:r>
              <a:rPr lang="en-US" dirty="0" smtClean="0"/>
              <a:t>The Emptiness Problem for CFL-s</a:t>
            </a:r>
            <a:endParaRPr lang="en-US" dirty="0"/>
          </a:p>
        </p:txBody>
      </p:sp>
      <p:graphicFrame>
        <p:nvGraphicFramePr>
          <p:cNvPr id="562179" name="Object 1"/>
          <p:cNvGraphicFramePr>
            <a:graphicFrameLocks noChangeAspect="1"/>
          </p:cNvGraphicFramePr>
          <p:nvPr/>
        </p:nvGraphicFramePr>
        <p:xfrm>
          <a:off x="1844675" y="2249483"/>
          <a:ext cx="5391150" cy="608013"/>
        </p:xfrm>
        <a:graphic>
          <a:graphicData uri="http://schemas.openxmlformats.org/presentationml/2006/ole">
            <mc:AlternateContent xmlns:mc="http://schemas.openxmlformats.org/markup-compatibility/2006">
              <mc:Choice xmlns:v="urn:schemas-microsoft-com:vml" Requires="v">
                <p:oleObj spid="_x0000_s197644" name="משוואה" r:id="rId3" imgW="1828800" imgH="203040" progId="Equation.3">
                  <p:embed/>
                </p:oleObj>
              </mc:Choice>
              <mc:Fallback>
                <p:oleObj name="משוואה" r:id="rId3" imgW="18288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2249483"/>
                        <a:ext cx="539115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13282390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514350" indent="-514350">
              <a:lnSpc>
                <a:spcPct val="120000"/>
              </a:lnSpc>
              <a:buNone/>
            </a:pPr>
            <a:r>
              <a:rPr lang="en-US" i="1" dirty="0" smtClean="0">
                <a:cs typeface="Times New Roman" pitchFamily="18" charset="0"/>
              </a:rPr>
              <a:t>M=</a:t>
            </a:r>
            <a:r>
              <a:rPr lang="en-US" dirty="0" smtClean="0">
                <a:cs typeface="Times New Roman" pitchFamily="18" charset="0"/>
              </a:rPr>
              <a:t>“On input       , where </a:t>
            </a:r>
            <a:r>
              <a:rPr lang="en-US" i="1" dirty="0" smtClean="0">
                <a:cs typeface="Times New Roman" pitchFamily="18" charset="0"/>
              </a:rPr>
              <a:t>G</a:t>
            </a:r>
            <a:r>
              <a:rPr lang="en-US" dirty="0" smtClean="0">
                <a:cs typeface="Times New Roman" pitchFamily="18" charset="0"/>
              </a:rPr>
              <a:t> is a CFG:</a:t>
            </a:r>
          </a:p>
          <a:p>
            <a:pPr marL="514350" indent="-514350">
              <a:lnSpc>
                <a:spcPct val="120000"/>
              </a:lnSpc>
              <a:buAutoNum type="arabicPeriod"/>
            </a:pPr>
            <a:r>
              <a:rPr lang="en-US" dirty="0" smtClean="0">
                <a:cs typeface="Times New Roman" pitchFamily="18" charset="0"/>
              </a:rPr>
              <a:t>Mark all terminal symbols in </a:t>
            </a:r>
            <a:r>
              <a:rPr lang="en-US" i="1" dirty="0" smtClean="0">
                <a:cs typeface="Times New Roman" pitchFamily="18" charset="0"/>
              </a:rPr>
              <a:t>G</a:t>
            </a:r>
            <a:r>
              <a:rPr lang="en-US" dirty="0" smtClean="0">
                <a:cs typeface="Times New Roman" pitchFamily="18" charset="0"/>
              </a:rPr>
              <a:t>. </a:t>
            </a:r>
          </a:p>
          <a:p>
            <a:pPr marL="514350" indent="-514350">
              <a:lnSpc>
                <a:spcPct val="120000"/>
              </a:lnSpc>
              <a:buAutoNum type="arabicPeriod"/>
            </a:pPr>
            <a:r>
              <a:rPr lang="en-US" dirty="0" smtClean="0">
                <a:cs typeface="Times New Roman" pitchFamily="18" charset="0"/>
              </a:rPr>
              <a:t>Repeat until no new variables are marked:</a:t>
            </a:r>
          </a:p>
          <a:p>
            <a:pPr marL="514350" indent="-514350">
              <a:lnSpc>
                <a:spcPct val="120000"/>
              </a:lnSpc>
              <a:buAutoNum type="arabicPeriod"/>
            </a:pPr>
            <a:r>
              <a:rPr lang="en-US" sz="2800" dirty="0" smtClean="0">
                <a:cs typeface="Times New Roman" pitchFamily="18" charset="0"/>
              </a:rPr>
              <a:t>Mark any variable </a:t>
            </a:r>
            <a:r>
              <a:rPr lang="en-US" sz="2800" i="1" dirty="0" smtClean="0">
                <a:cs typeface="Times New Roman" pitchFamily="18" charset="0"/>
              </a:rPr>
              <a:t>A</a:t>
            </a:r>
            <a:r>
              <a:rPr lang="en-US" sz="2800" dirty="0" smtClean="0">
                <a:cs typeface="Times New Roman" pitchFamily="18" charset="0"/>
              </a:rPr>
              <a:t> where </a:t>
            </a:r>
            <a:r>
              <a:rPr lang="en-US" sz="2800" i="1" dirty="0" smtClean="0">
                <a:cs typeface="Times New Roman" pitchFamily="18" charset="0"/>
              </a:rPr>
              <a:t>G</a:t>
            </a:r>
            <a:r>
              <a:rPr lang="en-US" sz="2800" dirty="0" smtClean="0">
                <a:cs typeface="Times New Roman" pitchFamily="18" charset="0"/>
              </a:rPr>
              <a:t> has a rule of the form                               </a:t>
            </a:r>
            <a:br>
              <a:rPr lang="en-US" sz="2800" dirty="0" smtClean="0">
                <a:cs typeface="Times New Roman" pitchFamily="18" charset="0"/>
              </a:rPr>
            </a:br>
            <a:r>
              <a:rPr lang="en-US" sz="2800" dirty="0" smtClean="0">
                <a:cs typeface="Times New Roman" pitchFamily="18" charset="0"/>
              </a:rPr>
              <a:t>                             and                            are all marked.</a:t>
            </a:r>
          </a:p>
          <a:p>
            <a:pPr marL="514350" indent="-514350">
              <a:lnSpc>
                <a:spcPct val="120000"/>
              </a:lnSpc>
              <a:buNone/>
            </a:pPr>
            <a:r>
              <a:rPr lang="en-US" dirty="0" smtClean="0">
                <a:cs typeface="Times New Roman" pitchFamily="18" charset="0"/>
              </a:rPr>
              <a:t>4.  If the start variable is not marked </a:t>
            </a:r>
            <a:r>
              <a:rPr lang="en-US" i="1" dirty="0" smtClean="0">
                <a:cs typeface="Times New Roman" pitchFamily="18" charset="0"/>
              </a:rPr>
              <a:t>accept</a:t>
            </a:r>
            <a:r>
              <a:rPr lang="en-US" dirty="0" smtClean="0">
                <a:cs typeface="Times New Roman" pitchFamily="18" charset="0"/>
              </a:rPr>
              <a:t> otherwise </a:t>
            </a:r>
            <a:r>
              <a:rPr lang="en-US" i="1" dirty="0" smtClean="0">
                <a:cs typeface="Times New Roman" pitchFamily="18" charset="0"/>
              </a:rPr>
              <a:t>reject</a:t>
            </a:r>
            <a:r>
              <a:rPr lang="en-US" dirty="0" smtClean="0">
                <a:cs typeface="Times New Roman" pitchFamily="18" charset="0"/>
              </a:rPr>
              <a:t>.”</a:t>
            </a:r>
          </a:p>
        </p:txBody>
      </p:sp>
      <p:sp>
        <p:nvSpPr>
          <p:cNvPr id="2" name="Title 1"/>
          <p:cNvSpPr>
            <a:spLocks noGrp="1"/>
          </p:cNvSpPr>
          <p:nvPr>
            <p:ph type="title"/>
          </p:nvPr>
        </p:nvSpPr>
        <p:spPr>
          <a:xfrm>
            <a:off x="628650" y="274638"/>
            <a:ext cx="8372506" cy="1020762"/>
          </a:xfrm>
        </p:spPr>
        <p:txBody>
          <a:bodyPr>
            <a:normAutofit/>
          </a:bodyPr>
          <a:lstStyle/>
          <a:p>
            <a:pPr algn="l"/>
            <a:r>
              <a:rPr lang="en-US" dirty="0" smtClean="0"/>
              <a:t>The Emptiness Problem for CFL-s</a:t>
            </a:r>
            <a:endParaRPr lang="en-US" dirty="0"/>
          </a:p>
        </p:txBody>
      </p:sp>
      <p:graphicFrame>
        <p:nvGraphicFramePr>
          <p:cNvPr id="557059" name="Object 1"/>
          <p:cNvGraphicFramePr>
            <a:graphicFrameLocks noChangeAspect="1"/>
          </p:cNvGraphicFramePr>
          <p:nvPr>
            <p:extLst>
              <p:ext uri="{D42A27DB-BD31-4B8C-83A1-F6EECF244321}">
                <p14:modId xmlns:p14="http://schemas.microsoft.com/office/powerpoint/2010/main" val="313680650"/>
              </p:ext>
            </p:extLst>
          </p:nvPr>
        </p:nvGraphicFramePr>
        <p:xfrm>
          <a:off x="2445957" y="1604563"/>
          <a:ext cx="614363" cy="608012"/>
        </p:xfrm>
        <a:graphic>
          <a:graphicData uri="http://schemas.openxmlformats.org/presentationml/2006/ole">
            <mc:AlternateContent xmlns:mc="http://schemas.openxmlformats.org/markup-compatibility/2006">
              <mc:Choice xmlns:v="urn:schemas-microsoft-com:vml" Requires="v">
                <p:oleObj spid="_x0000_s198688" name="משוואה" r:id="rId3" imgW="215640" imgH="203040" progId="Equation.3">
                  <p:embed/>
                </p:oleObj>
              </mc:Choice>
              <mc:Fallback>
                <p:oleObj name="משוואה" r:id="rId3" imgW="2156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957" y="1604563"/>
                        <a:ext cx="6143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9043" name="Object 1"/>
          <p:cNvGraphicFramePr>
            <a:graphicFrameLocks noChangeAspect="1"/>
          </p:cNvGraphicFramePr>
          <p:nvPr>
            <p:extLst>
              <p:ext uri="{D42A27DB-BD31-4B8C-83A1-F6EECF244321}">
                <p14:modId xmlns:p14="http://schemas.microsoft.com/office/powerpoint/2010/main" val="1422230383"/>
              </p:ext>
            </p:extLst>
          </p:nvPr>
        </p:nvGraphicFramePr>
        <p:xfrm>
          <a:off x="990600" y="3818100"/>
          <a:ext cx="2319338" cy="531813"/>
        </p:xfrm>
        <a:graphic>
          <a:graphicData uri="http://schemas.openxmlformats.org/presentationml/2006/ole">
            <mc:AlternateContent xmlns:mc="http://schemas.openxmlformats.org/markup-compatibility/2006">
              <mc:Choice xmlns:v="urn:schemas-microsoft-com:vml" Requires="v">
                <p:oleObj spid="_x0000_s198689" name="משוואה" r:id="rId5" imgW="787320" imgH="177480" progId="Equation.3">
                  <p:embed/>
                </p:oleObj>
              </mc:Choice>
              <mc:Fallback>
                <p:oleObj name="משוואה" r:id="rId5" imgW="7873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818100"/>
                        <a:ext cx="2319338"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9044" name="Object 1"/>
          <p:cNvGraphicFramePr>
            <a:graphicFrameLocks noChangeAspect="1"/>
          </p:cNvGraphicFramePr>
          <p:nvPr>
            <p:extLst>
              <p:ext uri="{D42A27DB-BD31-4B8C-83A1-F6EECF244321}">
                <p14:modId xmlns:p14="http://schemas.microsoft.com/office/powerpoint/2010/main" val="1738705161"/>
              </p:ext>
            </p:extLst>
          </p:nvPr>
        </p:nvGraphicFramePr>
        <p:xfrm>
          <a:off x="4097737" y="3823278"/>
          <a:ext cx="1946275" cy="531813"/>
        </p:xfrm>
        <a:graphic>
          <a:graphicData uri="http://schemas.openxmlformats.org/presentationml/2006/ole">
            <mc:AlternateContent xmlns:mc="http://schemas.openxmlformats.org/markup-compatibility/2006">
              <mc:Choice xmlns:v="urn:schemas-microsoft-com:vml" Requires="v">
                <p:oleObj spid="_x0000_s198690" name="משוואה" r:id="rId7" imgW="660240" imgH="177480" progId="Equation.3">
                  <p:embed/>
                </p:oleObj>
              </mc:Choice>
              <mc:Fallback>
                <p:oleObj name="משוואה" r:id="rId7" imgW="6602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7737" y="3823278"/>
                        <a:ext cx="19462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14450618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cs typeface="Times New Roman" pitchFamily="18" charset="0"/>
              </a:rPr>
              <a:t>Consider the language </a:t>
            </a:r>
            <a:endParaRPr lang="en-US" i="1" baseline="-25000" dirty="0" smtClean="0">
              <a:latin typeface="Times New Roman" pitchFamily="18" charset="0"/>
              <a:cs typeface="Times New Roman" pitchFamily="18" charset="0"/>
            </a:endParaRPr>
          </a:p>
          <a:p>
            <a:endParaRPr lang="en-US" dirty="0" smtClean="0">
              <a:cs typeface="Times New Roman" pitchFamily="18" charset="0"/>
            </a:endParaRPr>
          </a:p>
          <a:p>
            <a:pPr>
              <a:lnSpc>
                <a:spcPct val="120000"/>
              </a:lnSpc>
            </a:pPr>
            <a:r>
              <a:rPr lang="en-US" dirty="0" smtClean="0">
                <a:cs typeface="Times New Roman" pitchFamily="18" charset="0"/>
              </a:rPr>
              <a:t>Unlike DFA-s CFL-s are not closed under intersection and complementation. Therefore we cannot decide </a:t>
            </a:r>
            <a:r>
              <a:rPr lang="en-US" i="1" dirty="0" smtClean="0">
                <a:latin typeface="Times New Roman" pitchFamily="18" charset="0"/>
                <a:cs typeface="Times New Roman" pitchFamily="18" charset="0"/>
              </a:rPr>
              <a:t>EQ</a:t>
            </a:r>
            <a:r>
              <a:rPr lang="en-US" i="1" baseline="-25000" dirty="0" smtClean="0">
                <a:latin typeface="Times New Roman" pitchFamily="18" charset="0"/>
                <a:cs typeface="Times New Roman" pitchFamily="18" charset="0"/>
              </a:rPr>
              <a:t>CFG</a:t>
            </a:r>
            <a:r>
              <a:rPr lang="en-US" dirty="0" smtClean="0">
                <a:cs typeface="Times New Roman" pitchFamily="18" charset="0"/>
              </a:rPr>
              <a:t> using the method we used for </a:t>
            </a:r>
            <a:r>
              <a:rPr lang="en-US" i="1" dirty="0" smtClean="0">
                <a:latin typeface="Times New Roman" pitchFamily="18" charset="0"/>
                <a:cs typeface="Times New Roman" pitchFamily="18" charset="0"/>
              </a:rPr>
              <a:t>EQ</a:t>
            </a:r>
            <a:r>
              <a:rPr lang="en-US" i="1" baseline="-25000" dirty="0" smtClean="0">
                <a:latin typeface="Times New Roman" pitchFamily="18" charset="0"/>
                <a:cs typeface="Times New Roman" pitchFamily="18" charset="0"/>
              </a:rPr>
              <a:t>CFG</a:t>
            </a:r>
            <a:r>
              <a:rPr lang="en-US" dirty="0" smtClean="0">
                <a:cs typeface="Times New Roman" pitchFamily="18" charset="0"/>
              </a:rPr>
              <a:t> . In the near future we will prove: </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i="1" dirty="0" smtClean="0">
                <a:latin typeface="Times New Roman" pitchFamily="18" charset="0"/>
                <a:cs typeface="Times New Roman" pitchFamily="18" charset="0"/>
              </a:rPr>
              <a:t>EQ</a:t>
            </a:r>
            <a:r>
              <a:rPr lang="en-US" i="1" baseline="-25000" dirty="0" smtClean="0">
                <a:latin typeface="Times New Roman" pitchFamily="18" charset="0"/>
                <a:cs typeface="Times New Roman" pitchFamily="18" charset="0"/>
              </a:rPr>
              <a:t>CFG</a:t>
            </a:r>
            <a:r>
              <a:rPr lang="en-US" dirty="0" smtClean="0">
                <a:cs typeface="Times New Roman" pitchFamily="18" charset="0"/>
              </a:rPr>
              <a:t> is an undecidable language</a:t>
            </a:r>
          </a:p>
        </p:txBody>
      </p:sp>
      <p:sp>
        <p:nvSpPr>
          <p:cNvPr id="2" name="Title 1"/>
          <p:cNvSpPr>
            <a:spLocks noGrp="1"/>
          </p:cNvSpPr>
          <p:nvPr>
            <p:ph type="title"/>
          </p:nvPr>
        </p:nvSpPr>
        <p:spPr/>
        <p:txBody>
          <a:bodyPr>
            <a:normAutofit/>
          </a:bodyPr>
          <a:lstStyle/>
          <a:p>
            <a:pPr algn="l"/>
            <a:r>
              <a:rPr lang="en-US" dirty="0" smtClean="0"/>
              <a:t>CFG Equivalence is not Decidable</a:t>
            </a:r>
            <a:endParaRPr lang="en-US" dirty="0"/>
          </a:p>
        </p:txBody>
      </p:sp>
      <p:graphicFrame>
        <p:nvGraphicFramePr>
          <p:cNvPr id="562179" name="Object 1"/>
          <p:cNvGraphicFramePr>
            <a:graphicFrameLocks noChangeAspect="1"/>
          </p:cNvGraphicFramePr>
          <p:nvPr>
            <p:extLst>
              <p:ext uri="{D42A27DB-BD31-4B8C-83A1-F6EECF244321}">
                <p14:modId xmlns:p14="http://schemas.microsoft.com/office/powerpoint/2010/main" val="3161156607"/>
              </p:ext>
            </p:extLst>
          </p:nvPr>
        </p:nvGraphicFramePr>
        <p:xfrm>
          <a:off x="990600" y="1981200"/>
          <a:ext cx="7788275" cy="608012"/>
        </p:xfrm>
        <a:graphic>
          <a:graphicData uri="http://schemas.openxmlformats.org/presentationml/2006/ole">
            <mc:AlternateContent xmlns:mc="http://schemas.openxmlformats.org/markup-compatibility/2006">
              <mc:Choice xmlns:v="urn:schemas-microsoft-com:vml" Requires="v">
                <p:oleObj spid="_x0000_s199692" name="משוואה" r:id="rId3" imgW="2641320" imgH="203040" progId="Equation.3">
                  <p:embed/>
                </p:oleObj>
              </mc:Choice>
              <mc:Fallback>
                <p:oleObj name="משוואה" r:id="rId3" imgW="26413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1200"/>
                        <a:ext cx="7788275"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1203451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Our survey of decidability problems for </a:t>
            </a:r>
            <a:br>
              <a:rPr lang="en-US" dirty="0" smtClean="0">
                <a:cs typeface="Times New Roman" pitchFamily="18" charset="0"/>
              </a:rPr>
            </a:br>
            <a:r>
              <a:rPr lang="en-US" dirty="0" smtClean="0">
                <a:cs typeface="Times New Roman" pitchFamily="18" charset="0"/>
              </a:rPr>
              <a:t>CFL-s/CFG-s is completed by considering the decision problem for context Free Languages, namely: Given a context free language </a:t>
            </a:r>
            <a:r>
              <a:rPr lang="en-US" i="1" dirty="0" smtClean="0">
                <a:latin typeface="Times New Roman" pitchFamily="18" charset="0"/>
                <a:cs typeface="Times New Roman" pitchFamily="18" charset="0"/>
              </a:rPr>
              <a:t>L</a:t>
            </a:r>
            <a:r>
              <a:rPr lang="en-US" dirty="0" smtClean="0">
                <a:cs typeface="Times New Roman" pitchFamily="18" charset="0"/>
              </a:rPr>
              <a:t>, does there exist a TM that decides </a:t>
            </a:r>
            <a:r>
              <a:rPr lang="en-US" i="1" dirty="0" smtClean="0">
                <a:latin typeface="Times New Roman" pitchFamily="18" charset="0"/>
                <a:cs typeface="Times New Roman" pitchFamily="18" charset="0"/>
              </a:rPr>
              <a:t>L</a:t>
            </a:r>
            <a:r>
              <a:rPr lang="en-US" dirty="0" smtClean="0">
                <a:cs typeface="Times New Roman" pitchFamily="18" charset="0"/>
              </a:rPr>
              <a:t>? </a:t>
            </a:r>
          </a:p>
        </p:txBody>
      </p:sp>
      <p:sp>
        <p:nvSpPr>
          <p:cNvPr id="2" name="Title 1"/>
          <p:cNvSpPr>
            <a:spLocks noGrp="1"/>
          </p:cNvSpPr>
          <p:nvPr>
            <p:ph type="title"/>
          </p:nvPr>
        </p:nvSpPr>
        <p:spPr/>
        <p:txBody>
          <a:bodyPr>
            <a:normAutofit/>
          </a:bodyPr>
          <a:lstStyle/>
          <a:p>
            <a:pPr algn="l"/>
            <a:r>
              <a:rPr lang="en-US" dirty="0" smtClean="0"/>
              <a:t>CFL-s are Decidable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31877986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Recall that every CFL is recognized by some PDA. It is not hard to prove that a TM can simulate a PDA, but this is not enough?</a:t>
            </a:r>
          </a:p>
          <a:p>
            <a:pPr>
              <a:lnSpc>
                <a:spcPct val="120000"/>
              </a:lnSpc>
            </a:pPr>
            <a:r>
              <a:rPr lang="en-US" dirty="0" smtClean="0">
                <a:cs typeface="Times New Roman" pitchFamily="18" charset="0"/>
              </a:rPr>
              <a:t>For many CFL-s the PDA recognizing them is nondeterministic, which may cause the following problem:</a:t>
            </a:r>
          </a:p>
        </p:txBody>
      </p:sp>
      <p:sp>
        <p:nvSpPr>
          <p:cNvPr id="2" name="Title 1"/>
          <p:cNvSpPr>
            <a:spLocks noGrp="1"/>
          </p:cNvSpPr>
          <p:nvPr>
            <p:ph type="title"/>
          </p:nvPr>
        </p:nvSpPr>
        <p:spPr/>
        <p:txBody>
          <a:bodyPr>
            <a:normAutofit/>
          </a:bodyPr>
          <a:lstStyle/>
          <a:p>
            <a:pPr algn="l"/>
            <a:r>
              <a:rPr lang="en-US" dirty="0" smtClean="0"/>
              <a:t>CFL-s are Decidable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22468444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cs typeface="Times New Roman" pitchFamily="18" charset="0"/>
              </a:rPr>
              <a:t>Let </a:t>
            </a:r>
            <a:r>
              <a:rPr lang="en-US" i="1" dirty="0" smtClean="0">
                <a:latin typeface="Times New Roman" pitchFamily="18" charset="0"/>
                <a:cs typeface="Times New Roman" pitchFamily="18" charset="0"/>
              </a:rPr>
              <a:t>L</a:t>
            </a:r>
            <a:r>
              <a:rPr lang="en-US" dirty="0" smtClean="0">
                <a:cs typeface="Times New Roman" pitchFamily="18" charset="0"/>
              </a:rPr>
              <a:t> be a CFL, let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a:t>
            </a:r>
            <a:r>
              <a:rPr lang="en-US" dirty="0" smtClean="0">
                <a:cs typeface="Times New Roman" pitchFamily="18" charset="0"/>
              </a:rPr>
              <a:t>a be a PDA recognizing </a:t>
            </a:r>
            <a:r>
              <a:rPr lang="en-US" i="1" dirty="0" smtClean="0">
                <a:latin typeface="Times New Roman" pitchFamily="18" charset="0"/>
                <a:cs typeface="Times New Roman" pitchFamily="18" charset="0"/>
              </a:rPr>
              <a:t>L</a:t>
            </a:r>
            <a:r>
              <a:rPr lang="en-US" i="1" dirty="0" smtClean="0">
                <a:cs typeface="Times New Roman" pitchFamily="18" charset="0"/>
              </a:rPr>
              <a:t> </a:t>
            </a:r>
            <a:r>
              <a:rPr lang="en-US" dirty="0" smtClean="0">
                <a:cs typeface="Times New Roman" pitchFamily="18" charset="0"/>
              </a:rPr>
              <a:t>and let </a:t>
            </a:r>
            <a:r>
              <a:rPr lang="en-US" i="1" dirty="0" smtClean="0">
                <a:latin typeface="Times New Roman" pitchFamily="18" charset="0"/>
                <a:cs typeface="Times New Roman" pitchFamily="18" charset="0"/>
              </a:rPr>
              <a:t>w</a:t>
            </a:r>
            <a:r>
              <a:rPr lang="en-US" dirty="0" smtClean="0">
                <a:cs typeface="Times New Roman" pitchFamily="18" charset="0"/>
              </a:rPr>
              <a:t> be a string such that          </a:t>
            </a:r>
          </a:p>
          <a:p>
            <a:pPr>
              <a:lnSpc>
                <a:spcPct val="120000"/>
              </a:lnSpc>
            </a:pPr>
            <a:r>
              <a:rPr lang="en-US" dirty="0" smtClean="0">
                <a:cs typeface="Times New Roman" pitchFamily="18" charset="0"/>
              </a:rPr>
              <a:t>PDA </a:t>
            </a:r>
            <a:r>
              <a:rPr lang="en-US" i="1" dirty="0" smtClean="0">
                <a:latin typeface="Times New Roman" pitchFamily="18" charset="0"/>
                <a:cs typeface="Times New Roman" pitchFamily="18" charset="0"/>
              </a:rPr>
              <a:t>P</a:t>
            </a:r>
            <a:r>
              <a:rPr lang="en-US" dirty="0" smtClean="0">
                <a:cs typeface="Times New Roman" pitchFamily="18" charset="0"/>
              </a:rPr>
              <a:t> may never stop on </a:t>
            </a:r>
            <a:r>
              <a:rPr lang="en-US" i="1" dirty="0" smtClean="0">
                <a:latin typeface="Times New Roman" pitchFamily="18" charset="0"/>
                <a:cs typeface="Times New Roman" pitchFamily="18" charset="0"/>
              </a:rPr>
              <a:t>w</a:t>
            </a:r>
            <a:r>
              <a:rPr lang="en-US" dirty="0" smtClean="0">
                <a:cs typeface="Times New Roman" pitchFamily="18" charset="0"/>
              </a:rPr>
              <a:t> and a TM simulating </a:t>
            </a:r>
            <a:r>
              <a:rPr lang="en-US" i="1" dirty="0" smtClean="0">
                <a:latin typeface="Times New Roman" pitchFamily="18" charset="0"/>
                <a:cs typeface="Times New Roman" pitchFamily="18" charset="0"/>
              </a:rPr>
              <a:t>P</a:t>
            </a:r>
            <a:r>
              <a:rPr lang="en-US" dirty="0" smtClean="0">
                <a:cs typeface="Times New Roman" pitchFamily="18" charset="0"/>
              </a:rPr>
              <a:t> may loop while a decider should stop on every input. Nevertheless there is a solution: </a:t>
            </a:r>
          </a:p>
          <a:p>
            <a:pPr marL="514350" indent="-514350">
              <a:lnSpc>
                <a:spcPct val="120000"/>
              </a:lnSpc>
              <a:buNone/>
            </a:pPr>
            <a:r>
              <a:rPr lang="en-US" b="1" u="sng" dirty="0" smtClean="0">
                <a:cs typeface="Times New Roman" pitchFamily="18" charset="0"/>
              </a:rPr>
              <a:t>Theorem</a:t>
            </a:r>
          </a:p>
          <a:p>
            <a:pPr marL="514350" indent="-514350">
              <a:lnSpc>
                <a:spcPct val="120000"/>
              </a:lnSpc>
              <a:buNone/>
            </a:pPr>
            <a:r>
              <a:rPr lang="en-US" dirty="0" smtClean="0">
                <a:cs typeface="Times New Roman" pitchFamily="18" charset="0"/>
              </a:rPr>
              <a:t>Let </a:t>
            </a:r>
            <a:r>
              <a:rPr lang="en-US" i="1" dirty="0" smtClean="0">
                <a:latin typeface="Times New Roman" pitchFamily="18" charset="0"/>
                <a:cs typeface="Times New Roman" pitchFamily="18" charset="0"/>
              </a:rPr>
              <a:t>L </a:t>
            </a:r>
            <a:r>
              <a:rPr lang="en-US" dirty="0" smtClean="0">
                <a:cs typeface="Times New Roman" pitchFamily="18" charset="0"/>
              </a:rPr>
              <a:t>be a CFL. There exists a TM deciding </a:t>
            </a:r>
            <a:r>
              <a:rPr lang="en-US" i="1" dirty="0" smtClean="0">
                <a:latin typeface="Times New Roman" pitchFamily="18" charset="0"/>
                <a:cs typeface="Times New Roman" pitchFamily="18" charset="0"/>
              </a:rPr>
              <a:t>L</a:t>
            </a:r>
            <a:r>
              <a:rPr lang="en-US" dirty="0" smtClean="0">
                <a:cs typeface="Times New Roman" pitchFamily="18" charset="0"/>
              </a:rPr>
              <a:t>.</a:t>
            </a:r>
          </a:p>
        </p:txBody>
      </p:sp>
      <p:sp>
        <p:nvSpPr>
          <p:cNvPr id="2" name="Title 1"/>
          <p:cNvSpPr>
            <a:spLocks noGrp="1"/>
          </p:cNvSpPr>
          <p:nvPr>
            <p:ph type="title"/>
          </p:nvPr>
        </p:nvSpPr>
        <p:spPr/>
        <p:txBody>
          <a:bodyPr>
            <a:normAutofit/>
          </a:bodyPr>
          <a:lstStyle/>
          <a:p>
            <a:pPr algn="l"/>
            <a:r>
              <a:rPr lang="en-US" dirty="0" smtClean="0"/>
              <a:t>CFL-s are Decidable</a:t>
            </a:r>
            <a:endParaRPr lang="en-US" dirty="0"/>
          </a:p>
        </p:txBody>
      </p:sp>
      <p:graphicFrame>
        <p:nvGraphicFramePr>
          <p:cNvPr id="604162" name="Object 1"/>
          <p:cNvGraphicFramePr>
            <a:graphicFrameLocks noChangeAspect="1"/>
          </p:cNvGraphicFramePr>
          <p:nvPr>
            <p:extLst>
              <p:ext uri="{D42A27DB-BD31-4B8C-83A1-F6EECF244321}">
                <p14:modId xmlns:p14="http://schemas.microsoft.com/office/powerpoint/2010/main" val="882437693"/>
              </p:ext>
            </p:extLst>
          </p:nvPr>
        </p:nvGraphicFramePr>
        <p:xfrm>
          <a:off x="4953000" y="2133600"/>
          <a:ext cx="866775" cy="419100"/>
        </p:xfrm>
        <a:graphic>
          <a:graphicData uri="http://schemas.openxmlformats.org/presentationml/2006/ole">
            <mc:AlternateContent xmlns:mc="http://schemas.openxmlformats.org/markup-compatibility/2006">
              <mc:Choice xmlns:v="urn:schemas-microsoft-com:vml" Requires="v">
                <p:oleObj spid="_x0000_s200716" name="משוואה" r:id="rId3" imgW="304560" imgH="139680" progId="Equation.3">
                  <p:embed/>
                </p:oleObj>
              </mc:Choice>
              <mc:Fallback>
                <p:oleObj name="משוואה" r:id="rId3" imgW="30456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600"/>
                        <a:ext cx="8667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1635756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r>
              <a:rPr lang="en-US" dirty="0" smtClean="0">
                <a:cs typeface="Times New Roman" pitchFamily="18" charset="0"/>
              </a:rPr>
              <a:t>Since </a:t>
            </a:r>
            <a:r>
              <a:rPr lang="en-US" i="1" dirty="0" smtClean="0">
                <a:cs typeface="Times New Roman" pitchFamily="18" charset="0"/>
              </a:rPr>
              <a:t>L</a:t>
            </a:r>
            <a:r>
              <a:rPr lang="en-US" dirty="0" smtClean="0">
                <a:cs typeface="Times New Roman" pitchFamily="18" charset="0"/>
              </a:rPr>
              <a:t> is a CFL, there exist a CFG </a:t>
            </a:r>
            <a:r>
              <a:rPr lang="en-US" i="1" dirty="0" smtClean="0">
                <a:cs typeface="Times New Roman" pitchFamily="18" charset="0"/>
              </a:rPr>
              <a:t>G</a:t>
            </a:r>
            <a:r>
              <a:rPr lang="en-US" dirty="0" smtClean="0">
                <a:cs typeface="Times New Roman" pitchFamily="18" charset="0"/>
              </a:rPr>
              <a:t> that generates </a:t>
            </a:r>
            <a:r>
              <a:rPr lang="en-US" i="1" dirty="0" smtClean="0">
                <a:cs typeface="Times New Roman" pitchFamily="18" charset="0"/>
              </a:rPr>
              <a:t>L</a:t>
            </a:r>
            <a:r>
              <a:rPr lang="en-US" dirty="0" smtClean="0">
                <a:cs typeface="Times New Roman" pitchFamily="18" charset="0"/>
              </a:rPr>
              <a:t>. The problem is solved by TM         that contains a copy of </a:t>
            </a:r>
            <a:r>
              <a:rPr lang="en-US" i="1" dirty="0" smtClean="0">
                <a:cs typeface="Times New Roman" pitchFamily="18" charset="0"/>
              </a:rPr>
              <a:t>G</a:t>
            </a:r>
            <a:r>
              <a:rPr lang="en-US" dirty="0" smtClean="0">
                <a:cs typeface="Times New Roman" pitchFamily="18" charset="0"/>
              </a:rPr>
              <a:t>, as follows.</a:t>
            </a:r>
          </a:p>
          <a:p>
            <a:pPr marL="514350" indent="-514350">
              <a:lnSpc>
                <a:spcPct val="120000"/>
              </a:lnSpc>
              <a:buNone/>
            </a:pPr>
            <a:r>
              <a:rPr lang="en-US" i="1" dirty="0" smtClean="0">
                <a:cs typeface="Times New Roman" pitchFamily="18" charset="0"/>
              </a:rPr>
              <a:t>          </a:t>
            </a:r>
            <a:r>
              <a:rPr lang="en-US" dirty="0" smtClean="0">
                <a:cs typeface="Times New Roman" pitchFamily="18" charset="0"/>
              </a:rPr>
              <a:t>“On input </a:t>
            </a:r>
            <a:r>
              <a:rPr lang="en-US" i="1" dirty="0" smtClean="0">
                <a:cs typeface="Times New Roman" pitchFamily="18" charset="0"/>
              </a:rPr>
              <a:t>w</a:t>
            </a:r>
            <a:r>
              <a:rPr lang="en-US" dirty="0" smtClean="0">
                <a:cs typeface="Times New Roman" pitchFamily="18" charset="0"/>
              </a:rPr>
              <a:t>: </a:t>
            </a:r>
          </a:p>
          <a:p>
            <a:pPr marL="514350" indent="-514350">
              <a:lnSpc>
                <a:spcPct val="120000"/>
              </a:lnSpc>
              <a:buNone/>
            </a:pPr>
            <a:r>
              <a:rPr lang="en-US" dirty="0" smtClean="0">
                <a:cs typeface="Times New Roman" pitchFamily="18" charset="0"/>
              </a:rPr>
              <a:t>        1. RUN TM </a:t>
            </a:r>
            <a:r>
              <a:rPr lang="en-US" i="1" dirty="0" smtClean="0">
                <a:cs typeface="Times New Roman" pitchFamily="18" charset="0"/>
              </a:rPr>
              <a:t>S</a:t>
            </a:r>
            <a:r>
              <a:rPr lang="en-US" dirty="0" smtClean="0">
                <a:cs typeface="Times New Roman" pitchFamily="18" charset="0"/>
              </a:rPr>
              <a:t> on input </a:t>
            </a:r>
          </a:p>
          <a:p>
            <a:pPr marL="514350" indent="-514350">
              <a:lnSpc>
                <a:spcPct val="120000"/>
              </a:lnSpc>
              <a:buNone/>
            </a:pPr>
            <a:r>
              <a:rPr lang="en-US" dirty="0" smtClean="0">
                <a:cs typeface="Times New Roman" pitchFamily="18" charset="0"/>
              </a:rPr>
              <a:t>        2. If </a:t>
            </a:r>
            <a:r>
              <a:rPr lang="en-US" i="1" dirty="0" smtClean="0">
                <a:cs typeface="Times New Roman" pitchFamily="18" charset="0"/>
              </a:rPr>
              <a:t>S</a:t>
            </a:r>
            <a:r>
              <a:rPr lang="en-US" dirty="0" smtClean="0">
                <a:cs typeface="Times New Roman" pitchFamily="18" charset="0"/>
              </a:rPr>
              <a:t> accepts - </a:t>
            </a:r>
            <a:r>
              <a:rPr lang="en-US" i="1" dirty="0" smtClean="0">
                <a:cs typeface="Times New Roman" pitchFamily="18" charset="0"/>
              </a:rPr>
              <a:t>accept</a:t>
            </a:r>
            <a:r>
              <a:rPr lang="en-US" dirty="0" smtClean="0">
                <a:cs typeface="Times New Roman" pitchFamily="18" charset="0"/>
              </a:rPr>
              <a:t>. Otherwise – </a:t>
            </a:r>
            <a:r>
              <a:rPr lang="en-US" i="1" dirty="0" smtClean="0">
                <a:cs typeface="Times New Roman" pitchFamily="18" charset="0"/>
              </a:rPr>
              <a:t>reject</a:t>
            </a:r>
            <a:r>
              <a:rPr lang="en-US" dirty="0" smtClean="0">
                <a:cs typeface="Times New Roman" pitchFamily="18" charset="0"/>
              </a:rPr>
              <a:t>.“</a:t>
            </a:r>
          </a:p>
          <a:p>
            <a:pPr marL="514350" indent="-514350">
              <a:lnSpc>
                <a:spcPct val="120000"/>
              </a:lnSpc>
              <a:buNone/>
            </a:pPr>
            <a:endParaRPr lang="en-US" dirty="0" smtClean="0">
              <a:cs typeface="Times New Roman" pitchFamily="18" charset="0"/>
            </a:endParaRPr>
          </a:p>
        </p:txBody>
      </p:sp>
      <p:sp>
        <p:nvSpPr>
          <p:cNvPr id="2" name="Title 1"/>
          <p:cNvSpPr>
            <a:spLocks noGrp="1"/>
          </p:cNvSpPr>
          <p:nvPr>
            <p:ph type="title"/>
          </p:nvPr>
        </p:nvSpPr>
        <p:spPr/>
        <p:txBody>
          <a:bodyPr>
            <a:normAutofit/>
          </a:bodyPr>
          <a:lstStyle/>
          <a:p>
            <a:pPr algn="l"/>
            <a:r>
              <a:rPr lang="en-US" dirty="0" smtClean="0"/>
              <a:t>Proof</a:t>
            </a:r>
            <a:endParaRPr lang="en-US" dirty="0"/>
          </a:p>
        </p:txBody>
      </p:sp>
      <p:graphicFrame>
        <p:nvGraphicFramePr>
          <p:cNvPr id="603138" name="Object 1"/>
          <p:cNvGraphicFramePr>
            <a:graphicFrameLocks noChangeAspect="1"/>
          </p:cNvGraphicFramePr>
          <p:nvPr>
            <p:extLst>
              <p:ext uri="{D42A27DB-BD31-4B8C-83A1-F6EECF244321}">
                <p14:modId xmlns:p14="http://schemas.microsoft.com/office/powerpoint/2010/main" val="1910409105"/>
              </p:ext>
            </p:extLst>
          </p:nvPr>
        </p:nvGraphicFramePr>
        <p:xfrm>
          <a:off x="5426471" y="2069802"/>
          <a:ext cx="650875" cy="533400"/>
        </p:xfrm>
        <a:graphic>
          <a:graphicData uri="http://schemas.openxmlformats.org/presentationml/2006/ole">
            <mc:AlternateContent xmlns:mc="http://schemas.openxmlformats.org/markup-compatibility/2006">
              <mc:Choice xmlns:v="urn:schemas-microsoft-com:vml" Requires="v">
                <p:oleObj spid="_x0000_s201760" name="משוואה" r:id="rId3" imgW="228600" imgH="177480" progId="Equation.3">
                  <p:embed/>
                </p:oleObj>
              </mc:Choice>
              <mc:Fallback>
                <p:oleObj name="משוואה" r:id="rId3" imgW="2286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471" y="2069802"/>
                        <a:ext cx="6508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3140" name="Object 1"/>
          <p:cNvGraphicFramePr>
            <a:graphicFrameLocks noChangeAspect="1"/>
          </p:cNvGraphicFramePr>
          <p:nvPr>
            <p:extLst>
              <p:ext uri="{D42A27DB-BD31-4B8C-83A1-F6EECF244321}">
                <p14:modId xmlns:p14="http://schemas.microsoft.com/office/powerpoint/2010/main" val="2081005162"/>
              </p:ext>
            </p:extLst>
          </p:nvPr>
        </p:nvGraphicFramePr>
        <p:xfrm>
          <a:off x="628650" y="3374378"/>
          <a:ext cx="939800" cy="533400"/>
        </p:xfrm>
        <a:graphic>
          <a:graphicData uri="http://schemas.openxmlformats.org/presentationml/2006/ole">
            <mc:AlternateContent xmlns:mc="http://schemas.openxmlformats.org/markup-compatibility/2006">
              <mc:Choice xmlns:v="urn:schemas-microsoft-com:vml" Requires="v">
                <p:oleObj spid="_x0000_s201761" name="משוואה" r:id="rId5" imgW="330120" imgH="177480" progId="Equation.3">
                  <p:embed/>
                </p:oleObj>
              </mc:Choice>
              <mc:Fallback>
                <p:oleObj name="משוואה" r:id="rId5" imgW="3301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3374378"/>
                        <a:ext cx="939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3141" name="Object 1"/>
          <p:cNvGraphicFramePr>
            <a:graphicFrameLocks noChangeAspect="1"/>
          </p:cNvGraphicFramePr>
          <p:nvPr/>
        </p:nvGraphicFramePr>
        <p:xfrm>
          <a:off x="4989522" y="4214818"/>
          <a:ext cx="939800" cy="609600"/>
        </p:xfrm>
        <a:graphic>
          <a:graphicData uri="http://schemas.openxmlformats.org/presentationml/2006/ole">
            <mc:AlternateContent xmlns:mc="http://schemas.openxmlformats.org/markup-compatibility/2006">
              <mc:Choice xmlns:v="urn:schemas-microsoft-com:vml" Requires="v">
                <p:oleObj spid="_x0000_s201762" name="משוואה" r:id="rId7" imgW="330120" imgH="203040" progId="Equation.3">
                  <p:embed/>
                </p:oleObj>
              </mc:Choice>
              <mc:Fallback>
                <p:oleObj name="משוואה" r:id="rId7" imgW="33012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9522" y="4214818"/>
                        <a:ext cx="939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29970586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id-ID" dirty="0"/>
          </a:p>
        </p:txBody>
      </p:sp>
      <p:sp>
        <p:nvSpPr>
          <p:cNvPr id="3" name="Content Placeholder 2"/>
          <p:cNvSpPr>
            <a:spLocks noGrp="1"/>
          </p:cNvSpPr>
          <p:nvPr>
            <p:ph idx="1"/>
          </p:nvPr>
        </p:nvSpPr>
        <p:spPr>
          <a:xfrm>
            <a:off x="628650" y="1507674"/>
            <a:ext cx="8134350" cy="5197926"/>
          </a:xfrm>
        </p:spPr>
        <p:txBody>
          <a:bodyPr>
            <a:normAutofit lnSpcReduction="10000"/>
          </a:bodyPr>
          <a:lstStyle/>
          <a:p>
            <a:pPr marL="457200" indent="-457200">
              <a:buFont typeface="+mj-lt"/>
              <a:buAutoNum type="arabicPeriod"/>
            </a:pPr>
            <a:r>
              <a:rPr lang="en-US" dirty="0"/>
              <a:t>Michael </a:t>
            </a:r>
            <a:r>
              <a:rPr lang="en-US" dirty="0" err="1" smtClean="0"/>
              <a:t>Sipser</a:t>
            </a:r>
            <a:r>
              <a:rPr lang="en-US" dirty="0" smtClean="0"/>
              <a:t>, </a:t>
            </a:r>
            <a:r>
              <a:rPr lang="en-US" dirty="0" smtClean="0">
                <a:solidFill>
                  <a:srgbClr val="C00000"/>
                </a:solidFill>
              </a:rPr>
              <a:t>Introduction </a:t>
            </a:r>
            <a:r>
              <a:rPr lang="en-US" dirty="0">
                <a:solidFill>
                  <a:srgbClr val="C00000"/>
                </a:solidFill>
              </a:rPr>
              <a:t>to the Theory of </a:t>
            </a:r>
            <a:r>
              <a:rPr lang="en-US" dirty="0" smtClean="0">
                <a:solidFill>
                  <a:srgbClr val="C00000"/>
                </a:solidFill>
              </a:rPr>
              <a:t>Computation Third </a:t>
            </a:r>
            <a:r>
              <a:rPr lang="en-US" dirty="0">
                <a:solidFill>
                  <a:srgbClr val="C00000"/>
                </a:solidFill>
              </a:rPr>
              <a:t>Edition</a:t>
            </a:r>
            <a:r>
              <a:rPr lang="en-US" dirty="0"/>
              <a:t>, </a:t>
            </a:r>
            <a:r>
              <a:rPr lang="en-US" i="1" dirty="0" err="1"/>
              <a:t>Cengage</a:t>
            </a:r>
            <a:r>
              <a:rPr lang="en-US" i="1" dirty="0"/>
              <a:t> Learning</a:t>
            </a:r>
            <a:r>
              <a:rPr lang="en-US" dirty="0"/>
              <a:t>, </a:t>
            </a:r>
            <a:r>
              <a:rPr lang="en-US" dirty="0" smtClean="0"/>
              <a:t>2012</a:t>
            </a:r>
          </a:p>
          <a:p>
            <a:pPr marL="457200" indent="-457200">
              <a:buFont typeface="+mj-lt"/>
              <a:buAutoNum type="arabicPeriod"/>
            </a:pPr>
            <a:r>
              <a:rPr lang="en-US" dirty="0"/>
              <a:t>George </a:t>
            </a:r>
            <a:r>
              <a:rPr lang="en-US" dirty="0" err="1" smtClean="0"/>
              <a:t>Tourlakis</a:t>
            </a:r>
            <a:r>
              <a:rPr lang="en-US" dirty="0" smtClean="0"/>
              <a:t>, </a:t>
            </a:r>
            <a:r>
              <a:rPr lang="en-US" dirty="0" smtClean="0">
                <a:solidFill>
                  <a:srgbClr val="C00000"/>
                </a:solidFill>
              </a:rPr>
              <a:t>Theory </a:t>
            </a:r>
            <a:r>
              <a:rPr lang="en-US" dirty="0">
                <a:solidFill>
                  <a:srgbClr val="C00000"/>
                </a:solidFill>
              </a:rPr>
              <a:t>of </a:t>
            </a:r>
            <a:r>
              <a:rPr lang="en-US" dirty="0" smtClean="0">
                <a:solidFill>
                  <a:srgbClr val="C00000"/>
                </a:solidFill>
              </a:rPr>
              <a:t>Computation</a:t>
            </a:r>
            <a:r>
              <a:rPr lang="en-US" dirty="0" smtClean="0"/>
              <a:t>, </a:t>
            </a:r>
            <a:r>
              <a:rPr lang="en-US" i="1" dirty="0" smtClean="0"/>
              <a:t>Wiley</a:t>
            </a:r>
            <a:r>
              <a:rPr lang="en-US" dirty="0"/>
              <a:t>, </a:t>
            </a:r>
            <a:r>
              <a:rPr lang="en-US" dirty="0" smtClean="0"/>
              <a:t>2012</a:t>
            </a:r>
          </a:p>
          <a:p>
            <a:pPr marL="457200" indent="-457200">
              <a:buFont typeface="+mj-lt"/>
              <a:buAutoNum type="arabicPeriod"/>
            </a:pPr>
            <a:r>
              <a:rPr lang="en-US" dirty="0"/>
              <a:t>John </a:t>
            </a:r>
            <a:r>
              <a:rPr lang="en-US" dirty="0" smtClean="0"/>
              <a:t>Martin, </a:t>
            </a:r>
            <a:r>
              <a:rPr lang="en-US" dirty="0" smtClean="0">
                <a:solidFill>
                  <a:srgbClr val="C00000"/>
                </a:solidFill>
              </a:rPr>
              <a:t>Introduction </a:t>
            </a:r>
            <a:r>
              <a:rPr lang="en-US" dirty="0">
                <a:solidFill>
                  <a:srgbClr val="C00000"/>
                </a:solidFill>
              </a:rPr>
              <a:t>to Languages and the Theory of </a:t>
            </a:r>
            <a:r>
              <a:rPr lang="en-US" dirty="0" smtClean="0">
                <a:solidFill>
                  <a:srgbClr val="C00000"/>
                </a:solidFill>
              </a:rPr>
              <a:t>Computation</a:t>
            </a:r>
            <a:r>
              <a:rPr lang="en-US" dirty="0"/>
              <a:t>, </a:t>
            </a:r>
            <a:r>
              <a:rPr lang="en-US" i="1" dirty="0"/>
              <a:t>McGraw-Hill</a:t>
            </a:r>
            <a:r>
              <a:rPr lang="en-US" dirty="0"/>
              <a:t> , </a:t>
            </a:r>
            <a:r>
              <a:rPr lang="en-US" dirty="0" smtClean="0"/>
              <a:t>2010</a:t>
            </a:r>
          </a:p>
          <a:p>
            <a:pPr marL="457200" indent="-457200">
              <a:buFont typeface="+mj-lt"/>
              <a:buAutoNum type="arabicPeriod"/>
            </a:pPr>
            <a:r>
              <a:rPr lang="en-US" dirty="0" smtClean="0"/>
              <a:t>Robert </a:t>
            </a:r>
            <a:r>
              <a:rPr lang="en-US" dirty="0"/>
              <a:t>Sedgewick and Kevin </a:t>
            </a:r>
            <a:r>
              <a:rPr lang="en-US" dirty="0" smtClean="0"/>
              <a:t>Wayne, </a:t>
            </a:r>
            <a:r>
              <a:rPr lang="en-US" dirty="0" smtClean="0">
                <a:solidFill>
                  <a:srgbClr val="C00000"/>
                </a:solidFill>
              </a:rPr>
              <a:t>Introduction to Computer Science</a:t>
            </a:r>
            <a:r>
              <a:rPr lang="en-US" dirty="0" smtClean="0"/>
              <a:t>, </a:t>
            </a:r>
            <a:r>
              <a:rPr lang="en-US" i="1" dirty="0" smtClean="0"/>
              <a:t>Addison-Wesley</a:t>
            </a:r>
            <a:r>
              <a:rPr lang="en-US" dirty="0" smtClean="0"/>
              <a:t>, 2015 (</a:t>
            </a:r>
            <a:r>
              <a:rPr lang="en-US" i="1" dirty="0" smtClean="0"/>
              <a:t>http</a:t>
            </a:r>
            <a:r>
              <a:rPr lang="en-US" i="1" dirty="0"/>
              <a:t>://</a:t>
            </a:r>
            <a:r>
              <a:rPr lang="en-US" i="1" dirty="0" smtClean="0"/>
              <a:t>introcs.cs.princeton.edu/java</a:t>
            </a:r>
            <a:r>
              <a:rPr lang="en-US" dirty="0" smtClean="0"/>
              <a:t>)</a:t>
            </a:r>
          </a:p>
          <a:p>
            <a:pPr marL="457200" indent="-457200">
              <a:buFont typeface="+mj-lt"/>
              <a:buAutoNum type="arabicPeriod"/>
            </a:pPr>
            <a:r>
              <a:rPr lang="en-US" dirty="0"/>
              <a:t>Albert </a:t>
            </a:r>
            <a:r>
              <a:rPr lang="en-US" dirty="0" err="1"/>
              <a:t>Endres</a:t>
            </a:r>
            <a:r>
              <a:rPr lang="en-US" dirty="0"/>
              <a:t> </a:t>
            </a:r>
            <a:r>
              <a:rPr lang="en-US" dirty="0" err="1"/>
              <a:t>dan</a:t>
            </a:r>
            <a:r>
              <a:rPr lang="en-US" dirty="0"/>
              <a:t> Dieter </a:t>
            </a:r>
            <a:r>
              <a:rPr lang="en-US" dirty="0" err="1"/>
              <a:t>Rombach</a:t>
            </a:r>
            <a:r>
              <a:rPr lang="en-US" dirty="0"/>
              <a:t>, </a:t>
            </a:r>
            <a:r>
              <a:rPr lang="en-US" dirty="0">
                <a:solidFill>
                  <a:srgbClr val="C00000"/>
                </a:solidFill>
              </a:rPr>
              <a:t>A Handbook of Software and Systems Engineering</a:t>
            </a:r>
            <a:r>
              <a:rPr lang="en-US" dirty="0"/>
              <a:t>, </a:t>
            </a:r>
            <a:r>
              <a:rPr lang="en-US" i="1" dirty="0"/>
              <a:t>Pearson Education Limited</a:t>
            </a:r>
            <a:r>
              <a:rPr lang="en-US" dirty="0"/>
              <a:t>, </a:t>
            </a:r>
            <a:r>
              <a:rPr lang="en-US" dirty="0" smtClean="0"/>
              <a:t>2003</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77</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0269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endParaRPr lang="en-US" dirty="0" smtClean="0"/>
          </a:p>
          <a:p>
            <a:pPr marL="514350" indent="-514350">
              <a:lnSpc>
                <a:spcPct val="120000"/>
              </a:lnSpc>
              <a:buNone/>
            </a:pPr>
            <a:r>
              <a:rPr lang="en-US" dirty="0" smtClean="0"/>
              <a:t>The tape head can go in both directions. It can read and write from/to any cell of the semi-infinite tape.  The _ symbol marks the input’s end.</a:t>
            </a:r>
          </a:p>
        </p:txBody>
      </p:sp>
      <p:sp>
        <p:nvSpPr>
          <p:cNvPr id="2" name="Title 1"/>
          <p:cNvSpPr>
            <a:spLocks noGrp="1"/>
          </p:cNvSpPr>
          <p:nvPr>
            <p:ph type="title"/>
          </p:nvPr>
        </p:nvSpPr>
        <p:spPr/>
        <p:txBody>
          <a:bodyPr>
            <a:normAutofit/>
          </a:bodyPr>
          <a:lstStyle/>
          <a:p>
            <a:pPr algn="l"/>
            <a:r>
              <a:rPr lang="en-US" dirty="0" smtClean="0"/>
              <a:t>Schematic of a Turing Machine</a:t>
            </a:r>
            <a:endParaRPr lang="en-US" dirty="0"/>
          </a:p>
        </p:txBody>
      </p:sp>
      <p:grpSp>
        <p:nvGrpSpPr>
          <p:cNvPr id="34" name="Group 33"/>
          <p:cNvGrpSpPr/>
          <p:nvPr/>
        </p:nvGrpSpPr>
        <p:grpSpPr>
          <a:xfrm>
            <a:off x="857224" y="1571612"/>
            <a:ext cx="7881183" cy="1703116"/>
            <a:chOff x="857224" y="1643050"/>
            <a:chExt cx="7881183" cy="1703116"/>
          </a:xfrm>
        </p:grpSpPr>
        <p:cxnSp>
          <p:nvCxnSpPr>
            <p:cNvPr id="27" name="Straight Connector 26"/>
            <p:cNvCxnSpPr/>
            <p:nvPr/>
          </p:nvCxnSpPr>
          <p:spPr>
            <a:xfrm>
              <a:off x="8215338" y="2855908"/>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57224" y="1643050"/>
              <a:ext cx="7881183" cy="1703116"/>
              <a:chOff x="857224" y="2303498"/>
              <a:chExt cx="7881183" cy="1703116"/>
            </a:xfrm>
          </p:grpSpPr>
          <p:grpSp>
            <p:nvGrpSpPr>
              <p:cNvPr id="5" name="Group 27"/>
              <p:cNvGrpSpPr/>
              <p:nvPr/>
            </p:nvGrpSpPr>
            <p:grpSpPr>
              <a:xfrm>
                <a:off x="857224" y="2303498"/>
                <a:ext cx="6929486" cy="1676111"/>
                <a:chOff x="857224" y="2303498"/>
                <a:chExt cx="6929486" cy="1676111"/>
              </a:xfrm>
            </p:grpSpPr>
            <p:sp>
              <p:nvSpPr>
                <p:cNvPr id="8" name="TextBox 7"/>
                <p:cNvSpPr txBox="1"/>
                <p:nvPr/>
              </p:nvSpPr>
              <p:spPr>
                <a:xfrm>
                  <a:off x="1071538" y="2643182"/>
                  <a:ext cx="2857520" cy="553998"/>
                </a:xfrm>
                <a:prstGeom prst="rect">
                  <a:avLst/>
                </a:prstGeom>
                <a:noFill/>
              </p:spPr>
              <p:txBody>
                <a:bodyPr wrap="square" rtlCol="0">
                  <a:spAutoFit/>
                </a:bodyPr>
                <a:lstStyle/>
                <a:p>
                  <a:r>
                    <a:rPr lang="en-US" sz="3000" dirty="0" smtClean="0"/>
                    <a:t>Finite control</a:t>
                  </a:r>
                  <a:endParaRPr lang="en-US" sz="3000" dirty="0"/>
                </a:p>
              </p:txBody>
            </p:sp>
            <p:grpSp>
              <p:nvGrpSpPr>
                <p:cNvPr id="6" name="Group 26"/>
                <p:cNvGrpSpPr/>
                <p:nvPr/>
              </p:nvGrpSpPr>
              <p:grpSpPr>
                <a:xfrm>
                  <a:off x="857224" y="2303498"/>
                  <a:ext cx="6929486" cy="1676111"/>
                  <a:chOff x="857224" y="2357430"/>
                  <a:chExt cx="6929486" cy="1676111"/>
                </a:xfrm>
              </p:grpSpPr>
              <p:grpSp>
                <p:nvGrpSpPr>
                  <p:cNvPr id="9" name="Group 25"/>
                  <p:cNvGrpSpPr/>
                  <p:nvPr/>
                </p:nvGrpSpPr>
                <p:grpSpPr>
                  <a:xfrm>
                    <a:off x="857224" y="2357430"/>
                    <a:ext cx="6500858" cy="1676111"/>
                    <a:chOff x="857224" y="2357430"/>
                    <a:chExt cx="6500858" cy="1676111"/>
                  </a:xfrm>
                </p:grpSpPr>
                <p:sp>
                  <p:nvSpPr>
                    <p:cNvPr id="7" name="Rectangle 6"/>
                    <p:cNvSpPr/>
                    <p:nvPr/>
                  </p:nvSpPr>
                  <p:spPr>
                    <a:xfrm>
                      <a:off x="857224" y="2357430"/>
                      <a:ext cx="3286148" cy="1643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214942"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4" name="TextBox 13"/>
                    <p:cNvSpPr txBox="1"/>
                    <p:nvPr/>
                  </p:nvSpPr>
                  <p:spPr>
                    <a:xfrm>
                      <a:off x="6072198" y="3571876"/>
                      <a:ext cx="428628" cy="461665"/>
                    </a:xfrm>
                    <a:prstGeom prst="rect">
                      <a:avLst/>
                    </a:prstGeom>
                    <a:noFill/>
                    <a:ln w="3175">
                      <a:solidFill>
                        <a:schemeClr val="tx1"/>
                      </a:solidFill>
                    </a:ln>
                  </p:spPr>
                  <p:txBody>
                    <a:bodyPr wrap="square" rtlCol="0">
                      <a:spAutoFit/>
                    </a:bodyPr>
                    <a:lstStyle/>
                    <a:p>
                      <a:r>
                        <a:rPr lang="en-US" sz="2400" dirty="0" smtClean="0"/>
                        <a:t>b</a:t>
                      </a:r>
                      <a:endParaRPr lang="en-US" sz="2400" dirty="0"/>
                    </a:p>
                  </p:txBody>
                </p:sp>
                <p:sp>
                  <p:nvSpPr>
                    <p:cNvPr id="15" name="TextBox 14"/>
                    <p:cNvSpPr txBox="1"/>
                    <p:nvPr/>
                  </p:nvSpPr>
                  <p:spPr>
                    <a:xfrm>
                      <a:off x="5643570"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6" name="TextBox 15"/>
                    <p:cNvSpPr txBox="1"/>
                    <p:nvPr/>
                  </p:nvSpPr>
                  <p:spPr>
                    <a:xfrm>
                      <a:off x="6500826" y="3571876"/>
                      <a:ext cx="428628" cy="461665"/>
                    </a:xfrm>
                    <a:prstGeom prst="rect">
                      <a:avLst/>
                    </a:prstGeom>
                    <a:noFill/>
                    <a:ln w="3175">
                      <a:solidFill>
                        <a:schemeClr val="tx1"/>
                      </a:solidFill>
                    </a:ln>
                  </p:spPr>
                  <p:txBody>
                    <a:bodyPr wrap="square" rtlCol="0">
                      <a:spAutoFit/>
                    </a:bodyPr>
                    <a:lstStyle/>
                    <a:p>
                      <a:r>
                        <a:rPr lang="en-US" sz="2400" dirty="0" smtClean="0"/>
                        <a:t>a</a:t>
                      </a:r>
                      <a:endParaRPr lang="en-US" sz="2400" dirty="0"/>
                    </a:p>
                  </p:txBody>
                </p:sp>
                <p:sp>
                  <p:nvSpPr>
                    <p:cNvPr id="17" name="TextBox 16"/>
                    <p:cNvSpPr txBox="1"/>
                    <p:nvPr/>
                  </p:nvSpPr>
                  <p:spPr>
                    <a:xfrm>
                      <a:off x="6929454" y="3571876"/>
                      <a:ext cx="428628" cy="461665"/>
                    </a:xfrm>
                    <a:prstGeom prst="rect">
                      <a:avLst/>
                    </a:prstGeom>
                    <a:noFill/>
                    <a:ln w="3175">
                      <a:solidFill>
                        <a:schemeClr val="tx1"/>
                      </a:solidFill>
                    </a:ln>
                  </p:spPr>
                  <p:txBody>
                    <a:bodyPr wrap="square" rtlCol="0">
                      <a:spAutoFit/>
                    </a:bodyPr>
                    <a:lstStyle/>
                    <a:p>
                      <a:r>
                        <a:rPr lang="en-US" sz="2400" dirty="0" smtClean="0"/>
                        <a:t>c</a:t>
                      </a:r>
                      <a:endParaRPr lang="en-US" sz="2400" dirty="0"/>
                    </a:p>
                  </p:txBody>
                </p:sp>
                <p:cxnSp>
                  <p:nvCxnSpPr>
                    <p:cNvPr id="22" name="Straight Connector 21"/>
                    <p:cNvCxnSpPr>
                      <a:stCxn id="7" idx="3"/>
                    </p:cNvCxnSpPr>
                    <p:nvPr/>
                  </p:nvCxnSpPr>
                  <p:spPr>
                    <a:xfrm flipV="1">
                      <a:off x="4143372" y="3143248"/>
                      <a:ext cx="1285884"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0"/>
                    </p:cNvCxnSpPr>
                    <p:nvPr/>
                  </p:nvCxnSpPr>
                  <p:spPr>
                    <a:xfrm rot="5400000">
                      <a:off x="5214942" y="335756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929322" y="3000372"/>
                    <a:ext cx="1857388" cy="553998"/>
                  </a:xfrm>
                  <a:prstGeom prst="rect">
                    <a:avLst/>
                  </a:prstGeom>
                  <a:noFill/>
                </p:spPr>
                <p:txBody>
                  <a:bodyPr wrap="square" rtlCol="0">
                    <a:spAutoFit/>
                  </a:bodyPr>
                  <a:lstStyle/>
                  <a:p>
                    <a:r>
                      <a:rPr lang="en-US" sz="3000" dirty="0" smtClean="0"/>
                      <a:t>input</a:t>
                    </a:r>
                    <a:endParaRPr lang="en-US" sz="3000" dirty="0"/>
                  </a:p>
                </p:txBody>
              </p:sp>
            </p:grpSp>
          </p:grpSp>
          <p:sp>
            <p:nvSpPr>
              <p:cNvPr id="20" name="TextBox 19"/>
              <p:cNvSpPr txBox="1"/>
              <p:nvPr/>
            </p:nvSpPr>
            <p:spPr>
              <a:xfrm>
                <a:off x="7358082" y="3500438"/>
                <a:ext cx="428628" cy="461665"/>
              </a:xfrm>
              <a:prstGeom prst="rect">
                <a:avLst/>
              </a:prstGeom>
              <a:noFill/>
              <a:ln w="3175">
                <a:solidFill>
                  <a:schemeClr val="tx1"/>
                </a:solidFill>
              </a:ln>
            </p:spPr>
            <p:txBody>
              <a:bodyPr wrap="square" rtlCol="0">
                <a:spAutoFit/>
              </a:bodyPr>
              <a:lstStyle/>
              <a:p>
                <a:r>
                  <a:rPr lang="en-US" sz="2400" dirty="0" smtClean="0"/>
                  <a:t>_</a:t>
                </a:r>
                <a:endParaRPr lang="en-US" sz="2400" dirty="0"/>
              </a:p>
            </p:txBody>
          </p:sp>
          <p:sp>
            <p:nvSpPr>
              <p:cNvPr id="21" name="TextBox 20"/>
              <p:cNvSpPr txBox="1"/>
              <p:nvPr/>
            </p:nvSpPr>
            <p:spPr>
              <a:xfrm>
                <a:off x="7786710" y="3500438"/>
                <a:ext cx="428628" cy="461665"/>
              </a:xfrm>
              <a:prstGeom prst="rect">
                <a:avLst/>
              </a:prstGeom>
              <a:noFill/>
              <a:ln w="3175">
                <a:solidFill>
                  <a:schemeClr val="tx1"/>
                </a:solidFill>
              </a:ln>
            </p:spPr>
            <p:txBody>
              <a:bodyPr wrap="square" rtlCol="0">
                <a:spAutoFit/>
              </a:bodyPr>
              <a:lstStyle/>
              <a:p>
                <a:r>
                  <a:rPr lang="en-US" sz="2400" dirty="0" smtClean="0"/>
                  <a:t>_</a:t>
                </a:r>
                <a:endParaRPr lang="en-US" sz="2400" dirty="0"/>
              </a:p>
            </p:txBody>
          </p:sp>
          <p:sp>
            <p:nvSpPr>
              <p:cNvPr id="23" name="TextBox 22"/>
              <p:cNvSpPr txBox="1"/>
              <p:nvPr/>
            </p:nvSpPr>
            <p:spPr>
              <a:xfrm>
                <a:off x="8215338" y="3500438"/>
                <a:ext cx="428628" cy="461665"/>
              </a:xfrm>
              <a:prstGeom prst="rect">
                <a:avLst/>
              </a:prstGeom>
              <a:noFill/>
              <a:ln w="0">
                <a:noFill/>
              </a:ln>
            </p:spPr>
            <p:txBody>
              <a:bodyPr wrap="square" rtlCol="0">
                <a:spAutoFit/>
              </a:bodyPr>
              <a:lstStyle/>
              <a:p>
                <a:r>
                  <a:rPr lang="en-US" sz="2400" dirty="0" smtClean="0"/>
                  <a:t>_</a:t>
                </a:r>
                <a:endParaRPr lang="en-US" sz="2400" dirty="0"/>
              </a:p>
            </p:txBody>
          </p:sp>
          <p:cxnSp>
            <p:nvCxnSpPr>
              <p:cNvPr id="31" name="Straight Connector 30"/>
              <p:cNvCxnSpPr/>
              <p:nvPr/>
            </p:nvCxnSpPr>
            <p:spPr>
              <a:xfrm>
                <a:off x="8215338" y="3998916"/>
                <a:ext cx="42862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38442" y="3524036"/>
                <a:ext cx="99965" cy="482578"/>
              </a:xfrm>
              <a:custGeom>
                <a:avLst/>
                <a:gdLst>
                  <a:gd name="connsiteX0" fmla="*/ 22673 w 99965"/>
                  <a:gd name="connsiteY0" fmla="*/ 0 h 482578"/>
                  <a:gd name="connsiteX1" fmla="*/ 12398 w 99965"/>
                  <a:gd name="connsiteY1" fmla="*/ 30822 h 482578"/>
                  <a:gd name="connsiteX2" fmla="*/ 43221 w 99965"/>
                  <a:gd name="connsiteY2" fmla="*/ 92467 h 482578"/>
                  <a:gd name="connsiteX3" fmla="*/ 74043 w 99965"/>
                  <a:gd name="connsiteY3" fmla="*/ 102742 h 482578"/>
                  <a:gd name="connsiteX4" fmla="*/ 94592 w 99965"/>
                  <a:gd name="connsiteY4" fmla="*/ 123290 h 482578"/>
                  <a:gd name="connsiteX5" fmla="*/ 32947 w 99965"/>
                  <a:gd name="connsiteY5" fmla="*/ 164386 h 482578"/>
                  <a:gd name="connsiteX6" fmla="*/ 12398 w 99965"/>
                  <a:gd name="connsiteY6" fmla="*/ 184935 h 482578"/>
                  <a:gd name="connsiteX7" fmla="*/ 2124 w 99965"/>
                  <a:gd name="connsiteY7" fmla="*/ 215757 h 482578"/>
                  <a:gd name="connsiteX8" fmla="*/ 22673 w 99965"/>
                  <a:gd name="connsiteY8" fmla="*/ 236306 h 482578"/>
                  <a:gd name="connsiteX9" fmla="*/ 84318 w 99965"/>
                  <a:gd name="connsiteY9" fmla="*/ 277402 h 482578"/>
                  <a:gd name="connsiteX10" fmla="*/ 53495 w 99965"/>
                  <a:gd name="connsiteY10" fmla="*/ 297951 h 482578"/>
                  <a:gd name="connsiteX11" fmla="*/ 32947 w 99965"/>
                  <a:gd name="connsiteY11" fmla="*/ 328773 h 482578"/>
                  <a:gd name="connsiteX12" fmla="*/ 12398 w 99965"/>
                  <a:gd name="connsiteY12" fmla="*/ 349321 h 482578"/>
                  <a:gd name="connsiteX13" fmla="*/ 22673 w 99965"/>
                  <a:gd name="connsiteY13" fmla="*/ 400692 h 482578"/>
                  <a:gd name="connsiteX14" fmla="*/ 53495 w 99965"/>
                  <a:gd name="connsiteY14" fmla="*/ 410966 h 482578"/>
                  <a:gd name="connsiteX15" fmla="*/ 74043 w 99965"/>
                  <a:gd name="connsiteY15" fmla="*/ 431515 h 482578"/>
                  <a:gd name="connsiteX16" fmla="*/ 32947 w 99965"/>
                  <a:gd name="connsiteY16" fmla="*/ 472611 h 48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965" h="482578">
                    <a:moveTo>
                      <a:pt x="22673" y="0"/>
                    </a:moveTo>
                    <a:cubicBezTo>
                      <a:pt x="19248" y="10274"/>
                      <a:pt x="12398" y="19992"/>
                      <a:pt x="12398" y="30822"/>
                    </a:cubicBezTo>
                    <a:cubicBezTo>
                      <a:pt x="12398" y="45711"/>
                      <a:pt x="32833" y="84156"/>
                      <a:pt x="43221" y="92467"/>
                    </a:cubicBezTo>
                    <a:cubicBezTo>
                      <a:pt x="51678" y="99232"/>
                      <a:pt x="63769" y="99317"/>
                      <a:pt x="74043" y="102742"/>
                    </a:cubicBezTo>
                    <a:cubicBezTo>
                      <a:pt x="80893" y="109591"/>
                      <a:pt x="99965" y="115230"/>
                      <a:pt x="94592" y="123290"/>
                    </a:cubicBezTo>
                    <a:cubicBezTo>
                      <a:pt x="80893" y="143838"/>
                      <a:pt x="50410" y="146923"/>
                      <a:pt x="32947" y="164386"/>
                    </a:cubicBezTo>
                    <a:lnTo>
                      <a:pt x="12398" y="184935"/>
                    </a:lnTo>
                    <a:cubicBezTo>
                      <a:pt x="8973" y="195209"/>
                      <a:pt x="0" y="205138"/>
                      <a:pt x="2124" y="215757"/>
                    </a:cubicBezTo>
                    <a:cubicBezTo>
                      <a:pt x="4024" y="225256"/>
                      <a:pt x="16622" y="228742"/>
                      <a:pt x="22673" y="236306"/>
                    </a:cubicBezTo>
                    <a:cubicBezTo>
                      <a:pt x="58149" y="280651"/>
                      <a:pt x="23128" y="262105"/>
                      <a:pt x="84318" y="277402"/>
                    </a:cubicBezTo>
                    <a:cubicBezTo>
                      <a:pt x="74044" y="284252"/>
                      <a:pt x="62227" y="289219"/>
                      <a:pt x="53495" y="297951"/>
                    </a:cubicBezTo>
                    <a:cubicBezTo>
                      <a:pt x="44764" y="306682"/>
                      <a:pt x="40661" y="319131"/>
                      <a:pt x="32947" y="328773"/>
                    </a:cubicBezTo>
                    <a:cubicBezTo>
                      <a:pt x="26896" y="336337"/>
                      <a:pt x="19248" y="342472"/>
                      <a:pt x="12398" y="349321"/>
                    </a:cubicBezTo>
                    <a:cubicBezTo>
                      <a:pt x="15823" y="366445"/>
                      <a:pt x="12986" y="386162"/>
                      <a:pt x="22673" y="400692"/>
                    </a:cubicBezTo>
                    <a:cubicBezTo>
                      <a:pt x="28680" y="409703"/>
                      <a:pt x="44209" y="405394"/>
                      <a:pt x="53495" y="410966"/>
                    </a:cubicBezTo>
                    <a:cubicBezTo>
                      <a:pt x="61801" y="415950"/>
                      <a:pt x="67194" y="424665"/>
                      <a:pt x="74043" y="431515"/>
                    </a:cubicBezTo>
                    <a:cubicBezTo>
                      <a:pt x="61277" y="482578"/>
                      <a:pt x="77889" y="472611"/>
                      <a:pt x="32947" y="47261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0" name="Slide Number Placeholder 9"/>
          <p:cNvSpPr>
            <a:spLocks noGrp="1"/>
          </p:cNvSpPr>
          <p:nvPr>
            <p:ph type="sldNum" sz="quarter" idx="12"/>
          </p:nvPr>
        </p:nvSpPr>
        <p:spPr/>
        <p:txBody>
          <a:bodyPr/>
          <a:lstStyle/>
          <a:p>
            <a:fld id="{C546E0E4-908A-4724-B308-E4F6AE4FA0DD}"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592222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48"/>
            <a:ext cx="8058150" cy="5048251"/>
          </a:xfrm>
        </p:spPr>
        <p:txBody>
          <a:bodyPr>
            <a:normAutofit/>
          </a:bodyPr>
          <a:lstStyle/>
          <a:p>
            <a:pPr marL="514350" indent="-514350">
              <a:buNone/>
            </a:pPr>
            <a:r>
              <a:rPr lang="en-US" dirty="0" smtClean="0"/>
              <a:t>A </a:t>
            </a:r>
            <a:r>
              <a:rPr lang="en-US" b="1" i="1" dirty="0" smtClean="0"/>
              <a:t>Turing Machine </a:t>
            </a:r>
            <a:r>
              <a:rPr lang="en-US" dirty="0" smtClean="0"/>
              <a:t>is a 7-tuple                                   , where:</a:t>
            </a:r>
          </a:p>
          <a:p>
            <a:pPr marL="514350" indent="-514350">
              <a:buFont typeface="+mj-lt"/>
              <a:buAutoNum type="arabicPeriod"/>
            </a:pPr>
            <a:r>
              <a:rPr lang="en-US" dirty="0" smtClean="0"/>
              <a:t>    is a finite set called the </a:t>
            </a:r>
            <a:r>
              <a:rPr lang="en-US" b="1" i="1" dirty="0" smtClean="0"/>
              <a:t>states</a:t>
            </a:r>
            <a:endParaRPr lang="en-US" dirty="0" smtClean="0"/>
          </a:p>
          <a:p>
            <a:pPr marL="514350" indent="-514350">
              <a:buFont typeface="+mj-lt"/>
              <a:buAutoNum type="arabicPeriod"/>
            </a:pPr>
            <a:r>
              <a:rPr lang="en-US" dirty="0" smtClean="0"/>
              <a:t>     is the </a:t>
            </a:r>
            <a:r>
              <a:rPr lang="en-US" b="1" i="1" dirty="0" smtClean="0"/>
              <a:t>input</a:t>
            </a:r>
            <a:r>
              <a:rPr lang="en-US" b="1" dirty="0" smtClean="0"/>
              <a:t> </a:t>
            </a:r>
            <a:r>
              <a:rPr lang="en-US" b="1" i="1" dirty="0" smtClean="0"/>
              <a:t>alphabet </a:t>
            </a:r>
            <a:r>
              <a:rPr lang="en-US" dirty="0" smtClean="0"/>
              <a:t>not containing the </a:t>
            </a:r>
            <a:r>
              <a:rPr lang="en-US" b="1" i="1" dirty="0" smtClean="0"/>
              <a:t>blank symbol </a:t>
            </a:r>
            <a:r>
              <a:rPr lang="en-US" dirty="0" smtClean="0"/>
              <a:t>,</a:t>
            </a:r>
            <a:r>
              <a:rPr lang="en-US" b="1" i="1" dirty="0" smtClean="0"/>
              <a:t>  </a:t>
            </a:r>
            <a:r>
              <a:rPr lang="en-US" dirty="0" smtClean="0"/>
              <a:t>_</a:t>
            </a:r>
            <a:r>
              <a:rPr lang="en-US" b="1" i="1" dirty="0" smtClean="0"/>
              <a:t> </a:t>
            </a:r>
            <a:endParaRPr lang="en-US" dirty="0" smtClean="0"/>
          </a:p>
          <a:p>
            <a:pPr marL="514350" indent="-514350">
              <a:buFont typeface="+mj-lt"/>
              <a:buAutoNum type="arabicPeriod"/>
            </a:pPr>
            <a:r>
              <a:rPr lang="en-US" dirty="0" smtClean="0"/>
              <a:t>     is the </a:t>
            </a:r>
            <a:r>
              <a:rPr lang="en-US" b="1" i="1" dirty="0" smtClean="0"/>
              <a:t>tape</a:t>
            </a:r>
            <a:r>
              <a:rPr lang="en-US" b="1" dirty="0" smtClean="0"/>
              <a:t> </a:t>
            </a:r>
            <a:r>
              <a:rPr lang="en-US" b="1" i="1" dirty="0" smtClean="0"/>
              <a:t>alphabet</a:t>
            </a:r>
            <a:r>
              <a:rPr lang="en-US" dirty="0" smtClean="0"/>
              <a:t>,           and</a:t>
            </a:r>
            <a:r>
              <a:rPr lang="en-US" i="1" dirty="0" smtClean="0"/>
              <a:t>            </a:t>
            </a:r>
          </a:p>
          <a:p>
            <a:pPr marL="514350" indent="-514350">
              <a:buFont typeface="+mj-lt"/>
              <a:buAutoNum type="arabicPeriod"/>
            </a:pPr>
            <a:r>
              <a:rPr lang="en-US" dirty="0" smtClean="0"/>
              <a:t>                                         is the </a:t>
            </a:r>
            <a:r>
              <a:rPr lang="en-US" b="1" i="1" dirty="0" smtClean="0"/>
              <a:t>transition function</a:t>
            </a:r>
            <a:r>
              <a:rPr lang="en-US" i="1" dirty="0" smtClean="0"/>
              <a:t>.</a:t>
            </a:r>
          </a:p>
          <a:p>
            <a:pPr marL="514350" indent="-514350">
              <a:buFont typeface="+mj-lt"/>
              <a:buAutoNum type="arabicPeriod"/>
            </a:pPr>
            <a:r>
              <a:rPr lang="en-US" i="1" dirty="0" smtClean="0"/>
              <a:t>                </a:t>
            </a:r>
            <a:r>
              <a:rPr lang="en-US" dirty="0" smtClean="0"/>
              <a:t>is the </a:t>
            </a:r>
            <a:r>
              <a:rPr lang="en-US" b="1" i="1" dirty="0" smtClean="0"/>
              <a:t>start state</a:t>
            </a:r>
            <a:r>
              <a:rPr lang="en-US" i="1" dirty="0" smtClean="0"/>
              <a:t> </a:t>
            </a:r>
            <a:endParaRPr lang="en-US" dirty="0" smtClean="0"/>
          </a:p>
          <a:p>
            <a:pPr marL="514350" indent="-514350">
              <a:buFont typeface="+mj-lt"/>
              <a:buAutoNum type="arabicPeriod" startAt="6"/>
            </a:pPr>
            <a:r>
              <a:rPr lang="en-US" dirty="0" smtClean="0"/>
              <a:t>                  </a:t>
            </a:r>
            <a:r>
              <a:rPr lang="en-US" dirty="0"/>
              <a:t>is the </a:t>
            </a:r>
            <a:r>
              <a:rPr lang="en-US" b="1" i="1" dirty="0"/>
              <a:t>accept state</a:t>
            </a:r>
            <a:r>
              <a:rPr lang="en-US" dirty="0"/>
              <a:t>, and</a:t>
            </a:r>
          </a:p>
          <a:p>
            <a:pPr marL="514350" indent="-514350">
              <a:buFont typeface="+mj-lt"/>
              <a:buAutoNum type="arabicPeriod" startAt="6"/>
            </a:pPr>
            <a:r>
              <a:rPr lang="en-US" dirty="0"/>
              <a:t>                  is the </a:t>
            </a:r>
            <a:r>
              <a:rPr lang="en-US" b="1" i="1" dirty="0"/>
              <a:t>reject </a:t>
            </a:r>
            <a:r>
              <a:rPr lang="en-US" b="1" i="1" dirty="0" smtClean="0"/>
              <a:t>state</a:t>
            </a:r>
            <a:endParaRPr lang="en-US" dirty="0" smtClean="0"/>
          </a:p>
          <a:p>
            <a:pPr marL="514350" indent="-514350">
              <a:buFont typeface="+mj-lt"/>
              <a:buAutoNum type="arabicPeriod"/>
            </a:pPr>
            <a:endParaRPr lang="en-US" dirty="0" smtClean="0"/>
          </a:p>
          <a:p>
            <a:pPr marL="514350" indent="-514350">
              <a:buNone/>
            </a:pPr>
            <a:endParaRPr lang="en-US" dirty="0"/>
          </a:p>
        </p:txBody>
      </p:sp>
      <p:sp>
        <p:nvSpPr>
          <p:cNvPr id="2" name="Title 1"/>
          <p:cNvSpPr>
            <a:spLocks noGrp="1"/>
          </p:cNvSpPr>
          <p:nvPr>
            <p:ph type="title"/>
          </p:nvPr>
        </p:nvSpPr>
        <p:spPr/>
        <p:txBody>
          <a:bodyPr>
            <a:normAutofit/>
          </a:bodyPr>
          <a:lstStyle/>
          <a:p>
            <a:pPr algn="l"/>
            <a:r>
              <a:rPr lang="en-US" dirty="0" smtClean="0"/>
              <a:t>TM – A Formal Definition</a:t>
            </a:r>
            <a:endParaRPr lang="en-US" dirty="0"/>
          </a:p>
        </p:txBody>
      </p:sp>
      <p:graphicFrame>
        <p:nvGraphicFramePr>
          <p:cNvPr id="41" name="Object 40"/>
          <p:cNvGraphicFramePr>
            <a:graphicFrameLocks noChangeAspect="1"/>
          </p:cNvGraphicFramePr>
          <p:nvPr>
            <p:extLst>
              <p:ext uri="{D42A27DB-BD31-4B8C-83A1-F6EECF244321}">
                <p14:modId xmlns:p14="http://schemas.microsoft.com/office/powerpoint/2010/main" val="2814464707"/>
              </p:ext>
            </p:extLst>
          </p:nvPr>
        </p:nvGraphicFramePr>
        <p:xfrm>
          <a:off x="4998121" y="1352547"/>
          <a:ext cx="3167063" cy="476250"/>
        </p:xfrm>
        <a:graphic>
          <a:graphicData uri="http://schemas.openxmlformats.org/presentationml/2006/ole">
            <mc:AlternateContent xmlns:mc="http://schemas.openxmlformats.org/markup-compatibility/2006">
              <mc:Choice xmlns:v="urn:schemas-microsoft-com:vml" Requires="v">
                <p:oleObj spid="_x0000_s152738" name="משוואה" r:id="rId3" imgW="1358640" imgH="190440" progId="Equation.3">
                  <p:embed/>
                </p:oleObj>
              </mc:Choice>
              <mc:Fallback>
                <p:oleObj name="משוואה" r:id="rId3" imgW="135864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121" y="1352547"/>
                        <a:ext cx="316706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252094659"/>
              </p:ext>
            </p:extLst>
          </p:nvPr>
        </p:nvGraphicFramePr>
        <p:xfrm>
          <a:off x="903929" y="2180604"/>
          <a:ext cx="649275" cy="527050"/>
        </p:xfrm>
        <a:graphic>
          <a:graphicData uri="http://schemas.openxmlformats.org/presentationml/2006/ole">
            <mc:AlternateContent xmlns:mc="http://schemas.openxmlformats.org/markup-compatibility/2006">
              <mc:Choice xmlns:v="urn:schemas-microsoft-com:vml" Requires="v">
                <p:oleObj spid="_x0000_s152739" name="משוואה" r:id="rId5" imgW="152280" imgH="203040" progId="Equation.3">
                  <p:embed/>
                </p:oleObj>
              </mc:Choice>
              <mc:Fallback>
                <p:oleObj name="משוואה" r:id="rId5" imgW="1522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929" y="2180604"/>
                        <a:ext cx="6492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725514802"/>
              </p:ext>
            </p:extLst>
          </p:nvPr>
        </p:nvGraphicFramePr>
        <p:xfrm>
          <a:off x="954030" y="2727301"/>
          <a:ext cx="712792" cy="433390"/>
        </p:xfrm>
        <a:graphic>
          <a:graphicData uri="http://schemas.openxmlformats.org/presentationml/2006/ole">
            <mc:AlternateContent xmlns:mc="http://schemas.openxmlformats.org/markup-compatibility/2006">
              <mc:Choice xmlns:v="urn:schemas-microsoft-com:vml" Requires="v">
                <p:oleObj spid="_x0000_s152740" name="משוואה" r:id="rId7" imgW="139680" imgH="152280" progId="Equation.3">
                  <p:embed/>
                </p:oleObj>
              </mc:Choice>
              <mc:Fallback>
                <p:oleObj name="משוואה" r:id="rId7" imgW="139680" imgH="152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030" y="2727301"/>
                        <a:ext cx="712792" cy="433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49931570"/>
              </p:ext>
            </p:extLst>
          </p:nvPr>
        </p:nvGraphicFramePr>
        <p:xfrm>
          <a:off x="1060307" y="4167762"/>
          <a:ext cx="3109912" cy="496888"/>
        </p:xfrm>
        <a:graphic>
          <a:graphicData uri="http://schemas.openxmlformats.org/presentationml/2006/ole">
            <mc:AlternateContent xmlns:mc="http://schemas.openxmlformats.org/markup-compatibility/2006">
              <mc:Choice xmlns:v="urn:schemas-microsoft-com:vml" Requires="v">
                <p:oleObj spid="_x0000_s152741" name="משוואה" r:id="rId9" imgW="1193760" imgH="164880" progId="Equation.3">
                  <p:embed/>
                </p:oleObj>
              </mc:Choice>
              <mc:Fallback>
                <p:oleObj name="משוואה" r:id="rId9" imgW="11937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0307" y="4167762"/>
                        <a:ext cx="3109912"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436090807"/>
              </p:ext>
            </p:extLst>
          </p:nvPr>
        </p:nvGraphicFramePr>
        <p:xfrm>
          <a:off x="1095318" y="4622670"/>
          <a:ext cx="1143008" cy="549505"/>
        </p:xfrm>
        <a:graphic>
          <a:graphicData uri="http://schemas.openxmlformats.org/presentationml/2006/ole">
            <mc:AlternateContent xmlns:mc="http://schemas.openxmlformats.org/markup-compatibility/2006">
              <mc:Choice xmlns:v="urn:schemas-microsoft-com:vml" Requires="v">
                <p:oleObj spid="_x0000_s152742" name="משוואה" r:id="rId11" imgW="431640" imgH="228600" progId="Equation.3">
                  <p:embed/>
                </p:oleObj>
              </mc:Choice>
              <mc:Fallback>
                <p:oleObj name="משוואה" r:id="rId11" imgW="4316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5318" y="4622670"/>
                        <a:ext cx="1143008" cy="549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4" name="Object 8"/>
          <p:cNvGraphicFramePr>
            <a:graphicFrameLocks noChangeAspect="1"/>
          </p:cNvGraphicFramePr>
          <p:nvPr>
            <p:extLst>
              <p:ext uri="{D42A27DB-BD31-4B8C-83A1-F6EECF244321}">
                <p14:modId xmlns:p14="http://schemas.microsoft.com/office/powerpoint/2010/main" val="2298969010"/>
              </p:ext>
            </p:extLst>
          </p:nvPr>
        </p:nvGraphicFramePr>
        <p:xfrm>
          <a:off x="954034" y="3674090"/>
          <a:ext cx="712788" cy="433388"/>
        </p:xfrm>
        <a:graphic>
          <a:graphicData uri="http://schemas.openxmlformats.org/presentationml/2006/ole">
            <mc:AlternateContent xmlns:mc="http://schemas.openxmlformats.org/markup-compatibility/2006">
              <mc:Choice xmlns:v="urn:schemas-microsoft-com:vml" Requires="v">
                <p:oleObj spid="_x0000_s152743" name="משוואה" r:id="rId13" imgW="139680" imgH="152280" progId="Equation.3">
                  <p:embed/>
                </p:oleObj>
              </mc:Choice>
              <mc:Fallback>
                <p:oleObj name="משוואה" r:id="rId13" imgW="139680" imgH="1522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4034" y="3674090"/>
                        <a:ext cx="712788"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641" name="Object 9"/>
          <p:cNvGraphicFramePr>
            <a:graphicFrameLocks noChangeAspect="1"/>
          </p:cNvGraphicFramePr>
          <p:nvPr>
            <p:extLst>
              <p:ext uri="{D42A27DB-BD31-4B8C-83A1-F6EECF244321}">
                <p14:modId xmlns:p14="http://schemas.microsoft.com/office/powerpoint/2010/main" val="3557039771"/>
              </p:ext>
            </p:extLst>
          </p:nvPr>
        </p:nvGraphicFramePr>
        <p:xfrm>
          <a:off x="4572000" y="3652043"/>
          <a:ext cx="785817" cy="433388"/>
        </p:xfrm>
        <a:graphic>
          <a:graphicData uri="http://schemas.openxmlformats.org/presentationml/2006/ole">
            <mc:AlternateContent xmlns:mc="http://schemas.openxmlformats.org/markup-compatibility/2006">
              <mc:Choice xmlns:v="urn:schemas-microsoft-com:vml" Requires="v">
                <p:oleObj spid="_x0000_s152744" name="משוואה" r:id="rId15" imgW="291960" imgH="152280" progId="Equation.3">
                  <p:embed/>
                </p:oleObj>
              </mc:Choice>
              <mc:Fallback>
                <p:oleObj name="משוואה" r:id="rId15" imgW="291960" imgH="1522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3652043"/>
                        <a:ext cx="785817"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642" name="Object 10"/>
          <p:cNvGraphicFramePr>
            <a:graphicFrameLocks noChangeAspect="1"/>
          </p:cNvGraphicFramePr>
          <p:nvPr>
            <p:extLst>
              <p:ext uri="{D42A27DB-BD31-4B8C-83A1-F6EECF244321}">
                <p14:modId xmlns:p14="http://schemas.microsoft.com/office/powerpoint/2010/main" val="145147974"/>
              </p:ext>
            </p:extLst>
          </p:nvPr>
        </p:nvGraphicFramePr>
        <p:xfrm>
          <a:off x="6045975" y="3687762"/>
          <a:ext cx="890608" cy="361950"/>
        </p:xfrm>
        <a:graphic>
          <a:graphicData uri="http://schemas.openxmlformats.org/presentationml/2006/ole">
            <mc:AlternateContent xmlns:mc="http://schemas.openxmlformats.org/markup-compatibility/2006">
              <mc:Choice xmlns:v="urn:schemas-microsoft-com:vml" Requires="v">
                <p:oleObj spid="_x0000_s152745" name="משוואה" r:id="rId17" imgW="317160" imgH="126720" progId="Equation.3">
                  <p:embed/>
                </p:oleObj>
              </mc:Choice>
              <mc:Fallback>
                <p:oleObj name="משוואה" r:id="rId17" imgW="317160" imgH="1267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45975" y="3687762"/>
                        <a:ext cx="890608"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60307" y="5172175"/>
            <a:ext cx="1365234" cy="517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23791" y="5729347"/>
            <a:ext cx="1301750" cy="5175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832220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afb4df564abd6bcfdbc8158b65ff1214d2ece32"/>
  <p:tag name="ISPRING_ULTRA_SCORM_COURSE_ID" val="30C58EDE-E986-40D0-9AA5-FD175077C5FE"/>
  <p:tag name="ISPRING_SCORM_RATE_SLIDES" val="1"/>
  <p:tag name="ISPRING_SCORM_RATE_QUIZZES" val="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D:\RSWLecture\romi-rm\test"/>
  <p:tag name="ISPRING_PRESENTATION_TITLE" val="romi-rm-01-pengantar-july2014"/>
  <p:tag name="ISPRING_ULTRA_SCORM_SLIDE_COUNT" val="1"/>
  <p:tag name="ISPRING_PLAYERS_CUSTOMIZATION" val="UEsDBBQAAgAIACNcg0X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1yDRYOPv/JyBAAA+hQAACcAAAB1bml2ZXJzYWwvZmxhc2hfcHVibGlzaGluZ19zZXR0aW5ncy54bWzVWG1v4jgQ/s6vsHLaj9vQt+2LAhVtg4qWBg7S212dTpVJDPHVsbOxQ5f9dL/mftj9khvHbYBSWnMnVl3xAeLMPDOeGc8z2Dv7ljI0Jbmkgjec3Z26gwiPREz5pOHchO33xw6SCvMYM8FJw+HCQWfNmpcVI0ZlMiRKgahEAMPlaaYaTqJUduq69/f3O1RmuX4rWKEAX+5EInWznEjCFcndjOEZfKlZRqTTrNUQ8szStYgLRhCNwQVOtXeYtRmWieMasRGO7ia5KHh8IZjIUT4ZNZxfjlv68yhjoC5pSrjenGzCol5WpziOqfYHsyH9TlBC6CQBx48OHHRPY5U0nP36noYBcXcVpgQ3m8Aa5kLAbrh6wE+JwjFW2Dwag4p8U/JxwSzFM45TGoXwBukANJzL8HbY7Vz6t0Ev9Ie3V+F11/iwgVLofw43UAo7YdffRN4Wvj/wh34Q+oPb805vQw17p+Y6/nWr091Q55N/PuyEm1oKWtebqvSveoGdztWXvj/odoKPt2Gv1w07/bkWFOJSHXnucqF5UJCiyCNS1ZmnkiIdcUwZHNIn1SeJgmPOcD4hoWhTKP4xZpI46M+MTH4tMKNqBt2gDt3gjpCsJTMSqYGu9oaj8oI4czgDCI7BEaiO0uFJdZSOjpe27hrr820966VXNYl+IpT4wd7v1g8r908OXnZ/jaPelMZEBDjPyxaxuoFXXdibd6Pd/Q8fXvZijTUPK4WjBFoXhLaMkecuLj2KjQVfqhD9jEaCxVVkSToicYBTstCRh3eUt0Fy10FjqGUGMW/lFDMHUQU5iCplWYykoqrkgPaiJAIs4BqCrocrOYkSnMulwq2ip9tu1Pw9EIrIP0wwzNI6UT+F+rIR/ERGkipiI3pOhRWiKFiMZqJAjN4RpASCgilS+JUQtMgiaJyLtFwFolNIMkgpmlJyT+IzG0NfwERagCZwbMaIMha+FvQ7GpGxyAGX4CmwMaxTafB3NgLOsJRzUPzo4zvDDZ3g0v/8Tm8Qx1PMow3BoSxJmqlt4GPYOxdggjEB0VyAgMhEuJCkzE9M41LMZpvWthM8LZOuE1mCQrop+GMw4UUEB4jygtgCRpgjwdkM4Qh6vdQlNKWikLBiisVAy//koFFFlJeuTuCcg7E8JrkNWn13b//g8MPR8cnpjvvPX3+/f1Hpgf/6DGtrhgAv1s4ldlpPppNXlNbOKNZ6m7r5wrxirfnM1GKt+3R2sVZcmWBe0XxhjlnRbYs81Yc/Xsnn8yPtA/2t0oPnatp6nsVK1n+LJDb0W4OLKwSRvumGw1ObcxYIBAGLEjioY/0PyFKnHBFsZHs3IaTOt4LVGbIRhFL6zQoQkm3VuezMBj2rDX+0kRoY2u4vULYV/+OcA+n+FKIBzAcTM4zAhMBoCqNQ/FO0/nWtYpussbVu+kM64v+a60073VJHJDiPEiiirRXem2ecbYb3LUXMPFUXGks3GNU/6+UrNv0mpZymEEc9rFb3cs3Dg7rnPv+qVgO05fvKZu1fUEsDBBQAAgAIACNcg0UE2GJ3uwIAAE8KAAAhAAAAdW5pdmVyc2FsL2ZsYXNoX3NraW5fc2V0dGluZ3MueG1slVZdb9owFH3fr0DsnXSfdJKLRCmTKnVrtVZ9d5JLYuHYke3Q8e/nm9iNDQkwrEr4+Bzf6/tFid4ysfgwmZBMcqmewRgmCo2IxyYsv5mmjTFSzDIpDAgzE1JVlE8XH3+2H5K0zHMquQN1qWZDM+jNzNvPJRJn49sc15ggk1VNxf5BFnKW0mxbKNmI/Kxr5b4GxZnYWubVj/lqPWqAM23uDVSRT+trXJdJagVaA7r0fY3rrIrTFLi3dNV+LtT0pk6//kC2Y5qZVrb8hGtMVtMC4iBfL3GN84W9Pc7KHNdpgYG/xlK/fMY1SuV0Dyq+/O4rrlGFrJv6f2qkVrLAgMaa00l813BJc9t+6NUVrrMCfBAaOpsFF572rXcByX0N+55guyrJnzCuBwMBk55yWBjVAEn8rjvTpXx7bIztD1hsKNeWEEI96ck6/UQb7a+JsZ73B96YyAOSA3rGq+RNBavO34AY4z1/tbptR0Xo3zsWOKhg58DAwx7smb9tWI+YAdgznznL4VHw/RH98KTT+BTfUpfM09G3pyCo3fp4+Z0/RUsP2Lg6MO0Az6lkDguN7rywCjBrJGmxzqXkyCci6I4V1DApfiEv3beP0SQ5OHCVNlxXxDDDYajcWh/tkA5dxm1cjC6ZcTV2vwn927r9xNgRfjOlxtCsrOxvkp5OnM72iDUyTYYVOCQtHdS92MhA09oeE1VUbUG9SMkvNSOkAX3p9bLrrDE6SYIYkGQ4yMRdMhR90VQpqLVNGgNfNTHW8UpWlNz+mVcGb5DHgpHDTmlKe52g7L0oA8BVAFCVlT7/3aY7qRpuGIcd+MYPgPbBYy8j2pboWLUtzQNsTDgfHHJQkAEhqEg3J/pKiedHgA/wX61bg4Lu4PwANjTV7buipvfzt784msh+kGHhha/qAFdI0c32/DiAFsR/JP8BUEsDBBQAAgAIACNcg0XaakCIRQQAAAsUAAAmAAAAdW5pdmVyc2FsL2h0bWxfcHVibGlzaGluZ19zZXR0aW5ncy54bWzVWNty4jgQfc9XqLw1j4Nzv5VJiiROhRpiWHB2ZmprKyVsgbWRJa8kwzBP+zX7YfMl07ISCCEQsTXJ7lQeCO0+py9qdTcOTr/kDI2IVFTwurdV2/QQ4YlIKR/WvZv48v2hh5TGPMVMcFL3uPDQ6clGUJR9RlXWI1qDqkJAw9VxoetepnVx7Pvj8bhGVSHNU8FKDfyqlojcLyRRhGsi/YLhCXzoSUGUd7KxgVBgRdciLRlBNAUXODXeYXalc+b5VquPk7uhFCVPzwUTEslhv+79ctgwfw86lumC5oSb2NQJCI1YH+M0pcYdzHr0K0EZocMM/D7Y9dCYpjqrezub24YG1P1FmorcxoANzbmAYLi+58+JxinW2H61BjX5otWDwIrSCcc5TWJ4gkz8de8ivu21mhfhbdSOw97tVXzdsj6sAYrDT/EaoLgZt8J19F3pO92wF0Zx2L09a7bXRLg7NcOE141ma03Mx/Cs14zXtRQ1rteFdK7akRvm6nMn7Laa0YfbuN1uxc3ODAWFOFdHgT9faAEUpChlQqZ1FuiszPscUwZ39En1KaLhljMshyQWlxSKf4CZIh76syDDX0vMqJ5AM9iEZnBHSNFQBUl011R73dOyJN6MzhKCY3AFpldp72h6lQ4O50L3rfVZWM96GUx7RCcTWryx91ube1P3j3ZXu7/E0WBEUyIiLGXVIhYDeNGF7Vk32trZ31/txRJrAdYaJxm0LkhtlaPAfyx6UBsIPlch5jvqC5ZOMzuAYmWQ1IakmHmIakhyMn2qzVHoS8qgjA12qzbgeiHLSYalmivFaT5MI01Ofo+EJuoPG54VLVMNc6gYF8WPpK+oJi6qZ1Q4MYqSpWgiSsToHUFaICiBMof/MoIezwU0kCKvpAwrjRSDQ0IjSsYkPXUx9BlM5CUgYWgWjGhr4a+SfkV9MhASeAkewXgFOVWWv7YWcYGVmpHiBx/f2W7fjC7CT+9MgDgdYZ6sSQ6FRvJCvwY/hti5ABOMCcjmIwrITIJLRarzSWlaqbmE6Ww7w6Pq0M1BVqRw3BT8sZzwIIELQHlJXAkTzJHgbIJwAt1bmRIaUVEqkNhisdTqXzlooYjyytUhrFJgTKZEurBtbm3v7O7tHxweHdf8b3//834l6H6idRg21uxIO1+6abihnuwbL4CWbh3OuHXdXLGBOCOf2UOcsU+3EWfgwk7yAnLFZrKAvRQyN5c/XTjP55fU+4G2OB4C3wyT5+dSNcffZiz1wkb3/ApB7m5ace/Y5eZEAkEKkgyu3sD8SnHEVGPcRbd9E8NhhE60JucuilAcvzkRwvE59SI3s1HbKeAPLlpdO4g7j4aw00THksMY/SlUI5j4Q7tewMxnNIflJv0pmvmyy/+ac+DV+uOb9LjVu7ftgD+qxxEskwzK4tVK6b+fCj80Yf+nHNhv0xcDc28Cpr9Q519VbYB8/gXeycZ3UEsDBBQAAgAIACNcg0UUl4q1mgEAABoGAAAfAAAAdW5pdmVyc2FsL2h0bWxfc2tpbl9zZXR0aW5ncy5qc42UTW/CMAyG7/yKKrtOiH2W7YYGkyZxmDRu0w6hmFKRJlGSdnSI/7465aNpUyC+0Jenr2NX9rYXlIdEJHgNtva3ff50n60GqBmVwa2rsw49RZ1olixglqTAEg6kgeSHV4/y7kT4jAm3pvPiC211zY8I/GdJma7j0mOhPJr2aLlH+/VoG1/iP6eyfVVVRbU2zzNjBO9Hghvgps+FSqllyM27PfUCG7DIQV1AlzQCxzS0p4s8OT6FGHUuEqmkvJiKWPTnNFrHSmR80ZV/VUhQ5QdfV8DgJXybOHYs0ebDQNpMPBlidJNSgdawz/s8wfDCjM6B1XwH9pxBHeN2QQ06T3RiDvToDqNOSxpDq0vDEYaL8dKr1c0Qo80Z2JiKeLjHcAhGC1Atq/EjhgMKmckrPqBUIsaOtNB2z48oE3SR8HifeoDh5fCyaNvVvVOh9vpj4oyQaIzQyjORadfiuGLqjXdwdSPr1DfzzCdynyg8ieW5FeRcxjS3CD5/B4QaQ6NVWi6HcjGWXaBqDWomBCtv/3Nhr+bHa1apert/UEsDBBQAAgAIACNcg0U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jXINFlBOzImkAAABuAAAAHAAAAHVuaXZlcnNhbC9sb2NhbF9zZXR0aW5ncy54bWwNzDEOgzAMQNGdU1jeKe3WgcDGVpbSA1jERZEcG5GA4PZk+8PTb/szChy8pWDq8PV4IrDO5oMuDn/TUL8RUib1JKbsUA2h76pWbCb5cs4FJliFLt4mjiUyjxSLHHYRqOFTXv/AHpuuugFQSwMEFAACAAgAg5n1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1yDR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jXINFx7KmUwklAABEUgAAFwAAAHVuaXZlcnNhbC91bml2ZXJzYWwucG5n7XwPWJL3+rc7ndV2ZtrWH1EU5tqyU04iFUsRttW01srV+qOpUJFSKSqZioKwnc7RSpBVm1SmbHP9W6WlSyhR2lBYobL+SQjC5EmpQOmRBJR/L+jZtE57r/O+5/e7rvd3vXpdXlwPz/dz3/f3/t73/f3cz8PzHPxkXfzMvwT8xcvLa+bqVSs3eHm9nOXlNa3olenub2A1v5xzf7yUuyH+A6/azsBH7oM/E99f+76X12X2a/btL7uPX81ZlZTr5eUj8vy/JMk+u9PLa71i9cr3N1JwAz3Gsj5Lkgt0rnW+5Hzpg8GFu2YZf1bPTsrevWou4/QPL6eRXj90/tTcjxbtOZf844YU1q/sjaEbObffWNsNJZEu7P5obUDl1uUaY6SiYFSdUDuSEq7rVjjadejqJ9vSdSfDde2GzhjD4pAQY/THzaAYWlpXPJBRimCMSIktT/6B8PL85bws9oFWZmY25Gb78lwg3HVYDfF8/9l5P+jAw0x+8fC9LXcW/8nz1ZOHrZupKFXLSH/lo7ljYMrTHQ3FWwT0D/KDx47ZuMxGY1HvP/xuv/bSxPn8l8ZPsnvneT63Ebx5Y19ACXyPh7zuQ0Tvej6viyFZY0NR4pzX3B+/PNWWIWA4twUifZ2Q/sV3y17TfnygITgmPOyn8QFP2hB08El/Zbaam/H2o9I2xSziyvz8jePyZ2pGOgsGEyKOPO3UMn/uLD80pv7r9498X99Qs2NM9a4vvvveYDg7rjbg7XOLYmIWlSR7Zj999fc3pyD/b0D2xRYNXJH7FAyqlqMdT+8Qq2lDN0SzE9CX/woeEwNlkgB2km3hhFCSEPJetlpwvPxU8jy2gtLEnhD7i7kpT785mombAd7Pc0gndCuzyxBlOevB++xHgz1NFs2deZMMUyKgK+uOSufVDCB5d+59VRU0dyxe39vfqNn7SnNW2B0ICUGNSSUpFOuRKk+mROyydcx/aOisiimlWgZ7hF2A/hQHF00NVRC8/UgwEiI3JrX4mdGE/syMNDYy5bu+XdRbyke3vnxGyS+BjZvNkBWbUN24B/lF+9KI8W3j8f/1AId1YrsHeSFPvQv6Q9XkqUrjOi5dqZdAOjNIP8zsXjdZX1pN+v2tbmOS7v0RqCJ15x+Bcv2CSPsbP53Is2664qy/x0LRw6U1pF/yn3VdpKjrJoxwICymezrpzMSi/uCoXx+eedGALCHEKb8emDxhPGpPycWvYsU+LxyfvyvmBQ64vEL518khkHnXO3kxlRn0wikYXmwj3x0bo+ChF05txb52yvkXWrnkmuGPzhQcBze/0Kztig8lyS/2xoUyJu/FftdtYv3BmYyLf3Rmk+6Pzvj9FZp95ZmlT/Y5IaqKKRjEA2CBO2qfIkvKGgOfG1Mpadc/XNoBXHzWSaZXioJSG5HqPc8sTYGpv6OA+Y38Q7SZcOh5TxC5xaigD+v2UwzXnJNBlu6MuqAsFf+wT407fZfDmmoZE+Y/LJoz7WG4DH3U57vkOex7u5q4/x+Uv6dPikb6OL7uJaGWfvrwihwXY9sKkLr46GsPh59JXpFeQeTGosHW2cYcQMwSrUE073NtVS6CmUQLp8tDuLShHF1nlQ1eeInPPcOljxoc1uqTUZ1iCbCXdH6yvgDRQIr3CWSi+OzVNlj/qiJ910VRR2WU0fX4xx2CFndJU9gyZPxIVVbDZNTNEuXDER0Xa6Og9SjcuuDp7dbEFAbaFKEW15Xy1QvjOvkd/MzlRZ2ctnCcTirRBXAkjnKtHOSL8769InndMhsv4mcmpczjZresncPNhdVyuAXOkwA18lDdOy2nySMQRrxJPk9s+dSXN1nvod4l0CxCJpMtOQvRKs4EVx+EruiDoLM1LcXm5eI+wmcs4mWMqT2cyGERjeXSHXeZeEka2UbB1sYckkG1prY87RBSXS6BZhO8LsLiVQX2aHWnBenHjsyK8ZO1smTLD9kg0zLQFeRKMpc8snCQmALjhoRBEZJZ7Ay0mE+jOcC8h70VExUAhkPCyoP3zSNoKa9+DgkFok3h6wivBHHYYoh/27CEEtAmAUytEm2urGYXTc13QuIkgH9bHuCMI4+cLQokFzLPZLStCuL5syTLGM0moLL0wcI4hXuzs+xpQWMYqgUY41DGQe3lMOxp+qTk6J1bs92bhQzs1AIEShDhgYq/NiX7wEuRmHltSshiQHEGmRKG3eJ9zEQCroGoQ1LJKrchEh2rX7L3sASJMRayvslH6yNhRhrjFuVjwk4cCjPPMtcoY4e0dJFtBnCnBj88ac/0rUNG1H41swzUUxbo0Z+UQGLjCV4svTh8K2Biyq4IUg9Iv+XTBPC2NNMX0diKx+SUnXxWPyfugLIdHx8Bu0OxS8USbYs4nM7Z8TRShbk2OZQXx7XuiWgvaYOEcIB0Afq9A5/vXb5OvM1f1hIkS6zCl7x5iAOFyCgsKSJaVRtb/vBbEUlloXSRBKko2KfomIIRq0Q+p41wHJ8ffEjZSjjAQ/og8NeCm1ijk4pNqfyyG5ZFL/ycEsOuJCso0zPmIPBLpt+FfArIyc0LS6R8p3XYiq7h9+zls74p8P5WN64qArdjO11VM5IrfhKgda5QhYWx3XFM6SejputBK5Db2gfktj2MYWS7s2KywyBrdesjFot/MUQjUe7J7GCe5I4E8A4SD5dLdduXijsg4e7IbEYK4sh4Ux1g6iTsYX5LrgIvdLvTg1fJaN5Ma7EKpMRp8SbCVoyzz7KkNkqsmsVpI8WRseAyoN7a3fBNomOKRU5B/n1I77AcL8R2rLodUxb+1u9DSvzwNPDJfrj9V+fK+auxoZ0ly+ZPSPa0eD7ZAlDsOBd3xIdI/ODkTMVx8utjUK/PWOMFySuT+X/Y8HldQv6bInYVgW1+vnUto4895mNXbTj5MnlBq+KLKn+/7eMDrFo/IYVi6ogyyiKPPBVpMw9Mnp2RpouxhASsLiKS43b+XhDeXL1popyu2rBpguIc2TiJ9r+9Ke3fgPTg6CN9omaqpbPVllvXbO5WSPBFj065t9/zfRJgwBp4nO/kc/uK21l6doUQVlXQ3N7tWH1mw4QESb57uxYdTcAUUrQHQ2A5NvOATU7JmMVix7rbIAt2aLOULVGO5Ia2DXOLzYoGCzBQ6BYmrjOqm6mu+dl56uGlGZaQqo8mLAz8lNmI3CPOgYr6l5SokF/i9vHdCBnZTRcapFk914bNEm1SHYjCwLJli8N8a9y1PQW80HOrUA61RJVJFlUVTchKaYSsl7xns5tkGtfD5LY6AEC2xPkFZenEDdmc/buZZ0GQQsWRCyEsfOnI8eu61IQNuInJcUhoZT6zQSoOT5fou8Q2NpUfxN4twA0UystsKUd2jq0i5UGYEvJJw63IE6XyL1ItAnb8FqSqnPgnti3GWOS/enwx4wfrUyW9qKL+48RONXx+Vn4zeIx4ZFwNW5UGFemGGNa5bXUSvUZsQ9LEtmRIliTDVM5Zu8xYdESdNMnhEWJZMi+rx/Xz2HRMb8bE3aJ0KG/xcaifcPdyoCzZ+tSE2/snVj/nY+RP5cQutaDQlJnJ4oF6qxV9uzwY1Woz1TVw3jpbovxYtSBACHuXEcSSHE9FhGN4+25OgmeCG14xvRIT19knDVkpvRUpvpP5AyvLQ1wK+8Goax6mJQknV+6yF/1gz5tjoboXFMhdcyblPwrM/+GQC8MOI8P1ZCCbYXvy+HwdzGnCumbfP25VlHNBaxJ+8USSX3HqhU79kx4j3TJ2jch14LvYuVglGA7D6jMmpF/ajJ6fcNt5nt7V8HuBS5TmLK6KG5fDSvq/PCAJjcVGqucSQJBTi3BqSdyRdqIPQvDkJ0fGXf+xyodKv1gaqaI79HiGEggdxMaF7UY4LAyXpbcG7njYax5QnsPaGrBNjI7hcSdBGzYT+azPn8JdIFwmroFU7HjvEA9svy5Z750CJmov/lCqJYbSa7WyYR3GcnWG89RK+3I2sUecJou1qBzsau5YPd1G6HrszUP+Is6J8AM2eK9mA8d5+JGbWzpLCLsRLO4ZU4mi8P5Fev9knXIFk6gKK2PL6pr992/w/mT7yImT4IUfyUnHJGf4obXYLGxY2eVFcUCfrgwvKRYO3Vz8SHe0NlmGsRkUQuYx7u6mUCcT/yCJ95uHztuYSghTO1Ao2uDdhMSwgiNr4aLHC6vfhWjryT3raWqIezUOvY8qUUHOudkVCI5ojzeuTwnByPlCa94XtRmgzvYWowSxN3YsZK6LL9zzz6oZicziTMvy/p6ssJ9oIDvAob+AmYq+Ne+2PoyufgcKZNqLVBhMgUoG2VNjDQSShG7Whw2QrfyyNmPcrqDk8zGqOODUazt2soiCcuLdThk9aEfKiRmnIVt0UsJnAW7GSKf/9e8ULKZiLpClyqejsmktplpEaqlWlm2/iqOe+zuIWNXP2H04bSyW7h+7Uh6URZhTxV0dE4AgzGo7FoG7vQ2FrUGVnLMmMhOAU37fQr6v2L8pxSUgL8qCzwdTvFvvHXuHdNWqgGDjk0ATUtwzgt+68/eIIZQqIYd27EqdN/825HgFImPW/E+91yOt6SsyUlDVLKjbKHpYWJmeqXX3GGJdankyCNHZOLUEwrEgRlc88q5Y9knKPG2RqU/62/p2uXkw8zvkBbHUr/XnAE9JDt8DDGdIjs3pXx9VC+XBZW8weWQlsr1z/uDC6tgYsRrZXS7jBeZJdJWlFygXFLqT2X5ytn6jDPclbBNIXEqvEL/XlE4SRI7lbGb7VomPm4GzwHwYq0J2qWrGmcI3WVozUA/5hNAeJNOy9J112VDW+jx3a2Nxr7YDCYkHl4nPuhu0q/ZEWssIUqJLLG+6Pe8Q9gxIzD2AlYLhS13eJSZx8m9rn2fIWbwb2tYg0oH59AW2k7/F+VLVR3IhUl0d1f2fpvMfHOjvbcHH0ixNmmbX4tXUULoYIBZfnOBdXaNOi5Bh7Y8SFpoz0du4WiKa3iX/n0YlzxYBrCgfhkPOKLaKsHaRKNtlzobT+7bQX+b3a4nL6acBYgxdfH4Ckaj/agtuOXr47qellVHZf4qZiwXAhpbNE9U+o9hAgK8phW3Da5912FBm8rKZz41Nm+Z7KeGZmo0a9LL98MwQYJ0VhLvI+WG2YqKma2Ii2y9mql5FGor1yZodZzDD5xJOCY0G5dZJO8pXrJgfc5qyS5R3npe4RDVY2WuOuDixMYm2KvizvXm2dH7s2ucM+rNooMU/K+HOlOgp0VOi/23ReSVKtrsWEOulFc4BjXMgqJo6eJWHSMYJh370pS9xWAu1LWqX08JtZqgdqf16/+qix+d4WCPNhncN47ENduvmC/+qLN+QYzuYQNMaZB14Zx/+NAfxIbKxU/xroeJ11EqFRDabMMDnmgYRLRVl9FgRrbLwQpXReExGvfd85ShRFsek892VzyEXbRGO3mvg+QW9LXcyO0REdPiwr/NX3844GZjZ5e4s6oAictXCJiN/XQqM06bzh+N9zgEAmeumLnRxGniZn4muAMHgLCi3gDaoWFwn2Gs1ELHU/Ko+XVVdFKMlfvfkOnhTXLWN38MjlCjBjxV9b15dcGKGdIn4l4VqsWTHE29kifjhiIfaGjDaUz5ahzVRxZgj5xrntyZGT++DcHQcAkTO1pJULkjiioiWakocWYVX0Wm1YJ4v2UZWFn7NsgCj4HJttNvCSkommQsQQDrqL/grVyYV8cXQgr/15mui68gxvke+2oWOyYOs2DUnm5DIEn/hLyJ6VwG5OwnGDcyLgKn8cJRaVqKkGEwZMrFXTEs1ZCOH8w9Qv90JazfKLFEYGDvkEA8wS22FG1/gY+qXIpIZXBJW9k34dJmb7DG7IAR3C3Z9eVbDHAR7liw/SPZd0PzdKFUn/DWT/GgkttGAMtlMOhicjSeylOiPXhBZpEJ+VVsa8udyMF/Vj0beF4fnE66z8EQRybvJpP+1Ey/jr0tr6bA7C0UDhXhNTeO/hrJSFJhFCK1ixCbbwlFhyT6VbpKUGEMPQlTOImQK4Kzt+yCID5eI71OO/53SmCXgzuQBpyDihr2EB0FshmDdIGV3CSUQGN5LJFeB7WoKQ4UZRFBZSgoaANvSbqFh2EUvzgiKWW8fehn5ZbWFefsK8US5VGs2LQsQpXufruGrIRsIiW6TWgH/tlXRMDxNPTKcJRkGAOAa8nq5XqJj2SBpNaQDtyIxeOYPJsv8km4rJQXDQMNE1hP9EsvZF+Rml3/W1ZYXLEu4qvr0CwLCm3fmBbEaJRrYvXVyA1ZPDoFkWTpyqCemRE+JnhL9H4lGqurx2OFPsV85WxqyJ1eNrk8TYr/yQV9vaZWNTt6jhy+zi0ODCj8rPsgdvvIcMwcvJN+/avVnP3Pm7OjjLcIi668zsMd8MNeH53muleD+my7jBN5xb/Wa+tzbky5mSeaI1LyW4XfzH3/KHb3r0Ox+dHHCuGULxmjIldAJZxGWerjGZunUoKlB/8YgJVI0IEUIaXyqZbDXc6vcdHsNokf4wF7NcI6IwmXoXMroozMyVUuxzfkOu46i4hQGmoYBNzUooBXLr07kbvkNN/WVePOislTLoFnGnqYClAq386yg0NSvuO/PexWke19lN1ACOf5JOr1kl607o66qWWg4GFLNd6mHn7cqrVQJQWT3XMtzbcneNPMr0LuHv05QVRl/B/K+5GwTbUGGalAgFUt0siDCEL+DwojQJCzL5rNs/rKFsGkDNAekVieLweBTCpz0dnZxi7Ni4h5t7zHP1l7MUkKWIIYu3KOISSkI3NLtScwqMFTNR5fcHlHwgXpIGVDv+XXAABiphsPZetXVXJ0BhTwpdozdp06r4bP5a1XxKgzVgLwkTgMut9oInwXJ2TxQv7A2ahAxmOHNQzrFNgApJokJqr2Tkvyohzy66dZR5MYw7suVcwl6yDJCO1PJ6g0XawpTWIcjamdnAyjyyMISDV8IWaFjs4OjDinFDje/DJAfVLI6oVWElCq8ODgrSqzN5HfAqHMsVwTCkWvJ7z7nxsuiAUgwYml3elt4EuFXJhguVlAYu71PEd6skmJgvOOacjc/p/+0i+ZMQ94W/xpdfThmunZkFHA2yJCDCAzMiCA1/+sSI3eWc3z5q8gOA2MlCofbtvxsJ+vzfXOMEl0ZW4ZomkXQ25nKq55b4CRvcU3mvtR58oMSf8tyPANda4W19uUCzgq249rEz4NESP8sy0C9aIDy188g7xO+DBSnKbxi4u6B7fcWxsmRzjD83u0tmYLM9wXwNkiA5bKdgl6Rz6zXuYklXUzSmhU5UG4GjAAUAfpUH956dBfyLYl8mW+bicCU8AILeYmTyulOd/sg9eEh48S7rs5pWxKtxs8D0pgVyD0lkAgdJwlCIKU00l4tgWyQDPQT2zvhbFkUTp4/AunHSy4FcBm02hETS2tqZ0dmweFlkohaeLaEwOQBuWGSXyHHOVyifvKdEPfOp7fLbvwg+69J1uQCfnOBUe2wwAwCdobtOU3ujqzYnatGYYHTloAGWx2WfT03nw37/PYcqnphDEOVQy1+LiPyFb1m84CSWGOg5A9AdslslH26zqoGdimxulAsXZgpeC4OeoiqzUbh09triEb2ZRTd8eBoQnVzHaniuUX9vlRJ5BabPb+9aeCJ0A/2UJ+zmjpHRBKs/AmtKuHg6SOGvaS65xRtiVWpm6mWHH3XxQZLjRxH7chpAp9zVVCMKt01u94AIO967jsZGB/N209Kwfhe7cY9l3jl/lkAY8m8uvXQGoN96xVdMfparq7THUCy6/capf/irfPFnGcn1JFzPu05kd68rRVTg6YG/TcNasuR0h0mrMv0HPeb+iHHFGQKMgWZgkxBpiBTkCnIFGQKMgWZgkxBpiBTkCnIFOQ/guAYjmHbHebbzQ2TH3OheB4ywVp/9B17i8Bzz5Cc9sNRep+Iodkq7p63H+XkP/P4yX/BIy7/OxHGUa5rhDttbLjyv1DjsZoSZTbDpixNYIzeKfUtfrii1NJiaS49U120J1dLbgPKJP7sKFu0Z/Cv608UXMm8cy1MC5Ym0IeOcrrV2mvkSrLNkIv3A611e6mCpzk2VjYNeJIhNGc82t/zPUUA8hvqZnjQsH/U0foWVxa/sTM+Mxu8koY3hdbm9uS3lR3Q3CmjOTh5j3rNANxFGfXihcEKzMP7irWzucuOpjY+lQrt0rF3WBitVqxdhA2kGy10Y3s8dvRWQUrnvasFRrVSY5PR+sN9U1Cultbhfmk6SEXVWjqy6abPpWIJYtRWpOYeLiXD7w2r3dO7SK9KNQnX0yCuL6LNScMwj33sFehzT7bbHdnnMUOH2d/hLaG1R3vyfbUW83Ys+elt0UBeahtAJuIT4r23YYfmY/eiStI4iB4+GQiCl92KwsDmb7dehtsuN/CkenKklgrfT6LJGL1+9N4BECW+BVJfpw+FMIZUt2Kz/LKBRnIzOcl+9QAyIgxqlPE6djLiYOLiC6mIli6rHSQuD+NmWy6lDIcPA7n4BzlPl3mejAnUvoriZfV85PLhhSjkGGlWQwhItS/hfuz2HIr6ifxD83Dg4pJayC9akvd2RV46cjStZitatBcm1eamPjDd8tNYCv/MIlaKE6FGhKQD8giwLFKzLxfbq1m9BSkIJ5pJ3CaZFY2NMccznsbfAQuWGWU/X7a8jhdRGANFYCQbK9sSqcIcIj7GP/jdaXb5YYWmx7zA1k1UkMwL6HUNdQ5IiXI+y/Wd/dsVGd4MkzUfJuMX79Nado5Q/aYRBak+j0EnBZXJPE9YxnppX0oIE+uLPBTGjYUKcbbm2HGdRgn3zuMiwvUqrPlSal/DmlI+29BCHNe5VWDebbY0xt5scSblVzYfFLKxF+RNkSoU6/V3mzLnyXad5ILHDl7OQZ8/ep7jULN685fvENukYDhT7wvkpsvrSm6ZnMx9RuBb+XkYPt5sosytt1Wn8a7+RVEsq1em/MPQ4s4myj4ttlJj0neHpWn2u/XEHuJ8/HOLU7r0n3oaAzvTkV1tfXHK+MW2ZupJEck8sr/XrJ0s6qSca7/B/U4uPPBPkWY7Fri5c0xe8+iDEOxxum+YKEcZEfeDoT7YabKYamfXkASNu8zdp1MuUq7uLwzl4gEUBoPzCW6vI8eU6dmcgFeAYSJAAHJnZtSRm8zE76hwv2Y1AMtyPWQ7Hz75B4LW++T2GkRQ7OZ0S6w0K3d8bjceMxuDm7I9acjScRkYR1N3dZqm1DMvm12H5dLhYY8vz+RJw4qS4t2pl7qTz1qfL1gwuIH5OcD4S2TojMjaOBqXcD1QGAVSkWIFJA6wvFMyjKxlB0epyz/PbVlLqy6cxbq8r6VjL7pqEyOu/Crbmlt4XDLEL1FqHD2aWJpDjxe67jg3M4a3ML7C8Y70WEKb1vYJJG+kwX3HvBUaY6YukQ5CPW+isXiqyGG7a23jAhuuvV5pSLL7H8C+prBo3/LmrUX+jfW+AS11fVwMQRy+tLEYA6u24iRrXv878m65dEdoEKetIUUi0bmWKyB5kuF+TROyXiwBBroXBgiNConIHV/cXOaPfoWhGQB5i9kE0XpRh+9tMbq+g3eqZdVk27mE4seGequ1G2sd897yBFUCumJhk13ALnWHoYJU4Xm3DrEmP7+n7Oa4wX515BOO2IG3tAfRa0D8uXIpYDSa0sCCfo3LoWFINME6fbvW2AXk7nSdItJq+aHqMMT5nZoy9wp8hK6wBujYLAkEH2+Pbim35i0IYxvxAiwDvoKmtlIyvUykivIRnHeVJ8r/tCXMVuhNgLC0b7bXzta+M6cfY7kqO1WTnq9p6BuWzZ6x1/tMzUg9qAdRRz0u7ljY0rgeXXLlm2tHeqLc679lMU4ZYYvp/rBKDkEAxgu6uQxGLSbBnooOgzOMqc7mXPuWy4Q5zUyDDSnN+tS/A9id+YpJ0l+8PSkFBv0gwhUbE6faRcN2bVWGhmnv/24SkwFFHbq8tKkzByfdH95kVNB6Tl2pkFdq0sdceFAsfHTSHTy+7QSJciwb+NH40duc20JualyEuHXW/gH7ZaSqkxFSfjjP7neRkMPqlzVEVC+LwFZGZkHbNB/q9LiN5tjjabxzTK0eCo/J5gdxiGKSVl8uJLJ7i5Z/wjYauy2DEJA431Z9ATluVaDsW9b+AtKxQNf0zDkzMgIbFcIR6SC1UeDMvEguNP/TRUPYhIMMKASfscz8zux623T3VveY9mA+fLWLnu9/a29EoOxvLEtDL8re4w5lhURyzP8iiw0knTWtionT9mnWIxbZqt1BurFfLKe150DFFnIKYyTW210txVyWgVrv3pZTrhp05DmubTfC4P0cnwNdzot494IZUKKtwJCBtKDJ6A6Ej+0rnt6/hdppmene0+/dcGblJ62390RNb10yXUHZkZCC8S1Dokv68sS6GyckN8HQHrBAhszE3WOMHO85/UabPID9bksL5S15oWigvs8aLX68iz7daPi+RPlFcUIXJGuL3SZ02TxPmBEZb6aDl/mhTTOfrFPIgIU2XnIDnyY4YF3YhPt5kFrRk56YkVLd3LFzrIKsJ09Pg8smW6WLdEq2EhIDazLm7E+3cy6aNP4SCeGzkx2y00H7swUsZdw9qX/tjZYQ9wS/WgizWK8BenQ2v0rYeYlWf9/+xqvkEZpiG9/hqkh9Wl9u0N9oXQhlJGarBYUUl03DsF6fgXnymUWgiy3l2q5yY5rKX/Lb47ZzV+GBaqJd9PbNsPGC4Z3Bkjbwjo9lZNhbzl5/12dJmNcsAmJf+rixhUaqptLpMCz9dsSfRzgZKL60rPqVyLj2Pk1dzR5aoOw9ljCjnLMaMg1E1htvuMvROwF4iZvHAPJbVjUTL+NJ2xFKSEedMYZpNIpgWYAszhybROCnWrt4LXnWNry9rYGMcn5drRPBnU8UeR42ZMh9KfsGHSb5pkjNOHEpwpnLolSmwsZywL9rKy6bXnnD4+HTS50/vt4BkAQsPKIO/s+YQ1tUuY80srD5W6EzOSIShEEs376XFnrtZ+sybK7lW0Y8NmE8A1YC+mNcJDQ1nR/kmv+EP4hORHC98zaJSHbFzy0hGd6810Bmd4HQ1vMosfKgXkyql70seMedDTPSI1yiBbOxGTUGTcnMMSfuFAsvBnZwWHj2b57c4axuw6Zo5QA8UTHcMGbZHjcvhH/kKs9ff6t717GZPCDN51tkehxYILamrAHyt6PvoK49ZMylVo8XjYP9EnT2n6W9+c6AUkg6YJutKZtllJDE8mba3+5v8uaBxLds9I3evKNUy2BV859/QrfjWmX2dlmg0y5z2Z8gXEOIlHDG6BlGkfkI5CTCh2/Q9S2t50qWuJKbTWKl1R8K7BSkUj9/OmZw5+wZw3yNYciEGXfz1bOFgippbeV4udMrNU7zLVdu3az9vd2fBTAS2PpWja+OLZnlD4czhOUWWbgmrKQdBJF7YIttdE8aa8nvCuHgkVdBEMxU8Gm0mWvIVdbqVps0ZD9LNlspst63OvPjDcHO0FbuQYNtPVK1TsuInle3O4ZdH0zPdTmNLufHAqHAzqPreT5CECo87LM/E4/aPPT1Pycyq7QXEl9j5aWA4SimvNq/TZZsLiwZm01Xa29AaV5+0pfF6PH08webkypSEWObd62a0/L01FPjbiqnGJHuJlyDJq6LNtrMPyBBqTA+Cnm4bcTdJzQQFR01maGg9BsEBoUPqR6038E67hj5MPkK1MbfjQh2ktSUd6tNh8gFdp1vxjMc6O5eAyxN3jG2t8UDd7jOfaMFV2KlLb7ujKaaQTYD7cCkfNmbvxcQs2ZMV3wxs3h7YTPXepC7qk5iTlvxju9NOi5svq3wZFt4MoA/0I6omtVWB2DX8h8yvj88VnM3jRWa/rc6oaQaw6iieJrnbXOqa3mLHbZu3Djlai5y5y/16Zq3vUuUB3vNEZPkCia4mttntR/ka9zeQUdrrOKorXUF1J7fONbNLS1HxjhWzA3comDcmr3Ln7ZJ+vWUc3/XvwtdVPiJ2bTXn62FbyDD3fLQPh5+dIXCumMwkqhfFjs8k31qN8nO4F1p/lkhcHdhuu0mFRp7h0YQO9Rmk0oBxjrzoDvRPkd+oZ//m0DwRJhC9kC077CcBY4zd1ibZhrvzXGO3L/dWWx39xM1lNP3N/F/bpBhbApZNWujdHvjUAPW1lCKdQLYdfHvNw5wnY+4auSGoa/xo6fwHzFwYcD3rjtfWFWTjOVYEY0NQtHAh4LTGeY8mTZaQbK8RWc31NkSObCsOr0wmP+w23FeOHq+1FNPH733WzmwfyJolG6yr1iE0aXhosSAp70j8x+HgOgsP4XabG8HzlPeuHeqVKm3lhqWavie9wgS6/JslcKRykefxNCsIjimaV1KVNbR4jBPdwfRHkRRA7MR15oH8gTldY8WVa/0tCUp98Lban9CyjBlwSicEeWcDVKaAkkMXQFdZ8AGs6XMRg845W5e970wbb1SeY7h4JDv5lAXeZ4IEtnczZqIBY2CzYKXSeuVY53rPv8/6nUL5Z7O9elYw+sFa76fqfE8N45tnjV2Oh6BUhY43GwMXzTpzYXRdhdaP9Ya/wqWXURFQ7Nq3HzNtbbulbHG+l4ZK/+pOQfq+HUGdpnA8xZE1vhbEK07jrJI5tIgH5fvy29OO2RWPFnk+X71h+tW1n6w7W//C1BLAwQUAAIACAAjXINFOp3ncEsAAABrAAAAGwAAAHVuaXZlcnNhbC91bml2ZXJzYWwucG5nLnhtbLOxr8jNUShLLSrOzM+zVTLUM1Cyt+PlsikoSi3LTC1XqACKAQUhQEmhEsg1QnDLM1NKMoBCBhYWCMGM1Mz0jBJbJQtDM7igPtBMAFBLAQIAABQAAgAIACNcg0Xpbttk5AMAAHQOAAAdAAAAAAAAAAEAAAAAAAAAAAB1bml2ZXJzYWwvY29tbW9uX21lc3NhZ2VzLmxuZ1BLAQIAABQAAgAIACNcg0WDj7/ycgQAAPoUAAAnAAAAAAAAAAEAAAAAAB8EAAB1bml2ZXJzYWwvZmxhc2hfcHVibGlzaGluZ19zZXR0aW5ncy54bWxQSwECAAAUAAIACAAjXINFBNhid7sCAABPCgAAIQAAAAAAAAABAAAAAADWCAAAdW5pdmVyc2FsL2ZsYXNoX3NraW5fc2V0dGluZ3MueG1sUEsBAgAAFAACAAgAI1yDRdpqQIhFBAAACxQAACYAAAAAAAAAAQAAAAAA0AsAAHVuaXZlcnNhbC9odG1sX3B1Ymxpc2hpbmdfc2V0dGluZ3MueG1sUEsBAgAAFAACAAgAI1yDRRSXirWaAQAAGgYAAB8AAAAAAAAAAQAAAAAAWRAAAHVuaXZlcnNhbC9odG1sX3NraW5fc2V0dGluZ3MuanNQSwECAAAUAAIACAAjXINFGtrqO6oAAAAfAQAAGgAAAAAAAAABAAAAAAAwEgAAdW5pdmVyc2FsL2kxOG5fcHJlc2V0cy54bWxQSwECAAAUAAIACAAjXINFlBOzImkAAABuAAAAHAAAAAAAAAABAAAAAAASEwAAdW5pdmVyc2FsL2xvY2FsX3NldHRpbmdzLnhtbFBLAQIAABQAAgAIAIOZ9UTOggk37AIAAIgIAAAUAAAAAAAAAAEAAAAAALUTAAB1bml2ZXJzYWwvcGxheWVyLnhtbFBLAQIAABQAAgAIACNcg0U129mtaAEAAPMCAAApAAAAAAAAAAEAAAAAANMWAAB1bml2ZXJzYWwvc2tpbl9jdXN0b21pemF0aW9uX3NldHRpbmdzLnhtbFBLAQIAABQAAgAIACNcg0XHsqZTCSUAAERSAAAXAAAAAAAAAAAAAAAAAIIYAAB1bml2ZXJzYWwvdW5pdmVyc2FsLnBuZ1BLAQIAABQAAgAIACNcg0U6nedwSwAAAGsAAAAbAAAAAAAAAAEAAAAAAMA9AAB1bml2ZXJzYWwvdW5pdmVyc2FsLnBuZy54bWxQSwUGAAAAAAsACwBJAwAARD4AAAAA"/>
  <p:tag name="ISPRING_RESOURCE_FOLDER" val="D:\RSWLecture\romi-rm\romi-rm-01-pengantar-july2014\"/>
  <p:tag name="ISPRING_PRESENTATION_PATH" val="D:\RSWLecture\romi-rm\romi-rm-01-pengantar-july2014.pptx"/>
  <p:tag name="ISPRING_PROJECT_FOLDER_UPDATED" val="1"/>
  <p:tag name="ISPRING_PRESENTATION_INFO" val="&lt;?xml version=&quot;1.0&quot; encoding=&quot;UTF-8&quot; standalone=&quot;no&quot; ?&gt;&#10;&lt;presentation&gt;&#10;&#10;  &lt;slides&gt;&#10;    &lt;slide duration=&quot;6199&quot; id=&quot;{77FC58E4-032A-46D5-B721-412C2D1F9127}&quot; pptId=&quot;2075&quot; transitionDuration=&quot;0&quot;/&gt;&#10;    &lt;slide duration=&quot;2939&quot; id=&quot;{C9F4E524-08CE-43E8-95C9-AD934404FD8E}&quot; pptId=&quot;2412&quot; transitionDuration=&quot;0&quot;/&gt;&#10;    &lt;slide duration=&quot;19026&quot; id=&quot;{EBDB7533-9CC7-4B81-8560-5D33E62DE4D6}&quot; pptId=&quot;2413&quot; transitionDuration=&quot;0&quot;/&gt;&#10;    &lt;slide duration=&quot;12031&quot; id=&quot;{1E3B3EED-33B5-4CB0-B206-E29DBFEDB63E}&quot; pptId=&quot;2091&quot; transitionDuration=&quot;0&quot;/&gt;&#10;    &lt;slide duration=&quot;6466&quot; id=&quot;{475B5CCE-EA69-4D54-A462-1A4E5EAD6E16}&quot; pptId=&quot;2363&quot; transitionDuration=&quot;0&quot;/&gt;&#10;    &lt;slide duration=&quot;13523&quot; id=&quot;{D6F19401-511B-44C0-8A60-0ECDB7572D4B}&quot; pptId=&quot;2421&quot; transitionDuration=&quot;0&quot;/&gt;&#10;    &lt;slide duration=&quot;1375&quot; id=&quot;{4BEB0920-B3F8-45BC-A7BB-03E6DF67FF1D}&quot; pptId=&quot;2414&quot; transitionDuration=&quot;0&quot;/&gt;&#10;    &lt;slide duration=&quot;1374&quot; id=&quot;{15F38E9C-5375-43C2-B478-D1768BAEF1FD}&quot; pptId=&quot;2415&quot; transitionDuration=&quot;0&quot;/&gt;&#10;    &lt;slide duration=&quot;47867&quot; id=&quot;{D993E9AD-6D7D-4B50-89B1-8BACACFD811E}&quot; pptId=&quot;1625&quot; transitionDuration=&quot;0&quot;/&gt;&#10;    &lt;slide duration=&quot;49540&quot; id=&quot;{B802034E-ADBF-462B-9B3A-B74F791DF343}&quot; pptId=&quot;2226&quot; transitionDuration=&quot;0&quot;/&gt;&#10;    &lt;slide duration=&quot;22795&quot; id=&quot;{223F1E19-30D7-487C-AC10-E2B7A1152A03}&quot; pptId=&quot;2266&quot; transitionDuration=&quot;0&quot;/&gt;&#10;    &lt;slide duration=&quot;5000&quot; id=&quot;{6E6CB1F0-67C4-4255-88CC-82F4B197C96C}&quot; pptId=&quot;1816&quot; transitionDuration=&quot;0&quot;/&gt;&#10;    &lt;slide duration=&quot;5000&quot; id=&quot;{0523A319-39A8-40A7-B036-2557866DEDED}&quot; pptId=&quot;1638&quot; transitionDuration=&quot;0&quot;/&gt;&#10;    &lt;slide duration=&quot;5000&quot; id=&quot;{B2098AA8-F537-4332-B92F-58230C741C21}&quot; pptId=&quot;2286&quot; transitionDuration=&quot;0&quot;/&gt;&#10;    &lt;slide duration=&quot;5000&quot; id=&quot;{A71C0FA3-99EC-4EF5-8FBA-890E7C13F903}&quot; pptId=&quot;2416&quot; transitionDuration=&quot;0&quot;/&gt;&#10;    &lt;slide duration=&quot;5000&quot; id=&quot;{948751CF-D70D-4677-B182-3DAA393B6846}&quot; pptId=&quot;2227&quot; transitionDuration=&quot;0&quot;/&gt;&#10;    &lt;slide duration=&quot;5000&quot; id=&quot;{5395AD2D-157C-4E89-8EAA-B6AC6E321139}&quot; pptId=&quot;2235&quot; transitionDuration=&quot;0&quot;/&gt;&#10;    &lt;slide duration=&quot;5000&quot; id=&quot;{20040398-AD81-41AD-B36F-CC5E88331123}&quot; pptId=&quot;2236&quot; transitionDuration=&quot;0&quot;/&gt;&#10;    &lt;slide duration=&quot;5000&quot; id=&quot;{06D61FA4-DA1C-45D8-890C-77C35A80B790}&quot; pptId=&quot;2237&quot; transitionDuration=&quot;0&quot;/&gt;&#10;    &lt;slide duration=&quot;5000&quot; id=&quot;{7C5428E5-96D9-4871-A869-1D371CAA6EE9}&quot; pptId=&quot;2238&quot; transitionDuration=&quot;0&quot;/&gt;&#10;    &lt;slide duration=&quot;11001&quot; id=&quot;{CCD5C5C7-09AA-41D8-BEAB-EBC485C874E0}&quot; pptId=&quot;2229&quot; transitionDuration=&quot;0&quot;/&gt;&#10;    &lt;slide duration=&quot;5000&quot; id=&quot;{3908B5A7-6CF1-47B8-8C31-7C5D63657E81}&quot; pptId=&quot;2021&quot; transitionDuration=&quot;0&quot;/&gt;&#10;    &lt;slide duration=&quot;5000&quot; id=&quot;{232850D1-D650-44CA-905A-63D880AAE08F}&quot; pptId=&quot;2417&quot; transitionDuration=&quot;0&quot;/&gt;&#10;    &lt;slide duration=&quot;5001&quot; id=&quot;{EC0ABB6B-0403-4ECD-A984-CF47A9FD5399}&quot; pptId=&quot;2283&quot; transitionDuration=&quot;0&quot;/&gt;&#10;    &lt;slide duration=&quot;5000&quot; id=&quot;{F32BBAB6-8DFE-41FC-B124-26D6EAD93329}&quot; pptId=&quot;2284&quot; transitionDuration=&quot;0&quot;/&gt;&#10;    &lt;slide duration=&quot;5000&quot; id=&quot;{99FCC083-8082-403C-A239-D455DB33409F}&quot; pptId=&quot;2285&quot; transitionDuration=&quot;0&quot;/&gt;&#10;    &lt;slide duration=&quot;5000&quot; id=&quot;{2856F347-D57F-4E07-8845-A60FA8B93E9A}&quot; pptId=&quot;2418&quot; transitionDuration=&quot;0&quot;/&gt;&#10;    &lt;slide duration=&quot;5000&quot; id=&quot;{CE65C410-BD4A-45EC-B5B4-EEDBA2C58DB4}&quot; pptId=&quot;1819&quot; transitionDuration=&quot;0&quot;/&gt;&#10;    &lt;slide duration=&quot;5000&quot; id=&quot;{F18CB14F-2801-4D10-8634-FE5D1B036E37}&quot; pptId=&quot;2222&quot; transitionDuration=&quot;0&quot;/&gt;&#10;    &lt;slide duration=&quot;5000&quot; id=&quot;{11AF8E0E-879B-49CD-879E-5B098C88CC7F}&quot; pptId=&quot;1818&quot; transitionDuration=&quot;0&quot;/&gt;&#10;    &lt;slide duration=&quot;5000&quot; id=&quot;{76F72DFF-F37C-4471-9EC0-466AF1A4AA6C}&quot; pptId=&quot;2269&quot; transitionDuration=&quot;0&quot;/&gt;&#10;    &lt;slide duration=&quot;5000&quot; id=&quot;{C9A0B3C2-6012-448F-AB43-6D697703E634}&quot; pptId=&quot;2263&quot; transitionDuration=&quot;0&quot;/&gt;&#10;    &lt;slide duration=&quot;5000&quot; id=&quot;{8F56B51E-9EB6-4788-90AB-5421FF7DEC67}&quot; pptId=&quot;2264&quot; transitionDuration=&quot;0&quot;/&gt;&#10;    &lt;slide duration=&quot;5000&quot; id=&quot;{5D45BD2C-A463-43DA-96ED-E77E5A8AE5A8}&quot; pptId=&quot;2265&quot; transitionDuration=&quot;0&quot;/&gt;&#10;    &lt;slide duration=&quot;5000&quot; id=&quot;{5A8C0FAB-F012-427C-AE1F-55037FAB0F9B}&quot; pptId=&quot;1817&quot; transitionDuration=&quot;0&quot;/&gt;&#10;    &lt;slide duration=&quot;5000&quot; id=&quot;{81D42C5A-E303-42DE-8802-1F4139E4006D}&quot; pptId=&quot;1887&quot; transitionDuration=&quot;0&quot;/&gt;&#10;    &lt;slide duration=&quot;5000&quot; id=&quot;{4B52C2CC-7FD1-4A74-8916-37F9CBBFD3B7}&quot; pptId=&quot;2179&quot; transitionDuration=&quot;0&quot;/&gt;&#10;    &lt;slide duration=&quot;5000&quot; id=&quot;{76F44A1C-471F-49D8-966F-5371E57E498B}&quot; pptId=&quot;2239&quot; transitionDuration=&quot;0&quot;/&gt;&#10;    &lt;slide duration=&quot;5000&quot; id=&quot;{7EC2B198-8F67-4A5C-9C21-685D5AC342D2}&quot; pptId=&quot;2261&quot; transitionDuration=&quot;0&quot;/&gt;&#10;    &lt;slide duration=&quot;5000&quot; id=&quot;{4E7C09BE-69B6-4DF9-BD36-E3B57F339C88}&quot; pptId=&quot;1806&quot; transitionDuration=&quot;0&quot;/&gt;&#10;  &lt;/slides&gt;&#10;&#10;  &lt;narration&gt;&#10;    &lt;videoTracks&gt;&#10;      &lt;videoTrack duration=&quot;6245&quot; muted=&quot;false&quot; slideId=&quot;{77FC58E4-032A-46D5-B721-412C2D1F9127}&quot; startTime=&quot;0&quot; stepIndex=&quot;0&quot; volume=&quot;1&quot;&gt;&#10;        &lt;file modifyTime=&quot;2014-12-03T04:34:40&quot; size=&quot;5558431&quot;&gt;&#10;          &lt;path full=&quot;D:\RSWLecture\romi-rm\romi-rm-01-pengantar-july2014\video\video1.mkv&quot; relative=&quot;romi-rm-01-pengantar-july2014\video\video1.mkv&quot; resource=&quot;video1.mkv&quot;/&gt;&#10;        &lt;/file&gt;&#10;        &lt;trim end=&quot;46&quot; start=&quot;0&quot;/&gt;&#10;        &lt;video height=&quot;480&quot; width=&quot;640&quot;/&gt;&#10;        &lt;audio channels=&quot;2&quot; sampleRate=&quot;44100&quot;/&gt;&#10;      &lt;/videoTrack&gt;&#10;      &lt;videoTrack duration=&quot;2966&quot; muted=&quot;false&quot; slideId=&quot;{C9F4E524-08CE-43E8-95C9-AD934404FD8E}&quot; startTime=&quot;0&quot; stepIndex=&quot;0&quot; volume=&quot;1&quot;&gt;&#10;        &lt;file modifyTime=&quot;2014-12-03T04:34:43&quot; size=&quot;2545229&quot;&gt;&#10;          &lt;path full=&quot;D:\RSWLecture\romi-rm\romi-rm-01-pengantar-july2014\video\video2.mkv&quot; relative=&quot;romi-rm-01-pengantar-july2014\video\video2.mkv&quot; resource=&quot;video2.mkv&quot;/&gt;&#10;        &lt;/file&gt;&#10;        &lt;trim end=&quot;27&quot; start=&quot;0&quot;/&gt;&#10;        &lt;video height=&quot;480&quot; width=&quot;640&quot;/&gt;&#10;        &lt;audio channels=&quot;2&quot; sampleRate=&quot;44100&quot;/&gt;&#10;      &lt;/videoTrack&gt;&#10;      &lt;videoTrack duration=&quot;19036&quot; muted=&quot;false&quot; slideId=&quot;{EBDB7533-9CC7-4B81-8560-5D33E62DE4D6}&quot; startTime=&quot;0&quot; stepIndex=&quot;0&quot; volume=&quot;1&quot;&gt;&#10;        &lt;file modifyTime=&quot;2014-12-03T04:35:03&quot; size=&quot;17064371&quot;&gt;&#10;          &lt;path full=&quot;D:\RSWLecture\romi-rm\romi-rm-01-pengantar-july2014\video\video3.mkv&quot; relative=&quot;romi-rm-01-pengantar-july2014\video\video3.mkv&quot; resource=&quot;video3.mkv&quot;/&gt;&#10;        &lt;/file&gt;&#10;        &lt;trim end=&quot;10&quot; start=&quot;0&quot;/&gt;&#10;        &lt;video height=&quot;480&quot; width=&quot;640&quot;/&gt;&#10;        &lt;audio channels=&quot;2&quot; sampleRate=&quot;44100&quot;/&gt;&#10;      &lt;/videoTrack&gt;&#10;      &lt;videoTrack duration=&quot;12055&quot; muted=&quot;false&quot; slideId=&quot;{1E3B3EED-33B5-4CB0-B206-E29DBFEDB63E}&quot; startTime=&quot;0&quot; stepIndex=&quot;0&quot; volume=&quot;1&quot;&gt;&#10;        &lt;file modifyTime=&quot;2014-12-03T04:35:15&quot; size=&quot;10684933&quot;&gt;&#10;          &lt;path full=&quot;D:\RSWLecture\romi-rm\romi-rm-01-pengantar-july2014\video\video4.mkv&quot; relative=&quot;romi-rm-01-pengantar-july2014\video\video4.mkv&quot; resource=&quot;video4.mkv&quot;/&gt;&#10;        &lt;/file&gt;&#10;        &lt;trim end=&quot;24&quot; start=&quot;0&quot;/&gt;&#10;        &lt;video height=&quot;480&quot; width=&quot;640&quot;/&gt;&#10;        &lt;audio channels=&quot;2&quot; sampleRate=&quot;44100&quot;/&gt;&#10;      &lt;/videoTrack&gt;&#10;      &lt;videoTrack duration=&quot;6485&quot; muted=&quot;false&quot; slideId=&quot;{475B5CCE-EA69-4D54-A462-1A4E5EAD6E16}&quot; startTime=&quot;0&quot; stepIndex=&quot;0&quot; volume=&quot;1&quot;&gt;&#10;        &lt;file modifyTime=&quot;2014-12-03T04:35:22&quot; size=&quot;7450863&quot;&gt;&#10;          &lt;path full=&quot;D:\RSWLecture\romi-rm\romi-rm-01-pengantar-july2014\video\video5.mkv&quot; relative=&quot;romi-rm-01-pengantar-july2014\video\video5.mkv&quot; resource=&quot;video5.mkv&quot;/&gt;&#10;        &lt;/file&gt;&#10;        &lt;trim end=&quot;19&quot; start=&quot;0&quot;/&gt;&#10;        &lt;video height=&quot;480&quot; width=&quot;640&quot;/&gt;&#10;        &lt;audio channels=&quot;2&quot; sampleRate=&quot;44100&quot;/&gt;&#10;      &lt;/videoTrack&gt;&#10;      &lt;videoTrack duration=&quot;13573&quot; muted=&quot;false&quot; slideId=&quot;{D6F19401-511B-44C0-8A60-0ECDB7572D4B}&quot; startTime=&quot;0&quot; stepIndex=&quot;0&quot; volume=&quot;1&quot;&gt;&#10;        &lt;file modifyTime=&quot;2014-12-03T04:35:36&quot; size=&quot;16031409&quot;&gt;&#10;          &lt;path full=&quot;D:\RSWLecture\romi-rm\romi-rm-01-pengantar-july2014\video\video6.mkv&quot; relative=&quot;romi-rm-01-pengantar-july2014\video\video6.mkv&quot; resource=&quot;video6.mkv&quot;/&gt;&#10;        &lt;/file&gt;&#10;        &lt;trim end=&quot;50&quot; start=&quot;0&quot;/&gt;&#10;        &lt;video height=&quot;480&quot; width=&quot;640&quot;/&gt;&#10;        &lt;audio channels=&quot;2&quot; sampleRate=&quot;44100&quot;/&gt;&#10;      &lt;/videoTrack&gt;&#10;      &lt;videoTrack duration=&quot;1381&quot; muted=&quot;false&quot; slideId=&quot;{4BEB0920-B3F8-45BC-A7BB-03E6DF67FF1D}&quot; startTime=&quot;0&quot; stepIndex=&quot;0&quot; volume=&quot;1&quot;&gt;&#10;        &lt;file modifyTime=&quot;2014-12-03T04:35:38&quot; size=&quot;1343048&quot;&gt;&#10;          &lt;path full=&quot;D:\RSWLecture\romi-rm\romi-rm-01-pengantar-july2014\video\video7.mkv&quot; relative=&quot;romi-rm-01-pengantar-july2014\video\video7.mkv&quot; resource=&quot;video7.mkv&quot;/&gt;&#10;        &lt;/file&gt;&#10;        &lt;trim end=&quot;6&quot; start=&quot;0&quot;/&gt;&#10;        &lt;video height=&quot;480&quot; width=&quot;640&quot;/&gt;&#10;        &lt;audio channels=&quot;2&quot; sampleRate=&quot;44100&quot;/&gt;&#10;      &lt;/videoTrack&gt;&#10;      &lt;videoTrack duration=&quot;1381&quot; muted=&quot;false&quot; slideId=&quot;{15F38E9C-5375-43C2-B478-D1768BAEF1FD}&quot; startTime=&quot;0&quot; stepIndex=&quot;0&quot; volume=&quot;1&quot;&gt;&#10;        &lt;file modifyTime=&quot;2014-12-03T04:35:39&quot; size=&quot;1629375&quot;&gt;&#10;          &lt;path full=&quot;D:\RSWLecture\romi-rm\romi-rm-01-pengantar-july2014\video\video8.mkv&quot; relative=&quot;romi-rm-01-pengantar-july2014\video\video8.mkv&quot; resource=&quot;video8.mkv&quot;/&gt;&#10;        &lt;/file&gt;&#10;        &lt;trim end=&quot;7&quot; start=&quot;0&quot;/&gt;&#10;        &lt;video height=&quot;480&quot; width=&quot;640&quot;/&gt;&#10;        &lt;audio channels=&quot;2&quot; sampleRate=&quot;44100&quot;/&gt;&#10;      &lt;/videoTrack&gt;&#10;      &lt;videoTrack duration=&quot;47867&quot; muted=&quot;false&quot; slideId=&quot;{D993E9AD-6D7D-4B50-89B1-8BACACFD811E}&quot; startTime=&quot;0&quot; stepIndex=&quot;0&quot; volume=&quot;1&quot;&gt;&#10;        &lt;file modifyTime=&quot;2014-12-03T04:36:27&quot; size=&quot;67646433&quot;&gt;&#10;          &lt;path full=&quot;D:\RSWLecture\romi-rm\romi-rm-01-pengantar-july2014\video\video9.mkv&quot; relative=&quot;romi-rm-01-pengantar-july2014\video\video9.mkv&quot; resource=&quot;video9.mkv&quot;/&gt;&#10;        &lt;/file&gt;&#10;        &lt;video height=&quot;480&quot; width=&quot;640&quot;/&gt;&#10;        &lt;audio channels=&quot;2&quot; sampleRate=&quot;44100&quot;/&gt;&#10;      &lt;/videoTrack&gt;&#10;      &lt;videoTrack duration=&quot;49543&quot; muted=&quot;false&quot; slideId=&quot;{B802034E-ADBF-462B-9B3A-B74F791DF343}&quot; startTime=&quot;0&quot; stepIndex=&quot;0&quot; volume=&quot;1&quot;&gt;&#10;        &lt;file modifyTime=&quot;2014-12-03T04:37:17&quot; size=&quot;72454065&quot;&gt;&#10;          &lt;path full=&quot;D:\RSWLecture\romi-rm\romi-rm-01-pengantar-july2014\video\video10.mkv&quot; relative=&quot;romi-rm-01-pengantar-july2014\video\video10.mkv&quot; resource=&quot;video10.mkv&quot;/&gt;&#10;        &lt;/file&gt;&#10;        &lt;trim end=&quot;3&quot; start=&quot;0&quot;/&gt;&#10;        &lt;video height=&quot;480&quot; width=&quot;640&quot;/&gt;&#10;        &lt;audio channels=&quot;2&quot; sampleRate=&quot;44100&quot;/&gt;&#10;      &lt;/videoTrack&gt;&#10;      &lt;videoTrack duration=&quot;22795&quot; muted=&quot;false&quot; slideId=&quot;{223F1E19-30D7-487C-AC10-E2B7A1152A03}&quot; startTime=&quot;0&quot; stepIndex=&quot;0&quot; volume=&quot;1&quot;&gt;&#10;        &lt;file modifyTime=&quot;2014-12-03T04:37:40&quot; size=&quot;32139743&quot;&gt;&#10;          &lt;path full=&quot;D:\RSWLecture\romi-rm\romi-rm-01-pengantar-july2014\video\video11.mkv&quot; relative=&quot;romi-rm-01-pengantar-july2014\video\video11.mkv&quot; resource=&quot;video11.mkv&quot;/&gt;&#10;        &lt;/file&gt;&#10;        &lt;video height=&quot;480&quot; width=&quot;640&quot;/&gt;&#10;        &lt;audio channels=&quot;2&quot; sampleRate=&quot;44100&quot;/&gt;&#10;      &lt;/videoTrack&gt;&#10;    &lt;/videoTracks&gt;&#10;  &lt;/narration&gt;&#10;&#10;&lt;/presentation&gt;&#10;"/>
  <p:tag name="ISPRING_SCORM_PASSING_SCORE" val="2.5000000000"/>
  <p:tag name="ISPRING_UUID" val="{ACADD28F-01A3-4C61-B698-57FA5F342C2A}"/>
  <p:tag name="ISPRING_RESOURCE_PATHS_HASH_PRESENTER" val="875246ab2cca01fd0843065801f5d87cb5c9ed"/>
</p:tagLst>
</file>

<file path=ppt/tags/tag2.xml><?xml version="1.0" encoding="utf-8"?>
<p:tagLst xmlns:a="http://schemas.openxmlformats.org/drawingml/2006/main" xmlns:r="http://schemas.openxmlformats.org/officeDocument/2006/relationships" xmlns:p="http://schemas.openxmlformats.org/presentationml/2006/main">
  <p:tag name="ISPRING_SLIDE_ID" val="{77FC58E4-032A-46D5-B721-412C2D1F9127}"/>
  <p:tag name="GENSWF_ADVANCE_TIME" val="6.199"/>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C9F4E524-08CE-43E8-95C9-AD934404FD8E}"/>
  <p:tag name="GENSWF_ADVANCE_TIME" val="2.939"/>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D6F19401-511B-44C0-8A60-0ECDB7572D4B}"/>
  <p:tag name="GENSWF_ADVANCE_TIME" val="13.523"/>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4E7C09BE-69B6-4DF9-BD36-E3B57F339C88}"/>
  <p:tag name="GENSWF_ADVANCE_TIME" val="5"/>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71072</TotalTime>
  <Words>2923</Words>
  <Application>Microsoft Office PowerPoint</Application>
  <PresentationFormat>On-screen Show (4:3)</PresentationFormat>
  <Paragraphs>443</Paragraphs>
  <Slides>77</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8" baseType="lpstr">
      <vt:lpstr>Arial</vt:lpstr>
      <vt:lpstr>Calibri Light</vt:lpstr>
      <vt:lpstr>Constantia</vt:lpstr>
      <vt:lpstr>ＭＳ Ｐ明朝</vt:lpstr>
      <vt:lpstr>ＭＳ Ｐゴシック</vt:lpstr>
      <vt:lpstr>Tahoma</vt:lpstr>
      <vt:lpstr>Calibri</vt:lpstr>
      <vt:lpstr>Times New Roman</vt:lpstr>
      <vt:lpstr>Office Theme</vt:lpstr>
      <vt:lpstr>משוואה</vt:lpstr>
      <vt:lpstr>Equation</vt:lpstr>
      <vt:lpstr>Theory of Computation 6. Turing Machines</vt:lpstr>
      <vt:lpstr>Romi Satria Wahono</vt:lpstr>
      <vt:lpstr>Course Outline</vt:lpstr>
      <vt:lpstr>6. Turing Machines</vt:lpstr>
      <vt:lpstr>6.1 Turing Machines</vt:lpstr>
      <vt:lpstr>Recap: Models of Computation</vt:lpstr>
      <vt:lpstr>Turing Machines</vt:lpstr>
      <vt:lpstr>Schematic of a Turing Machine</vt:lpstr>
      <vt:lpstr>TM – A Formal Definition</vt:lpstr>
      <vt:lpstr>The Transition Function - Domain</vt:lpstr>
      <vt:lpstr>The Transition Function - Range</vt:lpstr>
      <vt:lpstr>Turing machine – A Computation</vt:lpstr>
      <vt:lpstr>Configurations</vt:lpstr>
      <vt:lpstr>Configurations</vt:lpstr>
      <vt:lpstr>Configurations – Special  Cases</vt:lpstr>
      <vt:lpstr>Computations</vt:lpstr>
      <vt:lpstr>Computations</vt:lpstr>
      <vt:lpstr>Computation Outcomes</vt:lpstr>
      <vt:lpstr>Turing Recognizers</vt:lpstr>
      <vt:lpstr>Turing Deciders</vt:lpstr>
      <vt:lpstr>An Example</vt:lpstr>
      <vt:lpstr>An Example</vt:lpstr>
      <vt:lpstr>Explanation</vt:lpstr>
      <vt:lpstr>An Example</vt:lpstr>
      <vt:lpstr>An Example</vt:lpstr>
      <vt:lpstr>Example2</vt:lpstr>
      <vt:lpstr>Example2</vt:lpstr>
      <vt:lpstr>Example2</vt:lpstr>
      <vt:lpstr>Example2</vt:lpstr>
      <vt:lpstr>PowerPoint Presentation</vt:lpstr>
      <vt:lpstr>Example2</vt:lpstr>
      <vt:lpstr>6.2 Decidable Languages</vt:lpstr>
      <vt:lpstr>Decidable Languages (rerun)</vt:lpstr>
      <vt:lpstr>Objects as Input</vt:lpstr>
      <vt:lpstr>Objects as Input</vt:lpstr>
      <vt:lpstr>Example: Connected Graphs</vt:lpstr>
      <vt:lpstr>Example: Connected Graphs</vt:lpstr>
      <vt:lpstr>Connected Graphs-Representation</vt:lpstr>
      <vt:lpstr>Input Verification</vt:lpstr>
      <vt:lpstr>Implementation</vt:lpstr>
      <vt:lpstr>Implementation</vt:lpstr>
      <vt:lpstr>Implementation</vt:lpstr>
      <vt:lpstr>Implementation</vt:lpstr>
      <vt:lpstr>Implementation</vt:lpstr>
      <vt:lpstr>Decision Problems on Automatons</vt:lpstr>
      <vt:lpstr>Finite Automatons are Decidable</vt:lpstr>
      <vt:lpstr>Proof</vt:lpstr>
      <vt:lpstr>Implementation</vt:lpstr>
      <vt:lpstr>Implementation</vt:lpstr>
      <vt:lpstr>Simulation of a DFA Initialization</vt:lpstr>
      <vt:lpstr>Simulation of a DFA</vt:lpstr>
      <vt:lpstr>Simulation of a DFA</vt:lpstr>
      <vt:lpstr>Finite Automatons are Decidable</vt:lpstr>
      <vt:lpstr>Proof</vt:lpstr>
      <vt:lpstr>Implementation</vt:lpstr>
      <vt:lpstr>Regular Expressions are Decidable</vt:lpstr>
      <vt:lpstr>Proof</vt:lpstr>
      <vt:lpstr>The Emptiness Problem for DFA-s</vt:lpstr>
      <vt:lpstr>Proof</vt:lpstr>
      <vt:lpstr>DFA Equivalence is Decidable</vt:lpstr>
      <vt:lpstr>Proof</vt:lpstr>
      <vt:lpstr>Proof</vt:lpstr>
      <vt:lpstr>Proof</vt:lpstr>
      <vt:lpstr>Decidable CFG Related Languages</vt:lpstr>
      <vt:lpstr>Decidable CFG Related Languages</vt:lpstr>
      <vt:lpstr>Decidable CFG Related Languages</vt:lpstr>
      <vt:lpstr>Decidable CFG Related Languages</vt:lpstr>
      <vt:lpstr>Decidable CFG Related Languages</vt:lpstr>
      <vt:lpstr>Proof of Theorem</vt:lpstr>
      <vt:lpstr>The Emptiness Problem for CFL-s</vt:lpstr>
      <vt:lpstr>The Emptiness Problem for CFL-s</vt:lpstr>
      <vt:lpstr>CFG Equivalence is not Decidable</vt:lpstr>
      <vt:lpstr>CFL-s are Decidable</vt:lpstr>
      <vt:lpstr>CFL-s are Decidable</vt:lpstr>
      <vt:lpstr>CFL-s are Decidable</vt:lpstr>
      <vt:lpstr>Proof</vt:lpstr>
      <vt:lpstr>Referensi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romi-rm-01-pengantar-july2014</dc:title>
  <dc:creator>Romi Satria Wahono</dc:creator>
  <cp:lastModifiedBy>Romi Satria Wahono</cp:lastModifiedBy>
  <cp:revision>7576</cp:revision>
  <cp:lastPrinted>2013-07-31T08:49:05Z</cp:lastPrinted>
  <dcterms:created xsi:type="dcterms:W3CDTF">1601-01-01T00:00:00Z</dcterms:created>
  <dcterms:modified xsi:type="dcterms:W3CDTF">2015-09-04T17:57:21Z</dcterms:modified>
</cp:coreProperties>
</file>