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3" r:id="rId1"/>
  </p:sldMasterIdLst>
  <p:notesMasterIdLst>
    <p:notesMasterId r:id="rId106"/>
  </p:notesMasterIdLst>
  <p:handoutMasterIdLst>
    <p:handoutMasterId r:id="rId107"/>
  </p:handoutMasterIdLst>
  <p:sldIdLst>
    <p:sldId id="2075" r:id="rId2"/>
    <p:sldId id="2412" r:id="rId3"/>
    <p:sldId id="2715" r:id="rId4"/>
    <p:sldId id="2518" r:id="rId5"/>
    <p:sldId id="2496" r:id="rId6"/>
    <p:sldId id="2628" r:id="rId7"/>
    <p:sldId id="2629" r:id="rId8"/>
    <p:sldId id="2630" r:id="rId9"/>
    <p:sldId id="2614" r:id="rId10"/>
    <p:sldId id="2615" r:id="rId11"/>
    <p:sldId id="2616" r:id="rId12"/>
    <p:sldId id="2617" r:id="rId13"/>
    <p:sldId id="2618" r:id="rId14"/>
    <p:sldId id="2619" r:id="rId15"/>
    <p:sldId id="2620" r:id="rId16"/>
    <p:sldId id="2621" r:id="rId17"/>
    <p:sldId id="2623" r:id="rId18"/>
    <p:sldId id="2624" r:id="rId19"/>
    <p:sldId id="2625" r:id="rId20"/>
    <p:sldId id="2613" r:id="rId21"/>
    <p:sldId id="2627" r:id="rId22"/>
    <p:sldId id="2595" r:id="rId23"/>
    <p:sldId id="2596" r:id="rId24"/>
    <p:sldId id="2597" r:id="rId25"/>
    <p:sldId id="2598" r:id="rId26"/>
    <p:sldId id="2601" r:id="rId27"/>
    <p:sldId id="2631" r:id="rId28"/>
    <p:sldId id="2632" r:id="rId29"/>
    <p:sldId id="2633" r:id="rId30"/>
    <p:sldId id="2599" r:id="rId31"/>
    <p:sldId id="2609" r:id="rId32"/>
    <p:sldId id="2638" r:id="rId33"/>
    <p:sldId id="2649" r:id="rId34"/>
    <p:sldId id="2658" r:id="rId35"/>
    <p:sldId id="2659" r:id="rId36"/>
    <p:sldId id="2660" r:id="rId37"/>
    <p:sldId id="2640" r:id="rId38"/>
    <p:sldId id="2641" r:id="rId39"/>
    <p:sldId id="2587" r:id="rId40"/>
    <p:sldId id="2642" r:id="rId41"/>
    <p:sldId id="2647" r:id="rId42"/>
    <p:sldId id="2657" r:id="rId43"/>
    <p:sldId id="2643" r:id="rId44"/>
    <p:sldId id="2645" r:id="rId45"/>
    <p:sldId id="2652" r:id="rId46"/>
    <p:sldId id="2656" r:id="rId47"/>
    <p:sldId id="2653" r:id="rId48"/>
    <p:sldId id="2650" r:id="rId49"/>
    <p:sldId id="2661" r:id="rId50"/>
    <p:sldId id="2589" r:id="rId51"/>
    <p:sldId id="2662" r:id="rId52"/>
    <p:sldId id="2663" r:id="rId53"/>
    <p:sldId id="2664" r:id="rId54"/>
    <p:sldId id="2665" r:id="rId55"/>
    <p:sldId id="2666" r:id="rId56"/>
    <p:sldId id="2667" r:id="rId57"/>
    <p:sldId id="2668" r:id="rId58"/>
    <p:sldId id="2669" r:id="rId59"/>
    <p:sldId id="2670" r:id="rId60"/>
    <p:sldId id="2671" r:id="rId61"/>
    <p:sldId id="2672" r:id="rId62"/>
    <p:sldId id="2673" r:id="rId63"/>
    <p:sldId id="2674" r:id="rId64"/>
    <p:sldId id="2675" r:id="rId65"/>
    <p:sldId id="2676" r:id="rId66"/>
    <p:sldId id="2677" r:id="rId67"/>
    <p:sldId id="2678" r:id="rId68"/>
    <p:sldId id="2679" r:id="rId69"/>
    <p:sldId id="2680" r:id="rId70"/>
    <p:sldId id="2681" r:id="rId71"/>
    <p:sldId id="2683" r:id="rId72"/>
    <p:sldId id="2684" r:id="rId73"/>
    <p:sldId id="2685" r:id="rId74"/>
    <p:sldId id="2686" r:id="rId75"/>
    <p:sldId id="2687" r:id="rId76"/>
    <p:sldId id="2688" r:id="rId77"/>
    <p:sldId id="2689" r:id="rId78"/>
    <p:sldId id="2690" r:id="rId79"/>
    <p:sldId id="2691" r:id="rId80"/>
    <p:sldId id="2692" r:id="rId81"/>
    <p:sldId id="2693" r:id="rId82"/>
    <p:sldId id="2694" r:id="rId83"/>
    <p:sldId id="2695" r:id="rId84"/>
    <p:sldId id="2696" r:id="rId85"/>
    <p:sldId id="2697" r:id="rId86"/>
    <p:sldId id="2698" r:id="rId87"/>
    <p:sldId id="2699" r:id="rId88"/>
    <p:sldId id="2591" r:id="rId89"/>
    <p:sldId id="2700" r:id="rId90"/>
    <p:sldId id="2701" r:id="rId91"/>
    <p:sldId id="2702" r:id="rId92"/>
    <p:sldId id="2703" r:id="rId93"/>
    <p:sldId id="2704" r:id="rId94"/>
    <p:sldId id="2705" r:id="rId95"/>
    <p:sldId id="2706" r:id="rId96"/>
    <p:sldId id="2707" r:id="rId97"/>
    <p:sldId id="2708" r:id="rId98"/>
    <p:sldId id="2709" r:id="rId99"/>
    <p:sldId id="2710" r:id="rId100"/>
    <p:sldId id="2711" r:id="rId101"/>
    <p:sldId id="2712" r:id="rId102"/>
    <p:sldId id="2713" r:id="rId103"/>
    <p:sldId id="2714" r:id="rId104"/>
    <p:sldId id="2584" r:id="rId105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108"/>
      <p:bold r:id="rId109"/>
      <p:italic r:id="rId110"/>
      <p:boldItalic r:id="rId111"/>
    </p:embeddedFont>
    <p:embeddedFont>
      <p:font typeface="Calibri Light" panose="020F0302020204030204" pitchFamily="34" charset="0"/>
      <p:regular r:id="rId112"/>
      <p:italic r:id="rId113"/>
    </p:embeddedFont>
    <p:embeddedFont>
      <p:font typeface="Constantia" panose="02030602050306030303" pitchFamily="18" charset="0"/>
      <p:regular r:id="rId114"/>
      <p:bold r:id="rId115"/>
      <p:italic r:id="rId116"/>
      <p:boldItalic r:id="rId117"/>
    </p:embeddedFont>
    <p:embeddedFont>
      <p:font typeface="ＭＳ Ｐ明朝" panose="02020600040205080304" pitchFamily="18" charset="-128"/>
      <p:regular r:id="rId118"/>
    </p:embeddedFont>
    <p:embeddedFont>
      <p:font typeface="ＭＳ Ｐゴシック" panose="020B0600070205080204" pitchFamily="34" charset="-128"/>
      <p:regular r:id="rId119"/>
    </p:embeddedFont>
    <p:embeddedFont>
      <p:font typeface="Tahoma" panose="020B0604030504040204" pitchFamily="34" charset="0"/>
      <p:regular r:id="rId120"/>
      <p:bold r:id="rId121"/>
    </p:embeddedFont>
  </p:embeddedFontLst>
  <p:custDataLst>
    <p:tags r:id="rId122"/>
  </p:custDataLst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12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97542"/>
    <a:srgbClr val="FF7C80"/>
    <a:srgbClr val="99FFCC"/>
    <a:srgbClr val="14663B"/>
    <a:srgbClr val="000099"/>
    <a:srgbClr val="085823"/>
    <a:srgbClr val="333333"/>
    <a:srgbClr val="CC00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10" autoAdjust="0"/>
  </p:normalViewPr>
  <p:slideViewPr>
    <p:cSldViewPr>
      <p:cViewPr varScale="1">
        <p:scale>
          <a:sx n="108" d="100"/>
          <a:sy n="108" d="100"/>
        </p:scale>
        <p:origin x="1854" y="96"/>
      </p:cViewPr>
      <p:guideLst>
        <p:guide orient="horz" pos="2112"/>
        <p:guide pos="1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38"/>
    </p:cViewPr>
  </p:sorterViewPr>
  <p:notesViewPr>
    <p:cSldViewPr>
      <p:cViewPr>
        <p:scale>
          <a:sx n="150" d="100"/>
          <a:sy n="150" d="100"/>
        </p:scale>
        <p:origin x="1212" y="-253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10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5.fntdata"/><Relationship Id="rId16" Type="http://schemas.openxmlformats.org/officeDocument/2006/relationships/slide" Target="slides/slide15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6.fntdata"/><Relationship Id="rId118" Type="http://schemas.openxmlformats.org/officeDocument/2006/relationships/font" Target="fonts/font11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font" Target="fonts/font1.fntdata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7.fntdata"/><Relationship Id="rId119" Type="http://schemas.openxmlformats.org/officeDocument/2006/relationships/font" Target="fonts/font12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2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13.fntdata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3.fntdata"/><Relationship Id="rId115" Type="http://schemas.openxmlformats.org/officeDocument/2006/relationships/font" Target="fonts/font8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14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4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3.wmf"/><Relationship Id="rId1" Type="http://schemas.openxmlformats.org/officeDocument/2006/relationships/image" Target="../media/image49.wmf"/><Relationship Id="rId5" Type="http://schemas.openxmlformats.org/officeDocument/2006/relationships/image" Target="../media/image59.wmf"/><Relationship Id="rId4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10" Type="http://schemas.openxmlformats.org/officeDocument/2006/relationships/image" Target="../media/image80.wmf"/><Relationship Id="rId4" Type="http://schemas.openxmlformats.org/officeDocument/2006/relationships/image" Target="../media/image74.wmf"/><Relationship Id="rId9" Type="http://schemas.openxmlformats.org/officeDocument/2006/relationships/image" Target="../media/image7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7.wmf"/><Relationship Id="rId4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90.wmf"/><Relationship Id="rId7" Type="http://schemas.openxmlformats.org/officeDocument/2006/relationships/image" Target="../media/image94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Relationship Id="rId9" Type="http://schemas.openxmlformats.org/officeDocument/2006/relationships/image" Target="../media/image9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image" Target="../media/image107.wmf"/><Relationship Id="rId7" Type="http://schemas.openxmlformats.org/officeDocument/2006/relationships/image" Target="../media/image111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11" Type="http://schemas.openxmlformats.org/officeDocument/2006/relationships/image" Target="../media/image115.wmf"/><Relationship Id="rId5" Type="http://schemas.openxmlformats.org/officeDocument/2006/relationships/image" Target="../media/image109.wmf"/><Relationship Id="rId10" Type="http://schemas.openxmlformats.org/officeDocument/2006/relationships/image" Target="../media/image114.wmf"/><Relationship Id="rId4" Type="http://schemas.openxmlformats.org/officeDocument/2006/relationships/image" Target="../media/image108.wmf"/><Relationship Id="rId9" Type="http://schemas.openxmlformats.org/officeDocument/2006/relationships/image" Target="../media/image113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image" Target="../media/image107.wmf"/><Relationship Id="rId7" Type="http://schemas.openxmlformats.org/officeDocument/2006/relationships/image" Target="../media/image111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11" Type="http://schemas.openxmlformats.org/officeDocument/2006/relationships/image" Target="../media/image115.wmf"/><Relationship Id="rId5" Type="http://schemas.openxmlformats.org/officeDocument/2006/relationships/image" Target="../media/image109.wmf"/><Relationship Id="rId10" Type="http://schemas.openxmlformats.org/officeDocument/2006/relationships/image" Target="../media/image114.wmf"/><Relationship Id="rId4" Type="http://schemas.openxmlformats.org/officeDocument/2006/relationships/image" Target="../media/image108.wmf"/><Relationship Id="rId9" Type="http://schemas.openxmlformats.org/officeDocument/2006/relationships/image" Target="../media/image11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21.wmf"/><Relationship Id="rId7" Type="http://schemas.openxmlformats.org/officeDocument/2006/relationships/image" Target="../media/image125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image" Target="../media/image121.wmf"/><Relationship Id="rId7" Type="http://schemas.openxmlformats.org/officeDocument/2006/relationships/image" Target="../media/image124.wmf"/><Relationship Id="rId12" Type="http://schemas.openxmlformats.org/officeDocument/2006/relationships/image" Target="../media/image13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8.wmf"/><Relationship Id="rId11" Type="http://schemas.openxmlformats.org/officeDocument/2006/relationships/image" Target="../media/image130.wmf"/><Relationship Id="rId5" Type="http://schemas.openxmlformats.org/officeDocument/2006/relationships/image" Target="../media/image127.wmf"/><Relationship Id="rId10" Type="http://schemas.openxmlformats.org/officeDocument/2006/relationships/image" Target="../media/image129.wmf"/><Relationship Id="rId4" Type="http://schemas.openxmlformats.org/officeDocument/2006/relationships/image" Target="../media/image122.wmf"/><Relationship Id="rId9" Type="http://schemas.openxmlformats.org/officeDocument/2006/relationships/image" Target="../media/image126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image" Target="../media/image121.wmf"/><Relationship Id="rId7" Type="http://schemas.openxmlformats.org/officeDocument/2006/relationships/image" Target="../media/image132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8.wmf"/><Relationship Id="rId5" Type="http://schemas.openxmlformats.org/officeDocument/2006/relationships/image" Target="../media/image127.wmf"/><Relationship Id="rId10" Type="http://schemas.openxmlformats.org/officeDocument/2006/relationships/image" Target="../media/image131.wmf"/><Relationship Id="rId4" Type="http://schemas.openxmlformats.org/officeDocument/2006/relationships/image" Target="../media/image122.wmf"/><Relationship Id="rId9" Type="http://schemas.openxmlformats.org/officeDocument/2006/relationships/image" Target="../media/image126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20.wmf"/><Relationship Id="rId7" Type="http://schemas.openxmlformats.org/officeDocument/2006/relationships/image" Target="../media/image135.wmf"/><Relationship Id="rId2" Type="http://schemas.openxmlformats.org/officeDocument/2006/relationships/image" Target="../media/image119.wmf"/><Relationship Id="rId1" Type="http://schemas.openxmlformats.org/officeDocument/2006/relationships/image" Target="../media/image133.wmf"/><Relationship Id="rId6" Type="http://schemas.openxmlformats.org/officeDocument/2006/relationships/image" Target="../media/image134.wmf"/><Relationship Id="rId11" Type="http://schemas.openxmlformats.org/officeDocument/2006/relationships/image" Target="../media/image132.wmf"/><Relationship Id="rId5" Type="http://schemas.openxmlformats.org/officeDocument/2006/relationships/image" Target="../media/image122.wmf"/><Relationship Id="rId10" Type="http://schemas.openxmlformats.org/officeDocument/2006/relationships/image" Target="../media/image125.wmf"/><Relationship Id="rId4" Type="http://schemas.openxmlformats.org/officeDocument/2006/relationships/image" Target="../media/image121.wmf"/><Relationship Id="rId9" Type="http://schemas.openxmlformats.org/officeDocument/2006/relationships/image" Target="../media/image13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6" Type="http://schemas.openxmlformats.org/officeDocument/2006/relationships/image" Target="../media/image141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image" Target="../media/image144.wmf"/><Relationship Id="rId7" Type="http://schemas.openxmlformats.org/officeDocument/2006/relationships/image" Target="../media/image148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6" Type="http://schemas.openxmlformats.org/officeDocument/2006/relationships/image" Target="../media/image147.wmf"/><Relationship Id="rId11" Type="http://schemas.openxmlformats.org/officeDocument/2006/relationships/image" Target="../media/image139.wmf"/><Relationship Id="rId5" Type="http://schemas.openxmlformats.org/officeDocument/2006/relationships/image" Target="../media/image146.wmf"/><Relationship Id="rId10" Type="http://schemas.openxmlformats.org/officeDocument/2006/relationships/image" Target="../media/image151.wmf"/><Relationship Id="rId4" Type="http://schemas.openxmlformats.org/officeDocument/2006/relationships/image" Target="../media/image145.wmf"/><Relationship Id="rId9" Type="http://schemas.openxmlformats.org/officeDocument/2006/relationships/image" Target="../media/image15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image" Target="../media/image157.wmf"/><Relationship Id="rId3" Type="http://schemas.openxmlformats.org/officeDocument/2006/relationships/image" Target="../media/image144.wmf"/><Relationship Id="rId7" Type="http://schemas.openxmlformats.org/officeDocument/2006/relationships/image" Target="../media/image148.wmf"/><Relationship Id="rId12" Type="http://schemas.openxmlformats.org/officeDocument/2006/relationships/image" Target="../media/image156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6" Type="http://schemas.openxmlformats.org/officeDocument/2006/relationships/image" Target="../media/image147.wmf"/><Relationship Id="rId11" Type="http://schemas.openxmlformats.org/officeDocument/2006/relationships/image" Target="../media/image155.wmf"/><Relationship Id="rId5" Type="http://schemas.openxmlformats.org/officeDocument/2006/relationships/image" Target="../media/image146.wmf"/><Relationship Id="rId15" Type="http://schemas.openxmlformats.org/officeDocument/2006/relationships/image" Target="../media/image159.wmf"/><Relationship Id="rId10" Type="http://schemas.openxmlformats.org/officeDocument/2006/relationships/image" Target="../media/image154.wmf"/><Relationship Id="rId4" Type="http://schemas.openxmlformats.org/officeDocument/2006/relationships/image" Target="../media/image145.wmf"/><Relationship Id="rId9" Type="http://schemas.openxmlformats.org/officeDocument/2006/relationships/image" Target="../media/image153.wmf"/><Relationship Id="rId14" Type="http://schemas.openxmlformats.org/officeDocument/2006/relationships/image" Target="../media/image158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3" Type="http://schemas.openxmlformats.org/officeDocument/2006/relationships/image" Target="../media/image144.wmf"/><Relationship Id="rId7" Type="http://schemas.openxmlformats.org/officeDocument/2006/relationships/image" Target="../media/image148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6" Type="http://schemas.openxmlformats.org/officeDocument/2006/relationships/image" Target="../media/image147.wmf"/><Relationship Id="rId5" Type="http://schemas.openxmlformats.org/officeDocument/2006/relationships/image" Target="../media/image146.wmf"/><Relationship Id="rId10" Type="http://schemas.openxmlformats.org/officeDocument/2006/relationships/image" Target="../media/image161.wmf"/><Relationship Id="rId4" Type="http://schemas.openxmlformats.org/officeDocument/2006/relationships/image" Target="../media/image145.wmf"/><Relationship Id="rId9" Type="http://schemas.openxmlformats.org/officeDocument/2006/relationships/image" Target="../media/image160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3" Type="http://schemas.openxmlformats.org/officeDocument/2006/relationships/image" Target="../media/image164.wmf"/><Relationship Id="rId7" Type="http://schemas.openxmlformats.org/officeDocument/2006/relationships/image" Target="../media/image168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Relationship Id="rId6" Type="http://schemas.openxmlformats.org/officeDocument/2006/relationships/image" Target="../media/image167.wmf"/><Relationship Id="rId5" Type="http://schemas.openxmlformats.org/officeDocument/2006/relationships/image" Target="../media/image166.wmf"/><Relationship Id="rId4" Type="http://schemas.openxmlformats.org/officeDocument/2006/relationships/image" Target="../media/image165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7" Type="http://schemas.openxmlformats.org/officeDocument/2006/relationships/image" Target="../media/image175.wmf"/><Relationship Id="rId2" Type="http://schemas.openxmlformats.org/officeDocument/2006/relationships/image" Target="../media/image171.wmf"/><Relationship Id="rId1" Type="http://schemas.openxmlformats.org/officeDocument/2006/relationships/image" Target="../media/image170.wmf"/><Relationship Id="rId6" Type="http://schemas.openxmlformats.org/officeDocument/2006/relationships/image" Target="../media/image168.wmf"/><Relationship Id="rId5" Type="http://schemas.openxmlformats.org/officeDocument/2006/relationships/image" Target="../media/image174.wmf"/><Relationship Id="rId4" Type="http://schemas.openxmlformats.org/officeDocument/2006/relationships/image" Target="../media/image17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Relationship Id="rId4" Type="http://schemas.openxmlformats.org/officeDocument/2006/relationships/image" Target="../media/image179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2" Type="http://schemas.openxmlformats.org/officeDocument/2006/relationships/image" Target="../media/image180.wmf"/><Relationship Id="rId1" Type="http://schemas.openxmlformats.org/officeDocument/2006/relationships/image" Target="../media/image176.wmf"/><Relationship Id="rId4" Type="http://schemas.openxmlformats.org/officeDocument/2006/relationships/image" Target="../media/image181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82.wmf"/><Relationship Id="rId1" Type="http://schemas.openxmlformats.org/officeDocument/2006/relationships/image" Target="../media/image176.wmf"/><Relationship Id="rId6" Type="http://schemas.openxmlformats.org/officeDocument/2006/relationships/image" Target="../media/image184.wmf"/><Relationship Id="rId5" Type="http://schemas.openxmlformats.org/officeDocument/2006/relationships/image" Target="../media/image183.wmf"/><Relationship Id="rId4" Type="http://schemas.openxmlformats.org/officeDocument/2006/relationships/image" Target="../media/image22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wmf"/><Relationship Id="rId3" Type="http://schemas.openxmlformats.org/officeDocument/2006/relationships/image" Target="../media/image187.wmf"/><Relationship Id="rId7" Type="http://schemas.openxmlformats.org/officeDocument/2006/relationships/image" Target="../media/image191.wmf"/><Relationship Id="rId2" Type="http://schemas.openxmlformats.org/officeDocument/2006/relationships/image" Target="../media/image186.wmf"/><Relationship Id="rId1" Type="http://schemas.openxmlformats.org/officeDocument/2006/relationships/image" Target="../media/image185.wmf"/><Relationship Id="rId6" Type="http://schemas.openxmlformats.org/officeDocument/2006/relationships/image" Target="../media/image190.wmf"/><Relationship Id="rId5" Type="http://schemas.openxmlformats.org/officeDocument/2006/relationships/image" Target="../media/image189.wmf"/><Relationship Id="rId10" Type="http://schemas.openxmlformats.org/officeDocument/2006/relationships/image" Target="../media/image194.wmf"/><Relationship Id="rId4" Type="http://schemas.openxmlformats.org/officeDocument/2006/relationships/image" Target="../media/image188.wmf"/><Relationship Id="rId9" Type="http://schemas.openxmlformats.org/officeDocument/2006/relationships/image" Target="../media/image193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wmf"/><Relationship Id="rId2" Type="http://schemas.openxmlformats.org/officeDocument/2006/relationships/image" Target="../media/image196.wmf"/><Relationship Id="rId1" Type="http://schemas.openxmlformats.org/officeDocument/2006/relationships/image" Target="../media/image195.wmf"/><Relationship Id="rId6" Type="http://schemas.openxmlformats.org/officeDocument/2006/relationships/image" Target="../media/image200.wmf"/><Relationship Id="rId5" Type="http://schemas.openxmlformats.org/officeDocument/2006/relationships/image" Target="../media/image199.wmf"/><Relationship Id="rId4" Type="http://schemas.openxmlformats.org/officeDocument/2006/relationships/image" Target="../media/image198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wmf"/><Relationship Id="rId13" Type="http://schemas.openxmlformats.org/officeDocument/2006/relationships/image" Target="../media/image212.wmf"/><Relationship Id="rId3" Type="http://schemas.openxmlformats.org/officeDocument/2006/relationships/image" Target="../media/image202.wmf"/><Relationship Id="rId7" Type="http://schemas.openxmlformats.org/officeDocument/2006/relationships/image" Target="../media/image206.wmf"/><Relationship Id="rId12" Type="http://schemas.openxmlformats.org/officeDocument/2006/relationships/image" Target="../media/image211.wmf"/><Relationship Id="rId2" Type="http://schemas.openxmlformats.org/officeDocument/2006/relationships/image" Target="../media/image197.wmf"/><Relationship Id="rId1" Type="http://schemas.openxmlformats.org/officeDocument/2006/relationships/image" Target="../media/image201.wmf"/><Relationship Id="rId6" Type="http://schemas.openxmlformats.org/officeDocument/2006/relationships/image" Target="../media/image205.wmf"/><Relationship Id="rId11" Type="http://schemas.openxmlformats.org/officeDocument/2006/relationships/image" Target="../media/image210.wmf"/><Relationship Id="rId5" Type="http://schemas.openxmlformats.org/officeDocument/2006/relationships/image" Target="../media/image204.wmf"/><Relationship Id="rId15" Type="http://schemas.openxmlformats.org/officeDocument/2006/relationships/image" Target="../media/image214.wmf"/><Relationship Id="rId10" Type="http://schemas.openxmlformats.org/officeDocument/2006/relationships/image" Target="../media/image209.wmf"/><Relationship Id="rId4" Type="http://schemas.openxmlformats.org/officeDocument/2006/relationships/image" Target="../media/image203.wmf"/><Relationship Id="rId9" Type="http://schemas.openxmlformats.org/officeDocument/2006/relationships/image" Target="../media/image208.wmf"/><Relationship Id="rId14" Type="http://schemas.openxmlformats.org/officeDocument/2006/relationships/image" Target="../media/image2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5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6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wmf"/><Relationship Id="rId3" Type="http://schemas.openxmlformats.org/officeDocument/2006/relationships/image" Target="../media/image121.wmf"/><Relationship Id="rId7" Type="http://schemas.openxmlformats.org/officeDocument/2006/relationships/image" Target="../media/image219.wmf"/><Relationship Id="rId2" Type="http://schemas.openxmlformats.org/officeDocument/2006/relationships/image" Target="../media/image120.wmf"/><Relationship Id="rId1" Type="http://schemas.openxmlformats.org/officeDocument/2006/relationships/image" Target="../media/image217.wmf"/><Relationship Id="rId6" Type="http://schemas.openxmlformats.org/officeDocument/2006/relationships/image" Target="../media/image218.wmf"/><Relationship Id="rId5" Type="http://schemas.openxmlformats.org/officeDocument/2006/relationships/image" Target="../media/image119.wmf"/><Relationship Id="rId4" Type="http://schemas.openxmlformats.org/officeDocument/2006/relationships/image" Target="../media/image123.wmf"/><Relationship Id="rId9" Type="http://schemas.openxmlformats.org/officeDocument/2006/relationships/image" Target="../media/image221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wmf"/><Relationship Id="rId2" Type="http://schemas.openxmlformats.org/officeDocument/2006/relationships/image" Target="../media/image223.wmf"/><Relationship Id="rId1" Type="http://schemas.openxmlformats.org/officeDocument/2006/relationships/image" Target="../media/image222.wmf"/><Relationship Id="rId6" Type="http://schemas.openxmlformats.org/officeDocument/2006/relationships/image" Target="../media/image227.wmf"/><Relationship Id="rId5" Type="http://schemas.openxmlformats.org/officeDocument/2006/relationships/image" Target="../media/image226.wmf"/><Relationship Id="rId4" Type="http://schemas.openxmlformats.org/officeDocument/2006/relationships/image" Target="../media/image225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wmf"/><Relationship Id="rId2" Type="http://schemas.openxmlformats.org/officeDocument/2006/relationships/image" Target="../media/image229.wmf"/><Relationship Id="rId1" Type="http://schemas.openxmlformats.org/officeDocument/2006/relationships/image" Target="../media/image228.wmf"/><Relationship Id="rId4" Type="http://schemas.openxmlformats.org/officeDocument/2006/relationships/image" Target="../media/image231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wmf"/><Relationship Id="rId7" Type="http://schemas.openxmlformats.org/officeDocument/2006/relationships/image" Target="../media/image238.wmf"/><Relationship Id="rId2" Type="http://schemas.openxmlformats.org/officeDocument/2006/relationships/image" Target="../media/image233.wmf"/><Relationship Id="rId1" Type="http://schemas.openxmlformats.org/officeDocument/2006/relationships/image" Target="../media/image232.wmf"/><Relationship Id="rId6" Type="http://schemas.openxmlformats.org/officeDocument/2006/relationships/image" Target="../media/image237.wmf"/><Relationship Id="rId5" Type="http://schemas.openxmlformats.org/officeDocument/2006/relationships/image" Target="../media/image236.wmf"/><Relationship Id="rId4" Type="http://schemas.openxmlformats.org/officeDocument/2006/relationships/image" Target="../media/image235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wmf"/><Relationship Id="rId2" Type="http://schemas.openxmlformats.org/officeDocument/2006/relationships/image" Target="../media/image240.wmf"/><Relationship Id="rId1" Type="http://schemas.openxmlformats.org/officeDocument/2006/relationships/image" Target="../media/image239.wmf"/><Relationship Id="rId5" Type="http://schemas.openxmlformats.org/officeDocument/2006/relationships/image" Target="../media/image243.wmf"/><Relationship Id="rId4" Type="http://schemas.openxmlformats.org/officeDocument/2006/relationships/image" Target="../media/image242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wmf"/><Relationship Id="rId2" Type="http://schemas.openxmlformats.org/officeDocument/2006/relationships/image" Target="../media/image244.wmf"/><Relationship Id="rId1" Type="http://schemas.openxmlformats.org/officeDocument/2006/relationships/image" Target="../media/image232.wmf"/><Relationship Id="rId4" Type="http://schemas.openxmlformats.org/officeDocument/2006/relationships/image" Target="../media/image246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wmf"/><Relationship Id="rId3" Type="http://schemas.openxmlformats.org/officeDocument/2006/relationships/image" Target="../media/image249.wmf"/><Relationship Id="rId7" Type="http://schemas.openxmlformats.org/officeDocument/2006/relationships/image" Target="../media/image253.wmf"/><Relationship Id="rId2" Type="http://schemas.openxmlformats.org/officeDocument/2006/relationships/image" Target="../media/image248.wmf"/><Relationship Id="rId1" Type="http://schemas.openxmlformats.org/officeDocument/2006/relationships/image" Target="../media/image247.wmf"/><Relationship Id="rId6" Type="http://schemas.openxmlformats.org/officeDocument/2006/relationships/image" Target="../media/image252.wmf"/><Relationship Id="rId5" Type="http://schemas.openxmlformats.org/officeDocument/2006/relationships/image" Target="../media/image251.wmf"/><Relationship Id="rId10" Type="http://schemas.openxmlformats.org/officeDocument/2006/relationships/image" Target="../media/image255.wmf"/><Relationship Id="rId4" Type="http://schemas.openxmlformats.org/officeDocument/2006/relationships/image" Target="../media/image250.wmf"/><Relationship Id="rId9" Type="http://schemas.openxmlformats.org/officeDocument/2006/relationships/image" Target="../media/image232.wmf"/></Relationships>
</file>

<file path=ppt/drawings/_rels/vmlDrawing4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wmf"/><Relationship Id="rId3" Type="http://schemas.openxmlformats.org/officeDocument/2006/relationships/image" Target="../media/image257.wmf"/><Relationship Id="rId7" Type="http://schemas.openxmlformats.org/officeDocument/2006/relationships/image" Target="../media/image261.wmf"/><Relationship Id="rId2" Type="http://schemas.openxmlformats.org/officeDocument/2006/relationships/image" Target="../media/image237.wmf"/><Relationship Id="rId1" Type="http://schemas.openxmlformats.org/officeDocument/2006/relationships/image" Target="../media/image256.wmf"/><Relationship Id="rId6" Type="http://schemas.openxmlformats.org/officeDocument/2006/relationships/image" Target="../media/image260.wmf"/><Relationship Id="rId5" Type="http://schemas.openxmlformats.org/officeDocument/2006/relationships/image" Target="../media/image259.wmf"/><Relationship Id="rId10" Type="http://schemas.openxmlformats.org/officeDocument/2006/relationships/image" Target="../media/image264.wmf"/><Relationship Id="rId4" Type="http://schemas.openxmlformats.org/officeDocument/2006/relationships/image" Target="../media/image258.wmf"/><Relationship Id="rId9" Type="http://schemas.openxmlformats.org/officeDocument/2006/relationships/image" Target="../media/image26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wmf"/><Relationship Id="rId7" Type="http://schemas.openxmlformats.org/officeDocument/2006/relationships/image" Target="../media/image236.wmf"/><Relationship Id="rId2" Type="http://schemas.openxmlformats.org/officeDocument/2006/relationships/image" Target="../media/image258.wmf"/><Relationship Id="rId1" Type="http://schemas.openxmlformats.org/officeDocument/2006/relationships/image" Target="../media/image265.wmf"/><Relationship Id="rId6" Type="http://schemas.openxmlformats.org/officeDocument/2006/relationships/image" Target="../media/image269.wmf"/><Relationship Id="rId5" Type="http://schemas.openxmlformats.org/officeDocument/2006/relationships/image" Target="../media/image268.wmf"/><Relationship Id="rId4" Type="http://schemas.openxmlformats.org/officeDocument/2006/relationships/image" Target="../media/image267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wmf"/><Relationship Id="rId3" Type="http://schemas.openxmlformats.org/officeDocument/2006/relationships/image" Target="../media/image272.wmf"/><Relationship Id="rId7" Type="http://schemas.openxmlformats.org/officeDocument/2006/relationships/image" Target="../media/image275.wmf"/><Relationship Id="rId2" Type="http://schemas.openxmlformats.org/officeDocument/2006/relationships/image" Target="../media/image271.wmf"/><Relationship Id="rId1" Type="http://schemas.openxmlformats.org/officeDocument/2006/relationships/image" Target="../media/image270.wmf"/><Relationship Id="rId6" Type="http://schemas.openxmlformats.org/officeDocument/2006/relationships/image" Target="../media/image274.wmf"/><Relationship Id="rId5" Type="http://schemas.openxmlformats.org/officeDocument/2006/relationships/image" Target="../media/image273.wmf"/><Relationship Id="rId4" Type="http://schemas.openxmlformats.org/officeDocument/2006/relationships/image" Target="../media/image257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wmf"/><Relationship Id="rId2" Type="http://schemas.openxmlformats.org/officeDocument/2006/relationships/image" Target="../media/image278.wmf"/><Relationship Id="rId1" Type="http://schemas.openxmlformats.org/officeDocument/2006/relationships/image" Target="../media/image277.wmf"/><Relationship Id="rId4" Type="http://schemas.openxmlformats.org/officeDocument/2006/relationships/image" Target="../media/image280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2.wmf"/><Relationship Id="rId1" Type="http://schemas.openxmlformats.org/officeDocument/2006/relationships/image" Target="../media/image28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10" Type="http://schemas.openxmlformats.org/officeDocument/2006/relationships/image" Target="../media/image58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81400" y="9224965"/>
            <a:ext cx="3200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79" tIns="47690" rIns="95379" bIns="47690" numCol="1" anchor="t" anchorCtr="0" compatLnSpc="1">
            <a:prstTxWarp prst="textNoShape">
              <a:avLst/>
            </a:prstTxWarp>
          </a:bodyPr>
          <a:lstStyle>
            <a:lvl1pPr algn="r" defTabSz="953991">
              <a:defRPr sz="700" i="1" dirty="0">
                <a:effectLst/>
              </a:defRPr>
            </a:lvl1pPr>
          </a:lstStyle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11190" y="180976"/>
            <a:ext cx="61642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79" tIns="47690" rIns="95379" bIns="47690" numCol="1" anchor="t" anchorCtr="0" compatLnSpc="1">
            <a:prstTxWarp prst="textNoShape">
              <a:avLst/>
            </a:prstTxWarp>
          </a:bodyPr>
          <a:lstStyle>
            <a:lvl1pPr algn="r" defTabSz="953991">
              <a:defRPr sz="700" i="1" dirty="0" smtClean="0">
                <a:effectLst/>
              </a:defRPr>
            </a:lvl1pPr>
          </a:lstStyle>
          <a:p>
            <a:pPr>
              <a:defRPr/>
            </a:pPr>
            <a:r>
              <a:rPr lang="en-US" altLang="ja-JP" dirty="0" smtClean="0"/>
              <a:t>Research Methodology</a:t>
            </a:r>
            <a:endParaRPr lang="en-US" altLang="ja-JP" dirty="0"/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95301" y="9101139"/>
            <a:ext cx="3314701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79" tIns="47690" rIns="95379" bIns="47690" numCol="1" anchor="b" anchorCtr="0" compatLnSpc="1">
            <a:prstTxWarp prst="textNoShape">
              <a:avLst/>
            </a:prstTxWarp>
          </a:bodyPr>
          <a:lstStyle>
            <a:lvl1pPr algn="l" defTabSz="953991">
              <a:defRPr sz="700" i="1" dirty="0">
                <a:effectLst/>
              </a:defRPr>
            </a:lvl1pPr>
          </a:lstStyle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611190" y="381000"/>
            <a:ext cx="6096000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/>
          <a:lstStyle/>
          <a:p>
            <a:pPr>
              <a:defRPr/>
            </a:pPr>
            <a:endParaRPr lang="id-ID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611190" y="9220200"/>
            <a:ext cx="6096000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/>
          <a:lstStyle/>
          <a:p>
            <a:pPr>
              <a:defRPr/>
            </a:pP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"/>
          </p:nvPr>
        </p:nvSpPr>
        <p:spPr>
          <a:xfrm>
            <a:off x="611190" y="-100012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F70BB06A-BCC8-4C11-A7C1-67582F4C337E}" type="slidenum">
              <a:rPr lang="en-US" sz="700" i="1" smtClean="0">
                <a:effectLst/>
              </a:rPr>
              <a:pPr algn="l"/>
              <a:t>‹#›</a:t>
            </a:fld>
            <a:endParaRPr lang="en-US" sz="700" i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56110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79" tIns="47690" rIns="95379" bIns="47690" numCol="1" anchor="t" anchorCtr="0" compatLnSpc="1">
            <a:prstTxWarp prst="textNoShape">
              <a:avLst/>
            </a:prstTxWarp>
          </a:bodyPr>
          <a:lstStyle>
            <a:lvl1pPr algn="l" defTabSz="95399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6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79" tIns="47690" rIns="95379" bIns="47690" numCol="1" anchor="t" anchorCtr="0" compatLnSpc="1">
            <a:prstTxWarp prst="textNoShape">
              <a:avLst/>
            </a:prstTxWarp>
          </a:bodyPr>
          <a:lstStyle>
            <a:lvl1pPr algn="r" defTabSz="95399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4CD75735-1E94-47CC-9DBE-43AE6ADE1834}" type="datetime1">
              <a:rPr lang="en-US" altLang="ja-JP" smtClean="0"/>
              <a:t>9/3/2015</a:t>
            </a:fld>
            <a:endParaRPr lang="en-US" altLang="ja-JP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3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79" tIns="47690" rIns="95379" bIns="47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21777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79" tIns="47690" rIns="95379" bIns="47690" numCol="1" anchor="b" anchorCtr="0" compatLnSpc="1">
            <a:prstTxWarp prst="textNoShape">
              <a:avLst/>
            </a:prstTxWarp>
          </a:bodyPr>
          <a:lstStyle>
            <a:lvl1pPr algn="l" defTabSz="95399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6" y="9121777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79" tIns="47690" rIns="95379" bIns="47690" numCol="1" anchor="b" anchorCtr="0" compatLnSpc="1">
            <a:prstTxWarp prst="textNoShape">
              <a:avLst/>
            </a:prstTxWarp>
          </a:bodyPr>
          <a:lstStyle>
            <a:lvl1pPr algn="r" defTabSz="95399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38C9D2B2-F8A0-41B1-8482-D108E1D20E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242092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2211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7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892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41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3680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104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128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63856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squares"/>
          <p:cNvGrpSpPr/>
          <p:nvPr userDrawn="1"/>
        </p:nvGrpSpPr>
        <p:grpSpPr>
          <a:xfrm>
            <a:off x="1" y="2053939"/>
            <a:ext cx="628650" cy="524183"/>
            <a:chOff x="0" y="452558"/>
            <a:chExt cx="914400" cy="524182"/>
          </a:xfrm>
        </p:grpSpPr>
        <p:sp>
          <p:nvSpPr>
            <p:cNvPr id="16" name="Rounded Rectangle 15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8" name="Round Same Side Corner Rectangle 17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grpSp>
        <p:nvGrpSpPr>
          <p:cNvPr id="19" name="squares"/>
          <p:cNvGrpSpPr/>
          <p:nvPr userDrawn="1"/>
        </p:nvGrpSpPr>
        <p:grpSpPr>
          <a:xfrm rot="10800000">
            <a:off x="8517030" y="2053939"/>
            <a:ext cx="628650" cy="524183"/>
            <a:chOff x="0" y="452558"/>
            <a:chExt cx="914400" cy="524182"/>
          </a:xfrm>
        </p:grpSpPr>
        <p:sp>
          <p:nvSpPr>
            <p:cNvPr id="20" name="Rounded Rectangle 19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7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1817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3240256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396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3050"/>
            <a:ext cx="3886200" cy="463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3050"/>
            <a:ext cx="3886200" cy="463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7" name="Rounded Rectangle 16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9" name="Round Same Side Corner Rectangle 18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56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0817"/>
            <a:ext cx="7886700" cy="12122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5" name="Rounded Rectangle 14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7" name="Round Same Side Corner Rectangle 16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0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1" name="Rounded Rectangle 10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 Same Side Corner Rectangle 12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00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46E0E4-908A-4724-B308-E4F6AE4FA0DD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5676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200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9104"/>
            <a:ext cx="7886700" cy="4643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7989" y="64765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546E0E4-908A-4724-B308-E4F6AE4FA0DD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84" y="6593288"/>
            <a:ext cx="850100" cy="2017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" y="6593288"/>
            <a:ext cx="1019247" cy="2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3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wmf"/><Relationship Id="rId13" Type="http://schemas.openxmlformats.org/officeDocument/2006/relationships/oleObject" Target="../embeddings/oleObject356.bin"/><Relationship Id="rId3" Type="http://schemas.openxmlformats.org/officeDocument/2006/relationships/oleObject" Target="../embeddings/oleObject351.bin"/><Relationship Id="rId7" Type="http://schemas.openxmlformats.org/officeDocument/2006/relationships/oleObject" Target="../embeddings/oleObject353.bin"/><Relationship Id="rId12" Type="http://schemas.openxmlformats.org/officeDocument/2006/relationships/image" Target="../media/image26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6.wmf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58.wmf"/><Relationship Id="rId11" Type="http://schemas.openxmlformats.org/officeDocument/2006/relationships/oleObject" Target="../embeddings/oleObject355.bin"/><Relationship Id="rId5" Type="http://schemas.openxmlformats.org/officeDocument/2006/relationships/oleObject" Target="../embeddings/oleObject352.bin"/><Relationship Id="rId15" Type="http://schemas.openxmlformats.org/officeDocument/2006/relationships/oleObject" Target="../embeddings/oleObject357.bin"/><Relationship Id="rId10" Type="http://schemas.openxmlformats.org/officeDocument/2006/relationships/image" Target="../media/image267.wmf"/><Relationship Id="rId4" Type="http://schemas.openxmlformats.org/officeDocument/2006/relationships/image" Target="../media/image265.wmf"/><Relationship Id="rId9" Type="http://schemas.openxmlformats.org/officeDocument/2006/relationships/oleObject" Target="../embeddings/oleObject354.bin"/><Relationship Id="rId14" Type="http://schemas.openxmlformats.org/officeDocument/2006/relationships/image" Target="../media/image269.wmf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wmf"/><Relationship Id="rId13" Type="http://schemas.openxmlformats.org/officeDocument/2006/relationships/oleObject" Target="../embeddings/oleObject363.bin"/><Relationship Id="rId18" Type="http://schemas.openxmlformats.org/officeDocument/2006/relationships/image" Target="../media/image276.wmf"/><Relationship Id="rId3" Type="http://schemas.openxmlformats.org/officeDocument/2006/relationships/oleObject" Target="../embeddings/oleObject358.bin"/><Relationship Id="rId7" Type="http://schemas.openxmlformats.org/officeDocument/2006/relationships/oleObject" Target="../embeddings/oleObject360.bin"/><Relationship Id="rId12" Type="http://schemas.openxmlformats.org/officeDocument/2006/relationships/image" Target="../media/image273.wmf"/><Relationship Id="rId17" Type="http://schemas.openxmlformats.org/officeDocument/2006/relationships/oleObject" Target="../embeddings/oleObject36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5.wmf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71.wmf"/><Relationship Id="rId11" Type="http://schemas.openxmlformats.org/officeDocument/2006/relationships/oleObject" Target="../embeddings/oleObject362.bin"/><Relationship Id="rId5" Type="http://schemas.openxmlformats.org/officeDocument/2006/relationships/oleObject" Target="../embeddings/oleObject359.bin"/><Relationship Id="rId15" Type="http://schemas.openxmlformats.org/officeDocument/2006/relationships/oleObject" Target="../embeddings/oleObject364.bin"/><Relationship Id="rId10" Type="http://schemas.openxmlformats.org/officeDocument/2006/relationships/image" Target="../media/image257.wmf"/><Relationship Id="rId19" Type="http://schemas.openxmlformats.org/officeDocument/2006/relationships/oleObject" Target="../embeddings/oleObject366.bin"/><Relationship Id="rId4" Type="http://schemas.openxmlformats.org/officeDocument/2006/relationships/image" Target="../media/image270.wmf"/><Relationship Id="rId9" Type="http://schemas.openxmlformats.org/officeDocument/2006/relationships/oleObject" Target="../embeddings/oleObject361.bin"/><Relationship Id="rId14" Type="http://schemas.openxmlformats.org/officeDocument/2006/relationships/image" Target="../media/image274.wmf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wmf"/><Relationship Id="rId3" Type="http://schemas.openxmlformats.org/officeDocument/2006/relationships/oleObject" Target="../embeddings/oleObject367.bin"/><Relationship Id="rId7" Type="http://schemas.openxmlformats.org/officeDocument/2006/relationships/oleObject" Target="../embeddings/oleObject3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78.wmf"/><Relationship Id="rId5" Type="http://schemas.openxmlformats.org/officeDocument/2006/relationships/oleObject" Target="../embeddings/oleObject368.bin"/><Relationship Id="rId10" Type="http://schemas.openxmlformats.org/officeDocument/2006/relationships/image" Target="../media/image280.wmf"/><Relationship Id="rId4" Type="http://schemas.openxmlformats.org/officeDocument/2006/relationships/image" Target="../media/image277.wmf"/><Relationship Id="rId9" Type="http://schemas.openxmlformats.org/officeDocument/2006/relationships/oleObject" Target="../embeddings/oleObject370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82.wmf"/><Relationship Id="rId5" Type="http://schemas.openxmlformats.org/officeDocument/2006/relationships/oleObject" Target="../embeddings/oleObject372.bin"/><Relationship Id="rId4" Type="http://schemas.openxmlformats.org/officeDocument/2006/relationships/image" Target="../media/image281.w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2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2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8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25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7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56.wmf"/><Relationship Id="rId3" Type="http://schemas.openxmlformats.org/officeDocument/2006/relationships/oleObject" Target="../embeddings/oleObject38.bin"/><Relationship Id="rId21" Type="http://schemas.openxmlformats.org/officeDocument/2006/relationships/oleObject" Target="../embeddings/oleObject47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.wmf"/><Relationship Id="rId20" Type="http://schemas.openxmlformats.org/officeDocument/2006/relationships/image" Target="../media/image57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52.wmf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54.wmf"/><Relationship Id="rId22" Type="http://schemas.openxmlformats.org/officeDocument/2006/relationships/image" Target="../media/image58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57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51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67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6.wmf"/><Relationship Id="rId20" Type="http://schemas.openxmlformats.org/officeDocument/2006/relationships/image" Target="../media/image68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10" Type="http://schemas.openxmlformats.org/officeDocument/2006/relationships/image" Target="../media/image63.wmf"/><Relationship Id="rId19" Type="http://schemas.openxmlformats.org/officeDocument/2006/relationships/oleObject" Target="../embeddings/oleObject61.bin"/><Relationship Id="rId4" Type="http://schemas.openxmlformats.org/officeDocument/2006/relationships/image" Target="../media/image60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65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69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69.bin"/><Relationship Id="rId18" Type="http://schemas.openxmlformats.org/officeDocument/2006/relationships/image" Target="../media/image78.wmf"/><Relationship Id="rId3" Type="http://schemas.openxmlformats.org/officeDocument/2006/relationships/oleObject" Target="../embeddings/oleObject64.bin"/><Relationship Id="rId21" Type="http://schemas.openxmlformats.org/officeDocument/2006/relationships/oleObject" Target="../embeddings/oleObject73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.wmf"/><Relationship Id="rId20" Type="http://schemas.openxmlformats.org/officeDocument/2006/relationships/image" Target="../media/image79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5" Type="http://schemas.openxmlformats.org/officeDocument/2006/relationships/oleObject" Target="../embeddings/oleObject70.bin"/><Relationship Id="rId10" Type="http://schemas.openxmlformats.org/officeDocument/2006/relationships/image" Target="../media/image74.wmf"/><Relationship Id="rId19" Type="http://schemas.openxmlformats.org/officeDocument/2006/relationships/oleObject" Target="../embeddings/oleObject72.bin"/><Relationship Id="rId4" Type="http://schemas.openxmlformats.org/officeDocument/2006/relationships/image" Target="../media/image71.w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76.wmf"/><Relationship Id="rId22" Type="http://schemas.openxmlformats.org/officeDocument/2006/relationships/image" Target="../media/image80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79.bin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7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0.bin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86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84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91.bin"/><Relationship Id="rId18" Type="http://schemas.openxmlformats.org/officeDocument/2006/relationships/oleObject" Target="../embeddings/oleObject94.bin"/><Relationship Id="rId3" Type="http://schemas.openxmlformats.org/officeDocument/2006/relationships/oleObject" Target="../embeddings/oleObject86.bin"/><Relationship Id="rId21" Type="http://schemas.openxmlformats.org/officeDocument/2006/relationships/image" Target="../media/image96.wmf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92.wmf"/><Relationship Id="rId17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4.wmf"/><Relationship Id="rId20" Type="http://schemas.openxmlformats.org/officeDocument/2006/relationships/oleObject" Target="../embeddings/oleObject95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5" Type="http://schemas.openxmlformats.org/officeDocument/2006/relationships/oleObject" Target="../embeddings/oleObject92.bin"/><Relationship Id="rId10" Type="http://schemas.openxmlformats.org/officeDocument/2006/relationships/image" Target="../media/image91.wmf"/><Relationship Id="rId19" Type="http://schemas.openxmlformats.org/officeDocument/2006/relationships/image" Target="../media/image95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89.bin"/><Relationship Id="rId14" Type="http://schemas.openxmlformats.org/officeDocument/2006/relationships/image" Target="../media/image93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10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100.bin"/><Relationship Id="rId5" Type="http://schemas.openxmlformats.org/officeDocument/2006/relationships/oleObject" Target="../embeddings/oleObject97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99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102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04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oleObject" Target="../embeddings/oleObject109.bin"/><Relationship Id="rId18" Type="http://schemas.openxmlformats.org/officeDocument/2006/relationships/image" Target="../media/image112.wmf"/><Relationship Id="rId3" Type="http://schemas.openxmlformats.org/officeDocument/2006/relationships/oleObject" Target="../embeddings/oleObject104.bin"/><Relationship Id="rId21" Type="http://schemas.openxmlformats.org/officeDocument/2006/relationships/oleObject" Target="../embeddings/oleObject113.bin"/><Relationship Id="rId7" Type="http://schemas.openxmlformats.org/officeDocument/2006/relationships/oleObject" Target="../embeddings/oleObject106.bin"/><Relationship Id="rId12" Type="http://schemas.openxmlformats.org/officeDocument/2006/relationships/image" Target="../media/image109.wmf"/><Relationship Id="rId17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1.wmf"/><Relationship Id="rId20" Type="http://schemas.openxmlformats.org/officeDocument/2006/relationships/image" Target="../media/image113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108.bin"/><Relationship Id="rId24" Type="http://schemas.openxmlformats.org/officeDocument/2006/relationships/image" Target="../media/image115.wmf"/><Relationship Id="rId5" Type="http://schemas.openxmlformats.org/officeDocument/2006/relationships/oleObject" Target="../embeddings/oleObject105.bin"/><Relationship Id="rId15" Type="http://schemas.openxmlformats.org/officeDocument/2006/relationships/oleObject" Target="../embeddings/oleObject110.bin"/><Relationship Id="rId23" Type="http://schemas.openxmlformats.org/officeDocument/2006/relationships/oleObject" Target="../embeddings/oleObject114.bin"/><Relationship Id="rId10" Type="http://schemas.openxmlformats.org/officeDocument/2006/relationships/image" Target="../media/image108.wmf"/><Relationship Id="rId19" Type="http://schemas.openxmlformats.org/officeDocument/2006/relationships/oleObject" Target="../embeddings/oleObject112.bin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107.bin"/><Relationship Id="rId14" Type="http://schemas.openxmlformats.org/officeDocument/2006/relationships/image" Target="../media/image110.wmf"/><Relationship Id="rId22" Type="http://schemas.openxmlformats.org/officeDocument/2006/relationships/image" Target="../media/image114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oleObject" Target="../embeddings/oleObject120.bin"/><Relationship Id="rId18" Type="http://schemas.openxmlformats.org/officeDocument/2006/relationships/image" Target="../media/image112.wmf"/><Relationship Id="rId3" Type="http://schemas.openxmlformats.org/officeDocument/2006/relationships/oleObject" Target="../embeddings/oleObject115.bin"/><Relationship Id="rId21" Type="http://schemas.openxmlformats.org/officeDocument/2006/relationships/oleObject" Target="../embeddings/oleObject124.bin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109.wmf"/><Relationship Id="rId17" Type="http://schemas.openxmlformats.org/officeDocument/2006/relationships/oleObject" Target="../embeddings/oleObject1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1.wmf"/><Relationship Id="rId20" Type="http://schemas.openxmlformats.org/officeDocument/2006/relationships/image" Target="../media/image113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119.bin"/><Relationship Id="rId24" Type="http://schemas.openxmlformats.org/officeDocument/2006/relationships/image" Target="../media/image115.wmf"/><Relationship Id="rId5" Type="http://schemas.openxmlformats.org/officeDocument/2006/relationships/oleObject" Target="../embeddings/oleObject116.bin"/><Relationship Id="rId15" Type="http://schemas.openxmlformats.org/officeDocument/2006/relationships/oleObject" Target="../embeddings/oleObject121.bin"/><Relationship Id="rId23" Type="http://schemas.openxmlformats.org/officeDocument/2006/relationships/oleObject" Target="../embeddings/oleObject125.bin"/><Relationship Id="rId10" Type="http://schemas.openxmlformats.org/officeDocument/2006/relationships/image" Target="../media/image108.wmf"/><Relationship Id="rId19" Type="http://schemas.openxmlformats.org/officeDocument/2006/relationships/oleObject" Target="../embeddings/oleObject123.bin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118.bin"/><Relationship Id="rId14" Type="http://schemas.openxmlformats.org/officeDocument/2006/relationships/image" Target="../media/image110.wmf"/><Relationship Id="rId22" Type="http://schemas.openxmlformats.org/officeDocument/2006/relationships/image" Target="../media/image11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116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oleObject" Target="../embeddings/oleObject134.bin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12" Type="http://schemas.openxmlformats.org/officeDocument/2006/relationships/image" Target="../media/image12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4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20.wmf"/><Relationship Id="rId11" Type="http://schemas.openxmlformats.org/officeDocument/2006/relationships/oleObject" Target="../embeddings/oleObject133.bin"/><Relationship Id="rId5" Type="http://schemas.openxmlformats.org/officeDocument/2006/relationships/oleObject" Target="../embeddings/oleObject130.bin"/><Relationship Id="rId15" Type="http://schemas.openxmlformats.org/officeDocument/2006/relationships/oleObject" Target="../embeddings/oleObject136.bin"/><Relationship Id="rId10" Type="http://schemas.openxmlformats.org/officeDocument/2006/relationships/image" Target="../media/image122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32.bin"/><Relationship Id="rId14" Type="http://schemas.openxmlformats.org/officeDocument/2006/relationships/oleObject" Target="../embeddings/oleObject135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oleObject" Target="../embeddings/oleObject142.bin"/><Relationship Id="rId18" Type="http://schemas.openxmlformats.org/officeDocument/2006/relationships/image" Target="../media/image125.wmf"/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139.bin"/><Relationship Id="rId12" Type="http://schemas.openxmlformats.org/officeDocument/2006/relationships/image" Target="../media/image123.wmf"/><Relationship Id="rId17" Type="http://schemas.openxmlformats.org/officeDocument/2006/relationships/oleObject" Target="../embeddings/oleObject1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4.wmf"/><Relationship Id="rId20" Type="http://schemas.openxmlformats.org/officeDocument/2006/relationships/image" Target="../media/image126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20.wmf"/><Relationship Id="rId11" Type="http://schemas.openxmlformats.org/officeDocument/2006/relationships/oleObject" Target="../embeddings/oleObject141.bin"/><Relationship Id="rId5" Type="http://schemas.openxmlformats.org/officeDocument/2006/relationships/oleObject" Target="../embeddings/oleObject138.bin"/><Relationship Id="rId15" Type="http://schemas.openxmlformats.org/officeDocument/2006/relationships/oleObject" Target="../embeddings/oleObject144.bin"/><Relationship Id="rId10" Type="http://schemas.openxmlformats.org/officeDocument/2006/relationships/image" Target="../media/image122.wmf"/><Relationship Id="rId19" Type="http://schemas.openxmlformats.org/officeDocument/2006/relationships/oleObject" Target="../embeddings/oleObject146.bin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40.bin"/><Relationship Id="rId14" Type="http://schemas.openxmlformats.org/officeDocument/2006/relationships/oleObject" Target="../embeddings/oleObject143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oleObject" Target="../embeddings/oleObject152.bin"/><Relationship Id="rId18" Type="http://schemas.openxmlformats.org/officeDocument/2006/relationships/oleObject" Target="../embeddings/oleObject155.bin"/><Relationship Id="rId26" Type="http://schemas.openxmlformats.org/officeDocument/2006/relationships/oleObject" Target="../embeddings/oleObject159.bin"/><Relationship Id="rId3" Type="http://schemas.openxmlformats.org/officeDocument/2006/relationships/oleObject" Target="../embeddings/oleObject147.bin"/><Relationship Id="rId21" Type="http://schemas.openxmlformats.org/officeDocument/2006/relationships/image" Target="../media/image126.wmf"/><Relationship Id="rId7" Type="http://schemas.openxmlformats.org/officeDocument/2006/relationships/oleObject" Target="../embeddings/oleObject149.bin"/><Relationship Id="rId12" Type="http://schemas.openxmlformats.org/officeDocument/2006/relationships/image" Target="../media/image127.wmf"/><Relationship Id="rId17" Type="http://schemas.openxmlformats.org/officeDocument/2006/relationships/image" Target="../media/image124.wmf"/><Relationship Id="rId25" Type="http://schemas.openxmlformats.org/officeDocument/2006/relationships/image" Target="../media/image13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4.bin"/><Relationship Id="rId20" Type="http://schemas.openxmlformats.org/officeDocument/2006/relationships/oleObject" Target="../embeddings/oleObject156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20.wmf"/><Relationship Id="rId11" Type="http://schemas.openxmlformats.org/officeDocument/2006/relationships/oleObject" Target="../embeddings/oleObject151.bin"/><Relationship Id="rId24" Type="http://schemas.openxmlformats.org/officeDocument/2006/relationships/oleObject" Target="../embeddings/oleObject158.bin"/><Relationship Id="rId5" Type="http://schemas.openxmlformats.org/officeDocument/2006/relationships/oleObject" Target="../embeddings/oleObject148.bin"/><Relationship Id="rId15" Type="http://schemas.openxmlformats.org/officeDocument/2006/relationships/oleObject" Target="../embeddings/oleObject153.bin"/><Relationship Id="rId23" Type="http://schemas.openxmlformats.org/officeDocument/2006/relationships/image" Target="../media/image129.wmf"/><Relationship Id="rId28" Type="http://schemas.openxmlformats.org/officeDocument/2006/relationships/oleObject" Target="../embeddings/oleObject160.bin"/><Relationship Id="rId10" Type="http://schemas.openxmlformats.org/officeDocument/2006/relationships/image" Target="../media/image122.wmf"/><Relationship Id="rId19" Type="http://schemas.openxmlformats.org/officeDocument/2006/relationships/image" Target="../media/image125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50.bin"/><Relationship Id="rId14" Type="http://schemas.openxmlformats.org/officeDocument/2006/relationships/image" Target="../media/image128.wmf"/><Relationship Id="rId22" Type="http://schemas.openxmlformats.org/officeDocument/2006/relationships/oleObject" Target="../embeddings/oleObject157.bin"/><Relationship Id="rId27" Type="http://schemas.openxmlformats.org/officeDocument/2006/relationships/image" Target="../media/image131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oleObject" Target="../embeddings/oleObject166.bin"/><Relationship Id="rId18" Type="http://schemas.openxmlformats.org/officeDocument/2006/relationships/oleObject" Target="../embeddings/oleObject169.bin"/><Relationship Id="rId3" Type="http://schemas.openxmlformats.org/officeDocument/2006/relationships/oleObject" Target="../embeddings/oleObject161.bin"/><Relationship Id="rId21" Type="http://schemas.openxmlformats.org/officeDocument/2006/relationships/image" Target="../media/image126.wmf"/><Relationship Id="rId7" Type="http://schemas.openxmlformats.org/officeDocument/2006/relationships/oleObject" Target="../embeddings/oleObject163.bin"/><Relationship Id="rId12" Type="http://schemas.openxmlformats.org/officeDocument/2006/relationships/image" Target="../media/image127.wmf"/><Relationship Id="rId17" Type="http://schemas.openxmlformats.org/officeDocument/2006/relationships/image" Target="../media/image13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8.bin"/><Relationship Id="rId20" Type="http://schemas.openxmlformats.org/officeDocument/2006/relationships/oleObject" Target="../embeddings/oleObject170.bin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20.wmf"/><Relationship Id="rId11" Type="http://schemas.openxmlformats.org/officeDocument/2006/relationships/oleObject" Target="../embeddings/oleObject165.bin"/><Relationship Id="rId24" Type="http://schemas.openxmlformats.org/officeDocument/2006/relationships/oleObject" Target="../embeddings/oleObject172.bin"/><Relationship Id="rId5" Type="http://schemas.openxmlformats.org/officeDocument/2006/relationships/oleObject" Target="../embeddings/oleObject162.bin"/><Relationship Id="rId15" Type="http://schemas.openxmlformats.org/officeDocument/2006/relationships/oleObject" Target="../embeddings/oleObject167.bin"/><Relationship Id="rId23" Type="http://schemas.openxmlformats.org/officeDocument/2006/relationships/image" Target="../media/image131.wmf"/><Relationship Id="rId10" Type="http://schemas.openxmlformats.org/officeDocument/2006/relationships/image" Target="../media/image122.wmf"/><Relationship Id="rId19" Type="http://schemas.openxmlformats.org/officeDocument/2006/relationships/image" Target="../media/image125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64.bin"/><Relationship Id="rId14" Type="http://schemas.openxmlformats.org/officeDocument/2006/relationships/image" Target="../media/image128.wmf"/><Relationship Id="rId22" Type="http://schemas.openxmlformats.org/officeDocument/2006/relationships/oleObject" Target="../embeddings/oleObject171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oleObject" Target="../embeddings/oleObject178.bin"/><Relationship Id="rId18" Type="http://schemas.openxmlformats.org/officeDocument/2006/relationships/oleObject" Target="../embeddings/oleObject181.bin"/><Relationship Id="rId26" Type="http://schemas.openxmlformats.org/officeDocument/2006/relationships/image" Target="../media/image132.wmf"/><Relationship Id="rId3" Type="http://schemas.openxmlformats.org/officeDocument/2006/relationships/oleObject" Target="../embeddings/oleObject173.bin"/><Relationship Id="rId21" Type="http://schemas.openxmlformats.org/officeDocument/2006/relationships/image" Target="../media/image131.wmf"/><Relationship Id="rId7" Type="http://schemas.openxmlformats.org/officeDocument/2006/relationships/oleObject" Target="../embeddings/oleObject175.bin"/><Relationship Id="rId12" Type="http://schemas.openxmlformats.org/officeDocument/2006/relationships/image" Target="../media/image122.wmf"/><Relationship Id="rId17" Type="http://schemas.openxmlformats.org/officeDocument/2006/relationships/oleObject" Target="../embeddings/oleObject180.bin"/><Relationship Id="rId25" Type="http://schemas.openxmlformats.org/officeDocument/2006/relationships/oleObject" Target="../embeddings/oleObject18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5.wmf"/><Relationship Id="rId20" Type="http://schemas.openxmlformats.org/officeDocument/2006/relationships/oleObject" Target="../embeddings/oleObject182.bin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177.bin"/><Relationship Id="rId24" Type="http://schemas.openxmlformats.org/officeDocument/2006/relationships/image" Target="../media/image125.wmf"/><Relationship Id="rId5" Type="http://schemas.openxmlformats.org/officeDocument/2006/relationships/oleObject" Target="../embeddings/oleObject174.bin"/><Relationship Id="rId15" Type="http://schemas.openxmlformats.org/officeDocument/2006/relationships/oleObject" Target="../embeddings/oleObject179.bin"/><Relationship Id="rId23" Type="http://schemas.openxmlformats.org/officeDocument/2006/relationships/oleObject" Target="../embeddings/oleObject184.bin"/><Relationship Id="rId10" Type="http://schemas.openxmlformats.org/officeDocument/2006/relationships/image" Target="../media/image121.wmf"/><Relationship Id="rId19" Type="http://schemas.openxmlformats.org/officeDocument/2006/relationships/image" Target="../media/image126.wmf"/><Relationship Id="rId4" Type="http://schemas.openxmlformats.org/officeDocument/2006/relationships/image" Target="../media/image133.wmf"/><Relationship Id="rId9" Type="http://schemas.openxmlformats.org/officeDocument/2006/relationships/oleObject" Target="../embeddings/oleObject176.bin"/><Relationship Id="rId14" Type="http://schemas.openxmlformats.org/officeDocument/2006/relationships/image" Target="../media/image134.wmf"/><Relationship Id="rId22" Type="http://schemas.openxmlformats.org/officeDocument/2006/relationships/oleObject" Target="../embeddings/oleObject183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13" Type="http://schemas.openxmlformats.org/officeDocument/2006/relationships/oleObject" Target="../embeddings/oleObject191.bin"/><Relationship Id="rId3" Type="http://schemas.openxmlformats.org/officeDocument/2006/relationships/oleObject" Target="../embeddings/oleObject186.bin"/><Relationship Id="rId7" Type="http://schemas.openxmlformats.org/officeDocument/2006/relationships/oleObject" Target="../embeddings/oleObject188.bin"/><Relationship Id="rId12" Type="http://schemas.openxmlformats.org/officeDocument/2006/relationships/image" Target="../media/image1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190.bin"/><Relationship Id="rId5" Type="http://schemas.openxmlformats.org/officeDocument/2006/relationships/oleObject" Target="../embeddings/oleObject187.bin"/><Relationship Id="rId10" Type="http://schemas.openxmlformats.org/officeDocument/2006/relationships/image" Target="../media/image139.wmf"/><Relationship Id="rId4" Type="http://schemas.openxmlformats.org/officeDocument/2006/relationships/image" Target="../media/image136.wmf"/><Relationship Id="rId9" Type="http://schemas.openxmlformats.org/officeDocument/2006/relationships/oleObject" Target="../embeddings/oleObject189.bin"/><Relationship Id="rId14" Type="http://schemas.openxmlformats.org/officeDocument/2006/relationships/image" Target="../media/image141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13" Type="http://schemas.openxmlformats.org/officeDocument/2006/relationships/oleObject" Target="../embeddings/oleObject197.bin"/><Relationship Id="rId18" Type="http://schemas.openxmlformats.org/officeDocument/2006/relationships/image" Target="../media/image149.wmf"/><Relationship Id="rId3" Type="http://schemas.openxmlformats.org/officeDocument/2006/relationships/oleObject" Target="../embeddings/oleObject192.bin"/><Relationship Id="rId21" Type="http://schemas.openxmlformats.org/officeDocument/2006/relationships/oleObject" Target="../embeddings/oleObject201.bin"/><Relationship Id="rId7" Type="http://schemas.openxmlformats.org/officeDocument/2006/relationships/oleObject" Target="../embeddings/oleObject194.bin"/><Relationship Id="rId12" Type="http://schemas.openxmlformats.org/officeDocument/2006/relationships/image" Target="../media/image146.wmf"/><Relationship Id="rId17" Type="http://schemas.openxmlformats.org/officeDocument/2006/relationships/oleObject" Target="../embeddings/oleObject19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8.wmf"/><Relationship Id="rId20" Type="http://schemas.openxmlformats.org/officeDocument/2006/relationships/image" Target="../media/image150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43.wmf"/><Relationship Id="rId11" Type="http://schemas.openxmlformats.org/officeDocument/2006/relationships/oleObject" Target="../embeddings/oleObject196.bin"/><Relationship Id="rId24" Type="http://schemas.openxmlformats.org/officeDocument/2006/relationships/image" Target="../media/image139.wmf"/><Relationship Id="rId5" Type="http://schemas.openxmlformats.org/officeDocument/2006/relationships/oleObject" Target="../embeddings/oleObject193.bin"/><Relationship Id="rId15" Type="http://schemas.openxmlformats.org/officeDocument/2006/relationships/oleObject" Target="../embeddings/oleObject198.bin"/><Relationship Id="rId23" Type="http://schemas.openxmlformats.org/officeDocument/2006/relationships/oleObject" Target="../embeddings/oleObject202.bin"/><Relationship Id="rId10" Type="http://schemas.openxmlformats.org/officeDocument/2006/relationships/image" Target="../media/image145.wmf"/><Relationship Id="rId19" Type="http://schemas.openxmlformats.org/officeDocument/2006/relationships/oleObject" Target="../embeddings/oleObject200.bin"/><Relationship Id="rId4" Type="http://schemas.openxmlformats.org/officeDocument/2006/relationships/image" Target="../media/image142.wmf"/><Relationship Id="rId9" Type="http://schemas.openxmlformats.org/officeDocument/2006/relationships/oleObject" Target="../embeddings/oleObject195.bin"/><Relationship Id="rId14" Type="http://schemas.openxmlformats.org/officeDocument/2006/relationships/image" Target="../media/image147.wmf"/><Relationship Id="rId22" Type="http://schemas.openxmlformats.org/officeDocument/2006/relationships/image" Target="../media/image151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13" Type="http://schemas.openxmlformats.org/officeDocument/2006/relationships/oleObject" Target="../embeddings/oleObject208.bin"/><Relationship Id="rId18" Type="http://schemas.openxmlformats.org/officeDocument/2006/relationships/image" Target="../media/image152.wmf"/><Relationship Id="rId26" Type="http://schemas.openxmlformats.org/officeDocument/2006/relationships/image" Target="../media/image156.wmf"/><Relationship Id="rId3" Type="http://schemas.openxmlformats.org/officeDocument/2006/relationships/oleObject" Target="../embeddings/oleObject203.bin"/><Relationship Id="rId21" Type="http://schemas.openxmlformats.org/officeDocument/2006/relationships/oleObject" Target="../embeddings/oleObject212.bin"/><Relationship Id="rId7" Type="http://schemas.openxmlformats.org/officeDocument/2006/relationships/oleObject" Target="../embeddings/oleObject205.bin"/><Relationship Id="rId12" Type="http://schemas.openxmlformats.org/officeDocument/2006/relationships/image" Target="../media/image146.wmf"/><Relationship Id="rId17" Type="http://schemas.openxmlformats.org/officeDocument/2006/relationships/oleObject" Target="../embeddings/oleObject210.bin"/><Relationship Id="rId25" Type="http://schemas.openxmlformats.org/officeDocument/2006/relationships/oleObject" Target="../embeddings/oleObject2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8.wmf"/><Relationship Id="rId20" Type="http://schemas.openxmlformats.org/officeDocument/2006/relationships/image" Target="../media/image153.wmf"/><Relationship Id="rId29" Type="http://schemas.openxmlformats.org/officeDocument/2006/relationships/oleObject" Target="../embeddings/oleObject216.bin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43.wmf"/><Relationship Id="rId11" Type="http://schemas.openxmlformats.org/officeDocument/2006/relationships/oleObject" Target="../embeddings/oleObject207.bin"/><Relationship Id="rId24" Type="http://schemas.openxmlformats.org/officeDocument/2006/relationships/image" Target="../media/image155.wmf"/><Relationship Id="rId32" Type="http://schemas.openxmlformats.org/officeDocument/2006/relationships/image" Target="../media/image159.wmf"/><Relationship Id="rId5" Type="http://schemas.openxmlformats.org/officeDocument/2006/relationships/oleObject" Target="../embeddings/oleObject204.bin"/><Relationship Id="rId15" Type="http://schemas.openxmlformats.org/officeDocument/2006/relationships/oleObject" Target="../embeddings/oleObject209.bin"/><Relationship Id="rId23" Type="http://schemas.openxmlformats.org/officeDocument/2006/relationships/oleObject" Target="../embeddings/oleObject213.bin"/><Relationship Id="rId28" Type="http://schemas.openxmlformats.org/officeDocument/2006/relationships/image" Target="../media/image157.wmf"/><Relationship Id="rId10" Type="http://schemas.openxmlformats.org/officeDocument/2006/relationships/image" Target="../media/image145.wmf"/><Relationship Id="rId19" Type="http://schemas.openxmlformats.org/officeDocument/2006/relationships/oleObject" Target="../embeddings/oleObject211.bin"/><Relationship Id="rId31" Type="http://schemas.openxmlformats.org/officeDocument/2006/relationships/oleObject" Target="../embeddings/oleObject217.bin"/><Relationship Id="rId4" Type="http://schemas.openxmlformats.org/officeDocument/2006/relationships/image" Target="../media/image142.wmf"/><Relationship Id="rId9" Type="http://schemas.openxmlformats.org/officeDocument/2006/relationships/oleObject" Target="../embeddings/oleObject206.bin"/><Relationship Id="rId14" Type="http://schemas.openxmlformats.org/officeDocument/2006/relationships/image" Target="../media/image147.wmf"/><Relationship Id="rId22" Type="http://schemas.openxmlformats.org/officeDocument/2006/relationships/image" Target="../media/image154.wmf"/><Relationship Id="rId27" Type="http://schemas.openxmlformats.org/officeDocument/2006/relationships/oleObject" Target="../embeddings/oleObject215.bin"/><Relationship Id="rId30" Type="http://schemas.openxmlformats.org/officeDocument/2006/relationships/image" Target="../media/image158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13" Type="http://schemas.openxmlformats.org/officeDocument/2006/relationships/oleObject" Target="../embeddings/oleObject223.bin"/><Relationship Id="rId18" Type="http://schemas.openxmlformats.org/officeDocument/2006/relationships/image" Target="../media/image152.wmf"/><Relationship Id="rId3" Type="http://schemas.openxmlformats.org/officeDocument/2006/relationships/oleObject" Target="../embeddings/oleObject218.bin"/><Relationship Id="rId21" Type="http://schemas.openxmlformats.org/officeDocument/2006/relationships/oleObject" Target="../embeddings/oleObject227.bin"/><Relationship Id="rId7" Type="http://schemas.openxmlformats.org/officeDocument/2006/relationships/oleObject" Target="../embeddings/oleObject220.bin"/><Relationship Id="rId12" Type="http://schemas.openxmlformats.org/officeDocument/2006/relationships/image" Target="../media/image146.wmf"/><Relationship Id="rId17" Type="http://schemas.openxmlformats.org/officeDocument/2006/relationships/oleObject" Target="../embeddings/oleObject2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8.wmf"/><Relationship Id="rId20" Type="http://schemas.openxmlformats.org/officeDocument/2006/relationships/image" Target="../media/image160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43.wmf"/><Relationship Id="rId11" Type="http://schemas.openxmlformats.org/officeDocument/2006/relationships/oleObject" Target="../embeddings/oleObject222.bin"/><Relationship Id="rId5" Type="http://schemas.openxmlformats.org/officeDocument/2006/relationships/oleObject" Target="../embeddings/oleObject219.bin"/><Relationship Id="rId15" Type="http://schemas.openxmlformats.org/officeDocument/2006/relationships/oleObject" Target="../embeddings/oleObject224.bin"/><Relationship Id="rId23" Type="http://schemas.openxmlformats.org/officeDocument/2006/relationships/oleObject" Target="../embeddings/oleObject228.bin"/><Relationship Id="rId10" Type="http://schemas.openxmlformats.org/officeDocument/2006/relationships/image" Target="../media/image145.wmf"/><Relationship Id="rId19" Type="http://schemas.openxmlformats.org/officeDocument/2006/relationships/oleObject" Target="../embeddings/oleObject226.bin"/><Relationship Id="rId4" Type="http://schemas.openxmlformats.org/officeDocument/2006/relationships/image" Target="../media/image142.wmf"/><Relationship Id="rId9" Type="http://schemas.openxmlformats.org/officeDocument/2006/relationships/oleObject" Target="../embeddings/oleObject221.bin"/><Relationship Id="rId14" Type="http://schemas.openxmlformats.org/officeDocument/2006/relationships/image" Target="../media/image147.wmf"/><Relationship Id="rId22" Type="http://schemas.openxmlformats.org/officeDocument/2006/relationships/image" Target="../media/image16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13" Type="http://schemas.openxmlformats.org/officeDocument/2006/relationships/oleObject" Target="../embeddings/oleObject234.bin"/><Relationship Id="rId18" Type="http://schemas.openxmlformats.org/officeDocument/2006/relationships/oleObject" Target="../embeddings/oleObject237.bin"/><Relationship Id="rId3" Type="http://schemas.openxmlformats.org/officeDocument/2006/relationships/oleObject" Target="../embeddings/oleObject229.bin"/><Relationship Id="rId7" Type="http://schemas.openxmlformats.org/officeDocument/2006/relationships/oleObject" Target="../embeddings/oleObject231.bin"/><Relationship Id="rId12" Type="http://schemas.openxmlformats.org/officeDocument/2006/relationships/image" Target="../media/image166.wmf"/><Relationship Id="rId17" Type="http://schemas.openxmlformats.org/officeDocument/2006/relationships/oleObject" Target="../embeddings/oleObject23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8.wmf"/><Relationship Id="rId20" Type="http://schemas.openxmlformats.org/officeDocument/2006/relationships/image" Target="../media/image169.wmf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63.wmf"/><Relationship Id="rId11" Type="http://schemas.openxmlformats.org/officeDocument/2006/relationships/oleObject" Target="../embeddings/oleObject233.bin"/><Relationship Id="rId5" Type="http://schemas.openxmlformats.org/officeDocument/2006/relationships/oleObject" Target="../embeddings/oleObject230.bin"/><Relationship Id="rId15" Type="http://schemas.openxmlformats.org/officeDocument/2006/relationships/oleObject" Target="../embeddings/oleObject235.bin"/><Relationship Id="rId10" Type="http://schemas.openxmlformats.org/officeDocument/2006/relationships/image" Target="../media/image165.wmf"/><Relationship Id="rId19" Type="http://schemas.openxmlformats.org/officeDocument/2006/relationships/oleObject" Target="../embeddings/oleObject238.bin"/><Relationship Id="rId4" Type="http://schemas.openxmlformats.org/officeDocument/2006/relationships/image" Target="../media/image162.wmf"/><Relationship Id="rId9" Type="http://schemas.openxmlformats.org/officeDocument/2006/relationships/oleObject" Target="../embeddings/oleObject232.bin"/><Relationship Id="rId14" Type="http://schemas.openxmlformats.org/officeDocument/2006/relationships/image" Target="../media/image167.w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13" Type="http://schemas.openxmlformats.org/officeDocument/2006/relationships/oleObject" Target="../embeddings/oleObject244.bin"/><Relationship Id="rId3" Type="http://schemas.openxmlformats.org/officeDocument/2006/relationships/oleObject" Target="../embeddings/oleObject239.bin"/><Relationship Id="rId7" Type="http://schemas.openxmlformats.org/officeDocument/2006/relationships/oleObject" Target="../embeddings/oleObject241.bin"/><Relationship Id="rId12" Type="http://schemas.openxmlformats.org/officeDocument/2006/relationships/image" Target="../media/image174.wmf"/><Relationship Id="rId17" Type="http://schemas.openxmlformats.org/officeDocument/2006/relationships/image" Target="../media/image17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6.bin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71.wmf"/><Relationship Id="rId11" Type="http://schemas.openxmlformats.org/officeDocument/2006/relationships/oleObject" Target="../embeddings/oleObject243.bin"/><Relationship Id="rId5" Type="http://schemas.openxmlformats.org/officeDocument/2006/relationships/oleObject" Target="../embeddings/oleObject240.bin"/><Relationship Id="rId15" Type="http://schemas.openxmlformats.org/officeDocument/2006/relationships/oleObject" Target="../embeddings/oleObject245.bin"/><Relationship Id="rId10" Type="http://schemas.openxmlformats.org/officeDocument/2006/relationships/image" Target="../media/image173.wmf"/><Relationship Id="rId4" Type="http://schemas.openxmlformats.org/officeDocument/2006/relationships/image" Target="../media/image170.wmf"/><Relationship Id="rId9" Type="http://schemas.openxmlformats.org/officeDocument/2006/relationships/oleObject" Target="../embeddings/oleObject242.bin"/><Relationship Id="rId14" Type="http://schemas.openxmlformats.org/officeDocument/2006/relationships/image" Target="../media/image168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wmf"/><Relationship Id="rId3" Type="http://schemas.openxmlformats.org/officeDocument/2006/relationships/oleObject" Target="../embeddings/oleObject247.bin"/><Relationship Id="rId7" Type="http://schemas.openxmlformats.org/officeDocument/2006/relationships/oleObject" Target="../embeddings/oleObject2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77.wmf"/><Relationship Id="rId5" Type="http://schemas.openxmlformats.org/officeDocument/2006/relationships/oleObject" Target="../embeddings/oleObject248.bin"/><Relationship Id="rId10" Type="http://schemas.openxmlformats.org/officeDocument/2006/relationships/image" Target="../media/image179.wmf"/><Relationship Id="rId4" Type="http://schemas.openxmlformats.org/officeDocument/2006/relationships/image" Target="../media/image176.wmf"/><Relationship Id="rId9" Type="http://schemas.openxmlformats.org/officeDocument/2006/relationships/oleObject" Target="../embeddings/oleObject250.bin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3" Type="http://schemas.openxmlformats.org/officeDocument/2006/relationships/oleObject" Target="../embeddings/oleObject251.bin"/><Relationship Id="rId7" Type="http://schemas.openxmlformats.org/officeDocument/2006/relationships/oleObject" Target="../embeddings/oleObject2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80.wmf"/><Relationship Id="rId11" Type="http://schemas.openxmlformats.org/officeDocument/2006/relationships/image" Target="../media/image181.wmf"/><Relationship Id="rId5" Type="http://schemas.openxmlformats.org/officeDocument/2006/relationships/oleObject" Target="../embeddings/oleObject252.bin"/><Relationship Id="rId10" Type="http://schemas.openxmlformats.org/officeDocument/2006/relationships/oleObject" Target="../embeddings/oleObject255.bin"/><Relationship Id="rId4" Type="http://schemas.openxmlformats.org/officeDocument/2006/relationships/image" Target="../media/image176.wmf"/><Relationship Id="rId9" Type="http://schemas.openxmlformats.org/officeDocument/2006/relationships/oleObject" Target="../embeddings/oleObject254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61.bin"/><Relationship Id="rId3" Type="http://schemas.openxmlformats.org/officeDocument/2006/relationships/oleObject" Target="../embeddings/oleObject256.bin"/><Relationship Id="rId7" Type="http://schemas.openxmlformats.org/officeDocument/2006/relationships/oleObject" Target="../embeddings/oleObject258.bin"/><Relationship Id="rId12" Type="http://schemas.openxmlformats.org/officeDocument/2006/relationships/image" Target="../media/image18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82.wmf"/><Relationship Id="rId11" Type="http://schemas.openxmlformats.org/officeDocument/2006/relationships/oleObject" Target="../embeddings/oleObject260.bin"/><Relationship Id="rId5" Type="http://schemas.openxmlformats.org/officeDocument/2006/relationships/oleObject" Target="../embeddings/oleObject257.bin"/><Relationship Id="rId10" Type="http://schemas.openxmlformats.org/officeDocument/2006/relationships/image" Target="../media/image22.wmf"/><Relationship Id="rId4" Type="http://schemas.openxmlformats.org/officeDocument/2006/relationships/image" Target="../media/image176.wmf"/><Relationship Id="rId9" Type="http://schemas.openxmlformats.org/officeDocument/2006/relationships/oleObject" Target="../embeddings/oleObject259.bin"/><Relationship Id="rId14" Type="http://schemas.openxmlformats.org/officeDocument/2006/relationships/image" Target="../media/image184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wmf"/><Relationship Id="rId13" Type="http://schemas.openxmlformats.org/officeDocument/2006/relationships/oleObject" Target="../embeddings/oleObject267.bin"/><Relationship Id="rId18" Type="http://schemas.openxmlformats.org/officeDocument/2006/relationships/image" Target="../media/image192.wmf"/><Relationship Id="rId3" Type="http://schemas.openxmlformats.org/officeDocument/2006/relationships/oleObject" Target="../embeddings/oleObject262.bin"/><Relationship Id="rId21" Type="http://schemas.openxmlformats.org/officeDocument/2006/relationships/oleObject" Target="../embeddings/oleObject271.bin"/><Relationship Id="rId7" Type="http://schemas.openxmlformats.org/officeDocument/2006/relationships/oleObject" Target="../embeddings/oleObject264.bin"/><Relationship Id="rId12" Type="http://schemas.openxmlformats.org/officeDocument/2006/relationships/image" Target="../media/image189.wmf"/><Relationship Id="rId17" Type="http://schemas.openxmlformats.org/officeDocument/2006/relationships/oleObject" Target="../embeddings/oleObject26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1.wmf"/><Relationship Id="rId20" Type="http://schemas.openxmlformats.org/officeDocument/2006/relationships/image" Target="../media/image193.wmf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86.wmf"/><Relationship Id="rId11" Type="http://schemas.openxmlformats.org/officeDocument/2006/relationships/oleObject" Target="../embeddings/oleObject266.bin"/><Relationship Id="rId5" Type="http://schemas.openxmlformats.org/officeDocument/2006/relationships/oleObject" Target="../embeddings/oleObject263.bin"/><Relationship Id="rId15" Type="http://schemas.openxmlformats.org/officeDocument/2006/relationships/oleObject" Target="../embeddings/oleObject268.bin"/><Relationship Id="rId10" Type="http://schemas.openxmlformats.org/officeDocument/2006/relationships/image" Target="../media/image188.wmf"/><Relationship Id="rId19" Type="http://schemas.openxmlformats.org/officeDocument/2006/relationships/oleObject" Target="../embeddings/oleObject270.bin"/><Relationship Id="rId4" Type="http://schemas.openxmlformats.org/officeDocument/2006/relationships/image" Target="../media/image185.wmf"/><Relationship Id="rId9" Type="http://schemas.openxmlformats.org/officeDocument/2006/relationships/oleObject" Target="../embeddings/oleObject265.bin"/><Relationship Id="rId14" Type="http://schemas.openxmlformats.org/officeDocument/2006/relationships/image" Target="../media/image190.wmf"/><Relationship Id="rId22" Type="http://schemas.openxmlformats.org/officeDocument/2006/relationships/image" Target="../media/image194.w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wmf"/><Relationship Id="rId13" Type="http://schemas.openxmlformats.org/officeDocument/2006/relationships/oleObject" Target="../embeddings/oleObject277.bin"/><Relationship Id="rId3" Type="http://schemas.openxmlformats.org/officeDocument/2006/relationships/oleObject" Target="../embeddings/oleObject272.bin"/><Relationship Id="rId7" Type="http://schemas.openxmlformats.org/officeDocument/2006/relationships/oleObject" Target="../embeddings/oleObject274.bin"/><Relationship Id="rId12" Type="http://schemas.openxmlformats.org/officeDocument/2006/relationships/image" Target="../media/image19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96.wmf"/><Relationship Id="rId11" Type="http://schemas.openxmlformats.org/officeDocument/2006/relationships/oleObject" Target="../embeddings/oleObject276.bin"/><Relationship Id="rId5" Type="http://schemas.openxmlformats.org/officeDocument/2006/relationships/oleObject" Target="../embeddings/oleObject273.bin"/><Relationship Id="rId10" Type="http://schemas.openxmlformats.org/officeDocument/2006/relationships/image" Target="../media/image198.wmf"/><Relationship Id="rId4" Type="http://schemas.openxmlformats.org/officeDocument/2006/relationships/image" Target="../media/image195.wmf"/><Relationship Id="rId9" Type="http://schemas.openxmlformats.org/officeDocument/2006/relationships/oleObject" Target="../embeddings/oleObject275.bin"/><Relationship Id="rId14" Type="http://schemas.openxmlformats.org/officeDocument/2006/relationships/image" Target="../media/image200.w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wmf"/><Relationship Id="rId13" Type="http://schemas.openxmlformats.org/officeDocument/2006/relationships/oleObject" Target="../embeddings/oleObject283.bin"/><Relationship Id="rId18" Type="http://schemas.openxmlformats.org/officeDocument/2006/relationships/image" Target="../media/image207.wmf"/><Relationship Id="rId26" Type="http://schemas.openxmlformats.org/officeDocument/2006/relationships/image" Target="../media/image211.wmf"/><Relationship Id="rId3" Type="http://schemas.openxmlformats.org/officeDocument/2006/relationships/oleObject" Target="../embeddings/oleObject278.bin"/><Relationship Id="rId21" Type="http://schemas.openxmlformats.org/officeDocument/2006/relationships/oleObject" Target="../embeddings/oleObject287.bin"/><Relationship Id="rId7" Type="http://schemas.openxmlformats.org/officeDocument/2006/relationships/oleObject" Target="../embeddings/oleObject280.bin"/><Relationship Id="rId12" Type="http://schemas.openxmlformats.org/officeDocument/2006/relationships/image" Target="../media/image204.wmf"/><Relationship Id="rId17" Type="http://schemas.openxmlformats.org/officeDocument/2006/relationships/oleObject" Target="../embeddings/oleObject285.bin"/><Relationship Id="rId25" Type="http://schemas.openxmlformats.org/officeDocument/2006/relationships/oleObject" Target="../embeddings/oleObject28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6.wmf"/><Relationship Id="rId20" Type="http://schemas.openxmlformats.org/officeDocument/2006/relationships/image" Target="../media/image208.wmf"/><Relationship Id="rId29" Type="http://schemas.openxmlformats.org/officeDocument/2006/relationships/oleObject" Target="../embeddings/oleObject291.bin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97.wmf"/><Relationship Id="rId11" Type="http://schemas.openxmlformats.org/officeDocument/2006/relationships/oleObject" Target="../embeddings/oleObject282.bin"/><Relationship Id="rId24" Type="http://schemas.openxmlformats.org/officeDocument/2006/relationships/image" Target="../media/image210.wmf"/><Relationship Id="rId32" Type="http://schemas.openxmlformats.org/officeDocument/2006/relationships/image" Target="../media/image214.wmf"/><Relationship Id="rId5" Type="http://schemas.openxmlformats.org/officeDocument/2006/relationships/oleObject" Target="../embeddings/oleObject279.bin"/><Relationship Id="rId15" Type="http://schemas.openxmlformats.org/officeDocument/2006/relationships/oleObject" Target="../embeddings/oleObject284.bin"/><Relationship Id="rId23" Type="http://schemas.openxmlformats.org/officeDocument/2006/relationships/oleObject" Target="../embeddings/oleObject288.bin"/><Relationship Id="rId28" Type="http://schemas.openxmlformats.org/officeDocument/2006/relationships/image" Target="../media/image212.wmf"/><Relationship Id="rId10" Type="http://schemas.openxmlformats.org/officeDocument/2006/relationships/image" Target="../media/image203.wmf"/><Relationship Id="rId19" Type="http://schemas.openxmlformats.org/officeDocument/2006/relationships/oleObject" Target="../embeddings/oleObject286.bin"/><Relationship Id="rId31" Type="http://schemas.openxmlformats.org/officeDocument/2006/relationships/oleObject" Target="../embeddings/oleObject292.bin"/><Relationship Id="rId4" Type="http://schemas.openxmlformats.org/officeDocument/2006/relationships/image" Target="../media/image201.wmf"/><Relationship Id="rId9" Type="http://schemas.openxmlformats.org/officeDocument/2006/relationships/oleObject" Target="../embeddings/oleObject281.bin"/><Relationship Id="rId14" Type="http://schemas.openxmlformats.org/officeDocument/2006/relationships/image" Target="../media/image205.wmf"/><Relationship Id="rId22" Type="http://schemas.openxmlformats.org/officeDocument/2006/relationships/image" Target="../media/image209.wmf"/><Relationship Id="rId27" Type="http://schemas.openxmlformats.org/officeDocument/2006/relationships/oleObject" Target="../embeddings/oleObject290.bin"/><Relationship Id="rId30" Type="http://schemas.openxmlformats.org/officeDocument/2006/relationships/image" Target="../media/image213.w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21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216.w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oleObject" Target="../embeddings/oleObject300.bin"/><Relationship Id="rId18" Type="http://schemas.openxmlformats.org/officeDocument/2006/relationships/image" Target="../media/image220.wmf"/><Relationship Id="rId3" Type="http://schemas.openxmlformats.org/officeDocument/2006/relationships/oleObject" Target="../embeddings/oleObject295.bin"/><Relationship Id="rId7" Type="http://schemas.openxmlformats.org/officeDocument/2006/relationships/oleObject" Target="../embeddings/oleObject297.bin"/><Relationship Id="rId12" Type="http://schemas.openxmlformats.org/officeDocument/2006/relationships/image" Target="../media/image119.wmf"/><Relationship Id="rId17" Type="http://schemas.openxmlformats.org/officeDocument/2006/relationships/oleObject" Target="../embeddings/oleObject30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9.wmf"/><Relationship Id="rId20" Type="http://schemas.openxmlformats.org/officeDocument/2006/relationships/image" Target="../media/image221.wmf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20.wmf"/><Relationship Id="rId11" Type="http://schemas.openxmlformats.org/officeDocument/2006/relationships/oleObject" Target="../embeddings/oleObject299.bin"/><Relationship Id="rId5" Type="http://schemas.openxmlformats.org/officeDocument/2006/relationships/oleObject" Target="../embeddings/oleObject296.bin"/><Relationship Id="rId15" Type="http://schemas.openxmlformats.org/officeDocument/2006/relationships/oleObject" Target="../embeddings/oleObject301.bin"/><Relationship Id="rId10" Type="http://schemas.openxmlformats.org/officeDocument/2006/relationships/image" Target="../media/image123.wmf"/><Relationship Id="rId19" Type="http://schemas.openxmlformats.org/officeDocument/2006/relationships/oleObject" Target="../embeddings/oleObject303.bin"/><Relationship Id="rId4" Type="http://schemas.openxmlformats.org/officeDocument/2006/relationships/image" Target="../media/image217.wmf"/><Relationship Id="rId9" Type="http://schemas.openxmlformats.org/officeDocument/2006/relationships/oleObject" Target="../embeddings/oleObject298.bin"/><Relationship Id="rId14" Type="http://schemas.openxmlformats.org/officeDocument/2006/relationships/image" Target="../media/image218.w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wmf"/><Relationship Id="rId13" Type="http://schemas.openxmlformats.org/officeDocument/2006/relationships/oleObject" Target="../embeddings/oleObject309.bin"/><Relationship Id="rId3" Type="http://schemas.openxmlformats.org/officeDocument/2006/relationships/oleObject" Target="../embeddings/oleObject304.bin"/><Relationship Id="rId7" Type="http://schemas.openxmlformats.org/officeDocument/2006/relationships/oleObject" Target="../embeddings/oleObject306.bin"/><Relationship Id="rId12" Type="http://schemas.openxmlformats.org/officeDocument/2006/relationships/image" Target="../media/image2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23.wmf"/><Relationship Id="rId11" Type="http://schemas.openxmlformats.org/officeDocument/2006/relationships/oleObject" Target="../embeddings/oleObject308.bin"/><Relationship Id="rId5" Type="http://schemas.openxmlformats.org/officeDocument/2006/relationships/oleObject" Target="../embeddings/oleObject305.bin"/><Relationship Id="rId10" Type="http://schemas.openxmlformats.org/officeDocument/2006/relationships/image" Target="../media/image225.wmf"/><Relationship Id="rId4" Type="http://schemas.openxmlformats.org/officeDocument/2006/relationships/image" Target="../media/image222.wmf"/><Relationship Id="rId9" Type="http://schemas.openxmlformats.org/officeDocument/2006/relationships/oleObject" Target="../embeddings/oleObject307.bin"/><Relationship Id="rId14" Type="http://schemas.openxmlformats.org/officeDocument/2006/relationships/image" Target="../media/image227.w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wmf"/><Relationship Id="rId3" Type="http://schemas.openxmlformats.org/officeDocument/2006/relationships/oleObject" Target="../embeddings/oleObject310.bin"/><Relationship Id="rId7" Type="http://schemas.openxmlformats.org/officeDocument/2006/relationships/oleObject" Target="../embeddings/oleObject3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29.wmf"/><Relationship Id="rId5" Type="http://schemas.openxmlformats.org/officeDocument/2006/relationships/oleObject" Target="../embeddings/oleObject311.bin"/><Relationship Id="rId10" Type="http://schemas.openxmlformats.org/officeDocument/2006/relationships/image" Target="../media/image231.wmf"/><Relationship Id="rId4" Type="http://schemas.openxmlformats.org/officeDocument/2006/relationships/image" Target="../media/image228.wmf"/><Relationship Id="rId9" Type="http://schemas.openxmlformats.org/officeDocument/2006/relationships/oleObject" Target="../embeddings/oleObject313.bin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wmf"/><Relationship Id="rId13" Type="http://schemas.openxmlformats.org/officeDocument/2006/relationships/oleObject" Target="../embeddings/oleObject319.bin"/><Relationship Id="rId3" Type="http://schemas.openxmlformats.org/officeDocument/2006/relationships/oleObject" Target="../embeddings/oleObject314.bin"/><Relationship Id="rId7" Type="http://schemas.openxmlformats.org/officeDocument/2006/relationships/oleObject" Target="../embeddings/oleObject316.bin"/><Relationship Id="rId12" Type="http://schemas.openxmlformats.org/officeDocument/2006/relationships/image" Target="../media/image23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8.wmf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33.wmf"/><Relationship Id="rId11" Type="http://schemas.openxmlformats.org/officeDocument/2006/relationships/oleObject" Target="../embeddings/oleObject318.bin"/><Relationship Id="rId5" Type="http://schemas.openxmlformats.org/officeDocument/2006/relationships/oleObject" Target="../embeddings/oleObject315.bin"/><Relationship Id="rId15" Type="http://schemas.openxmlformats.org/officeDocument/2006/relationships/oleObject" Target="../embeddings/oleObject320.bin"/><Relationship Id="rId10" Type="http://schemas.openxmlformats.org/officeDocument/2006/relationships/image" Target="../media/image235.wmf"/><Relationship Id="rId4" Type="http://schemas.openxmlformats.org/officeDocument/2006/relationships/image" Target="../media/image232.wmf"/><Relationship Id="rId9" Type="http://schemas.openxmlformats.org/officeDocument/2006/relationships/oleObject" Target="../embeddings/oleObject317.bin"/><Relationship Id="rId14" Type="http://schemas.openxmlformats.org/officeDocument/2006/relationships/image" Target="../media/image237.wmf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wmf"/><Relationship Id="rId3" Type="http://schemas.openxmlformats.org/officeDocument/2006/relationships/oleObject" Target="../embeddings/oleObject321.bin"/><Relationship Id="rId7" Type="http://schemas.openxmlformats.org/officeDocument/2006/relationships/oleObject" Target="../embeddings/oleObject323.bin"/><Relationship Id="rId12" Type="http://schemas.openxmlformats.org/officeDocument/2006/relationships/image" Target="../media/image2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40.wmf"/><Relationship Id="rId11" Type="http://schemas.openxmlformats.org/officeDocument/2006/relationships/oleObject" Target="../embeddings/oleObject325.bin"/><Relationship Id="rId5" Type="http://schemas.openxmlformats.org/officeDocument/2006/relationships/oleObject" Target="../embeddings/oleObject322.bin"/><Relationship Id="rId10" Type="http://schemas.openxmlformats.org/officeDocument/2006/relationships/image" Target="../media/image242.wmf"/><Relationship Id="rId4" Type="http://schemas.openxmlformats.org/officeDocument/2006/relationships/image" Target="../media/image239.wmf"/><Relationship Id="rId9" Type="http://schemas.openxmlformats.org/officeDocument/2006/relationships/oleObject" Target="../embeddings/oleObject324.bin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wmf"/><Relationship Id="rId3" Type="http://schemas.openxmlformats.org/officeDocument/2006/relationships/oleObject" Target="../embeddings/oleObject326.bin"/><Relationship Id="rId7" Type="http://schemas.openxmlformats.org/officeDocument/2006/relationships/oleObject" Target="../embeddings/oleObject3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44.wmf"/><Relationship Id="rId5" Type="http://schemas.openxmlformats.org/officeDocument/2006/relationships/oleObject" Target="../embeddings/oleObject327.bin"/><Relationship Id="rId10" Type="http://schemas.openxmlformats.org/officeDocument/2006/relationships/image" Target="../media/image246.wmf"/><Relationship Id="rId4" Type="http://schemas.openxmlformats.org/officeDocument/2006/relationships/image" Target="../media/image232.wmf"/><Relationship Id="rId9" Type="http://schemas.openxmlformats.org/officeDocument/2006/relationships/oleObject" Target="../embeddings/oleObject329.bin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wmf"/><Relationship Id="rId13" Type="http://schemas.openxmlformats.org/officeDocument/2006/relationships/oleObject" Target="../embeddings/oleObject335.bin"/><Relationship Id="rId18" Type="http://schemas.openxmlformats.org/officeDocument/2006/relationships/image" Target="../media/image254.wmf"/><Relationship Id="rId3" Type="http://schemas.openxmlformats.org/officeDocument/2006/relationships/oleObject" Target="../embeddings/oleObject330.bin"/><Relationship Id="rId21" Type="http://schemas.openxmlformats.org/officeDocument/2006/relationships/oleObject" Target="../embeddings/oleObject339.bin"/><Relationship Id="rId7" Type="http://schemas.openxmlformats.org/officeDocument/2006/relationships/oleObject" Target="../embeddings/oleObject332.bin"/><Relationship Id="rId12" Type="http://schemas.openxmlformats.org/officeDocument/2006/relationships/image" Target="../media/image251.wmf"/><Relationship Id="rId17" Type="http://schemas.openxmlformats.org/officeDocument/2006/relationships/oleObject" Target="../embeddings/oleObject3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3.wmf"/><Relationship Id="rId20" Type="http://schemas.openxmlformats.org/officeDocument/2006/relationships/image" Target="../media/image232.w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48.wmf"/><Relationship Id="rId11" Type="http://schemas.openxmlformats.org/officeDocument/2006/relationships/oleObject" Target="../embeddings/oleObject334.bin"/><Relationship Id="rId5" Type="http://schemas.openxmlformats.org/officeDocument/2006/relationships/oleObject" Target="../embeddings/oleObject331.bin"/><Relationship Id="rId15" Type="http://schemas.openxmlformats.org/officeDocument/2006/relationships/oleObject" Target="../embeddings/oleObject336.bin"/><Relationship Id="rId10" Type="http://schemas.openxmlformats.org/officeDocument/2006/relationships/image" Target="../media/image250.wmf"/><Relationship Id="rId19" Type="http://schemas.openxmlformats.org/officeDocument/2006/relationships/oleObject" Target="../embeddings/oleObject338.bin"/><Relationship Id="rId4" Type="http://schemas.openxmlformats.org/officeDocument/2006/relationships/image" Target="../media/image247.wmf"/><Relationship Id="rId9" Type="http://schemas.openxmlformats.org/officeDocument/2006/relationships/oleObject" Target="../embeddings/oleObject333.bin"/><Relationship Id="rId14" Type="http://schemas.openxmlformats.org/officeDocument/2006/relationships/image" Target="../media/image252.wmf"/><Relationship Id="rId22" Type="http://schemas.openxmlformats.org/officeDocument/2006/relationships/image" Target="../media/image255.wmf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wmf"/><Relationship Id="rId13" Type="http://schemas.openxmlformats.org/officeDocument/2006/relationships/oleObject" Target="../embeddings/oleObject345.bin"/><Relationship Id="rId18" Type="http://schemas.openxmlformats.org/officeDocument/2006/relationships/oleObject" Target="../embeddings/oleObject348.bin"/><Relationship Id="rId3" Type="http://schemas.openxmlformats.org/officeDocument/2006/relationships/oleObject" Target="../embeddings/oleObject340.bin"/><Relationship Id="rId21" Type="http://schemas.openxmlformats.org/officeDocument/2006/relationships/image" Target="../media/image263.wmf"/><Relationship Id="rId7" Type="http://schemas.openxmlformats.org/officeDocument/2006/relationships/oleObject" Target="../embeddings/oleObject342.bin"/><Relationship Id="rId12" Type="http://schemas.openxmlformats.org/officeDocument/2006/relationships/image" Target="../media/image259.wmf"/><Relationship Id="rId17" Type="http://schemas.openxmlformats.org/officeDocument/2006/relationships/image" Target="../media/image26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7.bin"/><Relationship Id="rId20" Type="http://schemas.openxmlformats.org/officeDocument/2006/relationships/oleObject" Target="../embeddings/oleObject349.bin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37.wmf"/><Relationship Id="rId11" Type="http://schemas.openxmlformats.org/officeDocument/2006/relationships/oleObject" Target="../embeddings/oleObject344.bin"/><Relationship Id="rId5" Type="http://schemas.openxmlformats.org/officeDocument/2006/relationships/oleObject" Target="../embeddings/oleObject341.bin"/><Relationship Id="rId15" Type="http://schemas.openxmlformats.org/officeDocument/2006/relationships/image" Target="../media/image260.wmf"/><Relationship Id="rId23" Type="http://schemas.openxmlformats.org/officeDocument/2006/relationships/image" Target="../media/image264.wmf"/><Relationship Id="rId10" Type="http://schemas.openxmlformats.org/officeDocument/2006/relationships/image" Target="../media/image258.wmf"/><Relationship Id="rId19" Type="http://schemas.openxmlformats.org/officeDocument/2006/relationships/image" Target="../media/image262.wmf"/><Relationship Id="rId4" Type="http://schemas.openxmlformats.org/officeDocument/2006/relationships/image" Target="../media/image256.wmf"/><Relationship Id="rId9" Type="http://schemas.openxmlformats.org/officeDocument/2006/relationships/oleObject" Target="../embeddings/oleObject343.bin"/><Relationship Id="rId14" Type="http://schemas.openxmlformats.org/officeDocument/2006/relationships/oleObject" Target="../embeddings/oleObject346.bin"/><Relationship Id="rId22" Type="http://schemas.openxmlformats.org/officeDocument/2006/relationships/oleObject" Target="../embeddings/oleObject35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305800" cy="14843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dirty="0" smtClean="0">
                <a:solidFill>
                  <a:schemeClr val="bg1">
                    <a:lumMod val="65000"/>
                  </a:schemeClr>
                </a:solidFill>
              </a:rPr>
              <a:t>Theory of Computation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5800" dirty="0"/>
              <a:t>4</a:t>
            </a:r>
            <a:r>
              <a:rPr lang="en-US" sz="5800" dirty="0" smtClean="0"/>
              <a:t>. </a:t>
            </a:r>
            <a:r>
              <a:rPr lang="en-US" sz="5800" smtClean="0"/>
              <a:t>Finite Automata</a:t>
            </a:r>
            <a:endParaRPr lang="en-US" sz="5800" b="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28800" y="4267200"/>
            <a:ext cx="5486400" cy="1600200"/>
          </a:xfrm>
        </p:spPr>
        <p:txBody>
          <a:bodyPr>
            <a:normAutofit lnSpcReduction="10000"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id-ID" sz="3600" dirty="0" smtClean="0"/>
              <a:t>Romi Satria Wahon</a:t>
            </a:r>
            <a:r>
              <a:rPr lang="en-US" sz="3600" dirty="0" smtClean="0"/>
              <a:t>o</a:t>
            </a:r>
            <a:br>
              <a:rPr lang="en-US" sz="3600" dirty="0" smtClean="0"/>
            </a:b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romi@romisatriawahono.net</a:t>
            </a:r>
            <a:b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http://romisatriawahono.net/tc</a:t>
            </a:r>
            <a:b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Mobile</a:t>
            </a:r>
            <a:r>
              <a:rPr lang="id-ID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+6281586220090</a:t>
            </a:r>
            <a:endParaRPr lang="en-US" sz="21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02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548" y="1408001"/>
            <a:ext cx="5614903" cy="404199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en-US" dirty="0" smtClean="0"/>
              <a:t>The computation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 on </a:t>
            </a:r>
            <a:br>
              <a:rPr lang="en-US" dirty="0" smtClean="0"/>
            </a:br>
            <a:r>
              <a:rPr lang="en-US" dirty="0" smtClean="0"/>
              <a:t>starting from      , ends at        . Since                 , this computation starts and ends at the same state. 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dirty="0" smtClean="0"/>
              <a:t>Since it is a circular computation, it can repeat itself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 times for any           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dirty="0" smtClean="0"/>
              <a:t>In other words: for each               ,                 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dirty="0" smtClean="0"/>
              <a:t>Q.E.D.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Proof of the Pumping Lemma</a:t>
            </a:r>
            <a:endParaRPr lang="en-US" dirty="0"/>
          </a:p>
        </p:txBody>
      </p:sp>
      <p:graphicFrame>
        <p:nvGraphicFramePr>
          <p:cNvPr id="25805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887885"/>
              </p:ext>
            </p:extLst>
          </p:nvPr>
        </p:nvGraphicFramePr>
        <p:xfrm>
          <a:off x="3032125" y="2209800"/>
          <a:ext cx="3968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2" name="משוואה" r:id="rId3" imgW="152280" imgH="228600" progId="Equation.3">
                  <p:embed/>
                </p:oleObj>
              </mc:Choice>
              <mc:Fallback>
                <p:oleObj name="משוואה" r:id="rId3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5" y="2209800"/>
                        <a:ext cx="396875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8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688617"/>
              </p:ext>
            </p:extLst>
          </p:nvPr>
        </p:nvGraphicFramePr>
        <p:xfrm>
          <a:off x="4572000" y="1427921"/>
          <a:ext cx="2573337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3" name="משוואה" r:id="rId5" imgW="990360" imgH="241200" progId="Equation.3">
                  <p:embed/>
                </p:oleObj>
              </mc:Choice>
              <mc:Fallback>
                <p:oleObj name="משוואה" r:id="rId5" imgW="990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27921"/>
                        <a:ext cx="2573337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1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931817"/>
              </p:ext>
            </p:extLst>
          </p:nvPr>
        </p:nvGraphicFramePr>
        <p:xfrm>
          <a:off x="4741619" y="2168543"/>
          <a:ext cx="430212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4" name="משוואה" r:id="rId7" imgW="164880" imgH="241200" progId="Equation.3">
                  <p:embed/>
                </p:oleObj>
              </mc:Choice>
              <mc:Fallback>
                <p:oleObj name="משוואה" r:id="rId7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619" y="2168543"/>
                        <a:ext cx="430212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1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962233"/>
              </p:ext>
            </p:extLst>
          </p:nvPr>
        </p:nvGraphicFramePr>
        <p:xfrm>
          <a:off x="6096000" y="2156166"/>
          <a:ext cx="1157288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5" name="משוואה" r:id="rId9" imgW="444240" imgH="241200" progId="Equation.3">
                  <p:embed/>
                </p:oleObj>
              </mc:Choice>
              <mc:Fallback>
                <p:oleObj name="משוואה" r:id="rId9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156166"/>
                        <a:ext cx="1157288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43186"/>
              </p:ext>
            </p:extLst>
          </p:nvPr>
        </p:nvGraphicFramePr>
        <p:xfrm>
          <a:off x="3085774" y="4229113"/>
          <a:ext cx="9239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6" name="משוואה" r:id="rId11" imgW="355320" imgH="177480" progId="Equation.3">
                  <p:embed/>
                </p:oleObj>
              </mc:Choice>
              <mc:Fallback>
                <p:oleObj name="משוואה" r:id="rId11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5774" y="4229113"/>
                        <a:ext cx="92392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3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699069"/>
              </p:ext>
            </p:extLst>
          </p:nvPr>
        </p:nvGraphicFramePr>
        <p:xfrm>
          <a:off x="4009699" y="4932498"/>
          <a:ext cx="8255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7" name="משוואה" r:id="rId13" imgW="317160" imgH="177480" progId="Equation.3">
                  <p:embed/>
                </p:oleObj>
              </mc:Choice>
              <mc:Fallback>
                <p:oleObj name="משוואה" r:id="rId13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9699" y="4932498"/>
                        <a:ext cx="825500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3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912719"/>
              </p:ext>
            </p:extLst>
          </p:nvPr>
        </p:nvGraphicFramePr>
        <p:xfrm>
          <a:off x="5368925" y="4799148"/>
          <a:ext cx="145415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8" name="משוואה" r:id="rId15" imgW="558720" imgH="228600" progId="Equation.3">
                  <p:embed/>
                </p:oleObj>
              </mc:Choice>
              <mc:Fallback>
                <p:oleObj name="משוואה" r:id="rId15" imgW="558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925" y="4799148"/>
                        <a:ext cx="1454150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5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5122521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lnSpc>
                <a:spcPct val="150000"/>
              </a:lnSpc>
              <a:buFont typeface="Arial" charset="0"/>
              <a:buNone/>
            </a:pPr>
            <a:r>
              <a:rPr lang="en-US" b="1" dirty="0" smtClean="0"/>
              <a:t>Lemma: </a:t>
            </a:r>
            <a:r>
              <a:rPr lang="en-US" dirty="0" smtClean="0"/>
              <a:t>The language                                  is not regular.</a:t>
            </a:r>
          </a:p>
          <a:p>
            <a:pPr marL="514350" indent="-514350" eaLnBrk="1" hangingPunct="1">
              <a:lnSpc>
                <a:spcPct val="150000"/>
              </a:lnSpc>
              <a:buFont typeface="Arial" charset="0"/>
              <a:buNone/>
            </a:pPr>
            <a:r>
              <a:rPr lang="en-US" b="1" dirty="0" smtClean="0"/>
              <a:t>Proof: </a:t>
            </a:r>
            <a:r>
              <a:rPr lang="en-US" dirty="0" smtClean="0"/>
              <a:t>Assume towards a contradiction that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 is regular and let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dirty="0" smtClean="0"/>
              <a:t>be the </a:t>
            </a:r>
            <a:r>
              <a:rPr lang="en-US" b="1" dirty="0" smtClean="0"/>
              <a:t>pumping length</a:t>
            </a:r>
            <a:r>
              <a:rPr lang="en-US" dirty="0" smtClean="0"/>
              <a:t>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. </a:t>
            </a:r>
          </a:p>
          <a:p>
            <a:pPr marL="514350" indent="-514350" eaLnBrk="1" hangingPunct="1">
              <a:lnSpc>
                <a:spcPct val="150000"/>
              </a:lnSpc>
              <a:buFont typeface="Arial" charset="0"/>
              <a:buNone/>
            </a:pPr>
            <a:r>
              <a:rPr lang="en-US" dirty="0" smtClean="0"/>
              <a:t>Let                       . By the Pumping Lemma there exists a division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w,</a:t>
            </a:r>
            <a:r>
              <a:rPr lang="en-US" dirty="0" smtClean="0"/>
              <a:t>                          , such that </a:t>
            </a:r>
            <a:br>
              <a:rPr lang="en-US" dirty="0" smtClean="0"/>
            </a:br>
            <a:r>
              <a:rPr lang="en-US" dirty="0" smtClean="0"/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dirty="0" smtClean="0"/>
              <a:t>can be pumped.</a:t>
            </a:r>
          </a:p>
          <a:p>
            <a:pPr marL="514350" indent="-514350" eaLnBrk="1" hangingPunct="1">
              <a:lnSpc>
                <a:spcPct val="150000"/>
              </a:lnSpc>
              <a:buFont typeface="Arial" charset="0"/>
              <a:buNone/>
            </a:pPr>
            <a:r>
              <a:rPr lang="en-US" dirty="0" smtClean="0"/>
              <a:t>This means that                      , where           </a:t>
            </a:r>
          </a:p>
          <a:p>
            <a:pPr marL="514350" indent="-514350" eaLnBrk="1" hangingPunct="1">
              <a:lnSpc>
                <a:spcPct val="150000"/>
              </a:lnSpc>
              <a:buFont typeface="Arial" charset="0"/>
              <a:buNone/>
            </a:pPr>
            <a:r>
              <a:rPr lang="en-US" dirty="0" smtClean="0"/>
              <a:t>Since                   we conclude              </a:t>
            </a:r>
          </a:p>
        </p:txBody>
      </p:sp>
      <p:sp>
        <p:nvSpPr>
          <p:cNvPr id="30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Example:                    </a:t>
            </a:r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968313"/>
              </p:ext>
            </p:extLst>
          </p:nvPr>
        </p:nvGraphicFramePr>
        <p:xfrm>
          <a:off x="1285875" y="3306693"/>
          <a:ext cx="155098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4" name="משוואה" r:id="rId3" imgW="596880" imgH="203040" progId="Equation.3">
                  <p:embed/>
                </p:oleObj>
              </mc:Choice>
              <mc:Fallback>
                <p:oleObj name="משוואה" r:id="rId3" imgW="596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3306693"/>
                        <a:ext cx="1550988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978563"/>
              </p:ext>
            </p:extLst>
          </p:nvPr>
        </p:nvGraphicFramePr>
        <p:xfrm>
          <a:off x="3247204" y="4015775"/>
          <a:ext cx="13509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5" name="משוואה" r:id="rId5" imgW="520560" imgH="164880" progId="Equation.3">
                  <p:embed/>
                </p:oleObj>
              </mc:Choice>
              <mc:Fallback>
                <p:oleObj name="משוואה" r:id="rId5" imgW="520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7204" y="4015775"/>
                        <a:ext cx="135096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073512"/>
              </p:ext>
            </p:extLst>
          </p:nvPr>
        </p:nvGraphicFramePr>
        <p:xfrm>
          <a:off x="2883693" y="348903"/>
          <a:ext cx="19462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6" name="משוואה" r:id="rId7" imgW="647640" imgH="228600" progId="Equation.3">
                  <p:embed/>
                </p:oleObj>
              </mc:Choice>
              <mc:Fallback>
                <p:oleObj name="משוואה" r:id="rId7" imgW="647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3693" y="348903"/>
                        <a:ext cx="19462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541590"/>
              </p:ext>
            </p:extLst>
          </p:nvPr>
        </p:nvGraphicFramePr>
        <p:xfrm>
          <a:off x="6540445" y="3932860"/>
          <a:ext cx="13525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7" name="משוואה" r:id="rId9" imgW="520560" imgH="203040" progId="Equation.3">
                  <p:embed/>
                </p:oleObj>
              </mc:Choice>
              <mc:Fallback>
                <p:oleObj name="משוואה" r:id="rId9" imgW="520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445" y="3932860"/>
                        <a:ext cx="135255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242401"/>
              </p:ext>
            </p:extLst>
          </p:nvPr>
        </p:nvGraphicFramePr>
        <p:xfrm>
          <a:off x="3032918" y="5090319"/>
          <a:ext cx="128746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8" name="משוואה" r:id="rId11" imgW="495000" imgH="228600" progId="Equation.3">
                  <p:embed/>
                </p:oleObj>
              </mc:Choice>
              <mc:Fallback>
                <p:oleObj name="משוואה" r:id="rId11" imgW="495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918" y="5090319"/>
                        <a:ext cx="1287463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216501"/>
              </p:ext>
            </p:extLst>
          </p:nvPr>
        </p:nvGraphicFramePr>
        <p:xfrm>
          <a:off x="5747570" y="5122068"/>
          <a:ext cx="9906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9" name="משוואה" r:id="rId13" imgW="380880" imgH="203040" progId="Equation.3">
                  <p:embed/>
                </p:oleObj>
              </mc:Choice>
              <mc:Fallback>
                <p:oleObj name="משוואה" r:id="rId13" imgW="380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7570" y="5122068"/>
                        <a:ext cx="9906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64709"/>
              </p:ext>
            </p:extLst>
          </p:nvPr>
        </p:nvGraphicFramePr>
        <p:xfrm>
          <a:off x="1516637" y="5909139"/>
          <a:ext cx="1122362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0" name="משוואה" r:id="rId15" imgW="431640" imgH="203040" progId="Equation.3">
                  <p:embed/>
                </p:oleObj>
              </mc:Choice>
              <mc:Fallback>
                <p:oleObj name="משוואה" r:id="rId15" imgW="431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637" y="5909139"/>
                        <a:ext cx="1122362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787011"/>
              </p:ext>
            </p:extLst>
          </p:nvPr>
        </p:nvGraphicFramePr>
        <p:xfrm>
          <a:off x="4806320" y="5776345"/>
          <a:ext cx="105568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1" name="משוואה" r:id="rId17" imgW="406080" imgH="228600" progId="Equation.3">
                  <p:embed/>
                </p:oleObj>
              </mc:Choice>
              <mc:Fallback>
                <p:oleObj name="משוואה" r:id="rId17" imgW="406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320" y="5776345"/>
                        <a:ext cx="1055688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0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901236"/>
              </p:ext>
            </p:extLst>
          </p:nvPr>
        </p:nvGraphicFramePr>
        <p:xfrm>
          <a:off x="3676650" y="1451504"/>
          <a:ext cx="19462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2" name="משוואה" r:id="rId19" imgW="647640" imgH="228600" progId="Equation.3">
                  <p:embed/>
                </p:oleObj>
              </mc:Choice>
              <mc:Fallback>
                <p:oleObj name="משוואה" r:id="rId19" imgW="647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1451504"/>
                        <a:ext cx="19462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5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en-US" dirty="0" smtClean="0"/>
              <a:t>This however implies that in         , the number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-s is smaller then the number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/>
              <a:t>-s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dirty="0" smtClean="0"/>
              <a:t>It also means that for every          , the number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-s in          is larger then the number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/>
              <a:t>-s</a:t>
            </a:r>
            <a:br>
              <a:rPr lang="en-US" dirty="0" smtClean="0"/>
            </a:br>
            <a:r>
              <a:rPr lang="en-US" dirty="0" smtClean="0"/>
              <a:t>Both cases constitute a contradiction</a:t>
            </a:r>
          </a:p>
          <a:p>
            <a:pPr marL="514350" indent="-514350" eaLnBrk="1" hangingPunct="1">
              <a:lnSpc>
                <a:spcPct val="150000"/>
              </a:lnSpc>
              <a:buFont typeface="Arial" charset="0"/>
              <a:buNone/>
            </a:pPr>
            <a:r>
              <a:rPr lang="en-US" b="1" dirty="0" smtClean="0"/>
              <a:t>Note:</a:t>
            </a:r>
            <a:r>
              <a:rPr lang="en-US" dirty="0" smtClean="0"/>
              <a:t> Each one of these cases is separately sufficient for the proof</a:t>
            </a:r>
            <a:endParaRPr lang="en-US" b="1" dirty="0" smtClean="0"/>
          </a:p>
        </p:txBody>
      </p:sp>
      <p:sp>
        <p:nvSpPr>
          <p:cNvPr id="41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Example:                  (Cont.)  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130480"/>
              </p:ext>
            </p:extLst>
          </p:nvPr>
        </p:nvGraphicFramePr>
        <p:xfrm>
          <a:off x="2971800" y="412127"/>
          <a:ext cx="19462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8" name="Equation" r:id="rId3" imgW="647640" imgH="228600" progId="Equation.3">
                  <p:embed/>
                </p:oleObj>
              </mc:Choice>
              <mc:Fallback>
                <p:oleObj name="Equation" r:id="rId3" imgW="647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2127"/>
                        <a:ext cx="19462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872725"/>
              </p:ext>
            </p:extLst>
          </p:nvPr>
        </p:nvGraphicFramePr>
        <p:xfrm>
          <a:off x="4728452" y="2978149"/>
          <a:ext cx="7588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9" name="משוואה" r:id="rId5" imgW="291960" imgH="177480" progId="Equation.3">
                  <p:embed/>
                </p:oleObj>
              </mc:Choice>
              <mc:Fallback>
                <p:oleObj name="משוואה" r:id="rId5" imgW="2919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8452" y="2978149"/>
                        <a:ext cx="75882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132546"/>
              </p:ext>
            </p:extLst>
          </p:nvPr>
        </p:nvGraphicFramePr>
        <p:xfrm>
          <a:off x="1600200" y="3526767"/>
          <a:ext cx="73183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0" name="משוואה" r:id="rId7" imgW="304560" imgH="228600" progId="Equation.3">
                  <p:embed/>
                </p:oleObj>
              </mc:Choice>
              <mc:Fallback>
                <p:oleObj name="משוואה" r:id="rId7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526767"/>
                        <a:ext cx="731837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560394"/>
              </p:ext>
            </p:extLst>
          </p:nvPr>
        </p:nvGraphicFramePr>
        <p:xfrm>
          <a:off x="4789488" y="1586691"/>
          <a:ext cx="7620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1" name="משוואה" r:id="rId9" imgW="317160" imgH="228600" progId="Equation.3">
                  <p:embed/>
                </p:oleObj>
              </mc:Choice>
              <mc:Fallback>
                <p:oleObj name="משוואה" r:id="rId9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1586691"/>
                        <a:ext cx="762000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8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None/>
            </a:pPr>
            <a:r>
              <a:rPr lang="en-US" dirty="0" smtClean="0">
                <a:cs typeface="Times New Roman" pitchFamily="18" charset="0"/>
              </a:rPr>
              <a:t>This is what we got so far:</a:t>
            </a:r>
          </a:p>
          <a:p>
            <a:pPr marL="514350" indent="-514350">
              <a:lnSpc>
                <a:spcPct val="120000"/>
              </a:lnSpc>
              <a:buNone/>
            </a:pP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endParaRPr lang="en-US" dirty="0" smtClean="0">
              <a:cs typeface="Times New Roman" pitchFamily="18" charset="0"/>
            </a:endParaRPr>
          </a:p>
        </p:txBody>
      </p:sp>
      <p:grpSp>
        <p:nvGrpSpPr>
          <p:cNvPr id="5" name="Group 13"/>
          <p:cNvGrpSpPr/>
          <p:nvPr/>
        </p:nvGrpSpPr>
        <p:grpSpPr>
          <a:xfrm>
            <a:off x="3251078" y="4309723"/>
            <a:ext cx="3367807" cy="571511"/>
            <a:chOff x="1857356" y="4973847"/>
            <a:chExt cx="1156880" cy="128590"/>
          </a:xfrm>
        </p:grpSpPr>
        <p:sp>
          <p:nvSpPr>
            <p:cNvPr id="16" name="TextBox 15"/>
            <p:cNvSpPr txBox="1"/>
            <p:nvPr/>
          </p:nvSpPr>
          <p:spPr>
            <a:xfrm>
              <a:off x="1857356" y="4979024"/>
              <a:ext cx="1143008" cy="107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500" dirty="0"/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2279986" y="4973847"/>
            <a:ext cx="734250" cy="128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74" name="משוואה" r:id="rId3" imgW="622080" imgH="203040" progId="Equation.3">
                    <p:embed/>
                  </p:oleObj>
                </mc:Choice>
                <mc:Fallback>
                  <p:oleObj name="משוואה" r:id="rId3" imgW="6220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9986" y="4973847"/>
                          <a:ext cx="734250" cy="1285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Oval 8"/>
          <p:cNvSpPr/>
          <p:nvPr/>
        </p:nvSpPr>
        <p:spPr>
          <a:xfrm>
            <a:off x="2428861" y="2552355"/>
            <a:ext cx="3857652" cy="12144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79399" y="2894768"/>
            <a:ext cx="30116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effectLst/>
              </a:rPr>
              <a:t>RL-s Ex: </a:t>
            </a:r>
            <a:endParaRPr lang="en-US" sz="2500" dirty="0">
              <a:effectLst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340126"/>
              </p:ext>
            </p:extLst>
          </p:nvPr>
        </p:nvGraphicFramePr>
        <p:xfrm>
          <a:off x="3740950" y="2829288"/>
          <a:ext cx="2439988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5" name="Equation" r:id="rId5" imgW="520560" imgH="203040" progId="Equation.3">
                  <p:embed/>
                </p:oleObj>
              </mc:Choice>
              <mc:Fallback>
                <p:oleObj name="Equation" r:id="rId5" imgW="520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950" y="2829288"/>
                        <a:ext cx="2439988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14282" y="2286000"/>
            <a:ext cx="8786874" cy="3886199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5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7674"/>
            <a:ext cx="8134350" cy="519792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Michael </a:t>
            </a:r>
            <a:r>
              <a:rPr lang="en-US" dirty="0" err="1" smtClean="0"/>
              <a:t>Sipser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Introduction </a:t>
            </a:r>
            <a:r>
              <a:rPr lang="en-US" dirty="0">
                <a:solidFill>
                  <a:srgbClr val="C00000"/>
                </a:solidFill>
              </a:rPr>
              <a:t>to the Theory of </a:t>
            </a:r>
            <a:r>
              <a:rPr lang="en-US" dirty="0" smtClean="0">
                <a:solidFill>
                  <a:srgbClr val="C00000"/>
                </a:solidFill>
              </a:rPr>
              <a:t>Computation Third </a:t>
            </a:r>
            <a:r>
              <a:rPr lang="en-US" dirty="0">
                <a:solidFill>
                  <a:srgbClr val="C00000"/>
                </a:solidFill>
              </a:rPr>
              <a:t>Edition</a:t>
            </a:r>
            <a:r>
              <a:rPr lang="en-US" dirty="0"/>
              <a:t>, </a:t>
            </a:r>
            <a:r>
              <a:rPr lang="en-US" i="1" dirty="0" err="1"/>
              <a:t>Cengage</a:t>
            </a:r>
            <a:r>
              <a:rPr lang="en-US" i="1" dirty="0"/>
              <a:t> Learning</a:t>
            </a:r>
            <a:r>
              <a:rPr lang="en-US" dirty="0"/>
              <a:t>, </a:t>
            </a:r>
            <a:r>
              <a:rPr lang="en-US" dirty="0" smtClean="0"/>
              <a:t>2012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George </a:t>
            </a:r>
            <a:r>
              <a:rPr lang="en-US" dirty="0" err="1" smtClean="0"/>
              <a:t>Tourlakis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Theory </a:t>
            </a:r>
            <a:r>
              <a:rPr lang="en-US" dirty="0">
                <a:solidFill>
                  <a:srgbClr val="C00000"/>
                </a:solidFill>
              </a:rPr>
              <a:t>of </a:t>
            </a:r>
            <a:r>
              <a:rPr lang="en-US" dirty="0" smtClean="0">
                <a:solidFill>
                  <a:srgbClr val="C00000"/>
                </a:solidFill>
              </a:rPr>
              <a:t>Computation</a:t>
            </a:r>
            <a:r>
              <a:rPr lang="en-US" dirty="0" smtClean="0"/>
              <a:t>, </a:t>
            </a:r>
            <a:r>
              <a:rPr lang="en-US" i="1" dirty="0" smtClean="0"/>
              <a:t>Wiley</a:t>
            </a:r>
            <a:r>
              <a:rPr lang="en-US" dirty="0"/>
              <a:t>, </a:t>
            </a:r>
            <a:r>
              <a:rPr lang="en-US" dirty="0" smtClean="0"/>
              <a:t>2012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John </a:t>
            </a:r>
            <a:r>
              <a:rPr lang="en-US" dirty="0" smtClean="0"/>
              <a:t>Martin, </a:t>
            </a:r>
            <a:r>
              <a:rPr lang="en-US" dirty="0" smtClean="0">
                <a:solidFill>
                  <a:srgbClr val="C00000"/>
                </a:solidFill>
              </a:rPr>
              <a:t>Introduction </a:t>
            </a:r>
            <a:r>
              <a:rPr lang="en-US" dirty="0">
                <a:solidFill>
                  <a:srgbClr val="C00000"/>
                </a:solidFill>
              </a:rPr>
              <a:t>to Languages and the Theory of </a:t>
            </a:r>
            <a:r>
              <a:rPr lang="en-US" dirty="0" smtClean="0">
                <a:solidFill>
                  <a:srgbClr val="C00000"/>
                </a:solidFill>
              </a:rPr>
              <a:t>Computation</a:t>
            </a:r>
            <a:r>
              <a:rPr lang="en-US" dirty="0"/>
              <a:t>, </a:t>
            </a:r>
            <a:r>
              <a:rPr lang="en-US" i="1" dirty="0"/>
              <a:t>McGraw-Hill</a:t>
            </a:r>
            <a:r>
              <a:rPr lang="en-US" dirty="0"/>
              <a:t> , </a:t>
            </a:r>
            <a:r>
              <a:rPr lang="en-US" dirty="0" smtClean="0"/>
              <a:t>2010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Robert </a:t>
            </a:r>
            <a:r>
              <a:rPr lang="en-US" dirty="0"/>
              <a:t>Sedgewick and Kevin </a:t>
            </a:r>
            <a:r>
              <a:rPr lang="en-US" dirty="0" smtClean="0"/>
              <a:t>Wayne, </a:t>
            </a:r>
            <a:r>
              <a:rPr lang="en-US" dirty="0" smtClean="0">
                <a:solidFill>
                  <a:srgbClr val="C00000"/>
                </a:solidFill>
              </a:rPr>
              <a:t>Introduction to Computer Science</a:t>
            </a:r>
            <a:r>
              <a:rPr lang="en-US" dirty="0" smtClean="0"/>
              <a:t>, </a:t>
            </a:r>
            <a:r>
              <a:rPr lang="en-US" i="1" dirty="0" smtClean="0"/>
              <a:t>Addison-Wesley</a:t>
            </a:r>
            <a:r>
              <a:rPr lang="en-US" dirty="0" smtClean="0"/>
              <a:t>, 2015 (</a:t>
            </a:r>
            <a:r>
              <a:rPr lang="en-US" i="1" dirty="0" smtClean="0"/>
              <a:t>http</a:t>
            </a:r>
            <a:r>
              <a:rPr lang="en-US" i="1" dirty="0"/>
              <a:t>://</a:t>
            </a:r>
            <a:r>
              <a:rPr lang="en-US" i="1" dirty="0" smtClean="0"/>
              <a:t>introcs.cs.princeton.edu/java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Albert </a:t>
            </a:r>
            <a:r>
              <a:rPr lang="en-US" dirty="0" err="1"/>
              <a:t>Endres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Dieter </a:t>
            </a:r>
            <a:r>
              <a:rPr lang="en-US" dirty="0" err="1"/>
              <a:t>Rombach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A Handbook of Software and Systems Engineering</a:t>
            </a:r>
            <a:r>
              <a:rPr lang="en-US" dirty="0"/>
              <a:t>, </a:t>
            </a:r>
            <a:r>
              <a:rPr lang="en-US" i="1" dirty="0"/>
              <a:t>Pearson Education Limited</a:t>
            </a:r>
            <a:r>
              <a:rPr lang="en-US" dirty="0"/>
              <a:t>, </a:t>
            </a:r>
            <a:r>
              <a:rPr lang="en-US" dirty="0" smtClean="0"/>
              <a:t>2003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9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18" y="109440"/>
            <a:ext cx="7791363" cy="66391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18" y="109440"/>
            <a:ext cx="7791363" cy="66391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7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18" y="109440"/>
            <a:ext cx="7791363" cy="66391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18" y="109440"/>
            <a:ext cx="7791363" cy="66391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Automaton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004" y="1524000"/>
            <a:ext cx="5809992" cy="45906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956" y="1529687"/>
            <a:ext cx="5816088" cy="471871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Automata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505450"/>
            <a:ext cx="7886700" cy="971550"/>
          </a:xfrm>
        </p:spPr>
        <p:txBody>
          <a:bodyPr>
            <a:normAutofit/>
          </a:bodyPr>
          <a:lstStyle/>
          <a:p>
            <a:r>
              <a:rPr lang="en-US" sz="3000" dirty="0"/>
              <a:t>Example: Elevators, Vending Machines</a:t>
            </a:r>
            <a:br>
              <a:rPr lang="en-US" sz="3000" dirty="0"/>
            </a:br>
            <a:r>
              <a:rPr lang="en-US" sz="3000" dirty="0"/>
              <a:t>(small computing power)</a:t>
            </a:r>
          </a:p>
          <a:p>
            <a:endParaRPr lang="en-US" dirty="0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75" y="1438483"/>
            <a:ext cx="6761050" cy="398103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Pushdown Automata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642040"/>
            <a:ext cx="7886700" cy="911160"/>
          </a:xfrm>
        </p:spPr>
        <p:txBody>
          <a:bodyPr>
            <a:normAutofit/>
          </a:bodyPr>
          <a:lstStyle/>
          <a:p>
            <a:r>
              <a:rPr lang="en-US" dirty="0"/>
              <a:t>Example: Compilers for Programming Languages  </a:t>
            </a:r>
            <a:r>
              <a:rPr lang="en-US" dirty="0" smtClean="0"/>
              <a:t> (</a:t>
            </a:r>
            <a:r>
              <a:rPr lang="en-US" dirty="0"/>
              <a:t>medium computing power)</a:t>
            </a:r>
          </a:p>
          <a:p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72" y="1215960"/>
            <a:ext cx="7279255" cy="442608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505450"/>
            <a:ext cx="8362950" cy="971549"/>
          </a:xfrm>
        </p:spPr>
        <p:txBody>
          <a:bodyPr>
            <a:normAutofit/>
          </a:bodyPr>
          <a:lstStyle/>
          <a:p>
            <a:r>
              <a:rPr lang="en-US" dirty="0"/>
              <a:t>Examples: Any Algorithm </a:t>
            </a:r>
            <a:r>
              <a:rPr lang="en-US" dirty="0" smtClean="0"/>
              <a:t>(</a:t>
            </a:r>
            <a:r>
              <a:rPr lang="en-US" dirty="0"/>
              <a:t>highest computing power)</a:t>
            </a:r>
          </a:p>
          <a:p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16" y="1499449"/>
            <a:ext cx="6730567" cy="385910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Romi Satria Wahono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 l="4478" t="3448" r="8186" b="6897"/>
          <a:stretch>
            <a:fillRect/>
          </a:stretch>
        </p:blipFill>
        <p:spPr bwMode="auto">
          <a:xfrm>
            <a:off x="5791200" y="1224754"/>
            <a:ext cx="3208565" cy="4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871696"/>
          </a:xfrm>
        </p:spPr>
        <p:txBody>
          <a:bodyPr>
            <a:normAutofit fontScale="92500" lnSpcReduction="10000"/>
          </a:bodyPr>
          <a:lstStyle/>
          <a:p>
            <a:r>
              <a:rPr lang="id-ID" dirty="0">
                <a:solidFill>
                  <a:srgbClr val="C00000"/>
                </a:solidFill>
              </a:rPr>
              <a:t>SD Sompok </a:t>
            </a:r>
            <a:r>
              <a:rPr lang="id-ID" dirty="0"/>
              <a:t>Semarang (1987)</a:t>
            </a:r>
          </a:p>
          <a:p>
            <a:r>
              <a:rPr lang="id-ID" dirty="0">
                <a:solidFill>
                  <a:srgbClr val="C00000"/>
                </a:solidFill>
              </a:rPr>
              <a:t>SMPN 8</a:t>
            </a:r>
            <a:r>
              <a:rPr lang="id-ID" dirty="0"/>
              <a:t> Semarang (1990)</a:t>
            </a:r>
          </a:p>
          <a:p>
            <a:r>
              <a:rPr lang="id-ID" dirty="0">
                <a:solidFill>
                  <a:srgbClr val="C00000"/>
                </a:solidFill>
              </a:rPr>
              <a:t>SMA Taruna </a:t>
            </a:r>
            <a:r>
              <a:rPr lang="id-ID" dirty="0" smtClean="0">
                <a:solidFill>
                  <a:srgbClr val="C00000"/>
                </a:solidFill>
              </a:rPr>
              <a:t>Nusantara</a:t>
            </a:r>
            <a:r>
              <a:rPr lang="en-US" dirty="0"/>
              <a:t> </a:t>
            </a:r>
            <a:r>
              <a:rPr lang="id-ID" dirty="0" smtClean="0"/>
              <a:t>Magelang </a:t>
            </a:r>
            <a:r>
              <a:rPr lang="id-ID" dirty="0"/>
              <a:t>(1993)</a:t>
            </a:r>
          </a:p>
          <a:p>
            <a:r>
              <a:rPr lang="id-ID" dirty="0">
                <a:solidFill>
                  <a:srgbClr val="C00000"/>
                </a:solidFill>
              </a:rPr>
              <a:t>B.Eng</a:t>
            </a:r>
            <a:r>
              <a:rPr lang="id-ID" dirty="0"/>
              <a:t>, </a:t>
            </a:r>
            <a:r>
              <a:rPr lang="id-ID" dirty="0">
                <a:solidFill>
                  <a:srgbClr val="C00000"/>
                </a:solidFill>
              </a:rPr>
              <a:t>M.Eng</a:t>
            </a:r>
            <a:r>
              <a:rPr lang="id-ID" dirty="0"/>
              <a:t> and </a:t>
            </a:r>
            <a:r>
              <a:rPr lang="id-ID" dirty="0">
                <a:solidFill>
                  <a:srgbClr val="C00000"/>
                </a:solidFill>
              </a:rPr>
              <a:t>Ph.D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id-ID" dirty="0"/>
              <a:t>in Software Engineering from</a:t>
            </a:r>
            <a:br>
              <a:rPr lang="id-ID" dirty="0"/>
            </a:br>
            <a:r>
              <a:rPr lang="id-ID" dirty="0"/>
              <a:t>Saitama University Japan (1994-2004)</a:t>
            </a:r>
            <a:br>
              <a:rPr lang="id-ID" dirty="0"/>
            </a:br>
            <a:r>
              <a:rPr lang="id-ID" dirty="0"/>
              <a:t>Universiti Teknikal Malaysia Melaka (2014)</a:t>
            </a:r>
          </a:p>
          <a:p>
            <a:r>
              <a:rPr lang="id-ID" dirty="0"/>
              <a:t>Research Interests: </a:t>
            </a:r>
            <a:r>
              <a:rPr lang="en-US" dirty="0">
                <a:solidFill>
                  <a:srgbClr val="C00000"/>
                </a:solidFill>
              </a:rPr>
              <a:t>Software Engineering</a:t>
            </a:r>
            <a:r>
              <a:rPr lang="en-US" dirty="0"/>
              <a:t>,</a:t>
            </a:r>
            <a:r>
              <a:rPr lang="id-ID" dirty="0"/>
              <a:t/>
            </a:r>
            <a:br>
              <a:rPr lang="id-ID" dirty="0"/>
            </a:br>
            <a:r>
              <a:rPr lang="en-US" dirty="0" smtClean="0"/>
              <a:t>Machine Learning</a:t>
            </a:r>
            <a:endParaRPr lang="en-US" dirty="0"/>
          </a:p>
          <a:p>
            <a:r>
              <a:rPr lang="en-US" dirty="0"/>
              <a:t>Founder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Koordinator</a:t>
            </a:r>
            <a:r>
              <a:rPr lang="en-US" dirty="0"/>
              <a:t> </a:t>
            </a:r>
            <a:r>
              <a:rPr lang="en-US" dirty="0" err="1">
                <a:solidFill>
                  <a:srgbClr val="CC0000"/>
                </a:solidFill>
              </a:rPr>
              <a:t>IlmuKomputer.Com</a:t>
            </a:r>
            <a:endParaRPr lang="id-ID" dirty="0">
              <a:solidFill>
                <a:srgbClr val="CC0000"/>
              </a:solidFill>
            </a:endParaRPr>
          </a:p>
          <a:p>
            <a:r>
              <a:rPr lang="id-ID" dirty="0"/>
              <a:t>Peneliti LIPI (2004-2007)</a:t>
            </a:r>
          </a:p>
          <a:p>
            <a:r>
              <a:rPr lang="id-ID" dirty="0"/>
              <a:t>Founder dan CEO </a:t>
            </a:r>
            <a:r>
              <a:rPr lang="id-ID" dirty="0">
                <a:solidFill>
                  <a:srgbClr val="CC0000"/>
                </a:solidFill>
              </a:rPr>
              <a:t>PT Brainmatics Cipta Informatika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276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Alan Turing - A Short Detour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Dr. Alan Turing is an English </a:t>
            </a:r>
            <a:r>
              <a:rPr lang="en-US" dirty="0" smtClean="0"/>
              <a:t>Mathematician, and one </a:t>
            </a:r>
            <a:r>
              <a:rPr lang="en-US" dirty="0"/>
              <a:t>of the </a:t>
            </a:r>
            <a:r>
              <a:rPr lang="en-US" dirty="0">
                <a:solidFill>
                  <a:srgbClr val="C00000"/>
                </a:solidFill>
              </a:rPr>
              <a:t>founders of Computer </a:t>
            </a:r>
            <a:r>
              <a:rPr lang="en-US" dirty="0" smtClean="0">
                <a:solidFill>
                  <a:srgbClr val="C00000"/>
                </a:solidFill>
              </a:rPr>
              <a:t>Science</a:t>
            </a:r>
            <a:r>
              <a:rPr lang="en-US" dirty="0" smtClean="0"/>
              <a:t>. </a:t>
            </a:r>
            <a:r>
              <a:rPr lang="en-US" dirty="0"/>
              <a:t>Important </a:t>
            </a:r>
            <a:r>
              <a:rPr lang="en-US" dirty="0" smtClean="0"/>
              <a:t>facts about him: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“Invented” </a:t>
            </a:r>
            <a:r>
              <a:rPr lang="en-US" dirty="0">
                <a:solidFill>
                  <a:srgbClr val="0070C0"/>
                </a:solidFill>
              </a:rPr>
              <a:t>Turing </a:t>
            </a:r>
            <a:r>
              <a:rPr lang="en-US" dirty="0" smtClean="0">
                <a:solidFill>
                  <a:srgbClr val="0070C0"/>
                </a:solidFill>
              </a:rPr>
              <a:t>machines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“Invented” the </a:t>
            </a:r>
            <a:r>
              <a:rPr lang="en-US" dirty="0">
                <a:solidFill>
                  <a:srgbClr val="0070C0"/>
                </a:solidFill>
              </a:rPr>
              <a:t>Turing </a:t>
            </a:r>
            <a:r>
              <a:rPr lang="en-US" dirty="0" smtClean="0">
                <a:solidFill>
                  <a:srgbClr val="0070C0"/>
                </a:solidFill>
              </a:rPr>
              <a:t>Test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Broke into the German </a:t>
            </a:r>
            <a:r>
              <a:rPr lang="en-US" dirty="0">
                <a:solidFill>
                  <a:srgbClr val="0070C0"/>
                </a:solidFill>
              </a:rPr>
              <a:t>submarine transmission encoding</a:t>
            </a:r>
            <a:r>
              <a:rPr lang="en-US" dirty="0"/>
              <a:t> machine “Enigma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/>
              <a:t>Was </a:t>
            </a:r>
            <a:r>
              <a:rPr lang="en-US" dirty="0">
                <a:solidFill>
                  <a:srgbClr val="0070C0"/>
                </a:solidFill>
              </a:rPr>
              <a:t>arraigned for being gay </a:t>
            </a:r>
            <a:r>
              <a:rPr lang="en-US" dirty="0"/>
              <a:t>and committed </a:t>
            </a:r>
            <a:r>
              <a:rPr lang="en-US" dirty="0">
                <a:solidFill>
                  <a:srgbClr val="0070C0"/>
                </a:solidFill>
              </a:rPr>
              <a:t>suicide soon </a:t>
            </a:r>
            <a:r>
              <a:rPr lang="en-US" dirty="0" smtClean="0">
                <a:solidFill>
                  <a:srgbClr val="0070C0"/>
                </a:solidFill>
              </a:rPr>
              <a:t>after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4.2 Finite Automata</a:t>
            </a:r>
            <a:endParaRPr lang="id-ID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Finite Automata - A Short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C00000"/>
                </a:solidFill>
              </a:rPr>
              <a:t>control of a washing machine </a:t>
            </a:r>
            <a:r>
              <a:rPr lang="en-US" sz="3200" dirty="0" smtClean="0"/>
              <a:t>is a very simple example of a finite automaton</a:t>
            </a:r>
          </a:p>
          <a:p>
            <a:r>
              <a:rPr lang="en-US" sz="3200" dirty="0" smtClean="0"/>
              <a:t>The most simple washing machine </a:t>
            </a:r>
            <a:r>
              <a:rPr lang="en-US" sz="3200" dirty="0" smtClean="0">
                <a:solidFill>
                  <a:srgbClr val="C00000"/>
                </a:solidFill>
              </a:rPr>
              <a:t>accepts 25 </a:t>
            </a:r>
            <a:r>
              <a:rPr lang="en-US" sz="3200" dirty="0">
                <a:solidFill>
                  <a:srgbClr val="C00000"/>
                </a:solidFill>
              </a:rPr>
              <a:t>c</a:t>
            </a:r>
            <a:r>
              <a:rPr lang="en-US" sz="3200" dirty="0" smtClean="0">
                <a:solidFill>
                  <a:srgbClr val="C00000"/>
                </a:solidFill>
              </a:rPr>
              <a:t>ents </a:t>
            </a:r>
            <a:r>
              <a:rPr lang="en-US" sz="3200" dirty="0" smtClean="0"/>
              <a:t>and operation does </a:t>
            </a:r>
            <a:r>
              <a:rPr lang="en-US" sz="3200" dirty="0" smtClean="0">
                <a:solidFill>
                  <a:srgbClr val="C00000"/>
                </a:solidFill>
              </a:rPr>
              <a:t>not start until at least 3 coins of 25 cents </a:t>
            </a:r>
            <a:r>
              <a:rPr lang="en-US" sz="3200" dirty="0" smtClean="0"/>
              <a:t>were inserted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Simple Washing Machine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121162"/>
            <a:ext cx="7886700" cy="25844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Accepts 25 cents</a:t>
            </a:r>
          </a:p>
          <a:p>
            <a:r>
              <a:rPr lang="en-US" dirty="0" smtClean="0"/>
              <a:t>Operation starts after at least </a:t>
            </a:r>
            <a:r>
              <a:rPr lang="en-US" dirty="0" smtClean="0">
                <a:solidFill>
                  <a:srgbClr val="C00000"/>
                </a:solidFill>
              </a:rPr>
              <a:t>3 coins of 25 cents </a:t>
            </a:r>
            <a:r>
              <a:rPr lang="en-US" dirty="0" smtClean="0"/>
              <a:t>were inserted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Accepted words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252525</a:t>
            </a:r>
          </a:p>
          <a:p>
            <a:pPr lvl="1"/>
            <a:r>
              <a:rPr lang="en-US" dirty="0" smtClean="0"/>
              <a:t>25252525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914400" y="1543347"/>
            <a:ext cx="7010400" cy="2038053"/>
            <a:chOff x="500034" y="2214554"/>
            <a:chExt cx="6643734" cy="1888166"/>
          </a:xfrm>
        </p:grpSpPr>
        <p:sp>
          <p:nvSpPr>
            <p:cNvPr id="31" name="TextBox 30"/>
            <p:cNvSpPr txBox="1"/>
            <p:nvPr/>
          </p:nvSpPr>
          <p:spPr>
            <a:xfrm>
              <a:off x="3571868" y="2559602"/>
              <a:ext cx="5000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/>
                  <a:latin typeface="+mj-lt"/>
                </a:rPr>
                <a:t>25</a:t>
              </a:r>
              <a:endParaRPr lang="en-US" sz="2000" dirty="0">
                <a:effectLst/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72132" y="2571744"/>
              <a:ext cx="5000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/>
                  <a:latin typeface="+mj-lt"/>
                </a:rPr>
                <a:t>25</a:t>
              </a:r>
              <a:endParaRPr lang="en-US" sz="2000" dirty="0">
                <a:effectLst/>
                <a:latin typeface="+mj-lt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500034" y="2214554"/>
              <a:ext cx="6643734" cy="1888166"/>
              <a:chOff x="500034" y="2214554"/>
              <a:chExt cx="6643734" cy="1888166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857224" y="2559602"/>
                <a:ext cx="6286544" cy="1543118"/>
                <a:chOff x="857224" y="2488164"/>
                <a:chExt cx="6286544" cy="1543118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6143636" y="3631172"/>
                  <a:ext cx="71438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>
                      <a:effectLst/>
                      <a:latin typeface="+mj-lt"/>
                    </a:rPr>
                    <a:t>25</a:t>
                  </a:r>
                  <a:endParaRPr lang="en-US" sz="2000" dirty="0">
                    <a:effectLst/>
                    <a:latin typeface="+mj-lt"/>
                  </a:endParaRPr>
                </a:p>
              </p:txBody>
            </p:sp>
            <p:grpSp>
              <p:nvGrpSpPr>
                <p:cNvPr id="7" name="Group 40"/>
                <p:cNvGrpSpPr/>
                <p:nvPr/>
              </p:nvGrpSpPr>
              <p:grpSpPr>
                <a:xfrm>
                  <a:off x="857224" y="2488164"/>
                  <a:ext cx="6286544" cy="642942"/>
                  <a:chOff x="857224" y="2143116"/>
                  <a:chExt cx="6286544" cy="642942"/>
                </a:xfrm>
              </p:grpSpPr>
              <p:grpSp>
                <p:nvGrpSpPr>
                  <p:cNvPr id="9" name="Group 9"/>
                  <p:cNvGrpSpPr/>
                  <p:nvPr/>
                </p:nvGrpSpPr>
                <p:grpSpPr>
                  <a:xfrm>
                    <a:off x="857224" y="2143116"/>
                    <a:ext cx="714380" cy="642942"/>
                    <a:chOff x="857224" y="2000240"/>
                    <a:chExt cx="714380" cy="642942"/>
                  </a:xfrm>
                </p:grpSpPr>
                <p:sp>
                  <p:nvSpPr>
                    <p:cNvPr id="29" name="Oval 28"/>
                    <p:cNvSpPr/>
                    <p:nvPr/>
                  </p:nvSpPr>
                  <p:spPr>
                    <a:xfrm>
                      <a:off x="857224" y="2000240"/>
                      <a:ext cx="714380" cy="642942"/>
                    </a:xfrm>
                    <a:prstGeom prst="ellipse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 dirty="0">
                        <a:effectLst/>
                        <a:latin typeface="+mj-lt"/>
                      </a:endParaRPr>
                    </a:p>
                  </p:txBody>
                </p:sp>
                <p:graphicFrame>
                  <p:nvGraphicFramePr>
                    <p:cNvPr id="30" name="Object 29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1000100" y="2071678"/>
                    <a:ext cx="439740" cy="428628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5326" name="משוואה" r:id="rId3" imgW="164880" imgH="228600" progId="Equation.3">
                            <p:embed/>
                          </p:oleObj>
                        </mc:Choice>
                        <mc:Fallback>
                          <p:oleObj name="משוואה" r:id="rId3" imgW="164880" imgH="228600" progId="Equation.3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4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000100" y="2071678"/>
                                  <a:ext cx="439740" cy="428628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grpSp>
                <p:nvGrpSpPr>
                  <p:cNvPr id="10" name="Group 29"/>
                  <p:cNvGrpSpPr/>
                  <p:nvPr/>
                </p:nvGrpSpPr>
                <p:grpSpPr>
                  <a:xfrm>
                    <a:off x="6429388" y="2143116"/>
                    <a:ext cx="714380" cy="642942"/>
                    <a:chOff x="3643306" y="2928934"/>
                    <a:chExt cx="714380" cy="642942"/>
                  </a:xfrm>
                </p:grpSpPr>
                <p:grpSp>
                  <p:nvGrpSpPr>
                    <p:cNvPr id="25" name="Group 13"/>
                    <p:cNvGrpSpPr/>
                    <p:nvPr/>
                  </p:nvGrpSpPr>
                  <p:grpSpPr>
                    <a:xfrm>
                      <a:off x="3643306" y="2928934"/>
                      <a:ext cx="714380" cy="642942"/>
                      <a:chOff x="857224" y="2000240"/>
                      <a:chExt cx="714380" cy="642942"/>
                    </a:xfrm>
                  </p:grpSpPr>
                  <p:sp>
                    <p:nvSpPr>
                      <p:cNvPr id="27" name="Oval 26"/>
                      <p:cNvSpPr/>
                      <p:nvPr/>
                    </p:nvSpPr>
                    <p:spPr>
                      <a:xfrm>
                        <a:off x="857224" y="2000240"/>
                        <a:ext cx="714380" cy="642942"/>
                      </a:xfrm>
                      <a:prstGeom prst="ellipse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000" dirty="0">
                          <a:effectLst/>
                          <a:latin typeface="+mj-lt"/>
                        </a:endParaRPr>
                      </a:p>
                    </p:txBody>
                  </p:sp>
                  <p:graphicFrame>
                    <p:nvGraphicFramePr>
                      <p:cNvPr id="28" name="Object 27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966749" y="2117163"/>
                      <a:ext cx="508000" cy="33337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5327" name="משוואה" r:id="rId5" imgW="190440" imgH="177480" progId="Equation.3">
                              <p:embed/>
                            </p:oleObj>
                          </mc:Choice>
                          <mc:Fallback>
                            <p:oleObj name="משוואה" r:id="rId5" imgW="190440" imgH="177480" progId="Equation.3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6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966749" y="2117163"/>
                                    <a:ext cx="508000" cy="33337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sp>
                  <p:nvSpPr>
                    <p:cNvPr id="26" name="Oval 25"/>
                    <p:cNvSpPr/>
                    <p:nvPr/>
                  </p:nvSpPr>
                  <p:spPr>
                    <a:xfrm>
                      <a:off x="3714744" y="3000372"/>
                      <a:ext cx="571504" cy="500066"/>
                    </a:xfrm>
                    <a:prstGeom prst="ellipse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 dirty="0">
                        <a:effectLst/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11" name="Group 9"/>
                  <p:cNvGrpSpPr/>
                  <p:nvPr/>
                </p:nvGrpSpPr>
                <p:grpSpPr>
                  <a:xfrm>
                    <a:off x="2714612" y="2143116"/>
                    <a:ext cx="714380" cy="642942"/>
                    <a:chOff x="857224" y="2000240"/>
                    <a:chExt cx="714380" cy="642942"/>
                  </a:xfrm>
                </p:grpSpPr>
                <p:sp>
                  <p:nvSpPr>
                    <p:cNvPr id="23" name="Oval 22"/>
                    <p:cNvSpPr/>
                    <p:nvPr/>
                  </p:nvSpPr>
                  <p:spPr>
                    <a:xfrm>
                      <a:off x="857224" y="2000240"/>
                      <a:ext cx="714380" cy="642942"/>
                    </a:xfrm>
                    <a:prstGeom prst="ellipse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 dirty="0">
                        <a:effectLst/>
                        <a:latin typeface="+mj-lt"/>
                      </a:endParaRPr>
                    </a:p>
                  </p:txBody>
                </p:sp>
                <p:graphicFrame>
                  <p:nvGraphicFramePr>
                    <p:cNvPr id="24" name="Object 23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966775" y="2117163"/>
                    <a:ext cx="508000" cy="333375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5328" name="משוואה" r:id="rId7" imgW="190440" imgH="177480" progId="Equation.3">
                            <p:embed/>
                          </p:oleObj>
                        </mc:Choice>
                        <mc:Fallback>
                          <p:oleObj name="משוואה" r:id="rId7" imgW="190440" imgH="177480" progId="Equation.3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8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966775" y="2117163"/>
                                  <a:ext cx="508000" cy="333375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cxnSp>
                <p:nvCxnSpPr>
                  <p:cNvPr id="12" name="Straight Arrow Connector 11"/>
                  <p:cNvCxnSpPr>
                    <a:stCxn id="29" idx="6"/>
                    <a:endCxn id="23" idx="2"/>
                  </p:cNvCxnSpPr>
                  <p:nvPr/>
                </p:nvCxnSpPr>
                <p:spPr>
                  <a:xfrm>
                    <a:off x="1571604" y="2464587"/>
                    <a:ext cx="1143008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" name="Group 9"/>
                  <p:cNvGrpSpPr/>
                  <p:nvPr/>
                </p:nvGrpSpPr>
                <p:grpSpPr>
                  <a:xfrm>
                    <a:off x="4500562" y="2143116"/>
                    <a:ext cx="714380" cy="642942"/>
                    <a:chOff x="857224" y="2000240"/>
                    <a:chExt cx="714380" cy="642942"/>
                  </a:xfrm>
                </p:grpSpPr>
                <p:sp>
                  <p:nvSpPr>
                    <p:cNvPr id="21" name="Oval 20"/>
                    <p:cNvSpPr/>
                    <p:nvPr/>
                  </p:nvSpPr>
                  <p:spPr>
                    <a:xfrm>
                      <a:off x="857224" y="2000240"/>
                      <a:ext cx="714380" cy="642942"/>
                    </a:xfrm>
                    <a:prstGeom prst="ellipse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 dirty="0">
                        <a:effectLst/>
                        <a:latin typeface="+mj-lt"/>
                      </a:endParaRPr>
                    </a:p>
                  </p:txBody>
                </p:sp>
                <p:graphicFrame>
                  <p:nvGraphicFramePr>
                    <p:cNvPr id="22" name="Object 21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966762" y="2118751"/>
                    <a:ext cx="508000" cy="333375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5329" name="משוואה" r:id="rId9" imgW="190440" imgH="177480" progId="Equation.3">
                            <p:embed/>
                          </p:oleObj>
                        </mc:Choice>
                        <mc:Fallback>
                          <p:oleObj name="משוואה" r:id="rId9" imgW="190440" imgH="177480" progId="Equation.3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10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966762" y="2118751"/>
                                  <a:ext cx="508000" cy="333375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cxnSp>
                <p:nvCxnSpPr>
                  <p:cNvPr id="14" name="Straight Arrow Connector 13"/>
                  <p:cNvCxnSpPr>
                    <a:stCxn id="23" idx="6"/>
                    <a:endCxn id="21" idx="2"/>
                  </p:cNvCxnSpPr>
                  <p:nvPr/>
                </p:nvCxnSpPr>
                <p:spPr>
                  <a:xfrm>
                    <a:off x="3428992" y="2464587"/>
                    <a:ext cx="1071570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Arrow Connector 14"/>
                  <p:cNvCxnSpPr>
                    <a:stCxn id="21" idx="6"/>
                    <a:endCxn id="27" idx="2"/>
                  </p:cNvCxnSpPr>
                  <p:nvPr/>
                </p:nvCxnSpPr>
                <p:spPr>
                  <a:xfrm>
                    <a:off x="5214942" y="2464587"/>
                    <a:ext cx="1214446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872110" y="2143116"/>
                    <a:ext cx="50006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 smtClean="0">
                        <a:effectLst/>
                        <a:latin typeface="+mj-lt"/>
                      </a:rPr>
                      <a:t>25</a:t>
                    </a:r>
                    <a:endParaRPr lang="en-US" sz="2000" dirty="0">
                      <a:effectLst/>
                      <a:latin typeface="+mj-lt"/>
                    </a:endParaRPr>
                  </a:p>
                </p:txBody>
              </p:sp>
              <p:cxnSp>
                <p:nvCxnSpPr>
                  <p:cNvPr id="20" name="Curved Connector 19"/>
                  <p:cNvCxnSpPr>
                    <a:stCxn id="27" idx="3"/>
                    <a:endCxn id="27" idx="5"/>
                  </p:cNvCxnSpPr>
                  <p:nvPr/>
                </p:nvCxnSpPr>
                <p:spPr>
                  <a:xfrm rot="16200000" flipH="1">
                    <a:off x="6786578" y="2439330"/>
                    <a:ext cx="1588" cy="505142"/>
                  </a:xfrm>
                  <a:prstGeom prst="curvedConnector3">
                    <a:avLst>
                      <a:gd name="adj1" fmla="val 85687936"/>
                    </a:avLst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38" name="Straight Arrow Connector 37"/>
              <p:cNvCxnSpPr>
                <a:endCxn id="29" idx="1"/>
              </p:cNvCxnSpPr>
              <p:nvPr/>
            </p:nvCxnSpPr>
            <p:spPr>
              <a:xfrm>
                <a:off x="500034" y="2214554"/>
                <a:ext cx="461809" cy="43920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Washing Machine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4" y="4267200"/>
            <a:ext cx="8448675" cy="236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second washing machine </a:t>
            </a:r>
            <a:r>
              <a:rPr lang="en-US" dirty="0" smtClean="0">
                <a:solidFill>
                  <a:srgbClr val="C00000"/>
                </a:solidFill>
              </a:rPr>
              <a:t>accepts 50 cents </a:t>
            </a:r>
            <a:r>
              <a:rPr lang="en-US" dirty="0" smtClean="0"/>
              <a:t>coins as well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Accepted words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252525</a:t>
            </a:r>
          </a:p>
          <a:p>
            <a:pPr lvl="1"/>
            <a:r>
              <a:rPr lang="en-US" dirty="0" smtClean="0"/>
              <a:t>2550</a:t>
            </a:r>
          </a:p>
          <a:p>
            <a:pPr lvl="1"/>
            <a:r>
              <a:rPr lang="en-US" dirty="0" smtClean="0"/>
              <a:t>…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1000100" y="1524000"/>
            <a:ext cx="6643734" cy="2400374"/>
            <a:chOff x="1000100" y="3000372"/>
            <a:chExt cx="6643734" cy="2400374"/>
          </a:xfrm>
        </p:grpSpPr>
        <p:grpSp>
          <p:nvGrpSpPr>
            <p:cNvPr id="28" name="Group 27"/>
            <p:cNvGrpSpPr/>
            <p:nvPr/>
          </p:nvGrpSpPr>
          <p:grpSpPr>
            <a:xfrm>
              <a:off x="1000100" y="3000372"/>
              <a:ext cx="6643734" cy="2245356"/>
              <a:chOff x="500034" y="2214554"/>
              <a:chExt cx="6643734" cy="2245356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3571868" y="2559602"/>
                <a:ext cx="5000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effectLst/>
                    <a:latin typeface="+mn-lt"/>
                  </a:rPr>
                  <a:t>25</a:t>
                </a:r>
                <a:endParaRPr lang="en-US" sz="2000" dirty="0">
                  <a:effectLst/>
                  <a:latin typeface="+mn-lt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43534" y="2571744"/>
                <a:ext cx="857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effectLst/>
                    <a:latin typeface="+mn-lt"/>
                  </a:rPr>
                  <a:t>25,50</a:t>
                </a:r>
                <a:endParaRPr lang="en-US" sz="2000" dirty="0">
                  <a:effectLst/>
                  <a:latin typeface="+mn-lt"/>
                </a:endParaRPr>
              </a:p>
            </p:txBody>
          </p:sp>
          <p:grpSp>
            <p:nvGrpSpPr>
              <p:cNvPr id="31" name="Group 38"/>
              <p:cNvGrpSpPr/>
              <p:nvPr/>
            </p:nvGrpSpPr>
            <p:grpSpPr>
              <a:xfrm>
                <a:off x="500034" y="2214554"/>
                <a:ext cx="6643734" cy="2245356"/>
                <a:chOff x="500034" y="2214554"/>
                <a:chExt cx="6643734" cy="2245356"/>
              </a:xfrm>
            </p:grpSpPr>
            <p:grpSp>
              <p:nvGrpSpPr>
                <p:cNvPr id="32" name="Group 3"/>
                <p:cNvGrpSpPr/>
                <p:nvPr/>
              </p:nvGrpSpPr>
              <p:grpSpPr>
                <a:xfrm>
                  <a:off x="857224" y="2559602"/>
                  <a:ext cx="6286544" cy="1900308"/>
                  <a:chOff x="857224" y="2488164"/>
                  <a:chExt cx="6286544" cy="1900308"/>
                </a:xfrm>
              </p:grpSpPr>
              <p:sp>
                <p:nvSpPr>
                  <p:cNvPr id="34" name="TextBox 4"/>
                  <p:cNvSpPr txBox="1"/>
                  <p:nvPr/>
                </p:nvSpPr>
                <p:spPr>
                  <a:xfrm>
                    <a:off x="5929322" y="3988362"/>
                    <a:ext cx="80961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 smtClean="0">
                        <a:effectLst/>
                        <a:latin typeface="+mn-lt"/>
                      </a:rPr>
                      <a:t>25,50</a:t>
                    </a:r>
                    <a:endParaRPr lang="en-US" sz="2000" dirty="0">
                      <a:effectLst/>
                      <a:latin typeface="+mn-lt"/>
                    </a:endParaRPr>
                  </a:p>
                </p:txBody>
              </p:sp>
              <p:grpSp>
                <p:nvGrpSpPr>
                  <p:cNvPr id="35" name="Group 40"/>
                  <p:cNvGrpSpPr/>
                  <p:nvPr/>
                </p:nvGrpSpPr>
                <p:grpSpPr>
                  <a:xfrm>
                    <a:off x="857224" y="2488164"/>
                    <a:ext cx="6286544" cy="642942"/>
                    <a:chOff x="857224" y="2143116"/>
                    <a:chExt cx="6286544" cy="642942"/>
                  </a:xfrm>
                </p:grpSpPr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857224" y="2143116"/>
                      <a:ext cx="714380" cy="642942"/>
                      <a:chOff x="857224" y="2000240"/>
                      <a:chExt cx="714380" cy="642942"/>
                    </a:xfrm>
                  </p:grpSpPr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857224" y="2000240"/>
                        <a:ext cx="714380" cy="642942"/>
                      </a:xfrm>
                      <a:prstGeom prst="ellipse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000" dirty="0">
                          <a:effectLst/>
                        </a:endParaRPr>
                      </a:p>
                    </p:txBody>
                  </p:sp>
                  <p:graphicFrame>
                    <p:nvGraphicFramePr>
                      <p:cNvPr id="54" name="Object 53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1000100" y="2071678"/>
                      <a:ext cx="439740" cy="428628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6350" name="משוואה" r:id="rId3" imgW="164880" imgH="228600" progId="Equation.3">
                              <p:embed/>
                            </p:oleObj>
                          </mc:Choice>
                          <mc:Fallback>
                            <p:oleObj name="משוואה" r:id="rId3" imgW="164880" imgH="228600" progId="Equation.3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4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1000100" y="2071678"/>
                                    <a:ext cx="439740" cy="42862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grpSp>
                  <p:nvGrpSpPr>
                    <p:cNvPr id="37" name="Group 29"/>
                    <p:cNvGrpSpPr/>
                    <p:nvPr/>
                  </p:nvGrpSpPr>
                  <p:grpSpPr>
                    <a:xfrm>
                      <a:off x="6429388" y="2143116"/>
                      <a:ext cx="714380" cy="642942"/>
                      <a:chOff x="3643306" y="2928934"/>
                      <a:chExt cx="714380" cy="642942"/>
                    </a:xfrm>
                  </p:grpSpPr>
                  <p:grpSp>
                    <p:nvGrpSpPr>
                      <p:cNvPr id="49" name="Group 13"/>
                      <p:cNvGrpSpPr/>
                      <p:nvPr/>
                    </p:nvGrpSpPr>
                    <p:grpSpPr>
                      <a:xfrm>
                        <a:off x="3643306" y="2928934"/>
                        <a:ext cx="714380" cy="642942"/>
                        <a:chOff x="857224" y="2000240"/>
                        <a:chExt cx="714380" cy="642942"/>
                      </a:xfrm>
                    </p:grpSpPr>
                    <p:sp>
                      <p:nvSpPr>
                        <p:cNvPr id="51" name="Oval 50"/>
                        <p:cNvSpPr/>
                        <p:nvPr/>
                      </p:nvSpPr>
                      <p:spPr>
                        <a:xfrm>
                          <a:off x="857224" y="2000240"/>
                          <a:ext cx="714380" cy="642942"/>
                        </a:xfrm>
                        <a:prstGeom prst="ellipse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2000" dirty="0">
                            <a:effectLst/>
                          </a:endParaRPr>
                        </a:p>
                      </p:txBody>
                    </p:sp>
                    <p:graphicFrame>
                      <p:nvGraphicFramePr>
                        <p:cNvPr id="52" name="Object 51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966749" y="2117163"/>
                        <a:ext cx="508000" cy="333375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6351" name="משוואה" r:id="rId5" imgW="190440" imgH="177480" progId="Equation.3">
                                <p:embed/>
                              </p:oleObj>
                            </mc:Choice>
                            <mc:Fallback>
                              <p:oleObj name="משוואה" r:id="rId5" imgW="190440" imgH="177480" progId="Equation.3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6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966749" y="2117163"/>
                                      <a:ext cx="508000" cy="33337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p:grpSp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3714744" y="3000372"/>
                        <a:ext cx="571504" cy="500066"/>
                      </a:xfrm>
                      <a:prstGeom prst="ellipse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000" dirty="0">
                          <a:effectLst/>
                        </a:endParaRPr>
                      </a:p>
                    </p:txBody>
                  </p:sp>
                </p:grpSp>
                <p:grpSp>
                  <p:nvGrpSpPr>
                    <p:cNvPr id="38" name="Group 9"/>
                    <p:cNvGrpSpPr/>
                    <p:nvPr/>
                  </p:nvGrpSpPr>
                  <p:grpSpPr>
                    <a:xfrm>
                      <a:off x="2714612" y="2143116"/>
                      <a:ext cx="714380" cy="642942"/>
                      <a:chOff x="857224" y="2000240"/>
                      <a:chExt cx="714380" cy="642942"/>
                    </a:xfrm>
                  </p:grpSpPr>
                  <p:sp>
                    <p:nvSpPr>
                      <p:cNvPr id="47" name="Oval 46"/>
                      <p:cNvSpPr/>
                      <p:nvPr/>
                    </p:nvSpPr>
                    <p:spPr>
                      <a:xfrm>
                        <a:off x="857224" y="2000240"/>
                        <a:ext cx="714380" cy="642942"/>
                      </a:xfrm>
                      <a:prstGeom prst="ellipse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000" dirty="0">
                          <a:effectLst/>
                        </a:endParaRPr>
                      </a:p>
                    </p:txBody>
                  </p:sp>
                  <p:graphicFrame>
                    <p:nvGraphicFramePr>
                      <p:cNvPr id="48" name="Object 47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966775" y="2117163"/>
                      <a:ext cx="508000" cy="33337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6352" name="משוואה" r:id="rId7" imgW="190440" imgH="177480" progId="Equation.3">
                              <p:embed/>
                            </p:oleObj>
                          </mc:Choice>
                          <mc:Fallback>
                            <p:oleObj name="משוואה" r:id="rId7" imgW="190440" imgH="177480" progId="Equation.3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8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966775" y="2117163"/>
                                    <a:ext cx="508000" cy="33337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cxnSp>
                  <p:nvCxnSpPr>
                    <p:cNvPr id="39" name="Straight Arrow Connector 11"/>
                    <p:cNvCxnSpPr>
                      <a:stCxn id="53" idx="6"/>
                      <a:endCxn id="47" idx="2"/>
                    </p:cNvCxnSpPr>
                    <p:nvPr/>
                  </p:nvCxnSpPr>
                  <p:spPr>
                    <a:xfrm>
                      <a:off x="1571604" y="2464587"/>
                      <a:ext cx="1143008" cy="158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0" name="Group 9"/>
                    <p:cNvGrpSpPr/>
                    <p:nvPr/>
                  </p:nvGrpSpPr>
                  <p:grpSpPr>
                    <a:xfrm>
                      <a:off x="4500562" y="2143116"/>
                      <a:ext cx="714380" cy="642942"/>
                      <a:chOff x="857224" y="2000240"/>
                      <a:chExt cx="714380" cy="642942"/>
                    </a:xfrm>
                  </p:grpSpPr>
                  <p:sp>
                    <p:nvSpPr>
                      <p:cNvPr id="45" name="Oval 44"/>
                      <p:cNvSpPr/>
                      <p:nvPr/>
                    </p:nvSpPr>
                    <p:spPr>
                      <a:xfrm>
                        <a:off x="857224" y="2000240"/>
                        <a:ext cx="714380" cy="642942"/>
                      </a:xfrm>
                      <a:prstGeom prst="ellipse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000" dirty="0">
                          <a:effectLst/>
                        </a:endParaRPr>
                      </a:p>
                    </p:txBody>
                  </p:sp>
                  <p:graphicFrame>
                    <p:nvGraphicFramePr>
                      <p:cNvPr id="46" name="Object 45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966762" y="2118751"/>
                      <a:ext cx="508000" cy="33337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6353" name="משוואה" r:id="rId9" imgW="190440" imgH="177480" progId="Equation.3">
                              <p:embed/>
                            </p:oleObj>
                          </mc:Choice>
                          <mc:Fallback>
                            <p:oleObj name="משוואה" r:id="rId9" imgW="190440" imgH="177480" progId="Equation.3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0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966762" y="2118751"/>
                                    <a:ext cx="508000" cy="33337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cxnSp>
                  <p:nvCxnSpPr>
                    <p:cNvPr id="41" name="Straight Arrow Connector 13"/>
                    <p:cNvCxnSpPr>
                      <a:stCxn id="47" idx="6"/>
                      <a:endCxn id="45" idx="2"/>
                    </p:cNvCxnSpPr>
                    <p:nvPr/>
                  </p:nvCxnSpPr>
                  <p:spPr>
                    <a:xfrm>
                      <a:off x="3428992" y="2464587"/>
                      <a:ext cx="1071570" cy="158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Arrow Connector 41"/>
                    <p:cNvCxnSpPr>
                      <a:stCxn id="45" idx="6"/>
                      <a:endCxn id="51" idx="2"/>
                    </p:cNvCxnSpPr>
                    <p:nvPr/>
                  </p:nvCxnSpPr>
                  <p:spPr>
                    <a:xfrm>
                      <a:off x="5214942" y="2464587"/>
                      <a:ext cx="1214446" cy="158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1862134" y="2143116"/>
                      <a:ext cx="50006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dirty="0" smtClean="0">
                          <a:effectLst/>
                          <a:latin typeface="+mn-lt"/>
                        </a:rPr>
                        <a:t>25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p:txBody>
                </p:sp>
                <p:cxnSp>
                  <p:nvCxnSpPr>
                    <p:cNvPr id="44" name="Curved Connector 43"/>
                    <p:cNvCxnSpPr>
                      <a:stCxn id="51" idx="3"/>
                      <a:endCxn id="51" idx="5"/>
                    </p:cNvCxnSpPr>
                    <p:nvPr/>
                  </p:nvCxnSpPr>
                  <p:spPr>
                    <a:xfrm rot="16200000" flipH="1">
                      <a:off x="6786578" y="2439330"/>
                      <a:ext cx="1588" cy="505142"/>
                    </a:xfrm>
                    <a:prstGeom prst="curvedConnector3">
                      <a:avLst>
                        <a:gd name="adj1" fmla="val 85687936"/>
                      </a:avLst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33" name="Straight Arrow Connector 32"/>
                <p:cNvCxnSpPr>
                  <a:endCxn id="53" idx="1"/>
                </p:cNvCxnSpPr>
                <p:nvPr/>
              </p:nvCxnSpPr>
              <p:spPr>
                <a:xfrm>
                  <a:off x="500034" y="2214554"/>
                  <a:ext cx="461809" cy="43920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6" name="Curved Connector 55"/>
            <p:cNvCxnSpPr>
              <a:stCxn id="53" idx="5"/>
              <a:endCxn id="45" idx="3"/>
            </p:cNvCxnSpPr>
            <p:nvPr/>
          </p:nvCxnSpPr>
          <p:spPr>
            <a:xfrm rot="16200000" flipH="1">
              <a:off x="3536149" y="2325107"/>
              <a:ext cx="1588" cy="3138196"/>
            </a:xfrm>
            <a:prstGeom prst="curvedConnector3">
              <a:avLst>
                <a:gd name="adj1" fmla="val 60935158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urved Connector 57"/>
            <p:cNvCxnSpPr>
              <a:stCxn id="47" idx="5"/>
              <a:endCxn id="51" idx="3"/>
            </p:cNvCxnSpPr>
            <p:nvPr/>
          </p:nvCxnSpPr>
          <p:spPr>
            <a:xfrm rot="16200000" flipH="1">
              <a:off x="5429256" y="2289388"/>
              <a:ext cx="1588" cy="3209634"/>
            </a:xfrm>
            <a:prstGeom prst="curvedConnector3">
              <a:avLst>
                <a:gd name="adj1" fmla="val 58510598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3071802" y="4988494"/>
              <a:ext cx="5000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/>
                  <a:latin typeface="+mn-lt"/>
                </a:rPr>
                <a:t>50</a:t>
              </a:r>
              <a:endParaRPr lang="en-US" sz="2000" dirty="0">
                <a:effectLst/>
                <a:latin typeface="+mn-l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214942" y="5000636"/>
              <a:ext cx="5000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/>
                  <a:latin typeface="+mn-lt"/>
                </a:rPr>
                <a:t>50</a:t>
              </a:r>
              <a:endParaRPr lang="en-US" sz="2000" dirty="0">
                <a:effectLst/>
                <a:latin typeface="+mn-lt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Washing Machine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726625"/>
            <a:ext cx="7886700" cy="1752016"/>
          </a:xfrm>
        </p:spPr>
        <p:txBody>
          <a:bodyPr>
            <a:normAutofit/>
          </a:bodyPr>
          <a:lstStyle/>
          <a:p>
            <a:r>
              <a:rPr lang="en-US" dirty="0" smtClean="0"/>
              <a:t>The most complex washing machine </a:t>
            </a:r>
            <a:r>
              <a:rPr lang="en-US" dirty="0" smtClean="0">
                <a:solidFill>
                  <a:srgbClr val="C00000"/>
                </a:solidFill>
              </a:rPr>
              <a:t>accepts 100 cents </a:t>
            </a:r>
            <a:r>
              <a:rPr lang="en-US" dirty="0" smtClean="0"/>
              <a:t>coins too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Accepted Words</a:t>
            </a:r>
            <a:r>
              <a:rPr lang="en-US" dirty="0" smtClean="0"/>
              <a:t>:?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8200" y="2085902"/>
            <a:ext cx="7772400" cy="2257498"/>
            <a:chOff x="1000100" y="3000372"/>
            <a:chExt cx="7772400" cy="2257498"/>
          </a:xfrm>
        </p:grpSpPr>
        <p:grpSp>
          <p:nvGrpSpPr>
            <p:cNvPr id="5" name="Group 27"/>
            <p:cNvGrpSpPr/>
            <p:nvPr/>
          </p:nvGrpSpPr>
          <p:grpSpPr>
            <a:xfrm>
              <a:off x="1000100" y="3000372"/>
              <a:ext cx="7772400" cy="2257498"/>
              <a:chOff x="500034" y="2214554"/>
              <a:chExt cx="7772400" cy="225749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571868" y="2559602"/>
                <a:ext cx="5000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effectLst/>
                    <a:latin typeface="+mn-lt"/>
                  </a:rPr>
                  <a:t>25</a:t>
                </a:r>
                <a:endParaRPr lang="en-US" sz="2000" dirty="0">
                  <a:effectLst/>
                  <a:latin typeface="+mn-lt"/>
                </a:endParaRPr>
              </a:p>
            </p:txBody>
          </p:sp>
          <p:grpSp>
            <p:nvGrpSpPr>
              <p:cNvPr id="13" name="Group 38"/>
              <p:cNvGrpSpPr/>
              <p:nvPr/>
            </p:nvGrpSpPr>
            <p:grpSpPr>
              <a:xfrm>
                <a:off x="500034" y="2214554"/>
                <a:ext cx="7772400" cy="2257498"/>
                <a:chOff x="500034" y="2214554"/>
                <a:chExt cx="7772400" cy="2257498"/>
              </a:xfrm>
            </p:grpSpPr>
            <p:grpSp>
              <p:nvGrpSpPr>
                <p:cNvPr id="14" name="Group 3"/>
                <p:cNvGrpSpPr/>
                <p:nvPr/>
              </p:nvGrpSpPr>
              <p:grpSpPr>
                <a:xfrm>
                  <a:off x="857224" y="2559602"/>
                  <a:ext cx="7415210" cy="1912450"/>
                  <a:chOff x="857224" y="2488164"/>
                  <a:chExt cx="7415210" cy="1912450"/>
                </a:xfrm>
              </p:grpSpPr>
              <p:sp>
                <p:nvSpPr>
                  <p:cNvPr id="16" name="TextBox 4"/>
                  <p:cNvSpPr txBox="1"/>
                  <p:nvPr/>
                </p:nvSpPr>
                <p:spPr>
                  <a:xfrm>
                    <a:off x="7000892" y="4000504"/>
                    <a:ext cx="127154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 smtClean="0">
                        <a:effectLst/>
                        <a:latin typeface="+mn-lt"/>
                      </a:rPr>
                      <a:t>25,50,100</a:t>
                    </a:r>
                    <a:endParaRPr lang="en-US" sz="2000" dirty="0">
                      <a:effectLst/>
                      <a:latin typeface="+mn-lt"/>
                    </a:endParaRPr>
                  </a:p>
                </p:txBody>
              </p:sp>
              <p:grpSp>
                <p:nvGrpSpPr>
                  <p:cNvPr id="17" name="Group 40"/>
                  <p:cNvGrpSpPr/>
                  <p:nvPr/>
                </p:nvGrpSpPr>
                <p:grpSpPr>
                  <a:xfrm>
                    <a:off x="857224" y="2488164"/>
                    <a:ext cx="6286544" cy="642942"/>
                    <a:chOff x="857224" y="2143116"/>
                    <a:chExt cx="6286544" cy="642942"/>
                  </a:xfrm>
                </p:grpSpPr>
                <p:grpSp>
                  <p:nvGrpSpPr>
                    <p:cNvPr id="18" name="Group 35"/>
                    <p:cNvGrpSpPr/>
                    <p:nvPr/>
                  </p:nvGrpSpPr>
                  <p:grpSpPr>
                    <a:xfrm>
                      <a:off x="857224" y="2143116"/>
                      <a:ext cx="714380" cy="642942"/>
                      <a:chOff x="857224" y="2000240"/>
                      <a:chExt cx="714380" cy="642942"/>
                    </a:xfrm>
                  </p:grpSpPr>
                  <p:sp>
                    <p:nvSpPr>
                      <p:cNvPr id="35" name="Oval 34"/>
                      <p:cNvSpPr/>
                      <p:nvPr/>
                    </p:nvSpPr>
                    <p:spPr>
                      <a:xfrm>
                        <a:off x="857224" y="2000240"/>
                        <a:ext cx="714380" cy="642942"/>
                      </a:xfrm>
                      <a:prstGeom prst="ellipse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000" dirty="0">
                          <a:effectLst/>
                        </a:endParaRPr>
                      </a:p>
                    </p:txBody>
                  </p:sp>
                  <p:graphicFrame>
                    <p:nvGraphicFramePr>
                      <p:cNvPr id="36" name="Object 35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1000100" y="2071678"/>
                      <a:ext cx="439740" cy="428628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7374" name="משוואה" r:id="rId3" imgW="164880" imgH="228600" progId="Equation.3">
                              <p:embed/>
                            </p:oleObj>
                          </mc:Choice>
                          <mc:Fallback>
                            <p:oleObj name="משוואה" r:id="rId3" imgW="164880" imgH="228600" progId="Equation.3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4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1000100" y="2071678"/>
                                    <a:ext cx="439740" cy="42862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grpSp>
                  <p:nvGrpSpPr>
                    <p:cNvPr id="19" name="Group 29"/>
                    <p:cNvGrpSpPr/>
                    <p:nvPr/>
                  </p:nvGrpSpPr>
                  <p:grpSpPr>
                    <a:xfrm>
                      <a:off x="6429388" y="2143116"/>
                      <a:ext cx="714380" cy="642942"/>
                      <a:chOff x="3643306" y="2928934"/>
                      <a:chExt cx="714380" cy="642942"/>
                    </a:xfrm>
                  </p:grpSpPr>
                  <p:grpSp>
                    <p:nvGrpSpPr>
                      <p:cNvPr id="31" name="Group 13"/>
                      <p:cNvGrpSpPr/>
                      <p:nvPr/>
                    </p:nvGrpSpPr>
                    <p:grpSpPr>
                      <a:xfrm>
                        <a:off x="3643306" y="2928934"/>
                        <a:ext cx="714380" cy="642942"/>
                        <a:chOff x="857224" y="2000240"/>
                        <a:chExt cx="714380" cy="642942"/>
                      </a:xfrm>
                    </p:grpSpPr>
                    <p:sp>
                      <p:nvSpPr>
                        <p:cNvPr id="33" name="Oval 32"/>
                        <p:cNvSpPr/>
                        <p:nvPr/>
                      </p:nvSpPr>
                      <p:spPr>
                        <a:xfrm>
                          <a:off x="857224" y="2000240"/>
                          <a:ext cx="714380" cy="642942"/>
                        </a:xfrm>
                        <a:prstGeom prst="ellipse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2000" dirty="0">
                            <a:effectLst/>
                          </a:endParaRPr>
                        </a:p>
                      </p:txBody>
                    </p:sp>
                    <p:graphicFrame>
                      <p:nvGraphicFramePr>
                        <p:cNvPr id="34" name="Object 33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966749" y="2117163"/>
                        <a:ext cx="508000" cy="333375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7375" name="משוואה" r:id="rId5" imgW="190440" imgH="177480" progId="Equation.3">
                                <p:embed/>
                              </p:oleObj>
                            </mc:Choice>
                            <mc:Fallback>
                              <p:oleObj name="משוואה" r:id="rId5" imgW="190440" imgH="177480" progId="Equation.3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6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966749" y="2117163"/>
                                      <a:ext cx="508000" cy="33337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p:grpSp>
                  <p:sp>
                    <p:nvSpPr>
                      <p:cNvPr id="32" name="Oval 31"/>
                      <p:cNvSpPr/>
                      <p:nvPr/>
                    </p:nvSpPr>
                    <p:spPr>
                      <a:xfrm>
                        <a:off x="3714744" y="3000372"/>
                        <a:ext cx="571504" cy="500066"/>
                      </a:xfrm>
                      <a:prstGeom prst="ellipse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000" dirty="0">
                          <a:effectLst/>
                        </a:endParaRPr>
                      </a:p>
                    </p:txBody>
                  </p:sp>
                </p:grpSp>
                <p:grpSp>
                  <p:nvGrpSpPr>
                    <p:cNvPr id="20" name="Group 9"/>
                    <p:cNvGrpSpPr/>
                    <p:nvPr/>
                  </p:nvGrpSpPr>
                  <p:grpSpPr>
                    <a:xfrm>
                      <a:off x="2714612" y="2143116"/>
                      <a:ext cx="714380" cy="642942"/>
                      <a:chOff x="857224" y="2000240"/>
                      <a:chExt cx="714380" cy="642942"/>
                    </a:xfrm>
                  </p:grpSpPr>
                  <p:sp>
                    <p:nvSpPr>
                      <p:cNvPr id="29" name="Oval 28"/>
                      <p:cNvSpPr/>
                      <p:nvPr/>
                    </p:nvSpPr>
                    <p:spPr>
                      <a:xfrm>
                        <a:off x="857224" y="2000240"/>
                        <a:ext cx="714380" cy="642942"/>
                      </a:xfrm>
                      <a:prstGeom prst="ellipse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000" dirty="0">
                          <a:effectLst/>
                        </a:endParaRPr>
                      </a:p>
                    </p:txBody>
                  </p:sp>
                  <p:graphicFrame>
                    <p:nvGraphicFramePr>
                      <p:cNvPr id="30" name="Object 29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966775" y="2117163"/>
                      <a:ext cx="508000" cy="33337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7376" name="משוואה" r:id="rId7" imgW="190440" imgH="177480" progId="Equation.3">
                              <p:embed/>
                            </p:oleObj>
                          </mc:Choice>
                          <mc:Fallback>
                            <p:oleObj name="משוואה" r:id="rId7" imgW="190440" imgH="177480" progId="Equation.3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8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966775" y="2117163"/>
                                    <a:ext cx="508000" cy="33337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cxnSp>
                  <p:nvCxnSpPr>
                    <p:cNvPr id="21" name="Straight Arrow Connector 11"/>
                    <p:cNvCxnSpPr>
                      <a:stCxn id="35" idx="6"/>
                      <a:endCxn id="29" idx="2"/>
                    </p:cNvCxnSpPr>
                    <p:nvPr/>
                  </p:nvCxnSpPr>
                  <p:spPr>
                    <a:xfrm>
                      <a:off x="1571604" y="2464587"/>
                      <a:ext cx="1143008" cy="158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2" name="Group 9"/>
                    <p:cNvGrpSpPr/>
                    <p:nvPr/>
                  </p:nvGrpSpPr>
                  <p:grpSpPr>
                    <a:xfrm>
                      <a:off x="4500562" y="2143116"/>
                      <a:ext cx="714380" cy="642942"/>
                      <a:chOff x="857224" y="2000240"/>
                      <a:chExt cx="714380" cy="642942"/>
                    </a:xfrm>
                  </p:grpSpPr>
                  <p:sp>
                    <p:nvSpPr>
                      <p:cNvPr id="27" name="Oval 26"/>
                      <p:cNvSpPr/>
                      <p:nvPr/>
                    </p:nvSpPr>
                    <p:spPr>
                      <a:xfrm>
                        <a:off x="857224" y="2000240"/>
                        <a:ext cx="714380" cy="642942"/>
                      </a:xfrm>
                      <a:prstGeom prst="ellipse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000" dirty="0">
                          <a:effectLst/>
                        </a:endParaRPr>
                      </a:p>
                    </p:txBody>
                  </p:sp>
                  <p:graphicFrame>
                    <p:nvGraphicFramePr>
                      <p:cNvPr id="28" name="Object 27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966762" y="2118751"/>
                      <a:ext cx="508000" cy="33337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7377" name="משוואה" r:id="rId9" imgW="190440" imgH="177480" progId="Equation.3">
                              <p:embed/>
                            </p:oleObj>
                          </mc:Choice>
                          <mc:Fallback>
                            <p:oleObj name="משוואה" r:id="rId9" imgW="190440" imgH="177480" progId="Equation.3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0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966762" y="2118751"/>
                                    <a:ext cx="508000" cy="33337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cxnSp>
                  <p:nvCxnSpPr>
                    <p:cNvPr id="23" name="Straight Arrow Connector 13"/>
                    <p:cNvCxnSpPr>
                      <a:stCxn id="29" idx="6"/>
                      <a:endCxn id="27" idx="2"/>
                    </p:cNvCxnSpPr>
                    <p:nvPr/>
                  </p:nvCxnSpPr>
                  <p:spPr>
                    <a:xfrm>
                      <a:off x="3428992" y="2464587"/>
                      <a:ext cx="1071570" cy="158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Straight Arrow Connector 23"/>
                    <p:cNvCxnSpPr>
                      <a:stCxn id="27" idx="6"/>
                      <a:endCxn id="33" idx="2"/>
                    </p:cNvCxnSpPr>
                    <p:nvPr/>
                  </p:nvCxnSpPr>
                  <p:spPr>
                    <a:xfrm>
                      <a:off x="5214942" y="2464587"/>
                      <a:ext cx="1214446" cy="158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2071670" y="2143116"/>
                      <a:ext cx="50006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dirty="0" smtClean="0">
                          <a:effectLst/>
                          <a:latin typeface="+mn-lt"/>
                        </a:rPr>
                        <a:t>25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p:txBody>
                </p:sp>
                <p:cxnSp>
                  <p:nvCxnSpPr>
                    <p:cNvPr id="26" name="Curved Connector 25"/>
                    <p:cNvCxnSpPr>
                      <a:stCxn id="33" idx="3"/>
                      <a:endCxn id="33" idx="5"/>
                    </p:cNvCxnSpPr>
                    <p:nvPr/>
                  </p:nvCxnSpPr>
                  <p:spPr>
                    <a:xfrm rot="16200000" flipH="1">
                      <a:off x="6786578" y="2439330"/>
                      <a:ext cx="1588" cy="505142"/>
                    </a:xfrm>
                    <a:prstGeom prst="curvedConnector3">
                      <a:avLst>
                        <a:gd name="adj1" fmla="val 85687936"/>
                      </a:avLst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5" name="Straight Arrow Connector 14"/>
                <p:cNvCxnSpPr>
                  <a:endCxn id="35" idx="1"/>
                </p:cNvCxnSpPr>
                <p:nvPr/>
              </p:nvCxnSpPr>
              <p:spPr>
                <a:xfrm>
                  <a:off x="500034" y="2214554"/>
                  <a:ext cx="461809" cy="43920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" name="Curved Connector 5"/>
            <p:cNvCxnSpPr>
              <a:stCxn id="35" idx="5"/>
              <a:endCxn id="27" idx="3"/>
            </p:cNvCxnSpPr>
            <p:nvPr/>
          </p:nvCxnSpPr>
          <p:spPr>
            <a:xfrm rot="16200000" flipH="1">
              <a:off x="3536149" y="2325107"/>
              <a:ext cx="1588" cy="3138196"/>
            </a:xfrm>
            <a:prstGeom prst="curvedConnector3">
              <a:avLst>
                <a:gd name="adj1" fmla="val 60935158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urved Connector 6"/>
            <p:cNvCxnSpPr>
              <a:stCxn id="29" idx="5"/>
              <a:endCxn id="33" idx="3"/>
            </p:cNvCxnSpPr>
            <p:nvPr/>
          </p:nvCxnSpPr>
          <p:spPr>
            <a:xfrm rot="16200000" flipH="1">
              <a:off x="5429256" y="2289388"/>
              <a:ext cx="1588" cy="3209634"/>
            </a:xfrm>
            <a:prstGeom prst="curvedConnector3">
              <a:avLst>
                <a:gd name="adj1" fmla="val 58510598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071802" y="4441274"/>
              <a:ext cx="5000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/>
                  <a:latin typeface="+mn-lt"/>
                </a:rPr>
                <a:t>50</a:t>
              </a:r>
              <a:endParaRPr lang="en-US" sz="2000" dirty="0">
                <a:effectLst/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57818" y="4441274"/>
              <a:ext cx="1000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/>
                  <a:latin typeface="+mn-lt"/>
                </a:rPr>
                <a:t>50,100</a:t>
              </a:r>
              <a:endParaRPr lang="en-US" sz="2000" dirty="0">
                <a:effectLst/>
                <a:latin typeface="+mn-lt"/>
              </a:endParaRPr>
            </a:p>
          </p:txBody>
        </p:sp>
      </p:grpSp>
      <p:cxnSp>
        <p:nvCxnSpPr>
          <p:cNvPr id="38" name="Curved Connector 37"/>
          <p:cNvCxnSpPr>
            <a:stCxn id="35" idx="7"/>
            <a:endCxn id="33" idx="0"/>
          </p:cNvCxnSpPr>
          <p:nvPr/>
        </p:nvCxnSpPr>
        <p:spPr>
          <a:xfrm rot="5400000" flipH="1" flipV="1">
            <a:off x="4417869" y="-181767"/>
            <a:ext cx="94157" cy="5319593"/>
          </a:xfrm>
          <a:prstGeom prst="curvedConnector3">
            <a:avLst>
              <a:gd name="adj1" fmla="val 128326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910034" y="1312226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/>
                <a:latin typeface="+mn-lt"/>
              </a:rPr>
              <a:t>100</a:t>
            </a:r>
            <a:endParaRPr lang="en-US" sz="2000" dirty="0">
              <a:effectLst/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53107" y="2443092"/>
            <a:ext cx="1260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/>
                <a:latin typeface="+mn-lt"/>
              </a:rPr>
              <a:t>25,50,100</a:t>
            </a:r>
            <a:endParaRPr lang="en-US" sz="2000" dirty="0">
              <a:effectLst/>
              <a:latin typeface="+mn-l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A </a:t>
            </a:r>
            <a:r>
              <a:rPr lang="en-US" i="1" dirty="0" smtClean="0">
                <a:solidFill>
                  <a:srgbClr val="C00000"/>
                </a:solidFill>
              </a:rPr>
              <a:t>finite automaton</a:t>
            </a:r>
            <a:r>
              <a:rPr lang="en-US" b="1" i="1" dirty="0" smtClean="0"/>
              <a:t> </a:t>
            </a:r>
            <a:r>
              <a:rPr lang="en-US" dirty="0" smtClean="0"/>
              <a:t>is a 5-tupple          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where: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is a finite set called the </a:t>
            </a:r>
            <a:r>
              <a:rPr lang="en-US" i="1" dirty="0" smtClean="0">
                <a:solidFill>
                  <a:srgbClr val="C00000"/>
                </a:solidFill>
              </a:rPr>
              <a:t>states</a:t>
            </a:r>
            <a:endParaRPr lang="en-US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 is a finite set called the </a:t>
            </a:r>
            <a:r>
              <a:rPr lang="en-US" i="1" dirty="0" smtClean="0">
                <a:solidFill>
                  <a:srgbClr val="C00000"/>
                </a:solidFill>
              </a:rPr>
              <a:t>alphabet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                    is the </a:t>
            </a:r>
            <a:r>
              <a:rPr lang="en-US" i="1" dirty="0" smtClean="0">
                <a:solidFill>
                  <a:srgbClr val="C00000"/>
                </a:solidFill>
              </a:rPr>
              <a:t>transition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                </a:t>
            </a:r>
            <a:r>
              <a:rPr lang="en-US" dirty="0" smtClean="0"/>
              <a:t>is the </a:t>
            </a:r>
            <a:r>
              <a:rPr lang="en-US" i="1" dirty="0" smtClean="0">
                <a:solidFill>
                  <a:srgbClr val="C00000"/>
                </a:solidFill>
              </a:rPr>
              <a:t>start state</a:t>
            </a:r>
            <a:r>
              <a:rPr lang="en-US" dirty="0" smtClean="0"/>
              <a:t>, and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 </a:t>
            </a:r>
            <a:r>
              <a:rPr lang="en-US" b="1" i="1" dirty="0" smtClean="0"/>
              <a:t>                </a:t>
            </a:r>
            <a:r>
              <a:rPr lang="en-US" dirty="0" smtClean="0"/>
              <a:t>is the set of </a:t>
            </a:r>
            <a:r>
              <a:rPr lang="en-US" i="1" dirty="0" smtClean="0">
                <a:solidFill>
                  <a:srgbClr val="C00000"/>
                </a:solidFill>
              </a:rPr>
              <a:t>accept states</a:t>
            </a:r>
          </a:p>
          <a:p>
            <a:pPr marL="514350" indent="-514350">
              <a:buFont typeface="+mj-lt"/>
              <a:buAutoNum type="arabicPeriod"/>
            </a:pP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Finite Automaton – Formal Definition</a:t>
            </a:r>
            <a:endParaRPr lang="en-US" dirty="0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777353"/>
              </p:ext>
            </p:extLst>
          </p:nvPr>
        </p:nvGraphicFramePr>
        <p:xfrm>
          <a:off x="5562600" y="1511270"/>
          <a:ext cx="2071702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4" name="משוואה" r:id="rId3" imgW="888840" imgH="228600" progId="Equation.3">
                  <p:embed/>
                </p:oleObj>
              </mc:Choice>
              <mc:Fallback>
                <p:oleObj name="משוואה" r:id="rId3" imgW="888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511270"/>
                        <a:ext cx="2071702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109144"/>
              </p:ext>
            </p:extLst>
          </p:nvPr>
        </p:nvGraphicFramePr>
        <p:xfrm>
          <a:off x="990600" y="3295650"/>
          <a:ext cx="6492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5" name="Equation" r:id="rId5" imgW="152280" imgH="203040" progId="Equation.3">
                  <p:embed/>
                </p:oleObj>
              </mc:Choice>
              <mc:Fallback>
                <p:oleObj name="Equation" r:id="rId5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95650"/>
                        <a:ext cx="649288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859030"/>
              </p:ext>
            </p:extLst>
          </p:nvPr>
        </p:nvGraphicFramePr>
        <p:xfrm>
          <a:off x="990600" y="3822039"/>
          <a:ext cx="712792" cy="43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6" name="משוואה" r:id="rId7" imgW="139680" imgH="152280" progId="Equation.3">
                  <p:embed/>
                </p:oleObj>
              </mc:Choice>
              <mc:Fallback>
                <p:oleObj name="משוואה" r:id="rId7" imgW="13968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22039"/>
                        <a:ext cx="712792" cy="433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365542"/>
              </p:ext>
            </p:extLst>
          </p:nvPr>
        </p:nvGraphicFramePr>
        <p:xfrm>
          <a:off x="1068556" y="4305425"/>
          <a:ext cx="1889132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7" name="משוואה" r:id="rId9" imgW="888840" imgH="203040" progId="Equation.3">
                  <p:embed/>
                </p:oleObj>
              </mc:Choice>
              <mc:Fallback>
                <p:oleObj name="משוואה" r:id="rId9" imgW="888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556" y="4305425"/>
                        <a:ext cx="1889132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325730"/>
              </p:ext>
            </p:extLst>
          </p:nvPr>
        </p:nvGraphicFramePr>
        <p:xfrm>
          <a:off x="1024731" y="4805491"/>
          <a:ext cx="1357322" cy="549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8" name="משוואה" r:id="rId11" imgW="431640" imgH="228600" progId="Equation.3">
                  <p:embed/>
                </p:oleObj>
              </mc:Choice>
              <mc:Fallback>
                <p:oleObj name="משוואה" r:id="rId11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731" y="4805491"/>
                        <a:ext cx="1357322" cy="5495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214773"/>
              </p:ext>
            </p:extLst>
          </p:nvPr>
        </p:nvGraphicFramePr>
        <p:xfrm>
          <a:off x="1060450" y="5372830"/>
          <a:ext cx="1285884" cy="494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9" name="משוואה" r:id="rId13" imgW="444240" imgH="203040" progId="Equation.3">
                  <p:embed/>
                </p:oleObj>
              </mc:Choice>
              <mc:Fallback>
                <p:oleObj name="משוואה" r:id="rId13" imgW="444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5372830"/>
                        <a:ext cx="1285884" cy="494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Brace 3"/>
          <p:cNvSpPr/>
          <p:nvPr/>
        </p:nvSpPr>
        <p:spPr>
          <a:xfrm>
            <a:off x="6643293" y="4274257"/>
            <a:ext cx="214707" cy="16119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6855722" y="4438471"/>
            <a:ext cx="2212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 smtClean="0">
                <a:solidFill>
                  <a:srgbClr val="0070C0"/>
                </a:solidFill>
                <a:effectLst/>
                <a:latin typeface="+mn-lt"/>
              </a:rPr>
              <a:t>Lihat</a:t>
            </a:r>
            <a:r>
              <a:rPr lang="en-US" sz="1800" dirty="0" smtClean="0">
                <a:solidFill>
                  <a:srgbClr val="0070C0"/>
                </a:solidFill>
                <a:effectLst/>
                <a:latin typeface="+mn-lt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effectLst/>
                <a:latin typeface="+mn-lt"/>
              </a:rPr>
              <a:t>lagi</a:t>
            </a:r>
            <a:r>
              <a:rPr lang="en-US" sz="1800" dirty="0" smtClean="0">
                <a:solidFill>
                  <a:srgbClr val="0070C0"/>
                </a:solidFill>
                <a:effectLst/>
                <a:latin typeface="+mn-lt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effectLst/>
                <a:latin typeface="+mn-lt"/>
              </a:rPr>
              <a:t>pembahasan</a:t>
            </a:r>
            <a:r>
              <a:rPr lang="en-US" sz="1800" dirty="0" smtClean="0">
                <a:solidFill>
                  <a:srgbClr val="0070C0"/>
                </a:solidFill>
                <a:effectLst/>
                <a:latin typeface="+mn-lt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effectLst/>
                <a:latin typeface="+mn-lt"/>
              </a:rPr>
              <a:t>tentang</a:t>
            </a:r>
            <a:r>
              <a:rPr lang="en-US" sz="1800" dirty="0" smtClean="0">
                <a:solidFill>
                  <a:srgbClr val="0070C0"/>
                </a:solidFill>
                <a:effectLst/>
                <a:latin typeface="+mn-lt"/>
              </a:rPr>
              <a:t> Set, Sequence </a:t>
            </a:r>
            <a:r>
              <a:rPr lang="en-US" sz="1800" dirty="0" err="1" smtClean="0">
                <a:solidFill>
                  <a:srgbClr val="0070C0"/>
                </a:solidFill>
                <a:effectLst/>
                <a:latin typeface="+mn-lt"/>
              </a:rPr>
              <a:t>dan</a:t>
            </a:r>
            <a:r>
              <a:rPr lang="en-US" sz="1800" dirty="0" smtClean="0">
                <a:solidFill>
                  <a:srgbClr val="0070C0"/>
                </a:solidFill>
                <a:effectLst/>
                <a:latin typeface="+mn-lt"/>
              </a:rPr>
              <a:t> Function</a:t>
            </a:r>
            <a:endParaRPr lang="id-ID" sz="1800" dirty="0">
              <a:solidFill>
                <a:srgbClr val="0070C0"/>
              </a:solidFill>
              <a:effectLst/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/>
              <a:t>Finite</a:t>
            </a:r>
            <a:r>
              <a:rPr lang="id-ID" dirty="0"/>
              <a:t> </a:t>
            </a:r>
            <a:r>
              <a:rPr lang="id-ID" dirty="0" err="1"/>
              <a:t>Automaton</a:t>
            </a:r>
            <a:r>
              <a:rPr lang="id-ID" dirty="0"/>
              <a:t> </a:t>
            </a:r>
            <a:r>
              <a:rPr lang="en-US" i="1" dirty="0" smtClean="0"/>
              <a:t>M</a:t>
            </a:r>
            <a:r>
              <a:rPr lang="en-US" i="1" baseline="-25000" dirty="0" smtClean="0"/>
              <a:t>1</a:t>
            </a:r>
            <a:endParaRPr lang="id-ID" i="1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250" t="33704" r="21250" b="38889"/>
          <a:stretch/>
        </p:blipFill>
        <p:spPr>
          <a:xfrm>
            <a:off x="149083" y="1309263"/>
            <a:ext cx="5549612" cy="2013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917" t="32222" r="50389" b="20371"/>
          <a:stretch/>
        </p:blipFill>
        <p:spPr>
          <a:xfrm>
            <a:off x="5843668" y="457200"/>
            <a:ext cx="3300332" cy="32970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743531"/>
            <a:ext cx="8839200" cy="2722787"/>
          </a:xfrm>
        </p:spPr>
        <p:txBody>
          <a:bodyPr>
            <a:noAutofit/>
          </a:bodyPr>
          <a:lstStyle/>
          <a:p>
            <a:r>
              <a:rPr lang="en-US" sz="2200" i="1" dirty="0" smtClean="0">
                <a:solidFill>
                  <a:srgbClr val="C00000"/>
                </a:solidFill>
              </a:rPr>
              <a:t>M</a:t>
            </a:r>
            <a:r>
              <a:rPr lang="en-US" sz="2200" i="1" baseline="-25000" dirty="0" smtClean="0">
                <a:solidFill>
                  <a:srgbClr val="C00000"/>
                </a:solidFill>
              </a:rPr>
              <a:t>1</a:t>
            </a:r>
            <a:r>
              <a:rPr lang="en-US" sz="2200" dirty="0" smtClean="0">
                <a:solidFill>
                  <a:srgbClr val="C00000"/>
                </a:solidFill>
              </a:rPr>
              <a:t>= </a:t>
            </a:r>
            <a:r>
              <a:rPr lang="en-US" sz="2200" dirty="0">
                <a:solidFill>
                  <a:srgbClr val="C00000"/>
                </a:solidFill>
              </a:rPr>
              <a:t>(Q, Σ, δ, q1, </a:t>
            </a:r>
            <a:r>
              <a:rPr lang="en-US" sz="2200" dirty="0" smtClean="0">
                <a:solidFill>
                  <a:srgbClr val="C00000"/>
                </a:solidFill>
              </a:rPr>
              <a:t>F) </a:t>
            </a:r>
            <a:r>
              <a:rPr lang="en-US" sz="2200" dirty="0" smtClean="0"/>
              <a:t>or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i="1" dirty="0" smtClean="0">
                <a:solidFill>
                  <a:srgbClr val="C00000"/>
                </a:solidFill>
              </a:rPr>
              <a:t>M</a:t>
            </a:r>
            <a:r>
              <a:rPr lang="en-US" sz="2200" i="1" baseline="-25000" dirty="0" smtClean="0">
                <a:solidFill>
                  <a:srgbClr val="C00000"/>
                </a:solidFill>
              </a:rPr>
              <a:t>1 </a:t>
            </a:r>
            <a:r>
              <a:rPr lang="en-US" sz="2200" dirty="0" smtClean="0">
                <a:solidFill>
                  <a:srgbClr val="C00000"/>
                </a:solidFill>
              </a:rPr>
              <a:t>= (</a:t>
            </a:r>
            <a:r>
              <a:rPr lang="id-ID" sz="2200" dirty="0" smtClean="0">
                <a:solidFill>
                  <a:srgbClr val="C00000"/>
                </a:solidFill>
              </a:rPr>
              <a:t>{</a:t>
            </a:r>
            <a:r>
              <a:rPr lang="id-ID" sz="2200" dirty="0">
                <a:solidFill>
                  <a:srgbClr val="C00000"/>
                </a:solidFill>
              </a:rPr>
              <a:t>q1, </a:t>
            </a:r>
            <a:r>
              <a:rPr lang="id-ID" sz="2200" dirty="0" smtClean="0">
                <a:solidFill>
                  <a:srgbClr val="C00000"/>
                </a:solidFill>
              </a:rPr>
              <a:t>q2</a:t>
            </a:r>
            <a:r>
              <a:rPr lang="en-US" sz="2200" dirty="0" smtClean="0">
                <a:solidFill>
                  <a:srgbClr val="C00000"/>
                </a:solidFill>
              </a:rPr>
              <a:t>,q3</a:t>
            </a:r>
            <a:r>
              <a:rPr lang="id-ID" sz="2200" dirty="0" smtClean="0">
                <a:solidFill>
                  <a:srgbClr val="C00000"/>
                </a:solidFill>
              </a:rPr>
              <a:t>}, </a:t>
            </a:r>
            <a:r>
              <a:rPr lang="id-ID" sz="2200" dirty="0">
                <a:solidFill>
                  <a:srgbClr val="C00000"/>
                </a:solidFill>
              </a:rPr>
              <a:t>{0,1}, </a:t>
            </a:r>
            <a:r>
              <a:rPr lang="el-GR" sz="2200" dirty="0">
                <a:solidFill>
                  <a:srgbClr val="C00000"/>
                </a:solidFill>
              </a:rPr>
              <a:t>δ, </a:t>
            </a:r>
            <a:r>
              <a:rPr lang="id-ID" sz="2200" dirty="0">
                <a:solidFill>
                  <a:srgbClr val="C00000"/>
                </a:solidFill>
              </a:rPr>
              <a:t>q1, {q2</a:t>
            </a:r>
            <a:r>
              <a:rPr lang="id-ID" sz="2200" dirty="0" smtClean="0">
                <a:solidFill>
                  <a:srgbClr val="C00000"/>
                </a:solidFill>
              </a:rPr>
              <a:t>}</a:t>
            </a:r>
            <a:r>
              <a:rPr lang="en-US" sz="2200" dirty="0" smtClean="0">
                <a:solidFill>
                  <a:srgbClr val="C00000"/>
                </a:solidFill>
              </a:rPr>
              <a:t>)</a:t>
            </a:r>
            <a:r>
              <a:rPr lang="id-ID" sz="2200" dirty="0" smtClean="0">
                <a:solidFill>
                  <a:srgbClr val="C00000"/>
                </a:solidFill>
              </a:rPr>
              <a:t> </a:t>
            </a:r>
            <a:endParaRPr lang="en-US" sz="2200" dirty="0" smtClean="0">
              <a:solidFill>
                <a:srgbClr val="C00000"/>
              </a:solidFill>
            </a:endParaRPr>
          </a:p>
          <a:p>
            <a:r>
              <a:rPr lang="en-US" sz="2200" dirty="0" smtClean="0"/>
              <a:t>Accepted Strings or Words (</a:t>
            </a:r>
            <a:r>
              <a:rPr lang="en-US" sz="2200" dirty="0" smtClean="0">
                <a:solidFill>
                  <a:srgbClr val="0070C0"/>
                </a:solidFill>
              </a:rPr>
              <a:t>w</a:t>
            </a:r>
            <a:r>
              <a:rPr lang="en-US" sz="2200" dirty="0" smtClean="0"/>
              <a:t>):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1, 01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0070C0"/>
                </a:solidFill>
              </a:rPr>
              <a:t>11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0070C0"/>
                </a:solidFill>
              </a:rPr>
              <a:t>100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0070C0"/>
                </a:solidFill>
              </a:rPr>
              <a:t>011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0070C0"/>
                </a:solidFill>
              </a:rPr>
              <a:t>0101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0070C0"/>
                </a:solidFill>
              </a:rPr>
              <a:t>0100, 110000, …</a:t>
            </a:r>
          </a:p>
          <a:p>
            <a:r>
              <a:rPr lang="en-US" sz="2200" dirty="0"/>
              <a:t>If </a:t>
            </a:r>
            <a:r>
              <a:rPr lang="en-US" sz="2200" i="1" dirty="0">
                <a:solidFill>
                  <a:srgbClr val="C00000"/>
                </a:solidFill>
              </a:rPr>
              <a:t>A</a:t>
            </a:r>
            <a:r>
              <a:rPr lang="en-US" sz="2200" dirty="0">
                <a:solidFill>
                  <a:srgbClr val="C00000"/>
                </a:solidFill>
              </a:rPr>
              <a:t> is the set of all strings that machine </a:t>
            </a:r>
            <a:r>
              <a:rPr lang="en-US" sz="2200" i="1" dirty="0">
                <a:solidFill>
                  <a:srgbClr val="C00000"/>
                </a:solidFill>
              </a:rPr>
              <a:t>M</a:t>
            </a:r>
            <a:r>
              <a:rPr lang="en-US" sz="2200" i="1" baseline="-25000" dirty="0">
                <a:solidFill>
                  <a:srgbClr val="C00000"/>
                </a:solidFill>
              </a:rPr>
              <a:t>1 </a:t>
            </a:r>
            <a:r>
              <a:rPr lang="en-US" sz="2200" dirty="0">
                <a:solidFill>
                  <a:srgbClr val="C00000"/>
                </a:solidFill>
              </a:rPr>
              <a:t>accepts</a:t>
            </a:r>
            <a:r>
              <a:rPr lang="en-US" sz="2200" dirty="0"/>
              <a:t>, we say:</a:t>
            </a:r>
          </a:p>
          <a:p>
            <a:pPr lvl="1"/>
            <a:r>
              <a:rPr lang="en-US" sz="2000" i="1" dirty="0"/>
              <a:t>A</a:t>
            </a:r>
            <a:r>
              <a:rPr lang="en-US" sz="2000" dirty="0"/>
              <a:t> is the language of machine </a:t>
            </a:r>
            <a:r>
              <a:rPr lang="en-US" sz="2000" i="1" dirty="0"/>
              <a:t>M</a:t>
            </a:r>
            <a:r>
              <a:rPr lang="en-US" sz="2000" i="1" baseline="-25000" dirty="0"/>
              <a:t>1 </a:t>
            </a:r>
            <a:r>
              <a:rPr lang="en-US" sz="2000" dirty="0"/>
              <a:t>and write </a:t>
            </a:r>
            <a:r>
              <a:rPr lang="en-US" sz="2000" i="1" dirty="0">
                <a:solidFill>
                  <a:srgbClr val="0070C0"/>
                </a:solidFill>
              </a:rPr>
              <a:t>L(M</a:t>
            </a:r>
            <a:r>
              <a:rPr lang="en-US" sz="2000" i="1" baseline="-25000" dirty="0">
                <a:solidFill>
                  <a:srgbClr val="0070C0"/>
                </a:solidFill>
              </a:rPr>
              <a:t>1</a:t>
            </a:r>
            <a:r>
              <a:rPr lang="en-US" sz="2000" i="1" dirty="0">
                <a:solidFill>
                  <a:srgbClr val="0070C0"/>
                </a:solidFill>
              </a:rPr>
              <a:t>) = A</a:t>
            </a:r>
          </a:p>
          <a:p>
            <a:pPr lvl="1"/>
            <a:r>
              <a:rPr lang="en-US" sz="2000" i="1" dirty="0">
                <a:solidFill>
                  <a:srgbClr val="0070C0"/>
                </a:solidFill>
              </a:rPr>
              <a:t>M</a:t>
            </a:r>
            <a:r>
              <a:rPr lang="en-US" sz="2000" i="1" baseline="-25000" dirty="0">
                <a:solidFill>
                  <a:srgbClr val="0070C0"/>
                </a:solidFill>
              </a:rPr>
              <a:t>1 </a:t>
            </a:r>
            <a:r>
              <a:rPr lang="en-US" sz="2000" dirty="0">
                <a:solidFill>
                  <a:srgbClr val="0070C0"/>
                </a:solidFill>
              </a:rPr>
              <a:t>recognizes </a:t>
            </a:r>
            <a:r>
              <a:rPr lang="en-US" sz="2000" i="1" dirty="0">
                <a:solidFill>
                  <a:srgbClr val="0070C0"/>
                </a:solidFill>
              </a:rPr>
              <a:t>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or that </a:t>
            </a:r>
            <a:r>
              <a:rPr lang="en-US" sz="2000" i="1" dirty="0">
                <a:solidFill>
                  <a:srgbClr val="0070C0"/>
                </a:solidFill>
              </a:rPr>
              <a:t>M</a:t>
            </a:r>
            <a:r>
              <a:rPr lang="en-US" sz="2000" i="1" baseline="-25000" dirty="0">
                <a:solidFill>
                  <a:srgbClr val="0070C0"/>
                </a:solidFill>
              </a:rPr>
              <a:t>1 </a:t>
            </a:r>
            <a:r>
              <a:rPr lang="en-US" sz="2000" dirty="0">
                <a:solidFill>
                  <a:srgbClr val="0070C0"/>
                </a:solidFill>
              </a:rPr>
              <a:t>accepts </a:t>
            </a:r>
            <a:r>
              <a:rPr lang="en-US" sz="2000" i="1" dirty="0" smtClean="0">
                <a:solidFill>
                  <a:srgbClr val="0070C0"/>
                </a:solidFill>
              </a:rPr>
              <a:t>A</a:t>
            </a:r>
            <a:endParaRPr lang="en-US" sz="2200" i="1" dirty="0" smtClean="0"/>
          </a:p>
          <a:p>
            <a:pPr lvl="1"/>
            <a:r>
              <a:rPr lang="en-US" sz="1800" i="1" dirty="0" smtClean="0">
                <a:solidFill>
                  <a:srgbClr val="0070C0"/>
                </a:solidFill>
              </a:rPr>
              <a:t>A</a:t>
            </a:r>
            <a:r>
              <a:rPr lang="en-US" sz="1800" dirty="0" smtClean="0">
                <a:solidFill>
                  <a:srgbClr val="0070C0"/>
                </a:solidFill>
              </a:rPr>
              <a:t> = {</a:t>
            </a:r>
            <a:r>
              <a:rPr lang="en-US" sz="1800" dirty="0">
                <a:solidFill>
                  <a:srgbClr val="0070C0"/>
                </a:solidFill>
              </a:rPr>
              <a:t>1, 01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70C0"/>
                </a:solidFill>
              </a:rPr>
              <a:t>11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70C0"/>
                </a:solidFill>
              </a:rPr>
              <a:t>100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70C0"/>
                </a:solidFill>
              </a:rPr>
              <a:t>011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70C0"/>
                </a:solidFill>
              </a:rPr>
              <a:t>0101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70C0"/>
                </a:solidFill>
              </a:rPr>
              <a:t>0100, 110000, </a:t>
            </a:r>
            <a:r>
              <a:rPr lang="en-US" sz="1800" dirty="0" smtClean="0">
                <a:solidFill>
                  <a:srgbClr val="0070C0"/>
                </a:solidFill>
              </a:rPr>
              <a:t>…} </a:t>
            </a:r>
            <a:r>
              <a:rPr lang="en-US" sz="1800" dirty="0" smtClean="0"/>
              <a:t>or</a:t>
            </a:r>
          </a:p>
          <a:p>
            <a:pPr lvl="1"/>
            <a:r>
              <a:rPr lang="en-US" sz="2000" i="1" dirty="0" smtClean="0">
                <a:solidFill>
                  <a:srgbClr val="0070C0"/>
                </a:solidFill>
              </a:rPr>
              <a:t>A</a:t>
            </a:r>
            <a:r>
              <a:rPr lang="en-US" sz="2000" dirty="0" smtClean="0">
                <a:solidFill>
                  <a:srgbClr val="0070C0"/>
                </a:solidFill>
              </a:rPr>
              <a:t> = {</a:t>
            </a:r>
            <a:r>
              <a:rPr lang="en-US" sz="2000" i="1" dirty="0" smtClean="0">
                <a:solidFill>
                  <a:srgbClr val="0070C0"/>
                </a:solidFill>
              </a:rPr>
              <a:t>w</a:t>
            </a:r>
            <a:r>
              <a:rPr lang="en-US" sz="2000" dirty="0" smtClean="0">
                <a:solidFill>
                  <a:srgbClr val="0070C0"/>
                </a:solidFill>
              </a:rPr>
              <a:t>| </a:t>
            </a:r>
            <a:r>
              <a:rPr lang="en-US" sz="2000" i="1" dirty="0" smtClean="0">
                <a:solidFill>
                  <a:srgbClr val="0070C0"/>
                </a:solidFill>
              </a:rPr>
              <a:t>w</a:t>
            </a:r>
            <a:r>
              <a:rPr lang="en-US" sz="2000" dirty="0" smtClean="0">
                <a:solidFill>
                  <a:srgbClr val="0070C0"/>
                </a:solidFill>
              </a:rPr>
              <a:t> contains at least one 1 and an even number of 0s follow the last 1}</a:t>
            </a:r>
            <a:endParaRPr lang="id-ID" sz="20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037" t="49002" r="32480" b="30737"/>
          <a:stretch/>
        </p:blipFill>
        <p:spPr>
          <a:xfrm>
            <a:off x="6477000" y="1572681"/>
            <a:ext cx="1888695" cy="148626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/>
              <a:t>Finite</a:t>
            </a:r>
            <a:r>
              <a:rPr lang="id-ID" dirty="0"/>
              <a:t> </a:t>
            </a:r>
            <a:r>
              <a:rPr lang="id-ID" dirty="0" err="1"/>
              <a:t>Automaton</a:t>
            </a:r>
            <a:r>
              <a:rPr lang="id-ID" dirty="0"/>
              <a:t> </a:t>
            </a:r>
            <a:r>
              <a:rPr lang="en-US" i="1" dirty="0" smtClean="0"/>
              <a:t>M</a:t>
            </a:r>
            <a:r>
              <a:rPr lang="en-US" i="1" baseline="-25000" dirty="0" smtClean="0"/>
              <a:t>2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495800"/>
            <a:ext cx="7886700" cy="1676399"/>
          </a:xfrm>
        </p:spPr>
        <p:txBody>
          <a:bodyPr/>
          <a:lstStyle/>
          <a:p>
            <a:r>
              <a:rPr lang="id-ID" dirty="0"/>
              <a:t>Deskripsikan secara formal </a:t>
            </a:r>
            <a:r>
              <a:rPr lang="id-ID" dirty="0" err="1"/>
              <a:t>Finite</a:t>
            </a:r>
            <a:r>
              <a:rPr lang="id-ID" dirty="0"/>
              <a:t> </a:t>
            </a:r>
            <a:r>
              <a:rPr lang="id-ID" dirty="0" err="1"/>
              <a:t>Automaton</a:t>
            </a:r>
            <a:r>
              <a:rPr lang="id-ID" dirty="0"/>
              <a:t> </a:t>
            </a:r>
            <a:r>
              <a:rPr lang="id-ID" i="1" dirty="0"/>
              <a:t>M</a:t>
            </a:r>
            <a:r>
              <a:rPr lang="id-ID" i="1" baseline="-25000" dirty="0"/>
              <a:t>2</a:t>
            </a:r>
            <a:r>
              <a:rPr lang="id-ID" dirty="0"/>
              <a:t>! </a:t>
            </a:r>
            <a:endParaRPr lang="en-US" dirty="0" smtClean="0"/>
          </a:p>
          <a:p>
            <a:r>
              <a:rPr lang="en-US" dirty="0" err="1" smtClean="0"/>
              <a:t>Tentukan</a:t>
            </a:r>
            <a:r>
              <a:rPr lang="en-US" dirty="0" smtClean="0"/>
              <a:t> accepted words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id-ID" dirty="0" err="1"/>
              <a:t>Finite</a:t>
            </a:r>
            <a:r>
              <a:rPr lang="id-ID" dirty="0"/>
              <a:t> </a:t>
            </a:r>
            <a:r>
              <a:rPr lang="id-ID" dirty="0" err="1"/>
              <a:t>Automaton</a:t>
            </a:r>
            <a:r>
              <a:rPr lang="id-ID" dirty="0"/>
              <a:t> </a:t>
            </a:r>
            <a:r>
              <a:rPr lang="id-ID" i="1" dirty="0"/>
              <a:t>M</a:t>
            </a:r>
            <a:r>
              <a:rPr lang="id-ID" i="1" baseline="-25000" dirty="0"/>
              <a:t>2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667" t="30741" r="21250" b="33704"/>
          <a:stretch/>
        </p:blipFill>
        <p:spPr>
          <a:xfrm>
            <a:off x="1828800" y="1352549"/>
            <a:ext cx="4933950" cy="266100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/>
              <a:t>Finite</a:t>
            </a:r>
            <a:r>
              <a:rPr lang="id-ID" dirty="0"/>
              <a:t> </a:t>
            </a:r>
            <a:r>
              <a:rPr lang="id-ID" dirty="0" err="1"/>
              <a:t>Automaton</a:t>
            </a:r>
            <a:r>
              <a:rPr lang="id-ID" dirty="0"/>
              <a:t> </a:t>
            </a:r>
            <a:r>
              <a:rPr lang="en-US" i="1" dirty="0" smtClean="0"/>
              <a:t>M</a:t>
            </a:r>
            <a:r>
              <a:rPr lang="en-US" i="1" baseline="-25000" dirty="0"/>
              <a:t>3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752" y="4857751"/>
            <a:ext cx="7886700" cy="1238250"/>
          </a:xfrm>
        </p:spPr>
        <p:txBody>
          <a:bodyPr/>
          <a:lstStyle/>
          <a:p>
            <a:r>
              <a:rPr lang="id-ID" dirty="0"/>
              <a:t>Deskripsikan secara formal </a:t>
            </a:r>
            <a:r>
              <a:rPr lang="id-ID" dirty="0" err="1"/>
              <a:t>Finite</a:t>
            </a:r>
            <a:r>
              <a:rPr lang="id-ID" dirty="0"/>
              <a:t> </a:t>
            </a:r>
            <a:r>
              <a:rPr lang="id-ID" dirty="0" err="1"/>
              <a:t>Automaton</a:t>
            </a:r>
            <a:r>
              <a:rPr lang="id-ID" dirty="0"/>
              <a:t> </a:t>
            </a:r>
            <a:r>
              <a:rPr lang="id-ID" i="1" dirty="0" smtClean="0"/>
              <a:t>M</a:t>
            </a:r>
            <a:r>
              <a:rPr lang="en-US" i="1" baseline="-25000" dirty="0" smtClean="0"/>
              <a:t>3</a:t>
            </a:r>
            <a:r>
              <a:rPr lang="id-ID" dirty="0" smtClean="0"/>
              <a:t>! </a:t>
            </a:r>
            <a:endParaRPr lang="en-US" dirty="0" smtClean="0"/>
          </a:p>
          <a:p>
            <a:r>
              <a:rPr lang="en-US" dirty="0" err="1"/>
              <a:t>Tentukan</a:t>
            </a:r>
            <a:r>
              <a:rPr lang="en-US" dirty="0"/>
              <a:t> accepted words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id-ID" dirty="0" err="1"/>
              <a:t>Finite</a:t>
            </a:r>
            <a:r>
              <a:rPr lang="id-ID" dirty="0"/>
              <a:t> </a:t>
            </a:r>
            <a:r>
              <a:rPr lang="id-ID" dirty="0" err="1"/>
              <a:t>Automaton</a:t>
            </a:r>
            <a:r>
              <a:rPr lang="id-ID" dirty="0"/>
              <a:t> </a:t>
            </a:r>
            <a:r>
              <a:rPr lang="id-ID" i="1" dirty="0" smtClean="0"/>
              <a:t>M</a:t>
            </a:r>
            <a:r>
              <a:rPr lang="en-US" i="1" baseline="-25000" dirty="0" smtClean="0"/>
              <a:t>3</a:t>
            </a:r>
            <a:endParaRPr lang="id-ID" dirty="0"/>
          </a:p>
          <a:p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000" t="26296" r="22917" b="39630"/>
          <a:stretch/>
        </p:blipFill>
        <p:spPr>
          <a:xfrm>
            <a:off x="838200" y="1171575"/>
            <a:ext cx="6781800" cy="3505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9100"/>
            <a:ext cx="8305800" cy="647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Course Outline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9785"/>
            <a:ext cx="8534400" cy="5105400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id-ID" dirty="0" err="1" smtClean="0"/>
              <a:t>Introduction</a:t>
            </a:r>
            <a:endParaRPr lang="en-US" dirty="0" smtClean="0"/>
          </a:p>
          <a:p>
            <a:pPr marL="571500" indent="-571500">
              <a:buFont typeface="+mj-lt"/>
              <a:buAutoNum type="arabicPeriod"/>
            </a:pPr>
            <a:r>
              <a:rPr lang="en-US" dirty="0" smtClean="0"/>
              <a:t>Math Fundamental 1: Set, Sequence, Function</a:t>
            </a:r>
          </a:p>
          <a:p>
            <a:pPr marL="571500" indent="-571500">
              <a:buFont typeface="+mj-lt"/>
              <a:buAutoNum type="arabicPeriod"/>
            </a:pPr>
            <a:r>
              <a:rPr lang="en-US" dirty="0" smtClean="0"/>
              <a:t>Math Fundamental 2: Graph, String, Logic</a:t>
            </a:r>
          </a:p>
          <a:p>
            <a:pPr marL="571500" indent="-5715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Finite Automata</a:t>
            </a:r>
            <a:endParaRPr lang="en-US" dirty="0" smtClean="0">
              <a:solidFill>
                <a:srgbClr val="C00000"/>
              </a:solidFill>
            </a:endParaRPr>
          </a:p>
          <a:p>
            <a:pPr marL="571500" indent="-571500">
              <a:buFont typeface="+mj-lt"/>
              <a:buAutoNum type="arabicPeriod"/>
            </a:pPr>
            <a:r>
              <a:rPr lang="en-US" dirty="0" smtClean="0"/>
              <a:t>Pushdown Automata</a:t>
            </a:r>
            <a:endParaRPr lang="en-US" dirty="0" smtClean="0"/>
          </a:p>
          <a:p>
            <a:pPr marL="571500" indent="-571500">
              <a:buFont typeface="+mj-lt"/>
              <a:buAutoNum type="arabicPeriod"/>
            </a:pPr>
            <a:r>
              <a:rPr lang="en-US" dirty="0" smtClean="0"/>
              <a:t>Turing Machines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788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Automaton </a:t>
            </a:r>
            <a:r>
              <a:rPr lang="en-US" i="1" dirty="0" smtClean="0"/>
              <a:t>M</a:t>
            </a:r>
            <a:r>
              <a:rPr lang="en-US" i="1" baseline="-25000" dirty="0" smtClean="0"/>
              <a:t>6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409828" y="2000240"/>
            <a:ext cx="714380" cy="642942"/>
            <a:chOff x="857224" y="2000240"/>
            <a:chExt cx="714380" cy="642942"/>
          </a:xfrm>
        </p:grpSpPr>
        <p:sp>
          <p:nvSpPr>
            <p:cNvPr id="5" name="Oval 4"/>
            <p:cNvSpPr/>
            <p:nvPr/>
          </p:nvSpPr>
          <p:spPr>
            <a:xfrm>
              <a:off x="857224" y="2000240"/>
              <a:ext cx="714380" cy="6429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effectLst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000100" y="2071678"/>
            <a:ext cx="439740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81" name="משוואה" r:id="rId4" imgW="164880" imgH="228600" progId="Equation.3">
                    <p:embed/>
                  </p:oleObj>
                </mc:Choice>
                <mc:Fallback>
                  <p:oleObj name="משוואה" r:id="rId4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0100" y="2071678"/>
                          <a:ext cx="439740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4767282" y="2714620"/>
            <a:ext cx="714380" cy="642942"/>
            <a:chOff x="857224" y="2000240"/>
            <a:chExt cx="714380" cy="642942"/>
          </a:xfrm>
        </p:grpSpPr>
        <p:sp>
          <p:nvSpPr>
            <p:cNvPr id="12" name="Oval 11"/>
            <p:cNvSpPr/>
            <p:nvPr/>
          </p:nvSpPr>
          <p:spPr>
            <a:xfrm>
              <a:off x="857224" y="2000240"/>
              <a:ext cx="714380" cy="6429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effectLst/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1015982" y="2082795"/>
            <a:ext cx="406400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82" name="משוואה" r:id="rId6" imgW="152280" imgH="215640" progId="Equation.3">
                    <p:embed/>
                  </p:oleObj>
                </mc:Choice>
                <mc:Fallback>
                  <p:oleObj name="משוואה" r:id="rId6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5982" y="2082795"/>
                          <a:ext cx="406400" cy="404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/>
          <p:cNvGrpSpPr/>
          <p:nvPr/>
        </p:nvGrpSpPr>
        <p:grpSpPr>
          <a:xfrm>
            <a:off x="4767282" y="1571612"/>
            <a:ext cx="714380" cy="642942"/>
            <a:chOff x="857224" y="2000240"/>
            <a:chExt cx="714380" cy="642942"/>
          </a:xfrm>
        </p:grpSpPr>
        <p:sp>
          <p:nvSpPr>
            <p:cNvPr id="15" name="Oval 14"/>
            <p:cNvSpPr/>
            <p:nvPr/>
          </p:nvSpPr>
          <p:spPr>
            <a:xfrm>
              <a:off x="857224" y="2000240"/>
              <a:ext cx="714380" cy="6429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effectLst/>
              </a:endParaRP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1000100" y="2071678"/>
            <a:ext cx="439740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83" name="משוואה" r:id="rId8" imgW="164880" imgH="228600" progId="Equation.3">
                    <p:embed/>
                  </p:oleObj>
                </mc:Choice>
                <mc:Fallback>
                  <p:oleObj name="משוואה" r:id="rId8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0100" y="2071678"/>
                          <a:ext cx="439740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8" name="Straight Arrow Connector 17"/>
          <p:cNvCxnSpPr>
            <a:endCxn id="15" idx="2"/>
          </p:cNvCxnSpPr>
          <p:nvPr/>
        </p:nvCxnSpPr>
        <p:spPr>
          <a:xfrm flipV="1">
            <a:off x="2981332" y="1893083"/>
            <a:ext cx="1785950" cy="178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5"/>
            <a:endCxn id="12" idx="2"/>
          </p:cNvCxnSpPr>
          <p:nvPr/>
        </p:nvCxnSpPr>
        <p:spPr>
          <a:xfrm rot="16200000" flipH="1">
            <a:off x="3649902" y="1918711"/>
            <a:ext cx="487066" cy="1747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81398" y="164305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/>
                <a:latin typeface="+mn-lt"/>
              </a:rPr>
              <a:t>0</a:t>
            </a:r>
            <a:endParaRPr lang="en-US" sz="2000" dirty="0">
              <a:effectLst/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52836" y="2857496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/>
                <a:latin typeface="+mn-lt"/>
              </a:rPr>
              <a:t>1</a:t>
            </a:r>
            <a:endParaRPr lang="en-US" sz="2000" dirty="0">
              <a:effectLst/>
              <a:latin typeface="+mn-lt"/>
            </a:endParaRPr>
          </a:p>
        </p:txBody>
      </p:sp>
      <p:cxnSp>
        <p:nvCxnSpPr>
          <p:cNvPr id="44" name="Shape 43"/>
          <p:cNvCxnSpPr>
            <a:stCxn id="12" idx="4"/>
            <a:endCxn id="12" idx="7"/>
          </p:cNvCxnSpPr>
          <p:nvPr/>
        </p:nvCxnSpPr>
        <p:spPr>
          <a:xfrm rot="5400000" flipH="1" flipV="1">
            <a:off x="4976364" y="2956884"/>
            <a:ext cx="548785" cy="252571"/>
          </a:xfrm>
          <a:prstGeom prst="curvedConnector5">
            <a:avLst>
              <a:gd name="adj1" fmla="val -41656"/>
              <a:gd name="adj2" fmla="val 545044"/>
              <a:gd name="adj3" fmla="val 14165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hape 45"/>
          <p:cNvCxnSpPr/>
          <p:nvPr/>
        </p:nvCxnSpPr>
        <p:spPr>
          <a:xfrm rot="5400000" flipH="1" flipV="1">
            <a:off x="4976365" y="1791157"/>
            <a:ext cx="548785" cy="252571"/>
          </a:xfrm>
          <a:prstGeom prst="curvedConnector5">
            <a:avLst>
              <a:gd name="adj1" fmla="val -41656"/>
              <a:gd name="adj2" fmla="val 545044"/>
              <a:gd name="adj3" fmla="val 14165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553232" y="1714488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/>
                <a:latin typeface="+mn-lt"/>
              </a:rPr>
              <a:t>0,1</a:t>
            </a:r>
            <a:endParaRPr lang="en-US" sz="2000" dirty="0">
              <a:effectLst/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53232" y="2857496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/>
                <a:latin typeface="+mn-lt"/>
              </a:rPr>
              <a:t>0,1</a:t>
            </a:r>
            <a:endParaRPr lang="en-US" sz="2000" dirty="0">
              <a:effectLst/>
              <a:latin typeface="+mn-lt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838720" y="1643050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effectLst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981200" y="1714488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0999" y="4724400"/>
            <a:ext cx="8382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effectLst/>
                <a:latin typeface="+mn-lt"/>
              </a:rPr>
              <a:t>Deskripsikan </a:t>
            </a:r>
            <a:r>
              <a:rPr lang="en-US" sz="2800" dirty="0" err="1" smtClean="0">
                <a:effectLst/>
                <a:latin typeface="+mn-lt"/>
              </a:rPr>
              <a:t>secara</a:t>
            </a:r>
            <a:r>
              <a:rPr lang="en-US" sz="2800" dirty="0" smtClean="0">
                <a:effectLst/>
                <a:latin typeface="+mn-lt"/>
              </a:rPr>
              <a:t> formal Finite Automaton </a:t>
            </a:r>
            <a:r>
              <a:rPr lang="en-US" sz="2800" i="1" dirty="0" smtClean="0">
                <a:effectLst/>
                <a:latin typeface="+mn-lt"/>
              </a:rPr>
              <a:t>M</a:t>
            </a:r>
            <a:r>
              <a:rPr lang="en-US" sz="2800" i="1" baseline="-25000" dirty="0">
                <a:effectLst/>
                <a:latin typeface="+mn-lt"/>
              </a:rPr>
              <a:t>6</a:t>
            </a:r>
            <a:r>
              <a:rPr lang="en-US" sz="2800" dirty="0" smtClean="0">
                <a:effectLst/>
                <a:latin typeface="+mn-lt"/>
              </a:rPr>
              <a:t>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+mn-lt"/>
              </a:rPr>
              <a:t>Tentukan</a:t>
            </a:r>
            <a:r>
              <a:rPr lang="en-US" sz="2800" dirty="0">
                <a:effectLst/>
                <a:latin typeface="+mn-lt"/>
              </a:rPr>
              <a:t> accepted words </a:t>
            </a:r>
            <a:r>
              <a:rPr lang="en-US" sz="2800" dirty="0" err="1">
                <a:effectLst/>
                <a:latin typeface="+mn-lt"/>
              </a:rPr>
              <a:t>dari</a:t>
            </a:r>
            <a:r>
              <a:rPr lang="en-US" sz="2800" dirty="0">
                <a:effectLst/>
                <a:latin typeface="+mn-lt"/>
              </a:rPr>
              <a:t> Finite Automaton </a:t>
            </a:r>
            <a:r>
              <a:rPr lang="en-US" sz="2800" i="1" dirty="0" smtClean="0">
                <a:effectLst/>
              </a:rPr>
              <a:t>M</a:t>
            </a:r>
            <a:r>
              <a:rPr lang="en-US" sz="2800" i="1" baseline="-25000" dirty="0">
                <a:effectLst/>
              </a:rPr>
              <a:t>6</a:t>
            </a:r>
            <a:endParaRPr lang="en-US" sz="2800" dirty="0"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48"/>
            <a:ext cx="8134350" cy="52768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language</a:t>
            </a:r>
            <a:r>
              <a:rPr lang="en-US" b="1" i="1" dirty="0" smtClean="0"/>
              <a:t> </a:t>
            </a:r>
            <a:r>
              <a:rPr lang="en-US" dirty="0" smtClean="0"/>
              <a:t>is a </a:t>
            </a:r>
            <a:r>
              <a:rPr lang="en-US" dirty="0" smtClean="0">
                <a:solidFill>
                  <a:srgbClr val="C00000"/>
                </a:solidFill>
              </a:rPr>
              <a:t>set of strings over some alphabet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endParaRPr lang="en-US" sz="1300" dirty="0" smtClean="0"/>
          </a:p>
          <a:p>
            <a:r>
              <a:rPr lang="en-US" dirty="0" smtClean="0"/>
              <a:t>A </a:t>
            </a:r>
            <a:r>
              <a:rPr lang="en-US" i="1" dirty="0">
                <a:solidFill>
                  <a:srgbClr val="C00000"/>
                </a:solidFill>
              </a:rPr>
              <a:t>string over an alphabet </a:t>
            </a:r>
            <a:r>
              <a:rPr lang="en-US" dirty="0"/>
              <a:t>is a </a:t>
            </a:r>
            <a:r>
              <a:rPr lang="en-US" dirty="0">
                <a:solidFill>
                  <a:srgbClr val="0070C0"/>
                </a:solidFill>
              </a:rPr>
              <a:t>finite sequence of symbols from that alphabet</a:t>
            </a:r>
            <a:r>
              <a:rPr lang="en-US" dirty="0"/>
              <a:t>, usually written next to one another and </a:t>
            </a:r>
            <a:r>
              <a:rPr lang="en-US" dirty="0">
                <a:solidFill>
                  <a:srgbClr val="00B050"/>
                </a:solidFill>
              </a:rPr>
              <a:t>not separated by commas</a:t>
            </a:r>
          </a:p>
          <a:p>
            <a:pPr lvl="1"/>
            <a:r>
              <a:rPr lang="en-US" dirty="0"/>
              <a:t>If Σ</a:t>
            </a:r>
            <a:r>
              <a:rPr lang="en-US" baseline="-25000" dirty="0"/>
              <a:t>1</a:t>
            </a:r>
            <a:r>
              <a:rPr lang="en-US" dirty="0"/>
              <a:t> = {0,1}, then 01001 is a string over Σ</a:t>
            </a:r>
            <a:r>
              <a:rPr lang="en-US" baseline="-25000" dirty="0"/>
              <a:t>1</a:t>
            </a:r>
          </a:p>
          <a:p>
            <a:pPr lvl="1"/>
            <a:r>
              <a:rPr lang="en-US" dirty="0"/>
              <a:t>If Σ</a:t>
            </a:r>
            <a:r>
              <a:rPr lang="en-US" baseline="-25000" dirty="0"/>
              <a:t>2</a:t>
            </a:r>
            <a:r>
              <a:rPr lang="en-US" dirty="0"/>
              <a:t> = {a, b, c, . . . , z}, then </a:t>
            </a:r>
            <a:r>
              <a:rPr lang="en-US" i="1" dirty="0"/>
              <a:t>abracadabra</a:t>
            </a:r>
            <a:r>
              <a:rPr lang="en-US" dirty="0"/>
              <a:t> is a string over </a:t>
            </a:r>
            <a:r>
              <a:rPr lang="en-US" dirty="0" smtClean="0"/>
              <a:t>Σ</a:t>
            </a:r>
            <a:r>
              <a:rPr lang="en-US" baseline="-25000" dirty="0" smtClean="0"/>
              <a:t>2</a:t>
            </a:r>
            <a:endParaRPr lang="en-US" dirty="0" smtClean="0"/>
          </a:p>
          <a:p>
            <a:endParaRPr lang="en-US" sz="1500" dirty="0" smtClean="0"/>
          </a:p>
          <a:p>
            <a:r>
              <a:rPr lang="en-US" dirty="0" smtClean="0"/>
              <a:t>Language Examples:</a:t>
            </a:r>
          </a:p>
          <a:p>
            <a:pPr lvl="1"/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r>
              <a:rPr lang="en-US" dirty="0" smtClean="0"/>
              <a:t> = {01, 101, 0101, 011}</a:t>
            </a:r>
          </a:p>
          <a:p>
            <a:pPr lvl="1"/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{</a:t>
            </a:r>
            <a:r>
              <a:rPr lang="en-US" i="1" dirty="0" err="1" smtClean="0"/>
              <a:t>w</a:t>
            </a:r>
            <a:r>
              <a:rPr lang="en-US" dirty="0" err="1" smtClean="0"/>
              <a:t>|</a:t>
            </a:r>
            <a:r>
              <a:rPr lang="en-US" i="1" dirty="0" err="1" smtClean="0"/>
              <a:t>w</a:t>
            </a:r>
            <a:r>
              <a:rPr lang="en-US" dirty="0" smtClean="0"/>
              <a:t> </a:t>
            </a:r>
            <a:r>
              <a:rPr lang="en-US" dirty="0" err="1" smtClean="0"/>
              <a:t>berakhiran</a:t>
            </a:r>
            <a:r>
              <a:rPr lang="en-US" dirty="0" smtClean="0"/>
              <a:t> 1}</a:t>
            </a:r>
            <a:endParaRPr lang="en-US" dirty="0"/>
          </a:p>
          <a:p>
            <a:pPr lvl="1"/>
            <a:endParaRPr lang="en-US" sz="1700" dirty="0" smtClean="0"/>
          </a:p>
          <a:p>
            <a:r>
              <a:rPr lang="en-US" dirty="0"/>
              <a:t>A language is called a </a:t>
            </a:r>
            <a:r>
              <a:rPr lang="en-US" dirty="0">
                <a:solidFill>
                  <a:srgbClr val="C00000"/>
                </a:solidFill>
              </a:rPr>
              <a:t>regular language </a:t>
            </a:r>
            <a:r>
              <a:rPr lang="en-US" dirty="0"/>
              <a:t>if some finite automaton recognizes </a:t>
            </a:r>
            <a:r>
              <a:rPr lang="en-US" dirty="0" smtClean="0"/>
              <a:t>it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Languages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48"/>
            <a:ext cx="8134350" cy="5048251"/>
          </a:xfrm>
        </p:spPr>
        <p:txBody>
          <a:bodyPr>
            <a:normAutofit/>
          </a:bodyPr>
          <a:lstStyle/>
          <a:p>
            <a:r>
              <a:rPr lang="en-US" dirty="0"/>
              <a:t>If </a:t>
            </a:r>
            <a:r>
              <a:rPr lang="en-US" i="1" dirty="0"/>
              <a:t>w</a:t>
            </a:r>
            <a:r>
              <a:rPr lang="en-US" dirty="0"/>
              <a:t> is a string over Σ, the </a:t>
            </a:r>
            <a:r>
              <a:rPr lang="en-US" i="1" dirty="0">
                <a:solidFill>
                  <a:srgbClr val="C00000"/>
                </a:solidFill>
              </a:rPr>
              <a:t>length</a:t>
            </a:r>
            <a:r>
              <a:rPr lang="en-US" i="1" dirty="0"/>
              <a:t> </a:t>
            </a:r>
            <a:r>
              <a:rPr lang="en-US" dirty="0"/>
              <a:t>of </a:t>
            </a:r>
            <a:r>
              <a:rPr lang="en-US" i="1" dirty="0"/>
              <a:t>w</a:t>
            </a:r>
            <a:r>
              <a:rPr lang="en-US" dirty="0"/>
              <a:t>, written |</a:t>
            </a:r>
            <a:r>
              <a:rPr lang="en-US" i="1" dirty="0"/>
              <a:t>w</a:t>
            </a:r>
            <a:r>
              <a:rPr lang="en-US" dirty="0"/>
              <a:t>|, is the </a:t>
            </a:r>
            <a:r>
              <a:rPr lang="en-US" dirty="0">
                <a:solidFill>
                  <a:srgbClr val="0070C0"/>
                </a:solidFill>
              </a:rPr>
              <a:t>number of symbols that it contains</a:t>
            </a:r>
          </a:p>
          <a:p>
            <a:r>
              <a:rPr lang="en-US" dirty="0" smtClean="0"/>
              <a:t>The </a:t>
            </a:r>
            <a:r>
              <a:rPr lang="en-US" dirty="0"/>
              <a:t>string of length zero is called the </a:t>
            </a:r>
            <a:r>
              <a:rPr lang="en-US" i="1" dirty="0">
                <a:solidFill>
                  <a:srgbClr val="C00000"/>
                </a:solidFill>
              </a:rPr>
              <a:t>empty string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and is written </a:t>
            </a:r>
            <a:r>
              <a:rPr lang="en-US" i="1" dirty="0" smtClean="0">
                <a:solidFill>
                  <a:srgbClr val="C00000"/>
                </a:solidFill>
              </a:rPr>
              <a:t>ε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empty string plays the role of 0 </a:t>
            </a:r>
            <a:r>
              <a:rPr lang="en-US" dirty="0"/>
              <a:t>in a number system</a:t>
            </a:r>
          </a:p>
          <a:p>
            <a:pPr lvl="1"/>
            <a:r>
              <a:rPr lang="en-US" dirty="0"/>
              <a:t>If </a:t>
            </a:r>
            <a:r>
              <a:rPr lang="en-US" i="1" dirty="0">
                <a:solidFill>
                  <a:srgbClr val="0070C0"/>
                </a:solidFill>
              </a:rPr>
              <a:t>w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has length </a:t>
            </a:r>
            <a:r>
              <a:rPr lang="en-US" i="1" dirty="0"/>
              <a:t>n</a:t>
            </a:r>
            <a:r>
              <a:rPr lang="en-US" dirty="0"/>
              <a:t>, we can write </a:t>
            </a:r>
            <a:r>
              <a:rPr lang="en-US" i="1" dirty="0"/>
              <a:t>w</a:t>
            </a:r>
            <a:r>
              <a:rPr lang="en-US" dirty="0"/>
              <a:t> = </a:t>
            </a:r>
            <a:r>
              <a:rPr lang="en-US" i="1" dirty="0"/>
              <a:t>w</a:t>
            </a:r>
            <a:r>
              <a:rPr lang="en-US" baseline="-25000" dirty="0"/>
              <a:t>1</a:t>
            </a:r>
            <a:r>
              <a:rPr lang="en-US" i="1" dirty="0"/>
              <a:t>w</a:t>
            </a:r>
            <a:r>
              <a:rPr lang="en-US" baseline="-25000" dirty="0"/>
              <a:t>2</a:t>
            </a:r>
            <a:r>
              <a:rPr lang="en-US" dirty="0"/>
              <a:t> · · · </a:t>
            </a:r>
            <a:r>
              <a:rPr lang="en-US" i="1" dirty="0" err="1"/>
              <a:t>w</a:t>
            </a:r>
            <a:r>
              <a:rPr lang="en-US" baseline="-25000" dirty="0" err="1"/>
              <a:t>n</a:t>
            </a:r>
            <a:r>
              <a:rPr lang="en-US" dirty="0"/>
              <a:t> where each </a:t>
            </a:r>
            <a:r>
              <a:rPr lang="en-US" i="1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∈ Σ</a:t>
            </a:r>
          </a:p>
          <a:p>
            <a:pPr lvl="1"/>
            <a:r>
              <a:rPr lang="en-US" dirty="0"/>
              <a:t>The </a:t>
            </a:r>
            <a:r>
              <a:rPr lang="en-US" i="1" dirty="0">
                <a:solidFill>
                  <a:srgbClr val="0070C0"/>
                </a:solidFill>
              </a:rPr>
              <a:t>reverse</a:t>
            </a:r>
            <a:r>
              <a:rPr lang="en-US" dirty="0">
                <a:solidFill>
                  <a:srgbClr val="0070C0"/>
                </a:solidFill>
              </a:rPr>
              <a:t> of </a:t>
            </a:r>
            <a:r>
              <a:rPr lang="en-US" i="1" dirty="0">
                <a:solidFill>
                  <a:srgbClr val="0070C0"/>
                </a:solidFill>
              </a:rPr>
              <a:t>w</a:t>
            </a:r>
            <a:r>
              <a:rPr lang="en-US" dirty="0"/>
              <a:t>, written </a:t>
            </a:r>
            <a:r>
              <a:rPr lang="en-US" i="1" dirty="0" err="1"/>
              <a:t>w</a:t>
            </a:r>
            <a:r>
              <a:rPr lang="en-US" baseline="-25000" dirty="0" err="1"/>
              <a:t>R</a:t>
            </a:r>
            <a:r>
              <a:rPr lang="en-US" dirty="0"/>
              <a:t>, is the string obtained by writing </a:t>
            </a:r>
            <a:r>
              <a:rPr lang="en-US" i="1" dirty="0"/>
              <a:t>w</a:t>
            </a:r>
            <a:r>
              <a:rPr lang="en-US" dirty="0"/>
              <a:t> in the opposite order (i.e., </a:t>
            </a:r>
            <a:r>
              <a:rPr lang="en-US" i="1" dirty="0"/>
              <a:t>w</a:t>
            </a:r>
            <a:r>
              <a:rPr lang="en-US" baseline="-25000" dirty="0"/>
              <a:t>n</a:t>
            </a:r>
            <a:r>
              <a:rPr lang="en-US" i="1" dirty="0"/>
              <a:t>w</a:t>
            </a:r>
            <a:r>
              <a:rPr lang="en-US" baseline="-25000" dirty="0"/>
              <a:t>n−1</a:t>
            </a:r>
            <a:r>
              <a:rPr lang="en-US" dirty="0"/>
              <a:t> · · · </a:t>
            </a:r>
            <a:r>
              <a:rPr lang="en-US" i="1" dirty="0"/>
              <a:t>w</a:t>
            </a:r>
            <a:r>
              <a:rPr lang="en-US" baseline="-25000" dirty="0"/>
              <a:t>1</a:t>
            </a:r>
            <a:r>
              <a:rPr lang="en-US" dirty="0" smtClean="0"/>
              <a:t>)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Languages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DFA.Java</a:t>
            </a:r>
            <a:endParaRPr lang="id-ID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4"/>
          <a:stretch/>
        </p:blipFill>
        <p:spPr>
          <a:xfrm>
            <a:off x="138364" y="2514600"/>
            <a:ext cx="4629948" cy="27780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533400"/>
            <a:ext cx="4495800" cy="6324601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1800" dirty="0" err="1"/>
              <a:t>public</a:t>
            </a:r>
            <a:r>
              <a:rPr lang="id-ID" sz="1800" dirty="0"/>
              <a:t> </a:t>
            </a:r>
            <a:r>
              <a:rPr lang="id-ID" sz="1800" dirty="0" err="1"/>
              <a:t>class</a:t>
            </a:r>
            <a:r>
              <a:rPr lang="id-ID" sz="1800" dirty="0"/>
              <a:t> DFA {</a:t>
            </a:r>
          </a:p>
          <a:p>
            <a:pPr marL="0" indent="0">
              <a:buNone/>
            </a:pPr>
            <a:endParaRPr lang="id-ID" sz="1800" dirty="0"/>
          </a:p>
          <a:p>
            <a:pPr marL="0" indent="0">
              <a:buNone/>
            </a:pPr>
            <a:r>
              <a:rPr lang="id-ID" sz="1800" dirty="0"/>
              <a:t>    </a:t>
            </a:r>
            <a:r>
              <a:rPr lang="id-ID" sz="1800" dirty="0" err="1"/>
              <a:t>public</a:t>
            </a:r>
            <a:r>
              <a:rPr lang="id-ID" sz="1800" dirty="0"/>
              <a:t> </a:t>
            </a:r>
            <a:r>
              <a:rPr lang="id-ID" sz="1800" dirty="0" err="1"/>
              <a:t>static</a:t>
            </a:r>
            <a:r>
              <a:rPr lang="id-ID" sz="1800" dirty="0"/>
              <a:t> </a:t>
            </a:r>
            <a:r>
              <a:rPr lang="id-ID" sz="1800" dirty="0" err="1"/>
              <a:t>void</a:t>
            </a:r>
            <a:r>
              <a:rPr lang="id-ID" sz="1800" dirty="0"/>
              <a:t> main(</a:t>
            </a:r>
            <a:r>
              <a:rPr lang="id-ID" sz="1800" dirty="0" err="1"/>
              <a:t>String</a:t>
            </a:r>
            <a:r>
              <a:rPr lang="id-ID" sz="1800" dirty="0"/>
              <a:t>[] </a:t>
            </a:r>
            <a:r>
              <a:rPr lang="id-ID" sz="1800" dirty="0" err="1"/>
              <a:t>args</a:t>
            </a:r>
            <a:r>
              <a:rPr lang="id-ID" sz="1800" dirty="0"/>
              <a:t>) {</a:t>
            </a:r>
          </a:p>
          <a:p>
            <a:pPr marL="0" indent="0">
              <a:buNone/>
            </a:pPr>
            <a:r>
              <a:rPr lang="id-ID" sz="1800" dirty="0"/>
              <a:t>        </a:t>
            </a:r>
            <a:r>
              <a:rPr lang="id-ID" sz="1800" dirty="0" err="1"/>
              <a:t>Scanner</a:t>
            </a:r>
            <a:r>
              <a:rPr lang="id-ID" sz="1800" dirty="0"/>
              <a:t> </a:t>
            </a:r>
            <a:r>
              <a:rPr lang="id-ID" sz="1800" dirty="0" err="1"/>
              <a:t>scan</a:t>
            </a:r>
            <a:r>
              <a:rPr lang="id-ID" sz="1800" dirty="0"/>
              <a:t> = </a:t>
            </a:r>
            <a:r>
              <a:rPr lang="id-ID" sz="1800" dirty="0" err="1"/>
              <a:t>new</a:t>
            </a:r>
            <a:r>
              <a:rPr lang="id-ID" sz="1800" dirty="0"/>
              <a:t> </a:t>
            </a:r>
            <a:r>
              <a:rPr lang="id-ID" sz="1800" dirty="0" err="1"/>
              <a:t>Scanner</a:t>
            </a:r>
            <a:r>
              <a:rPr lang="id-ID" sz="1800" dirty="0"/>
              <a:t>(</a:t>
            </a:r>
            <a:r>
              <a:rPr lang="id-ID" sz="1800" dirty="0" err="1"/>
              <a:t>System.in</a:t>
            </a:r>
            <a:r>
              <a:rPr lang="id-ID" sz="1800" dirty="0"/>
              <a:t>);</a:t>
            </a:r>
          </a:p>
          <a:p>
            <a:pPr marL="0" indent="0">
              <a:buNone/>
            </a:pPr>
            <a:r>
              <a:rPr lang="id-ID" sz="1800" dirty="0"/>
              <a:t>        </a:t>
            </a:r>
            <a:r>
              <a:rPr lang="id-ID" sz="1800" dirty="0" err="1"/>
              <a:t>System.out.print</a:t>
            </a:r>
            <a:r>
              <a:rPr lang="id-ID" sz="1800" dirty="0"/>
              <a:t>("</a:t>
            </a:r>
            <a:r>
              <a:rPr lang="id-ID" sz="1800" dirty="0" err="1"/>
              <a:t>Input</a:t>
            </a:r>
            <a:r>
              <a:rPr lang="id-ID" sz="1800" dirty="0"/>
              <a:t>: ");</a:t>
            </a:r>
          </a:p>
          <a:p>
            <a:pPr marL="0" indent="0">
              <a:buNone/>
            </a:pPr>
            <a:r>
              <a:rPr lang="id-ID" sz="1800" dirty="0"/>
              <a:t>        </a:t>
            </a:r>
            <a:r>
              <a:rPr lang="id-ID" sz="1800" dirty="0" err="1"/>
              <a:t>String</a:t>
            </a:r>
            <a:r>
              <a:rPr lang="id-ID" sz="1800" dirty="0"/>
              <a:t> </a:t>
            </a:r>
            <a:r>
              <a:rPr lang="id-ID" sz="1800" dirty="0" err="1"/>
              <a:t>input</a:t>
            </a:r>
            <a:r>
              <a:rPr lang="id-ID" sz="1800" dirty="0"/>
              <a:t> = </a:t>
            </a:r>
            <a:r>
              <a:rPr lang="id-ID" sz="1800" dirty="0" err="1"/>
              <a:t>scan.nextLine</a:t>
            </a:r>
            <a:r>
              <a:rPr lang="id-ID" sz="1800" dirty="0"/>
              <a:t>();</a:t>
            </a:r>
          </a:p>
          <a:p>
            <a:pPr marL="0" indent="0">
              <a:buNone/>
            </a:pPr>
            <a:endParaRPr lang="id-ID" sz="1800" dirty="0"/>
          </a:p>
          <a:p>
            <a:pPr marL="0" indent="0">
              <a:buNone/>
            </a:pPr>
            <a:r>
              <a:rPr lang="id-ID" sz="1800" dirty="0"/>
              <a:t>        </a:t>
            </a:r>
            <a:r>
              <a:rPr lang="id-ID" sz="1800" dirty="0" err="1"/>
              <a:t>boolean</a:t>
            </a:r>
            <a:r>
              <a:rPr lang="id-ID" sz="1800" dirty="0"/>
              <a:t>[] </a:t>
            </a:r>
            <a:r>
              <a:rPr lang="id-ID" sz="1800" dirty="0" err="1"/>
              <a:t>accept</a:t>
            </a:r>
            <a:r>
              <a:rPr lang="id-ID" sz="1800" dirty="0"/>
              <a:t> = {</a:t>
            </a:r>
            <a:r>
              <a:rPr lang="id-ID" sz="1800" dirty="0" err="1"/>
              <a:t>true</a:t>
            </a:r>
            <a:r>
              <a:rPr lang="id-ID" sz="1800" dirty="0"/>
              <a:t>, </a:t>
            </a:r>
            <a:r>
              <a:rPr lang="id-ID" sz="1800" dirty="0" err="1"/>
              <a:t>false</a:t>
            </a:r>
            <a:r>
              <a:rPr lang="id-ID" sz="1800" dirty="0"/>
              <a:t>, </a:t>
            </a:r>
            <a:r>
              <a:rPr lang="id-ID" sz="1800" dirty="0" err="1"/>
              <a:t>false</a:t>
            </a:r>
            <a:r>
              <a:rPr lang="id-ID" sz="1800" dirty="0"/>
              <a:t>};</a:t>
            </a:r>
          </a:p>
          <a:p>
            <a:pPr marL="0" indent="0">
              <a:buNone/>
            </a:pPr>
            <a:r>
              <a:rPr lang="id-ID" sz="1800" dirty="0"/>
              <a:t>        </a:t>
            </a:r>
            <a:r>
              <a:rPr lang="id-ID" sz="1800" dirty="0" err="1"/>
              <a:t>int</a:t>
            </a:r>
            <a:r>
              <a:rPr lang="id-ID" sz="1800" dirty="0"/>
              <a:t>[][] </a:t>
            </a:r>
            <a:r>
              <a:rPr lang="id-ID" sz="1800" dirty="0" err="1"/>
              <a:t>next</a:t>
            </a:r>
            <a:r>
              <a:rPr lang="id-ID" sz="1800" dirty="0"/>
              <a:t> = {{0, 1}, {1, 2}, {2, 0}};</a:t>
            </a:r>
          </a:p>
          <a:p>
            <a:pPr marL="0" indent="0">
              <a:buNone/>
            </a:pPr>
            <a:r>
              <a:rPr lang="id-ID" sz="1800" dirty="0"/>
              <a:t>        </a:t>
            </a:r>
            <a:r>
              <a:rPr lang="id-ID" sz="1800" dirty="0" err="1"/>
              <a:t>int</a:t>
            </a:r>
            <a:r>
              <a:rPr lang="id-ID" sz="1800" dirty="0"/>
              <a:t> </a:t>
            </a:r>
            <a:r>
              <a:rPr lang="id-ID" sz="1800" dirty="0" err="1"/>
              <a:t>state</a:t>
            </a:r>
            <a:r>
              <a:rPr lang="id-ID" sz="1800" dirty="0"/>
              <a:t> = 0;</a:t>
            </a:r>
          </a:p>
          <a:p>
            <a:pPr marL="0" indent="0">
              <a:buNone/>
            </a:pPr>
            <a:r>
              <a:rPr lang="id-ID" sz="1800" dirty="0"/>
              <a:t>        for (</a:t>
            </a:r>
            <a:r>
              <a:rPr lang="id-ID" sz="1800" dirty="0" err="1"/>
              <a:t>int</a:t>
            </a:r>
            <a:r>
              <a:rPr lang="id-ID" sz="1800" dirty="0"/>
              <a:t> i = 0; i &lt; </a:t>
            </a:r>
            <a:r>
              <a:rPr lang="id-ID" sz="1800" dirty="0" err="1"/>
              <a:t>input.length</a:t>
            </a:r>
            <a:r>
              <a:rPr lang="id-ID" sz="1800" dirty="0"/>
              <a:t>(); i++) {</a:t>
            </a:r>
          </a:p>
          <a:p>
            <a:pPr marL="0" indent="0">
              <a:buNone/>
            </a:pPr>
            <a:r>
              <a:rPr lang="id-ID" sz="1800" dirty="0"/>
              <a:t>            </a:t>
            </a:r>
            <a:r>
              <a:rPr lang="id-ID" sz="1800" dirty="0" err="1"/>
              <a:t>state</a:t>
            </a:r>
            <a:r>
              <a:rPr lang="id-ID" sz="1800" dirty="0"/>
              <a:t> = </a:t>
            </a:r>
            <a:r>
              <a:rPr lang="id-ID" sz="1800" dirty="0" err="1"/>
              <a:t>next</a:t>
            </a:r>
            <a:r>
              <a:rPr lang="id-ID" sz="1800" dirty="0"/>
              <a:t>[</a:t>
            </a:r>
            <a:r>
              <a:rPr lang="id-ID" sz="1800" dirty="0" err="1"/>
              <a:t>state</a:t>
            </a:r>
            <a:r>
              <a:rPr lang="id-ID" sz="1800" dirty="0"/>
              <a:t>][</a:t>
            </a:r>
            <a:r>
              <a:rPr lang="id-ID" sz="1800" dirty="0" err="1"/>
              <a:t>input.charAt</a:t>
            </a:r>
            <a:r>
              <a:rPr lang="id-ID" sz="1800" dirty="0"/>
              <a:t>(i) - 'a'];</a:t>
            </a:r>
          </a:p>
          <a:p>
            <a:pPr marL="0" indent="0">
              <a:buNone/>
            </a:pPr>
            <a:r>
              <a:rPr lang="id-ID" sz="1800" dirty="0"/>
              <a:t>        }</a:t>
            </a:r>
          </a:p>
          <a:p>
            <a:pPr marL="0" indent="0">
              <a:buNone/>
            </a:pPr>
            <a:r>
              <a:rPr lang="id-ID" sz="1800" dirty="0"/>
              <a:t>        </a:t>
            </a:r>
            <a:r>
              <a:rPr lang="id-ID" sz="1800" dirty="0" err="1"/>
              <a:t>System.out.println</a:t>
            </a:r>
            <a:r>
              <a:rPr lang="id-ID" sz="1800" dirty="0"/>
              <a:t>(</a:t>
            </a:r>
            <a:r>
              <a:rPr lang="id-ID" sz="1800" dirty="0" err="1"/>
              <a:t>accept</a:t>
            </a:r>
            <a:r>
              <a:rPr lang="id-ID" sz="1800" dirty="0"/>
              <a:t>[</a:t>
            </a:r>
            <a:r>
              <a:rPr lang="id-ID" sz="1800" dirty="0" err="1"/>
              <a:t>state</a:t>
            </a:r>
            <a:r>
              <a:rPr lang="id-ID" sz="1800" dirty="0"/>
              <a:t>]);</a:t>
            </a:r>
          </a:p>
          <a:p>
            <a:pPr marL="0" indent="0">
              <a:buNone/>
            </a:pPr>
            <a:r>
              <a:rPr lang="id-ID" sz="1800" dirty="0"/>
              <a:t>    }</a:t>
            </a:r>
          </a:p>
          <a:p>
            <a:pPr marL="0" indent="0">
              <a:buNone/>
            </a:pPr>
            <a:r>
              <a:rPr lang="id-ID" sz="1800" dirty="0"/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/>
              <a:t>Finite</a:t>
            </a:r>
            <a:r>
              <a:rPr lang="id-ID" dirty="0"/>
              <a:t> </a:t>
            </a:r>
            <a:r>
              <a:rPr lang="id-ID" dirty="0" err="1"/>
              <a:t>Automaton</a:t>
            </a:r>
            <a:r>
              <a:rPr lang="id-ID" dirty="0"/>
              <a:t> </a:t>
            </a:r>
            <a:r>
              <a:rPr lang="en-US" i="1" dirty="0" smtClean="0"/>
              <a:t>M</a:t>
            </a:r>
            <a:r>
              <a:rPr lang="en-US" i="1" baseline="-25000" dirty="0" smtClean="0"/>
              <a:t>2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495800"/>
            <a:ext cx="7886700" cy="1676399"/>
          </a:xfrm>
        </p:spPr>
        <p:txBody>
          <a:bodyPr/>
          <a:lstStyle/>
          <a:p>
            <a:r>
              <a:rPr lang="en-US" dirty="0" err="1" smtClean="0"/>
              <a:t>Buat</a:t>
            </a:r>
            <a:r>
              <a:rPr lang="en-US" dirty="0" smtClean="0"/>
              <a:t> Code Java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smtClean="0"/>
              <a:t>M</a:t>
            </a:r>
            <a:r>
              <a:rPr lang="en-US" i="1" baseline="-25000" dirty="0" smtClean="0"/>
              <a:t>2</a:t>
            </a:r>
            <a:r>
              <a:rPr lang="en-US" dirty="0" smtClean="0"/>
              <a:t>!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667" t="30741" r="21250" b="33704"/>
          <a:stretch/>
        </p:blipFill>
        <p:spPr>
          <a:xfrm>
            <a:off x="1828799" y="1352549"/>
            <a:ext cx="5686823" cy="30670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5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/>
              <a:t>Finite</a:t>
            </a:r>
            <a:r>
              <a:rPr lang="id-ID" dirty="0"/>
              <a:t> </a:t>
            </a:r>
            <a:r>
              <a:rPr lang="id-ID" dirty="0" err="1"/>
              <a:t>Automaton</a:t>
            </a:r>
            <a:r>
              <a:rPr lang="id-ID" dirty="0"/>
              <a:t> </a:t>
            </a:r>
            <a:r>
              <a:rPr lang="en-US" i="1" dirty="0" smtClean="0"/>
              <a:t>M</a:t>
            </a:r>
            <a:r>
              <a:rPr lang="en-US" i="1" baseline="-25000" dirty="0"/>
              <a:t>3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876800"/>
            <a:ext cx="7886700" cy="1238250"/>
          </a:xfrm>
        </p:spPr>
        <p:txBody>
          <a:bodyPr/>
          <a:lstStyle/>
          <a:p>
            <a:r>
              <a:rPr lang="en-US" dirty="0" err="1"/>
              <a:t>Buat</a:t>
            </a:r>
            <a:r>
              <a:rPr lang="en-US" dirty="0"/>
              <a:t> Code Java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 smtClean="0"/>
              <a:t>M</a:t>
            </a:r>
            <a:r>
              <a:rPr lang="en-US" i="1" baseline="-25000" dirty="0" smtClean="0"/>
              <a:t>3</a:t>
            </a:r>
            <a:r>
              <a:rPr lang="en-US" dirty="0" smtClean="0"/>
              <a:t>!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000" t="26296" r="22917" b="39630"/>
          <a:stretch/>
        </p:blipFill>
        <p:spPr>
          <a:xfrm>
            <a:off x="838200" y="1171575"/>
            <a:ext cx="6781800" cy="3505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Automaton </a:t>
            </a:r>
            <a:r>
              <a:rPr lang="en-US" i="1" dirty="0" smtClean="0"/>
              <a:t>M</a:t>
            </a:r>
            <a:r>
              <a:rPr lang="en-US" i="1" baseline="-25000" dirty="0" smtClean="0"/>
              <a:t>6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228816" y="2300278"/>
            <a:ext cx="714380" cy="642942"/>
            <a:chOff x="857224" y="2000240"/>
            <a:chExt cx="714380" cy="642942"/>
          </a:xfrm>
        </p:grpSpPr>
        <p:sp>
          <p:nvSpPr>
            <p:cNvPr id="5" name="Oval 4"/>
            <p:cNvSpPr/>
            <p:nvPr/>
          </p:nvSpPr>
          <p:spPr>
            <a:xfrm>
              <a:off x="857224" y="2000240"/>
              <a:ext cx="714380" cy="6429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effectLst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000100" y="2071678"/>
            <a:ext cx="439740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41" name="משוואה" r:id="rId4" imgW="164880" imgH="228600" progId="Equation.3">
                    <p:embed/>
                  </p:oleObj>
                </mc:Choice>
                <mc:Fallback>
                  <p:oleObj name="משוואה" r:id="rId4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0100" y="2071678"/>
                          <a:ext cx="439740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4586270" y="3014658"/>
            <a:ext cx="714380" cy="642942"/>
            <a:chOff x="857224" y="2000240"/>
            <a:chExt cx="714380" cy="642942"/>
          </a:xfrm>
        </p:grpSpPr>
        <p:sp>
          <p:nvSpPr>
            <p:cNvPr id="12" name="Oval 11"/>
            <p:cNvSpPr/>
            <p:nvPr/>
          </p:nvSpPr>
          <p:spPr>
            <a:xfrm>
              <a:off x="857224" y="2000240"/>
              <a:ext cx="714380" cy="6429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effectLst/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1015982" y="2082795"/>
            <a:ext cx="406400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42" name="משוואה" r:id="rId6" imgW="152280" imgH="215640" progId="Equation.3">
                    <p:embed/>
                  </p:oleObj>
                </mc:Choice>
                <mc:Fallback>
                  <p:oleObj name="משוואה" r:id="rId6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5982" y="2082795"/>
                          <a:ext cx="406400" cy="404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/>
          <p:cNvGrpSpPr/>
          <p:nvPr/>
        </p:nvGrpSpPr>
        <p:grpSpPr>
          <a:xfrm>
            <a:off x="4586270" y="1871650"/>
            <a:ext cx="714380" cy="642942"/>
            <a:chOff x="857224" y="2000240"/>
            <a:chExt cx="714380" cy="642942"/>
          </a:xfrm>
        </p:grpSpPr>
        <p:sp>
          <p:nvSpPr>
            <p:cNvPr id="15" name="Oval 14"/>
            <p:cNvSpPr/>
            <p:nvPr/>
          </p:nvSpPr>
          <p:spPr>
            <a:xfrm>
              <a:off x="857224" y="2000240"/>
              <a:ext cx="714380" cy="6429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effectLst/>
              </a:endParaRP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1000100" y="2071678"/>
            <a:ext cx="439740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43" name="משוואה" r:id="rId8" imgW="164880" imgH="228600" progId="Equation.3">
                    <p:embed/>
                  </p:oleObj>
                </mc:Choice>
                <mc:Fallback>
                  <p:oleObj name="משוואה" r:id="rId8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0100" y="2071678"/>
                          <a:ext cx="439740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8" name="Straight Arrow Connector 17"/>
          <p:cNvCxnSpPr>
            <a:endCxn id="15" idx="2"/>
          </p:cNvCxnSpPr>
          <p:nvPr/>
        </p:nvCxnSpPr>
        <p:spPr>
          <a:xfrm flipV="1">
            <a:off x="2800320" y="2193121"/>
            <a:ext cx="1785950" cy="178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5"/>
            <a:endCxn id="12" idx="2"/>
          </p:cNvCxnSpPr>
          <p:nvPr/>
        </p:nvCxnSpPr>
        <p:spPr>
          <a:xfrm rot="16200000" flipH="1">
            <a:off x="3468890" y="2218749"/>
            <a:ext cx="487066" cy="1747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00386" y="194308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/>
                <a:latin typeface="+mn-lt"/>
              </a:rPr>
              <a:t>0</a:t>
            </a:r>
            <a:endParaRPr lang="en-US" sz="2000" dirty="0">
              <a:effectLst/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71824" y="3157534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/>
                <a:latin typeface="+mn-lt"/>
              </a:rPr>
              <a:t>1</a:t>
            </a:r>
            <a:endParaRPr lang="en-US" sz="2000" dirty="0">
              <a:effectLst/>
              <a:latin typeface="+mn-lt"/>
            </a:endParaRPr>
          </a:p>
        </p:txBody>
      </p:sp>
      <p:cxnSp>
        <p:nvCxnSpPr>
          <p:cNvPr id="44" name="Shape 43"/>
          <p:cNvCxnSpPr>
            <a:stCxn id="12" idx="4"/>
            <a:endCxn id="12" idx="7"/>
          </p:cNvCxnSpPr>
          <p:nvPr/>
        </p:nvCxnSpPr>
        <p:spPr>
          <a:xfrm rot="5400000" flipH="1" flipV="1">
            <a:off x="4795352" y="3256922"/>
            <a:ext cx="548785" cy="252571"/>
          </a:xfrm>
          <a:prstGeom prst="curvedConnector5">
            <a:avLst>
              <a:gd name="adj1" fmla="val -41656"/>
              <a:gd name="adj2" fmla="val 545044"/>
              <a:gd name="adj3" fmla="val 14165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hape 45"/>
          <p:cNvCxnSpPr/>
          <p:nvPr/>
        </p:nvCxnSpPr>
        <p:spPr>
          <a:xfrm rot="5400000" flipH="1" flipV="1">
            <a:off x="4795353" y="2091195"/>
            <a:ext cx="548785" cy="252571"/>
          </a:xfrm>
          <a:prstGeom prst="curvedConnector5">
            <a:avLst>
              <a:gd name="adj1" fmla="val -41656"/>
              <a:gd name="adj2" fmla="val 545044"/>
              <a:gd name="adj3" fmla="val 14165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372220" y="2014526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/>
                <a:latin typeface="+mn-lt"/>
              </a:rPr>
              <a:t>0,1</a:t>
            </a:r>
            <a:endParaRPr lang="en-US" sz="2000" dirty="0">
              <a:effectLst/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72220" y="3157534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/>
                <a:latin typeface="+mn-lt"/>
              </a:rPr>
              <a:t>0,1</a:t>
            </a:r>
            <a:endParaRPr lang="en-US" sz="2000" dirty="0">
              <a:effectLst/>
              <a:latin typeface="+mn-lt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657708" y="1943088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effectLst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800188" y="2014526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8650" y="4724400"/>
            <a:ext cx="813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 dirty="0" err="1">
                <a:effectLst/>
                <a:latin typeface="+mn-lt"/>
              </a:rPr>
              <a:t>Buat</a:t>
            </a:r>
            <a:r>
              <a:rPr lang="fr-FR" sz="2800" dirty="0">
                <a:effectLst/>
                <a:latin typeface="+mn-lt"/>
              </a:rPr>
              <a:t> Code Java dari </a:t>
            </a:r>
            <a:r>
              <a:rPr lang="en-US" sz="2800" i="1" dirty="0">
                <a:effectLst/>
                <a:latin typeface="+mn-lt"/>
              </a:rPr>
              <a:t>M</a:t>
            </a:r>
            <a:r>
              <a:rPr lang="en-US" sz="2800" i="1" baseline="-25000" dirty="0">
                <a:effectLst/>
                <a:latin typeface="+mn-lt"/>
              </a:rPr>
              <a:t>6</a:t>
            </a:r>
            <a:r>
              <a:rPr lang="fr-FR" sz="2800" dirty="0" smtClean="0">
                <a:effectLst/>
                <a:latin typeface="+mn-lt"/>
              </a:rPr>
              <a:t>!</a:t>
            </a:r>
            <a:endParaRPr lang="fr-FR" sz="2800" dirty="0"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/>
              <a:t>Finite</a:t>
            </a:r>
            <a:r>
              <a:rPr lang="id-ID" dirty="0"/>
              <a:t> </a:t>
            </a:r>
            <a:r>
              <a:rPr lang="id-ID" dirty="0" err="1"/>
              <a:t>Automaton</a:t>
            </a:r>
            <a:r>
              <a:rPr lang="id-ID" dirty="0"/>
              <a:t> </a:t>
            </a:r>
            <a:r>
              <a:rPr lang="en-US" i="1" dirty="0" smtClean="0"/>
              <a:t>M</a:t>
            </a:r>
            <a:r>
              <a:rPr lang="en-US" i="1" baseline="-25000" dirty="0"/>
              <a:t>4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953000"/>
            <a:ext cx="7886700" cy="1142999"/>
          </a:xfrm>
        </p:spPr>
        <p:txBody>
          <a:bodyPr>
            <a:normAutofit fontScale="85000" lnSpcReduction="20000"/>
          </a:bodyPr>
          <a:lstStyle/>
          <a:p>
            <a:r>
              <a:rPr lang="id-ID" dirty="0"/>
              <a:t>Deskripsikan secara formal </a:t>
            </a:r>
            <a:r>
              <a:rPr lang="id-ID" dirty="0" err="1"/>
              <a:t>Finite</a:t>
            </a:r>
            <a:r>
              <a:rPr lang="id-ID" dirty="0"/>
              <a:t> </a:t>
            </a:r>
            <a:r>
              <a:rPr lang="id-ID" dirty="0" err="1"/>
              <a:t>Automaton</a:t>
            </a:r>
            <a:r>
              <a:rPr lang="id-ID" dirty="0"/>
              <a:t> </a:t>
            </a:r>
            <a:r>
              <a:rPr lang="id-ID" i="1" dirty="0" smtClean="0"/>
              <a:t>M</a:t>
            </a:r>
            <a:r>
              <a:rPr lang="en-US" i="1" baseline="-25000" dirty="0" smtClean="0"/>
              <a:t>4</a:t>
            </a:r>
            <a:r>
              <a:rPr lang="id-ID" dirty="0" smtClean="0"/>
              <a:t>! </a:t>
            </a:r>
            <a:endParaRPr lang="en-US" dirty="0" smtClean="0"/>
          </a:p>
          <a:p>
            <a:r>
              <a:rPr lang="en-US" dirty="0" err="1"/>
              <a:t>Tentukan</a:t>
            </a:r>
            <a:r>
              <a:rPr lang="en-US" dirty="0"/>
              <a:t> accepted words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id-ID" dirty="0" err="1"/>
              <a:t>Finite</a:t>
            </a:r>
            <a:r>
              <a:rPr lang="id-ID" dirty="0"/>
              <a:t> </a:t>
            </a:r>
            <a:r>
              <a:rPr lang="id-ID" dirty="0" err="1"/>
              <a:t>Automaton</a:t>
            </a:r>
            <a:r>
              <a:rPr lang="id-ID" dirty="0"/>
              <a:t> </a:t>
            </a:r>
            <a:r>
              <a:rPr lang="id-ID" i="1" dirty="0" smtClean="0"/>
              <a:t>M</a:t>
            </a:r>
            <a:r>
              <a:rPr lang="en-US" i="1" baseline="-25000" dirty="0" smtClean="0"/>
              <a:t>4</a:t>
            </a:r>
            <a:endParaRPr lang="id-ID" dirty="0"/>
          </a:p>
          <a:p>
            <a:r>
              <a:rPr lang="fr-FR" dirty="0" err="1"/>
              <a:t>Buat</a:t>
            </a:r>
            <a:r>
              <a:rPr lang="fr-FR" dirty="0"/>
              <a:t> Code Java dari </a:t>
            </a:r>
            <a:r>
              <a:rPr lang="en-US" i="1" dirty="0" smtClean="0"/>
              <a:t>M</a:t>
            </a:r>
            <a:r>
              <a:rPr lang="en-US" i="1" baseline="-25000" dirty="0" smtClean="0"/>
              <a:t>4</a:t>
            </a:r>
            <a:r>
              <a:rPr lang="fr-FR" dirty="0" smtClean="0"/>
              <a:t>!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833" t="17407" r="12500" b="17407"/>
          <a:stretch/>
        </p:blipFill>
        <p:spPr>
          <a:xfrm>
            <a:off x="1752600" y="1352549"/>
            <a:ext cx="5105400" cy="33034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/>
              <a:t>Finite</a:t>
            </a:r>
            <a:r>
              <a:rPr lang="id-ID" dirty="0"/>
              <a:t> </a:t>
            </a:r>
            <a:r>
              <a:rPr lang="id-ID" dirty="0" err="1"/>
              <a:t>Automaton</a:t>
            </a:r>
            <a:r>
              <a:rPr lang="id-ID" dirty="0"/>
              <a:t> </a:t>
            </a:r>
            <a:r>
              <a:rPr lang="en-US" i="1" dirty="0" smtClean="0"/>
              <a:t>M</a:t>
            </a:r>
            <a:r>
              <a:rPr lang="en-US" i="1" baseline="-25000" dirty="0" smtClean="0"/>
              <a:t>5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029200"/>
            <a:ext cx="7886700" cy="1142999"/>
          </a:xfrm>
        </p:spPr>
        <p:txBody>
          <a:bodyPr>
            <a:normAutofit fontScale="85000" lnSpcReduction="20000"/>
          </a:bodyPr>
          <a:lstStyle/>
          <a:p>
            <a:r>
              <a:rPr lang="id-ID" dirty="0"/>
              <a:t>Deskripsikan secara formal </a:t>
            </a:r>
            <a:r>
              <a:rPr lang="id-ID" dirty="0" err="1"/>
              <a:t>Finite</a:t>
            </a:r>
            <a:r>
              <a:rPr lang="id-ID" dirty="0"/>
              <a:t> </a:t>
            </a:r>
            <a:r>
              <a:rPr lang="id-ID" dirty="0" err="1"/>
              <a:t>Automaton</a:t>
            </a:r>
            <a:r>
              <a:rPr lang="id-ID" dirty="0"/>
              <a:t> </a:t>
            </a:r>
            <a:r>
              <a:rPr lang="id-ID" i="1" dirty="0" smtClean="0"/>
              <a:t>M</a:t>
            </a:r>
            <a:r>
              <a:rPr lang="en-US" i="1" baseline="-25000" dirty="0" smtClean="0"/>
              <a:t>5</a:t>
            </a:r>
            <a:r>
              <a:rPr lang="id-ID" dirty="0" smtClean="0"/>
              <a:t>! </a:t>
            </a:r>
            <a:endParaRPr lang="en-US" dirty="0" smtClean="0"/>
          </a:p>
          <a:p>
            <a:r>
              <a:rPr lang="en-US" dirty="0" err="1"/>
              <a:t>Tentukan</a:t>
            </a:r>
            <a:r>
              <a:rPr lang="en-US" dirty="0"/>
              <a:t> accepted words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id-ID" dirty="0" err="1"/>
              <a:t>Finite</a:t>
            </a:r>
            <a:r>
              <a:rPr lang="id-ID" dirty="0"/>
              <a:t> </a:t>
            </a:r>
            <a:r>
              <a:rPr lang="id-ID" dirty="0" err="1"/>
              <a:t>Automaton</a:t>
            </a:r>
            <a:r>
              <a:rPr lang="id-ID" dirty="0"/>
              <a:t> </a:t>
            </a:r>
            <a:r>
              <a:rPr lang="id-ID" i="1" dirty="0" smtClean="0"/>
              <a:t>M</a:t>
            </a:r>
            <a:r>
              <a:rPr lang="en-US" i="1" baseline="-25000" dirty="0"/>
              <a:t>5</a:t>
            </a:r>
            <a:endParaRPr lang="id-ID" dirty="0"/>
          </a:p>
          <a:p>
            <a:r>
              <a:rPr lang="fr-FR" dirty="0" err="1"/>
              <a:t>Buat</a:t>
            </a:r>
            <a:r>
              <a:rPr lang="fr-FR" dirty="0"/>
              <a:t> Code Java dari </a:t>
            </a:r>
            <a:r>
              <a:rPr lang="en-US" i="1" dirty="0" smtClean="0"/>
              <a:t>M</a:t>
            </a:r>
            <a:r>
              <a:rPr lang="en-US" i="1" baseline="-25000" dirty="0" smtClean="0"/>
              <a:t>5</a:t>
            </a:r>
            <a:r>
              <a:rPr lang="fr-FR" dirty="0" smtClean="0"/>
              <a:t>!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333" t="18148" r="9167" b="18889"/>
          <a:stretch/>
        </p:blipFill>
        <p:spPr>
          <a:xfrm>
            <a:off x="1343697" y="1143000"/>
            <a:ext cx="6456605" cy="365874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3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4.3 </a:t>
            </a:r>
            <a:r>
              <a:rPr lang="en-US" sz="4800" dirty="0" err="1"/>
              <a:t>Nondeterminism</a:t>
            </a:r>
            <a:endParaRPr lang="id-ID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8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</a:t>
            </a:r>
            <a:r>
              <a:rPr lang="en-US" dirty="0"/>
              <a:t>Regular </a:t>
            </a:r>
            <a:r>
              <a:rPr lang="en-US" dirty="0" smtClean="0"/>
              <a:t>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23888" y="4495800"/>
            <a:ext cx="7886700" cy="1752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dirty="0"/>
              <a:t>4.1 </a:t>
            </a:r>
            <a:r>
              <a:rPr lang="en-US" sz="3200" dirty="0" smtClean="0"/>
              <a:t>Automaton</a:t>
            </a:r>
          </a:p>
          <a:p>
            <a:pPr marL="0" indent="0">
              <a:buNone/>
            </a:pPr>
            <a:r>
              <a:rPr lang="en-US" sz="3200" dirty="0" smtClean="0"/>
              <a:t>4.2 Finite Automata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4.3 </a:t>
            </a:r>
            <a:r>
              <a:rPr lang="en-US" sz="3200" dirty="0" err="1" smtClean="0"/>
              <a:t>Nondeterminism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4.4 Regular Expression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4.5 </a:t>
            </a:r>
            <a:r>
              <a:rPr lang="en-US" sz="3200" dirty="0" err="1" smtClean="0"/>
              <a:t>Nonregular</a:t>
            </a:r>
            <a:r>
              <a:rPr lang="en-US" sz="3200" dirty="0" smtClean="0"/>
              <a:t> Language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1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Nondeterminism is a </a:t>
            </a:r>
            <a:r>
              <a:rPr lang="en-US" dirty="0">
                <a:solidFill>
                  <a:srgbClr val="C00000"/>
                </a:solidFill>
              </a:rPr>
              <a:t>useful concept </a:t>
            </a:r>
            <a:r>
              <a:rPr lang="en-US" dirty="0"/>
              <a:t>that has had great impact on the theory </a:t>
            </a:r>
            <a:r>
              <a:rPr lang="en-US" dirty="0" smtClean="0"/>
              <a:t>of computation</a:t>
            </a:r>
          </a:p>
          <a:p>
            <a:r>
              <a:rPr lang="en-US" dirty="0" smtClean="0"/>
              <a:t>Every </a:t>
            </a:r>
            <a:r>
              <a:rPr lang="en-US" dirty="0"/>
              <a:t>step of a computation follows in </a:t>
            </a:r>
            <a:r>
              <a:rPr lang="en-US" dirty="0" smtClean="0"/>
              <a:t>a unique </a:t>
            </a:r>
            <a:r>
              <a:rPr lang="en-US" dirty="0"/>
              <a:t>way from the preceding </a:t>
            </a:r>
            <a:r>
              <a:rPr lang="en-US" dirty="0" smtClean="0"/>
              <a:t>step</a:t>
            </a:r>
          </a:p>
          <a:p>
            <a:r>
              <a:rPr lang="en-US" dirty="0" smtClean="0"/>
              <a:t>When </a:t>
            </a:r>
            <a:r>
              <a:rPr lang="en-US" dirty="0"/>
              <a:t>the machine is in a given state </a:t>
            </a:r>
            <a:r>
              <a:rPr lang="en-US" dirty="0" smtClean="0"/>
              <a:t>and reads </a:t>
            </a:r>
            <a:r>
              <a:rPr lang="en-US" dirty="0"/>
              <a:t>the next input symbol, </a:t>
            </a:r>
            <a:r>
              <a:rPr lang="en-US" dirty="0">
                <a:solidFill>
                  <a:srgbClr val="C00000"/>
                </a:solidFill>
              </a:rPr>
              <a:t>we know what the next state will be</a:t>
            </a:r>
            <a:r>
              <a:rPr lang="en-US" dirty="0"/>
              <a:t>—it is </a:t>
            </a:r>
            <a:r>
              <a:rPr lang="en-US" dirty="0" smtClean="0"/>
              <a:t>determined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call this </a:t>
            </a:r>
            <a:r>
              <a:rPr lang="en-US" dirty="0">
                <a:solidFill>
                  <a:srgbClr val="0070C0"/>
                </a:solidFill>
              </a:rPr>
              <a:t>deterministic </a:t>
            </a:r>
            <a:r>
              <a:rPr lang="en-US" dirty="0" smtClean="0">
                <a:solidFill>
                  <a:srgbClr val="0070C0"/>
                </a:solidFill>
              </a:rPr>
              <a:t>computation</a:t>
            </a:r>
          </a:p>
          <a:p>
            <a:r>
              <a:rPr lang="en-US" dirty="0" smtClean="0"/>
              <a:t>In </a:t>
            </a:r>
            <a:r>
              <a:rPr lang="en-US" dirty="0"/>
              <a:t>a nondeterministic </a:t>
            </a:r>
            <a:r>
              <a:rPr lang="en-US" dirty="0" smtClean="0"/>
              <a:t>machine</a:t>
            </a:r>
            <a:r>
              <a:rPr lang="en-US" dirty="0" smtClean="0">
                <a:solidFill>
                  <a:srgbClr val="C00000"/>
                </a:solidFill>
              </a:rPr>
              <a:t>, several </a:t>
            </a:r>
            <a:r>
              <a:rPr lang="en-US" dirty="0">
                <a:solidFill>
                  <a:srgbClr val="C00000"/>
                </a:solidFill>
              </a:rPr>
              <a:t>choices may exist for the next state at any </a:t>
            </a:r>
            <a:r>
              <a:rPr lang="en-US" dirty="0" smtClean="0">
                <a:solidFill>
                  <a:srgbClr val="C00000"/>
                </a:solidFill>
              </a:rPr>
              <a:t>point</a:t>
            </a:r>
          </a:p>
          <a:p>
            <a:r>
              <a:rPr lang="en-US" dirty="0"/>
              <a:t>Nondeterminism is a </a:t>
            </a:r>
            <a:r>
              <a:rPr lang="en-US" dirty="0">
                <a:solidFill>
                  <a:srgbClr val="C00000"/>
                </a:solidFill>
              </a:rPr>
              <a:t>generalization of </a:t>
            </a:r>
            <a:r>
              <a:rPr lang="en-US" dirty="0" smtClean="0">
                <a:solidFill>
                  <a:srgbClr val="C00000"/>
                </a:solidFill>
              </a:rPr>
              <a:t>determinism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917" t="30741" r="24583" b="15926"/>
          <a:stretch/>
        </p:blipFill>
        <p:spPr>
          <a:xfrm>
            <a:off x="838200" y="162732"/>
            <a:ext cx="7886700" cy="63093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49"/>
            <a:ext cx="7886700" cy="512445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Instructions like</a:t>
            </a:r>
            <a:br>
              <a:rPr lang="en-US" dirty="0" smtClean="0"/>
            </a:br>
            <a:r>
              <a:rPr lang="en-US" dirty="0" smtClean="0"/>
              <a:t>"go </a:t>
            </a:r>
            <a:r>
              <a:rPr lang="en-US" dirty="0"/>
              <a:t>down the hallway and </a:t>
            </a:r>
            <a:r>
              <a:rPr lang="en-US" dirty="0" smtClean="0">
                <a:solidFill>
                  <a:srgbClr val="C00000"/>
                </a:solidFill>
              </a:rPr>
              <a:t>turn either </a:t>
            </a:r>
            <a:r>
              <a:rPr lang="en-US" dirty="0">
                <a:solidFill>
                  <a:srgbClr val="C00000"/>
                </a:solidFill>
              </a:rPr>
              <a:t>left or </a:t>
            </a:r>
            <a:r>
              <a:rPr lang="en-US" dirty="0" smtClean="0">
                <a:solidFill>
                  <a:srgbClr val="C00000"/>
                </a:solidFill>
              </a:rPr>
              <a:t>right</a:t>
            </a:r>
            <a:r>
              <a:rPr lang="en-US" dirty="0" smtClean="0"/>
              <a:t>“</a:t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>
                <a:solidFill>
                  <a:srgbClr val="0070C0"/>
                </a:solidFill>
              </a:rPr>
              <a:t>quite different </a:t>
            </a:r>
            <a:r>
              <a:rPr lang="en-US" dirty="0" smtClean="0">
                <a:solidFill>
                  <a:srgbClr val="0070C0"/>
                </a:solidFill>
              </a:rPr>
              <a:t>from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/>
              <a:t>"go down </a:t>
            </a:r>
            <a:r>
              <a:rPr lang="en-US" dirty="0"/>
              <a:t>the hallway and </a:t>
            </a:r>
            <a:r>
              <a:rPr lang="en-US" dirty="0">
                <a:solidFill>
                  <a:srgbClr val="C00000"/>
                </a:solidFill>
              </a:rPr>
              <a:t>turn left if you see </a:t>
            </a:r>
            <a:r>
              <a:rPr lang="en-US" dirty="0" smtClean="0">
                <a:solidFill>
                  <a:srgbClr val="C00000"/>
                </a:solidFill>
              </a:rPr>
              <a:t>more than </a:t>
            </a:r>
            <a:r>
              <a:rPr lang="en-US" dirty="0">
                <a:solidFill>
                  <a:srgbClr val="C00000"/>
                </a:solidFill>
              </a:rPr>
              <a:t>three people</a:t>
            </a:r>
            <a:r>
              <a:rPr lang="en-US" dirty="0"/>
              <a:t>; </a:t>
            </a:r>
            <a:r>
              <a:rPr lang="en-US" dirty="0">
                <a:solidFill>
                  <a:srgbClr val="C00000"/>
                </a:solidFill>
              </a:rPr>
              <a:t>otherwise turn right</a:t>
            </a:r>
            <a:r>
              <a:rPr lang="en-US" dirty="0" smtClean="0"/>
              <a:t>.“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first instruction can be followed by turning </a:t>
            </a:r>
            <a:r>
              <a:rPr lang="en-US" dirty="0" smtClean="0"/>
              <a:t>left or </a:t>
            </a:r>
            <a:r>
              <a:rPr lang="en-US" dirty="0"/>
              <a:t>right, but </a:t>
            </a:r>
            <a:r>
              <a:rPr lang="en-US" dirty="0">
                <a:solidFill>
                  <a:srgbClr val="C00000"/>
                </a:solidFill>
              </a:rPr>
              <a:t>there is only one way to follow the second </a:t>
            </a:r>
            <a:r>
              <a:rPr lang="en-US" dirty="0" smtClean="0">
                <a:solidFill>
                  <a:srgbClr val="C00000"/>
                </a:solidFill>
              </a:rPr>
              <a:t>instruction</a:t>
            </a:r>
            <a:endParaRPr lang="en-US" dirty="0"/>
          </a:p>
          <a:p>
            <a:pPr lvl="1"/>
            <a:r>
              <a:rPr lang="en-US" dirty="0" smtClean="0"/>
              <a:t>If </a:t>
            </a:r>
            <a:r>
              <a:rPr lang="en-US" dirty="0"/>
              <a:t>you run a deterministic algorithm with the same input, it always produces the same </a:t>
            </a:r>
            <a:r>
              <a:rPr lang="en-US" dirty="0" smtClean="0"/>
              <a:t>output</a:t>
            </a:r>
          </a:p>
          <a:p>
            <a:r>
              <a:rPr lang="en-US" dirty="0" smtClean="0"/>
              <a:t>In </a:t>
            </a:r>
            <a:r>
              <a:rPr lang="en-US" dirty="0"/>
              <a:t>contrast, under identical conditions,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nondeterministic </a:t>
            </a:r>
            <a:r>
              <a:rPr lang="en-US" dirty="0">
                <a:solidFill>
                  <a:srgbClr val="C00000"/>
                </a:solidFill>
              </a:rPr>
              <a:t>algorithm may make different "choices" each time the algorithm is </a:t>
            </a:r>
            <a:r>
              <a:rPr lang="en-US" dirty="0" smtClean="0">
                <a:solidFill>
                  <a:srgbClr val="C00000"/>
                </a:solidFill>
              </a:rPr>
              <a:t>executed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4" y="2441624"/>
            <a:ext cx="8181975" cy="428077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>
                <a:solidFill>
                  <a:srgbClr val="C00000"/>
                </a:solidFill>
              </a:rPr>
              <a:t>difference</a:t>
            </a:r>
            <a:r>
              <a:rPr lang="en-US" dirty="0"/>
              <a:t> between a deterministic finite </a:t>
            </a:r>
            <a:r>
              <a:rPr lang="en-US" dirty="0" smtClean="0"/>
              <a:t>automaton (DFA), and </a:t>
            </a:r>
            <a:r>
              <a:rPr lang="en-US" dirty="0"/>
              <a:t>a nondeterministic finite </a:t>
            </a:r>
            <a:r>
              <a:rPr lang="en-US" dirty="0" smtClean="0"/>
              <a:t>automaton (NFA):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dirty="0" smtClean="0">
                <a:solidFill>
                  <a:srgbClr val="0070C0"/>
                </a:solidFill>
              </a:rPr>
              <a:t>very </a:t>
            </a:r>
            <a:r>
              <a:rPr lang="en-US" dirty="0">
                <a:solidFill>
                  <a:srgbClr val="0070C0"/>
                </a:solidFill>
              </a:rPr>
              <a:t>state of a DFA always has exactly one exiting transition </a:t>
            </a:r>
            <a:r>
              <a:rPr lang="en-US" dirty="0" smtClean="0"/>
              <a:t>arrow for </a:t>
            </a:r>
            <a:r>
              <a:rPr lang="en-US" dirty="0"/>
              <a:t>each symbol in the alphabet. The </a:t>
            </a:r>
            <a:r>
              <a:rPr lang="en-US" dirty="0" smtClean="0"/>
              <a:t>NFA violates that rule!</a:t>
            </a:r>
          </a:p>
          <a:p>
            <a:pPr lvl="1"/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has one exiting arrow for 0, but it </a:t>
            </a:r>
            <a:r>
              <a:rPr lang="en-US" dirty="0">
                <a:solidFill>
                  <a:srgbClr val="00B050"/>
                </a:solidFill>
              </a:rPr>
              <a:t>has two for </a:t>
            </a:r>
            <a:r>
              <a:rPr lang="en-US" dirty="0" smtClean="0">
                <a:solidFill>
                  <a:srgbClr val="00B050"/>
                </a:solidFill>
              </a:rPr>
              <a:t>1</a:t>
            </a:r>
          </a:p>
          <a:p>
            <a:pPr lvl="1"/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has one </a:t>
            </a:r>
            <a:r>
              <a:rPr lang="en-US" dirty="0" smtClean="0"/>
              <a:t>arrow for </a:t>
            </a:r>
            <a:r>
              <a:rPr lang="en-US" dirty="0"/>
              <a:t>0, but it </a:t>
            </a:r>
            <a:r>
              <a:rPr lang="en-US" dirty="0">
                <a:solidFill>
                  <a:srgbClr val="00B050"/>
                </a:solidFill>
              </a:rPr>
              <a:t>has none for </a:t>
            </a:r>
            <a:r>
              <a:rPr lang="en-US" dirty="0" smtClean="0">
                <a:solidFill>
                  <a:srgbClr val="00B050"/>
                </a:solidFill>
              </a:rPr>
              <a:t>1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an NFA, a state may have zero, one, or </a:t>
            </a:r>
            <a:r>
              <a:rPr lang="en-US" dirty="0" smtClean="0">
                <a:solidFill>
                  <a:srgbClr val="00B050"/>
                </a:solidFill>
              </a:rPr>
              <a:t>many exiting </a:t>
            </a:r>
            <a:r>
              <a:rPr lang="en-US" dirty="0">
                <a:solidFill>
                  <a:srgbClr val="00B050"/>
                </a:solidFill>
              </a:rPr>
              <a:t>arrows for each alphabet </a:t>
            </a:r>
            <a:r>
              <a:rPr lang="en-US" dirty="0" smtClean="0">
                <a:solidFill>
                  <a:srgbClr val="00B050"/>
                </a:solidFill>
              </a:rPr>
              <a:t>symbol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dirty="0"/>
              <a:t>a DFA, labels on the transition arrows are symbols from the </a:t>
            </a:r>
            <a:r>
              <a:rPr lang="en-US" dirty="0" smtClean="0"/>
              <a:t>alphabet. This </a:t>
            </a:r>
            <a:r>
              <a:rPr lang="en-US" dirty="0">
                <a:solidFill>
                  <a:srgbClr val="0070C0"/>
                </a:solidFill>
              </a:rPr>
              <a:t>NFA has an arrow with the label </a:t>
            </a:r>
            <a:r>
              <a:rPr lang="en-US" dirty="0" smtClean="0">
                <a:solidFill>
                  <a:srgbClr val="0070C0"/>
                </a:solidFill>
              </a:rPr>
              <a:t>ε</a:t>
            </a:r>
            <a:endParaRPr lang="en-US" dirty="0"/>
          </a:p>
          <a:p>
            <a:pPr lvl="1"/>
            <a:r>
              <a:rPr lang="en-US" dirty="0" smtClean="0"/>
              <a:t>NFA </a:t>
            </a:r>
            <a:r>
              <a:rPr lang="en-US" dirty="0"/>
              <a:t>may have </a:t>
            </a:r>
            <a:r>
              <a:rPr lang="en-US" dirty="0" smtClean="0"/>
              <a:t>arrows labeled </a:t>
            </a:r>
            <a:r>
              <a:rPr lang="en-US" dirty="0"/>
              <a:t>with </a:t>
            </a:r>
            <a:r>
              <a:rPr lang="en-US" dirty="0">
                <a:solidFill>
                  <a:srgbClr val="00B050"/>
                </a:solidFill>
              </a:rPr>
              <a:t>members of the alphabet or </a:t>
            </a:r>
            <a:r>
              <a:rPr lang="en-US" dirty="0" smtClean="0">
                <a:solidFill>
                  <a:srgbClr val="00B050"/>
                </a:solidFill>
              </a:rPr>
              <a:t>ε</a:t>
            </a:r>
          </a:p>
          <a:p>
            <a:pPr lvl="1"/>
            <a:r>
              <a:rPr lang="en-US" dirty="0" smtClean="0"/>
              <a:t>Zero</a:t>
            </a:r>
            <a:r>
              <a:rPr lang="en-US" dirty="0"/>
              <a:t>, one, or many arrows may </a:t>
            </a:r>
            <a:r>
              <a:rPr lang="en-US" dirty="0" smtClean="0"/>
              <a:t>exit from </a:t>
            </a:r>
            <a:r>
              <a:rPr lang="en-US" dirty="0"/>
              <a:t>each state with the label </a:t>
            </a:r>
            <a:r>
              <a:rPr lang="en-US" dirty="0" smtClean="0"/>
              <a:t>ε</a:t>
            </a:r>
            <a:endParaRPr lang="id-ID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084" t="26296" r="19167" b="56667"/>
          <a:stretch/>
        </p:blipFill>
        <p:spPr>
          <a:xfrm>
            <a:off x="990600" y="1066800"/>
            <a:ext cx="6848314" cy="134624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Nondeterminism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76400" y="2057400"/>
            <a:ext cx="20574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/>
              </a:rPr>
              <a:t>1</a:t>
            </a:r>
            <a:endParaRPr lang="en-US" sz="4000" dirty="0">
              <a:effectLst/>
            </a:endParaRPr>
          </a:p>
        </p:txBody>
      </p:sp>
      <p:sp>
        <p:nvSpPr>
          <p:cNvPr id="5" name="Oval 4"/>
          <p:cNvSpPr/>
          <p:nvPr/>
        </p:nvSpPr>
        <p:spPr>
          <a:xfrm>
            <a:off x="5562600" y="2133600"/>
            <a:ext cx="20574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/>
              </a:rPr>
              <a:t>2</a:t>
            </a:r>
            <a:endParaRPr lang="en-US" sz="4000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114835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/>
                <a:latin typeface="+mn-lt"/>
              </a:rPr>
              <a:t>Deterministic</a:t>
            </a:r>
            <a:r>
              <a:rPr lang="en-US" sz="2400" dirty="0" smtClean="0">
                <a:effectLst/>
                <a:latin typeface="+mn-lt"/>
              </a:rPr>
              <a:t> machine: </a:t>
            </a:r>
          </a:p>
          <a:p>
            <a:r>
              <a:rPr lang="en-US" sz="2400" dirty="0" smtClean="0">
                <a:effectLst/>
                <a:latin typeface="+mn-lt"/>
              </a:rPr>
              <a:t>at every step, there is only one choice</a:t>
            </a:r>
            <a:endParaRPr lang="en-US" sz="2400" dirty="0">
              <a:effectLst/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6998" y="5104655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effectLst/>
                <a:latin typeface="+mn-lt"/>
              </a:rPr>
              <a:t>Nondeterministic</a:t>
            </a:r>
            <a:r>
              <a:rPr lang="en-US" sz="2400" dirty="0" smtClean="0">
                <a:effectLst/>
                <a:latin typeface="+mn-lt"/>
              </a:rPr>
              <a:t> machine: </a:t>
            </a:r>
          </a:p>
          <a:p>
            <a:r>
              <a:rPr lang="en-US" sz="2400" dirty="0" smtClean="0">
                <a:effectLst/>
                <a:latin typeface="+mn-lt"/>
              </a:rPr>
              <a:t>at some steps, there may be more than one choice</a:t>
            </a:r>
          </a:p>
        </p:txBody>
      </p:sp>
      <p:sp>
        <p:nvSpPr>
          <p:cNvPr id="8" name="Oval 7"/>
          <p:cNvSpPr/>
          <p:nvPr/>
        </p:nvSpPr>
        <p:spPr>
          <a:xfrm>
            <a:off x="5715000" y="2254623"/>
            <a:ext cx="1752600" cy="1752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cxnSp>
        <p:nvCxnSpPr>
          <p:cNvPr id="9" name="Curved Connector 11"/>
          <p:cNvCxnSpPr>
            <a:stCxn id="4" idx="7"/>
            <a:endCxn id="5" idx="1"/>
          </p:cNvCxnSpPr>
          <p:nvPr/>
        </p:nvCxnSpPr>
        <p:spPr>
          <a:xfrm rot="16200000" flipH="1">
            <a:off x="4610100" y="1169941"/>
            <a:ext cx="76200" cy="2431398"/>
          </a:xfrm>
          <a:prstGeom prst="curvedConnector3">
            <a:avLst>
              <a:gd name="adj1" fmla="val -680761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19600" y="1295400"/>
            <a:ext cx="415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effectLst/>
                <a:latin typeface="+mn-lt"/>
                <a:cs typeface="Times New Roman" pitchFamily="18" charset="0"/>
              </a:rPr>
              <a:t>a</a:t>
            </a:r>
            <a:endParaRPr lang="en-US" sz="2800" i="1" dirty="0">
              <a:effectLst/>
              <a:latin typeface="+mn-lt"/>
              <a:cs typeface="Times New Roman" pitchFamily="18" charset="0"/>
            </a:endParaRPr>
          </a:p>
        </p:txBody>
      </p:sp>
      <p:cxnSp>
        <p:nvCxnSpPr>
          <p:cNvPr id="14" name="Curved Connector 11"/>
          <p:cNvCxnSpPr/>
          <p:nvPr/>
        </p:nvCxnSpPr>
        <p:spPr>
          <a:xfrm rot="5400000" flipH="1">
            <a:off x="4606599" y="2556201"/>
            <a:ext cx="76200" cy="2431398"/>
          </a:xfrm>
          <a:prstGeom prst="curvedConnector3">
            <a:avLst>
              <a:gd name="adj1" fmla="val -916055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14800" y="4495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effectLst/>
                <a:latin typeface="+mn-lt"/>
                <a:cs typeface="Times New Roman" pitchFamily="18" charset="0"/>
              </a:rPr>
              <a:t>a, b</a:t>
            </a:r>
            <a:endParaRPr lang="en-US" sz="2800" i="1" dirty="0">
              <a:effectLst/>
              <a:latin typeface="+mn-lt"/>
              <a:cs typeface="Times New Roman" pitchFamily="18" charset="0"/>
            </a:endParaRPr>
          </a:p>
        </p:txBody>
      </p:sp>
      <p:cxnSp>
        <p:nvCxnSpPr>
          <p:cNvPr id="20" name="Curved Connector 11"/>
          <p:cNvCxnSpPr>
            <a:stCxn id="4" idx="3"/>
            <a:endCxn id="4" idx="1"/>
          </p:cNvCxnSpPr>
          <p:nvPr/>
        </p:nvCxnSpPr>
        <p:spPr>
          <a:xfrm rot="5400000" flipH="1">
            <a:off x="1277239" y="3048000"/>
            <a:ext cx="1400920" cy="1588"/>
          </a:xfrm>
          <a:prstGeom prst="curvedConnector5">
            <a:avLst>
              <a:gd name="adj1" fmla="val -23652"/>
              <a:gd name="adj2" fmla="val 77560730"/>
              <a:gd name="adj3" fmla="val 125204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5800" y="3733800"/>
            <a:ext cx="415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effectLst/>
                <a:latin typeface="+mn-lt"/>
                <a:cs typeface="Times New Roman" pitchFamily="18" charset="0"/>
              </a:rPr>
              <a:t>b</a:t>
            </a:r>
            <a:endParaRPr lang="en-US" sz="2800" i="1" dirty="0">
              <a:effectLst/>
              <a:latin typeface="+mn-lt"/>
              <a:cs typeface="Times New Roman" pitchFamily="18" charset="0"/>
            </a:endParaRPr>
          </a:p>
        </p:txBody>
      </p:sp>
      <p:cxnSp>
        <p:nvCxnSpPr>
          <p:cNvPr id="27" name="Curved Connector 11"/>
          <p:cNvCxnSpPr>
            <a:stCxn id="5" idx="6"/>
            <a:endCxn id="5" idx="7"/>
          </p:cNvCxnSpPr>
          <p:nvPr/>
        </p:nvCxnSpPr>
        <p:spPr>
          <a:xfrm flipH="1" flipV="1">
            <a:off x="7318701" y="2423740"/>
            <a:ext cx="301299" cy="700460"/>
          </a:xfrm>
          <a:prstGeom prst="curvedConnector4">
            <a:avLst>
              <a:gd name="adj1" fmla="val -188400"/>
              <a:gd name="adj2" fmla="val 149740"/>
            </a:avLst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987353" y="1795790"/>
            <a:ext cx="415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/>
                </a:solidFill>
                <a:effectLst/>
                <a:latin typeface="+mn-lt"/>
                <a:cs typeface="Times New Roman" pitchFamily="18" charset="0"/>
              </a:rPr>
              <a:t>b</a:t>
            </a:r>
            <a:endParaRPr lang="en-US" sz="2800" b="1" i="1" dirty="0">
              <a:solidFill>
                <a:schemeClr val="accent2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4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8362950" cy="4643095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A </a:t>
            </a:r>
            <a:r>
              <a:rPr lang="en-US" i="1" dirty="0">
                <a:solidFill>
                  <a:srgbClr val="C00000"/>
                </a:solidFill>
              </a:rPr>
              <a:t>nondeterministic finite </a:t>
            </a:r>
            <a:r>
              <a:rPr lang="en-US" i="1" dirty="0" smtClean="0">
                <a:solidFill>
                  <a:srgbClr val="C00000"/>
                </a:solidFill>
              </a:rPr>
              <a:t>automaton (NFA) </a:t>
            </a:r>
            <a:r>
              <a:rPr lang="en-US" dirty="0" smtClean="0"/>
              <a:t>is a 5-tupple                  </a:t>
            </a:r>
            <a:br>
              <a:rPr lang="en-US" dirty="0" smtClean="0"/>
            </a:br>
            <a:r>
              <a:rPr lang="en-US" dirty="0" smtClean="0"/>
              <a:t>			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		      where: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is a finite set of </a:t>
            </a:r>
            <a:r>
              <a:rPr lang="en-US" i="1" dirty="0" smtClean="0">
                <a:solidFill>
                  <a:srgbClr val="C00000"/>
                </a:solidFill>
              </a:rPr>
              <a:t>states</a:t>
            </a:r>
            <a:endParaRPr lang="en-US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 is a finite set </a:t>
            </a:r>
            <a:r>
              <a:rPr lang="en-US" i="1" dirty="0" smtClean="0">
                <a:solidFill>
                  <a:srgbClr val="C00000"/>
                </a:solidFill>
              </a:rPr>
              <a:t>alphabet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                        is the </a:t>
            </a:r>
            <a:r>
              <a:rPr lang="en-US" i="1" dirty="0" smtClean="0">
                <a:solidFill>
                  <a:srgbClr val="C00000"/>
                </a:solidFill>
              </a:rPr>
              <a:t>transition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                </a:t>
            </a:r>
            <a:r>
              <a:rPr lang="en-US" dirty="0" smtClean="0"/>
              <a:t>is the </a:t>
            </a:r>
            <a:r>
              <a:rPr lang="en-US" i="1" dirty="0" smtClean="0">
                <a:solidFill>
                  <a:srgbClr val="C00000"/>
                </a:solidFill>
              </a:rPr>
              <a:t>start state</a:t>
            </a:r>
            <a:r>
              <a:rPr lang="en-US" dirty="0" smtClean="0"/>
              <a:t>, and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 </a:t>
            </a:r>
            <a:r>
              <a:rPr lang="en-US" b="1" i="1" dirty="0" smtClean="0"/>
              <a:t>                </a:t>
            </a:r>
            <a:r>
              <a:rPr lang="en-US" dirty="0" smtClean="0"/>
              <a:t>is the set of </a:t>
            </a:r>
            <a:r>
              <a:rPr lang="en-US" i="1" dirty="0" smtClean="0">
                <a:solidFill>
                  <a:srgbClr val="C00000"/>
                </a:solidFill>
              </a:rPr>
              <a:t>accept states</a:t>
            </a:r>
          </a:p>
          <a:p>
            <a:pPr marL="514350" indent="-514350">
              <a:buFont typeface="+mj-lt"/>
              <a:buAutoNum type="arabicPeriod"/>
            </a:pP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Nondeterministic Finite Automaton (NFA) – Formal Definition</a:t>
            </a:r>
            <a:endParaRPr lang="en-US" dirty="0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041939"/>
              </p:ext>
            </p:extLst>
          </p:nvPr>
        </p:nvGraphicFramePr>
        <p:xfrm>
          <a:off x="838200" y="2345761"/>
          <a:ext cx="2071702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0" name="משוואה" r:id="rId3" imgW="888840" imgH="228600" progId="Equation.3">
                  <p:embed/>
                </p:oleObj>
              </mc:Choice>
              <mc:Fallback>
                <p:oleObj name="משוואה" r:id="rId3" imgW="888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345761"/>
                        <a:ext cx="2071702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295729"/>
              </p:ext>
            </p:extLst>
          </p:nvPr>
        </p:nvGraphicFramePr>
        <p:xfrm>
          <a:off x="1027112" y="3352800"/>
          <a:ext cx="6492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1" name="Equation" r:id="rId5" imgW="152280" imgH="203040" progId="Equation.3">
                  <p:embed/>
                </p:oleObj>
              </mc:Choice>
              <mc:Fallback>
                <p:oleObj name="Equation" r:id="rId5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2" y="3352800"/>
                        <a:ext cx="649288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106367"/>
              </p:ext>
            </p:extLst>
          </p:nvPr>
        </p:nvGraphicFramePr>
        <p:xfrm>
          <a:off x="990600" y="3910010"/>
          <a:ext cx="712792" cy="43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2" name="משוואה" r:id="rId7" imgW="139680" imgH="152280" progId="Equation.3">
                  <p:embed/>
                </p:oleObj>
              </mc:Choice>
              <mc:Fallback>
                <p:oleObj name="משוואה" r:id="rId7" imgW="13968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910010"/>
                        <a:ext cx="712792" cy="433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917095"/>
              </p:ext>
            </p:extLst>
          </p:nvPr>
        </p:nvGraphicFramePr>
        <p:xfrm>
          <a:off x="1076216" y="4491052"/>
          <a:ext cx="22812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3" name="Equation" r:id="rId9" imgW="2197080" imgH="380880" progId="Equation.3">
                  <p:embed/>
                </p:oleObj>
              </mc:Choice>
              <mc:Fallback>
                <p:oleObj name="Equation" r:id="rId9" imgW="21970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216" y="4491052"/>
                        <a:ext cx="2281237" cy="457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682711"/>
              </p:ext>
            </p:extLst>
          </p:nvPr>
        </p:nvGraphicFramePr>
        <p:xfrm>
          <a:off x="1076216" y="4904132"/>
          <a:ext cx="1357322" cy="549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4" name="משוואה" r:id="rId11" imgW="431640" imgH="228600" progId="Equation.3">
                  <p:embed/>
                </p:oleObj>
              </mc:Choice>
              <mc:Fallback>
                <p:oleObj name="משוואה" r:id="rId11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216" y="4904132"/>
                        <a:ext cx="1357322" cy="5495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983328"/>
              </p:ext>
            </p:extLst>
          </p:nvPr>
        </p:nvGraphicFramePr>
        <p:xfrm>
          <a:off x="1060450" y="5486400"/>
          <a:ext cx="1285884" cy="494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5" name="משוואה" r:id="rId13" imgW="444240" imgH="203040" progId="Equation.3">
                  <p:embed/>
                </p:oleObj>
              </mc:Choice>
              <mc:Fallback>
                <p:oleObj name="משוואה" r:id="rId13" imgW="444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5486400"/>
                        <a:ext cx="1285884" cy="494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6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Nondeterministic Finite Automaton (NFA) – Formal Definition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5100296"/>
          </a:xfrm>
        </p:spPr>
        <p:txBody>
          <a:bodyPr>
            <a:normAutofit/>
          </a:bodyPr>
          <a:lstStyle/>
          <a:p>
            <a:r>
              <a:rPr lang="en-US" dirty="0" smtClean="0"/>
              <a:t>DFA and NFA differ in one </a:t>
            </a:r>
            <a:r>
              <a:rPr lang="en-US" dirty="0"/>
              <a:t>essential way: </a:t>
            </a:r>
            <a:r>
              <a:rPr lang="en-US" dirty="0">
                <a:solidFill>
                  <a:srgbClr val="C00000"/>
                </a:solidFill>
              </a:rPr>
              <a:t>in the type of transition </a:t>
            </a:r>
            <a:r>
              <a:rPr lang="en-US" dirty="0" smtClean="0">
                <a:solidFill>
                  <a:srgbClr val="C00000"/>
                </a:solidFill>
              </a:rPr>
              <a:t>function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a DFA, the </a:t>
            </a:r>
            <a:r>
              <a:rPr lang="en-US" dirty="0" smtClean="0"/>
              <a:t>transition function </a:t>
            </a:r>
            <a:r>
              <a:rPr lang="en-US" dirty="0"/>
              <a:t>takes a state and an </a:t>
            </a:r>
            <a:r>
              <a:rPr lang="en-US" dirty="0">
                <a:solidFill>
                  <a:srgbClr val="0070C0"/>
                </a:solidFill>
              </a:rPr>
              <a:t>input symbol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produces the next </a:t>
            </a:r>
            <a:r>
              <a:rPr lang="en-US" dirty="0" smtClean="0">
                <a:solidFill>
                  <a:srgbClr val="0070C0"/>
                </a:solidFill>
              </a:rPr>
              <a:t>state</a:t>
            </a:r>
          </a:p>
          <a:p>
            <a:pPr lvl="1"/>
            <a:r>
              <a:rPr lang="en-US" dirty="0" smtClean="0"/>
              <a:t>In an NFA</a:t>
            </a:r>
            <a:r>
              <a:rPr lang="en-US" dirty="0"/>
              <a:t>, the transition function takes a state and an input symbol </a:t>
            </a:r>
            <a:r>
              <a:rPr lang="en-US" i="1" dirty="0">
                <a:solidFill>
                  <a:srgbClr val="0070C0"/>
                </a:solidFill>
              </a:rPr>
              <a:t>or the empty </a:t>
            </a:r>
            <a:r>
              <a:rPr lang="en-US" i="1" dirty="0" smtClean="0">
                <a:solidFill>
                  <a:srgbClr val="0070C0"/>
                </a:solidFill>
              </a:rPr>
              <a:t>string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/>
              <a:t>produces </a:t>
            </a:r>
            <a:r>
              <a:rPr lang="en-US" i="1" dirty="0">
                <a:solidFill>
                  <a:srgbClr val="0070C0"/>
                </a:solidFill>
              </a:rPr>
              <a:t>the set of possible next </a:t>
            </a:r>
            <a:r>
              <a:rPr lang="en-US" i="1" dirty="0" smtClean="0">
                <a:solidFill>
                  <a:srgbClr val="0070C0"/>
                </a:solidFill>
              </a:rPr>
              <a:t>states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For </a:t>
            </a:r>
            <a:r>
              <a:rPr lang="en-US" dirty="0"/>
              <a:t>any set </a:t>
            </a:r>
            <a:r>
              <a:rPr lang="en-US" i="1" dirty="0"/>
              <a:t>Q</a:t>
            </a:r>
            <a:r>
              <a:rPr lang="en-US" dirty="0"/>
              <a:t> we write </a:t>
            </a:r>
            <a:r>
              <a:rPr lang="en-US" i="1" dirty="0">
                <a:solidFill>
                  <a:srgbClr val="C00000"/>
                </a:solidFill>
              </a:rPr>
              <a:t>P(Q)</a:t>
            </a:r>
            <a:r>
              <a:rPr lang="en-US" dirty="0"/>
              <a:t> to </a:t>
            </a:r>
            <a:r>
              <a:rPr lang="en-US" dirty="0" smtClean="0"/>
              <a:t>be the </a:t>
            </a:r>
            <a:r>
              <a:rPr lang="en-US" dirty="0"/>
              <a:t>collection of all subsets </a:t>
            </a:r>
            <a:r>
              <a:rPr lang="en-US" dirty="0" smtClean="0"/>
              <a:t>of </a:t>
            </a:r>
            <a:r>
              <a:rPr lang="en-US" i="1" dirty="0" smtClean="0"/>
              <a:t>Q. P(Q</a:t>
            </a:r>
            <a:r>
              <a:rPr lang="en-US" i="1" dirty="0"/>
              <a:t>)</a:t>
            </a:r>
            <a:r>
              <a:rPr lang="en-US" dirty="0"/>
              <a:t> is called the </a:t>
            </a:r>
            <a:r>
              <a:rPr lang="en-US" i="1" dirty="0"/>
              <a:t>power set </a:t>
            </a:r>
            <a:r>
              <a:rPr lang="en-US" dirty="0" smtClean="0"/>
              <a:t>of </a:t>
            </a:r>
            <a:r>
              <a:rPr lang="en-US" i="1" dirty="0" smtClean="0"/>
              <a:t>Q</a:t>
            </a:r>
          </a:p>
          <a:p>
            <a:r>
              <a:rPr lang="en-US" dirty="0" smtClean="0"/>
              <a:t>For any alphabet </a:t>
            </a:r>
            <a:r>
              <a:rPr lang="en-US" dirty="0"/>
              <a:t>Σ we write </a:t>
            </a:r>
            <a:r>
              <a:rPr lang="en-US" dirty="0">
                <a:solidFill>
                  <a:srgbClr val="C00000"/>
                </a:solidFill>
              </a:rPr>
              <a:t>Σ</a:t>
            </a:r>
            <a:r>
              <a:rPr lang="en-US" baseline="-25000" dirty="0">
                <a:solidFill>
                  <a:srgbClr val="C00000"/>
                </a:solidFill>
              </a:rPr>
              <a:t>ε</a:t>
            </a:r>
            <a:r>
              <a:rPr lang="en-US" dirty="0"/>
              <a:t> to be Σ ∪ {</a:t>
            </a:r>
            <a:r>
              <a:rPr lang="en-US" dirty="0" smtClean="0"/>
              <a:t>ε}</a:t>
            </a:r>
          </a:p>
          <a:p>
            <a:r>
              <a:rPr lang="en-US" dirty="0" smtClean="0"/>
              <a:t>The formal description of </a:t>
            </a:r>
            <a:r>
              <a:rPr lang="en-US" dirty="0"/>
              <a:t>the type of the transition function in an NFA as </a:t>
            </a:r>
            <a:r>
              <a:rPr lang="en-US" dirty="0" smtClean="0">
                <a:solidFill>
                  <a:srgbClr val="C00000"/>
                </a:solidFill>
              </a:rPr>
              <a:t>δ: </a:t>
            </a:r>
            <a:r>
              <a:rPr lang="en-US" dirty="0">
                <a:solidFill>
                  <a:srgbClr val="C00000"/>
                </a:solidFill>
              </a:rPr>
              <a:t>Q × </a:t>
            </a:r>
            <a:r>
              <a:rPr lang="en-US" dirty="0" smtClean="0">
                <a:solidFill>
                  <a:srgbClr val="C00000"/>
                </a:solidFill>
              </a:rPr>
              <a:t>Σ</a:t>
            </a:r>
            <a:r>
              <a:rPr lang="en-US" baseline="-25000" dirty="0" smtClean="0">
                <a:solidFill>
                  <a:srgbClr val="C00000"/>
                </a:solidFill>
              </a:rPr>
              <a:t>ε</a:t>
            </a:r>
            <a:r>
              <a:rPr lang="en-US" dirty="0" smtClean="0">
                <a:solidFill>
                  <a:srgbClr val="C00000"/>
                </a:solidFill>
              </a:rPr>
              <a:t>→</a:t>
            </a:r>
            <a:r>
              <a:rPr lang="en-US" dirty="0">
                <a:solidFill>
                  <a:srgbClr val="C00000"/>
                </a:solidFill>
              </a:rPr>
              <a:t>P(Q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3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5329318" cy="12001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Nondeterministic Finite Automaton (NFA) </a:t>
            </a:r>
            <a:r>
              <a:rPr lang="en-US" i="1" dirty="0"/>
              <a:t>N</a:t>
            </a:r>
            <a:r>
              <a:rPr lang="en-US" i="1" baseline="-25000" dirty="0" smtClean="0"/>
              <a:t>1</a:t>
            </a:r>
            <a:endParaRPr lang="id-ID" i="1" baseline="-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501" t="32222" r="17499" b="47038"/>
          <a:stretch/>
        </p:blipFill>
        <p:spPr>
          <a:xfrm>
            <a:off x="109618" y="1582827"/>
            <a:ext cx="5715000" cy="12122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1250" t="30741" r="53968" b="19629"/>
          <a:stretch/>
        </p:blipFill>
        <p:spPr>
          <a:xfrm>
            <a:off x="5957968" y="0"/>
            <a:ext cx="3033632" cy="34174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5177" t="43084" r="29758" b="32609"/>
          <a:stretch/>
        </p:blipFill>
        <p:spPr>
          <a:xfrm>
            <a:off x="6312051" y="1112955"/>
            <a:ext cx="2679549" cy="14616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76600"/>
            <a:ext cx="8839200" cy="2722787"/>
          </a:xfrm>
        </p:spPr>
        <p:txBody>
          <a:bodyPr>
            <a:noAutofit/>
          </a:bodyPr>
          <a:lstStyle/>
          <a:p>
            <a:r>
              <a:rPr lang="en-US" sz="2000" i="1" dirty="0" smtClean="0"/>
              <a:t>N</a:t>
            </a:r>
            <a:r>
              <a:rPr lang="en-US" sz="2000" i="1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i="1" dirty="0"/>
              <a:t>accepts w</a:t>
            </a:r>
            <a:r>
              <a:rPr lang="en-US" sz="2000" dirty="0"/>
              <a:t> if we can write </a:t>
            </a:r>
            <a:r>
              <a:rPr lang="en-US" sz="2000" i="1" dirty="0"/>
              <a:t>w</a:t>
            </a:r>
            <a:r>
              <a:rPr lang="en-US" sz="2000" dirty="0"/>
              <a:t> as </a:t>
            </a:r>
            <a:r>
              <a:rPr lang="en-US" sz="2000" i="1" dirty="0"/>
              <a:t>w</a:t>
            </a:r>
            <a:r>
              <a:rPr lang="en-US" sz="2000" dirty="0"/>
              <a:t> = </a:t>
            </a:r>
            <a:r>
              <a:rPr lang="en-US" sz="2000" i="1" dirty="0"/>
              <a:t>y</a:t>
            </a:r>
            <a:r>
              <a:rPr lang="en-US" sz="2000" i="1" baseline="-25000" dirty="0"/>
              <a:t>1</a:t>
            </a:r>
            <a:r>
              <a:rPr lang="en-US" sz="2000" i="1" dirty="0"/>
              <a:t>y</a:t>
            </a:r>
            <a:r>
              <a:rPr lang="en-US" sz="2000" i="1" baseline="-25000" dirty="0"/>
              <a:t>2</a:t>
            </a:r>
            <a:r>
              <a:rPr lang="en-US" sz="2000" dirty="0"/>
              <a:t> · · · </a:t>
            </a:r>
            <a:r>
              <a:rPr lang="en-US" sz="2000" i="1" dirty="0"/>
              <a:t>y</a:t>
            </a:r>
            <a:r>
              <a:rPr lang="en-US" sz="2000" i="1" baseline="-25000" dirty="0"/>
              <a:t>m</a:t>
            </a:r>
            <a:r>
              <a:rPr lang="en-US" sz="2000" dirty="0"/>
              <a:t>, where each </a:t>
            </a:r>
            <a:r>
              <a:rPr lang="en-US" sz="2000" i="1" dirty="0"/>
              <a:t>y</a:t>
            </a:r>
            <a:r>
              <a:rPr lang="en-US" sz="2000" i="1" baseline="-25000" dirty="0"/>
              <a:t>i</a:t>
            </a:r>
            <a:r>
              <a:rPr lang="en-US" sz="2000" dirty="0"/>
              <a:t> is a member of Σ</a:t>
            </a:r>
            <a:r>
              <a:rPr lang="en-US" sz="2000" baseline="-25000" dirty="0"/>
              <a:t>ε</a:t>
            </a:r>
            <a:r>
              <a:rPr lang="en-US" sz="2000" dirty="0"/>
              <a:t> and a sequence of states </a:t>
            </a:r>
            <a:r>
              <a:rPr lang="en-US" sz="2000" i="1" dirty="0"/>
              <a:t>r</a:t>
            </a:r>
            <a:r>
              <a:rPr lang="en-US" sz="2000" i="1" baseline="-25000" dirty="0"/>
              <a:t>0</a:t>
            </a:r>
            <a:r>
              <a:rPr lang="en-US" sz="2000" dirty="0"/>
              <a:t>, </a:t>
            </a:r>
            <a:r>
              <a:rPr lang="en-US" sz="2000" i="1" dirty="0"/>
              <a:t>r</a:t>
            </a:r>
            <a:r>
              <a:rPr lang="en-US" sz="2000" i="1" baseline="-25000" dirty="0"/>
              <a:t>1</a:t>
            </a:r>
            <a:r>
              <a:rPr lang="en-US" sz="2000" dirty="0"/>
              <a:t>, . . . , </a:t>
            </a:r>
            <a:r>
              <a:rPr lang="en-US" sz="2000" i="1" dirty="0"/>
              <a:t>r</a:t>
            </a:r>
            <a:r>
              <a:rPr lang="en-US" sz="2000" i="1" baseline="-25000" dirty="0"/>
              <a:t>m</a:t>
            </a:r>
            <a:r>
              <a:rPr lang="en-US" sz="2000" dirty="0"/>
              <a:t> exists in </a:t>
            </a:r>
            <a:r>
              <a:rPr lang="en-US" sz="2000" i="1" dirty="0"/>
              <a:t>Q</a:t>
            </a:r>
            <a:r>
              <a:rPr lang="en-US" sz="2000" dirty="0"/>
              <a:t> with three conditions: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sz="1800" i="1" dirty="0"/>
              <a:t>r</a:t>
            </a:r>
            <a:r>
              <a:rPr lang="id-ID" sz="1800" i="1" baseline="-25000" dirty="0"/>
              <a:t>0</a:t>
            </a:r>
            <a:r>
              <a:rPr lang="id-ID" sz="1800" dirty="0"/>
              <a:t> = </a:t>
            </a:r>
            <a:r>
              <a:rPr lang="id-ID" sz="1800" i="1" dirty="0"/>
              <a:t>q</a:t>
            </a:r>
            <a:r>
              <a:rPr lang="id-ID" sz="1800" i="1" baseline="-25000" dirty="0"/>
              <a:t>0</a:t>
            </a:r>
            <a:endParaRPr lang="en-US" sz="1800" dirty="0"/>
          </a:p>
          <a:p>
            <a:pPr marL="971550" lvl="1" indent="-514350">
              <a:buFont typeface="+mj-lt"/>
              <a:buAutoNum type="arabicPeriod"/>
            </a:pPr>
            <a:r>
              <a:rPr lang="id-ID" sz="1800" i="1" dirty="0"/>
              <a:t>r</a:t>
            </a:r>
            <a:r>
              <a:rPr lang="id-ID" sz="1800" i="1" baseline="-25000" dirty="0"/>
              <a:t>i</a:t>
            </a:r>
            <a:r>
              <a:rPr lang="id-ID" sz="1800" dirty="0"/>
              <a:t>+1 ∈ </a:t>
            </a:r>
            <a:r>
              <a:rPr lang="el-GR" sz="1800" dirty="0"/>
              <a:t>δ(</a:t>
            </a:r>
            <a:r>
              <a:rPr lang="id-ID" sz="1800" i="1" dirty="0"/>
              <a:t>r</a:t>
            </a:r>
            <a:r>
              <a:rPr lang="id-ID" sz="1800" i="1" baseline="-25000" dirty="0"/>
              <a:t>i</a:t>
            </a:r>
            <a:r>
              <a:rPr lang="id-ID" sz="1800" dirty="0"/>
              <a:t>, </a:t>
            </a:r>
            <a:r>
              <a:rPr lang="id-ID" sz="1800" i="1" dirty="0"/>
              <a:t>y</a:t>
            </a:r>
            <a:r>
              <a:rPr lang="id-ID" sz="1800" i="1" baseline="-25000" dirty="0"/>
              <a:t>i</a:t>
            </a:r>
            <a:r>
              <a:rPr lang="id-ID" sz="1800" dirty="0"/>
              <a:t>+1), for </a:t>
            </a:r>
            <a:r>
              <a:rPr lang="id-ID" sz="1800" i="1" dirty="0"/>
              <a:t>i</a:t>
            </a:r>
            <a:r>
              <a:rPr lang="id-ID" sz="1800" dirty="0"/>
              <a:t> = 0, . . . , </a:t>
            </a:r>
            <a:r>
              <a:rPr lang="id-ID" sz="1800" i="1" dirty="0"/>
              <a:t>m</a:t>
            </a:r>
            <a:r>
              <a:rPr lang="en-US" sz="1800" dirty="0"/>
              <a:t>-</a:t>
            </a:r>
            <a:r>
              <a:rPr lang="id-ID" sz="1800" dirty="0"/>
              <a:t>1</a:t>
            </a:r>
            <a:endParaRPr lang="en-US" sz="1800" dirty="0"/>
          </a:p>
          <a:p>
            <a:pPr marL="971550" lvl="1" indent="-514350">
              <a:buFont typeface="+mj-lt"/>
              <a:buAutoNum type="arabicPeriod"/>
            </a:pPr>
            <a:r>
              <a:rPr lang="id-ID" sz="1800" i="1" dirty="0"/>
              <a:t>r</a:t>
            </a:r>
            <a:r>
              <a:rPr lang="id-ID" sz="1800" i="1" baseline="-25000" dirty="0"/>
              <a:t>m</a:t>
            </a:r>
            <a:r>
              <a:rPr lang="id-ID" sz="1800" dirty="0"/>
              <a:t> ∈ </a:t>
            </a:r>
            <a:r>
              <a:rPr lang="id-ID" sz="1800" i="1" dirty="0"/>
              <a:t>F</a:t>
            </a:r>
            <a:endParaRPr lang="en-US" sz="1800" dirty="0"/>
          </a:p>
          <a:p>
            <a:r>
              <a:rPr lang="en-US" sz="2000" dirty="0"/>
              <a:t>Conditions: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The machine starts out in the start state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State </a:t>
            </a:r>
            <a:r>
              <a:rPr lang="id-ID" sz="1800" i="1" dirty="0"/>
              <a:t>r</a:t>
            </a:r>
            <a:r>
              <a:rPr lang="id-ID" sz="1800" i="1" baseline="-25000" dirty="0"/>
              <a:t>i</a:t>
            </a:r>
            <a:r>
              <a:rPr lang="id-ID" sz="1800" dirty="0"/>
              <a:t>+1</a:t>
            </a:r>
            <a:r>
              <a:rPr lang="en-US" sz="1800" dirty="0"/>
              <a:t> is one of the allowable next states when </a:t>
            </a:r>
            <a:r>
              <a:rPr lang="en-US" sz="1800" i="1" dirty="0"/>
              <a:t>N</a:t>
            </a:r>
            <a:r>
              <a:rPr lang="en-US" sz="1800" i="1" baseline="-25000" dirty="0"/>
              <a:t>1 </a:t>
            </a:r>
            <a:r>
              <a:rPr lang="en-US" sz="1800" dirty="0" smtClean="0"/>
              <a:t>is </a:t>
            </a:r>
            <a:r>
              <a:rPr lang="en-US" sz="1800" dirty="0"/>
              <a:t>in state </a:t>
            </a:r>
            <a:r>
              <a:rPr lang="id-ID" sz="1800" i="1" dirty="0"/>
              <a:t>r</a:t>
            </a:r>
            <a:r>
              <a:rPr lang="id-ID" sz="1800" i="1" baseline="-25000" dirty="0"/>
              <a:t>i</a:t>
            </a:r>
            <a:r>
              <a:rPr lang="en-US" sz="1800" i="1" baseline="-25000" dirty="0"/>
              <a:t> </a:t>
            </a:r>
            <a:r>
              <a:rPr lang="en-US" sz="1800" dirty="0"/>
              <a:t>and reading </a:t>
            </a:r>
            <a:r>
              <a:rPr lang="id-ID" sz="1800" i="1" dirty="0"/>
              <a:t>y</a:t>
            </a:r>
            <a:r>
              <a:rPr lang="id-ID" sz="1800" i="1" baseline="-25000" dirty="0"/>
              <a:t>i</a:t>
            </a:r>
            <a:r>
              <a:rPr lang="id-ID" sz="1800" dirty="0"/>
              <a:t>+1</a:t>
            </a:r>
            <a:endParaRPr lang="en-US" sz="1800" dirty="0"/>
          </a:p>
          <a:p>
            <a:pPr lvl="2"/>
            <a:r>
              <a:rPr lang="en-US" sz="1600" dirty="0"/>
              <a:t>Observe that δ(</a:t>
            </a:r>
            <a:r>
              <a:rPr lang="id-ID" sz="1600" i="1" dirty="0"/>
              <a:t>r</a:t>
            </a:r>
            <a:r>
              <a:rPr lang="id-ID" sz="1600" i="1" baseline="-25000" dirty="0"/>
              <a:t>i</a:t>
            </a:r>
            <a:r>
              <a:rPr lang="en-US" sz="1600" i="1" baseline="-25000" dirty="0"/>
              <a:t> </a:t>
            </a:r>
            <a:r>
              <a:rPr lang="en-US" sz="1600" dirty="0"/>
              <a:t>, </a:t>
            </a:r>
            <a:r>
              <a:rPr lang="id-ID" sz="1600" i="1" dirty="0"/>
              <a:t>y</a:t>
            </a:r>
            <a:r>
              <a:rPr lang="id-ID" sz="1600" i="1" baseline="-25000" dirty="0"/>
              <a:t>i</a:t>
            </a:r>
            <a:r>
              <a:rPr lang="id-ID" sz="1600" dirty="0"/>
              <a:t>+1</a:t>
            </a:r>
            <a:r>
              <a:rPr lang="en-US" sz="1600" dirty="0"/>
              <a:t>) is the </a:t>
            </a:r>
            <a:r>
              <a:rPr lang="en-US" sz="1600" i="1" dirty="0"/>
              <a:t>set </a:t>
            </a:r>
            <a:r>
              <a:rPr lang="en-US" sz="1600" dirty="0"/>
              <a:t>of allowable next states and so we say that </a:t>
            </a:r>
            <a:r>
              <a:rPr lang="id-ID" sz="1600" i="1" dirty="0"/>
              <a:t>r</a:t>
            </a:r>
            <a:r>
              <a:rPr lang="id-ID" sz="1600" i="1" baseline="-25000" dirty="0"/>
              <a:t>i</a:t>
            </a:r>
            <a:r>
              <a:rPr lang="id-ID" sz="1600" dirty="0"/>
              <a:t>+1</a:t>
            </a:r>
            <a:r>
              <a:rPr lang="en-US" sz="1600" dirty="0"/>
              <a:t> is a member of that set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The machine accepts its input if the last state is an accept state</a:t>
            </a:r>
            <a:endParaRPr lang="id-ID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8210550" cy="12001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Nondeterministic Finite Automaton </a:t>
            </a:r>
            <a:r>
              <a:rPr lang="en-US" i="1" dirty="0" smtClean="0"/>
              <a:t>N</a:t>
            </a:r>
            <a:r>
              <a:rPr lang="en-US" i="1" baseline="-25000" dirty="0" smtClean="0"/>
              <a:t>2</a:t>
            </a:r>
            <a:endParaRPr lang="id-ID" i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810000"/>
            <a:ext cx="7886700" cy="2362199"/>
          </a:xfrm>
        </p:spPr>
        <p:txBody>
          <a:bodyPr/>
          <a:lstStyle/>
          <a:p>
            <a:pPr marL="457200" indent="-457200"/>
            <a:r>
              <a:rPr lang="en-US" dirty="0"/>
              <a:t>Deskripsikan </a:t>
            </a:r>
            <a:r>
              <a:rPr lang="en-US" dirty="0" err="1"/>
              <a:t>secara</a:t>
            </a:r>
            <a:r>
              <a:rPr lang="en-US" dirty="0"/>
              <a:t> formal </a:t>
            </a:r>
            <a:r>
              <a:rPr lang="en-US" dirty="0" smtClean="0"/>
              <a:t>NFA </a:t>
            </a:r>
            <a:r>
              <a:rPr lang="en-US" i="1" dirty="0" smtClean="0"/>
              <a:t>N</a:t>
            </a:r>
            <a:r>
              <a:rPr lang="en-US" i="1" baseline="-25000" dirty="0" smtClean="0"/>
              <a:t>2</a:t>
            </a:r>
            <a:r>
              <a:rPr lang="en-US" dirty="0" smtClean="0"/>
              <a:t>!</a:t>
            </a:r>
            <a:endParaRPr lang="en-US" dirty="0"/>
          </a:p>
          <a:p>
            <a:pPr marL="457200" indent="-457200"/>
            <a:r>
              <a:rPr lang="en-US" dirty="0" err="1"/>
              <a:t>Tentukan</a:t>
            </a:r>
            <a:r>
              <a:rPr lang="en-US" dirty="0"/>
              <a:t> accepted words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smtClean="0"/>
              <a:t>NFA </a:t>
            </a:r>
            <a:r>
              <a:rPr lang="en-US" i="1" dirty="0" smtClean="0"/>
              <a:t>N</a:t>
            </a:r>
            <a:r>
              <a:rPr lang="en-US" i="1" baseline="-25000" dirty="0" smtClean="0"/>
              <a:t>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417" t="36666" r="15417" b="39630"/>
          <a:stretch/>
        </p:blipFill>
        <p:spPr>
          <a:xfrm>
            <a:off x="628650" y="1546689"/>
            <a:ext cx="7898423" cy="177992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Pahami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Finite Automaton</a:t>
            </a:r>
          </a:p>
          <a:p>
            <a:r>
              <a:rPr lang="en-US" dirty="0" err="1" smtClean="0"/>
              <a:t>Kumpulkan</a:t>
            </a:r>
            <a:r>
              <a:rPr lang="en-US" dirty="0" smtClean="0"/>
              <a:t> paper yang </a:t>
            </a: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penerapan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dari</a:t>
            </a:r>
            <a:r>
              <a:rPr lang="en-US" dirty="0" smtClean="0">
                <a:solidFill>
                  <a:srgbClr val="C00000"/>
                </a:solidFill>
              </a:rPr>
              <a:t> finite automaton</a:t>
            </a:r>
            <a:r>
              <a:rPr lang="en-US" dirty="0" smtClean="0"/>
              <a:t>, </a:t>
            </a:r>
            <a:r>
              <a:rPr lang="en-US" dirty="0" err="1" smtClean="0"/>
              <a:t>boleh</a:t>
            </a:r>
            <a:r>
              <a:rPr lang="en-US" dirty="0" smtClean="0"/>
              <a:t> yang DFA </a:t>
            </a:r>
            <a:r>
              <a:rPr lang="en-US" dirty="0" err="1" smtClean="0"/>
              <a:t>atau</a:t>
            </a:r>
            <a:r>
              <a:rPr lang="en-US" dirty="0" smtClean="0"/>
              <a:t> NFA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Buat</a:t>
            </a:r>
            <a:r>
              <a:rPr lang="en-US" dirty="0" smtClean="0">
                <a:solidFill>
                  <a:srgbClr val="C00000"/>
                </a:solidFill>
              </a:rPr>
              <a:t> paper </a:t>
            </a:r>
            <a:r>
              <a:rPr lang="en-US" dirty="0" err="1" smtClean="0">
                <a:solidFill>
                  <a:srgbClr val="C00000"/>
                </a:solidFill>
              </a:rPr>
              <a:t>serupa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pemanfaatan</a:t>
            </a:r>
            <a:r>
              <a:rPr lang="en-US" dirty="0" smtClean="0">
                <a:solidFill>
                  <a:srgbClr val="C00000"/>
                </a:solidFill>
              </a:rPr>
              <a:t> di </a:t>
            </a:r>
            <a:r>
              <a:rPr lang="en-US" dirty="0" err="1" smtClean="0">
                <a:solidFill>
                  <a:srgbClr val="C00000"/>
                </a:solidFill>
              </a:rPr>
              <a:t>bidang</a:t>
            </a:r>
            <a:r>
              <a:rPr lang="en-US" dirty="0" smtClean="0">
                <a:solidFill>
                  <a:srgbClr val="C00000"/>
                </a:solidFill>
              </a:rPr>
              <a:t> yang </a:t>
            </a:r>
            <a:r>
              <a:rPr lang="en-US" dirty="0" err="1" smtClean="0">
                <a:solidFill>
                  <a:srgbClr val="C00000"/>
                </a:solidFill>
              </a:rPr>
              <a:t>berbeda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Template </a:t>
            </a:r>
            <a:r>
              <a:rPr lang="en-US" dirty="0" err="1" smtClean="0"/>
              <a:t>penulisan</a:t>
            </a:r>
            <a:r>
              <a:rPr lang="en-US" dirty="0" smtClean="0"/>
              <a:t>, </a:t>
            </a:r>
            <a:r>
              <a:rPr lang="en-US" dirty="0" err="1" smtClean="0"/>
              <a:t>gunakan</a:t>
            </a:r>
            <a:r>
              <a:rPr lang="en-US" dirty="0" smtClean="0"/>
              <a:t> template paper journal di </a:t>
            </a:r>
            <a:r>
              <a:rPr lang="en-US" i="1" dirty="0" smtClean="0">
                <a:solidFill>
                  <a:srgbClr val="C00000"/>
                </a:solidFill>
              </a:rPr>
              <a:t>http://journal.ilmukomputer.org</a:t>
            </a:r>
            <a:endParaRPr lang="en-US" i="1" dirty="0">
              <a:solidFill>
                <a:srgbClr val="C00000"/>
              </a:solidFill>
            </a:endParaRPr>
          </a:p>
          <a:p>
            <a:r>
              <a:rPr lang="en-US" dirty="0" smtClean="0"/>
              <a:t>Copy paste, </a:t>
            </a:r>
            <a:r>
              <a:rPr lang="en-US" dirty="0" err="1" smtClean="0"/>
              <a:t>translasi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plagiat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E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2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4</a:t>
            </a:r>
            <a:r>
              <a:rPr lang="en-US" sz="4800" dirty="0"/>
              <a:t>.1 </a:t>
            </a:r>
            <a:r>
              <a:rPr lang="en-US" sz="4800" dirty="0" smtClean="0"/>
              <a:t>Automaton</a:t>
            </a:r>
            <a:endParaRPr lang="id-ID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4.4 </a:t>
            </a:r>
            <a:r>
              <a:rPr lang="en-US" sz="4800" dirty="0"/>
              <a:t>Regular Expression</a:t>
            </a:r>
            <a:endParaRPr lang="id-ID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/>
              <a:t>Basic</a:t>
            </a:r>
            <a:r>
              <a:rPr lang="id-ID" dirty="0"/>
              <a:t> </a:t>
            </a:r>
            <a:r>
              <a:rPr lang="id-ID" dirty="0" err="1"/>
              <a:t>Regular</a:t>
            </a:r>
            <a:r>
              <a:rPr lang="id-ID" dirty="0"/>
              <a:t> </a:t>
            </a:r>
            <a:r>
              <a:rPr lang="id-ID" dirty="0" err="1"/>
              <a:t>Expressions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Regular Expression (</a:t>
            </a:r>
            <a:r>
              <a:rPr lang="en-US" dirty="0" smtClean="0"/>
              <a:t>RE) </a:t>
            </a:r>
            <a:r>
              <a:rPr lang="en-US" dirty="0"/>
              <a:t>is a </a:t>
            </a:r>
            <a:r>
              <a:rPr lang="en-US" dirty="0">
                <a:solidFill>
                  <a:srgbClr val="C00000"/>
                </a:solidFill>
              </a:rPr>
              <a:t>string of symbols </a:t>
            </a:r>
            <a:r>
              <a:rPr lang="en-US" dirty="0"/>
              <a:t>that describes a regular </a:t>
            </a:r>
            <a:r>
              <a:rPr lang="en-US" dirty="0" smtClean="0"/>
              <a:t>Language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Let        be </a:t>
            </a:r>
            <a:r>
              <a:rPr lang="en-US" dirty="0"/>
              <a:t>an alphabet. For each            </a:t>
            </a:r>
            <a:r>
              <a:rPr lang="en-US" dirty="0" smtClean="0"/>
              <a:t>  ,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symbol      is an RE representing the set       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symbol    </a:t>
            </a:r>
            <a:r>
              <a:rPr lang="en-US" dirty="0" smtClean="0"/>
              <a:t> is </a:t>
            </a:r>
            <a:r>
              <a:rPr lang="en-US" dirty="0"/>
              <a:t>an RE representing the set       </a:t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/>
              <a:t>The set containing the empty string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symbol     </a:t>
            </a:r>
            <a:r>
              <a:rPr lang="en-US" dirty="0" smtClean="0"/>
              <a:t> is </a:t>
            </a:r>
            <a:r>
              <a:rPr lang="en-US" dirty="0"/>
              <a:t>an RE representing the empty </a:t>
            </a:r>
            <a:r>
              <a:rPr lang="en-US" dirty="0" smtClean="0"/>
              <a:t>set</a:t>
            </a:r>
            <a:endParaRPr lang="en-US" dirty="0"/>
          </a:p>
          <a:p>
            <a:endParaRPr lang="id-ID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472302"/>
              </p:ext>
            </p:extLst>
          </p:nvPr>
        </p:nvGraphicFramePr>
        <p:xfrm>
          <a:off x="1524000" y="2745897"/>
          <a:ext cx="3778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1" name="משוואה" r:id="rId3" imgW="139680" imgH="152280" progId="Equation.3">
                  <p:embed/>
                </p:oleObj>
              </mc:Choice>
              <mc:Fallback>
                <p:oleObj name="משוואה" r:id="rId3" imgW="13968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45897"/>
                        <a:ext cx="37782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695065"/>
              </p:ext>
            </p:extLst>
          </p:nvPr>
        </p:nvGraphicFramePr>
        <p:xfrm>
          <a:off x="5715000" y="2769437"/>
          <a:ext cx="10636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2" name="משוואה" r:id="rId5" imgW="393480" imgH="164880" progId="Equation.3">
                  <p:embed/>
                </p:oleObj>
              </mc:Choice>
              <mc:Fallback>
                <p:oleObj name="משוואה" r:id="rId5" imgW="393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769437"/>
                        <a:ext cx="106362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951555"/>
              </p:ext>
            </p:extLst>
          </p:nvPr>
        </p:nvGraphicFramePr>
        <p:xfrm>
          <a:off x="2591594" y="3158647"/>
          <a:ext cx="411162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3" name="משוואה" r:id="rId7" imgW="152280" imgH="139680" progId="Equation.3">
                  <p:embed/>
                </p:oleObj>
              </mc:Choice>
              <mc:Fallback>
                <p:oleObj name="משוואה" r:id="rId7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1594" y="3158647"/>
                        <a:ext cx="411162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400319"/>
              </p:ext>
            </p:extLst>
          </p:nvPr>
        </p:nvGraphicFramePr>
        <p:xfrm>
          <a:off x="7204075" y="3054665"/>
          <a:ext cx="6508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4" name="משוואה" r:id="rId9" imgW="241200" imgH="215640" progId="Equation.3">
                  <p:embed/>
                </p:oleObj>
              </mc:Choice>
              <mc:Fallback>
                <p:oleObj name="משוואה" r:id="rId9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075" y="3054665"/>
                        <a:ext cx="650875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130642"/>
              </p:ext>
            </p:extLst>
          </p:nvPr>
        </p:nvGraphicFramePr>
        <p:xfrm>
          <a:off x="7204075" y="3968918"/>
          <a:ext cx="582613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5" name="משוואה" r:id="rId11" imgW="215640" imgH="215640" progId="Equation.3">
                  <p:embed/>
                </p:oleObj>
              </mc:Choice>
              <mc:Fallback>
                <p:oleObj name="משוואה" r:id="rId11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075" y="3968918"/>
                        <a:ext cx="582613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432134"/>
              </p:ext>
            </p:extLst>
          </p:nvPr>
        </p:nvGraphicFramePr>
        <p:xfrm>
          <a:off x="2648125" y="5238750"/>
          <a:ext cx="3429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6" name="משוואה" r:id="rId13" imgW="126720" imgH="203040" progId="Equation.3">
                  <p:embed/>
                </p:oleObj>
              </mc:Choice>
              <mc:Fallback>
                <p:oleObj name="משוואה" r:id="rId13" imgW="126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8125" y="5238750"/>
                        <a:ext cx="3429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757599"/>
              </p:ext>
            </p:extLst>
          </p:nvPr>
        </p:nvGraphicFramePr>
        <p:xfrm>
          <a:off x="2648125" y="4072106"/>
          <a:ext cx="3429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7" name="משוואה" r:id="rId15" imgW="126720" imgH="139680" progId="Equation.3">
                  <p:embed/>
                </p:oleObj>
              </mc:Choice>
              <mc:Fallback>
                <p:oleObj name="משוואה" r:id="rId15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8125" y="4072106"/>
                        <a:ext cx="34290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/>
              <a:t>Inductive</a:t>
            </a:r>
            <a:r>
              <a:rPr lang="id-ID" dirty="0"/>
              <a:t> </a:t>
            </a:r>
            <a:r>
              <a:rPr lang="id-ID" dirty="0" err="1"/>
              <a:t>Construction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5176496"/>
          </a:xfrm>
        </p:spPr>
        <p:txBody>
          <a:bodyPr>
            <a:normAutofit/>
          </a:bodyPr>
          <a:lstStyle/>
          <a:p>
            <a:r>
              <a:rPr lang="en-US" dirty="0"/>
              <a:t>Let      and      be two regular expressions representing languages      and      , </a:t>
            </a:r>
            <a:r>
              <a:rPr lang="en-US" dirty="0" err="1" smtClean="0"/>
              <a:t>resp</a:t>
            </a:r>
            <a:endParaRPr lang="en-US" dirty="0"/>
          </a:p>
          <a:p>
            <a:endParaRPr lang="en-US" sz="1800" dirty="0" smtClean="0"/>
          </a:p>
          <a:p>
            <a:r>
              <a:rPr lang="en-US" dirty="0" smtClean="0"/>
              <a:t>The </a:t>
            </a:r>
            <a:r>
              <a:rPr lang="en-US" dirty="0"/>
              <a:t>string                   </a:t>
            </a:r>
            <a:r>
              <a:rPr lang="en-US" dirty="0" smtClean="0"/>
              <a:t>   is </a:t>
            </a:r>
            <a:r>
              <a:rPr lang="en-US" dirty="0"/>
              <a:t>a regular expression representing the set               </a:t>
            </a:r>
          </a:p>
          <a:p>
            <a:endParaRPr lang="en-US" sz="1800" dirty="0" smtClean="0"/>
          </a:p>
          <a:p>
            <a:r>
              <a:rPr lang="en-US" dirty="0" smtClean="0"/>
              <a:t>The </a:t>
            </a:r>
            <a:r>
              <a:rPr lang="en-US" dirty="0"/>
              <a:t>string              </a:t>
            </a:r>
            <a:r>
              <a:rPr lang="en-US" dirty="0" smtClean="0"/>
              <a:t> is </a:t>
            </a:r>
            <a:r>
              <a:rPr lang="en-US" dirty="0"/>
              <a:t>a regular expression representing the set             </a:t>
            </a:r>
          </a:p>
          <a:p>
            <a:endParaRPr lang="en-US" sz="1800" dirty="0" smtClean="0"/>
          </a:p>
          <a:p>
            <a:r>
              <a:rPr lang="en-US" dirty="0" smtClean="0"/>
              <a:t>The </a:t>
            </a:r>
            <a:r>
              <a:rPr lang="en-US" dirty="0"/>
              <a:t>string          is a regular expression representing the set       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349628"/>
              </p:ext>
            </p:extLst>
          </p:nvPr>
        </p:nvGraphicFramePr>
        <p:xfrm>
          <a:off x="1411133" y="1453750"/>
          <a:ext cx="4794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2" name="משוואה" r:id="rId3" imgW="177480" imgH="215640" progId="Equation.3">
                  <p:embed/>
                </p:oleObj>
              </mc:Choice>
              <mc:Fallback>
                <p:oleObj name="משוואה" r:id="rId3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133" y="1453750"/>
                        <a:ext cx="479425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814947"/>
              </p:ext>
            </p:extLst>
          </p:nvPr>
        </p:nvGraphicFramePr>
        <p:xfrm>
          <a:off x="2439972" y="1453750"/>
          <a:ext cx="5143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3" name="משוואה" r:id="rId5" imgW="190440" imgH="215640" progId="Equation.3">
                  <p:embed/>
                </p:oleObj>
              </mc:Choice>
              <mc:Fallback>
                <p:oleObj name="משוואה" r:id="rId5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9972" y="1453750"/>
                        <a:ext cx="514350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118218"/>
              </p:ext>
            </p:extLst>
          </p:nvPr>
        </p:nvGraphicFramePr>
        <p:xfrm>
          <a:off x="4348956" y="1859741"/>
          <a:ext cx="446088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4" name="משוואה" r:id="rId7" imgW="164880" imgH="215640" progId="Equation.3">
                  <p:embed/>
                </p:oleObj>
              </mc:Choice>
              <mc:Fallback>
                <p:oleObj name="משוואה" r:id="rId7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956" y="1859741"/>
                        <a:ext cx="446088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245018"/>
              </p:ext>
            </p:extLst>
          </p:nvPr>
        </p:nvGraphicFramePr>
        <p:xfrm>
          <a:off x="5383096" y="1881996"/>
          <a:ext cx="481012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5" name="משוואה" r:id="rId9" imgW="177480" imgH="215640" progId="Equation.3">
                  <p:embed/>
                </p:oleObj>
              </mc:Choice>
              <mc:Fallback>
                <p:oleObj name="משוואה" r:id="rId9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096" y="1881996"/>
                        <a:ext cx="481012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719850"/>
              </p:ext>
            </p:extLst>
          </p:nvPr>
        </p:nvGraphicFramePr>
        <p:xfrm>
          <a:off x="2439972" y="2713115"/>
          <a:ext cx="16097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6" name="משוואה" r:id="rId11" imgW="596880" imgH="215640" progId="Equation.3">
                  <p:embed/>
                </p:oleObj>
              </mc:Choice>
              <mc:Fallback>
                <p:oleObj name="משוואה" r:id="rId11" imgW="596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9972" y="2713115"/>
                        <a:ext cx="1609725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798920"/>
              </p:ext>
            </p:extLst>
          </p:nvPr>
        </p:nvGraphicFramePr>
        <p:xfrm>
          <a:off x="4049697" y="3238351"/>
          <a:ext cx="12700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7" name="משוואה" r:id="rId13" imgW="469800" imgH="215640" progId="Equation.3">
                  <p:embed/>
                </p:oleObj>
              </mc:Choice>
              <mc:Fallback>
                <p:oleObj name="משוואה" r:id="rId13" imgW="469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697" y="3238351"/>
                        <a:ext cx="1270000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107396"/>
              </p:ext>
            </p:extLst>
          </p:nvPr>
        </p:nvGraphicFramePr>
        <p:xfrm>
          <a:off x="2439972" y="4011927"/>
          <a:ext cx="11318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8" name="משוואה" r:id="rId15" imgW="419040" imgH="215640" progId="Equation.3">
                  <p:embed/>
                </p:oleObj>
              </mc:Choice>
              <mc:Fallback>
                <p:oleObj name="משוואה" r:id="rId15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9972" y="4011927"/>
                        <a:ext cx="1131888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126357"/>
              </p:ext>
            </p:extLst>
          </p:nvPr>
        </p:nvGraphicFramePr>
        <p:xfrm>
          <a:off x="4022725" y="4489902"/>
          <a:ext cx="10985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9" name="משוואה" r:id="rId17" imgW="406080" imgH="215640" progId="Equation.3">
                  <p:embed/>
                </p:oleObj>
              </mc:Choice>
              <mc:Fallback>
                <p:oleObj name="משוואה" r:id="rId17" imgW="406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5" y="4489902"/>
                        <a:ext cx="1098550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586680"/>
              </p:ext>
            </p:extLst>
          </p:nvPr>
        </p:nvGraphicFramePr>
        <p:xfrm>
          <a:off x="2422217" y="5181600"/>
          <a:ext cx="855662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0" name="משוואה" r:id="rId19" imgW="317160" imgH="241200" progId="Equation.3">
                  <p:embed/>
                </p:oleObj>
              </mc:Choice>
              <mc:Fallback>
                <p:oleObj name="משוואה" r:id="rId19" imgW="317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217" y="5181600"/>
                        <a:ext cx="855662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965285"/>
              </p:ext>
            </p:extLst>
          </p:nvPr>
        </p:nvGraphicFramePr>
        <p:xfrm>
          <a:off x="1981200" y="5725572"/>
          <a:ext cx="5492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1" name="משוואה" r:id="rId21" imgW="203040" imgH="241200" progId="Equation.3">
                  <p:embed/>
                </p:oleObj>
              </mc:Choice>
              <mc:Fallback>
                <p:oleObj name="משוואה" r:id="rId21" imgW="203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725572"/>
                        <a:ext cx="54927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Inductive Construction -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5"/>
            <a:ext cx="7886700" cy="13664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Note that in the inductive part of the definition larger RE-s are defined by smaller ones. This ensures that  the definition is not </a:t>
            </a:r>
            <a:r>
              <a:rPr lang="en-US" dirty="0" smtClean="0">
                <a:solidFill>
                  <a:srgbClr val="C00000"/>
                </a:solidFill>
              </a:rPr>
              <a:t>circular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976905"/>
            <a:ext cx="7886700" cy="4643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0"/>
              </a:spcAft>
              <a:buFont typeface="+mj-lt"/>
              <a:buAutoNum type="arabicPeriod" startAt="2"/>
            </a:pPr>
            <a:r>
              <a:rPr kumimoji="0" lang="en-US" dirty="0" smtClean="0">
                <a:effectLst/>
              </a:rPr>
              <a:t>This inductive definition also dictates the way we will prove theorems: For any theorem </a:t>
            </a:r>
            <a:r>
              <a:rPr kumimoji="0" lang="en-US" i="1" dirty="0" smtClean="0">
                <a:effectLst/>
                <a:cs typeface="Times New Roman" pitchFamily="18" charset="0"/>
              </a:rPr>
              <a:t>T</a:t>
            </a:r>
            <a:endParaRPr kumimoji="0" lang="en-US" dirty="0" smtClean="0">
              <a:effectLst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kumimoji="0" lang="en-US" b="1" dirty="0" smtClean="0">
                <a:effectLst/>
              </a:rPr>
              <a:t>       Stage 1:</a:t>
            </a:r>
            <a:r>
              <a:rPr kumimoji="0" lang="en-US" dirty="0" smtClean="0">
                <a:effectLst/>
              </a:rPr>
              <a:t> Prove </a:t>
            </a:r>
            <a:r>
              <a:rPr kumimoji="0" lang="en-US" i="1" dirty="0" smtClean="0">
                <a:effectLst/>
                <a:cs typeface="Times New Roman" pitchFamily="18" charset="0"/>
              </a:rPr>
              <a:t>T</a:t>
            </a:r>
            <a:r>
              <a:rPr kumimoji="0" lang="en-US" dirty="0" smtClean="0">
                <a:effectLst/>
              </a:rPr>
              <a:t> correct for all base cases.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kumimoji="0" lang="en-US" b="1" dirty="0" smtClean="0">
                <a:effectLst/>
                <a:cs typeface="Times New Roman" pitchFamily="18" charset="0"/>
              </a:rPr>
              <a:t>       Stage 2:</a:t>
            </a:r>
            <a:r>
              <a:rPr kumimoji="0" lang="en-US" dirty="0" smtClean="0">
                <a:effectLst/>
                <a:cs typeface="Times New Roman" pitchFamily="18" charset="0"/>
              </a:rPr>
              <a:t> Assume </a:t>
            </a:r>
            <a:r>
              <a:rPr kumimoji="0" lang="en-US" i="1" dirty="0" smtClean="0">
                <a:effectLst/>
                <a:cs typeface="Times New Roman" pitchFamily="18" charset="0"/>
              </a:rPr>
              <a:t>T</a:t>
            </a:r>
            <a:r>
              <a:rPr kumimoji="0" lang="en-US" dirty="0" smtClean="0">
                <a:effectLst/>
              </a:rPr>
              <a:t> is correct for      and      .      </a:t>
            </a:r>
            <a:br>
              <a:rPr kumimoji="0" lang="en-US" dirty="0" smtClean="0">
                <a:effectLst/>
              </a:rPr>
            </a:br>
            <a:r>
              <a:rPr kumimoji="0" lang="en-US" dirty="0" smtClean="0">
                <a:effectLst/>
              </a:rPr>
              <a:t>         Prove correctness for                     ,               ,             </a:t>
            </a:r>
            <a:br>
              <a:rPr kumimoji="0" lang="en-US" dirty="0" smtClean="0">
                <a:effectLst/>
              </a:rPr>
            </a:br>
            <a:r>
              <a:rPr kumimoji="0" lang="en-US" dirty="0" smtClean="0">
                <a:effectLst/>
              </a:rPr>
              <a:t>         and          .</a:t>
            </a:r>
            <a:endParaRPr kumimoji="0" lang="en-US" b="1" dirty="0" smtClean="0">
              <a:effectLst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583647"/>
              </p:ext>
            </p:extLst>
          </p:nvPr>
        </p:nvGraphicFramePr>
        <p:xfrm>
          <a:off x="5867400" y="4300925"/>
          <a:ext cx="4794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1" name="משוואה" r:id="rId3" imgW="177480" imgH="215640" progId="Equation.3">
                  <p:embed/>
                </p:oleObj>
              </mc:Choice>
              <mc:Fallback>
                <p:oleObj name="משוואה" r:id="rId3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300925"/>
                        <a:ext cx="479425" cy="582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407143"/>
              </p:ext>
            </p:extLst>
          </p:nvPr>
        </p:nvGraphicFramePr>
        <p:xfrm>
          <a:off x="4737100" y="4800600"/>
          <a:ext cx="16097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2" name="משוואה" r:id="rId5" imgW="596880" imgH="215640" progId="Equation.3">
                  <p:embed/>
                </p:oleObj>
              </mc:Choice>
              <mc:Fallback>
                <p:oleObj name="משוואה" r:id="rId5" imgW="596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4800600"/>
                        <a:ext cx="1609725" cy="582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59516"/>
              </p:ext>
            </p:extLst>
          </p:nvPr>
        </p:nvGraphicFramePr>
        <p:xfrm>
          <a:off x="6580772" y="4851889"/>
          <a:ext cx="11318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3" name="משוואה" r:id="rId7" imgW="419040" imgH="215640" progId="Equation.3">
                  <p:embed/>
                </p:oleObj>
              </mc:Choice>
              <mc:Fallback>
                <p:oleObj name="משוואה" r:id="rId7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0772" y="4851889"/>
                        <a:ext cx="1131888" cy="582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314186"/>
              </p:ext>
            </p:extLst>
          </p:nvPr>
        </p:nvGraphicFramePr>
        <p:xfrm>
          <a:off x="2245519" y="5108271"/>
          <a:ext cx="855662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4" name="משוואה" r:id="rId9" imgW="317160" imgH="241200" progId="Equation.3">
                  <p:embed/>
                </p:oleObj>
              </mc:Choice>
              <mc:Fallback>
                <p:oleObj name="משוואה" r:id="rId9" imgW="317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5519" y="5108271"/>
                        <a:ext cx="855662" cy="652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137860"/>
              </p:ext>
            </p:extLst>
          </p:nvPr>
        </p:nvGraphicFramePr>
        <p:xfrm>
          <a:off x="6907212" y="4284729"/>
          <a:ext cx="5143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5" name="משוואה" r:id="rId11" imgW="190440" imgH="215640" progId="Equation.3">
                  <p:embed/>
                </p:oleObj>
              </mc:Choice>
              <mc:Fallback>
                <p:oleObj name="משוואה" r:id="rId11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7212" y="4284729"/>
                        <a:ext cx="514350" cy="582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Some Useful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871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Let      be a regular expression:</a:t>
            </a:r>
          </a:p>
          <a:p>
            <a:r>
              <a:rPr lang="en-US" dirty="0" smtClean="0"/>
              <a:t>The string        represents         , and it also holds that                            </a:t>
            </a:r>
          </a:p>
          <a:p>
            <a:endParaRPr lang="en-US" dirty="0" smtClean="0"/>
          </a:p>
          <a:p>
            <a:r>
              <a:rPr lang="en-US" dirty="0" smtClean="0"/>
              <a:t>The string       represents                 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string        represents                         . </a:t>
            </a:r>
          </a:p>
          <a:p>
            <a:endParaRPr lang="en-US" dirty="0" smtClean="0"/>
          </a:p>
          <a:p>
            <a:r>
              <a:rPr lang="en-US" dirty="0" smtClean="0"/>
              <a:t>The Language represented by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denoted by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dirty="0" smtClean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567161"/>
              </p:ext>
            </p:extLst>
          </p:nvPr>
        </p:nvGraphicFramePr>
        <p:xfrm>
          <a:off x="1184245" y="1449115"/>
          <a:ext cx="4794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8" name="משוואה" r:id="rId3" imgW="177480" imgH="241200" progId="Equation.3">
                  <p:embed/>
                </p:oleObj>
              </mc:Choice>
              <mc:Fallback>
                <p:oleObj name="משוואה" r:id="rId3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45" y="1449115"/>
                        <a:ext cx="47942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3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960727"/>
              </p:ext>
            </p:extLst>
          </p:nvPr>
        </p:nvGraphicFramePr>
        <p:xfrm>
          <a:off x="7467600" y="5334000"/>
          <a:ext cx="8890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9" name="משוואה" r:id="rId5" imgW="330120" imgH="215640" progId="Equation.3">
                  <p:embed/>
                </p:oleObj>
              </mc:Choice>
              <mc:Fallback>
                <p:oleObj name="משוואה" r:id="rId5" imgW="330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334000"/>
                        <a:ext cx="889000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823138"/>
              </p:ext>
            </p:extLst>
          </p:nvPr>
        </p:nvGraphicFramePr>
        <p:xfrm>
          <a:off x="2440768" y="1967677"/>
          <a:ext cx="5476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0" name="משוואה" r:id="rId7" imgW="203040" imgH="190440" progId="Equation.3">
                  <p:embed/>
                </p:oleObj>
              </mc:Choice>
              <mc:Fallback>
                <p:oleObj name="משוואה" r:id="rId7" imgW="2030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768" y="1967677"/>
                        <a:ext cx="547688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866782"/>
              </p:ext>
            </p:extLst>
          </p:nvPr>
        </p:nvGraphicFramePr>
        <p:xfrm>
          <a:off x="4620808" y="1967677"/>
          <a:ext cx="7540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1" name="משוואה" r:id="rId9" imgW="279360" imgH="190440" progId="Equation.3">
                  <p:embed/>
                </p:oleObj>
              </mc:Choice>
              <mc:Fallback>
                <p:oleObj name="משוואה" r:id="rId9" imgW="2793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0808" y="1967677"/>
                        <a:ext cx="754063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405131"/>
              </p:ext>
            </p:extLst>
          </p:nvPr>
        </p:nvGraphicFramePr>
        <p:xfrm>
          <a:off x="1663670" y="2399648"/>
          <a:ext cx="2293938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2" name="משוואה" r:id="rId11" imgW="850680" imgH="228600" progId="Equation.3">
                  <p:embed/>
                </p:oleObj>
              </mc:Choice>
              <mc:Fallback>
                <p:oleObj name="משוואה" r:id="rId11" imgW="85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670" y="2399648"/>
                        <a:ext cx="2293938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728774"/>
              </p:ext>
            </p:extLst>
          </p:nvPr>
        </p:nvGraphicFramePr>
        <p:xfrm>
          <a:off x="2440768" y="3347176"/>
          <a:ext cx="5476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3" name="משוואה" r:id="rId13" imgW="203040" imgH="190440" progId="Equation.3">
                  <p:embed/>
                </p:oleObj>
              </mc:Choice>
              <mc:Fallback>
                <p:oleObj name="משוואה" r:id="rId13" imgW="2030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768" y="3347176"/>
                        <a:ext cx="547688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3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13522"/>
              </p:ext>
            </p:extLst>
          </p:nvPr>
        </p:nvGraphicFramePr>
        <p:xfrm>
          <a:off x="4588257" y="3327092"/>
          <a:ext cx="123507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4" name="משוואה" r:id="rId15" imgW="457200" imgH="342720" progId="Equation.3">
                  <p:embed/>
                </p:oleObj>
              </mc:Choice>
              <mc:Fallback>
                <p:oleObj name="משוואה" r:id="rId15" imgW="4572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8257" y="3327092"/>
                        <a:ext cx="1235075" cy="92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476952"/>
              </p:ext>
            </p:extLst>
          </p:nvPr>
        </p:nvGraphicFramePr>
        <p:xfrm>
          <a:off x="2526493" y="4389111"/>
          <a:ext cx="37623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5" name="משוואה" r:id="rId17" imgW="139680" imgH="152280" progId="Equation.3">
                  <p:embed/>
                </p:oleObj>
              </mc:Choice>
              <mc:Fallback>
                <p:oleObj name="משוואה" r:id="rId17" imgW="13968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6493" y="4389111"/>
                        <a:ext cx="376238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240147"/>
              </p:ext>
            </p:extLst>
          </p:nvPr>
        </p:nvGraphicFramePr>
        <p:xfrm>
          <a:off x="4620808" y="4332594"/>
          <a:ext cx="2122488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6" name="משוואה" r:id="rId19" imgW="787320" imgH="228600" progId="Equation.3">
                  <p:embed/>
                </p:oleObj>
              </mc:Choice>
              <mc:Fallback>
                <p:oleObj name="משוואה" r:id="rId19" imgW="787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0808" y="4332594"/>
                        <a:ext cx="2122488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Precedence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The star (*) operation has the highest precedence.</a:t>
            </a:r>
          </a:p>
          <a:p>
            <a:pPr marL="514350" indent="-514350"/>
            <a:r>
              <a:rPr lang="en-US" dirty="0" smtClean="0"/>
              <a:t>The concatenation (  ) operation is second on the preference order.           </a:t>
            </a:r>
          </a:p>
          <a:p>
            <a:pPr marL="514350" indent="-514350"/>
            <a:r>
              <a:rPr lang="en-US" dirty="0" smtClean="0"/>
              <a:t>The union (     ) operation is the least preferred.</a:t>
            </a:r>
          </a:p>
          <a:p>
            <a:pPr marL="514350" indent="-514350"/>
            <a:r>
              <a:rPr lang="en-US" dirty="0" smtClean="0"/>
              <a:t>Parentheses can be omitted using these rules.</a:t>
            </a:r>
          </a:p>
        </p:txBody>
      </p:sp>
      <p:graphicFrame>
        <p:nvGraphicFramePr>
          <p:cNvPr id="133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398196"/>
              </p:ext>
            </p:extLst>
          </p:nvPr>
        </p:nvGraphicFramePr>
        <p:xfrm>
          <a:off x="4038600" y="2514600"/>
          <a:ext cx="274637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0" name="משוואה" r:id="rId3" imgW="101520" imgH="101520" progId="Equation.3">
                  <p:embed/>
                </p:oleObj>
              </mc:Choice>
              <mc:Fallback>
                <p:oleObj name="משוואה" r:id="rId3" imgW="101520" imgH="101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14600"/>
                        <a:ext cx="274637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8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757860"/>
              </p:ext>
            </p:extLst>
          </p:nvPr>
        </p:nvGraphicFramePr>
        <p:xfrm>
          <a:off x="2819400" y="3429000"/>
          <a:ext cx="446087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1" name="משוואה" r:id="rId5" imgW="164880" imgH="126720" progId="Equation.3">
                  <p:embed/>
                </p:oleObj>
              </mc:Choice>
              <mc:Fallback>
                <p:oleObj name="משוואה" r:id="rId5" imgW="16488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9000"/>
                        <a:ext cx="446087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2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5122541"/>
          </a:xfrm>
        </p:spPr>
        <p:txBody>
          <a:bodyPr>
            <a:normAutofit/>
          </a:bodyPr>
          <a:lstStyle/>
          <a:p>
            <a:r>
              <a:rPr lang="en-US" b="1" dirty="0" smtClean="0"/>
              <a:t>                   –                                               .</a:t>
            </a:r>
          </a:p>
          <a:p>
            <a:r>
              <a:rPr lang="en-US" b="1" dirty="0" smtClean="0"/>
              <a:t>                   –                                                    </a:t>
            </a:r>
          </a:p>
          <a:p>
            <a:endParaRPr lang="en-US" b="1" dirty="0" smtClean="0"/>
          </a:p>
          <a:p>
            <a:r>
              <a:rPr lang="en-US" b="1" dirty="0" smtClean="0"/>
              <a:t>                   –                                                            </a:t>
            </a:r>
            <a:br>
              <a:rPr lang="en-US" b="1" dirty="0" smtClean="0"/>
            </a:br>
            <a:r>
              <a:rPr lang="en-US" b="1" dirty="0" smtClean="0"/>
              <a:t>  </a:t>
            </a:r>
          </a:p>
          <a:p>
            <a:endParaRPr lang="en-US" b="1" dirty="0" smtClean="0"/>
          </a:p>
          <a:p>
            <a:r>
              <a:rPr lang="en-US" b="1" dirty="0" smtClean="0"/>
              <a:t>                   –                                                      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                   –                                             </a:t>
            </a:r>
            <a:br>
              <a:rPr lang="en-US" b="1" dirty="0" smtClean="0"/>
            </a:br>
            <a:r>
              <a:rPr lang="en-US" b="1" dirty="0" smtClean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197987"/>
              </p:ext>
            </p:extLst>
          </p:nvPr>
        </p:nvGraphicFramePr>
        <p:xfrm>
          <a:off x="962025" y="1318438"/>
          <a:ext cx="9255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2" name="משוואה" r:id="rId3" imgW="342720" imgH="203040" progId="Equation.3">
                  <p:embed/>
                </p:oleObj>
              </mc:Choice>
              <mc:Fallback>
                <p:oleObj name="משוואה" r:id="rId3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1318438"/>
                        <a:ext cx="925513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90802"/>
              </p:ext>
            </p:extLst>
          </p:nvPr>
        </p:nvGraphicFramePr>
        <p:xfrm>
          <a:off x="962025" y="1934387"/>
          <a:ext cx="10287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3" name="משוואה" r:id="rId5" imgW="380880" imgH="190440" progId="Equation.3">
                  <p:embed/>
                </p:oleObj>
              </mc:Choice>
              <mc:Fallback>
                <p:oleObj name="משוואה" r:id="rId5" imgW="3808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1934387"/>
                        <a:ext cx="1028700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293440"/>
              </p:ext>
            </p:extLst>
          </p:nvPr>
        </p:nvGraphicFramePr>
        <p:xfrm>
          <a:off x="912783" y="2826218"/>
          <a:ext cx="15779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4" name="משוואה" r:id="rId7" imgW="583920" imgH="228600" progId="Equation.3">
                  <p:embed/>
                </p:oleObj>
              </mc:Choice>
              <mc:Fallback>
                <p:oleObj name="משוואה" r:id="rId7" imgW="583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783" y="2826218"/>
                        <a:ext cx="157797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483587"/>
              </p:ext>
            </p:extLst>
          </p:nvPr>
        </p:nvGraphicFramePr>
        <p:xfrm>
          <a:off x="912783" y="4090374"/>
          <a:ext cx="130333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5" name="משוואה" r:id="rId9" imgW="482400" imgH="266400" progId="Equation.3">
                  <p:embed/>
                </p:oleObj>
              </mc:Choice>
              <mc:Fallback>
                <p:oleObj name="משוואה" r:id="rId9" imgW="4824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783" y="4090374"/>
                        <a:ext cx="1303337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388488"/>
              </p:ext>
            </p:extLst>
          </p:nvPr>
        </p:nvGraphicFramePr>
        <p:xfrm>
          <a:off x="2957838" y="1428746"/>
          <a:ext cx="41211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6" name="משוואה" r:id="rId11" imgW="1523880" imgH="215640" progId="Equation.3">
                  <p:embed/>
                </p:oleObj>
              </mc:Choice>
              <mc:Fallback>
                <p:oleObj name="משוואה" r:id="rId11" imgW="1523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838" y="1428746"/>
                        <a:ext cx="412115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563653"/>
              </p:ext>
            </p:extLst>
          </p:nvPr>
        </p:nvGraphicFramePr>
        <p:xfrm>
          <a:off x="2935584" y="2058997"/>
          <a:ext cx="45688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7" name="משוואה" r:id="rId13" imgW="1688760" imgH="215640" progId="Equation.3">
                  <p:embed/>
                </p:oleObj>
              </mc:Choice>
              <mc:Fallback>
                <p:oleObj name="משוואה" r:id="rId13" imgW="1688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584" y="2058997"/>
                        <a:ext cx="4568825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137830"/>
              </p:ext>
            </p:extLst>
          </p:nvPr>
        </p:nvGraphicFramePr>
        <p:xfrm>
          <a:off x="2939343" y="2877182"/>
          <a:ext cx="53943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8" name="משוואה" r:id="rId15" imgW="1993680" imgH="215640" progId="Equation.3">
                  <p:embed/>
                </p:oleObj>
              </mc:Choice>
              <mc:Fallback>
                <p:oleObj name="משוואה" r:id="rId15" imgW="1993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9343" y="2877182"/>
                        <a:ext cx="5394325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121961"/>
              </p:ext>
            </p:extLst>
          </p:nvPr>
        </p:nvGraphicFramePr>
        <p:xfrm>
          <a:off x="2878007" y="3956823"/>
          <a:ext cx="4913312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9" name="משוואה" r:id="rId17" imgW="1815840" imgH="457200" progId="Equation.3">
                  <p:embed/>
                </p:oleObj>
              </mc:Choice>
              <mc:Fallback>
                <p:oleObj name="משוואה" r:id="rId17" imgW="1815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007" y="3956823"/>
                        <a:ext cx="4913312" cy="1236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710341"/>
              </p:ext>
            </p:extLst>
          </p:nvPr>
        </p:nvGraphicFramePr>
        <p:xfrm>
          <a:off x="996156" y="5221288"/>
          <a:ext cx="96043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0" name="משוואה" r:id="rId19" imgW="355320" imgH="241200" progId="Equation.3">
                  <p:embed/>
                </p:oleObj>
              </mc:Choice>
              <mc:Fallback>
                <p:oleObj name="משוואה" r:id="rId19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156" y="5221288"/>
                        <a:ext cx="960438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571282"/>
              </p:ext>
            </p:extLst>
          </p:nvPr>
        </p:nvGraphicFramePr>
        <p:xfrm>
          <a:off x="2936324" y="5321300"/>
          <a:ext cx="395128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1" name="משוואה" r:id="rId21" imgW="1460160" imgH="215640" progId="Equation.3">
                  <p:embed/>
                </p:oleObj>
              </mc:Choice>
              <mc:Fallback>
                <p:oleObj name="משוואה" r:id="rId21" imgW="1460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324" y="5321300"/>
                        <a:ext cx="3951287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4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8134350" cy="4643095"/>
          </a:xfrm>
        </p:spPr>
        <p:txBody>
          <a:bodyPr>
            <a:normAutofit/>
          </a:bodyPr>
          <a:lstStyle/>
          <a:p>
            <a:r>
              <a:rPr lang="en-US" b="1" dirty="0" smtClean="0"/>
              <a:t>                                         </a:t>
            </a:r>
            <a:r>
              <a:rPr lang="en-US" dirty="0" smtClean="0"/>
              <a:t>-  all words starting and  </a:t>
            </a:r>
            <a:br>
              <a:rPr lang="en-US" dirty="0" smtClean="0"/>
            </a:br>
            <a:r>
              <a:rPr lang="en-US" dirty="0" smtClean="0"/>
              <a:t>                                            ending with the same letter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                                         </a:t>
            </a:r>
            <a:r>
              <a:rPr lang="en-US" dirty="0" smtClean="0"/>
              <a:t>-</a:t>
            </a:r>
            <a:r>
              <a:rPr lang="en-US" b="1" dirty="0" smtClean="0"/>
              <a:t> </a:t>
            </a:r>
            <a:r>
              <a:rPr lang="en-US" dirty="0" smtClean="0"/>
              <a:t>all strings of forms </a:t>
            </a:r>
            <a:br>
              <a:rPr lang="en-US" dirty="0" smtClean="0"/>
            </a:br>
            <a:r>
              <a:rPr lang="en-US" dirty="0" smtClean="0"/>
              <a:t>                                            1,1,…,1 and 0,1,1,…1</a:t>
            </a:r>
            <a:r>
              <a:rPr lang="en-US" b="1" dirty="0" smtClean="0"/>
              <a:t>    </a:t>
            </a:r>
          </a:p>
          <a:p>
            <a:pPr marL="0" indent="0">
              <a:buNone/>
            </a:pPr>
            <a:r>
              <a:rPr lang="en-US" b="1" dirty="0" smtClean="0"/>
              <a:t>                                                            </a:t>
            </a:r>
          </a:p>
          <a:p>
            <a:r>
              <a:rPr lang="en-US" b="1" dirty="0" smtClean="0"/>
              <a:t>                        - </a:t>
            </a:r>
            <a:r>
              <a:rPr lang="en-US" dirty="0" smtClean="0"/>
              <a:t>A</a:t>
            </a:r>
            <a:r>
              <a:rPr lang="en-US" b="1" dirty="0" smtClean="0"/>
              <a:t> </a:t>
            </a:r>
            <a:r>
              <a:rPr lang="en-US" dirty="0" smtClean="0"/>
              <a:t>set concatenated with the </a:t>
            </a:r>
            <a:br>
              <a:rPr lang="en-US" dirty="0" smtClean="0"/>
            </a:br>
            <a:r>
              <a:rPr lang="en-US" dirty="0" smtClean="0"/>
              <a:t>                          empty set yields the empty set </a:t>
            </a:r>
          </a:p>
          <a:p>
            <a:endParaRPr lang="en-US" dirty="0" smtClean="0"/>
          </a:p>
          <a:p>
            <a:r>
              <a:rPr lang="en-US" b="1" dirty="0" smtClean="0"/>
              <a:t>                 -                 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694695"/>
              </p:ext>
            </p:extLst>
          </p:nvPr>
        </p:nvGraphicFramePr>
        <p:xfrm>
          <a:off x="873711" y="1325555"/>
          <a:ext cx="32908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8" name="משוואה" r:id="rId3" imgW="1218960" imgH="203040" progId="Equation.3">
                  <p:embed/>
                </p:oleObj>
              </mc:Choice>
              <mc:Fallback>
                <p:oleObj name="משוואה" r:id="rId3" imgW="1218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711" y="1325555"/>
                        <a:ext cx="3290888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513771"/>
              </p:ext>
            </p:extLst>
          </p:nvPr>
        </p:nvGraphicFramePr>
        <p:xfrm>
          <a:off x="849297" y="2277443"/>
          <a:ext cx="15081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9" name="משוואה" r:id="rId5" imgW="558720" imgH="228600" progId="Equation.3">
                  <p:embed/>
                </p:oleObj>
              </mc:Choice>
              <mc:Fallback>
                <p:oleObj name="משוואה" r:id="rId5" imgW="558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297" y="2277443"/>
                        <a:ext cx="150812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249786"/>
              </p:ext>
            </p:extLst>
          </p:nvPr>
        </p:nvGraphicFramePr>
        <p:xfrm>
          <a:off x="866313" y="3786350"/>
          <a:ext cx="65246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0" name="משוואה" r:id="rId7" imgW="241200" imgH="203040" progId="Equation.3">
                  <p:embed/>
                </p:oleObj>
              </mc:Choice>
              <mc:Fallback>
                <p:oleObj name="משוואה" r:id="rId7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313" y="3786350"/>
                        <a:ext cx="652462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988326"/>
              </p:ext>
            </p:extLst>
          </p:nvPr>
        </p:nvGraphicFramePr>
        <p:xfrm>
          <a:off x="965945" y="5059882"/>
          <a:ext cx="4445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1" name="משוואה" r:id="rId9" imgW="164880" imgH="228600" progId="Equation.3">
                  <p:embed/>
                </p:oleObj>
              </mc:Choice>
              <mc:Fallback>
                <p:oleObj name="משוואה" r:id="rId9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945" y="5059882"/>
                        <a:ext cx="44450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381630"/>
              </p:ext>
            </p:extLst>
          </p:nvPr>
        </p:nvGraphicFramePr>
        <p:xfrm>
          <a:off x="2519155" y="5124450"/>
          <a:ext cx="13716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2" name="משוואה" r:id="rId11" imgW="507960" imgH="228600" progId="Equation.3">
                  <p:embed/>
                </p:oleObj>
              </mc:Choice>
              <mc:Fallback>
                <p:oleObj name="משוואה" r:id="rId11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155" y="5124450"/>
                        <a:ext cx="137160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425525"/>
              </p:ext>
            </p:extLst>
          </p:nvPr>
        </p:nvGraphicFramePr>
        <p:xfrm>
          <a:off x="2357422" y="2280890"/>
          <a:ext cx="16795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3" name="משוואה" r:id="rId13" imgW="622080" imgH="203040" progId="Equation.3">
                  <p:embed/>
                </p:oleObj>
              </mc:Choice>
              <mc:Fallback>
                <p:oleObj name="משוואה" r:id="rId13" imgW="622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2280890"/>
                        <a:ext cx="1679575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721249"/>
              </p:ext>
            </p:extLst>
          </p:nvPr>
        </p:nvGraphicFramePr>
        <p:xfrm>
          <a:off x="1518775" y="3776733"/>
          <a:ext cx="685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4" name="משוואה" r:id="rId15" imgW="253800" imgH="203040" progId="Equation.3">
                  <p:embed/>
                </p:oleObj>
              </mc:Choice>
              <mc:Fallback>
                <p:oleObj name="משוואה" r:id="rId15" imgW="253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8775" y="3776733"/>
                        <a:ext cx="6858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1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Regular expressions and finite automata are equivalent in their descriptive power. This fact is expressed in the following Theorem: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Theorem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set is regular </a:t>
            </a:r>
            <a:r>
              <a:rPr lang="en-US" b="1" dirty="0" smtClean="0"/>
              <a:t>if and only if </a:t>
            </a:r>
            <a:r>
              <a:rPr lang="en-US" dirty="0" smtClean="0"/>
              <a:t>it can be described by a regular expression.</a:t>
            </a:r>
          </a:p>
          <a:p>
            <a:r>
              <a:rPr lang="en-US" dirty="0" smtClean="0"/>
              <a:t>The proof is by two Lemmata (Lemmas):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Equivalence With Finite Automata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If a language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dirty="0" smtClean="0"/>
              <a:t> </a:t>
            </a:r>
            <a:r>
              <a:rPr lang="en-US" dirty="0" smtClean="0"/>
              <a:t>can be described by regular expression then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dirty="0" smtClean="0"/>
              <a:t> </a:t>
            </a:r>
            <a:r>
              <a:rPr lang="en-US" dirty="0" smtClean="0"/>
              <a:t>is regular.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Lemma -&gt;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5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Automata Theory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Automata theory deals with the definitions and properties of </a:t>
            </a:r>
            <a:r>
              <a:rPr lang="en-US" sz="3200" dirty="0">
                <a:solidFill>
                  <a:srgbClr val="C00000"/>
                </a:solidFill>
              </a:rPr>
              <a:t>mathematical models of </a:t>
            </a:r>
            <a:r>
              <a:rPr lang="en-US" sz="3200" dirty="0" smtClean="0">
                <a:solidFill>
                  <a:srgbClr val="C00000"/>
                </a:solidFill>
              </a:rPr>
              <a:t>computation</a:t>
            </a:r>
          </a:p>
          <a:p>
            <a:pPr fontAlgn="ctr"/>
            <a:endParaRPr lang="en-US" sz="3200" dirty="0" smtClean="0"/>
          </a:p>
          <a:p>
            <a:pPr fontAlgn="ctr"/>
            <a:r>
              <a:rPr lang="en-US" sz="3200" dirty="0" smtClean="0"/>
              <a:t>Models of Computation:</a:t>
            </a:r>
          </a:p>
          <a:p>
            <a:pPr marL="971550" lvl="1" indent="-514350" fontAlgn="ctr">
              <a:buFont typeface="+mj-lt"/>
              <a:buAutoNum type="arabicPeriod"/>
            </a:pPr>
            <a:r>
              <a:rPr lang="en-US" sz="2800" dirty="0" smtClean="0"/>
              <a:t>Finite </a:t>
            </a:r>
            <a:r>
              <a:rPr lang="en-US" sz="2800" dirty="0"/>
              <a:t>Automata</a:t>
            </a:r>
            <a:endParaRPr lang="id-ID" sz="2800" dirty="0"/>
          </a:p>
          <a:p>
            <a:pPr marL="971550" lvl="1" indent="-514350" fontAlgn="ctr">
              <a:buFont typeface="+mj-lt"/>
              <a:buAutoNum type="arabicPeriod"/>
            </a:pPr>
            <a:r>
              <a:rPr lang="en-US" sz="2800" dirty="0"/>
              <a:t>Pushdown Automata</a:t>
            </a:r>
            <a:endParaRPr lang="id-ID" sz="2800" dirty="0"/>
          </a:p>
          <a:p>
            <a:pPr marL="971550" lvl="1" indent="-514350" fontAlgn="ctr">
              <a:buFont typeface="+mj-lt"/>
              <a:buAutoNum type="arabicPeriod"/>
            </a:pPr>
            <a:r>
              <a:rPr lang="en-US" sz="2800" dirty="0"/>
              <a:t>Turing machine</a:t>
            </a:r>
            <a:endParaRPr lang="id-ID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Proofs Using Inductive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proof follows the inductive definition of RE-s as follows:</a:t>
            </a:r>
          </a:p>
          <a:p>
            <a:r>
              <a:rPr lang="en-US" b="1" dirty="0" smtClean="0"/>
              <a:t>Stage 1:</a:t>
            </a:r>
            <a:r>
              <a:rPr lang="en-US" dirty="0" smtClean="0"/>
              <a:t> Prove correctness for all base cases</a:t>
            </a:r>
          </a:p>
          <a:p>
            <a:r>
              <a:rPr lang="en-US" b="1" dirty="0" smtClean="0">
                <a:cs typeface="Times New Roman" pitchFamily="18" charset="0"/>
              </a:rPr>
              <a:t>Stage 2:</a:t>
            </a:r>
            <a:r>
              <a:rPr lang="en-US" dirty="0" smtClean="0">
                <a:cs typeface="Times New Roman" pitchFamily="18" charset="0"/>
              </a:rPr>
              <a:t> Assume </a:t>
            </a:r>
            <a:r>
              <a:rPr lang="en-US" dirty="0" smtClean="0"/>
              <a:t>correctness for      and      , and show its correctness for                   ,               and</a:t>
            </a:r>
            <a:br>
              <a:rPr lang="en-US" dirty="0" smtClean="0"/>
            </a:br>
            <a:r>
              <a:rPr lang="en-US" dirty="0" smtClean="0"/>
              <a:t>                </a:t>
            </a:r>
            <a:endParaRPr lang="en-US" b="1" dirty="0" smtClean="0"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536156"/>
              </p:ext>
            </p:extLst>
          </p:nvPr>
        </p:nvGraphicFramePr>
        <p:xfrm>
          <a:off x="5715000" y="2819400"/>
          <a:ext cx="4794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0" name="משוואה" r:id="rId3" imgW="177480" imgH="215640" progId="Equation.3">
                  <p:embed/>
                </p:oleObj>
              </mc:Choice>
              <mc:Fallback>
                <p:oleObj name="משוואה" r:id="rId3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819400"/>
                        <a:ext cx="479425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451059"/>
              </p:ext>
            </p:extLst>
          </p:nvPr>
        </p:nvGraphicFramePr>
        <p:xfrm>
          <a:off x="6673865" y="2819400"/>
          <a:ext cx="5143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1" name="משוואה" r:id="rId5" imgW="190440" imgH="215640" progId="Equation.3">
                  <p:embed/>
                </p:oleObj>
              </mc:Choice>
              <mc:Fallback>
                <p:oleObj name="משוואה" r:id="rId5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865" y="2819400"/>
                        <a:ext cx="514350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511591"/>
              </p:ext>
            </p:extLst>
          </p:nvPr>
        </p:nvGraphicFramePr>
        <p:xfrm>
          <a:off x="4352045" y="3287261"/>
          <a:ext cx="16097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2" name="משוואה" r:id="rId7" imgW="596880" imgH="215640" progId="Equation.3">
                  <p:embed/>
                </p:oleObj>
              </mc:Choice>
              <mc:Fallback>
                <p:oleObj name="משוואה" r:id="rId7" imgW="596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045" y="3287261"/>
                        <a:ext cx="1609725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888337"/>
              </p:ext>
            </p:extLst>
          </p:nvPr>
        </p:nvGraphicFramePr>
        <p:xfrm>
          <a:off x="5983286" y="3323559"/>
          <a:ext cx="11318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3" name="משוואה" r:id="rId9" imgW="419040" imgH="215640" progId="Equation.3">
                  <p:embed/>
                </p:oleObj>
              </mc:Choice>
              <mc:Fallback>
                <p:oleObj name="משוואה" r:id="rId9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286" y="3323559"/>
                        <a:ext cx="1131888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3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327171"/>
              </p:ext>
            </p:extLst>
          </p:nvPr>
        </p:nvGraphicFramePr>
        <p:xfrm>
          <a:off x="7931945" y="3184872"/>
          <a:ext cx="855662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4" name="משוואה" r:id="rId11" imgW="317160" imgH="241200" progId="Equation.3">
                  <p:embed/>
                </p:oleObj>
              </mc:Choice>
              <mc:Fallback>
                <p:oleObj name="משוואה" r:id="rId11" imgW="317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945" y="3184872"/>
                        <a:ext cx="855662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Induction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For any           , the expression      describes the set          </a:t>
            </a:r>
            <a:br>
              <a:rPr lang="en-US" dirty="0" smtClean="0"/>
            </a:br>
            <a:r>
              <a:rPr lang="en-US" dirty="0" smtClean="0"/>
              <a:t>        , recognized by: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The set represented by</a:t>
            </a:r>
            <a:br>
              <a:rPr lang="en-US" dirty="0" smtClean="0"/>
            </a:br>
            <a:r>
              <a:rPr lang="en-US" dirty="0" smtClean="0"/>
              <a:t>the expression     is recognized by: 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The set represented by</a:t>
            </a:r>
            <a:br>
              <a:rPr lang="en-US" dirty="0" smtClean="0"/>
            </a:br>
            <a:r>
              <a:rPr lang="en-US" dirty="0" smtClean="0"/>
              <a:t>the expression     is recognized by:</a:t>
            </a: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90337"/>
              </p:ext>
            </p:extLst>
          </p:nvPr>
        </p:nvGraphicFramePr>
        <p:xfrm>
          <a:off x="2330437" y="1697653"/>
          <a:ext cx="9112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4" name="משוואה" r:id="rId3" imgW="393480" imgH="164880" progId="Equation.3">
                  <p:embed/>
                </p:oleObj>
              </mc:Choice>
              <mc:Fallback>
                <p:oleObj name="משוואה" r:id="rId3" imgW="393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37" y="1697653"/>
                        <a:ext cx="9112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528715"/>
              </p:ext>
            </p:extLst>
          </p:nvPr>
        </p:nvGraphicFramePr>
        <p:xfrm>
          <a:off x="5575309" y="1727021"/>
          <a:ext cx="354013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5" name="משוואה" r:id="rId5" imgW="152280" imgH="139680" progId="Equation.3">
                  <p:embed/>
                </p:oleObj>
              </mc:Choice>
              <mc:Fallback>
                <p:oleObj name="משוואה" r:id="rId5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9" y="1727021"/>
                        <a:ext cx="354013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6276"/>
              </p:ext>
            </p:extLst>
          </p:nvPr>
        </p:nvGraphicFramePr>
        <p:xfrm>
          <a:off x="1219200" y="2180426"/>
          <a:ext cx="5603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6" name="משוואה" r:id="rId7" imgW="241200" imgH="215640" progId="Equation.3">
                  <p:embed/>
                </p:oleObj>
              </mc:Choice>
              <mc:Fallback>
                <p:oleObj name="משוואה" r:id="rId7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180426"/>
                        <a:ext cx="5603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786446" y="2285992"/>
            <a:ext cx="2643206" cy="702231"/>
            <a:chOff x="4500562" y="2500313"/>
            <a:chExt cx="2643206" cy="702231"/>
          </a:xfrm>
        </p:grpSpPr>
        <p:grpSp>
          <p:nvGrpSpPr>
            <p:cNvPr id="18" name="Group 29"/>
            <p:cNvGrpSpPr/>
            <p:nvPr/>
          </p:nvGrpSpPr>
          <p:grpSpPr>
            <a:xfrm>
              <a:off x="6429388" y="2559602"/>
              <a:ext cx="714380" cy="642942"/>
              <a:chOff x="3643306" y="2928934"/>
              <a:chExt cx="714380" cy="642942"/>
            </a:xfrm>
          </p:grpSpPr>
          <p:grpSp>
            <p:nvGrpSpPr>
              <p:cNvPr id="33" name="Group 13"/>
              <p:cNvGrpSpPr/>
              <p:nvPr/>
            </p:nvGrpSpPr>
            <p:grpSpPr>
              <a:xfrm>
                <a:off x="3643306" y="2928934"/>
                <a:ext cx="714380" cy="642942"/>
                <a:chOff x="857224" y="2000240"/>
                <a:chExt cx="714380" cy="642942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857224" y="2000240"/>
                  <a:ext cx="714380" cy="64294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aphicFrame>
              <p:nvGraphicFramePr>
                <p:cNvPr id="36" name="Object 35"/>
                <p:cNvGraphicFramePr>
                  <a:graphicFrameLocks noChangeAspect="1"/>
                </p:cNvGraphicFramePr>
                <p:nvPr/>
              </p:nvGraphicFramePr>
              <p:xfrm>
                <a:off x="1000086" y="2082799"/>
                <a:ext cx="439738" cy="4048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4337" name="משוואה" r:id="rId9" imgW="164880" imgH="215640" progId="Equation.3">
                        <p:embed/>
                      </p:oleObj>
                    </mc:Choice>
                    <mc:Fallback>
                      <p:oleObj name="משוואה" r:id="rId9" imgW="16488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00086" y="2082799"/>
                              <a:ext cx="439738" cy="40481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34" name="Oval 33"/>
              <p:cNvSpPr/>
              <p:nvPr/>
            </p:nvSpPr>
            <p:spPr>
              <a:xfrm>
                <a:off x="3714744" y="3000372"/>
                <a:ext cx="571504" cy="50006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9"/>
            <p:cNvGrpSpPr/>
            <p:nvPr/>
          </p:nvGrpSpPr>
          <p:grpSpPr>
            <a:xfrm>
              <a:off x="4500562" y="2559602"/>
              <a:ext cx="714380" cy="642942"/>
              <a:chOff x="857224" y="2000240"/>
              <a:chExt cx="714380" cy="64294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857224" y="2000240"/>
                <a:ext cx="714380" cy="64294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30" name="Object 29"/>
              <p:cNvGraphicFramePr>
                <a:graphicFrameLocks noChangeAspect="1"/>
              </p:cNvGraphicFramePr>
              <p:nvPr/>
            </p:nvGraphicFramePr>
            <p:xfrm>
              <a:off x="1000100" y="2071678"/>
              <a:ext cx="439740" cy="4286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338" name="משוואה" r:id="rId11" imgW="164880" imgH="228600" progId="Equation.3">
                      <p:embed/>
                    </p:oleObj>
                  </mc:Choice>
                  <mc:Fallback>
                    <p:oleObj name="משוואה" r:id="rId11" imgW="1648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0100" y="2071678"/>
                            <a:ext cx="439740" cy="42862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23" name="Straight Arrow Connector 22"/>
            <p:cNvCxnSpPr>
              <a:stCxn id="29" idx="6"/>
              <a:endCxn id="35" idx="2"/>
            </p:cNvCxnSpPr>
            <p:nvPr/>
          </p:nvCxnSpPr>
          <p:spPr>
            <a:xfrm>
              <a:off x="5214942" y="2881073"/>
              <a:ext cx="121444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" name="Content Placeholder 61"/>
            <p:cNvGraphicFramePr>
              <a:graphicFrameLocks noGrp="1" noChangeAspect="1"/>
            </p:cNvGraphicFramePr>
            <p:nvPr>
              <p:ph idx="1"/>
            </p:nvPr>
          </p:nvGraphicFramePr>
          <p:xfrm>
            <a:off x="5743575" y="2500313"/>
            <a:ext cx="388938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339" name="משוואה" r:id="rId13" imgW="152280" imgH="139680" progId="Equation.3">
                    <p:embed/>
                  </p:oleObj>
                </mc:Choice>
                <mc:Fallback>
                  <p:oleObj name="משוואה" r:id="rId13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43575" y="2500313"/>
                          <a:ext cx="388938" cy="357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0" name="Content Placeholder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305936"/>
              </p:ext>
            </p:extLst>
          </p:nvPr>
        </p:nvGraphicFramePr>
        <p:xfrm>
          <a:off x="3352138" y="3514188"/>
          <a:ext cx="3238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0" name="משוואה" r:id="rId15" imgW="126720" imgH="139680" progId="Equation.3">
                  <p:embed/>
                </p:oleObj>
              </mc:Choice>
              <mc:Fallback>
                <p:oleObj name="משוואה" r:id="rId15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138" y="3514188"/>
                        <a:ext cx="32385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6929454" y="3714752"/>
            <a:ext cx="1571636" cy="642942"/>
            <a:chOff x="7643834" y="3071810"/>
            <a:chExt cx="1571636" cy="642942"/>
          </a:xfrm>
        </p:grpSpPr>
        <p:grpSp>
          <p:nvGrpSpPr>
            <p:cNvPr id="42" name="Group 29"/>
            <p:cNvGrpSpPr/>
            <p:nvPr/>
          </p:nvGrpSpPr>
          <p:grpSpPr>
            <a:xfrm>
              <a:off x="8501090" y="3071810"/>
              <a:ext cx="714380" cy="642942"/>
              <a:chOff x="3643306" y="2928934"/>
              <a:chExt cx="714380" cy="642942"/>
            </a:xfrm>
          </p:grpSpPr>
          <p:grpSp>
            <p:nvGrpSpPr>
              <p:cNvPr id="48" name="Group 13"/>
              <p:cNvGrpSpPr/>
              <p:nvPr/>
            </p:nvGrpSpPr>
            <p:grpSpPr>
              <a:xfrm>
                <a:off x="3643306" y="2928934"/>
                <a:ext cx="714380" cy="642942"/>
                <a:chOff x="857224" y="2000240"/>
                <a:chExt cx="714380" cy="642942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857224" y="2000240"/>
                  <a:ext cx="714380" cy="64294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aphicFrame>
              <p:nvGraphicFramePr>
                <p:cNvPr id="51" name="Object 50"/>
                <p:cNvGraphicFramePr>
                  <a:graphicFrameLocks noChangeAspect="1"/>
                </p:cNvGraphicFramePr>
                <p:nvPr/>
              </p:nvGraphicFramePr>
              <p:xfrm>
                <a:off x="1000086" y="2082799"/>
                <a:ext cx="439738" cy="4048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4341" name="משוואה" r:id="rId17" imgW="164880" imgH="215640" progId="Equation.3">
                        <p:embed/>
                      </p:oleObj>
                    </mc:Choice>
                    <mc:Fallback>
                      <p:oleObj name="משוואה" r:id="rId17" imgW="16488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00086" y="2082799"/>
                              <a:ext cx="439738" cy="40481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9" name="Oval 48"/>
              <p:cNvSpPr/>
              <p:nvPr/>
            </p:nvSpPr>
            <p:spPr>
              <a:xfrm>
                <a:off x="3714744" y="3000372"/>
                <a:ext cx="571504" cy="50006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44" name="Straight Arrow Connector 43"/>
            <p:cNvCxnSpPr>
              <a:endCxn id="50" idx="2"/>
            </p:cNvCxnSpPr>
            <p:nvPr/>
          </p:nvCxnSpPr>
          <p:spPr>
            <a:xfrm>
              <a:off x="7643834" y="3071810"/>
              <a:ext cx="857256" cy="3214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Arrow Connector 52"/>
          <p:cNvCxnSpPr/>
          <p:nvPr/>
        </p:nvCxnSpPr>
        <p:spPr>
          <a:xfrm>
            <a:off x="5214942" y="2285992"/>
            <a:ext cx="571504" cy="39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081854" y="5143512"/>
            <a:ext cx="1571636" cy="642942"/>
            <a:chOff x="7081854" y="5429264"/>
            <a:chExt cx="1571636" cy="642942"/>
          </a:xfrm>
        </p:grpSpPr>
        <p:grpSp>
          <p:nvGrpSpPr>
            <p:cNvPr id="59" name="Group 13"/>
            <p:cNvGrpSpPr/>
            <p:nvPr/>
          </p:nvGrpSpPr>
          <p:grpSpPr>
            <a:xfrm>
              <a:off x="7939110" y="5429264"/>
              <a:ext cx="714380" cy="642942"/>
              <a:chOff x="857224" y="2000240"/>
              <a:chExt cx="714380" cy="642942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857224" y="2000240"/>
                <a:ext cx="714380" cy="64294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62" name="Object 61"/>
              <p:cNvGraphicFramePr>
                <a:graphicFrameLocks noChangeAspect="1"/>
              </p:cNvGraphicFramePr>
              <p:nvPr/>
            </p:nvGraphicFramePr>
            <p:xfrm>
              <a:off x="1000086" y="2082799"/>
              <a:ext cx="439738" cy="4048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342" name="משוואה" r:id="rId18" imgW="164880" imgH="215640" progId="Equation.3">
                      <p:embed/>
                    </p:oleObj>
                  </mc:Choice>
                  <mc:Fallback>
                    <p:oleObj name="משוואה" r:id="rId18" imgW="16488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0086" y="2082799"/>
                            <a:ext cx="439738" cy="4048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58" name="Straight Arrow Connector 57"/>
            <p:cNvCxnSpPr>
              <a:endCxn id="61" idx="2"/>
            </p:cNvCxnSpPr>
            <p:nvPr/>
          </p:nvCxnSpPr>
          <p:spPr>
            <a:xfrm>
              <a:off x="7081854" y="5429264"/>
              <a:ext cx="857256" cy="3214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3506" name="Content Placeholder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238914"/>
              </p:ext>
            </p:extLst>
          </p:nvPr>
        </p:nvGraphicFramePr>
        <p:xfrm>
          <a:off x="3405620" y="4648200"/>
          <a:ext cx="32385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3" name="משוואה" r:id="rId20" imgW="126720" imgH="203040" progId="Equation.3">
                  <p:embed/>
                </p:oleObj>
              </mc:Choice>
              <mc:Fallback>
                <p:oleObj name="משוואה" r:id="rId20" imgW="126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620" y="4648200"/>
                        <a:ext cx="323850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6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100" dirty="0" smtClean="0"/>
              <a:t>Now, we assume that      and      represent two regular sets and claim that               ,                and        represent the corresponding regular sets.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100" dirty="0" smtClean="0"/>
              <a:t>The proof for this claim is straight forward using the constructions given in the proof for the closure of the three regular operations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The Induction Step</a:t>
            </a:r>
            <a:endParaRPr lang="en-US" dirty="0"/>
          </a:p>
        </p:txBody>
      </p:sp>
      <p:graphicFrame>
        <p:nvGraphicFramePr>
          <p:cNvPr id="1669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305788"/>
              </p:ext>
            </p:extLst>
          </p:nvPr>
        </p:nvGraphicFramePr>
        <p:xfrm>
          <a:off x="4689479" y="1581074"/>
          <a:ext cx="4540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8" name="משוואה" r:id="rId3" imgW="177480" imgH="215640" progId="Equation.3">
                  <p:embed/>
                </p:oleObj>
              </mc:Choice>
              <mc:Fallback>
                <p:oleObj name="משוואה" r:id="rId3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479" y="1581074"/>
                        <a:ext cx="45402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810361"/>
              </p:ext>
            </p:extLst>
          </p:nvPr>
        </p:nvGraphicFramePr>
        <p:xfrm>
          <a:off x="5768195" y="1573676"/>
          <a:ext cx="4857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9" name="משוואה" r:id="rId5" imgW="190440" imgH="215640" progId="Equation.3">
                  <p:embed/>
                </p:oleObj>
              </mc:Choice>
              <mc:Fallback>
                <p:oleObj name="משוואה" r:id="rId5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195" y="1573676"/>
                        <a:ext cx="48577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313383"/>
              </p:ext>
            </p:extLst>
          </p:nvPr>
        </p:nvGraphicFramePr>
        <p:xfrm>
          <a:off x="6231579" y="2133524"/>
          <a:ext cx="12652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0" name="משוואה" r:id="rId7" imgW="495000" imgH="215640" progId="Equation.3">
                  <p:embed/>
                </p:oleObj>
              </mc:Choice>
              <mc:Fallback>
                <p:oleObj name="משוואה" r:id="rId7" imgW="495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1579" y="2133524"/>
                        <a:ext cx="1265238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105170"/>
              </p:ext>
            </p:extLst>
          </p:nvPr>
        </p:nvGraphicFramePr>
        <p:xfrm>
          <a:off x="7724384" y="2133524"/>
          <a:ext cx="11033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1" name="משוואה" r:id="rId9" imgW="431640" imgH="215640" progId="Equation.3">
                  <p:embed/>
                </p:oleObj>
              </mc:Choice>
              <mc:Fallback>
                <p:oleObj name="משוואה" r:id="rId9" imgW="431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4384" y="2133524"/>
                        <a:ext cx="1103312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337185"/>
              </p:ext>
            </p:extLst>
          </p:nvPr>
        </p:nvGraphicFramePr>
        <p:xfrm>
          <a:off x="1939896" y="2678576"/>
          <a:ext cx="550862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2" name="משוואה" r:id="rId11" imgW="215640" imgH="241200" progId="Equation.3">
                  <p:embed/>
                </p:oleObj>
              </mc:Choice>
              <mc:Fallback>
                <p:oleObj name="משוואה" r:id="rId11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896" y="2678576"/>
                        <a:ext cx="550862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100" dirty="0" smtClean="0"/>
              <a:t>Show that the following regular expressions represent regular languages:</a:t>
            </a:r>
          </a:p>
          <a:p>
            <a:pPr lvl="1">
              <a:lnSpc>
                <a:spcPct val="120000"/>
              </a:lnSpc>
            </a:pPr>
            <a:r>
              <a:rPr lang="en-US" sz="2700" dirty="0" smtClean="0"/>
              <a:t>                </a:t>
            </a:r>
          </a:p>
          <a:p>
            <a:pPr lvl="1">
              <a:lnSpc>
                <a:spcPct val="120000"/>
              </a:lnSpc>
            </a:pPr>
            <a:endParaRPr lang="en-US" sz="2700" dirty="0" smtClean="0"/>
          </a:p>
          <a:p>
            <a:pPr lvl="1">
              <a:lnSpc>
                <a:spcPct val="120000"/>
              </a:lnSpc>
            </a:pPr>
            <a:r>
              <a:rPr lang="en-US" sz="2700" dirty="0" smtClean="0"/>
              <a:t>                      </a:t>
            </a:r>
          </a:p>
          <a:p>
            <a:pPr>
              <a:lnSpc>
                <a:spcPct val="120000"/>
              </a:lnSpc>
            </a:pPr>
            <a:endParaRPr lang="en-US" sz="3100" dirty="0" smtClean="0"/>
          </a:p>
          <a:p>
            <a:pPr>
              <a:lnSpc>
                <a:spcPct val="120000"/>
              </a:lnSpc>
            </a:pPr>
            <a:r>
              <a:rPr lang="en-US" sz="3100" dirty="0" smtClean="0"/>
              <a:t>To be demonstrated on the Blackboard.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Examples</a:t>
            </a:r>
            <a:endParaRPr lang="en-US" dirty="0"/>
          </a:p>
        </p:txBody>
      </p:sp>
      <p:graphicFrame>
        <p:nvGraphicFramePr>
          <p:cNvPr id="1669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942424"/>
              </p:ext>
            </p:extLst>
          </p:nvPr>
        </p:nvGraphicFramePr>
        <p:xfrm>
          <a:off x="1525411" y="2721598"/>
          <a:ext cx="149066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2" name="משוואה" r:id="rId3" imgW="583920" imgH="241200" progId="Equation.3">
                  <p:embed/>
                </p:oleObj>
              </mc:Choice>
              <mc:Fallback>
                <p:oleObj name="משוואה" r:id="rId3" imgW="583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411" y="2721598"/>
                        <a:ext cx="1490662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331838"/>
              </p:ext>
            </p:extLst>
          </p:nvPr>
        </p:nvGraphicFramePr>
        <p:xfrm>
          <a:off x="1534289" y="3733800"/>
          <a:ext cx="1912937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3" name="משוואה" r:id="rId5" imgW="749160" imgH="241200" progId="Equation.3">
                  <p:embed/>
                </p:oleObj>
              </mc:Choice>
              <mc:Fallback>
                <p:oleObj name="משוואה" r:id="rId5" imgW="749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4289" y="3733800"/>
                        <a:ext cx="1912937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4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If a language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dirty="0" smtClean="0"/>
              <a:t> </a:t>
            </a:r>
            <a:r>
              <a:rPr lang="en-US" dirty="0" smtClean="0"/>
              <a:t>is regular then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 can be described by some regular expression.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Lemma &lt;-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The proof follows the following stages:</a:t>
            </a:r>
          </a:p>
          <a:p>
            <a:pPr marL="514350" indent="-514350">
              <a:buAutoNum type="arabicPeriod"/>
            </a:pPr>
            <a:r>
              <a:rPr lang="en-US" dirty="0" smtClean="0"/>
              <a:t>Define Generalized Nondeterministic Finite Automaton (GNFA in short).</a:t>
            </a:r>
          </a:p>
          <a:p>
            <a:pPr marL="514350" indent="-514350">
              <a:buAutoNum type="arabicPeriod"/>
            </a:pPr>
            <a:r>
              <a:rPr lang="en-US" dirty="0" smtClean="0"/>
              <a:t>Show how to convert any DFA to an equivalent GNFA.</a:t>
            </a:r>
          </a:p>
          <a:p>
            <a:pPr marL="514350" indent="-514350">
              <a:buAutoNum type="arabicPeriod"/>
            </a:pPr>
            <a:r>
              <a:rPr lang="en-US" dirty="0" smtClean="0"/>
              <a:t>Show an algorithm to convert any GNFA to an equivalent GNFA with 2 states.</a:t>
            </a:r>
          </a:p>
          <a:p>
            <a:pPr marL="514350" indent="-514350">
              <a:buAutoNum type="arabicPeriod"/>
            </a:pPr>
            <a:r>
              <a:rPr lang="en-US" dirty="0" smtClean="0"/>
              <a:t>Convert a 2-state GNFA to an equivalent RE.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Proof Stages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A GNFA is a finite automaton in which each transition is labeled with a regular expression over the alphabet     </a:t>
            </a:r>
          </a:p>
          <a:p>
            <a:pPr marL="514350" indent="-514350">
              <a:buAutoNum type="arabicPeriod"/>
            </a:pPr>
            <a:r>
              <a:rPr lang="en-US" dirty="0" smtClean="0"/>
              <a:t>A single </a:t>
            </a:r>
            <a:r>
              <a:rPr lang="en-US" b="1" dirty="0" smtClean="0"/>
              <a:t>initial state</a:t>
            </a:r>
            <a:r>
              <a:rPr lang="en-US" dirty="0" smtClean="0"/>
              <a:t> with all possible outgoing transitions and no incoming trans.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single </a:t>
            </a:r>
            <a:r>
              <a:rPr lang="en-US" b="1" dirty="0" smtClean="0"/>
              <a:t>final state</a:t>
            </a:r>
            <a:r>
              <a:rPr lang="en-US" dirty="0" smtClean="0"/>
              <a:t> without outgoing trans.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single transition between every two states, including self loops.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Properties of a Generalized NFA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051149"/>
              </p:ext>
            </p:extLst>
          </p:nvPr>
        </p:nvGraphicFramePr>
        <p:xfrm>
          <a:off x="3810000" y="2362200"/>
          <a:ext cx="3778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6" name="משוואה" r:id="rId3" imgW="139680" imgH="152280" progId="Equation.3">
                  <p:embed/>
                </p:oleObj>
              </mc:Choice>
              <mc:Fallback>
                <p:oleObj name="משוואה" r:id="rId3" imgW="13968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362200"/>
                        <a:ext cx="37782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9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Example of a Generalized NFA</a:t>
            </a:r>
            <a:endParaRPr lang="en-US" dirty="0"/>
          </a:p>
        </p:txBody>
      </p:sp>
      <p:cxnSp>
        <p:nvCxnSpPr>
          <p:cNvPr id="105" name="Curved Connector 104"/>
          <p:cNvCxnSpPr/>
          <p:nvPr/>
        </p:nvCxnSpPr>
        <p:spPr>
          <a:xfrm>
            <a:off x="10429916" y="4000504"/>
            <a:ext cx="914400" cy="9144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/>
          <p:cNvCxnSpPr/>
          <p:nvPr/>
        </p:nvCxnSpPr>
        <p:spPr>
          <a:xfrm>
            <a:off x="9144000" y="4643446"/>
            <a:ext cx="914400" cy="9144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1538" y="3143248"/>
            <a:ext cx="1285884" cy="714380"/>
            <a:chOff x="1071538" y="2928934"/>
            <a:chExt cx="1285884" cy="714380"/>
          </a:xfrm>
        </p:grpSpPr>
        <p:sp>
          <p:nvSpPr>
            <p:cNvPr id="7" name="Oval 6"/>
            <p:cNvSpPr/>
            <p:nvPr/>
          </p:nvSpPr>
          <p:spPr>
            <a:xfrm>
              <a:off x="1071538" y="3000372"/>
              <a:ext cx="1285884" cy="6429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1284270" y="2928934"/>
            <a:ext cx="787400" cy="615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460" name="משוואה" r:id="rId3" imgW="291960" imgH="228600" progId="Equation.3">
                    <p:embed/>
                  </p:oleObj>
                </mc:Choice>
                <mc:Fallback>
                  <p:oleObj name="משוואה" r:id="rId3" imgW="2919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4270" y="2928934"/>
                          <a:ext cx="787400" cy="615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5429256" y="4286256"/>
            <a:ext cx="1285884" cy="714380"/>
            <a:chOff x="3786182" y="3000372"/>
            <a:chExt cx="1285884" cy="714380"/>
          </a:xfrm>
        </p:grpSpPr>
        <p:graphicFrame>
          <p:nvGraphicFramePr>
            <p:cNvPr id="209922" name="Object 2"/>
            <p:cNvGraphicFramePr>
              <a:graphicFrameLocks noChangeAspect="1"/>
            </p:cNvGraphicFramePr>
            <p:nvPr/>
          </p:nvGraphicFramePr>
          <p:xfrm>
            <a:off x="4006853" y="3000372"/>
            <a:ext cx="993775" cy="650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461" name="משוואה" r:id="rId5" imgW="368280" imgH="241200" progId="Equation.3">
                    <p:embed/>
                  </p:oleObj>
                </mc:Choice>
                <mc:Fallback>
                  <p:oleObj name="משוואה" r:id="rId5" imgW="3682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6853" y="3000372"/>
                          <a:ext cx="993775" cy="650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Oval 10"/>
            <p:cNvSpPr/>
            <p:nvPr/>
          </p:nvSpPr>
          <p:spPr>
            <a:xfrm>
              <a:off x="3857620" y="3143248"/>
              <a:ext cx="1143008" cy="50006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786182" y="3071810"/>
              <a:ext cx="1285884" cy="6429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232144" y="2285992"/>
          <a:ext cx="4826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2" name="משוואה" r:id="rId7" imgW="241200" imgH="203040" progId="Equation.3">
                  <p:embed/>
                </p:oleObj>
              </mc:Choice>
              <mc:Fallback>
                <p:oleObj name="משוואה" r:id="rId7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44" y="2285992"/>
                        <a:ext cx="482600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Oval 23"/>
          <p:cNvSpPr/>
          <p:nvPr/>
        </p:nvSpPr>
        <p:spPr>
          <a:xfrm>
            <a:off x="4500562" y="2928934"/>
            <a:ext cx="714380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hape 29"/>
          <p:cNvCxnSpPr>
            <a:stCxn id="24" idx="6"/>
            <a:endCxn id="9" idx="0"/>
          </p:cNvCxnSpPr>
          <p:nvPr/>
        </p:nvCxnSpPr>
        <p:spPr>
          <a:xfrm>
            <a:off x="5214942" y="3250405"/>
            <a:ext cx="857256" cy="1107289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4" name="Object 4"/>
          <p:cNvGraphicFramePr>
            <a:graphicFrameLocks noChangeAspect="1"/>
          </p:cNvGraphicFramePr>
          <p:nvPr/>
        </p:nvGraphicFramePr>
        <p:xfrm>
          <a:off x="5721350" y="3240088"/>
          <a:ext cx="10414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3" name="משוואה" r:id="rId9" imgW="520560" imgH="177480" progId="Equation.3">
                  <p:embed/>
                </p:oleObj>
              </mc:Choice>
              <mc:Fallback>
                <p:oleObj name="משוואה" r:id="rId9" imgW="520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350" y="3240088"/>
                        <a:ext cx="104140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Curved Connector 32"/>
          <p:cNvCxnSpPr>
            <a:stCxn id="7" idx="3"/>
            <a:endCxn id="9" idx="4"/>
          </p:cNvCxnSpPr>
          <p:nvPr/>
        </p:nvCxnSpPr>
        <p:spPr>
          <a:xfrm rot="16200000" flipH="1">
            <a:off x="3047442" y="1975879"/>
            <a:ext cx="1237165" cy="4812347"/>
          </a:xfrm>
          <a:prstGeom prst="curvedConnector3">
            <a:avLst>
              <a:gd name="adj1" fmla="val 18558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5" name="Object 5"/>
          <p:cNvGraphicFramePr>
            <a:graphicFrameLocks noChangeAspect="1"/>
          </p:cNvGraphicFramePr>
          <p:nvPr/>
        </p:nvGraphicFramePr>
        <p:xfrm>
          <a:off x="1317604" y="4857760"/>
          <a:ext cx="2540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4" name="משוואה" r:id="rId11" imgW="126720" imgH="177480" progId="Equation.3">
                  <p:embed/>
                </p:oleObj>
              </mc:Choice>
              <mc:Fallback>
                <p:oleObj name="משוואה" r:id="rId11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04" y="4857760"/>
                        <a:ext cx="2540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Curved Connector 37"/>
          <p:cNvCxnSpPr>
            <a:stCxn id="7" idx="1"/>
            <a:endCxn id="24" idx="1"/>
          </p:cNvCxnSpPr>
          <p:nvPr/>
        </p:nvCxnSpPr>
        <p:spPr>
          <a:xfrm rot="5400000" flipH="1" flipV="1">
            <a:off x="2789640" y="1493302"/>
            <a:ext cx="285752" cy="3345330"/>
          </a:xfrm>
          <a:prstGeom prst="curvedConnector3">
            <a:avLst>
              <a:gd name="adj1" fmla="val 21295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571736" y="4429132"/>
            <a:ext cx="714380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Curved Connector 50"/>
          <p:cNvCxnSpPr>
            <a:stCxn id="24" idx="0"/>
            <a:endCxn id="24" idx="7"/>
          </p:cNvCxnSpPr>
          <p:nvPr/>
        </p:nvCxnSpPr>
        <p:spPr>
          <a:xfrm rot="16200000" flipH="1">
            <a:off x="4936958" y="2849727"/>
            <a:ext cx="94157" cy="252571"/>
          </a:xfrm>
          <a:prstGeom prst="curvedConnector3">
            <a:avLst>
              <a:gd name="adj1" fmla="val -61335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6" name="Object 6"/>
          <p:cNvGraphicFramePr>
            <a:graphicFrameLocks noChangeAspect="1"/>
          </p:cNvGraphicFramePr>
          <p:nvPr/>
        </p:nvGraphicFramePr>
        <p:xfrm>
          <a:off x="4841875" y="1992313"/>
          <a:ext cx="40640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5" name="משוואה" r:id="rId13" imgW="203040" imgH="139680" progId="Equation.3">
                  <p:embed/>
                </p:oleObj>
              </mc:Choice>
              <mc:Fallback>
                <p:oleObj name="משוואה" r:id="rId13" imgW="20304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75" y="1992313"/>
                        <a:ext cx="406400" cy="280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Shape 55"/>
          <p:cNvCxnSpPr>
            <a:stCxn id="49" idx="2"/>
            <a:endCxn id="49" idx="4"/>
          </p:cNvCxnSpPr>
          <p:nvPr/>
        </p:nvCxnSpPr>
        <p:spPr>
          <a:xfrm rot="10800000" flipH="1" flipV="1">
            <a:off x="2571736" y="4750602"/>
            <a:ext cx="357190" cy="321471"/>
          </a:xfrm>
          <a:prstGeom prst="curvedConnector4">
            <a:avLst>
              <a:gd name="adj1" fmla="val -64000"/>
              <a:gd name="adj2" fmla="val 17111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7" name="Object 7"/>
          <p:cNvGraphicFramePr>
            <a:graphicFrameLocks noChangeAspect="1"/>
          </p:cNvGraphicFramePr>
          <p:nvPr/>
        </p:nvGraphicFramePr>
        <p:xfrm>
          <a:off x="2714612" y="5143512"/>
          <a:ext cx="4064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6" name="משוואה" r:id="rId15" imgW="203040" imgH="177480" progId="Equation.3">
                  <p:embed/>
                </p:oleObj>
              </mc:Choice>
              <mc:Fallback>
                <p:oleObj name="משוואה" r:id="rId15" imgW="203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2" y="5143512"/>
                        <a:ext cx="40640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" name="Shape 58"/>
          <p:cNvCxnSpPr>
            <a:stCxn id="24" idx="2"/>
            <a:endCxn id="49" idx="0"/>
          </p:cNvCxnSpPr>
          <p:nvPr/>
        </p:nvCxnSpPr>
        <p:spPr>
          <a:xfrm rot="10800000" flipV="1">
            <a:off x="2928926" y="3250404"/>
            <a:ext cx="1571636" cy="117872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>
            <a:stCxn id="49" idx="6"/>
            <a:endCxn id="24" idx="4"/>
          </p:cNvCxnSpPr>
          <p:nvPr/>
        </p:nvCxnSpPr>
        <p:spPr>
          <a:xfrm flipV="1">
            <a:off x="3286116" y="3571876"/>
            <a:ext cx="1571636" cy="117872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8" name="Object 8"/>
          <p:cNvGraphicFramePr>
            <a:graphicFrameLocks noChangeAspect="1"/>
          </p:cNvGraphicFramePr>
          <p:nvPr/>
        </p:nvGraphicFramePr>
        <p:xfrm>
          <a:off x="2968625" y="3332163"/>
          <a:ext cx="3302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7" name="משוואה" r:id="rId17" imgW="164880" imgH="203040" progId="Equation.3">
                  <p:embed/>
                </p:oleObj>
              </mc:Choice>
              <mc:Fallback>
                <p:oleObj name="משוואה" r:id="rId17" imgW="164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25" y="3332163"/>
                        <a:ext cx="330200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29" name="Object 9"/>
          <p:cNvGraphicFramePr>
            <a:graphicFrameLocks noChangeAspect="1"/>
          </p:cNvGraphicFramePr>
          <p:nvPr/>
        </p:nvGraphicFramePr>
        <p:xfrm>
          <a:off x="4314828" y="4300547"/>
          <a:ext cx="6858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8" name="משוואה" r:id="rId19" imgW="342720" imgH="241200" progId="Equation.3">
                  <p:embed/>
                </p:oleObj>
              </mc:Choice>
              <mc:Fallback>
                <p:oleObj name="משוואה" r:id="rId19" imgW="342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8" y="4300547"/>
                        <a:ext cx="6858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Shape 66"/>
          <p:cNvCxnSpPr>
            <a:stCxn id="7" idx="4"/>
            <a:endCxn id="49" idx="2"/>
          </p:cNvCxnSpPr>
          <p:nvPr/>
        </p:nvCxnSpPr>
        <p:spPr>
          <a:xfrm rot="16200000" flipH="1">
            <a:off x="1696621" y="3875487"/>
            <a:ext cx="892975" cy="8572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30" name="Object 10"/>
          <p:cNvGraphicFramePr>
            <a:graphicFrameLocks noChangeAspect="1"/>
          </p:cNvGraphicFramePr>
          <p:nvPr/>
        </p:nvGraphicFramePr>
        <p:xfrm>
          <a:off x="1993900" y="4071938"/>
          <a:ext cx="2540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9" name="משוואה" r:id="rId21" imgW="126720" imgH="203040" progId="Equation.3">
                  <p:embed/>
                </p:oleObj>
              </mc:Choice>
              <mc:Fallback>
                <p:oleObj name="משוואה" r:id="rId21" imgW="126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4071938"/>
                        <a:ext cx="254000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Curved Connector 69"/>
          <p:cNvCxnSpPr>
            <a:stCxn id="49" idx="5"/>
            <a:endCxn id="9" idx="3"/>
          </p:cNvCxnSpPr>
          <p:nvPr/>
        </p:nvCxnSpPr>
        <p:spPr>
          <a:xfrm rot="5400000" flipH="1" flipV="1">
            <a:off x="4363814" y="3724162"/>
            <a:ext cx="71438" cy="2436072"/>
          </a:xfrm>
          <a:prstGeom prst="curvedConnector3">
            <a:avLst>
              <a:gd name="adj1" fmla="val -4518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31" name="Object 11"/>
          <p:cNvGraphicFramePr>
            <a:graphicFrameLocks noChangeAspect="1"/>
          </p:cNvGraphicFramePr>
          <p:nvPr/>
        </p:nvGraphicFramePr>
        <p:xfrm>
          <a:off x="3741734" y="5286388"/>
          <a:ext cx="3302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70" name="משוואה" r:id="rId23" imgW="164880" imgH="203040" progId="Equation.3">
                  <p:embed/>
                </p:oleObj>
              </mc:Choice>
              <mc:Fallback>
                <p:oleObj name="משוואה" r:id="rId23" imgW="164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34" y="5286388"/>
                        <a:ext cx="330200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computation </a:t>
            </a:r>
            <a:r>
              <a:rPr lang="en-US" dirty="0" smtClean="0"/>
              <a:t>of a GNFA is similar to a computation of an NFA</a:t>
            </a:r>
          </a:p>
          <a:p>
            <a:pPr marL="0" indent="0">
              <a:buNone/>
            </a:pPr>
            <a:r>
              <a:rPr lang="en-US" dirty="0" smtClean="0"/>
              <a:t>   except: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 each step, a GNFA consumes </a:t>
            </a:r>
            <a:r>
              <a:rPr lang="en-US" dirty="0" smtClean="0">
                <a:solidFill>
                  <a:srgbClr val="C00000"/>
                </a:solidFill>
              </a:rPr>
              <a:t>a block of symbols </a:t>
            </a:r>
            <a:r>
              <a:rPr lang="en-US" dirty="0" smtClean="0"/>
              <a:t>that matches the RE on the transition used by the NFA.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 Computation of a GNFA</a:t>
            </a:r>
            <a:endParaRPr lang="en-US" dirty="0"/>
          </a:p>
        </p:txBody>
      </p:sp>
      <p:cxnSp>
        <p:nvCxnSpPr>
          <p:cNvPr id="105" name="Curved Connector 104"/>
          <p:cNvCxnSpPr/>
          <p:nvPr/>
        </p:nvCxnSpPr>
        <p:spPr>
          <a:xfrm>
            <a:off x="10429916" y="4000504"/>
            <a:ext cx="914400" cy="9144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/>
          <p:cNvCxnSpPr/>
          <p:nvPr/>
        </p:nvCxnSpPr>
        <p:spPr>
          <a:xfrm>
            <a:off x="9144000" y="4643446"/>
            <a:ext cx="914400" cy="9144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Consider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abba</a:t>
            </a:r>
            <a:r>
              <a:rPr lang="en-US" dirty="0" smtClean="0"/>
              <a:t> or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bb </a:t>
            </a:r>
            <a:r>
              <a:rPr lang="en-US" dirty="0" smtClean="0"/>
              <a:t>or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abbbaaaaabbbbb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Example of a GNFA Computation</a:t>
            </a:r>
            <a:endParaRPr lang="en-US" dirty="0"/>
          </a:p>
        </p:txBody>
      </p:sp>
      <p:cxnSp>
        <p:nvCxnSpPr>
          <p:cNvPr id="105" name="Curved Connector 104"/>
          <p:cNvCxnSpPr/>
          <p:nvPr/>
        </p:nvCxnSpPr>
        <p:spPr>
          <a:xfrm>
            <a:off x="10429916" y="4000504"/>
            <a:ext cx="914400" cy="9144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/>
          <p:cNvCxnSpPr/>
          <p:nvPr/>
        </p:nvCxnSpPr>
        <p:spPr>
          <a:xfrm>
            <a:off x="9144000" y="4643446"/>
            <a:ext cx="914400" cy="9144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2"/>
          <p:cNvGrpSpPr/>
          <p:nvPr/>
        </p:nvGrpSpPr>
        <p:grpSpPr>
          <a:xfrm>
            <a:off x="1071538" y="3143248"/>
            <a:ext cx="1285884" cy="714380"/>
            <a:chOff x="1071538" y="2928934"/>
            <a:chExt cx="1285884" cy="714380"/>
          </a:xfrm>
        </p:grpSpPr>
        <p:sp>
          <p:nvSpPr>
            <p:cNvPr id="7" name="Oval 6"/>
            <p:cNvSpPr/>
            <p:nvPr/>
          </p:nvSpPr>
          <p:spPr>
            <a:xfrm>
              <a:off x="1071538" y="3000372"/>
              <a:ext cx="1285884" cy="6429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1284270" y="2928934"/>
            <a:ext cx="787400" cy="615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84" name="משוואה" r:id="rId3" imgW="291960" imgH="228600" progId="Equation.3">
                    <p:embed/>
                  </p:oleObj>
                </mc:Choice>
                <mc:Fallback>
                  <p:oleObj name="משוואה" r:id="rId3" imgW="2919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4270" y="2928934"/>
                          <a:ext cx="787400" cy="615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11"/>
          <p:cNvGrpSpPr/>
          <p:nvPr/>
        </p:nvGrpSpPr>
        <p:grpSpPr>
          <a:xfrm>
            <a:off x="5429256" y="4286256"/>
            <a:ext cx="1285884" cy="714380"/>
            <a:chOff x="3786182" y="3000372"/>
            <a:chExt cx="1285884" cy="714380"/>
          </a:xfrm>
        </p:grpSpPr>
        <p:graphicFrame>
          <p:nvGraphicFramePr>
            <p:cNvPr id="209922" name="Object 2"/>
            <p:cNvGraphicFramePr>
              <a:graphicFrameLocks noChangeAspect="1"/>
            </p:cNvGraphicFramePr>
            <p:nvPr/>
          </p:nvGraphicFramePr>
          <p:xfrm>
            <a:off x="4006853" y="3000372"/>
            <a:ext cx="993775" cy="650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85" name="משוואה" r:id="rId5" imgW="368280" imgH="241200" progId="Equation.3">
                    <p:embed/>
                  </p:oleObj>
                </mc:Choice>
                <mc:Fallback>
                  <p:oleObj name="משוואה" r:id="rId5" imgW="3682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6853" y="3000372"/>
                          <a:ext cx="993775" cy="650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Oval 10"/>
            <p:cNvSpPr/>
            <p:nvPr/>
          </p:nvSpPr>
          <p:spPr>
            <a:xfrm>
              <a:off x="3857620" y="3143248"/>
              <a:ext cx="1143008" cy="50006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786182" y="3071810"/>
              <a:ext cx="1285884" cy="6429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232144" y="2285992"/>
          <a:ext cx="4826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86" name="משוואה" r:id="rId7" imgW="241200" imgH="203040" progId="Equation.3">
                  <p:embed/>
                </p:oleObj>
              </mc:Choice>
              <mc:Fallback>
                <p:oleObj name="משוואה" r:id="rId7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44" y="2285992"/>
                        <a:ext cx="482600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Oval 23"/>
          <p:cNvSpPr/>
          <p:nvPr/>
        </p:nvSpPr>
        <p:spPr>
          <a:xfrm>
            <a:off x="4500562" y="2928934"/>
            <a:ext cx="714380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hape 29"/>
          <p:cNvCxnSpPr>
            <a:stCxn id="24" idx="6"/>
            <a:endCxn id="9" idx="0"/>
          </p:cNvCxnSpPr>
          <p:nvPr/>
        </p:nvCxnSpPr>
        <p:spPr>
          <a:xfrm>
            <a:off x="5214942" y="3250405"/>
            <a:ext cx="857256" cy="1107289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4" name="Object 4"/>
          <p:cNvGraphicFramePr>
            <a:graphicFrameLocks noChangeAspect="1"/>
          </p:cNvGraphicFramePr>
          <p:nvPr/>
        </p:nvGraphicFramePr>
        <p:xfrm>
          <a:off x="5721350" y="3240088"/>
          <a:ext cx="10414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87" name="משוואה" r:id="rId9" imgW="520560" imgH="177480" progId="Equation.3">
                  <p:embed/>
                </p:oleObj>
              </mc:Choice>
              <mc:Fallback>
                <p:oleObj name="משוואה" r:id="rId9" imgW="520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350" y="3240088"/>
                        <a:ext cx="104140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Curved Connector 32"/>
          <p:cNvCxnSpPr>
            <a:stCxn id="7" idx="3"/>
            <a:endCxn id="9" idx="4"/>
          </p:cNvCxnSpPr>
          <p:nvPr/>
        </p:nvCxnSpPr>
        <p:spPr>
          <a:xfrm rot="16200000" flipH="1">
            <a:off x="3047442" y="1975879"/>
            <a:ext cx="1237165" cy="4812347"/>
          </a:xfrm>
          <a:prstGeom prst="curvedConnector3">
            <a:avLst>
              <a:gd name="adj1" fmla="val 18558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5" name="Object 5"/>
          <p:cNvGraphicFramePr>
            <a:graphicFrameLocks noChangeAspect="1"/>
          </p:cNvGraphicFramePr>
          <p:nvPr/>
        </p:nvGraphicFramePr>
        <p:xfrm>
          <a:off x="1317604" y="4857760"/>
          <a:ext cx="2540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88" name="משוואה" r:id="rId11" imgW="126720" imgH="177480" progId="Equation.3">
                  <p:embed/>
                </p:oleObj>
              </mc:Choice>
              <mc:Fallback>
                <p:oleObj name="משוואה" r:id="rId11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04" y="4857760"/>
                        <a:ext cx="2540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Curved Connector 37"/>
          <p:cNvCxnSpPr>
            <a:stCxn id="7" idx="1"/>
            <a:endCxn id="24" idx="1"/>
          </p:cNvCxnSpPr>
          <p:nvPr/>
        </p:nvCxnSpPr>
        <p:spPr>
          <a:xfrm rot="5400000" flipH="1" flipV="1">
            <a:off x="2789640" y="1493302"/>
            <a:ext cx="285752" cy="3345330"/>
          </a:xfrm>
          <a:prstGeom prst="curvedConnector3">
            <a:avLst>
              <a:gd name="adj1" fmla="val 21295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571736" y="4429132"/>
            <a:ext cx="714380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Curved Connector 50"/>
          <p:cNvCxnSpPr>
            <a:stCxn id="24" idx="0"/>
            <a:endCxn id="24" idx="7"/>
          </p:cNvCxnSpPr>
          <p:nvPr/>
        </p:nvCxnSpPr>
        <p:spPr>
          <a:xfrm rot="16200000" flipH="1">
            <a:off x="4936958" y="2849727"/>
            <a:ext cx="94157" cy="252571"/>
          </a:xfrm>
          <a:prstGeom prst="curvedConnector3">
            <a:avLst>
              <a:gd name="adj1" fmla="val -61335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6" name="Object 6"/>
          <p:cNvGraphicFramePr>
            <a:graphicFrameLocks noChangeAspect="1"/>
          </p:cNvGraphicFramePr>
          <p:nvPr/>
        </p:nvGraphicFramePr>
        <p:xfrm>
          <a:off x="5165732" y="2290757"/>
          <a:ext cx="40640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89" name="משוואה" r:id="rId13" imgW="203040" imgH="139680" progId="Equation.3">
                  <p:embed/>
                </p:oleObj>
              </mc:Choice>
              <mc:Fallback>
                <p:oleObj name="משוואה" r:id="rId13" imgW="20304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732" y="2290757"/>
                        <a:ext cx="406400" cy="280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Shape 55"/>
          <p:cNvCxnSpPr>
            <a:stCxn id="49" idx="2"/>
            <a:endCxn id="49" idx="4"/>
          </p:cNvCxnSpPr>
          <p:nvPr/>
        </p:nvCxnSpPr>
        <p:spPr>
          <a:xfrm rot="10800000" flipH="1" flipV="1">
            <a:off x="2571736" y="4750602"/>
            <a:ext cx="357190" cy="321471"/>
          </a:xfrm>
          <a:prstGeom prst="curvedConnector4">
            <a:avLst>
              <a:gd name="adj1" fmla="val -64000"/>
              <a:gd name="adj2" fmla="val 17111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7" name="Object 7"/>
          <p:cNvGraphicFramePr>
            <a:graphicFrameLocks noChangeAspect="1"/>
          </p:cNvGraphicFramePr>
          <p:nvPr/>
        </p:nvGraphicFramePr>
        <p:xfrm>
          <a:off x="2714612" y="5143512"/>
          <a:ext cx="4064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90" name="משוואה" r:id="rId15" imgW="203040" imgH="177480" progId="Equation.3">
                  <p:embed/>
                </p:oleObj>
              </mc:Choice>
              <mc:Fallback>
                <p:oleObj name="משוואה" r:id="rId15" imgW="203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2" y="5143512"/>
                        <a:ext cx="40640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" name="Shape 58"/>
          <p:cNvCxnSpPr>
            <a:stCxn id="24" idx="2"/>
            <a:endCxn id="49" idx="0"/>
          </p:cNvCxnSpPr>
          <p:nvPr/>
        </p:nvCxnSpPr>
        <p:spPr>
          <a:xfrm rot="10800000" flipV="1">
            <a:off x="2928926" y="3250404"/>
            <a:ext cx="1571636" cy="117872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>
            <a:stCxn id="49" idx="6"/>
            <a:endCxn id="24" idx="4"/>
          </p:cNvCxnSpPr>
          <p:nvPr/>
        </p:nvCxnSpPr>
        <p:spPr>
          <a:xfrm flipV="1">
            <a:off x="3286116" y="3571876"/>
            <a:ext cx="1571636" cy="117872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8" name="Object 8"/>
          <p:cNvGraphicFramePr>
            <a:graphicFrameLocks noChangeAspect="1"/>
          </p:cNvGraphicFramePr>
          <p:nvPr/>
        </p:nvGraphicFramePr>
        <p:xfrm>
          <a:off x="2968625" y="3332163"/>
          <a:ext cx="3302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91" name="משוואה" r:id="rId17" imgW="164880" imgH="203040" progId="Equation.3">
                  <p:embed/>
                </p:oleObj>
              </mc:Choice>
              <mc:Fallback>
                <p:oleObj name="משוואה" r:id="rId17" imgW="164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25" y="3332163"/>
                        <a:ext cx="330200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29" name="Object 9"/>
          <p:cNvGraphicFramePr>
            <a:graphicFrameLocks noChangeAspect="1"/>
          </p:cNvGraphicFramePr>
          <p:nvPr/>
        </p:nvGraphicFramePr>
        <p:xfrm>
          <a:off x="4314828" y="4300547"/>
          <a:ext cx="6858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92" name="משוואה" r:id="rId19" imgW="342720" imgH="241200" progId="Equation.3">
                  <p:embed/>
                </p:oleObj>
              </mc:Choice>
              <mc:Fallback>
                <p:oleObj name="משוואה" r:id="rId19" imgW="342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8" y="4300547"/>
                        <a:ext cx="6858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Shape 66"/>
          <p:cNvCxnSpPr>
            <a:stCxn id="7" idx="4"/>
            <a:endCxn id="49" idx="2"/>
          </p:cNvCxnSpPr>
          <p:nvPr/>
        </p:nvCxnSpPr>
        <p:spPr>
          <a:xfrm rot="16200000" flipH="1">
            <a:off x="1696621" y="3875487"/>
            <a:ext cx="892975" cy="8572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30" name="Object 10"/>
          <p:cNvGraphicFramePr>
            <a:graphicFrameLocks noChangeAspect="1"/>
          </p:cNvGraphicFramePr>
          <p:nvPr/>
        </p:nvGraphicFramePr>
        <p:xfrm>
          <a:off x="1993900" y="4071938"/>
          <a:ext cx="2540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93" name="משוואה" r:id="rId21" imgW="126720" imgH="203040" progId="Equation.3">
                  <p:embed/>
                </p:oleObj>
              </mc:Choice>
              <mc:Fallback>
                <p:oleObj name="משוואה" r:id="rId21" imgW="126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4071938"/>
                        <a:ext cx="254000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Curved Connector 69"/>
          <p:cNvCxnSpPr>
            <a:stCxn id="49" idx="5"/>
            <a:endCxn id="9" idx="3"/>
          </p:cNvCxnSpPr>
          <p:nvPr/>
        </p:nvCxnSpPr>
        <p:spPr>
          <a:xfrm rot="5400000" flipH="1" flipV="1">
            <a:off x="4363814" y="3724162"/>
            <a:ext cx="71438" cy="2436072"/>
          </a:xfrm>
          <a:prstGeom prst="curvedConnector3">
            <a:avLst>
              <a:gd name="adj1" fmla="val -4518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31" name="Object 11"/>
          <p:cNvGraphicFramePr>
            <a:graphicFrameLocks noChangeAspect="1"/>
          </p:cNvGraphicFramePr>
          <p:nvPr/>
        </p:nvGraphicFramePr>
        <p:xfrm>
          <a:off x="3741734" y="5286388"/>
          <a:ext cx="3302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94" name="משוואה" r:id="rId23" imgW="164880" imgH="203040" progId="Equation.3">
                  <p:embed/>
                </p:oleObj>
              </mc:Choice>
              <mc:Fallback>
                <p:oleObj name="משוואה" r:id="rId23" imgW="164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34" y="5286388"/>
                        <a:ext cx="330200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</a:t>
            </a:r>
            <a:r>
              <a:rPr lang="id-ID" dirty="0" err="1" smtClean="0"/>
              <a:t>odels</a:t>
            </a:r>
            <a:r>
              <a:rPr lang="id-ID" dirty="0" smtClean="0"/>
              <a:t> of </a:t>
            </a:r>
            <a:r>
              <a:rPr lang="en-US" dirty="0" smtClean="0"/>
              <a:t>C</a:t>
            </a:r>
            <a:r>
              <a:rPr lang="id-ID" dirty="0" err="1" smtClean="0"/>
              <a:t>omputation</a:t>
            </a:r>
            <a:endParaRPr lang="id-ID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12643"/>
              </p:ext>
            </p:extLst>
          </p:nvPr>
        </p:nvGraphicFramePr>
        <p:xfrm>
          <a:off x="152401" y="1543249"/>
          <a:ext cx="8839198" cy="4754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28799"/>
                <a:gridCol w="1981200"/>
                <a:gridCol w="1828800"/>
                <a:gridCol w="3200399"/>
              </a:tblGrid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Model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Language</a:t>
                      </a:r>
                      <a:r>
                        <a:rPr lang="en-US" sz="2000" baseline="0" dirty="0" smtClean="0"/>
                        <a:t> Recognition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Memory Management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Implementation</a:t>
                      </a:r>
                      <a:endParaRPr lang="en-US" sz="2000" dirty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Finite Automata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Regular Languages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No temporary memory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Elevators, Vending Machines, Traffic Light,</a:t>
                      </a:r>
                      <a:r>
                        <a:rPr lang="en-US" sz="2000" baseline="0" dirty="0" smtClean="0"/>
                        <a:t> Neural Network</a:t>
                      </a: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(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small computing </a:t>
                      </a:r>
                      <a:r>
                        <a:rPr lang="en-US" sz="2000" dirty="0" smtClean="0"/>
                        <a:t>power)</a:t>
                      </a:r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Pushdown Automata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Context-free Languages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/>
                        <a:t>Stack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/>
                        <a:t>Compilers for Programming Languages</a:t>
                      </a:r>
                      <a:br>
                        <a:rPr lang="en-US" sz="2000" b="0" dirty="0" smtClean="0"/>
                      </a:br>
                      <a:r>
                        <a:rPr lang="en-US" sz="2000" b="0" dirty="0" smtClean="0"/>
                        <a:t>(</a:t>
                      </a:r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medium computing </a:t>
                      </a:r>
                      <a:r>
                        <a:rPr lang="en-US" sz="2000" b="0" dirty="0" smtClean="0"/>
                        <a:t>power)</a:t>
                      </a:r>
                    </a:p>
                  </a:txBody>
                  <a:tcPr anchor="ctr"/>
                </a:tc>
              </a:tr>
              <a:tr h="13563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Turing machine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Unrestricted Grammar, Lambda Calculus</a:t>
                      </a:r>
                    </a:p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(Computable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Languages)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Random access 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Any Algorithm</a:t>
                      </a:r>
                      <a:br>
                        <a:rPr lang="en-US" sz="20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highest computing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power)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7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 smtClean="0"/>
              <a:t>Conversion is done by a very simple process:</a:t>
            </a:r>
          </a:p>
          <a:p>
            <a:pPr marL="514350" indent="-514350">
              <a:buAutoNum type="arabicPeriod"/>
            </a:pPr>
            <a:r>
              <a:rPr lang="en-US" dirty="0" smtClean="0"/>
              <a:t>Add a new start state with an     - transition from the </a:t>
            </a:r>
            <a:r>
              <a:rPr lang="en-US" b="1" dirty="0" smtClean="0"/>
              <a:t>new </a:t>
            </a:r>
            <a:r>
              <a:rPr lang="en-US" dirty="0" smtClean="0"/>
              <a:t>start state to the </a:t>
            </a:r>
            <a:r>
              <a:rPr lang="en-US" b="1" dirty="0" smtClean="0"/>
              <a:t>old </a:t>
            </a:r>
            <a:r>
              <a:rPr lang="en-US" dirty="0" smtClean="0"/>
              <a:t>start state</a:t>
            </a:r>
          </a:p>
          <a:p>
            <a:pPr marL="514350" indent="-514350">
              <a:buAutoNum type="arabicPeriod"/>
            </a:pPr>
            <a:r>
              <a:rPr lang="en-US" dirty="0" smtClean="0"/>
              <a:t>Add a new accepting state with     - transition from every </a:t>
            </a:r>
            <a:r>
              <a:rPr lang="en-US" b="1" dirty="0" smtClean="0"/>
              <a:t>old </a:t>
            </a:r>
            <a:r>
              <a:rPr lang="en-US" dirty="0" smtClean="0"/>
              <a:t>accepting state to the </a:t>
            </a:r>
            <a:r>
              <a:rPr lang="en-US" b="1" dirty="0" smtClean="0"/>
              <a:t>new </a:t>
            </a:r>
            <a:r>
              <a:rPr lang="en-US" dirty="0" smtClean="0"/>
              <a:t>accepting state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Replace any transition with multiple labels by a single transition labeled with the </a:t>
            </a:r>
            <a:r>
              <a:rPr lang="en-US" b="1" i="1" dirty="0"/>
              <a:t>union </a:t>
            </a:r>
            <a:r>
              <a:rPr lang="en-US" dirty="0"/>
              <a:t>of all labels.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Add any missing transition, including self transitions; label the added transition by    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Converting a DFA (or NFA) to a GNFA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196250"/>
              </p:ext>
            </p:extLst>
          </p:nvPr>
        </p:nvGraphicFramePr>
        <p:xfrm>
          <a:off x="5501196" y="1999229"/>
          <a:ext cx="341313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5" name="משוואה" r:id="rId3" imgW="126720" imgH="139680" progId="Equation.3">
                  <p:embed/>
                </p:oleObj>
              </mc:Choice>
              <mc:Fallback>
                <p:oleObj name="משוואה" r:id="rId3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1196" y="1999229"/>
                        <a:ext cx="341313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198793"/>
              </p:ext>
            </p:extLst>
          </p:nvPr>
        </p:nvGraphicFramePr>
        <p:xfrm>
          <a:off x="5805519" y="2845592"/>
          <a:ext cx="34131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6" name="משוואה" r:id="rId5" imgW="126720" imgH="139680" progId="Equation.3">
                  <p:embed/>
                </p:oleObj>
              </mc:Choice>
              <mc:Fallback>
                <p:oleObj name="משוואה" r:id="rId5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519" y="2845592"/>
                        <a:ext cx="341312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333634"/>
              </p:ext>
            </p:extLst>
          </p:nvPr>
        </p:nvGraphicFramePr>
        <p:xfrm>
          <a:off x="7162800" y="5411690"/>
          <a:ext cx="34131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7" name="משוואה" r:id="rId7" imgW="126720" imgH="203040" progId="Equation.3">
                  <p:embed/>
                </p:oleObj>
              </mc:Choice>
              <mc:Fallback>
                <p:oleObj name="משוואה" r:id="rId7" imgW="126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411690"/>
                        <a:ext cx="341312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latin typeface="+mn-lt"/>
              </a:rPr>
              <a:t>Stage 1: Convert </a:t>
            </a:r>
            <a:r>
              <a:rPr lang="en-US" i="1" dirty="0" smtClean="0">
                <a:latin typeface="+mn-lt"/>
                <a:cs typeface="Times New Roman" pitchFamily="18" charset="0"/>
              </a:rPr>
              <a:t>D</a:t>
            </a:r>
            <a:r>
              <a:rPr lang="en-US" dirty="0" smtClean="0">
                <a:latin typeface="+mn-lt"/>
              </a:rPr>
              <a:t> to a GNFA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1.0 Start with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dirty="0" smtClean="0"/>
          </a:p>
        </p:txBody>
      </p:sp>
      <p:grpSp>
        <p:nvGrpSpPr>
          <p:cNvPr id="4" name="Group 29"/>
          <p:cNvGrpSpPr/>
          <p:nvPr/>
        </p:nvGrpSpPr>
        <p:grpSpPr>
          <a:xfrm>
            <a:off x="1500166" y="2786059"/>
            <a:ext cx="5643603" cy="3286147"/>
            <a:chOff x="642909" y="1725595"/>
            <a:chExt cx="5643603" cy="3286147"/>
          </a:xfrm>
        </p:grpSpPr>
        <p:sp>
          <p:nvSpPr>
            <p:cNvPr id="31" name="Oval 30"/>
            <p:cNvSpPr/>
            <p:nvPr/>
          </p:nvSpPr>
          <p:spPr>
            <a:xfrm>
              <a:off x="5643570" y="1939908"/>
              <a:ext cx="571504" cy="50006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51"/>
            <p:cNvGrpSpPr/>
            <p:nvPr/>
          </p:nvGrpSpPr>
          <p:grpSpPr>
            <a:xfrm>
              <a:off x="642909" y="1725595"/>
              <a:ext cx="5643603" cy="3286147"/>
              <a:chOff x="642909" y="1725595"/>
              <a:chExt cx="5643603" cy="3286147"/>
            </a:xfrm>
          </p:grpSpPr>
          <p:grpSp>
            <p:nvGrpSpPr>
              <p:cNvPr id="6" name="Group 42"/>
              <p:cNvGrpSpPr/>
              <p:nvPr/>
            </p:nvGrpSpPr>
            <p:grpSpPr>
              <a:xfrm>
                <a:off x="857224" y="1970070"/>
                <a:ext cx="3071834" cy="2357453"/>
                <a:chOff x="4429124" y="2368537"/>
                <a:chExt cx="3071834" cy="2357453"/>
              </a:xfrm>
            </p:grpSpPr>
            <p:graphicFrame>
              <p:nvGraphicFramePr>
                <p:cNvPr id="47" name="Object 3"/>
                <p:cNvGraphicFramePr>
                  <a:graphicFrameLocks noChangeAspect="1"/>
                </p:cNvGraphicFramePr>
                <p:nvPr/>
              </p:nvGraphicFramePr>
              <p:xfrm>
                <a:off x="5500693" y="3363916"/>
                <a:ext cx="204788" cy="3206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2466" name="משוואה" r:id="rId3" imgW="114120" imgH="177480" progId="Equation.3">
                        <p:embed/>
                      </p:oleObj>
                    </mc:Choice>
                    <mc:Fallback>
                      <p:oleObj name="משוואה" r:id="rId3" imgW="11412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500693" y="3363916"/>
                              <a:ext cx="204788" cy="3206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7" name="Group 32"/>
                <p:cNvGrpSpPr/>
                <p:nvPr/>
              </p:nvGrpSpPr>
              <p:grpSpPr>
                <a:xfrm>
                  <a:off x="4429124" y="2368537"/>
                  <a:ext cx="714380" cy="642942"/>
                  <a:chOff x="857224" y="868339"/>
                  <a:chExt cx="714380" cy="642942"/>
                </a:xfrm>
              </p:grpSpPr>
              <p:sp>
                <p:nvSpPr>
                  <p:cNvPr id="53" name="Oval 14"/>
                  <p:cNvSpPr/>
                  <p:nvPr/>
                </p:nvSpPr>
                <p:spPr>
                  <a:xfrm>
                    <a:off x="857224" y="868339"/>
                    <a:ext cx="714380" cy="642942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aphicFrame>
                <p:nvGraphicFramePr>
                  <p:cNvPr id="54" name="Object 53"/>
                  <p:cNvGraphicFramePr>
                    <a:graphicFrameLocks noChangeAspect="1"/>
                  </p:cNvGraphicFramePr>
                  <p:nvPr/>
                </p:nvGraphicFramePr>
                <p:xfrm>
                  <a:off x="984250" y="939781"/>
                  <a:ext cx="471488" cy="42862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2467" name="משוואה" r:id="rId5" imgW="177480" imgH="228600" progId="Equation.3">
                          <p:embed/>
                        </p:oleObj>
                      </mc:Choice>
                      <mc:Fallback>
                        <p:oleObj name="משוואה" r:id="rId5" imgW="177480" imgH="2286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984250" y="939781"/>
                                <a:ext cx="471488" cy="42862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8" name="Group 35"/>
                <p:cNvGrpSpPr/>
                <p:nvPr/>
              </p:nvGrpSpPr>
              <p:grpSpPr>
                <a:xfrm>
                  <a:off x="6786578" y="4083048"/>
                  <a:ext cx="714380" cy="642942"/>
                  <a:chOff x="-32" y="2582850"/>
                  <a:chExt cx="714380" cy="642942"/>
                </a:xfrm>
              </p:grpSpPr>
              <p:sp>
                <p:nvSpPr>
                  <p:cNvPr id="51" name="Oval 50"/>
                  <p:cNvSpPr/>
                  <p:nvPr/>
                </p:nvSpPr>
                <p:spPr>
                  <a:xfrm>
                    <a:off x="-32" y="2582850"/>
                    <a:ext cx="714380" cy="642942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aphicFrame>
                <p:nvGraphicFramePr>
                  <p:cNvPr id="52" name="Object 51"/>
                  <p:cNvGraphicFramePr>
                    <a:graphicFrameLocks noChangeAspect="1"/>
                  </p:cNvGraphicFramePr>
                  <p:nvPr/>
                </p:nvGraphicFramePr>
                <p:xfrm>
                  <a:off x="142853" y="2652704"/>
                  <a:ext cx="439737" cy="42862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2468" name="משוואה" r:id="rId7" imgW="164880" imgH="228600" progId="Equation.3">
                          <p:embed/>
                        </p:oleObj>
                      </mc:Choice>
                      <mc:Fallback>
                        <p:oleObj name="משוואה" r:id="rId7" imgW="164880" imgH="2286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2853" y="2652704"/>
                                <a:ext cx="439737" cy="42862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cxnSp>
              <p:nvCxnSpPr>
                <p:cNvPr id="50" name="Straight Arrow Connector 49"/>
                <p:cNvCxnSpPr>
                  <a:stCxn id="53" idx="6"/>
                  <a:endCxn id="51" idx="2"/>
                </p:cNvCxnSpPr>
                <p:nvPr/>
              </p:nvCxnSpPr>
              <p:spPr>
                <a:xfrm>
                  <a:off x="5143504" y="2690008"/>
                  <a:ext cx="1643074" cy="171451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42"/>
              <p:cNvGrpSpPr/>
              <p:nvPr/>
            </p:nvGrpSpPr>
            <p:grpSpPr>
              <a:xfrm>
                <a:off x="3824439" y="1868470"/>
                <a:ext cx="2462073" cy="1910269"/>
                <a:chOff x="5038885" y="2232014"/>
                <a:chExt cx="2462073" cy="1910269"/>
              </a:xfrm>
            </p:grpSpPr>
            <p:graphicFrame>
              <p:nvGraphicFramePr>
                <p:cNvPr id="42" name="Object 3"/>
                <p:cNvGraphicFramePr>
                  <a:graphicFrameLocks noChangeAspect="1"/>
                </p:cNvGraphicFramePr>
                <p:nvPr/>
              </p:nvGraphicFramePr>
              <p:xfrm>
                <a:off x="5857883" y="2933696"/>
                <a:ext cx="182563" cy="2984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2469" name="משוואה" r:id="rId9" imgW="101520" imgH="164880" progId="Equation.3">
                        <p:embed/>
                      </p:oleObj>
                    </mc:Choice>
                    <mc:Fallback>
                      <p:oleObj name="משוואה" r:id="rId9" imgW="101520" imgH="1648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857883" y="2933696"/>
                              <a:ext cx="182563" cy="29845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0" name="Group 35"/>
                <p:cNvGrpSpPr/>
                <p:nvPr/>
              </p:nvGrpSpPr>
              <p:grpSpPr>
                <a:xfrm>
                  <a:off x="6786578" y="2232014"/>
                  <a:ext cx="714380" cy="642942"/>
                  <a:chOff x="-32" y="731816"/>
                  <a:chExt cx="714380" cy="642942"/>
                </a:xfrm>
              </p:grpSpPr>
              <p:sp>
                <p:nvSpPr>
                  <p:cNvPr id="45" name="Oval 44"/>
                  <p:cNvSpPr/>
                  <p:nvPr/>
                </p:nvSpPr>
                <p:spPr>
                  <a:xfrm>
                    <a:off x="-32" y="731816"/>
                    <a:ext cx="714380" cy="642942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aphicFrame>
                <p:nvGraphicFramePr>
                  <p:cNvPr id="46" name="Object 45"/>
                  <p:cNvGraphicFramePr>
                    <a:graphicFrameLocks noChangeAspect="1"/>
                  </p:cNvGraphicFramePr>
                  <p:nvPr/>
                </p:nvGraphicFramePr>
                <p:xfrm>
                  <a:off x="142836" y="801672"/>
                  <a:ext cx="439738" cy="42862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2470" name="משוואה" r:id="rId11" imgW="164880" imgH="228600" progId="Equation.3">
                          <p:embed/>
                        </p:oleObj>
                      </mc:Choice>
                      <mc:Fallback>
                        <p:oleObj name="משוואה" r:id="rId11" imgW="164880" imgH="2286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2836" y="801672"/>
                                <a:ext cx="439738" cy="42862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cxnSp>
              <p:nvCxnSpPr>
                <p:cNvPr id="44" name="Straight Arrow Connector 43"/>
                <p:cNvCxnSpPr>
                  <a:stCxn id="51" idx="7"/>
                  <a:endCxn id="45" idx="2"/>
                </p:cNvCxnSpPr>
                <p:nvPr/>
              </p:nvCxnSpPr>
              <p:spPr>
                <a:xfrm rot="5400000" flipH="1" flipV="1">
                  <a:off x="5118333" y="2474038"/>
                  <a:ext cx="1588797" cy="174769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Curved Connector 34"/>
              <p:cNvCxnSpPr/>
              <p:nvPr/>
            </p:nvCxnSpPr>
            <p:spPr>
              <a:xfrm rot="16200000" flipH="1">
                <a:off x="1214414" y="2266284"/>
                <a:ext cx="1588" cy="505142"/>
              </a:xfrm>
              <a:prstGeom prst="curvedConnector3">
                <a:avLst>
                  <a:gd name="adj1" fmla="val 5385348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6" name="Object 3"/>
              <p:cNvGraphicFramePr>
                <a:graphicFrameLocks noChangeAspect="1"/>
              </p:cNvGraphicFramePr>
              <p:nvPr/>
            </p:nvGraphicFramePr>
            <p:xfrm>
              <a:off x="785786" y="2940041"/>
              <a:ext cx="182563" cy="298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471" name="משוואה" r:id="rId13" imgW="101520" imgH="164880" progId="Equation.3">
                      <p:embed/>
                    </p:oleObj>
                  </mc:Choice>
                  <mc:Fallback>
                    <p:oleObj name="משוואה" r:id="rId13" imgW="10152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5786" y="2940041"/>
                            <a:ext cx="182563" cy="2984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7" name="Curved Connector 36"/>
              <p:cNvCxnSpPr>
                <a:stCxn id="51" idx="3"/>
                <a:endCxn id="51" idx="5"/>
              </p:cNvCxnSpPr>
              <p:nvPr/>
            </p:nvCxnSpPr>
            <p:spPr>
              <a:xfrm rot="16200000" flipH="1">
                <a:off x="3571868" y="3980795"/>
                <a:ext cx="1588" cy="505142"/>
              </a:xfrm>
              <a:prstGeom prst="curvedConnector3">
                <a:avLst>
                  <a:gd name="adj1" fmla="val 56040131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8" name="Object 3"/>
              <p:cNvGraphicFramePr>
                <a:graphicFrameLocks noChangeAspect="1"/>
              </p:cNvGraphicFramePr>
              <p:nvPr/>
            </p:nvGraphicFramePr>
            <p:xfrm>
              <a:off x="3081328" y="4691067"/>
              <a:ext cx="204788" cy="320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472" name="משוואה" r:id="rId14" imgW="114120" imgH="177480" progId="Equation.3">
                      <p:embed/>
                    </p:oleObj>
                  </mc:Choice>
                  <mc:Fallback>
                    <p:oleObj name="משוואה" r:id="rId14" imgW="11412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81328" y="4691067"/>
                            <a:ext cx="204788" cy="3206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9" name="Curved Connector 38"/>
              <p:cNvCxnSpPr>
                <a:stCxn id="45" idx="3"/>
                <a:endCxn id="45" idx="5"/>
              </p:cNvCxnSpPr>
              <p:nvPr/>
            </p:nvCxnSpPr>
            <p:spPr>
              <a:xfrm rot="16200000" flipH="1">
                <a:off x="5929322" y="2164684"/>
                <a:ext cx="1588" cy="505142"/>
              </a:xfrm>
              <a:prstGeom prst="curvedConnector3">
                <a:avLst>
                  <a:gd name="adj1" fmla="val 53124513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0" name="Object 3"/>
              <p:cNvGraphicFramePr>
                <a:graphicFrameLocks noChangeAspect="1"/>
              </p:cNvGraphicFramePr>
              <p:nvPr/>
            </p:nvGraphicFramePr>
            <p:xfrm>
              <a:off x="5351470" y="2725726"/>
              <a:ext cx="363537" cy="342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473" name="משוואה" r:id="rId15" imgW="203040" imgH="190440" progId="Equation.3">
                      <p:embed/>
                    </p:oleObj>
                  </mc:Choice>
                  <mc:Fallback>
                    <p:oleObj name="משוואה" r:id="rId15" imgW="20304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51470" y="2725726"/>
                            <a:ext cx="363537" cy="3429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1" name="Straight Arrow Connector 40"/>
              <p:cNvCxnSpPr/>
              <p:nvPr/>
            </p:nvCxnSpPr>
            <p:spPr>
              <a:xfrm rot="16200000" flipH="1">
                <a:off x="633060" y="1735444"/>
                <a:ext cx="338632" cy="3189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2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latin typeface="+mn-lt"/>
              </a:rPr>
              <a:t>Stage 1: Convert </a:t>
            </a:r>
            <a:r>
              <a:rPr lang="en-US" i="1" dirty="0" smtClean="0">
                <a:latin typeface="+mn-lt"/>
                <a:cs typeface="Times New Roman" pitchFamily="18" charset="0"/>
              </a:rPr>
              <a:t>D</a:t>
            </a:r>
            <a:r>
              <a:rPr lang="en-US" dirty="0" smtClean="0">
                <a:latin typeface="+mn-lt"/>
              </a:rPr>
              <a:t> to a GNFA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1.1 Add 2 new states</a:t>
            </a:r>
          </a:p>
        </p:txBody>
      </p:sp>
      <p:grpSp>
        <p:nvGrpSpPr>
          <p:cNvPr id="4" name="Group 29"/>
          <p:cNvGrpSpPr/>
          <p:nvPr/>
        </p:nvGrpSpPr>
        <p:grpSpPr>
          <a:xfrm>
            <a:off x="1500166" y="2786059"/>
            <a:ext cx="5643603" cy="3286147"/>
            <a:chOff x="642909" y="1725595"/>
            <a:chExt cx="5643603" cy="3286147"/>
          </a:xfrm>
        </p:grpSpPr>
        <p:sp>
          <p:nvSpPr>
            <p:cNvPr id="31" name="Oval 30"/>
            <p:cNvSpPr/>
            <p:nvPr/>
          </p:nvSpPr>
          <p:spPr>
            <a:xfrm>
              <a:off x="5643570" y="1939908"/>
              <a:ext cx="571504" cy="50006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51"/>
            <p:cNvGrpSpPr/>
            <p:nvPr/>
          </p:nvGrpSpPr>
          <p:grpSpPr>
            <a:xfrm>
              <a:off x="642909" y="1725595"/>
              <a:ext cx="5643603" cy="3286147"/>
              <a:chOff x="642909" y="1725595"/>
              <a:chExt cx="5643603" cy="3286147"/>
            </a:xfrm>
          </p:grpSpPr>
          <p:grpSp>
            <p:nvGrpSpPr>
              <p:cNvPr id="6" name="Group 42"/>
              <p:cNvGrpSpPr/>
              <p:nvPr/>
            </p:nvGrpSpPr>
            <p:grpSpPr>
              <a:xfrm>
                <a:off x="857224" y="1970070"/>
                <a:ext cx="3071834" cy="2357453"/>
                <a:chOff x="4429124" y="2368537"/>
                <a:chExt cx="3071834" cy="2357453"/>
              </a:xfrm>
            </p:grpSpPr>
            <p:graphicFrame>
              <p:nvGraphicFramePr>
                <p:cNvPr id="47" name="Object 3"/>
                <p:cNvGraphicFramePr>
                  <a:graphicFrameLocks noChangeAspect="1"/>
                </p:cNvGraphicFramePr>
                <p:nvPr/>
              </p:nvGraphicFramePr>
              <p:xfrm>
                <a:off x="5500693" y="3363916"/>
                <a:ext cx="204788" cy="3206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3550" name="משוואה" r:id="rId3" imgW="114120" imgH="177480" progId="Equation.3">
                        <p:embed/>
                      </p:oleObj>
                    </mc:Choice>
                    <mc:Fallback>
                      <p:oleObj name="משוואה" r:id="rId3" imgW="11412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500693" y="3363916"/>
                              <a:ext cx="204788" cy="3206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7" name="Group 32"/>
                <p:cNvGrpSpPr/>
                <p:nvPr/>
              </p:nvGrpSpPr>
              <p:grpSpPr>
                <a:xfrm>
                  <a:off x="4429124" y="2368537"/>
                  <a:ext cx="714380" cy="642942"/>
                  <a:chOff x="857224" y="868339"/>
                  <a:chExt cx="714380" cy="642942"/>
                </a:xfrm>
              </p:grpSpPr>
              <p:sp>
                <p:nvSpPr>
                  <p:cNvPr id="53" name="Oval 14"/>
                  <p:cNvSpPr/>
                  <p:nvPr/>
                </p:nvSpPr>
                <p:spPr>
                  <a:xfrm>
                    <a:off x="857224" y="868339"/>
                    <a:ext cx="714380" cy="642942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aphicFrame>
                <p:nvGraphicFramePr>
                  <p:cNvPr id="54" name="Object 53"/>
                  <p:cNvGraphicFramePr>
                    <a:graphicFrameLocks noChangeAspect="1"/>
                  </p:cNvGraphicFramePr>
                  <p:nvPr/>
                </p:nvGraphicFramePr>
                <p:xfrm>
                  <a:off x="984250" y="939781"/>
                  <a:ext cx="471488" cy="42862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3551" name="משוואה" r:id="rId5" imgW="177480" imgH="228600" progId="Equation.3">
                          <p:embed/>
                        </p:oleObj>
                      </mc:Choice>
                      <mc:Fallback>
                        <p:oleObj name="משוואה" r:id="rId5" imgW="177480" imgH="2286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984250" y="939781"/>
                                <a:ext cx="471488" cy="42862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8" name="Group 35"/>
                <p:cNvGrpSpPr/>
                <p:nvPr/>
              </p:nvGrpSpPr>
              <p:grpSpPr>
                <a:xfrm>
                  <a:off x="6786578" y="4083048"/>
                  <a:ext cx="714380" cy="642942"/>
                  <a:chOff x="-32" y="2582850"/>
                  <a:chExt cx="714380" cy="642942"/>
                </a:xfrm>
              </p:grpSpPr>
              <p:sp>
                <p:nvSpPr>
                  <p:cNvPr id="51" name="Oval 50"/>
                  <p:cNvSpPr/>
                  <p:nvPr/>
                </p:nvSpPr>
                <p:spPr>
                  <a:xfrm>
                    <a:off x="-32" y="2582850"/>
                    <a:ext cx="714380" cy="642942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aphicFrame>
                <p:nvGraphicFramePr>
                  <p:cNvPr id="52" name="Object 51"/>
                  <p:cNvGraphicFramePr>
                    <a:graphicFrameLocks noChangeAspect="1"/>
                  </p:cNvGraphicFramePr>
                  <p:nvPr/>
                </p:nvGraphicFramePr>
                <p:xfrm>
                  <a:off x="142853" y="2652704"/>
                  <a:ext cx="439737" cy="42862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3552" name="משוואה" r:id="rId7" imgW="164880" imgH="228600" progId="Equation.3">
                          <p:embed/>
                        </p:oleObj>
                      </mc:Choice>
                      <mc:Fallback>
                        <p:oleObj name="משוואה" r:id="rId7" imgW="164880" imgH="2286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2853" y="2652704"/>
                                <a:ext cx="439737" cy="42862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cxnSp>
              <p:nvCxnSpPr>
                <p:cNvPr id="50" name="Straight Arrow Connector 49"/>
                <p:cNvCxnSpPr>
                  <a:stCxn id="53" idx="6"/>
                  <a:endCxn id="51" idx="2"/>
                </p:cNvCxnSpPr>
                <p:nvPr/>
              </p:nvCxnSpPr>
              <p:spPr>
                <a:xfrm>
                  <a:off x="5143504" y="2690008"/>
                  <a:ext cx="1643074" cy="171451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42"/>
              <p:cNvGrpSpPr/>
              <p:nvPr/>
            </p:nvGrpSpPr>
            <p:grpSpPr>
              <a:xfrm>
                <a:off x="3824439" y="1868470"/>
                <a:ext cx="2462073" cy="1910269"/>
                <a:chOff x="5038885" y="2232014"/>
                <a:chExt cx="2462073" cy="1910269"/>
              </a:xfrm>
            </p:grpSpPr>
            <p:graphicFrame>
              <p:nvGraphicFramePr>
                <p:cNvPr id="42" name="Object 3"/>
                <p:cNvGraphicFramePr>
                  <a:graphicFrameLocks noChangeAspect="1"/>
                </p:cNvGraphicFramePr>
                <p:nvPr/>
              </p:nvGraphicFramePr>
              <p:xfrm>
                <a:off x="5857883" y="2946394"/>
                <a:ext cx="182563" cy="2984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3553" name="משוואה" r:id="rId9" imgW="101520" imgH="164880" progId="Equation.3">
                        <p:embed/>
                      </p:oleObj>
                    </mc:Choice>
                    <mc:Fallback>
                      <p:oleObj name="משוואה" r:id="rId9" imgW="101520" imgH="1648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857883" y="2946394"/>
                              <a:ext cx="182563" cy="29845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0" name="Group 35"/>
                <p:cNvGrpSpPr/>
                <p:nvPr/>
              </p:nvGrpSpPr>
              <p:grpSpPr>
                <a:xfrm>
                  <a:off x="6786578" y="2232014"/>
                  <a:ext cx="714380" cy="642942"/>
                  <a:chOff x="-32" y="731816"/>
                  <a:chExt cx="714380" cy="642942"/>
                </a:xfrm>
              </p:grpSpPr>
              <p:sp>
                <p:nvSpPr>
                  <p:cNvPr id="45" name="Oval 44"/>
                  <p:cNvSpPr/>
                  <p:nvPr/>
                </p:nvSpPr>
                <p:spPr>
                  <a:xfrm>
                    <a:off x="-32" y="731816"/>
                    <a:ext cx="714380" cy="642942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aphicFrame>
                <p:nvGraphicFramePr>
                  <p:cNvPr id="46" name="Object 45"/>
                  <p:cNvGraphicFramePr>
                    <a:graphicFrameLocks noChangeAspect="1"/>
                  </p:cNvGraphicFramePr>
                  <p:nvPr/>
                </p:nvGraphicFramePr>
                <p:xfrm>
                  <a:off x="142836" y="801672"/>
                  <a:ext cx="439738" cy="42862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3554" name="משוואה" r:id="rId11" imgW="164880" imgH="228600" progId="Equation.3">
                          <p:embed/>
                        </p:oleObj>
                      </mc:Choice>
                      <mc:Fallback>
                        <p:oleObj name="משוואה" r:id="rId11" imgW="164880" imgH="2286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2836" y="801672"/>
                                <a:ext cx="439738" cy="42862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cxnSp>
              <p:nvCxnSpPr>
                <p:cNvPr id="44" name="Straight Arrow Connector 43"/>
                <p:cNvCxnSpPr>
                  <a:stCxn id="51" idx="7"/>
                  <a:endCxn id="45" idx="2"/>
                </p:cNvCxnSpPr>
                <p:nvPr/>
              </p:nvCxnSpPr>
              <p:spPr>
                <a:xfrm rot="5400000" flipH="1" flipV="1">
                  <a:off x="5118333" y="2474038"/>
                  <a:ext cx="1588797" cy="174769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Curved Connector 34"/>
              <p:cNvCxnSpPr/>
              <p:nvPr/>
            </p:nvCxnSpPr>
            <p:spPr>
              <a:xfrm rot="16200000" flipH="1">
                <a:off x="1214414" y="2266284"/>
                <a:ext cx="1588" cy="505142"/>
              </a:xfrm>
              <a:prstGeom prst="curvedConnector3">
                <a:avLst>
                  <a:gd name="adj1" fmla="val 5385348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6" name="Object 3"/>
              <p:cNvGraphicFramePr>
                <a:graphicFrameLocks noChangeAspect="1"/>
              </p:cNvGraphicFramePr>
              <p:nvPr/>
            </p:nvGraphicFramePr>
            <p:xfrm>
              <a:off x="785786" y="2940041"/>
              <a:ext cx="182563" cy="298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555" name="משוואה" r:id="rId13" imgW="101520" imgH="164880" progId="Equation.3">
                      <p:embed/>
                    </p:oleObj>
                  </mc:Choice>
                  <mc:Fallback>
                    <p:oleObj name="משוואה" r:id="rId13" imgW="10152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5786" y="2940041"/>
                            <a:ext cx="182563" cy="2984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7" name="Curved Connector 36"/>
              <p:cNvCxnSpPr>
                <a:stCxn id="51" idx="3"/>
                <a:endCxn id="51" idx="5"/>
              </p:cNvCxnSpPr>
              <p:nvPr/>
            </p:nvCxnSpPr>
            <p:spPr>
              <a:xfrm rot="16200000" flipH="1">
                <a:off x="3571868" y="3980795"/>
                <a:ext cx="1588" cy="505142"/>
              </a:xfrm>
              <a:prstGeom prst="curvedConnector3">
                <a:avLst>
                  <a:gd name="adj1" fmla="val 56040131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8" name="Object 3"/>
              <p:cNvGraphicFramePr>
                <a:graphicFrameLocks noChangeAspect="1"/>
              </p:cNvGraphicFramePr>
              <p:nvPr/>
            </p:nvGraphicFramePr>
            <p:xfrm>
              <a:off x="3081328" y="4691067"/>
              <a:ext cx="204788" cy="320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556" name="משוואה" r:id="rId14" imgW="114120" imgH="177480" progId="Equation.3">
                      <p:embed/>
                    </p:oleObj>
                  </mc:Choice>
                  <mc:Fallback>
                    <p:oleObj name="משוואה" r:id="rId14" imgW="11412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81328" y="4691067"/>
                            <a:ext cx="204788" cy="3206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9" name="Curved Connector 38"/>
              <p:cNvCxnSpPr>
                <a:stCxn id="45" idx="3"/>
                <a:endCxn id="45" idx="5"/>
              </p:cNvCxnSpPr>
              <p:nvPr/>
            </p:nvCxnSpPr>
            <p:spPr>
              <a:xfrm rot="16200000" flipH="1">
                <a:off x="5929322" y="2164684"/>
                <a:ext cx="1588" cy="505142"/>
              </a:xfrm>
              <a:prstGeom prst="curvedConnector3">
                <a:avLst>
                  <a:gd name="adj1" fmla="val 53124513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0" name="Object 3"/>
              <p:cNvGraphicFramePr>
                <a:graphicFrameLocks noChangeAspect="1"/>
              </p:cNvGraphicFramePr>
              <p:nvPr/>
            </p:nvGraphicFramePr>
            <p:xfrm>
              <a:off x="5351470" y="2725726"/>
              <a:ext cx="363537" cy="342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557" name="משוואה" r:id="rId15" imgW="203040" imgH="190440" progId="Equation.3">
                      <p:embed/>
                    </p:oleObj>
                  </mc:Choice>
                  <mc:Fallback>
                    <p:oleObj name="משוואה" r:id="rId15" imgW="20304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51470" y="2725726"/>
                            <a:ext cx="363537" cy="3429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1" name="Straight Arrow Connector 40"/>
              <p:cNvCxnSpPr/>
              <p:nvPr/>
            </p:nvCxnSpPr>
            <p:spPr>
              <a:xfrm rot="16200000" flipH="1">
                <a:off x="633060" y="1735444"/>
                <a:ext cx="338632" cy="3189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Oval 14"/>
          <p:cNvSpPr/>
          <p:nvPr/>
        </p:nvSpPr>
        <p:spPr>
          <a:xfrm>
            <a:off x="7500958" y="5072074"/>
            <a:ext cx="1071570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14"/>
          <p:cNvSpPr/>
          <p:nvPr/>
        </p:nvSpPr>
        <p:spPr>
          <a:xfrm>
            <a:off x="500034" y="5072074"/>
            <a:ext cx="1000132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7596215" y="5132388"/>
          <a:ext cx="97631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8" name="משוואה" r:id="rId17" imgW="368280" imgH="241200" progId="Equation.3">
                  <p:embed/>
                </p:oleObj>
              </mc:Choice>
              <mc:Fallback>
                <p:oleObj name="משוואה" r:id="rId17" imgW="368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215" y="5132388"/>
                        <a:ext cx="976313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642910" y="5143500"/>
          <a:ext cx="7747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9" name="משוואה" r:id="rId19" imgW="291960" imgH="228600" progId="Equation.3">
                  <p:embed/>
                </p:oleObj>
              </mc:Choice>
              <mc:Fallback>
                <p:oleObj name="משוואה" r:id="rId19" imgW="29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5143500"/>
                        <a:ext cx="7747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latin typeface="+mn-lt"/>
              </a:rPr>
              <a:t>Stage 1: Convert </a:t>
            </a:r>
            <a:r>
              <a:rPr lang="en-US" i="1" dirty="0" smtClean="0">
                <a:latin typeface="+mn-lt"/>
                <a:cs typeface="Times New Roman" pitchFamily="18" charset="0"/>
              </a:rPr>
              <a:t>D</a:t>
            </a:r>
            <a:r>
              <a:rPr lang="en-US" dirty="0" smtClean="0">
                <a:latin typeface="+mn-lt"/>
              </a:rPr>
              <a:t> to a GNFA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8439150" cy="46430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1.2 Make          the initial state and           the final state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51"/>
          <p:cNvGrpSpPr/>
          <p:nvPr/>
        </p:nvGrpSpPr>
        <p:grpSpPr>
          <a:xfrm>
            <a:off x="285720" y="2928934"/>
            <a:ext cx="6858049" cy="3143272"/>
            <a:chOff x="-571537" y="1868470"/>
            <a:chExt cx="6858049" cy="3143272"/>
          </a:xfrm>
        </p:grpSpPr>
        <p:grpSp>
          <p:nvGrpSpPr>
            <p:cNvPr id="5" name="Group 42"/>
            <p:cNvGrpSpPr/>
            <p:nvPr/>
          </p:nvGrpSpPr>
          <p:grpSpPr>
            <a:xfrm>
              <a:off x="857224" y="1970070"/>
              <a:ext cx="3071834" cy="2357453"/>
              <a:chOff x="4429124" y="2368537"/>
              <a:chExt cx="3071834" cy="2357453"/>
            </a:xfrm>
          </p:grpSpPr>
          <p:graphicFrame>
            <p:nvGraphicFramePr>
              <p:cNvPr id="47" name="Object 3"/>
              <p:cNvGraphicFramePr>
                <a:graphicFrameLocks noChangeAspect="1"/>
              </p:cNvGraphicFramePr>
              <p:nvPr/>
            </p:nvGraphicFramePr>
            <p:xfrm>
              <a:off x="5500693" y="3363916"/>
              <a:ext cx="204788" cy="320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694" name="משוואה" r:id="rId3" imgW="114120" imgH="177480" progId="Equation.3">
                      <p:embed/>
                    </p:oleObj>
                  </mc:Choice>
                  <mc:Fallback>
                    <p:oleObj name="משוואה" r:id="rId3" imgW="11412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00693" y="3363916"/>
                            <a:ext cx="204788" cy="3206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6" name="Group 32"/>
              <p:cNvGrpSpPr/>
              <p:nvPr/>
            </p:nvGrpSpPr>
            <p:grpSpPr>
              <a:xfrm>
                <a:off x="4429124" y="2368537"/>
                <a:ext cx="714380" cy="642942"/>
                <a:chOff x="857224" y="868339"/>
                <a:chExt cx="714380" cy="642942"/>
              </a:xfrm>
            </p:grpSpPr>
            <p:sp>
              <p:nvSpPr>
                <p:cNvPr id="53" name="Oval 14"/>
                <p:cNvSpPr/>
                <p:nvPr/>
              </p:nvSpPr>
              <p:spPr>
                <a:xfrm>
                  <a:off x="857224" y="868339"/>
                  <a:ext cx="714380" cy="64294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aphicFrame>
              <p:nvGraphicFramePr>
                <p:cNvPr id="54" name="Object 53"/>
                <p:cNvGraphicFramePr>
                  <a:graphicFrameLocks noChangeAspect="1"/>
                </p:cNvGraphicFramePr>
                <p:nvPr/>
              </p:nvGraphicFramePr>
              <p:xfrm>
                <a:off x="984250" y="939781"/>
                <a:ext cx="471488" cy="4286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4695" name="משוואה" r:id="rId5" imgW="177480" imgH="228600" progId="Equation.3">
                        <p:embed/>
                      </p:oleObj>
                    </mc:Choice>
                    <mc:Fallback>
                      <p:oleObj name="משוואה" r:id="rId5" imgW="17748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84250" y="939781"/>
                              <a:ext cx="471488" cy="4286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7" name="Group 35"/>
              <p:cNvGrpSpPr/>
              <p:nvPr/>
            </p:nvGrpSpPr>
            <p:grpSpPr>
              <a:xfrm>
                <a:off x="6786578" y="4083048"/>
                <a:ext cx="714380" cy="642942"/>
                <a:chOff x="-32" y="2582850"/>
                <a:chExt cx="714380" cy="642942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-32" y="2582850"/>
                  <a:ext cx="714380" cy="64294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aphicFrame>
              <p:nvGraphicFramePr>
                <p:cNvPr id="52" name="Object 51"/>
                <p:cNvGraphicFramePr>
                  <a:graphicFrameLocks noChangeAspect="1"/>
                </p:cNvGraphicFramePr>
                <p:nvPr/>
              </p:nvGraphicFramePr>
              <p:xfrm>
                <a:off x="142853" y="2652704"/>
                <a:ext cx="439737" cy="4286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4696" name="משוואה" r:id="rId7" imgW="164880" imgH="228600" progId="Equation.3">
                        <p:embed/>
                      </p:oleObj>
                    </mc:Choice>
                    <mc:Fallback>
                      <p:oleObj name="משוואה" r:id="rId7" imgW="16488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2853" y="2652704"/>
                              <a:ext cx="439737" cy="4286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50" name="Straight Arrow Connector 49"/>
              <p:cNvCxnSpPr>
                <a:stCxn id="53" idx="6"/>
                <a:endCxn id="51" idx="2"/>
              </p:cNvCxnSpPr>
              <p:nvPr/>
            </p:nvCxnSpPr>
            <p:spPr>
              <a:xfrm>
                <a:off x="5143504" y="2690008"/>
                <a:ext cx="1643074" cy="171451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42"/>
            <p:cNvGrpSpPr/>
            <p:nvPr/>
          </p:nvGrpSpPr>
          <p:grpSpPr>
            <a:xfrm>
              <a:off x="3824439" y="1868470"/>
              <a:ext cx="2462073" cy="1910269"/>
              <a:chOff x="5038885" y="2232014"/>
              <a:chExt cx="2462073" cy="1910269"/>
            </a:xfrm>
          </p:grpSpPr>
          <p:graphicFrame>
            <p:nvGraphicFramePr>
              <p:cNvPr id="42" name="Object 3"/>
              <p:cNvGraphicFramePr>
                <a:graphicFrameLocks noChangeAspect="1"/>
              </p:cNvGraphicFramePr>
              <p:nvPr/>
            </p:nvGraphicFramePr>
            <p:xfrm>
              <a:off x="5857883" y="2933696"/>
              <a:ext cx="182563" cy="298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697" name="משוואה" r:id="rId9" imgW="101520" imgH="164880" progId="Equation.3">
                      <p:embed/>
                    </p:oleObj>
                  </mc:Choice>
                  <mc:Fallback>
                    <p:oleObj name="משוואה" r:id="rId9" imgW="10152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57883" y="2933696"/>
                            <a:ext cx="182563" cy="2984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9" name="Group 35"/>
              <p:cNvGrpSpPr/>
              <p:nvPr/>
            </p:nvGrpSpPr>
            <p:grpSpPr>
              <a:xfrm>
                <a:off x="6786578" y="2232014"/>
                <a:ext cx="714380" cy="642942"/>
                <a:chOff x="-32" y="731816"/>
                <a:chExt cx="714380" cy="642942"/>
              </a:xfrm>
            </p:grpSpPr>
            <p:graphicFrame>
              <p:nvGraphicFramePr>
                <p:cNvPr id="46" name="Object 45"/>
                <p:cNvGraphicFramePr>
                  <a:graphicFrameLocks noChangeAspect="1"/>
                </p:cNvGraphicFramePr>
                <p:nvPr/>
              </p:nvGraphicFramePr>
              <p:xfrm>
                <a:off x="142836" y="801672"/>
                <a:ext cx="439738" cy="4286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4698" name="משוואה" r:id="rId11" imgW="164880" imgH="228600" progId="Equation.3">
                        <p:embed/>
                      </p:oleObj>
                    </mc:Choice>
                    <mc:Fallback>
                      <p:oleObj name="משוואה" r:id="rId11" imgW="16488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2836" y="801672"/>
                              <a:ext cx="439738" cy="4286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5" name="Oval 44"/>
                <p:cNvSpPr/>
                <p:nvPr/>
              </p:nvSpPr>
              <p:spPr>
                <a:xfrm>
                  <a:off x="-32" y="731816"/>
                  <a:ext cx="714380" cy="64294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44" name="Straight Arrow Connector 43"/>
              <p:cNvCxnSpPr>
                <a:stCxn id="51" idx="7"/>
                <a:endCxn id="45" idx="2"/>
              </p:cNvCxnSpPr>
              <p:nvPr/>
            </p:nvCxnSpPr>
            <p:spPr>
              <a:xfrm rot="5400000" flipH="1" flipV="1">
                <a:off x="5118333" y="2474038"/>
                <a:ext cx="1588797" cy="174769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Curved Connector 34"/>
            <p:cNvCxnSpPr/>
            <p:nvPr/>
          </p:nvCxnSpPr>
          <p:spPr>
            <a:xfrm rot="16200000" flipH="1">
              <a:off x="1214414" y="2266284"/>
              <a:ext cx="1588" cy="505142"/>
            </a:xfrm>
            <a:prstGeom prst="curvedConnector3">
              <a:avLst>
                <a:gd name="adj1" fmla="val 5385348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" name="Object 3"/>
            <p:cNvGraphicFramePr>
              <a:graphicFrameLocks noChangeAspect="1"/>
            </p:cNvGraphicFramePr>
            <p:nvPr/>
          </p:nvGraphicFramePr>
          <p:xfrm>
            <a:off x="785786" y="2940041"/>
            <a:ext cx="182563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699" name="משוואה" r:id="rId13" imgW="101520" imgH="164880" progId="Equation.3">
                    <p:embed/>
                  </p:oleObj>
                </mc:Choice>
                <mc:Fallback>
                  <p:oleObj name="משוואה" r:id="rId13" imgW="1015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786" y="2940041"/>
                          <a:ext cx="182563" cy="298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7" name="Curved Connector 36"/>
            <p:cNvCxnSpPr>
              <a:stCxn id="51" idx="3"/>
              <a:endCxn id="51" idx="5"/>
            </p:cNvCxnSpPr>
            <p:nvPr/>
          </p:nvCxnSpPr>
          <p:spPr>
            <a:xfrm rot="16200000" flipH="1">
              <a:off x="3571868" y="3980795"/>
              <a:ext cx="1588" cy="505142"/>
            </a:xfrm>
            <a:prstGeom prst="curvedConnector3">
              <a:avLst>
                <a:gd name="adj1" fmla="val 56040131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8" name="Object 3"/>
            <p:cNvGraphicFramePr>
              <a:graphicFrameLocks noChangeAspect="1"/>
            </p:cNvGraphicFramePr>
            <p:nvPr/>
          </p:nvGraphicFramePr>
          <p:xfrm>
            <a:off x="3081328" y="4691067"/>
            <a:ext cx="20478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700" name="משוואה" r:id="rId15" imgW="114120" imgH="177480" progId="Equation.3">
                    <p:embed/>
                  </p:oleObj>
                </mc:Choice>
                <mc:Fallback>
                  <p:oleObj name="משוואה" r:id="rId15" imgW="1141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1328" y="4691067"/>
                          <a:ext cx="204788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9" name="Curved Connector 38"/>
            <p:cNvCxnSpPr>
              <a:stCxn id="45" idx="3"/>
              <a:endCxn id="45" idx="5"/>
            </p:cNvCxnSpPr>
            <p:nvPr/>
          </p:nvCxnSpPr>
          <p:spPr>
            <a:xfrm rot="16200000" flipH="1">
              <a:off x="5929322" y="2164684"/>
              <a:ext cx="1588" cy="505142"/>
            </a:xfrm>
            <a:prstGeom prst="curvedConnector3">
              <a:avLst>
                <a:gd name="adj1" fmla="val 53124513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0" name="Object 3"/>
            <p:cNvGraphicFramePr>
              <a:graphicFrameLocks noChangeAspect="1"/>
            </p:cNvGraphicFramePr>
            <p:nvPr/>
          </p:nvGraphicFramePr>
          <p:xfrm>
            <a:off x="5351470" y="2725726"/>
            <a:ext cx="363537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701" name="משוואה" r:id="rId16" imgW="203040" imgH="190440" progId="Equation.3">
                    <p:embed/>
                  </p:oleObj>
                </mc:Choice>
                <mc:Fallback>
                  <p:oleObj name="משוואה" r:id="rId16" imgW="20304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1470" y="2725726"/>
                          <a:ext cx="363537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1" name="Straight Arrow Connector 40"/>
            <p:cNvCxnSpPr/>
            <p:nvPr/>
          </p:nvCxnSpPr>
          <p:spPr>
            <a:xfrm rot="16200000" flipH="1">
              <a:off x="-581386" y="3825703"/>
              <a:ext cx="338632" cy="3189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14"/>
          <p:cNvSpPr/>
          <p:nvPr/>
        </p:nvSpPr>
        <p:spPr>
          <a:xfrm>
            <a:off x="7500958" y="5072074"/>
            <a:ext cx="1071570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14"/>
          <p:cNvSpPr/>
          <p:nvPr/>
        </p:nvSpPr>
        <p:spPr>
          <a:xfrm>
            <a:off x="500034" y="5072074"/>
            <a:ext cx="1000132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7596215" y="5132388"/>
          <a:ext cx="97631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2" name="משוואה" r:id="rId18" imgW="368280" imgH="241200" progId="Equation.3">
                  <p:embed/>
                </p:oleObj>
              </mc:Choice>
              <mc:Fallback>
                <p:oleObj name="משוואה" r:id="rId18" imgW="368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215" y="5132388"/>
                        <a:ext cx="976313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725466" y="5143500"/>
          <a:ext cx="7747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3" name="משוואה" r:id="rId20" imgW="291960" imgH="228600" progId="Equation.3">
                  <p:embed/>
                </p:oleObj>
              </mc:Choice>
              <mc:Fallback>
                <p:oleObj name="משוואה" r:id="rId20" imgW="29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66" y="5143500"/>
                        <a:ext cx="7747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264928"/>
              </p:ext>
            </p:extLst>
          </p:nvPr>
        </p:nvGraphicFramePr>
        <p:xfrm>
          <a:off x="2081741" y="1436570"/>
          <a:ext cx="72707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4" name="משוואה" r:id="rId22" imgW="291960" imgH="228600" progId="Equation.3">
                  <p:embed/>
                </p:oleObj>
              </mc:Choice>
              <mc:Fallback>
                <p:oleObj name="משוואה" r:id="rId22" imgW="29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741" y="1436570"/>
                        <a:ext cx="727075" cy="56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991118"/>
              </p:ext>
            </p:extLst>
          </p:nvPr>
        </p:nvGraphicFramePr>
        <p:xfrm>
          <a:off x="5654682" y="1411474"/>
          <a:ext cx="9175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5" name="משוואה" r:id="rId24" imgW="368280" imgH="241200" progId="Equation.3">
                  <p:embed/>
                </p:oleObj>
              </mc:Choice>
              <mc:Fallback>
                <p:oleObj name="משוואה" r:id="rId24" imgW="368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82" y="1411474"/>
                        <a:ext cx="91757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Oval 47"/>
          <p:cNvSpPr/>
          <p:nvPr/>
        </p:nvSpPr>
        <p:spPr>
          <a:xfrm>
            <a:off x="7572396" y="5143512"/>
            <a:ext cx="928694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>
            <a:stCxn id="32" idx="1"/>
            <a:endCxn id="53" idx="2"/>
          </p:cNvCxnSpPr>
          <p:nvPr/>
        </p:nvCxnSpPr>
        <p:spPr>
          <a:xfrm rot="5400000" flipH="1" flipV="1">
            <a:off x="273377" y="3725128"/>
            <a:ext cx="1814226" cy="10679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3"/>
          <p:cNvGraphicFramePr>
            <a:graphicFrameLocks noChangeAspect="1"/>
          </p:cNvGraphicFramePr>
          <p:nvPr/>
        </p:nvGraphicFramePr>
        <p:xfrm>
          <a:off x="835025" y="4022725"/>
          <a:ext cx="2286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6" name="משוואה" r:id="rId26" imgW="126720" imgH="139680" progId="Equation.3">
                  <p:embed/>
                </p:oleObj>
              </mc:Choice>
              <mc:Fallback>
                <p:oleObj name="משוואה" r:id="rId26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4022725"/>
                        <a:ext cx="228600" cy="25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31" name="Object 7"/>
          <p:cNvGraphicFramePr>
            <a:graphicFrameLocks noChangeAspect="1"/>
          </p:cNvGraphicFramePr>
          <p:nvPr/>
        </p:nvGraphicFramePr>
        <p:xfrm>
          <a:off x="7643834" y="4000504"/>
          <a:ext cx="2286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7" name="משוואה" r:id="rId28" imgW="126720" imgH="139680" progId="Equation.3">
                  <p:embed/>
                </p:oleObj>
              </mc:Choice>
              <mc:Fallback>
                <p:oleObj name="משוואה" r:id="rId28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34" y="4000504"/>
                        <a:ext cx="228600" cy="25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Straight Arrow Connector 57"/>
          <p:cNvCxnSpPr>
            <a:stCxn id="45" idx="6"/>
            <a:endCxn id="30" idx="0"/>
          </p:cNvCxnSpPr>
          <p:nvPr/>
        </p:nvCxnSpPr>
        <p:spPr>
          <a:xfrm>
            <a:off x="7143769" y="3250405"/>
            <a:ext cx="892974" cy="1821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6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latin typeface="+mn-lt"/>
              </a:rPr>
              <a:t>Stage 1: Convert </a:t>
            </a:r>
            <a:r>
              <a:rPr lang="en-US" i="1" dirty="0" smtClean="0">
                <a:latin typeface="+mn-lt"/>
                <a:cs typeface="Times New Roman" pitchFamily="18" charset="0"/>
              </a:rPr>
              <a:t>D</a:t>
            </a:r>
            <a:r>
              <a:rPr lang="en-US" dirty="0" smtClean="0">
                <a:latin typeface="+mn-lt"/>
              </a:rPr>
              <a:t> to a GNFA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1.3 Replace multi label transitions by their union.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51"/>
          <p:cNvGrpSpPr/>
          <p:nvPr/>
        </p:nvGrpSpPr>
        <p:grpSpPr>
          <a:xfrm>
            <a:off x="285720" y="2928934"/>
            <a:ext cx="6858049" cy="3143272"/>
            <a:chOff x="-571537" y="1868470"/>
            <a:chExt cx="6858049" cy="3143272"/>
          </a:xfrm>
        </p:grpSpPr>
        <p:grpSp>
          <p:nvGrpSpPr>
            <p:cNvPr id="5" name="Group 42"/>
            <p:cNvGrpSpPr/>
            <p:nvPr/>
          </p:nvGrpSpPr>
          <p:grpSpPr>
            <a:xfrm>
              <a:off x="857224" y="1970070"/>
              <a:ext cx="3071834" cy="2357453"/>
              <a:chOff x="4429124" y="2368537"/>
              <a:chExt cx="3071834" cy="2357453"/>
            </a:xfrm>
          </p:grpSpPr>
          <p:graphicFrame>
            <p:nvGraphicFramePr>
              <p:cNvPr id="47" name="Object 3"/>
              <p:cNvGraphicFramePr>
                <a:graphicFrameLocks noChangeAspect="1"/>
              </p:cNvGraphicFramePr>
              <p:nvPr/>
            </p:nvGraphicFramePr>
            <p:xfrm>
              <a:off x="5500693" y="3363916"/>
              <a:ext cx="204788" cy="320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658" name="משוואה" r:id="rId3" imgW="114120" imgH="177480" progId="Equation.3">
                      <p:embed/>
                    </p:oleObj>
                  </mc:Choice>
                  <mc:Fallback>
                    <p:oleObj name="משוואה" r:id="rId3" imgW="11412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00693" y="3363916"/>
                            <a:ext cx="204788" cy="3206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6" name="Group 32"/>
              <p:cNvGrpSpPr/>
              <p:nvPr/>
            </p:nvGrpSpPr>
            <p:grpSpPr>
              <a:xfrm>
                <a:off x="4429124" y="2368537"/>
                <a:ext cx="714380" cy="642942"/>
                <a:chOff x="857224" y="868339"/>
                <a:chExt cx="714380" cy="642942"/>
              </a:xfrm>
            </p:grpSpPr>
            <p:sp>
              <p:nvSpPr>
                <p:cNvPr id="53" name="Oval 14"/>
                <p:cNvSpPr/>
                <p:nvPr/>
              </p:nvSpPr>
              <p:spPr>
                <a:xfrm>
                  <a:off x="857224" y="868339"/>
                  <a:ext cx="714380" cy="64294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aphicFrame>
              <p:nvGraphicFramePr>
                <p:cNvPr id="54" name="Object 53"/>
                <p:cNvGraphicFramePr>
                  <a:graphicFrameLocks noChangeAspect="1"/>
                </p:cNvGraphicFramePr>
                <p:nvPr/>
              </p:nvGraphicFramePr>
              <p:xfrm>
                <a:off x="984250" y="939781"/>
                <a:ext cx="471488" cy="4286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5659" name="משוואה" r:id="rId5" imgW="177480" imgH="228600" progId="Equation.3">
                        <p:embed/>
                      </p:oleObj>
                    </mc:Choice>
                    <mc:Fallback>
                      <p:oleObj name="משוואה" r:id="rId5" imgW="17748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84250" y="939781"/>
                              <a:ext cx="471488" cy="4286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7" name="Group 35"/>
              <p:cNvGrpSpPr/>
              <p:nvPr/>
            </p:nvGrpSpPr>
            <p:grpSpPr>
              <a:xfrm>
                <a:off x="6786578" y="4083048"/>
                <a:ext cx="714380" cy="642942"/>
                <a:chOff x="-32" y="2582850"/>
                <a:chExt cx="714380" cy="642942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-32" y="2582850"/>
                  <a:ext cx="714380" cy="64294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aphicFrame>
              <p:nvGraphicFramePr>
                <p:cNvPr id="52" name="Object 51"/>
                <p:cNvGraphicFramePr>
                  <a:graphicFrameLocks noChangeAspect="1"/>
                </p:cNvGraphicFramePr>
                <p:nvPr/>
              </p:nvGraphicFramePr>
              <p:xfrm>
                <a:off x="142853" y="2652704"/>
                <a:ext cx="439737" cy="4286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5660" name="משוואה" r:id="rId7" imgW="164880" imgH="228600" progId="Equation.3">
                        <p:embed/>
                      </p:oleObj>
                    </mc:Choice>
                    <mc:Fallback>
                      <p:oleObj name="משוואה" r:id="rId7" imgW="16488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2853" y="2652704"/>
                              <a:ext cx="439737" cy="4286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50" name="Straight Arrow Connector 49"/>
              <p:cNvCxnSpPr>
                <a:stCxn id="53" idx="6"/>
                <a:endCxn id="51" idx="2"/>
              </p:cNvCxnSpPr>
              <p:nvPr/>
            </p:nvCxnSpPr>
            <p:spPr>
              <a:xfrm>
                <a:off x="5143504" y="2690008"/>
                <a:ext cx="1643074" cy="171451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42"/>
            <p:cNvGrpSpPr/>
            <p:nvPr/>
          </p:nvGrpSpPr>
          <p:grpSpPr>
            <a:xfrm>
              <a:off x="3824439" y="1868470"/>
              <a:ext cx="2462073" cy="1910269"/>
              <a:chOff x="5038885" y="2232014"/>
              <a:chExt cx="2462073" cy="1910269"/>
            </a:xfrm>
          </p:grpSpPr>
          <p:graphicFrame>
            <p:nvGraphicFramePr>
              <p:cNvPr id="42" name="Object 3"/>
              <p:cNvGraphicFramePr>
                <a:graphicFrameLocks noChangeAspect="1"/>
              </p:cNvGraphicFramePr>
              <p:nvPr/>
            </p:nvGraphicFramePr>
            <p:xfrm>
              <a:off x="5857883" y="2946394"/>
              <a:ext cx="182563" cy="298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661" name="משוואה" r:id="rId9" imgW="101520" imgH="164880" progId="Equation.3">
                      <p:embed/>
                    </p:oleObj>
                  </mc:Choice>
                  <mc:Fallback>
                    <p:oleObj name="משוואה" r:id="rId9" imgW="10152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57883" y="2946394"/>
                            <a:ext cx="182563" cy="2984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9" name="Group 35"/>
              <p:cNvGrpSpPr/>
              <p:nvPr/>
            </p:nvGrpSpPr>
            <p:grpSpPr>
              <a:xfrm>
                <a:off x="6786578" y="2232014"/>
                <a:ext cx="714380" cy="642942"/>
                <a:chOff x="-32" y="731816"/>
                <a:chExt cx="714380" cy="642942"/>
              </a:xfrm>
            </p:grpSpPr>
            <p:graphicFrame>
              <p:nvGraphicFramePr>
                <p:cNvPr id="46" name="Object 45"/>
                <p:cNvGraphicFramePr>
                  <a:graphicFrameLocks noChangeAspect="1"/>
                </p:cNvGraphicFramePr>
                <p:nvPr/>
              </p:nvGraphicFramePr>
              <p:xfrm>
                <a:off x="142836" y="801672"/>
                <a:ext cx="439738" cy="4286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5662" name="משוואה" r:id="rId11" imgW="164880" imgH="228600" progId="Equation.3">
                        <p:embed/>
                      </p:oleObj>
                    </mc:Choice>
                    <mc:Fallback>
                      <p:oleObj name="משוואה" r:id="rId11" imgW="16488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2836" y="801672"/>
                              <a:ext cx="439738" cy="4286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5" name="Oval 44"/>
                <p:cNvSpPr/>
                <p:nvPr/>
              </p:nvSpPr>
              <p:spPr>
                <a:xfrm>
                  <a:off x="-32" y="731816"/>
                  <a:ext cx="714380" cy="64294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44" name="Straight Arrow Connector 43"/>
              <p:cNvCxnSpPr>
                <a:stCxn id="51" idx="7"/>
                <a:endCxn id="45" idx="2"/>
              </p:cNvCxnSpPr>
              <p:nvPr/>
            </p:nvCxnSpPr>
            <p:spPr>
              <a:xfrm rot="5400000" flipH="1" flipV="1">
                <a:off x="5118333" y="2474038"/>
                <a:ext cx="1588797" cy="174769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Curved Connector 34"/>
            <p:cNvCxnSpPr/>
            <p:nvPr/>
          </p:nvCxnSpPr>
          <p:spPr>
            <a:xfrm rot="16200000" flipH="1">
              <a:off x="1214414" y="2266284"/>
              <a:ext cx="1588" cy="505142"/>
            </a:xfrm>
            <a:prstGeom prst="curvedConnector3">
              <a:avLst>
                <a:gd name="adj1" fmla="val 5385348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" name="Object 3"/>
            <p:cNvGraphicFramePr>
              <a:graphicFrameLocks noChangeAspect="1"/>
            </p:cNvGraphicFramePr>
            <p:nvPr/>
          </p:nvGraphicFramePr>
          <p:xfrm>
            <a:off x="785786" y="2940041"/>
            <a:ext cx="182563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63" name="משוואה" r:id="rId13" imgW="101520" imgH="164880" progId="Equation.3">
                    <p:embed/>
                  </p:oleObj>
                </mc:Choice>
                <mc:Fallback>
                  <p:oleObj name="משוואה" r:id="rId13" imgW="1015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786" y="2940041"/>
                          <a:ext cx="182563" cy="298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7" name="Curved Connector 36"/>
            <p:cNvCxnSpPr>
              <a:stCxn id="51" idx="3"/>
              <a:endCxn id="51" idx="5"/>
            </p:cNvCxnSpPr>
            <p:nvPr/>
          </p:nvCxnSpPr>
          <p:spPr>
            <a:xfrm rot="16200000" flipH="1">
              <a:off x="3571868" y="3980795"/>
              <a:ext cx="1588" cy="505142"/>
            </a:xfrm>
            <a:prstGeom prst="curvedConnector3">
              <a:avLst>
                <a:gd name="adj1" fmla="val 56040131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8" name="Object 3"/>
            <p:cNvGraphicFramePr>
              <a:graphicFrameLocks noChangeAspect="1"/>
            </p:cNvGraphicFramePr>
            <p:nvPr/>
          </p:nvGraphicFramePr>
          <p:xfrm>
            <a:off x="3081328" y="4691067"/>
            <a:ext cx="20478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64" name="משוואה" r:id="rId15" imgW="114120" imgH="177480" progId="Equation.3">
                    <p:embed/>
                  </p:oleObj>
                </mc:Choice>
                <mc:Fallback>
                  <p:oleObj name="משוואה" r:id="rId15" imgW="1141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1328" y="4691067"/>
                          <a:ext cx="204788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9" name="Curved Connector 38"/>
            <p:cNvCxnSpPr>
              <a:stCxn id="45" idx="3"/>
              <a:endCxn id="45" idx="5"/>
            </p:cNvCxnSpPr>
            <p:nvPr/>
          </p:nvCxnSpPr>
          <p:spPr>
            <a:xfrm rot="16200000" flipH="1">
              <a:off x="5929322" y="2164684"/>
              <a:ext cx="1588" cy="505142"/>
            </a:xfrm>
            <a:prstGeom prst="curvedConnector3">
              <a:avLst>
                <a:gd name="adj1" fmla="val 53124513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0" name="Object 3"/>
            <p:cNvGraphicFramePr>
              <a:graphicFrameLocks noChangeAspect="1"/>
            </p:cNvGraphicFramePr>
            <p:nvPr/>
          </p:nvGraphicFramePr>
          <p:xfrm>
            <a:off x="5143503" y="2762241"/>
            <a:ext cx="612775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65" name="משוואה" r:id="rId16" imgW="342720" imgH="177480" progId="Equation.3">
                    <p:embed/>
                  </p:oleObj>
                </mc:Choice>
                <mc:Fallback>
                  <p:oleObj name="משוואה" r:id="rId16" imgW="342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3503" y="2762241"/>
                          <a:ext cx="612775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1" name="Straight Arrow Connector 40"/>
            <p:cNvCxnSpPr/>
            <p:nvPr/>
          </p:nvCxnSpPr>
          <p:spPr>
            <a:xfrm rot="16200000" flipH="1">
              <a:off x="-581386" y="3825703"/>
              <a:ext cx="338632" cy="3189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14"/>
          <p:cNvSpPr/>
          <p:nvPr/>
        </p:nvSpPr>
        <p:spPr>
          <a:xfrm>
            <a:off x="7500958" y="5072074"/>
            <a:ext cx="1071570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14"/>
          <p:cNvSpPr/>
          <p:nvPr/>
        </p:nvSpPr>
        <p:spPr>
          <a:xfrm>
            <a:off x="500034" y="5072074"/>
            <a:ext cx="1000132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7596215" y="5132388"/>
          <a:ext cx="97631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6" name="משוואה" r:id="rId18" imgW="368280" imgH="241200" progId="Equation.3">
                  <p:embed/>
                </p:oleObj>
              </mc:Choice>
              <mc:Fallback>
                <p:oleObj name="משוואה" r:id="rId18" imgW="368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215" y="5132388"/>
                        <a:ext cx="976313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725466" y="5143500"/>
          <a:ext cx="7747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7" name="משוואה" r:id="rId20" imgW="291960" imgH="228600" progId="Equation.3">
                  <p:embed/>
                </p:oleObj>
              </mc:Choice>
              <mc:Fallback>
                <p:oleObj name="משוואה" r:id="rId20" imgW="29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66" y="5143500"/>
                        <a:ext cx="7747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Oval 47"/>
          <p:cNvSpPr/>
          <p:nvPr/>
        </p:nvSpPr>
        <p:spPr>
          <a:xfrm>
            <a:off x="7572396" y="5143512"/>
            <a:ext cx="928694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>
            <a:stCxn id="32" idx="1"/>
            <a:endCxn id="53" idx="2"/>
          </p:cNvCxnSpPr>
          <p:nvPr/>
        </p:nvCxnSpPr>
        <p:spPr>
          <a:xfrm rot="5400000" flipH="1" flipV="1">
            <a:off x="273377" y="3725128"/>
            <a:ext cx="1814226" cy="10679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3"/>
          <p:cNvGraphicFramePr>
            <a:graphicFrameLocks noChangeAspect="1"/>
          </p:cNvGraphicFramePr>
          <p:nvPr/>
        </p:nvGraphicFramePr>
        <p:xfrm>
          <a:off x="835025" y="4022725"/>
          <a:ext cx="2286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8" name="משוואה" r:id="rId22" imgW="126720" imgH="139680" progId="Equation.3">
                  <p:embed/>
                </p:oleObj>
              </mc:Choice>
              <mc:Fallback>
                <p:oleObj name="משוואה" r:id="rId22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4022725"/>
                        <a:ext cx="228600" cy="25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31" name="Object 7"/>
          <p:cNvGraphicFramePr>
            <a:graphicFrameLocks noChangeAspect="1"/>
          </p:cNvGraphicFramePr>
          <p:nvPr/>
        </p:nvGraphicFramePr>
        <p:xfrm>
          <a:off x="7643834" y="4000504"/>
          <a:ext cx="2286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9" name="משוואה" r:id="rId24" imgW="126720" imgH="139680" progId="Equation.3">
                  <p:embed/>
                </p:oleObj>
              </mc:Choice>
              <mc:Fallback>
                <p:oleObj name="משוואה" r:id="rId24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34" y="4000504"/>
                        <a:ext cx="228600" cy="25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Straight Arrow Connector 57"/>
          <p:cNvCxnSpPr>
            <a:stCxn id="45" idx="6"/>
            <a:endCxn id="30" idx="0"/>
          </p:cNvCxnSpPr>
          <p:nvPr/>
        </p:nvCxnSpPr>
        <p:spPr>
          <a:xfrm>
            <a:off x="7143769" y="3250405"/>
            <a:ext cx="892974" cy="1821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latin typeface="+mn-lt"/>
              </a:rPr>
              <a:t>Stage 1: Convert </a:t>
            </a:r>
            <a:r>
              <a:rPr lang="en-US" i="1" dirty="0" smtClean="0">
                <a:latin typeface="+mn-lt"/>
                <a:cs typeface="Times New Roman" pitchFamily="18" charset="0"/>
              </a:rPr>
              <a:t>D</a:t>
            </a:r>
            <a:r>
              <a:rPr lang="en-US" dirty="0" smtClean="0">
                <a:latin typeface="+mn-lt"/>
              </a:rPr>
              <a:t> to a GNFA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1.4 Add all missing transitions and label them    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84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416944"/>
              </p:ext>
            </p:extLst>
          </p:nvPr>
        </p:nvGraphicFramePr>
        <p:xfrm>
          <a:off x="7143769" y="1594037"/>
          <a:ext cx="3175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12" name="משוואה" r:id="rId3" imgW="126720" imgH="203040" progId="Equation.3">
                  <p:embed/>
                </p:oleObj>
              </mc:Choice>
              <mc:Fallback>
                <p:oleObj name="משוואה" r:id="rId3" imgW="126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9" y="1594037"/>
                        <a:ext cx="3175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Curved Connector 56"/>
          <p:cNvCxnSpPr>
            <a:stCxn id="51" idx="1"/>
            <a:endCxn id="53" idx="7"/>
          </p:cNvCxnSpPr>
          <p:nvPr/>
        </p:nvCxnSpPr>
        <p:spPr>
          <a:xfrm rot="16200000" flipV="1">
            <a:off x="2393143" y="3484419"/>
            <a:ext cx="1714511" cy="1852312"/>
          </a:xfrm>
          <a:prstGeom prst="curvedConnector3">
            <a:avLst>
              <a:gd name="adj1" fmla="val 11882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45" idx="1"/>
            <a:endCxn id="51" idx="0"/>
          </p:cNvCxnSpPr>
          <p:nvPr/>
        </p:nvCxnSpPr>
        <p:spPr>
          <a:xfrm rot="16200000" flipH="1" flipV="1">
            <a:off x="4620590" y="3260254"/>
            <a:ext cx="1721954" cy="2104883"/>
          </a:xfrm>
          <a:prstGeom prst="curvedConnector3">
            <a:avLst>
              <a:gd name="adj1" fmla="val -1874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0"/>
          <p:cNvGrpSpPr/>
          <p:nvPr/>
        </p:nvGrpSpPr>
        <p:grpSpPr>
          <a:xfrm>
            <a:off x="285720" y="3357562"/>
            <a:ext cx="8286808" cy="3143272"/>
            <a:chOff x="285720" y="2928934"/>
            <a:chExt cx="8286808" cy="3143272"/>
          </a:xfrm>
        </p:grpSpPr>
        <p:grpSp>
          <p:nvGrpSpPr>
            <p:cNvPr id="5" name="Group 68"/>
            <p:cNvGrpSpPr/>
            <p:nvPr/>
          </p:nvGrpSpPr>
          <p:grpSpPr>
            <a:xfrm>
              <a:off x="285720" y="2928934"/>
              <a:ext cx="6858049" cy="3143272"/>
              <a:chOff x="285720" y="2928934"/>
              <a:chExt cx="6858049" cy="3143272"/>
            </a:xfrm>
          </p:grpSpPr>
          <p:grpSp>
            <p:nvGrpSpPr>
              <p:cNvPr id="6" name="Group 51"/>
              <p:cNvGrpSpPr/>
              <p:nvPr/>
            </p:nvGrpSpPr>
            <p:grpSpPr>
              <a:xfrm>
                <a:off x="285720" y="2928934"/>
                <a:ext cx="6858049" cy="3143272"/>
                <a:chOff x="-571537" y="1868470"/>
                <a:chExt cx="6858049" cy="3143272"/>
              </a:xfrm>
            </p:grpSpPr>
            <p:grpSp>
              <p:nvGrpSpPr>
                <p:cNvPr id="7" name="Group 42"/>
                <p:cNvGrpSpPr/>
                <p:nvPr/>
              </p:nvGrpSpPr>
              <p:grpSpPr>
                <a:xfrm>
                  <a:off x="857224" y="1970070"/>
                  <a:ext cx="3071834" cy="2357453"/>
                  <a:chOff x="4429124" y="2368537"/>
                  <a:chExt cx="3071834" cy="2357453"/>
                </a:xfrm>
              </p:grpSpPr>
              <p:graphicFrame>
                <p:nvGraphicFramePr>
                  <p:cNvPr id="47" name="Object 3"/>
                  <p:cNvGraphicFramePr>
                    <a:graphicFrameLocks noChangeAspect="1"/>
                  </p:cNvGraphicFramePr>
                  <p:nvPr/>
                </p:nvGraphicFramePr>
                <p:xfrm>
                  <a:off x="5500693" y="3363916"/>
                  <a:ext cx="204788" cy="3206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6713" name="משוואה" r:id="rId5" imgW="114120" imgH="177480" progId="Equation.3">
                          <p:embed/>
                        </p:oleObj>
                      </mc:Choice>
                      <mc:Fallback>
                        <p:oleObj name="משוואה" r:id="rId5" imgW="114120" imgH="17748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500693" y="3363916"/>
                                <a:ext cx="204788" cy="32067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pSp>
                <p:nvGrpSpPr>
                  <p:cNvPr id="8" name="Group 32"/>
                  <p:cNvGrpSpPr/>
                  <p:nvPr/>
                </p:nvGrpSpPr>
                <p:grpSpPr>
                  <a:xfrm>
                    <a:off x="4429124" y="2368537"/>
                    <a:ext cx="714380" cy="642942"/>
                    <a:chOff x="857224" y="868339"/>
                    <a:chExt cx="714380" cy="642942"/>
                  </a:xfrm>
                </p:grpSpPr>
                <p:sp>
                  <p:nvSpPr>
                    <p:cNvPr id="53" name="Oval 14"/>
                    <p:cNvSpPr/>
                    <p:nvPr/>
                  </p:nvSpPr>
                  <p:spPr>
                    <a:xfrm>
                      <a:off x="857224" y="868339"/>
                      <a:ext cx="714380" cy="642942"/>
                    </a:xfrm>
                    <a:prstGeom prst="ellipse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aphicFrame>
                  <p:nvGraphicFramePr>
                    <p:cNvPr id="54" name="Object 53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984250" y="939781"/>
                    <a:ext cx="471488" cy="428625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56714" name="משוואה" r:id="rId7" imgW="177480" imgH="228600" progId="Equation.3">
                            <p:embed/>
                          </p:oleObj>
                        </mc:Choice>
                        <mc:Fallback>
                          <p:oleObj name="משוואה" r:id="rId7" imgW="177480" imgH="228600" progId="Equation.3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8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984250" y="939781"/>
                                  <a:ext cx="471488" cy="428625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grpSp>
                <p:nvGrpSpPr>
                  <p:cNvPr id="9" name="Group 35"/>
                  <p:cNvGrpSpPr/>
                  <p:nvPr/>
                </p:nvGrpSpPr>
                <p:grpSpPr>
                  <a:xfrm>
                    <a:off x="6786578" y="4083048"/>
                    <a:ext cx="714380" cy="642942"/>
                    <a:chOff x="-32" y="2582850"/>
                    <a:chExt cx="714380" cy="642942"/>
                  </a:xfrm>
                </p:grpSpPr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-32" y="2582850"/>
                      <a:ext cx="714380" cy="642942"/>
                    </a:xfrm>
                    <a:prstGeom prst="ellipse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aphicFrame>
                  <p:nvGraphicFramePr>
                    <p:cNvPr id="52" name="Object 51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142853" y="2652704"/>
                    <a:ext cx="439737" cy="428625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56715" name="משוואה" r:id="rId9" imgW="164880" imgH="228600" progId="Equation.3">
                            <p:embed/>
                          </p:oleObj>
                        </mc:Choice>
                        <mc:Fallback>
                          <p:oleObj name="משוואה" r:id="rId9" imgW="164880" imgH="228600" progId="Equation.3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10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42853" y="2652704"/>
                                  <a:ext cx="439737" cy="428625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cxnSp>
                <p:nvCxnSpPr>
                  <p:cNvPr id="50" name="Straight Arrow Connector 49"/>
                  <p:cNvCxnSpPr>
                    <a:stCxn id="53" idx="6"/>
                    <a:endCxn id="51" idx="2"/>
                  </p:cNvCxnSpPr>
                  <p:nvPr/>
                </p:nvCxnSpPr>
                <p:spPr>
                  <a:xfrm>
                    <a:off x="5143504" y="2690008"/>
                    <a:ext cx="1643074" cy="1714511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" name="Group 42"/>
                <p:cNvGrpSpPr/>
                <p:nvPr/>
              </p:nvGrpSpPr>
              <p:grpSpPr>
                <a:xfrm>
                  <a:off x="3824439" y="1868470"/>
                  <a:ext cx="2462073" cy="1910269"/>
                  <a:chOff x="5038885" y="2232014"/>
                  <a:chExt cx="2462073" cy="1910269"/>
                </a:xfrm>
              </p:grpSpPr>
              <p:graphicFrame>
                <p:nvGraphicFramePr>
                  <p:cNvPr id="42" name="Object 3"/>
                  <p:cNvGraphicFramePr>
                    <a:graphicFrameLocks noChangeAspect="1"/>
                  </p:cNvGraphicFramePr>
                  <p:nvPr/>
                </p:nvGraphicFramePr>
                <p:xfrm>
                  <a:off x="5857883" y="2946394"/>
                  <a:ext cx="182563" cy="2984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6716" name="משוואה" r:id="rId11" imgW="101520" imgH="164880" progId="Equation.3">
                          <p:embed/>
                        </p:oleObj>
                      </mc:Choice>
                      <mc:Fallback>
                        <p:oleObj name="משוואה" r:id="rId11" imgW="101520" imgH="16488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857883" y="2946394"/>
                                <a:ext cx="182563" cy="29845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pSp>
                <p:nvGrpSpPr>
                  <p:cNvPr id="12" name="Group 35"/>
                  <p:cNvGrpSpPr/>
                  <p:nvPr/>
                </p:nvGrpSpPr>
                <p:grpSpPr>
                  <a:xfrm>
                    <a:off x="6786578" y="2232014"/>
                    <a:ext cx="714380" cy="642942"/>
                    <a:chOff x="-32" y="731816"/>
                    <a:chExt cx="714380" cy="642942"/>
                  </a:xfrm>
                </p:grpSpPr>
                <p:graphicFrame>
                  <p:nvGraphicFramePr>
                    <p:cNvPr id="46" name="Object 45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142836" y="801672"/>
                    <a:ext cx="439738" cy="428625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56717" name="משוואה" r:id="rId13" imgW="164880" imgH="228600" progId="Equation.3">
                            <p:embed/>
                          </p:oleObj>
                        </mc:Choice>
                        <mc:Fallback>
                          <p:oleObj name="משוואה" r:id="rId13" imgW="164880" imgH="228600" progId="Equation.3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14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42836" y="801672"/>
                                  <a:ext cx="439738" cy="428625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45" name="Oval 44"/>
                    <p:cNvSpPr/>
                    <p:nvPr/>
                  </p:nvSpPr>
                  <p:spPr>
                    <a:xfrm>
                      <a:off x="-32" y="731816"/>
                      <a:ext cx="714380" cy="642942"/>
                    </a:xfrm>
                    <a:prstGeom prst="ellipse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cxnSp>
                <p:nvCxnSpPr>
                  <p:cNvPr id="44" name="Straight Arrow Connector 43"/>
                  <p:cNvCxnSpPr>
                    <a:stCxn id="51" idx="7"/>
                    <a:endCxn id="45" idx="2"/>
                  </p:cNvCxnSpPr>
                  <p:nvPr/>
                </p:nvCxnSpPr>
                <p:spPr>
                  <a:xfrm rot="5400000" flipH="1" flipV="1">
                    <a:off x="5118333" y="2474038"/>
                    <a:ext cx="1588797" cy="1747693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5" name="Curved Connector 34"/>
                <p:cNvCxnSpPr/>
                <p:nvPr/>
              </p:nvCxnSpPr>
              <p:spPr>
                <a:xfrm rot="16200000" flipH="1">
                  <a:off x="1214414" y="2266284"/>
                  <a:ext cx="1588" cy="505142"/>
                </a:xfrm>
                <a:prstGeom prst="curvedConnector3">
                  <a:avLst>
                    <a:gd name="adj1" fmla="val 53853480"/>
                  </a:avLst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36" name="Object 3"/>
                <p:cNvGraphicFramePr>
                  <a:graphicFrameLocks noChangeAspect="1"/>
                </p:cNvGraphicFramePr>
                <p:nvPr/>
              </p:nvGraphicFramePr>
              <p:xfrm>
                <a:off x="785786" y="2940041"/>
                <a:ext cx="182563" cy="2984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6718" name="משוואה" r:id="rId15" imgW="101520" imgH="164880" progId="Equation.3">
                        <p:embed/>
                      </p:oleObj>
                    </mc:Choice>
                    <mc:Fallback>
                      <p:oleObj name="משוואה" r:id="rId15" imgW="101520" imgH="1648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85786" y="2940041"/>
                              <a:ext cx="182563" cy="29845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37" name="Curved Connector 36"/>
                <p:cNvCxnSpPr>
                  <a:stCxn id="51" idx="3"/>
                  <a:endCxn id="51" idx="5"/>
                </p:cNvCxnSpPr>
                <p:nvPr/>
              </p:nvCxnSpPr>
              <p:spPr>
                <a:xfrm rot="16200000" flipH="1">
                  <a:off x="3571868" y="3980795"/>
                  <a:ext cx="1588" cy="505142"/>
                </a:xfrm>
                <a:prstGeom prst="curvedConnector3">
                  <a:avLst>
                    <a:gd name="adj1" fmla="val 56040131"/>
                  </a:avLst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38" name="Object 3"/>
                <p:cNvGraphicFramePr>
                  <a:graphicFrameLocks noChangeAspect="1"/>
                </p:cNvGraphicFramePr>
                <p:nvPr/>
              </p:nvGraphicFramePr>
              <p:xfrm>
                <a:off x="3081328" y="4691067"/>
                <a:ext cx="204788" cy="3206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6719" name="משוואה" r:id="rId17" imgW="114120" imgH="177480" progId="Equation.3">
                        <p:embed/>
                      </p:oleObj>
                    </mc:Choice>
                    <mc:Fallback>
                      <p:oleObj name="משוואה" r:id="rId17" imgW="11412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81328" y="4691067"/>
                              <a:ext cx="204788" cy="3206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39" name="Curved Connector 38"/>
                <p:cNvCxnSpPr>
                  <a:stCxn id="45" idx="3"/>
                  <a:endCxn id="45" idx="5"/>
                </p:cNvCxnSpPr>
                <p:nvPr/>
              </p:nvCxnSpPr>
              <p:spPr>
                <a:xfrm rot="16200000" flipH="1">
                  <a:off x="5929322" y="2164684"/>
                  <a:ext cx="1588" cy="505142"/>
                </a:xfrm>
                <a:prstGeom prst="curvedConnector3">
                  <a:avLst>
                    <a:gd name="adj1" fmla="val 53124513"/>
                  </a:avLst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 rot="16200000" flipH="1">
                  <a:off x="-581386" y="3825703"/>
                  <a:ext cx="338632" cy="31893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Oval 14"/>
              <p:cNvSpPr/>
              <p:nvPr/>
            </p:nvSpPr>
            <p:spPr>
              <a:xfrm>
                <a:off x="500034" y="5072074"/>
                <a:ext cx="1000132" cy="64294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34" name="Object 33"/>
              <p:cNvGraphicFramePr>
                <a:graphicFrameLocks noChangeAspect="1"/>
              </p:cNvGraphicFramePr>
              <p:nvPr/>
            </p:nvGraphicFramePr>
            <p:xfrm>
              <a:off x="725466" y="5143500"/>
              <a:ext cx="774700" cy="428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720" name="משוואה" r:id="rId18" imgW="291960" imgH="228600" progId="Equation.3">
                      <p:embed/>
                    </p:oleObj>
                  </mc:Choice>
                  <mc:Fallback>
                    <p:oleObj name="משוואה" r:id="rId18" imgW="2919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5466" y="5143500"/>
                            <a:ext cx="774700" cy="4286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55" name="Straight Arrow Connector 54"/>
            <p:cNvCxnSpPr>
              <a:stCxn id="32" idx="1"/>
              <a:endCxn id="53" idx="2"/>
            </p:cNvCxnSpPr>
            <p:nvPr/>
          </p:nvCxnSpPr>
          <p:spPr>
            <a:xfrm rot="5400000" flipH="1" flipV="1">
              <a:off x="273377" y="3725128"/>
              <a:ext cx="1814226" cy="10679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6" name="Object 3"/>
            <p:cNvGraphicFramePr>
              <a:graphicFrameLocks noChangeAspect="1"/>
            </p:cNvGraphicFramePr>
            <p:nvPr/>
          </p:nvGraphicFramePr>
          <p:xfrm>
            <a:off x="1200128" y="3714752"/>
            <a:ext cx="228600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21" name="משוואה" r:id="rId20" imgW="126720" imgH="139680" progId="Equation.3">
                    <p:embed/>
                  </p:oleObj>
                </mc:Choice>
                <mc:Fallback>
                  <p:oleObj name="משוואה" r:id="rId20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128" y="3714752"/>
                          <a:ext cx="228600" cy="252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8431" name="Object 7"/>
            <p:cNvGraphicFramePr>
              <a:graphicFrameLocks noChangeAspect="1"/>
            </p:cNvGraphicFramePr>
            <p:nvPr/>
          </p:nvGraphicFramePr>
          <p:xfrm>
            <a:off x="7643834" y="4000504"/>
            <a:ext cx="228600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22" name="משוואה" r:id="rId22" imgW="126720" imgH="139680" progId="Equation.3">
                    <p:embed/>
                  </p:oleObj>
                </mc:Choice>
                <mc:Fallback>
                  <p:oleObj name="משוואה" r:id="rId22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3834" y="4000504"/>
                          <a:ext cx="228600" cy="252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oup 69"/>
            <p:cNvGrpSpPr/>
            <p:nvPr/>
          </p:nvGrpSpPr>
          <p:grpSpPr>
            <a:xfrm>
              <a:off x="7143769" y="3250405"/>
              <a:ext cx="1428759" cy="2464611"/>
              <a:chOff x="7143769" y="3250405"/>
              <a:chExt cx="1428759" cy="2464611"/>
            </a:xfrm>
          </p:grpSpPr>
          <p:sp>
            <p:nvSpPr>
              <p:cNvPr id="30" name="Oval 14"/>
              <p:cNvSpPr/>
              <p:nvPr/>
            </p:nvSpPr>
            <p:spPr>
              <a:xfrm>
                <a:off x="7500958" y="5072074"/>
                <a:ext cx="1071570" cy="64294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33" name="Object 32"/>
              <p:cNvGraphicFramePr>
                <a:graphicFrameLocks noChangeAspect="1"/>
              </p:cNvGraphicFramePr>
              <p:nvPr/>
            </p:nvGraphicFramePr>
            <p:xfrm>
              <a:off x="7596215" y="5132388"/>
              <a:ext cx="976313" cy="452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723" name="משוואה" r:id="rId23" imgW="368280" imgH="241200" progId="Equation.3">
                      <p:embed/>
                    </p:oleObj>
                  </mc:Choice>
                  <mc:Fallback>
                    <p:oleObj name="משוואה" r:id="rId23" imgW="36828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96215" y="5132388"/>
                            <a:ext cx="976313" cy="4524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8" name="Oval 47"/>
              <p:cNvSpPr/>
              <p:nvPr/>
            </p:nvSpPr>
            <p:spPr>
              <a:xfrm>
                <a:off x="7572396" y="5143512"/>
                <a:ext cx="928694" cy="50006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Arrow Connector 57"/>
              <p:cNvCxnSpPr>
                <a:stCxn id="45" idx="6"/>
                <a:endCxn id="30" idx="0"/>
              </p:cNvCxnSpPr>
              <p:nvPr/>
            </p:nvCxnSpPr>
            <p:spPr>
              <a:xfrm>
                <a:off x="7143769" y="3250405"/>
                <a:ext cx="892974" cy="182166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Curved Connector 63"/>
            <p:cNvCxnSpPr>
              <a:stCxn id="53" idx="0"/>
              <a:endCxn id="45" idx="0"/>
            </p:cNvCxnSpPr>
            <p:nvPr/>
          </p:nvCxnSpPr>
          <p:spPr>
            <a:xfrm rot="5400000" flipH="1" flipV="1">
              <a:off x="4378325" y="622280"/>
              <a:ext cx="101600" cy="4714908"/>
            </a:xfrm>
            <a:prstGeom prst="curvedConnector3">
              <a:avLst>
                <a:gd name="adj1" fmla="val 1088292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Curved Connector 66"/>
          <p:cNvCxnSpPr>
            <a:stCxn id="45" idx="0"/>
            <a:endCxn id="53" idx="0"/>
          </p:cNvCxnSpPr>
          <p:nvPr/>
        </p:nvCxnSpPr>
        <p:spPr>
          <a:xfrm rot="16200000" flipH="1" flipV="1">
            <a:off x="4378325" y="1050908"/>
            <a:ext cx="101600" cy="4714908"/>
          </a:xfrm>
          <a:prstGeom prst="curvedConnector3">
            <a:avLst>
              <a:gd name="adj1" fmla="val -692089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51" idx="3"/>
          </p:cNvCxnSpPr>
          <p:nvPr/>
        </p:nvCxnSpPr>
        <p:spPr>
          <a:xfrm flipV="1">
            <a:off x="1500166" y="5722458"/>
            <a:ext cx="2676388" cy="639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32" idx="5"/>
            <a:endCxn id="30" idx="3"/>
          </p:cNvCxnSpPr>
          <p:nvPr/>
        </p:nvCxnSpPr>
        <p:spPr>
          <a:xfrm rot="16200000" flipH="1">
            <a:off x="4505793" y="2897394"/>
            <a:ext cx="1588" cy="6304186"/>
          </a:xfrm>
          <a:prstGeom prst="curvedConnector3">
            <a:avLst>
              <a:gd name="adj1" fmla="val 4073351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hape 81"/>
          <p:cNvCxnSpPr>
            <a:endCxn id="45" idx="7"/>
          </p:cNvCxnSpPr>
          <p:nvPr/>
        </p:nvCxnSpPr>
        <p:spPr>
          <a:xfrm flipV="1">
            <a:off x="714348" y="3451719"/>
            <a:ext cx="6324802" cy="2048983"/>
          </a:xfrm>
          <a:prstGeom prst="curvedConnector4">
            <a:avLst>
              <a:gd name="adj1" fmla="val 2906"/>
              <a:gd name="adj2" fmla="val 15868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53" idx="5"/>
          </p:cNvCxnSpPr>
          <p:nvPr/>
        </p:nvCxnSpPr>
        <p:spPr>
          <a:xfrm rot="16200000" flipH="1">
            <a:off x="4130504" y="2201685"/>
            <a:ext cx="1635631" cy="52481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51" idx="6"/>
            <a:endCxn id="30" idx="2"/>
          </p:cNvCxnSpPr>
          <p:nvPr/>
        </p:nvCxnSpPr>
        <p:spPr>
          <a:xfrm>
            <a:off x="4786315" y="5495144"/>
            <a:ext cx="2714643" cy="3270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" name="Object 3"/>
          <p:cNvGraphicFramePr>
            <a:graphicFrameLocks noChangeAspect="1"/>
          </p:cNvGraphicFramePr>
          <p:nvPr/>
        </p:nvGraphicFramePr>
        <p:xfrm>
          <a:off x="6000760" y="4251333"/>
          <a:ext cx="6127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24" name="משוואה" r:id="rId25" imgW="342720" imgH="177480" progId="Equation.3">
                  <p:embed/>
                </p:oleObj>
              </mc:Choice>
              <mc:Fallback>
                <p:oleObj name="משוואה" r:id="rId25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4251333"/>
                        <a:ext cx="61277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final element needed for the proof is a procedure in which for any GFN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/>
              <a:t>, any state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/>
              <a:t>, not including          and             , can be </a:t>
            </a:r>
            <a:r>
              <a:rPr lang="en-US" b="1" dirty="0" smtClean="0"/>
              <a:t>ripped</a:t>
            </a:r>
            <a:r>
              <a:rPr lang="en-US" dirty="0" smtClean="0"/>
              <a:t> off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/>
              <a:t>, while preserving          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This is demonstrated in the next slide by considering a general state, denoted by        , and an arbitrary pair of states,      and      , as demonstrated in the next slide:</a:t>
            </a:r>
            <a:endParaRPr lang="en-US" b="1" u="sng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Ripping a state from a GNFA</a:t>
            </a:r>
            <a:endParaRPr lang="en-US" dirty="0"/>
          </a:p>
        </p:txBody>
      </p:sp>
      <p:graphicFrame>
        <p:nvGraphicFramePr>
          <p:cNvPr id="1792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185396"/>
              </p:ext>
            </p:extLst>
          </p:nvPr>
        </p:nvGraphicFramePr>
        <p:xfrm>
          <a:off x="3462946" y="2680997"/>
          <a:ext cx="92233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6" name="משוואה" r:id="rId3" imgW="342720" imgH="215640" progId="Equation.3">
                  <p:embed/>
                </p:oleObj>
              </mc:Choice>
              <mc:Fallback>
                <p:oleObj name="משוואה" r:id="rId3" imgW="342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946" y="2680997"/>
                        <a:ext cx="922338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214091"/>
              </p:ext>
            </p:extLst>
          </p:nvPr>
        </p:nvGraphicFramePr>
        <p:xfrm>
          <a:off x="2850569" y="2180593"/>
          <a:ext cx="78422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7" name="משוואה" r:id="rId5" imgW="291960" imgH="228600" progId="Equation.3">
                  <p:embed/>
                </p:oleObj>
              </mc:Choice>
              <mc:Fallback>
                <p:oleObj name="משוואה" r:id="rId5" imgW="29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0569" y="2180593"/>
                        <a:ext cx="784225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218634"/>
              </p:ext>
            </p:extLst>
          </p:nvPr>
        </p:nvGraphicFramePr>
        <p:xfrm>
          <a:off x="4385284" y="2145668"/>
          <a:ext cx="9906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8" name="משוואה" r:id="rId7" imgW="368280" imgH="241200" progId="Equation.3">
                  <p:embed/>
                </p:oleObj>
              </mc:Choice>
              <mc:Fallback>
                <p:oleObj name="משוואה" r:id="rId7" imgW="368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5284" y="2145668"/>
                        <a:ext cx="990600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084618"/>
              </p:ext>
            </p:extLst>
          </p:nvPr>
        </p:nvGraphicFramePr>
        <p:xfrm>
          <a:off x="6629400" y="3850651"/>
          <a:ext cx="61436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9" name="משוואה" r:id="rId9" imgW="228600" imgH="241200" progId="Equation.3">
                  <p:embed/>
                </p:oleObj>
              </mc:Choice>
              <mc:Fallback>
                <p:oleObj name="משוואה" r:id="rId9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850651"/>
                        <a:ext cx="614363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2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946200"/>
              </p:ext>
            </p:extLst>
          </p:nvPr>
        </p:nvGraphicFramePr>
        <p:xfrm>
          <a:off x="4269102" y="4257522"/>
          <a:ext cx="40957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30" name="משוואה" r:id="rId11" imgW="152280" imgH="228600" progId="Equation.3">
                  <p:embed/>
                </p:oleObj>
              </mc:Choice>
              <mc:Fallback>
                <p:oleObj name="משוואה" r:id="rId11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9102" y="4257522"/>
                        <a:ext cx="409575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2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635407"/>
              </p:ext>
            </p:extLst>
          </p:nvPr>
        </p:nvGraphicFramePr>
        <p:xfrm>
          <a:off x="5357813" y="4257522"/>
          <a:ext cx="44291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31" name="משוואה" r:id="rId13" imgW="164880" imgH="241200" progId="Equation.3">
                  <p:embed/>
                </p:oleObj>
              </mc:Choice>
              <mc:Fallback>
                <p:oleObj name="משוואה" r:id="rId13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3" y="4257522"/>
                        <a:ext cx="442912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0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4643095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u="sng" dirty="0" smtClean="0"/>
              <a:t>  </a:t>
            </a:r>
          </a:p>
          <a:p>
            <a:pPr marL="514350" indent="-514350">
              <a:buNone/>
            </a:pPr>
            <a:endParaRPr lang="en-US" b="1" u="sng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Removing a state from a GNFA</a:t>
            </a:r>
            <a:endParaRPr lang="en-US" dirty="0"/>
          </a:p>
        </p:txBody>
      </p:sp>
      <p:grpSp>
        <p:nvGrpSpPr>
          <p:cNvPr id="5" name="Group 39"/>
          <p:cNvGrpSpPr/>
          <p:nvPr/>
        </p:nvGrpSpPr>
        <p:grpSpPr>
          <a:xfrm>
            <a:off x="714348" y="2161829"/>
            <a:ext cx="3071834" cy="2852752"/>
            <a:chOff x="1500166" y="2038343"/>
            <a:chExt cx="3071834" cy="2852752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536681" y="3571876"/>
            <a:ext cx="320675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700" name="משוואה" r:id="rId3" imgW="177480" imgH="215640" progId="Equation.3">
                    <p:embed/>
                  </p:oleObj>
                </mc:Choice>
                <mc:Fallback>
                  <p:oleObj name="משוואה" r:id="rId3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681" y="3571876"/>
                          <a:ext cx="320675" cy="390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13"/>
            <p:cNvGrpSpPr/>
            <p:nvPr/>
          </p:nvGrpSpPr>
          <p:grpSpPr>
            <a:xfrm>
              <a:off x="1500166" y="2605079"/>
              <a:ext cx="714380" cy="642942"/>
              <a:chOff x="857224" y="2319327"/>
              <a:chExt cx="714380" cy="64294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857224" y="2319327"/>
                <a:ext cx="714380" cy="64294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13" name="Object 12"/>
              <p:cNvGraphicFramePr>
                <a:graphicFrameLocks noChangeAspect="1"/>
              </p:cNvGraphicFramePr>
              <p:nvPr/>
            </p:nvGraphicFramePr>
            <p:xfrm>
              <a:off x="1016001" y="2390768"/>
              <a:ext cx="406400" cy="428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701" name="משוואה" r:id="rId5" imgW="152280" imgH="228600" progId="Equation.3">
                      <p:embed/>
                    </p:oleObj>
                  </mc:Choice>
                  <mc:Fallback>
                    <p:oleObj name="משוואה" r:id="rId5" imgW="1522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6001" y="2390768"/>
                            <a:ext cx="406400" cy="4286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" name="Group 13"/>
            <p:cNvGrpSpPr/>
            <p:nvPr/>
          </p:nvGrpSpPr>
          <p:grpSpPr>
            <a:xfrm>
              <a:off x="3857620" y="2676517"/>
              <a:ext cx="714380" cy="642942"/>
              <a:chOff x="857224" y="2390765"/>
              <a:chExt cx="714380" cy="642942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857224" y="2390765"/>
                <a:ext cx="714380" cy="64294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16" name="Object 15"/>
              <p:cNvGraphicFramePr>
                <a:graphicFrameLocks noChangeAspect="1"/>
              </p:cNvGraphicFramePr>
              <p:nvPr/>
            </p:nvGraphicFramePr>
            <p:xfrm>
              <a:off x="1000110" y="2462203"/>
              <a:ext cx="439737" cy="452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702" name="משוואה" r:id="rId7" imgW="164880" imgH="241200" progId="Equation.3">
                      <p:embed/>
                    </p:oleObj>
                  </mc:Choice>
                  <mc:Fallback>
                    <p:oleObj name="משוואה" r:id="rId7" imgW="16488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0110" y="2462203"/>
                            <a:ext cx="439737" cy="4524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9" name="Group 13"/>
            <p:cNvGrpSpPr/>
            <p:nvPr/>
          </p:nvGrpSpPr>
          <p:grpSpPr>
            <a:xfrm>
              <a:off x="2786050" y="4000504"/>
              <a:ext cx="714380" cy="642942"/>
              <a:chOff x="857224" y="1714488"/>
              <a:chExt cx="714380" cy="642942"/>
            </a:xfrm>
          </p:grpSpPr>
          <p:graphicFrame>
            <p:nvGraphicFramePr>
              <p:cNvPr id="19" name="Object 18"/>
              <p:cNvGraphicFramePr>
                <a:graphicFrameLocks noChangeAspect="1"/>
              </p:cNvGraphicFramePr>
              <p:nvPr/>
            </p:nvGraphicFramePr>
            <p:xfrm>
              <a:off x="915980" y="1857364"/>
              <a:ext cx="609600" cy="452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703" name="משוואה" r:id="rId9" imgW="228600" imgH="241200" progId="Equation.3">
                      <p:embed/>
                    </p:oleObj>
                  </mc:Choice>
                  <mc:Fallback>
                    <p:oleObj name="משוואה" r:id="rId9" imgW="2286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5980" y="1857364"/>
                            <a:ext cx="609600" cy="4524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Oval 17"/>
              <p:cNvSpPr/>
              <p:nvPr/>
            </p:nvSpPr>
            <p:spPr>
              <a:xfrm>
                <a:off x="857224" y="1714488"/>
                <a:ext cx="714380" cy="64294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1" name="Curved Connector 20"/>
            <p:cNvCxnSpPr>
              <a:stCxn id="12" idx="7"/>
              <a:endCxn id="15" idx="1"/>
            </p:cNvCxnSpPr>
            <p:nvPr/>
          </p:nvCxnSpPr>
          <p:spPr>
            <a:xfrm rot="16200000" flipH="1">
              <a:off x="3000364" y="1808799"/>
              <a:ext cx="71438" cy="1852312"/>
            </a:xfrm>
            <a:prstGeom prst="curvedConnector3">
              <a:avLst>
                <a:gd name="adj1" fmla="val -4518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hape 23"/>
            <p:cNvCxnSpPr>
              <a:stCxn id="12" idx="4"/>
              <a:endCxn id="18" idx="2"/>
            </p:cNvCxnSpPr>
            <p:nvPr/>
          </p:nvCxnSpPr>
          <p:spPr>
            <a:xfrm rot="16200000" flipH="1">
              <a:off x="1784726" y="3320651"/>
              <a:ext cx="1073954" cy="928694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hape 25"/>
            <p:cNvCxnSpPr>
              <a:stCxn id="18" idx="6"/>
              <a:endCxn id="15" idx="4"/>
            </p:cNvCxnSpPr>
            <p:nvPr/>
          </p:nvCxnSpPr>
          <p:spPr>
            <a:xfrm flipV="1">
              <a:off x="3500430" y="3319459"/>
              <a:ext cx="714380" cy="1002516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9207" name="Object 2"/>
            <p:cNvGraphicFramePr>
              <a:graphicFrameLocks noChangeAspect="1"/>
            </p:cNvGraphicFramePr>
            <p:nvPr/>
          </p:nvGraphicFramePr>
          <p:xfrm>
            <a:off x="2940056" y="2038343"/>
            <a:ext cx="344487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704" name="משוואה" r:id="rId11" imgW="190440" imgH="215640" progId="Equation.3">
                    <p:embed/>
                  </p:oleObj>
                </mc:Choice>
                <mc:Fallback>
                  <p:oleObj name="משוואה" r:id="rId11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0056" y="2038343"/>
                          <a:ext cx="344487" cy="390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9208" name="Object 2"/>
            <p:cNvGraphicFramePr>
              <a:graphicFrameLocks noChangeAspect="1"/>
            </p:cNvGraphicFramePr>
            <p:nvPr/>
          </p:nvGraphicFramePr>
          <p:xfrm>
            <a:off x="4143372" y="3692527"/>
            <a:ext cx="32067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705" name="משוואה" r:id="rId13" imgW="177480" imgH="228600" progId="Equation.3">
                    <p:embed/>
                  </p:oleObj>
                </mc:Choice>
                <mc:Fallback>
                  <p:oleObj name="משוואה" r:id="rId13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3372" y="3692527"/>
                          <a:ext cx="320675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9209" name="Object 2"/>
            <p:cNvGraphicFramePr>
              <a:graphicFrameLocks noChangeAspect="1"/>
            </p:cNvGraphicFramePr>
            <p:nvPr/>
          </p:nvGraphicFramePr>
          <p:xfrm>
            <a:off x="2513000" y="4500570"/>
            <a:ext cx="344488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706" name="משוואה" r:id="rId15" imgW="190440" imgH="215640" progId="Equation.3">
                    <p:embed/>
                  </p:oleObj>
                </mc:Choice>
                <mc:Fallback>
                  <p:oleObj name="משוואה" r:id="rId15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3000" y="4500570"/>
                          <a:ext cx="344488" cy="390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" name="Curved Connector 30"/>
            <p:cNvCxnSpPr>
              <a:stCxn id="18" idx="3"/>
              <a:endCxn id="18" idx="5"/>
            </p:cNvCxnSpPr>
            <p:nvPr/>
          </p:nvCxnSpPr>
          <p:spPr>
            <a:xfrm rot="16200000" flipH="1">
              <a:off x="3143240" y="4296718"/>
              <a:ext cx="1588" cy="505142"/>
            </a:xfrm>
            <a:prstGeom prst="curvedConnector3">
              <a:avLst>
                <a:gd name="adj1" fmla="val 20324748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42"/>
          <p:cNvGrpSpPr/>
          <p:nvPr/>
        </p:nvGrpSpPr>
        <p:grpSpPr>
          <a:xfrm>
            <a:off x="4714876" y="2623792"/>
            <a:ext cx="3929090" cy="887417"/>
            <a:chOff x="4429124" y="3255963"/>
            <a:chExt cx="3929090" cy="887417"/>
          </a:xfrm>
        </p:grpSpPr>
        <p:graphicFrame>
          <p:nvGraphicFramePr>
            <p:cNvPr id="177155" name="Object 3"/>
            <p:cNvGraphicFramePr>
              <a:graphicFrameLocks noChangeAspect="1"/>
            </p:cNvGraphicFramePr>
            <p:nvPr/>
          </p:nvGraphicFramePr>
          <p:xfrm>
            <a:off x="5245100" y="3255963"/>
            <a:ext cx="2033588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707" name="משוואה" r:id="rId17" imgW="1130040" imgH="253800" progId="Equation.3">
                    <p:embed/>
                  </p:oleObj>
                </mc:Choice>
                <mc:Fallback>
                  <p:oleObj name="משוואה" r:id="rId17" imgW="113004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5100" y="3255963"/>
                          <a:ext cx="2033588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" name="Group 32"/>
            <p:cNvGrpSpPr/>
            <p:nvPr/>
          </p:nvGrpSpPr>
          <p:grpSpPr>
            <a:xfrm>
              <a:off x="4429124" y="3500438"/>
              <a:ext cx="714380" cy="642942"/>
              <a:chOff x="857224" y="2000240"/>
              <a:chExt cx="714380" cy="64294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857224" y="2000240"/>
                <a:ext cx="714380" cy="64294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35" name="Object 34"/>
              <p:cNvGraphicFramePr>
                <a:graphicFrameLocks noChangeAspect="1"/>
              </p:cNvGraphicFramePr>
              <p:nvPr/>
            </p:nvGraphicFramePr>
            <p:xfrm>
              <a:off x="1017561" y="2071675"/>
              <a:ext cx="404812" cy="428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708" name="משוואה" r:id="rId19" imgW="152280" imgH="228600" progId="Equation.3">
                      <p:embed/>
                    </p:oleObj>
                  </mc:Choice>
                  <mc:Fallback>
                    <p:oleObj name="משוואה" r:id="rId19" imgW="1522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7561" y="2071675"/>
                            <a:ext cx="404812" cy="4286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" name="Group 35"/>
            <p:cNvGrpSpPr/>
            <p:nvPr/>
          </p:nvGrpSpPr>
          <p:grpSpPr>
            <a:xfrm>
              <a:off x="7643834" y="3500438"/>
              <a:ext cx="714380" cy="642942"/>
              <a:chOff x="857224" y="2000240"/>
              <a:chExt cx="714380" cy="642942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857224" y="2000240"/>
                <a:ext cx="714380" cy="64294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38" name="Object 37"/>
              <p:cNvGraphicFramePr>
                <a:graphicFrameLocks noChangeAspect="1"/>
              </p:cNvGraphicFramePr>
              <p:nvPr/>
            </p:nvGraphicFramePr>
            <p:xfrm>
              <a:off x="1000076" y="2058975"/>
              <a:ext cx="439737" cy="452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709" name="משוואה" r:id="rId21" imgW="164880" imgH="241200" progId="Equation.3">
                      <p:embed/>
                    </p:oleObj>
                  </mc:Choice>
                  <mc:Fallback>
                    <p:oleObj name="משוואה" r:id="rId21" imgW="16488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0076" y="2058975"/>
                            <a:ext cx="439737" cy="4524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42" name="Straight Arrow Connector 41"/>
            <p:cNvCxnSpPr>
              <a:stCxn id="34" idx="6"/>
              <a:endCxn id="37" idx="2"/>
            </p:cNvCxnSpPr>
            <p:nvPr/>
          </p:nvCxnSpPr>
          <p:spPr>
            <a:xfrm>
              <a:off x="5143504" y="3821909"/>
              <a:ext cx="250033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714348" y="148078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/>
                <a:latin typeface="+mn-lt"/>
              </a:rPr>
              <a:t>Before Ripping</a:t>
            </a:r>
            <a:endParaRPr lang="en-US" sz="3200" dirty="0">
              <a:effectLst/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57752" y="148078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/>
                <a:latin typeface="+mn-lt"/>
              </a:rPr>
              <a:t>After Ripping</a:t>
            </a:r>
            <a:endParaRPr lang="en-US" sz="3200" dirty="0">
              <a:effectLst/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57224" y="5124122"/>
            <a:ext cx="7072362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/>
                <a:latin typeface="+mn-lt"/>
              </a:rPr>
              <a:t>Note:</a:t>
            </a:r>
            <a:r>
              <a:rPr lang="en-US" sz="2800" dirty="0" smtClean="0">
                <a:effectLst/>
                <a:latin typeface="+mn-lt"/>
              </a:rPr>
              <a:t> This should be done for </a:t>
            </a:r>
            <a:r>
              <a:rPr lang="en-US" sz="2800" b="1" dirty="0" smtClean="0">
                <a:effectLst/>
                <a:latin typeface="+mn-lt"/>
              </a:rPr>
              <a:t>every pair </a:t>
            </a:r>
            <a:r>
              <a:rPr lang="en-US" sz="2800" dirty="0" smtClean="0">
                <a:effectLst/>
                <a:latin typeface="+mn-lt"/>
              </a:rPr>
              <a:t>of outgoing and incoming outgoing        </a:t>
            </a:r>
            <a:endParaRPr lang="en-US" sz="2800" dirty="0">
              <a:effectLst/>
              <a:latin typeface="+mn-lt"/>
            </a:endParaRPr>
          </a:p>
        </p:txBody>
      </p:sp>
      <p:graphicFrame>
        <p:nvGraphicFramePr>
          <p:cNvPr id="1843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224"/>
              </p:ext>
            </p:extLst>
          </p:nvPr>
        </p:nvGraphicFramePr>
        <p:xfrm>
          <a:off x="6781800" y="5463220"/>
          <a:ext cx="61436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10" name="משוואה" r:id="rId23" imgW="228600" imgH="241200" progId="Equation.3">
                  <p:embed/>
                </p:oleObj>
              </mc:Choice>
              <mc:Fallback>
                <p:oleObj name="משוואה" r:id="rId23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463220"/>
                        <a:ext cx="614363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7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5252696"/>
          </a:xfrm>
        </p:spPr>
        <p:txBody>
          <a:bodyPr>
            <a:normAutofit/>
          </a:bodyPr>
          <a:lstStyle/>
          <a:p>
            <a:r>
              <a:rPr lang="en-US" dirty="0" smtClean="0"/>
              <a:t>Consider the RE                      ,</a:t>
            </a:r>
            <a:br>
              <a:rPr lang="en-US" dirty="0" smtClean="0"/>
            </a:br>
            <a:r>
              <a:rPr lang="en-US" dirty="0" smtClean="0"/>
              <a:t>representing all strings </a:t>
            </a:r>
            <a:br>
              <a:rPr lang="en-US" dirty="0" smtClean="0"/>
            </a:br>
            <a:r>
              <a:rPr lang="en-US" dirty="0" smtClean="0"/>
              <a:t>that enable transition </a:t>
            </a:r>
            <a:br>
              <a:rPr lang="en-US" dirty="0" smtClean="0"/>
            </a:br>
            <a:r>
              <a:rPr lang="en-US" dirty="0" smtClean="0"/>
              <a:t>from       via         to      </a:t>
            </a:r>
          </a:p>
          <a:p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What we want to do is to augment the Regular expression of transition            , namely     , so These strings can pass through          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This is done by setting it to                                 </a:t>
            </a:r>
            <a:endParaRPr lang="en-US" b="1" u="sng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 smtClean="0"/>
              <a:t>Ellaboration</a:t>
            </a:r>
            <a:endParaRPr lang="en-US" dirty="0"/>
          </a:p>
        </p:txBody>
      </p:sp>
      <p:grpSp>
        <p:nvGrpSpPr>
          <p:cNvPr id="5" name="Group 39"/>
          <p:cNvGrpSpPr/>
          <p:nvPr/>
        </p:nvGrpSpPr>
        <p:grpSpPr>
          <a:xfrm>
            <a:off x="5357818" y="1428736"/>
            <a:ext cx="3071834" cy="2176475"/>
            <a:chOff x="1500166" y="2038343"/>
            <a:chExt cx="3071834" cy="2852752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536681" y="3571876"/>
            <a:ext cx="320675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44" name="משוואה" r:id="rId3" imgW="177480" imgH="215640" progId="Equation.3">
                    <p:embed/>
                  </p:oleObj>
                </mc:Choice>
                <mc:Fallback>
                  <p:oleObj name="משוואה" r:id="rId3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681" y="3571876"/>
                          <a:ext cx="320675" cy="390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13"/>
            <p:cNvGrpSpPr/>
            <p:nvPr/>
          </p:nvGrpSpPr>
          <p:grpSpPr>
            <a:xfrm>
              <a:off x="1500166" y="2605079"/>
              <a:ext cx="714380" cy="642942"/>
              <a:chOff x="857224" y="2319327"/>
              <a:chExt cx="714380" cy="64294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857224" y="2319327"/>
                <a:ext cx="714380" cy="64294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13" name="Object 12"/>
              <p:cNvGraphicFramePr>
                <a:graphicFrameLocks noChangeAspect="1"/>
              </p:cNvGraphicFramePr>
              <p:nvPr/>
            </p:nvGraphicFramePr>
            <p:xfrm>
              <a:off x="1016001" y="2390768"/>
              <a:ext cx="406400" cy="428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845" name="משוואה" r:id="rId5" imgW="152280" imgH="228600" progId="Equation.3">
                      <p:embed/>
                    </p:oleObj>
                  </mc:Choice>
                  <mc:Fallback>
                    <p:oleObj name="משוואה" r:id="rId5" imgW="1522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6001" y="2390768"/>
                            <a:ext cx="406400" cy="4286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" name="Group 13"/>
            <p:cNvGrpSpPr/>
            <p:nvPr/>
          </p:nvGrpSpPr>
          <p:grpSpPr>
            <a:xfrm>
              <a:off x="3857620" y="2676517"/>
              <a:ext cx="714380" cy="642942"/>
              <a:chOff x="857224" y="2390765"/>
              <a:chExt cx="714380" cy="642942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857224" y="2390765"/>
                <a:ext cx="714380" cy="64294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16" name="Object 15"/>
              <p:cNvGraphicFramePr>
                <a:graphicFrameLocks noChangeAspect="1"/>
              </p:cNvGraphicFramePr>
              <p:nvPr/>
            </p:nvGraphicFramePr>
            <p:xfrm>
              <a:off x="1000110" y="2462203"/>
              <a:ext cx="439737" cy="452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846" name="משוואה" r:id="rId7" imgW="164880" imgH="241200" progId="Equation.3">
                      <p:embed/>
                    </p:oleObj>
                  </mc:Choice>
                  <mc:Fallback>
                    <p:oleObj name="משוואה" r:id="rId7" imgW="16488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0110" y="2462203"/>
                            <a:ext cx="439737" cy="4524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9" name="Group 13"/>
            <p:cNvGrpSpPr/>
            <p:nvPr/>
          </p:nvGrpSpPr>
          <p:grpSpPr>
            <a:xfrm>
              <a:off x="2786050" y="4000504"/>
              <a:ext cx="714380" cy="642942"/>
              <a:chOff x="857224" y="1714488"/>
              <a:chExt cx="714380" cy="642942"/>
            </a:xfrm>
          </p:grpSpPr>
          <p:graphicFrame>
            <p:nvGraphicFramePr>
              <p:cNvPr id="19" name="Object 18"/>
              <p:cNvGraphicFramePr>
                <a:graphicFrameLocks noChangeAspect="1"/>
              </p:cNvGraphicFramePr>
              <p:nvPr/>
            </p:nvGraphicFramePr>
            <p:xfrm>
              <a:off x="915980" y="1857364"/>
              <a:ext cx="609600" cy="452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847" name="משוואה" r:id="rId9" imgW="228600" imgH="241200" progId="Equation.3">
                      <p:embed/>
                    </p:oleObj>
                  </mc:Choice>
                  <mc:Fallback>
                    <p:oleObj name="משוואה" r:id="rId9" imgW="2286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5980" y="1857364"/>
                            <a:ext cx="609600" cy="4524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Oval 17"/>
              <p:cNvSpPr/>
              <p:nvPr/>
            </p:nvSpPr>
            <p:spPr>
              <a:xfrm>
                <a:off x="857224" y="1714488"/>
                <a:ext cx="714380" cy="64294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1" name="Curved Connector 20"/>
            <p:cNvCxnSpPr>
              <a:stCxn id="12" idx="7"/>
              <a:endCxn id="15" idx="1"/>
            </p:cNvCxnSpPr>
            <p:nvPr/>
          </p:nvCxnSpPr>
          <p:spPr>
            <a:xfrm rot="16200000" flipH="1">
              <a:off x="3000364" y="1808799"/>
              <a:ext cx="71438" cy="1852312"/>
            </a:xfrm>
            <a:prstGeom prst="curvedConnector3">
              <a:avLst>
                <a:gd name="adj1" fmla="val -4518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hape 23"/>
            <p:cNvCxnSpPr>
              <a:stCxn id="12" idx="4"/>
              <a:endCxn id="18" idx="2"/>
            </p:cNvCxnSpPr>
            <p:nvPr/>
          </p:nvCxnSpPr>
          <p:spPr>
            <a:xfrm rot="16200000" flipH="1">
              <a:off x="1784726" y="3320651"/>
              <a:ext cx="1073954" cy="928694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hape 25"/>
            <p:cNvCxnSpPr>
              <a:stCxn id="18" idx="6"/>
              <a:endCxn id="15" idx="4"/>
            </p:cNvCxnSpPr>
            <p:nvPr/>
          </p:nvCxnSpPr>
          <p:spPr>
            <a:xfrm flipV="1">
              <a:off x="3500430" y="3319459"/>
              <a:ext cx="714380" cy="1002516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9207" name="Object 2"/>
            <p:cNvGraphicFramePr>
              <a:graphicFrameLocks noChangeAspect="1"/>
            </p:cNvGraphicFramePr>
            <p:nvPr/>
          </p:nvGraphicFramePr>
          <p:xfrm>
            <a:off x="2940056" y="2038343"/>
            <a:ext cx="344487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48" name="משוואה" r:id="rId11" imgW="190440" imgH="215640" progId="Equation.3">
                    <p:embed/>
                  </p:oleObj>
                </mc:Choice>
                <mc:Fallback>
                  <p:oleObj name="משוואה" r:id="rId11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0056" y="2038343"/>
                          <a:ext cx="344487" cy="390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9208" name="Object 2"/>
            <p:cNvGraphicFramePr>
              <a:graphicFrameLocks noChangeAspect="1"/>
            </p:cNvGraphicFramePr>
            <p:nvPr/>
          </p:nvGraphicFramePr>
          <p:xfrm>
            <a:off x="4143372" y="3692527"/>
            <a:ext cx="32067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49" name="משוואה" r:id="rId13" imgW="177480" imgH="228600" progId="Equation.3">
                    <p:embed/>
                  </p:oleObj>
                </mc:Choice>
                <mc:Fallback>
                  <p:oleObj name="משוואה" r:id="rId13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3372" y="3692527"/>
                          <a:ext cx="320675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9209" name="Object 2"/>
            <p:cNvGraphicFramePr>
              <a:graphicFrameLocks noChangeAspect="1"/>
            </p:cNvGraphicFramePr>
            <p:nvPr/>
          </p:nvGraphicFramePr>
          <p:xfrm>
            <a:off x="2513000" y="4500570"/>
            <a:ext cx="344488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50" name="משוואה" r:id="rId15" imgW="190440" imgH="215640" progId="Equation.3">
                    <p:embed/>
                  </p:oleObj>
                </mc:Choice>
                <mc:Fallback>
                  <p:oleObj name="משוואה" r:id="rId15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3000" y="4500570"/>
                          <a:ext cx="344488" cy="390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" name="Curved Connector 30"/>
            <p:cNvCxnSpPr>
              <a:stCxn id="18" idx="3"/>
              <a:endCxn id="18" idx="5"/>
            </p:cNvCxnSpPr>
            <p:nvPr/>
          </p:nvCxnSpPr>
          <p:spPr>
            <a:xfrm rot="16200000" flipH="1">
              <a:off x="3143240" y="4296718"/>
              <a:ext cx="1588" cy="505142"/>
            </a:xfrm>
            <a:prstGeom prst="curvedConnector3">
              <a:avLst>
                <a:gd name="adj1" fmla="val 20324748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43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43489"/>
              </p:ext>
            </p:extLst>
          </p:nvPr>
        </p:nvGraphicFramePr>
        <p:xfrm>
          <a:off x="2655404" y="2558054"/>
          <a:ext cx="61436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51" name="משוואה" r:id="rId17" imgW="228600" imgH="241200" progId="Equation.3">
                  <p:embed/>
                </p:oleObj>
              </mc:Choice>
              <mc:Fallback>
                <p:oleObj name="משוואה" r:id="rId17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404" y="2558054"/>
                        <a:ext cx="614363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519871"/>
              </p:ext>
            </p:extLst>
          </p:nvPr>
        </p:nvGraphicFramePr>
        <p:xfrm>
          <a:off x="4908464" y="5756897"/>
          <a:ext cx="28654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52" name="משוואה" r:id="rId19" imgW="1193760" imgH="253800" progId="Equation.3">
                  <p:embed/>
                </p:oleObj>
              </mc:Choice>
              <mc:Fallback>
                <p:oleObj name="משוואה" r:id="rId19" imgW="1193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464" y="5756897"/>
                        <a:ext cx="286543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137498"/>
              </p:ext>
            </p:extLst>
          </p:nvPr>
        </p:nvGraphicFramePr>
        <p:xfrm>
          <a:off x="6520515" y="4367595"/>
          <a:ext cx="4572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53" name="משוואה" r:id="rId21" imgW="190440" imgH="215640" progId="Equation.3">
                  <p:embed/>
                </p:oleObj>
              </mc:Choice>
              <mc:Fallback>
                <p:oleObj name="משוואה" r:id="rId21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0515" y="4367595"/>
                        <a:ext cx="457200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848666"/>
              </p:ext>
            </p:extLst>
          </p:nvPr>
        </p:nvGraphicFramePr>
        <p:xfrm>
          <a:off x="4322768" y="4380541"/>
          <a:ext cx="10350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54" name="משוואה" r:id="rId23" imgW="431640" imgH="241200" progId="Equation.3">
                  <p:embed/>
                </p:oleObj>
              </mc:Choice>
              <mc:Fallback>
                <p:oleObj name="משוואה" r:id="rId23" imgW="431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768" y="4380541"/>
                        <a:ext cx="1035050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958762"/>
              </p:ext>
            </p:extLst>
          </p:nvPr>
        </p:nvGraphicFramePr>
        <p:xfrm>
          <a:off x="1772445" y="2579427"/>
          <a:ext cx="4095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55" name="משוואה" r:id="rId25" imgW="152280" imgH="228600" progId="Equation.3">
                  <p:embed/>
                </p:oleObj>
              </mc:Choice>
              <mc:Fallback>
                <p:oleObj name="משוואה" r:id="rId25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2445" y="2579427"/>
                        <a:ext cx="409575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110934"/>
              </p:ext>
            </p:extLst>
          </p:nvPr>
        </p:nvGraphicFramePr>
        <p:xfrm>
          <a:off x="3743151" y="2601101"/>
          <a:ext cx="44291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56" name="משוואה" r:id="rId27" imgW="164880" imgH="241200" progId="Equation.3">
                  <p:embed/>
                </p:oleObj>
              </mc:Choice>
              <mc:Fallback>
                <p:oleObj name="משוואה" r:id="rId27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151" y="2601101"/>
                        <a:ext cx="442913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178755"/>
              </p:ext>
            </p:extLst>
          </p:nvPr>
        </p:nvGraphicFramePr>
        <p:xfrm>
          <a:off x="3274247" y="1411891"/>
          <a:ext cx="17065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57" name="משוואה" r:id="rId29" imgW="711000" imgH="253800" progId="Equation.3">
                  <p:embed/>
                </p:oleObj>
              </mc:Choice>
              <mc:Fallback>
                <p:oleObj name="משוואה" r:id="rId29" imgW="711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4247" y="1411891"/>
                        <a:ext cx="170656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2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855499"/>
              </p:ext>
            </p:extLst>
          </p:nvPr>
        </p:nvGraphicFramePr>
        <p:xfrm>
          <a:off x="4546107" y="5075604"/>
          <a:ext cx="1033463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58" name="משוואה" r:id="rId31" imgW="431640" imgH="241200" progId="Equation.3">
                  <p:embed/>
                </p:oleObj>
              </mc:Choice>
              <mc:Fallback>
                <p:oleObj name="משוואה" r:id="rId31" imgW="431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107" y="5075604"/>
                        <a:ext cx="1033463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512254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/>
              <a:t>Note</a:t>
            </a:r>
            <a:r>
              <a:rPr lang="en-US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 order to achieve </a:t>
            </a:r>
            <a:br>
              <a:rPr lang="en-US" dirty="0" smtClean="0"/>
            </a:br>
            <a:r>
              <a:rPr lang="en-US" dirty="0" smtClean="0"/>
              <a:t>an equivalent GNFA in </a:t>
            </a:r>
            <a:br>
              <a:rPr lang="en-US" dirty="0" smtClean="0"/>
            </a:br>
            <a:r>
              <a:rPr lang="en-US" dirty="0" smtClean="0"/>
              <a:t>which          is disconnected,</a:t>
            </a:r>
            <a:br>
              <a:rPr lang="en-US" dirty="0" smtClean="0"/>
            </a:br>
            <a:r>
              <a:rPr lang="en-US" dirty="0" smtClean="0"/>
              <a:t>this procedure should be</a:t>
            </a:r>
            <a:br>
              <a:rPr lang="en-US" dirty="0" smtClean="0"/>
            </a:br>
            <a:r>
              <a:rPr lang="en-US" dirty="0" smtClean="0"/>
              <a:t>carried out separately, for every</a:t>
            </a:r>
            <a:br>
              <a:rPr lang="en-US" dirty="0" smtClean="0"/>
            </a:br>
            <a:r>
              <a:rPr lang="en-US" dirty="0" smtClean="0"/>
              <a:t>pair of transitions of the form                   and </a:t>
            </a:r>
            <a:br>
              <a:rPr lang="en-US" dirty="0" smtClean="0"/>
            </a:br>
            <a:endParaRPr lang="en-US" sz="1400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Then             can be removed, as demonstrated on the next slide: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 smtClean="0"/>
              <a:t>Ellaboration</a:t>
            </a:r>
            <a:endParaRPr lang="en-US" dirty="0"/>
          </a:p>
        </p:txBody>
      </p:sp>
      <p:grpSp>
        <p:nvGrpSpPr>
          <p:cNvPr id="5" name="Group 39"/>
          <p:cNvGrpSpPr/>
          <p:nvPr/>
        </p:nvGrpSpPr>
        <p:grpSpPr>
          <a:xfrm>
            <a:off x="5357818" y="1428736"/>
            <a:ext cx="3071834" cy="2176475"/>
            <a:chOff x="1500166" y="2038343"/>
            <a:chExt cx="3071834" cy="2852752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536681" y="3571876"/>
            <a:ext cx="320675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748" name="משוואה" r:id="rId3" imgW="177480" imgH="215640" progId="Equation.3">
                    <p:embed/>
                  </p:oleObj>
                </mc:Choice>
                <mc:Fallback>
                  <p:oleObj name="משוואה" r:id="rId3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681" y="3571876"/>
                          <a:ext cx="320675" cy="390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13"/>
            <p:cNvGrpSpPr/>
            <p:nvPr/>
          </p:nvGrpSpPr>
          <p:grpSpPr>
            <a:xfrm>
              <a:off x="1500166" y="2605079"/>
              <a:ext cx="714380" cy="642942"/>
              <a:chOff x="857224" y="2319327"/>
              <a:chExt cx="714380" cy="64294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857224" y="2319327"/>
                <a:ext cx="714380" cy="64294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13" name="Object 12"/>
              <p:cNvGraphicFramePr>
                <a:graphicFrameLocks noChangeAspect="1"/>
              </p:cNvGraphicFramePr>
              <p:nvPr/>
            </p:nvGraphicFramePr>
            <p:xfrm>
              <a:off x="1016001" y="2390768"/>
              <a:ext cx="406400" cy="428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749" name="משוואה" r:id="rId5" imgW="152280" imgH="228600" progId="Equation.3">
                      <p:embed/>
                    </p:oleObj>
                  </mc:Choice>
                  <mc:Fallback>
                    <p:oleObj name="משוואה" r:id="rId5" imgW="1522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6001" y="2390768"/>
                            <a:ext cx="406400" cy="4286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" name="Group 13"/>
            <p:cNvGrpSpPr/>
            <p:nvPr/>
          </p:nvGrpSpPr>
          <p:grpSpPr>
            <a:xfrm>
              <a:off x="3857620" y="2676517"/>
              <a:ext cx="714380" cy="642942"/>
              <a:chOff x="857224" y="2390765"/>
              <a:chExt cx="714380" cy="642942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857224" y="2390765"/>
                <a:ext cx="714380" cy="64294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16" name="Object 15"/>
              <p:cNvGraphicFramePr>
                <a:graphicFrameLocks noChangeAspect="1"/>
              </p:cNvGraphicFramePr>
              <p:nvPr/>
            </p:nvGraphicFramePr>
            <p:xfrm>
              <a:off x="1000110" y="2462203"/>
              <a:ext cx="439737" cy="452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750" name="משוואה" r:id="rId7" imgW="164880" imgH="241200" progId="Equation.3">
                      <p:embed/>
                    </p:oleObj>
                  </mc:Choice>
                  <mc:Fallback>
                    <p:oleObj name="משוואה" r:id="rId7" imgW="16488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0110" y="2462203"/>
                            <a:ext cx="439737" cy="4524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9" name="Group 13"/>
            <p:cNvGrpSpPr/>
            <p:nvPr/>
          </p:nvGrpSpPr>
          <p:grpSpPr>
            <a:xfrm>
              <a:off x="2786050" y="4000504"/>
              <a:ext cx="714380" cy="642942"/>
              <a:chOff x="857224" y="1714488"/>
              <a:chExt cx="714380" cy="642942"/>
            </a:xfrm>
          </p:grpSpPr>
          <p:graphicFrame>
            <p:nvGraphicFramePr>
              <p:cNvPr id="19" name="Object 18"/>
              <p:cNvGraphicFramePr>
                <a:graphicFrameLocks noChangeAspect="1"/>
              </p:cNvGraphicFramePr>
              <p:nvPr/>
            </p:nvGraphicFramePr>
            <p:xfrm>
              <a:off x="915980" y="1857364"/>
              <a:ext cx="609600" cy="452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751" name="משוואה" r:id="rId9" imgW="228600" imgH="241200" progId="Equation.3">
                      <p:embed/>
                    </p:oleObj>
                  </mc:Choice>
                  <mc:Fallback>
                    <p:oleObj name="משוואה" r:id="rId9" imgW="2286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5980" y="1857364"/>
                            <a:ext cx="609600" cy="4524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Oval 17"/>
              <p:cNvSpPr/>
              <p:nvPr/>
            </p:nvSpPr>
            <p:spPr>
              <a:xfrm>
                <a:off x="857224" y="1714488"/>
                <a:ext cx="714380" cy="64294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1" name="Curved Connector 20"/>
            <p:cNvCxnSpPr>
              <a:stCxn id="12" idx="7"/>
              <a:endCxn id="15" idx="1"/>
            </p:cNvCxnSpPr>
            <p:nvPr/>
          </p:nvCxnSpPr>
          <p:spPr>
            <a:xfrm rot="16200000" flipH="1">
              <a:off x="3000364" y="1808799"/>
              <a:ext cx="71438" cy="1852312"/>
            </a:xfrm>
            <a:prstGeom prst="curvedConnector3">
              <a:avLst>
                <a:gd name="adj1" fmla="val -4518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hape 23"/>
            <p:cNvCxnSpPr>
              <a:stCxn id="12" idx="4"/>
              <a:endCxn id="18" idx="2"/>
            </p:cNvCxnSpPr>
            <p:nvPr/>
          </p:nvCxnSpPr>
          <p:spPr>
            <a:xfrm rot="16200000" flipH="1">
              <a:off x="1784726" y="3320651"/>
              <a:ext cx="1073954" cy="928694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hape 25"/>
            <p:cNvCxnSpPr>
              <a:stCxn id="18" idx="6"/>
              <a:endCxn id="15" idx="4"/>
            </p:cNvCxnSpPr>
            <p:nvPr/>
          </p:nvCxnSpPr>
          <p:spPr>
            <a:xfrm flipV="1">
              <a:off x="3500430" y="3319459"/>
              <a:ext cx="714380" cy="1002516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9207" name="Object 2"/>
            <p:cNvGraphicFramePr>
              <a:graphicFrameLocks noChangeAspect="1"/>
            </p:cNvGraphicFramePr>
            <p:nvPr/>
          </p:nvGraphicFramePr>
          <p:xfrm>
            <a:off x="2940056" y="2038343"/>
            <a:ext cx="344487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752" name="משוואה" r:id="rId11" imgW="190440" imgH="215640" progId="Equation.3">
                    <p:embed/>
                  </p:oleObj>
                </mc:Choice>
                <mc:Fallback>
                  <p:oleObj name="משוואה" r:id="rId11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0056" y="2038343"/>
                          <a:ext cx="344487" cy="390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9208" name="Object 2"/>
            <p:cNvGraphicFramePr>
              <a:graphicFrameLocks noChangeAspect="1"/>
            </p:cNvGraphicFramePr>
            <p:nvPr/>
          </p:nvGraphicFramePr>
          <p:xfrm>
            <a:off x="4143372" y="3692527"/>
            <a:ext cx="32067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753" name="משוואה" r:id="rId13" imgW="177480" imgH="228600" progId="Equation.3">
                    <p:embed/>
                  </p:oleObj>
                </mc:Choice>
                <mc:Fallback>
                  <p:oleObj name="משוואה" r:id="rId13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3372" y="3692527"/>
                          <a:ext cx="320675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9209" name="Object 2"/>
            <p:cNvGraphicFramePr>
              <a:graphicFrameLocks noChangeAspect="1"/>
            </p:cNvGraphicFramePr>
            <p:nvPr/>
          </p:nvGraphicFramePr>
          <p:xfrm>
            <a:off x="2513000" y="4500570"/>
            <a:ext cx="344488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754" name="משוואה" r:id="rId15" imgW="190440" imgH="215640" progId="Equation.3">
                    <p:embed/>
                  </p:oleObj>
                </mc:Choice>
                <mc:Fallback>
                  <p:oleObj name="משוואה" r:id="rId15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3000" y="4500570"/>
                          <a:ext cx="344488" cy="390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" name="Curved Connector 30"/>
            <p:cNvCxnSpPr>
              <a:stCxn id="18" idx="3"/>
              <a:endCxn id="18" idx="5"/>
            </p:cNvCxnSpPr>
            <p:nvPr/>
          </p:nvCxnSpPr>
          <p:spPr>
            <a:xfrm rot="16200000" flipH="1">
              <a:off x="3143240" y="4296718"/>
              <a:ext cx="1588" cy="505142"/>
            </a:xfrm>
            <a:prstGeom prst="curvedConnector3">
              <a:avLst>
                <a:gd name="adj1" fmla="val 20324748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43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605298"/>
              </p:ext>
            </p:extLst>
          </p:nvPr>
        </p:nvGraphicFramePr>
        <p:xfrm>
          <a:off x="1777799" y="3019183"/>
          <a:ext cx="61436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55" name="משוואה" r:id="rId17" imgW="228600" imgH="241200" progId="Equation.3">
                  <p:embed/>
                </p:oleObj>
              </mc:Choice>
              <mc:Fallback>
                <p:oleObj name="משוואה" r:id="rId17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7799" y="3019183"/>
                        <a:ext cx="614363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498716"/>
              </p:ext>
            </p:extLst>
          </p:nvPr>
        </p:nvGraphicFramePr>
        <p:xfrm>
          <a:off x="4716452" y="4515055"/>
          <a:ext cx="11858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56" name="משוואה" r:id="rId19" imgW="495000" imgH="241200" progId="Equation.3">
                  <p:embed/>
                </p:oleObj>
              </mc:Choice>
              <mc:Fallback>
                <p:oleObj name="משוואה" r:id="rId19" imgW="495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52" y="4515055"/>
                        <a:ext cx="1185863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6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740869"/>
              </p:ext>
            </p:extLst>
          </p:nvPr>
        </p:nvGraphicFramePr>
        <p:xfrm>
          <a:off x="6464313" y="4522796"/>
          <a:ext cx="12160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57" name="משוואה" r:id="rId21" imgW="507960" imgH="241200" progId="Equation.3">
                  <p:embed/>
                </p:oleObj>
              </mc:Choice>
              <mc:Fallback>
                <p:oleObj name="משוואה" r:id="rId21" imgW="507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4313" y="4522796"/>
                        <a:ext cx="1216025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7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454083"/>
              </p:ext>
            </p:extLst>
          </p:nvPr>
        </p:nvGraphicFramePr>
        <p:xfrm>
          <a:off x="1676400" y="5262404"/>
          <a:ext cx="614362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58" name="משוואה" r:id="rId23" imgW="228600" imgH="241200" progId="Equation.3">
                  <p:embed/>
                </p:oleObj>
              </mc:Choice>
              <mc:Fallback>
                <p:oleObj name="משוואה" r:id="rId23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262404"/>
                        <a:ext cx="614362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0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 of </a:t>
            </a:r>
            <a:r>
              <a:rPr lang="en-US" dirty="0" smtClean="0"/>
              <a:t>Automata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68" y="1307144"/>
            <a:ext cx="8846063" cy="51698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68" y="250015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5024096"/>
          </a:xfrm>
        </p:spPr>
        <p:txBody>
          <a:bodyPr>
            <a:normAutofit/>
          </a:bodyPr>
          <a:lstStyle/>
          <a:p>
            <a:r>
              <a:rPr lang="en-US" dirty="0" smtClean="0"/>
              <a:t>Assume the following situation: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In order to rip         , all pairs</a:t>
            </a:r>
            <a:br>
              <a:rPr lang="en-US" dirty="0" smtClean="0"/>
            </a:br>
            <a:r>
              <a:rPr lang="en-US" dirty="0" smtClean="0"/>
              <a:t>of incoming and outgoing</a:t>
            </a:r>
            <a:br>
              <a:rPr lang="en-US" dirty="0" smtClean="0"/>
            </a:br>
            <a:r>
              <a:rPr lang="en-US" dirty="0" smtClean="0"/>
              <a:t>transitions should be considered </a:t>
            </a:r>
            <a:br>
              <a:rPr lang="en-US" dirty="0" smtClean="0"/>
            </a:br>
            <a:r>
              <a:rPr lang="en-US" dirty="0" smtClean="0"/>
              <a:t>in the way showed on the </a:t>
            </a:r>
            <a:br>
              <a:rPr lang="en-US" dirty="0" smtClean="0"/>
            </a:br>
            <a:r>
              <a:rPr lang="en-US" dirty="0" smtClean="0"/>
              <a:t>previous slide namely </a:t>
            </a:r>
            <a:r>
              <a:rPr lang="en-US" dirty="0" smtClean="0">
                <a:cs typeface="Times New Roman" pitchFamily="18" charset="0"/>
              </a:rPr>
              <a:t>consider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                    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          one after the other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After that            can be ripped while preserving           </a:t>
            </a:r>
            <a:endParaRPr lang="en-US" dirty="0" smtClean="0"/>
          </a:p>
        </p:txBody>
      </p:sp>
      <p:grpSp>
        <p:nvGrpSpPr>
          <p:cNvPr id="4" name="Group 30"/>
          <p:cNvGrpSpPr/>
          <p:nvPr/>
        </p:nvGrpSpPr>
        <p:grpSpPr>
          <a:xfrm>
            <a:off x="6000764" y="1857364"/>
            <a:ext cx="2928954" cy="3286146"/>
            <a:chOff x="2643179" y="2357431"/>
            <a:chExt cx="2928954" cy="3286146"/>
          </a:xfrm>
        </p:grpSpPr>
        <p:sp>
          <p:nvSpPr>
            <p:cNvPr id="7" name="Oval 6"/>
            <p:cNvSpPr/>
            <p:nvPr/>
          </p:nvSpPr>
          <p:spPr>
            <a:xfrm>
              <a:off x="3286116" y="3429000"/>
              <a:ext cx="1428760" cy="12144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endCxn id="7" idx="1"/>
            </p:cNvCxnSpPr>
            <p:nvPr/>
          </p:nvCxnSpPr>
          <p:spPr>
            <a:xfrm rot="16200000" flipH="1">
              <a:off x="2515990" y="2627488"/>
              <a:ext cx="1177984" cy="7807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7" idx="0"/>
            </p:cNvCxnSpPr>
            <p:nvPr/>
          </p:nvCxnSpPr>
          <p:spPr>
            <a:xfrm rot="5400000">
              <a:off x="3536152" y="2821776"/>
              <a:ext cx="1071569" cy="1428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3"/>
            </p:cNvCxnSpPr>
            <p:nvPr/>
          </p:nvCxnSpPr>
          <p:spPr>
            <a:xfrm rot="5400000">
              <a:off x="2515994" y="4592780"/>
              <a:ext cx="1106545" cy="852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7" idx="5"/>
            </p:cNvCxnSpPr>
            <p:nvPr/>
          </p:nvCxnSpPr>
          <p:spPr>
            <a:xfrm rot="16200000" flipH="1">
              <a:off x="4414175" y="4557059"/>
              <a:ext cx="1177982" cy="9950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2747951" y="2857499"/>
            <a:ext cx="252413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42" name="משוואה" r:id="rId3" imgW="126720" imgH="215640" progId="Equation.3">
                    <p:embed/>
                  </p:oleObj>
                </mc:Choice>
                <mc:Fallback>
                  <p:oleObj name="משוואה" r:id="rId3" imgW="1267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7951" y="2857499"/>
                          <a:ext cx="252413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110" name="Object 14"/>
            <p:cNvGraphicFramePr>
              <a:graphicFrameLocks noChangeAspect="1"/>
            </p:cNvGraphicFramePr>
            <p:nvPr/>
          </p:nvGraphicFramePr>
          <p:xfrm>
            <a:off x="3735388" y="2786063"/>
            <a:ext cx="277812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43" name="משוואה" r:id="rId5" imgW="139680" imgH="215640" progId="Equation.3">
                    <p:embed/>
                  </p:oleObj>
                </mc:Choice>
                <mc:Fallback>
                  <p:oleObj name="משוואה" r:id="rId5" imgW="1396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5388" y="2786063"/>
                          <a:ext cx="277812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111" name="Object 15"/>
            <p:cNvGraphicFramePr>
              <a:graphicFrameLocks noChangeAspect="1"/>
            </p:cNvGraphicFramePr>
            <p:nvPr/>
          </p:nvGraphicFramePr>
          <p:xfrm>
            <a:off x="4714876" y="2773363"/>
            <a:ext cx="252412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44" name="משוואה" r:id="rId7" imgW="126720" imgH="228600" progId="Equation.3">
                    <p:embed/>
                  </p:oleObj>
                </mc:Choice>
                <mc:Fallback>
                  <p:oleObj name="משוואה" r:id="rId7" imgW="1267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4876" y="2773363"/>
                          <a:ext cx="252412" cy="454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112" name="Object 16"/>
            <p:cNvGraphicFramePr>
              <a:graphicFrameLocks noChangeAspect="1"/>
            </p:cNvGraphicFramePr>
            <p:nvPr/>
          </p:nvGraphicFramePr>
          <p:xfrm>
            <a:off x="4748213" y="4916488"/>
            <a:ext cx="252412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45" name="משוואה" r:id="rId9" imgW="126720" imgH="228600" progId="Equation.3">
                    <p:embed/>
                  </p:oleObj>
                </mc:Choice>
                <mc:Fallback>
                  <p:oleObj name="משוואה" r:id="rId9" imgW="1267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8213" y="4916488"/>
                          <a:ext cx="252412" cy="454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113" name="Object 17"/>
            <p:cNvGraphicFramePr>
              <a:graphicFrameLocks noChangeAspect="1"/>
            </p:cNvGraphicFramePr>
            <p:nvPr/>
          </p:nvGraphicFramePr>
          <p:xfrm>
            <a:off x="3130550" y="5000625"/>
            <a:ext cx="277813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46" name="משוואה" r:id="rId11" imgW="139680" imgH="215640" progId="Equation.3">
                    <p:embed/>
                  </p:oleObj>
                </mc:Choice>
                <mc:Fallback>
                  <p:oleObj name="משוואה" r:id="rId11" imgW="1396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0550" y="5000625"/>
                          <a:ext cx="277813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" name="Straight Arrow Connector 29"/>
            <p:cNvCxnSpPr>
              <a:endCxn id="7" idx="7"/>
            </p:cNvCxnSpPr>
            <p:nvPr/>
          </p:nvCxnSpPr>
          <p:spPr>
            <a:xfrm rot="10800000" flipV="1">
              <a:off x="4505640" y="2643181"/>
              <a:ext cx="1066493" cy="9636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496672"/>
              </p:ext>
            </p:extLst>
          </p:nvPr>
        </p:nvGraphicFramePr>
        <p:xfrm>
          <a:off x="805887" y="4354295"/>
          <a:ext cx="4725988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7" name="משוואה" r:id="rId13" imgW="1968480" imgH="457200" progId="Equation.3">
                  <p:embed/>
                </p:oleObj>
              </mc:Choice>
              <mc:Fallback>
                <p:oleObj name="משוואה" r:id="rId13" imgW="1968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887" y="4354295"/>
                        <a:ext cx="4725988" cy="109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1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570354"/>
              </p:ext>
            </p:extLst>
          </p:nvPr>
        </p:nvGraphicFramePr>
        <p:xfrm>
          <a:off x="3054354" y="2246652"/>
          <a:ext cx="5921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8" name="משוואה" r:id="rId15" imgW="228600" imgH="241200" progId="Equation.3">
                  <p:embed/>
                </p:oleObj>
              </mc:Choice>
              <mc:Fallback>
                <p:oleObj name="משוואה" r:id="rId15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4" y="2246652"/>
                        <a:ext cx="592137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17" name="Object 21"/>
          <p:cNvGraphicFramePr>
            <a:graphicFrameLocks noChangeAspect="1"/>
          </p:cNvGraphicFramePr>
          <p:nvPr/>
        </p:nvGraphicFramePr>
        <p:xfrm>
          <a:off x="7123135" y="3232153"/>
          <a:ext cx="5921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9" name="משוואה" r:id="rId17" imgW="228600" imgH="241200" progId="Equation.3">
                  <p:embed/>
                </p:oleObj>
              </mc:Choice>
              <mc:Fallback>
                <p:oleObj name="משוואה" r:id="rId17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135" y="3232153"/>
                        <a:ext cx="592137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1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94479"/>
              </p:ext>
            </p:extLst>
          </p:nvPr>
        </p:nvGraphicFramePr>
        <p:xfrm>
          <a:off x="7923213" y="5128857"/>
          <a:ext cx="5921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0" name="משוואה" r:id="rId18" imgW="228600" imgH="241200" progId="Equation.3">
                  <p:embed/>
                </p:oleObj>
              </mc:Choice>
              <mc:Fallback>
                <p:oleObj name="משוואה" r:id="rId18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13" y="5128857"/>
                        <a:ext cx="592137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1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107461"/>
              </p:ext>
            </p:extLst>
          </p:nvPr>
        </p:nvGraphicFramePr>
        <p:xfrm>
          <a:off x="2417469" y="5658088"/>
          <a:ext cx="88900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1" name="משוואה" r:id="rId19" imgW="342720" imgH="215640" progId="Equation.3">
                  <p:embed/>
                </p:oleObj>
              </mc:Choice>
              <mc:Fallback>
                <p:oleObj name="משוואה" r:id="rId19" imgW="342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469" y="5658088"/>
                        <a:ext cx="889000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1772"/>
            <a:ext cx="516255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In Particular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Replace       with                       .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" name="Oval 6"/>
          <p:cNvSpPr/>
          <p:nvPr/>
        </p:nvSpPr>
        <p:spPr>
          <a:xfrm>
            <a:off x="6929449" y="3643313"/>
            <a:ext cx="1428760" cy="1214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6911975" y="3071813"/>
          <a:ext cx="3540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6" name="משוואה" r:id="rId3" imgW="177480" imgH="215640" progId="Equation.3">
                  <p:embed/>
                </p:oleObj>
              </mc:Choice>
              <mc:Fallback>
                <p:oleObj name="משוואה" r:id="rId3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3071813"/>
                        <a:ext cx="35401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10" name="Object 14"/>
          <p:cNvGraphicFramePr>
            <a:graphicFrameLocks noChangeAspect="1"/>
          </p:cNvGraphicFramePr>
          <p:nvPr/>
        </p:nvGraphicFramePr>
        <p:xfrm>
          <a:off x="8042275" y="3059113"/>
          <a:ext cx="35401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7" name="משוואה" r:id="rId5" imgW="177480" imgH="228600" progId="Equation.3">
                  <p:embed/>
                </p:oleObj>
              </mc:Choice>
              <mc:Fallback>
                <p:oleObj name="משוואה" r:id="rId5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2275" y="3059113"/>
                        <a:ext cx="354013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11" name="Object 15"/>
          <p:cNvGraphicFramePr>
            <a:graphicFrameLocks noChangeAspect="1"/>
          </p:cNvGraphicFramePr>
          <p:nvPr/>
        </p:nvGraphicFramePr>
        <p:xfrm>
          <a:off x="7439025" y="5629275"/>
          <a:ext cx="3778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8" name="משוואה" r:id="rId7" imgW="190440" imgH="215640" progId="Equation.3">
                  <p:embed/>
                </p:oleObj>
              </mc:Choice>
              <mc:Fallback>
                <p:oleObj name="משוואה" r:id="rId7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9025" y="5629275"/>
                        <a:ext cx="377825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13" name="Object 17"/>
          <p:cNvGraphicFramePr>
            <a:graphicFrameLocks noChangeAspect="1"/>
          </p:cNvGraphicFramePr>
          <p:nvPr/>
        </p:nvGraphicFramePr>
        <p:xfrm>
          <a:off x="7243763" y="214313"/>
          <a:ext cx="3794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9" name="משוואה" r:id="rId9" imgW="190440" imgH="215640" progId="Equation.3">
                  <p:embed/>
                </p:oleObj>
              </mc:Choice>
              <mc:Fallback>
                <p:oleObj name="משוואה" r:id="rId9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763" y="214313"/>
                        <a:ext cx="37941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17" name="Object 21"/>
          <p:cNvGraphicFramePr>
            <a:graphicFrameLocks noChangeAspect="1"/>
          </p:cNvGraphicFramePr>
          <p:nvPr/>
        </p:nvGraphicFramePr>
        <p:xfrm>
          <a:off x="7259638" y="1730375"/>
          <a:ext cx="4603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0" name="משוואה" r:id="rId11" imgW="177480" imgH="228600" progId="Equation.3">
                  <p:embed/>
                </p:oleObj>
              </mc:Choice>
              <mc:Fallback>
                <p:oleObj name="משוואה" r:id="rId11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1730375"/>
                        <a:ext cx="460375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/>
          <p:cNvSpPr/>
          <p:nvPr/>
        </p:nvSpPr>
        <p:spPr>
          <a:xfrm>
            <a:off x="6796101" y="1428736"/>
            <a:ext cx="1428760" cy="1214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0652" name="Object 10"/>
          <p:cNvGraphicFramePr>
            <a:graphicFrameLocks noChangeAspect="1"/>
          </p:cNvGraphicFramePr>
          <p:nvPr/>
        </p:nvGraphicFramePr>
        <p:xfrm>
          <a:off x="7358082" y="4000504"/>
          <a:ext cx="5921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1" name="משוואה" r:id="rId13" imgW="228600" imgH="241200" progId="Equation.3">
                  <p:embed/>
                </p:oleObj>
              </mc:Choice>
              <mc:Fallback>
                <p:oleObj name="משוואה" r:id="rId13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82" y="4000504"/>
                        <a:ext cx="592137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>
            <a:stCxn id="7" idx="7"/>
            <a:endCxn id="22" idx="4"/>
          </p:cNvCxnSpPr>
          <p:nvPr/>
        </p:nvCxnSpPr>
        <p:spPr>
          <a:xfrm rot="16200000" flipV="1">
            <a:off x="7240736" y="2912927"/>
            <a:ext cx="1177982" cy="6384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7" idx="1"/>
          </p:cNvCxnSpPr>
          <p:nvPr/>
        </p:nvCxnSpPr>
        <p:spPr>
          <a:xfrm rot="5400000">
            <a:off x="6730831" y="3051037"/>
            <a:ext cx="1177982" cy="362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22" idx="1"/>
            <a:endCxn id="22" idx="7"/>
          </p:cNvCxnSpPr>
          <p:nvPr/>
        </p:nvCxnSpPr>
        <p:spPr>
          <a:xfrm rot="5400000" flipH="1" flipV="1">
            <a:off x="7510481" y="1101444"/>
            <a:ext cx="1588" cy="1010286"/>
          </a:xfrm>
          <a:prstGeom prst="curvedConnector3">
            <a:avLst>
              <a:gd name="adj1" fmla="val 5711362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7" idx="3"/>
            <a:endCxn id="7" idx="5"/>
          </p:cNvCxnSpPr>
          <p:nvPr/>
        </p:nvCxnSpPr>
        <p:spPr>
          <a:xfrm rot="16200000" flipH="1">
            <a:off x="7643829" y="4174765"/>
            <a:ext cx="1588" cy="1010286"/>
          </a:xfrm>
          <a:prstGeom prst="curvedConnector3">
            <a:avLst>
              <a:gd name="adj1" fmla="val 5953818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065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378434"/>
              </p:ext>
            </p:extLst>
          </p:nvPr>
        </p:nvGraphicFramePr>
        <p:xfrm>
          <a:off x="1973257" y="1516062"/>
          <a:ext cx="3794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2" name="משוואה" r:id="rId15" imgW="190440" imgH="215640" progId="Equation.3">
                  <p:embed/>
                </p:oleObj>
              </mc:Choice>
              <mc:Fallback>
                <p:oleObj name="משוואה" r:id="rId15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57" y="1516062"/>
                        <a:ext cx="37941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644600"/>
              </p:ext>
            </p:extLst>
          </p:nvPr>
        </p:nvGraphicFramePr>
        <p:xfrm>
          <a:off x="3209925" y="1489906"/>
          <a:ext cx="18716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3" name="משוואה" r:id="rId16" imgW="939600" imgH="253800" progId="Equation.3">
                  <p:embed/>
                </p:oleObj>
              </mc:Choice>
              <mc:Fallback>
                <p:oleObj name="משוואה" r:id="rId16" imgW="939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1489906"/>
                        <a:ext cx="18716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 (half?) Formal Proof of Lemma&lt;-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step is to formally define a GNFA.</a:t>
            </a:r>
          </a:p>
          <a:p>
            <a:r>
              <a:rPr lang="en-US" dirty="0" smtClean="0"/>
              <a:t>Each transition should be labeled with an RE.</a:t>
            </a:r>
          </a:p>
          <a:p>
            <a:r>
              <a:rPr lang="en-US" dirty="0" smtClean="0"/>
              <a:t>Define the transition function as follows: </a:t>
            </a:r>
            <a:br>
              <a:rPr lang="en-US" dirty="0" smtClean="0"/>
            </a:br>
            <a:r>
              <a:rPr lang="en-US" dirty="0" smtClean="0"/>
              <a:t>                                                     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where         denotes all regular expressions over     </a:t>
            </a:r>
          </a:p>
          <a:p>
            <a:endParaRPr lang="en-US" b="1" dirty="0" smtClean="0"/>
          </a:p>
          <a:p>
            <a:r>
              <a:rPr lang="en-US" b="1" dirty="0" smtClean="0"/>
              <a:t>Note:</a:t>
            </a:r>
            <a:r>
              <a:rPr lang="en-US" dirty="0" smtClean="0"/>
              <a:t> The def. of     is different then for NFA</a:t>
            </a:r>
            <a:endParaRPr lang="en-US" b="1" dirty="0" smtClean="0"/>
          </a:p>
        </p:txBody>
      </p:sp>
      <p:graphicFrame>
        <p:nvGraphicFramePr>
          <p:cNvPr id="21197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843153"/>
              </p:ext>
            </p:extLst>
          </p:nvPr>
        </p:nvGraphicFramePr>
        <p:xfrm>
          <a:off x="1600200" y="3154385"/>
          <a:ext cx="47767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0" name="משוואה" r:id="rId3" imgW="2247840" imgH="241200" progId="Equation.3">
                  <p:embed/>
                </p:oleObj>
              </mc:Choice>
              <mc:Fallback>
                <p:oleObj name="משוואה" r:id="rId3" imgW="2247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154385"/>
                        <a:ext cx="4776787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058456"/>
              </p:ext>
            </p:extLst>
          </p:nvPr>
        </p:nvGraphicFramePr>
        <p:xfrm>
          <a:off x="1906296" y="3772070"/>
          <a:ext cx="6207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1" name="משוואה" r:id="rId5" imgW="291960" imgH="215640" progId="Equation.3">
                  <p:embed/>
                </p:oleObj>
              </mc:Choice>
              <mc:Fallback>
                <p:oleObj name="משוואה" r:id="rId5" imgW="291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296" y="3772070"/>
                        <a:ext cx="620712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590614"/>
              </p:ext>
            </p:extLst>
          </p:nvPr>
        </p:nvGraphicFramePr>
        <p:xfrm>
          <a:off x="7848600" y="3850651"/>
          <a:ext cx="29686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2" name="משוואה" r:id="rId7" imgW="139680" imgH="152280" progId="Equation.3">
                  <p:embed/>
                </p:oleObj>
              </mc:Choice>
              <mc:Fallback>
                <p:oleObj name="משוואה" r:id="rId7" imgW="13968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850651"/>
                        <a:ext cx="296862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96441"/>
              </p:ext>
            </p:extLst>
          </p:nvPr>
        </p:nvGraphicFramePr>
        <p:xfrm>
          <a:off x="3429000" y="4800600"/>
          <a:ext cx="2968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3" name="משוואה" r:id="rId9" imgW="139680" imgH="177480" progId="Equation.3">
                  <p:embed/>
                </p:oleObj>
              </mc:Choice>
              <mc:Fallback>
                <p:oleObj name="משוואה" r:id="rId9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800600"/>
                        <a:ext cx="296863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9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Changes in      Definition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643095"/>
          </a:xfrm>
        </p:spPr>
        <p:txBody>
          <a:bodyPr>
            <a:normAutofit/>
          </a:bodyPr>
          <a:lstStyle/>
          <a:p>
            <a:r>
              <a:rPr lang="en-US" b="1" dirty="0" smtClean="0"/>
              <a:t>Note:</a:t>
            </a:r>
            <a:r>
              <a:rPr lang="en-US" dirty="0" smtClean="0"/>
              <a:t> The definition of     as: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is different than the original definitions (For DFA   </a:t>
            </a:r>
            <a:br>
              <a:rPr lang="en-US" dirty="0" smtClean="0"/>
            </a:br>
            <a:r>
              <a:rPr lang="en-US" dirty="0" smtClean="0"/>
              <a:t>   and NFA)</a:t>
            </a:r>
          </a:p>
          <a:p>
            <a:endParaRPr lang="en-US" dirty="0" smtClean="0"/>
          </a:p>
          <a:p>
            <a:r>
              <a:rPr lang="en-US" dirty="0" smtClean="0"/>
              <a:t>In this definition we rely on the fact that every 2 states (except          and            ) are connected in both directions.</a:t>
            </a:r>
          </a:p>
        </p:txBody>
      </p:sp>
      <p:graphicFrame>
        <p:nvGraphicFramePr>
          <p:cNvPr id="21197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129448"/>
              </p:ext>
            </p:extLst>
          </p:nvPr>
        </p:nvGraphicFramePr>
        <p:xfrm>
          <a:off x="2035174" y="2053583"/>
          <a:ext cx="47767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4" name="משוואה" r:id="rId3" imgW="2247840" imgH="241200" progId="Equation.3">
                  <p:embed/>
                </p:oleObj>
              </mc:Choice>
              <mc:Fallback>
                <p:oleObj name="משוואה" r:id="rId3" imgW="2247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4" y="2053583"/>
                        <a:ext cx="4776787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02385"/>
              </p:ext>
            </p:extLst>
          </p:nvPr>
        </p:nvGraphicFramePr>
        <p:xfrm>
          <a:off x="2956712" y="4654836"/>
          <a:ext cx="62071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5" name="משוואה" r:id="rId5" imgW="291960" imgH="228600" progId="Equation.3">
                  <p:embed/>
                </p:oleObj>
              </mc:Choice>
              <mc:Fallback>
                <p:oleObj name="משוואה" r:id="rId5" imgW="29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6712" y="4654836"/>
                        <a:ext cx="620713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124033"/>
              </p:ext>
            </p:extLst>
          </p:nvPr>
        </p:nvGraphicFramePr>
        <p:xfrm>
          <a:off x="4275137" y="1529711"/>
          <a:ext cx="2968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6" name="משוואה" r:id="rId7" imgW="139680" imgH="177480" progId="Equation.3">
                  <p:embed/>
                </p:oleObj>
              </mc:Choice>
              <mc:Fallback>
                <p:oleObj name="משוואה" r:id="rId7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5137" y="1529711"/>
                        <a:ext cx="296863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404646"/>
              </p:ext>
            </p:extLst>
          </p:nvPr>
        </p:nvGraphicFramePr>
        <p:xfrm>
          <a:off x="3267069" y="445293"/>
          <a:ext cx="417512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7" name="משוואה" r:id="rId9" imgW="139680" imgH="177480" progId="Equation.3">
                  <p:embed/>
                </p:oleObj>
              </mc:Choice>
              <mc:Fallback>
                <p:oleObj name="משוואה" r:id="rId9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69" y="445293"/>
                        <a:ext cx="417512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568434"/>
              </p:ext>
            </p:extLst>
          </p:nvPr>
        </p:nvGraphicFramePr>
        <p:xfrm>
          <a:off x="4423567" y="4654836"/>
          <a:ext cx="782637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8" name="משוואה" r:id="rId10" imgW="368280" imgH="241200" progId="Equation.3">
                  <p:embed/>
                </p:oleObj>
              </mc:Choice>
              <mc:Fallback>
                <p:oleObj name="משוואה" r:id="rId10" imgW="368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3567" y="4654836"/>
                        <a:ext cx="782637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6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A </a:t>
            </a:r>
            <a:r>
              <a:rPr lang="en-US" b="1" i="1" dirty="0" smtClean="0"/>
              <a:t>Generalized Finite Automaton </a:t>
            </a:r>
            <a:r>
              <a:rPr lang="en-US" dirty="0" smtClean="0"/>
              <a:t>is a 5-tupple                  </a:t>
            </a:r>
            <a:br>
              <a:rPr lang="en-US" dirty="0" smtClean="0"/>
            </a:br>
            <a:r>
              <a:rPr lang="en-US" dirty="0" smtClean="0"/>
              <a:t>                                  where: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   is a finite set called the </a:t>
            </a:r>
            <a:r>
              <a:rPr lang="en-US" b="1" i="1" dirty="0" smtClean="0"/>
              <a:t>states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 is a finite set called the </a:t>
            </a:r>
            <a:r>
              <a:rPr lang="en-US" b="1" i="1" dirty="0" smtClean="0"/>
              <a:t>alphabet</a:t>
            </a: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          </a:t>
            </a:r>
            <a:r>
              <a:rPr lang="en-US" baseline="30000" dirty="0" smtClean="0"/>
              <a:t>*</a:t>
            </a:r>
            <a:r>
              <a:rPr lang="en-US" dirty="0" smtClean="0"/>
              <a:t>                                            is the </a:t>
            </a:r>
            <a:r>
              <a:rPr lang="en-US" b="1" i="1" dirty="0" smtClean="0"/>
              <a:t>transition function</a:t>
            </a: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                  </a:t>
            </a:r>
            <a:r>
              <a:rPr lang="en-US" dirty="0" smtClean="0"/>
              <a:t>is the </a:t>
            </a:r>
            <a:r>
              <a:rPr lang="en-US" b="1" i="1" dirty="0" smtClean="0"/>
              <a:t>start state</a:t>
            </a:r>
            <a:r>
              <a:rPr lang="en-US" dirty="0" smtClean="0"/>
              <a:t>, and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                   </a:t>
            </a:r>
            <a:r>
              <a:rPr lang="en-US" dirty="0" smtClean="0"/>
              <a:t>is the </a:t>
            </a:r>
            <a:r>
              <a:rPr lang="en-US" b="1" i="1" dirty="0" smtClean="0"/>
              <a:t>accept state</a:t>
            </a:r>
            <a:r>
              <a:rPr lang="en-US" dirty="0" smtClean="0"/>
              <a:t>.</a:t>
            </a: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1081096" y="3906845"/>
          <a:ext cx="47767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18" name="משוואה" r:id="rId3" imgW="2247840" imgH="241200" progId="Equation.3">
                  <p:embed/>
                </p:oleObj>
              </mc:Choice>
              <mc:Fallback>
                <p:oleObj name="משוואה" r:id="rId3" imgW="2247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96" y="3906845"/>
                        <a:ext cx="4776788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GNFA – A Formal Definition</a:t>
            </a:r>
            <a:endParaRPr lang="en-US" dirty="0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991095"/>
              </p:ext>
            </p:extLst>
          </p:nvPr>
        </p:nvGraphicFramePr>
        <p:xfrm>
          <a:off x="570732" y="1962655"/>
          <a:ext cx="28416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19" name="משוואה" r:id="rId5" imgW="1218960" imgH="241200" progId="Equation.3">
                  <p:embed/>
                </p:oleObj>
              </mc:Choice>
              <mc:Fallback>
                <p:oleObj name="משוואה" r:id="rId5" imgW="1218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32" y="1962655"/>
                        <a:ext cx="2841625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309897"/>
              </p:ext>
            </p:extLst>
          </p:nvPr>
        </p:nvGraphicFramePr>
        <p:xfrm>
          <a:off x="1099320" y="2833458"/>
          <a:ext cx="6492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20" name="משוואה" r:id="rId7" imgW="152280" imgH="203040" progId="Equation.3">
                  <p:embed/>
                </p:oleObj>
              </mc:Choice>
              <mc:Fallback>
                <p:oleObj name="משוואה" r:id="rId7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320" y="2833458"/>
                        <a:ext cx="649275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234746"/>
              </p:ext>
            </p:extLst>
          </p:nvPr>
        </p:nvGraphicFramePr>
        <p:xfrm>
          <a:off x="1116336" y="3416981"/>
          <a:ext cx="712792" cy="43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21" name="משוואה" r:id="rId9" imgW="139680" imgH="152280" progId="Equation.3">
                  <p:embed/>
                </p:oleObj>
              </mc:Choice>
              <mc:Fallback>
                <p:oleObj name="משוואה" r:id="rId9" imgW="13968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336" y="3416981"/>
                        <a:ext cx="712792" cy="433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261900"/>
              </p:ext>
            </p:extLst>
          </p:nvPr>
        </p:nvGraphicFramePr>
        <p:xfrm>
          <a:off x="1057275" y="4798526"/>
          <a:ext cx="17557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22" name="משוואה" r:id="rId11" imgW="558720" imgH="228600" progId="Equation.3">
                  <p:embed/>
                </p:oleObj>
              </mc:Choice>
              <mc:Fallback>
                <p:oleObj name="משוואה" r:id="rId11" imgW="558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4798526"/>
                        <a:ext cx="175577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233568"/>
              </p:ext>
            </p:extLst>
          </p:nvPr>
        </p:nvGraphicFramePr>
        <p:xfrm>
          <a:off x="929751" y="5361273"/>
          <a:ext cx="1909762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23" name="משוואה" r:id="rId13" imgW="660240" imgH="241200" progId="Equation.3">
                  <p:embed/>
                </p:oleObj>
              </mc:Choice>
              <mc:Fallback>
                <p:oleObj name="משוואה" r:id="rId13" imgW="660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751" y="5361273"/>
                        <a:ext cx="1909762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5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en-US" dirty="0" smtClean="0"/>
              <a:t>A GNFA </a:t>
            </a:r>
            <a:r>
              <a:rPr lang="en-US" b="1" i="1" dirty="0" smtClean="0"/>
              <a:t>accepts </a:t>
            </a:r>
            <a:r>
              <a:rPr lang="en-US" dirty="0" smtClean="0"/>
              <a:t>a string                if                            </a:t>
            </a:r>
            <a:br>
              <a:rPr lang="en-US" dirty="0" smtClean="0"/>
            </a:br>
            <a:r>
              <a:rPr lang="en-US" dirty="0" smtClean="0"/>
              <a:t>and there exists a sequence of states </a:t>
            </a:r>
            <a:br>
              <a:rPr lang="en-US" dirty="0" smtClean="0"/>
            </a:br>
            <a:r>
              <a:rPr lang="en-US" dirty="0" smtClean="0"/>
              <a:t>                               , satisfying: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dirty="0" smtClean="0"/>
              <a:t>      For each    ,                     ,                       , where</a:t>
            </a:r>
            <a:br>
              <a:rPr lang="en-US" dirty="0" smtClean="0"/>
            </a:br>
            <a:r>
              <a:rPr lang="en-US" dirty="0" smtClean="0"/>
              <a:t>                           , or in other words,        is the expression on the arrow from          to        </a:t>
            </a:r>
          </a:p>
          <a:p>
            <a:pPr marL="514350" indent="-51435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GNFA – Defining a Computation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027751"/>
              </p:ext>
            </p:extLst>
          </p:nvPr>
        </p:nvGraphicFramePr>
        <p:xfrm>
          <a:off x="4232413" y="1631156"/>
          <a:ext cx="11668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62" name="משוואה" r:id="rId3" imgW="431640" imgH="203040" progId="Equation.3">
                  <p:embed/>
                </p:oleObj>
              </mc:Choice>
              <mc:Fallback>
                <p:oleObj name="משוואה" r:id="rId3" imgW="431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413" y="1631156"/>
                        <a:ext cx="1166813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976055"/>
              </p:ext>
            </p:extLst>
          </p:nvPr>
        </p:nvGraphicFramePr>
        <p:xfrm>
          <a:off x="5745277" y="1597024"/>
          <a:ext cx="25400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63" name="משוואה" r:id="rId5" imgW="939600" imgH="228600" progId="Equation.3">
                  <p:embed/>
                </p:oleObj>
              </mc:Choice>
              <mc:Fallback>
                <p:oleObj name="משוואה" r:id="rId5" imgW="939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277" y="1597024"/>
                        <a:ext cx="2540000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510637"/>
              </p:ext>
            </p:extLst>
          </p:nvPr>
        </p:nvGraphicFramePr>
        <p:xfrm>
          <a:off x="932189" y="2791595"/>
          <a:ext cx="281463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64" name="משוואה" r:id="rId7" imgW="1041120" imgH="241200" progId="Equation.3">
                  <p:embed/>
                </p:oleObj>
              </mc:Choice>
              <mc:Fallback>
                <p:oleObj name="משוואה" r:id="rId7" imgW="1041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189" y="2791595"/>
                        <a:ext cx="2814638" cy="65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937781"/>
              </p:ext>
            </p:extLst>
          </p:nvPr>
        </p:nvGraphicFramePr>
        <p:xfrm>
          <a:off x="2490758" y="3772045"/>
          <a:ext cx="23971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65" name="משוואה" r:id="rId9" imgW="88560" imgH="164880" progId="Equation.3">
                  <p:embed/>
                </p:oleObj>
              </mc:Choice>
              <mc:Fallback>
                <p:oleObj name="משוואה" r:id="rId9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58" y="3772045"/>
                        <a:ext cx="239713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797861"/>
              </p:ext>
            </p:extLst>
          </p:nvPr>
        </p:nvGraphicFramePr>
        <p:xfrm>
          <a:off x="3026102" y="3754583"/>
          <a:ext cx="14414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66" name="משוואה" r:id="rId11" imgW="533160" imgH="177480" progId="Equation.3">
                  <p:embed/>
                </p:oleObj>
              </mc:Choice>
              <mc:Fallback>
                <p:oleObj name="משוואה" r:id="rId11" imgW="533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6102" y="3754583"/>
                        <a:ext cx="144145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153456"/>
              </p:ext>
            </p:extLst>
          </p:nvPr>
        </p:nvGraphicFramePr>
        <p:xfrm>
          <a:off x="4714187" y="3663329"/>
          <a:ext cx="174942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67" name="משוואה" r:id="rId13" imgW="647640" imgH="228600" progId="Equation.3">
                  <p:embed/>
                </p:oleObj>
              </mc:Choice>
              <mc:Fallback>
                <p:oleObj name="משוואה" r:id="rId13" imgW="647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187" y="3663329"/>
                        <a:ext cx="1749425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635450"/>
              </p:ext>
            </p:extLst>
          </p:nvPr>
        </p:nvGraphicFramePr>
        <p:xfrm>
          <a:off x="966509" y="4329861"/>
          <a:ext cx="2401888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68" name="משוואה" r:id="rId15" imgW="888840" imgH="228600" progId="Equation.3">
                  <p:embed/>
                </p:oleObj>
              </mc:Choice>
              <mc:Fallback>
                <p:oleObj name="משוואה" r:id="rId15" imgW="888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509" y="4329861"/>
                        <a:ext cx="2401888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816625"/>
              </p:ext>
            </p:extLst>
          </p:nvPr>
        </p:nvGraphicFramePr>
        <p:xfrm>
          <a:off x="6240569" y="4329861"/>
          <a:ext cx="446087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69" name="משוואה" r:id="rId17" imgW="164880" imgH="228600" progId="Equation.3">
                  <p:embed/>
                </p:oleObj>
              </mc:Choice>
              <mc:Fallback>
                <p:oleObj name="משוואה" r:id="rId17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569" y="4329861"/>
                        <a:ext cx="446087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219674"/>
              </p:ext>
            </p:extLst>
          </p:nvPr>
        </p:nvGraphicFramePr>
        <p:xfrm>
          <a:off x="5697670" y="4917764"/>
          <a:ext cx="411163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70" name="משוואה" r:id="rId19" imgW="152280" imgH="228600" progId="Equation.3">
                  <p:embed/>
                </p:oleObj>
              </mc:Choice>
              <mc:Fallback>
                <p:oleObj name="משוואה" r:id="rId19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670" y="4917764"/>
                        <a:ext cx="411163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747257"/>
              </p:ext>
            </p:extLst>
          </p:nvPr>
        </p:nvGraphicFramePr>
        <p:xfrm>
          <a:off x="6950127" y="4947398"/>
          <a:ext cx="6508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71" name="משוואה" r:id="rId21" imgW="241200" imgH="228600" progId="Equation.3">
                  <p:embed/>
                </p:oleObj>
              </mc:Choice>
              <mc:Fallback>
                <p:oleObj name="משוואה" r:id="rId21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0127" y="4947398"/>
                        <a:ext cx="650875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9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Procedure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CONVERT</a:t>
            </a:r>
            <a:r>
              <a:rPr lang="en-US" dirty="0" smtClean="0"/>
              <a:t>  takes as input a GNFA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dirty="0" smtClean="0"/>
              <a:t> with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 states.</a:t>
            </a:r>
          </a:p>
          <a:p>
            <a:pPr marL="514350" indent="-514350">
              <a:buNone/>
            </a:pPr>
            <a:r>
              <a:rPr lang="en-US" dirty="0" smtClean="0"/>
              <a:t>If               then these 2 states must be           and </a:t>
            </a:r>
            <a:br>
              <a:rPr lang="en-US" dirty="0" smtClean="0"/>
            </a:br>
            <a:r>
              <a:rPr lang="en-US" dirty="0" smtClean="0"/>
              <a:t>          , and the algorithm returns </a:t>
            </a:r>
          </a:p>
          <a:p>
            <a:pPr marL="514350" indent="-514350">
              <a:buNone/>
            </a:pPr>
            <a:r>
              <a:rPr lang="en-US" dirty="0" smtClean="0"/>
              <a:t>                                 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If              ,  the algorithm converts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/>
              <a:t> to an equivalent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G’  </a:t>
            </a:r>
            <a:r>
              <a:rPr lang="en-US" dirty="0" smtClean="0"/>
              <a:t>with            states by use of the ripping procedure described before.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latin typeface="+mn-lt"/>
              </a:rPr>
              <a:t>Procedure </a:t>
            </a:r>
            <a:r>
              <a:rPr lang="en-US" i="1" dirty="0" smtClean="0">
                <a:latin typeface="+mn-lt"/>
                <a:cs typeface="Times New Roman" pitchFamily="18" charset="0"/>
              </a:rPr>
              <a:t>CONVERT</a:t>
            </a:r>
            <a:endParaRPr lang="en-US" dirty="0">
              <a:latin typeface="+mn-lt"/>
            </a:endParaRPr>
          </a:p>
        </p:txBody>
      </p:sp>
      <p:graphicFrame>
        <p:nvGraphicFramePr>
          <p:cNvPr id="21300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491004"/>
              </p:ext>
            </p:extLst>
          </p:nvPr>
        </p:nvGraphicFramePr>
        <p:xfrm>
          <a:off x="1104681" y="3450135"/>
          <a:ext cx="23336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66" name="משוואה" r:id="rId3" imgW="863280" imgH="241200" progId="Equation.3">
                  <p:embed/>
                </p:oleObj>
              </mc:Choice>
              <mc:Fallback>
                <p:oleObj name="משוואה" r:id="rId3" imgW="863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81" y="3450135"/>
                        <a:ext cx="233362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036991"/>
              </p:ext>
            </p:extLst>
          </p:nvPr>
        </p:nvGraphicFramePr>
        <p:xfrm>
          <a:off x="1073150" y="2402675"/>
          <a:ext cx="9588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67" name="משוואה" r:id="rId5" imgW="355320" imgH="177480" progId="Equation.3">
                  <p:embed/>
                </p:oleObj>
              </mc:Choice>
              <mc:Fallback>
                <p:oleObj name="משוואה" r:id="rId5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2402675"/>
                        <a:ext cx="95885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762095"/>
              </p:ext>
            </p:extLst>
          </p:nvPr>
        </p:nvGraphicFramePr>
        <p:xfrm>
          <a:off x="6172200" y="2295216"/>
          <a:ext cx="788988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68" name="משוואה" r:id="rId7" imgW="291960" imgH="228600" progId="Equation.3">
                  <p:embed/>
                </p:oleObj>
              </mc:Choice>
              <mc:Fallback>
                <p:oleObj name="משוואה" r:id="rId7" imgW="29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295216"/>
                        <a:ext cx="788988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776282"/>
              </p:ext>
            </p:extLst>
          </p:nvPr>
        </p:nvGraphicFramePr>
        <p:xfrm>
          <a:off x="1001877" y="2746426"/>
          <a:ext cx="995362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69" name="משוואה" r:id="rId9" imgW="368280" imgH="241200" progId="Equation.3">
                  <p:embed/>
                </p:oleObj>
              </mc:Choice>
              <mc:Fallback>
                <p:oleObj name="משוואה" r:id="rId9" imgW="368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877" y="2746426"/>
                        <a:ext cx="995362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830845"/>
              </p:ext>
            </p:extLst>
          </p:nvPr>
        </p:nvGraphicFramePr>
        <p:xfrm>
          <a:off x="1073150" y="4260228"/>
          <a:ext cx="9588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70" name="משוואה" r:id="rId11" imgW="355320" imgH="177480" progId="Equation.3">
                  <p:embed/>
                </p:oleObj>
              </mc:Choice>
              <mc:Fallback>
                <p:oleObj name="משוואה" r:id="rId11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4260228"/>
                        <a:ext cx="95885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649005"/>
              </p:ext>
            </p:extLst>
          </p:nvPr>
        </p:nvGraphicFramePr>
        <p:xfrm>
          <a:off x="2476500" y="4735986"/>
          <a:ext cx="855662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71" name="משוואה" r:id="rId13" imgW="317160" imgH="177480" progId="Equation.3">
                  <p:embed/>
                </p:oleObj>
              </mc:Choice>
              <mc:Fallback>
                <p:oleObj name="משוואה" r:id="rId13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4735986"/>
                        <a:ext cx="855662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5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5122541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Convert</a:t>
            </a:r>
            <a:r>
              <a:rPr lang="en-US" dirty="0" smtClean="0"/>
              <a:t>                   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                     ;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If</a:t>
            </a:r>
            <a:r>
              <a:rPr lang="en-US" b="1" dirty="0" smtClean="0"/>
              <a:t> </a:t>
            </a:r>
            <a:r>
              <a:rPr lang="en-US" dirty="0" smtClean="0"/>
              <a:t>                           return                                        ;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                                                                            ;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                                        ;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For any                                                  and any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dirty="0" smtClean="0"/>
              <a:t>   </a:t>
            </a:r>
            <a:br>
              <a:rPr lang="en-US" dirty="0" smtClean="0"/>
            </a:b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return                                                 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latin typeface="+mn-lt"/>
              </a:rPr>
              <a:t>Procedure </a:t>
            </a:r>
            <a:r>
              <a:rPr lang="en-US" i="1" dirty="0" smtClean="0">
                <a:latin typeface="+mn-lt"/>
                <a:cs typeface="Times New Roman" pitchFamily="18" charset="0"/>
              </a:rPr>
              <a:t>CONVERT</a:t>
            </a:r>
            <a:endParaRPr lang="en-US" dirty="0">
              <a:latin typeface="+mn-lt"/>
            </a:endParaRPr>
          </a:p>
        </p:txBody>
      </p:sp>
      <p:graphicFrame>
        <p:nvGraphicFramePr>
          <p:cNvPr id="2150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185927"/>
              </p:ext>
            </p:extLst>
          </p:nvPr>
        </p:nvGraphicFramePr>
        <p:xfrm>
          <a:off x="1568892" y="2345654"/>
          <a:ext cx="11985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0" name="משוואה" r:id="rId3" imgW="444240" imgH="215640" progId="Equation.3">
                  <p:embed/>
                </p:oleObj>
              </mc:Choice>
              <mc:Fallback>
                <p:oleObj name="משוואה" r:id="rId3" imgW="444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892" y="2345654"/>
                        <a:ext cx="1198563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035153"/>
              </p:ext>
            </p:extLst>
          </p:nvPr>
        </p:nvGraphicFramePr>
        <p:xfrm>
          <a:off x="6761743" y="2539949"/>
          <a:ext cx="788988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1" name="משוואה" r:id="rId5" imgW="291960" imgH="228600" progId="Equation.3">
                  <p:embed/>
                </p:oleObj>
              </mc:Choice>
              <mc:Fallback>
                <p:oleObj name="משוואה" r:id="rId5" imgW="29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1743" y="2539949"/>
                        <a:ext cx="788988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927205"/>
              </p:ext>
            </p:extLst>
          </p:nvPr>
        </p:nvGraphicFramePr>
        <p:xfrm>
          <a:off x="1189267" y="2920873"/>
          <a:ext cx="477202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2" name="משוואה" r:id="rId7" imgW="1765080" imgH="241200" progId="Equation.3">
                  <p:embed/>
                </p:oleObj>
              </mc:Choice>
              <mc:Fallback>
                <p:oleObj name="משוואה" r:id="rId7" imgW="1765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267" y="2920873"/>
                        <a:ext cx="4772025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6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058495"/>
              </p:ext>
            </p:extLst>
          </p:nvPr>
        </p:nvGraphicFramePr>
        <p:xfrm>
          <a:off x="1714480" y="1221470"/>
          <a:ext cx="685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3" name="משוואה" r:id="rId9" imgW="253800" imgH="215640" progId="Equation.3">
                  <p:embed/>
                </p:oleObj>
              </mc:Choice>
              <mc:Fallback>
                <p:oleObj name="משוואה" r:id="rId9" imgW="253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1221470"/>
                        <a:ext cx="6858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6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623726"/>
              </p:ext>
            </p:extLst>
          </p:nvPr>
        </p:nvGraphicFramePr>
        <p:xfrm>
          <a:off x="1251723" y="1807350"/>
          <a:ext cx="16113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4" name="משוואה" r:id="rId11" imgW="596880" imgH="228600" progId="Equation.3">
                  <p:embed/>
                </p:oleObj>
              </mc:Choice>
              <mc:Fallback>
                <p:oleObj name="משוואה" r:id="rId11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723" y="1807350"/>
                        <a:ext cx="1611313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58812"/>
              </p:ext>
            </p:extLst>
          </p:nvPr>
        </p:nvGraphicFramePr>
        <p:xfrm>
          <a:off x="3962400" y="2308961"/>
          <a:ext cx="233045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5" name="משוואה" r:id="rId13" imgW="863280" imgH="241200" progId="Equation.3">
                  <p:embed/>
                </p:oleObj>
              </mc:Choice>
              <mc:Fallback>
                <p:oleObj name="משוואה" r:id="rId13" imgW="863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308961"/>
                        <a:ext cx="2330450" cy="65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7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181260"/>
              </p:ext>
            </p:extLst>
          </p:nvPr>
        </p:nvGraphicFramePr>
        <p:xfrm>
          <a:off x="1175725" y="3446269"/>
          <a:ext cx="24034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6" name="משוואה" r:id="rId15" imgW="888840" imgH="241200" progId="Equation.3">
                  <p:embed/>
                </p:oleObj>
              </mc:Choice>
              <mc:Fallback>
                <p:oleObj name="משוואה" r:id="rId15" imgW="888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5725" y="3446269"/>
                        <a:ext cx="2403475" cy="65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132433"/>
              </p:ext>
            </p:extLst>
          </p:nvPr>
        </p:nvGraphicFramePr>
        <p:xfrm>
          <a:off x="2400280" y="3968150"/>
          <a:ext cx="230028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7" name="משוואה" r:id="rId17" imgW="850680" imgH="241200" progId="Equation.3">
                  <p:embed/>
                </p:oleObj>
              </mc:Choice>
              <mc:Fallback>
                <p:oleObj name="משוואה" r:id="rId17" imgW="850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280" y="3968150"/>
                        <a:ext cx="2300287" cy="65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7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875857"/>
              </p:ext>
            </p:extLst>
          </p:nvPr>
        </p:nvGraphicFramePr>
        <p:xfrm>
          <a:off x="6292850" y="3877955"/>
          <a:ext cx="212883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8" name="משוואה" r:id="rId19" imgW="787320" imgH="228600" progId="Equation.3">
                  <p:embed/>
                </p:oleObj>
              </mc:Choice>
              <mc:Fallback>
                <p:oleObj name="משוואה" r:id="rId19" imgW="787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0" y="3877955"/>
                        <a:ext cx="2128838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7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421276"/>
              </p:ext>
            </p:extLst>
          </p:nvPr>
        </p:nvGraphicFramePr>
        <p:xfrm>
          <a:off x="1998074" y="4489866"/>
          <a:ext cx="50387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9" name="משוואה" r:id="rId21" imgW="1866600" imgH="266400" progId="Equation.3">
                  <p:embed/>
                </p:oleObj>
              </mc:Choice>
              <mc:Fallback>
                <p:oleObj name="משוואה" r:id="rId21" imgW="18666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074" y="4489866"/>
                        <a:ext cx="5038725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7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152392"/>
              </p:ext>
            </p:extLst>
          </p:nvPr>
        </p:nvGraphicFramePr>
        <p:xfrm>
          <a:off x="1714480" y="5148056"/>
          <a:ext cx="15763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70" name="משוואה" r:id="rId23" imgW="876240" imgH="241200" progId="Equation.3">
                  <p:embed/>
                </p:oleObj>
              </mc:Choice>
              <mc:Fallback>
                <p:oleObj name="משוואה" r:id="rId23" imgW="876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5148056"/>
                        <a:ext cx="1576387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7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458589"/>
              </p:ext>
            </p:extLst>
          </p:nvPr>
        </p:nvGraphicFramePr>
        <p:xfrm>
          <a:off x="5184211" y="5166750"/>
          <a:ext cx="15541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71" name="משוואה" r:id="rId25" imgW="863280" imgH="241200" progId="Equation.3">
                  <p:embed/>
                </p:oleObj>
              </mc:Choice>
              <mc:Fallback>
                <p:oleObj name="משוואה" r:id="rId25" imgW="863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211" y="5166750"/>
                        <a:ext cx="1554162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8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331522"/>
              </p:ext>
            </p:extLst>
          </p:nvPr>
        </p:nvGraphicFramePr>
        <p:xfrm>
          <a:off x="3368675" y="5149637"/>
          <a:ext cx="17589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72" name="משוואה" r:id="rId27" imgW="977760" imgH="241200" progId="Equation.3">
                  <p:embed/>
                </p:oleObj>
              </mc:Choice>
              <mc:Fallback>
                <p:oleObj name="משוואה" r:id="rId27" imgW="977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5149637"/>
                        <a:ext cx="175895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8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103528"/>
              </p:ext>
            </p:extLst>
          </p:nvPr>
        </p:nvGraphicFramePr>
        <p:xfrm>
          <a:off x="6872799" y="5147219"/>
          <a:ext cx="15081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73" name="משוואה" r:id="rId29" imgW="838080" imgH="241200" progId="Equation.3">
                  <p:embed/>
                </p:oleObj>
              </mc:Choice>
              <mc:Fallback>
                <p:oleObj name="משוואה" r:id="rId29" imgW="838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799" y="5147219"/>
                        <a:ext cx="15081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8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183893"/>
              </p:ext>
            </p:extLst>
          </p:nvPr>
        </p:nvGraphicFramePr>
        <p:xfrm>
          <a:off x="2277331" y="5703930"/>
          <a:ext cx="4291012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74" name="משוואה" r:id="rId31" imgW="1587240" imgH="241200" progId="Equation.3">
                  <p:embed/>
                </p:oleObj>
              </mc:Choice>
              <mc:Fallback>
                <p:oleObj name="משוואה" r:id="rId31" imgW="1587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7331" y="5703930"/>
                        <a:ext cx="4291012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4.5 </a:t>
            </a:r>
            <a:r>
              <a:rPr lang="en-US" sz="4800" dirty="0" err="1"/>
              <a:t>Nonregular</a:t>
            </a:r>
            <a:r>
              <a:rPr lang="en-US" sz="4800" dirty="0"/>
              <a:t> Language</a:t>
            </a:r>
            <a:endParaRPr lang="id-ID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0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We ask: Are all languages regular?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answer is negative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simplest example is the language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Try to think about this language</a:t>
            </a:r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Introduction and Motivation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74963" y="3643313"/>
          <a:ext cx="32512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8" name="משוואה" r:id="rId3" imgW="1054080" imgH="228600" progId="Equation.3">
                  <p:embed/>
                </p:oleObj>
              </mc:Choice>
              <mc:Fallback>
                <p:oleObj name="משוואה" r:id="rId3" imgW="1054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4963" y="3643313"/>
                        <a:ext cx="3251200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6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60" y="2243225"/>
            <a:ext cx="6181880" cy="23715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8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If we try to find a DFA that recognizes the language                               </a:t>
            </a:r>
            <a:br>
              <a:rPr lang="en-US" dirty="0" smtClean="0"/>
            </a:br>
            <a:r>
              <a:rPr lang="en-US" dirty="0" smtClean="0"/>
              <a:t>                                            , it seems that we need an infinite number of states, to “remember” how many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-s we saw so far.</a:t>
            </a:r>
          </a:p>
          <a:p>
            <a:pPr>
              <a:lnSpc>
                <a:spcPct val="120000"/>
              </a:lnSpc>
            </a:pPr>
            <a:endParaRPr lang="en-US" b="1" dirty="0" smtClean="0"/>
          </a:p>
          <a:p>
            <a:pPr>
              <a:lnSpc>
                <a:spcPct val="120000"/>
              </a:lnSpc>
            </a:pPr>
            <a:r>
              <a:rPr lang="en-US" b="1" dirty="0" smtClean="0"/>
              <a:t>Note: </a:t>
            </a:r>
            <a:r>
              <a:rPr lang="en-US" dirty="0" smtClean="0"/>
              <a:t>This is </a:t>
            </a:r>
            <a:r>
              <a:rPr lang="en-US" b="1" dirty="0" smtClean="0"/>
              <a:t>not a proof!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Perhaps a DFA recognizing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dirty="0" smtClean="0"/>
              <a:t> </a:t>
            </a:r>
            <a:r>
              <a:rPr lang="en-US" dirty="0" smtClean="0"/>
              <a:t>exists, but we are not clever enough to find it?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Introduction and Motivation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730211"/>
              </p:ext>
            </p:extLst>
          </p:nvPr>
        </p:nvGraphicFramePr>
        <p:xfrm>
          <a:off x="865158" y="2057400"/>
          <a:ext cx="32512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2" name="משוואה" r:id="rId3" imgW="1054080" imgH="228600" progId="Equation.3">
                  <p:embed/>
                </p:oleObj>
              </mc:Choice>
              <mc:Fallback>
                <p:oleObj name="משוואה" r:id="rId3" imgW="1054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58" y="2057400"/>
                        <a:ext cx="3251200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None/>
            </a:pPr>
            <a:r>
              <a:rPr lang="en-US" dirty="0" smtClean="0"/>
              <a:t>The </a:t>
            </a:r>
            <a:r>
              <a:rPr lang="en-US" b="1" dirty="0" smtClean="0"/>
              <a:t>Pumping Lemma </a:t>
            </a:r>
            <a:r>
              <a:rPr lang="en-US" dirty="0" smtClean="0"/>
              <a:t>is the formal tool we use to prove that the language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/>
              <a:t> (as well as many other languages) is not regular.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Introduction and Motivation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5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None/>
            </a:pPr>
            <a:r>
              <a:rPr lang="en-US" dirty="0" smtClean="0"/>
              <a:t>Consider the following NFA, denoted by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:</a:t>
            </a:r>
          </a:p>
          <a:p>
            <a:pPr marL="514350" indent="-514350">
              <a:lnSpc>
                <a:spcPct val="120000"/>
              </a:lnSpc>
              <a:buNone/>
            </a:pPr>
            <a:endParaRPr lang="en-US" dirty="0" smtClean="0"/>
          </a:p>
          <a:p>
            <a:pPr marL="514350" indent="-514350">
              <a:lnSpc>
                <a:spcPct val="120000"/>
              </a:lnSpc>
              <a:buNone/>
            </a:pPr>
            <a:endParaRPr lang="en-US" dirty="0" smtClean="0"/>
          </a:p>
          <a:p>
            <a:pPr marL="514350" indent="-514350">
              <a:lnSpc>
                <a:spcPct val="120000"/>
              </a:lnSpc>
              <a:buNone/>
            </a:pPr>
            <a:r>
              <a:rPr lang="en-US" dirty="0" smtClean="0"/>
              <a:t>It accepts all words of the form                     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What is Pumping?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642909" y="2216144"/>
            <a:ext cx="6786611" cy="1230315"/>
            <a:chOff x="642909" y="2484437"/>
            <a:chExt cx="6786611" cy="1230315"/>
          </a:xfrm>
        </p:grpSpPr>
        <p:sp>
          <p:nvSpPr>
            <p:cNvPr id="30" name="Oval 29"/>
            <p:cNvSpPr/>
            <p:nvPr/>
          </p:nvSpPr>
          <p:spPr>
            <a:xfrm>
              <a:off x="4643438" y="3071810"/>
              <a:ext cx="714380" cy="6429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42909" y="2484437"/>
              <a:ext cx="6786611" cy="1230315"/>
              <a:chOff x="642909" y="2514598"/>
              <a:chExt cx="6786611" cy="1230315"/>
            </a:xfrm>
          </p:grpSpPr>
          <p:graphicFrame>
            <p:nvGraphicFramePr>
              <p:cNvPr id="22" name="Object 3"/>
              <p:cNvGraphicFramePr>
                <a:graphicFrameLocks noChangeAspect="1"/>
              </p:cNvGraphicFramePr>
              <p:nvPr/>
            </p:nvGraphicFramePr>
            <p:xfrm>
              <a:off x="1857356" y="3013075"/>
              <a:ext cx="363538" cy="344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808" name="משוואה" r:id="rId3" imgW="203040" imgH="190440" progId="Equation.3">
                      <p:embed/>
                    </p:oleObj>
                  </mc:Choice>
                  <mc:Fallback>
                    <p:oleObj name="משוואה" r:id="rId3" imgW="20304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57356" y="3013075"/>
                            <a:ext cx="363538" cy="34448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3" name="Group 32"/>
              <p:cNvGrpSpPr/>
              <p:nvPr/>
            </p:nvGrpSpPr>
            <p:grpSpPr>
              <a:xfrm>
                <a:off x="857224" y="3101971"/>
                <a:ext cx="714380" cy="642942"/>
                <a:chOff x="857224" y="2000240"/>
                <a:chExt cx="714380" cy="642942"/>
              </a:xfrm>
            </p:grpSpPr>
            <p:sp>
              <p:nvSpPr>
                <p:cNvPr id="28" name="Oval 14"/>
                <p:cNvSpPr/>
                <p:nvPr/>
              </p:nvSpPr>
              <p:spPr>
                <a:xfrm>
                  <a:off x="857224" y="2000240"/>
                  <a:ext cx="714380" cy="64294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aphicFrame>
              <p:nvGraphicFramePr>
                <p:cNvPr id="29" name="Object 28"/>
                <p:cNvGraphicFramePr>
                  <a:graphicFrameLocks noChangeAspect="1"/>
                </p:cNvGraphicFramePr>
                <p:nvPr/>
              </p:nvGraphicFramePr>
              <p:xfrm>
                <a:off x="984250" y="2071682"/>
                <a:ext cx="471488" cy="4286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1809" name="משוואה" r:id="rId5" imgW="177480" imgH="228600" progId="Equation.3">
                        <p:embed/>
                      </p:oleObj>
                    </mc:Choice>
                    <mc:Fallback>
                      <p:oleObj name="משוואה" r:id="rId5" imgW="17748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84250" y="2071682"/>
                              <a:ext cx="471488" cy="4286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4" name="Group 35"/>
              <p:cNvGrpSpPr/>
              <p:nvPr/>
            </p:nvGrpSpPr>
            <p:grpSpPr>
              <a:xfrm>
                <a:off x="2571736" y="3101971"/>
                <a:ext cx="714380" cy="642942"/>
                <a:chOff x="-642974" y="2000240"/>
                <a:chExt cx="714380" cy="642942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-642974" y="2000240"/>
                  <a:ext cx="714380" cy="64294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aphicFrame>
              <p:nvGraphicFramePr>
                <p:cNvPr id="27" name="Object 26"/>
                <p:cNvGraphicFramePr>
                  <a:graphicFrameLocks noChangeAspect="1"/>
                </p:cNvGraphicFramePr>
                <p:nvPr/>
              </p:nvGraphicFramePr>
              <p:xfrm>
                <a:off x="-500098" y="2070094"/>
                <a:ext cx="439737" cy="4286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1810" name="משוואה" r:id="rId7" imgW="164880" imgH="228600" progId="Equation.3">
                        <p:embed/>
                      </p:oleObj>
                    </mc:Choice>
                    <mc:Fallback>
                      <p:oleObj name="משוואה" r:id="rId7" imgW="16488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-500098" y="2070094"/>
                              <a:ext cx="439737" cy="4286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21" name="Object 20"/>
              <p:cNvGraphicFramePr>
                <a:graphicFrameLocks noChangeAspect="1"/>
              </p:cNvGraphicFramePr>
              <p:nvPr/>
            </p:nvGraphicFramePr>
            <p:xfrm>
              <a:off x="4786314" y="3214689"/>
              <a:ext cx="439738" cy="428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811" name="משוואה" r:id="rId9" imgW="164880" imgH="228600" progId="Equation.3">
                      <p:embed/>
                    </p:oleObj>
                  </mc:Choice>
                  <mc:Fallback>
                    <p:oleObj name="משוואה" r:id="rId9" imgW="1648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86314" y="3214689"/>
                            <a:ext cx="439738" cy="4286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3"/>
              <p:cNvGraphicFramePr>
                <a:graphicFrameLocks noChangeAspect="1"/>
              </p:cNvGraphicFramePr>
              <p:nvPr/>
            </p:nvGraphicFramePr>
            <p:xfrm>
              <a:off x="3867146" y="3071810"/>
              <a:ext cx="204788" cy="320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812" name="משוואה" r:id="rId11" imgW="114120" imgH="177480" progId="Equation.3">
                      <p:embed/>
                    </p:oleObj>
                  </mc:Choice>
                  <mc:Fallback>
                    <p:oleObj name="משוואה" r:id="rId11" imgW="11412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67146" y="3071810"/>
                            <a:ext cx="204788" cy="3206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6" name="Straight Arrow Connector 15"/>
              <p:cNvCxnSpPr/>
              <p:nvPr/>
            </p:nvCxnSpPr>
            <p:spPr>
              <a:xfrm rot="16200000" flipH="1">
                <a:off x="633060" y="2867345"/>
                <a:ext cx="338632" cy="3189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>
              <a:xfrm>
                <a:off x="6715140" y="3071810"/>
                <a:ext cx="714380" cy="642942"/>
                <a:chOff x="6643702" y="3136894"/>
                <a:chExt cx="714380" cy="642942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6643702" y="3136894"/>
                  <a:ext cx="714380" cy="642942"/>
                  <a:chOff x="5929322" y="3136894"/>
                  <a:chExt cx="714380" cy="642942"/>
                </a:xfrm>
              </p:grpSpPr>
              <p:sp>
                <p:nvSpPr>
                  <p:cNvPr id="6" name="Oval 5"/>
                  <p:cNvSpPr/>
                  <p:nvPr/>
                </p:nvSpPr>
                <p:spPr>
                  <a:xfrm>
                    <a:off x="6000760" y="3214686"/>
                    <a:ext cx="571504" cy="500066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5929322" y="3136894"/>
                    <a:ext cx="714380" cy="642942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aphicFrame>
              <p:nvGraphicFramePr>
                <p:cNvPr id="230410" name="Object 10"/>
                <p:cNvGraphicFramePr>
                  <a:graphicFrameLocks noChangeAspect="1"/>
                </p:cNvGraphicFramePr>
                <p:nvPr/>
              </p:nvGraphicFramePr>
              <p:xfrm>
                <a:off x="6829425" y="3214688"/>
                <a:ext cx="474662" cy="4286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1813" name="משוואה" r:id="rId13" imgW="177480" imgH="228600" progId="Equation.3">
                        <p:embed/>
                      </p:oleObj>
                    </mc:Choice>
                    <mc:Fallback>
                      <p:oleObj name="משוואה" r:id="rId13" imgW="17748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829425" y="3214688"/>
                              <a:ext cx="474662" cy="4286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35" name="Straight Arrow Connector 34"/>
              <p:cNvCxnSpPr>
                <a:stCxn id="26" idx="6"/>
                <a:endCxn id="30" idx="2"/>
              </p:cNvCxnSpPr>
              <p:nvPr/>
            </p:nvCxnSpPr>
            <p:spPr>
              <a:xfrm flipV="1">
                <a:off x="3286116" y="3393281"/>
                <a:ext cx="1357322" cy="301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30" idx="6"/>
                <a:endCxn id="20" idx="2"/>
              </p:cNvCxnSpPr>
              <p:nvPr/>
            </p:nvCxnSpPr>
            <p:spPr>
              <a:xfrm>
                <a:off x="5357818" y="3393281"/>
                <a:ext cx="135732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30411" name="Object 11"/>
              <p:cNvGraphicFramePr>
                <a:graphicFrameLocks noChangeAspect="1"/>
              </p:cNvGraphicFramePr>
              <p:nvPr/>
            </p:nvGraphicFramePr>
            <p:xfrm>
              <a:off x="5949950" y="3048000"/>
              <a:ext cx="182563" cy="298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814" name="משוואה" r:id="rId15" imgW="101520" imgH="164880" progId="Equation.3">
                      <p:embed/>
                    </p:oleObj>
                  </mc:Choice>
                  <mc:Fallback>
                    <p:oleObj name="משוואה" r:id="rId15" imgW="10152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9950" y="3048000"/>
                            <a:ext cx="182563" cy="2984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2" name="Straight Arrow Connector 41"/>
              <p:cNvCxnSpPr>
                <a:stCxn id="28" idx="6"/>
                <a:endCxn id="26" idx="2"/>
              </p:cNvCxnSpPr>
              <p:nvPr/>
            </p:nvCxnSpPr>
            <p:spPr>
              <a:xfrm>
                <a:off x="1571604" y="3423442"/>
                <a:ext cx="100013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urved Connector 47"/>
              <p:cNvCxnSpPr>
                <a:stCxn id="20" idx="0"/>
                <a:endCxn id="26" idx="0"/>
              </p:cNvCxnSpPr>
              <p:nvPr/>
            </p:nvCxnSpPr>
            <p:spPr>
              <a:xfrm rot="16200000" flipH="1" flipV="1">
                <a:off x="4985547" y="1015188"/>
                <a:ext cx="30161" cy="4143404"/>
              </a:xfrm>
              <a:prstGeom prst="curvedConnector3">
                <a:avLst>
                  <a:gd name="adj1" fmla="val -873068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30413" name="Object 3"/>
              <p:cNvGraphicFramePr>
                <a:graphicFrameLocks noChangeAspect="1"/>
              </p:cNvGraphicFramePr>
              <p:nvPr/>
            </p:nvGraphicFramePr>
            <p:xfrm>
              <a:off x="4859338" y="2514598"/>
              <a:ext cx="252412" cy="284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815" name="משוואה" r:id="rId17" imgW="114120" imgH="126720" progId="Equation.3">
                      <p:embed/>
                    </p:oleObj>
                  </mc:Choice>
                  <mc:Fallback>
                    <p:oleObj name="משוואה" r:id="rId17" imgW="114120" imgH="12672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59338" y="2514598"/>
                            <a:ext cx="252412" cy="2841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739460"/>
              </p:ext>
            </p:extLst>
          </p:nvPr>
        </p:nvGraphicFramePr>
        <p:xfrm>
          <a:off x="5298291" y="3517496"/>
          <a:ext cx="14763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6" name="משוואה" r:id="rId19" imgW="545760" imgH="203040" progId="Equation.3">
                  <p:embed/>
                </p:oleObj>
              </mc:Choice>
              <mc:Fallback>
                <p:oleObj name="משוואה" r:id="rId19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8291" y="3517496"/>
                        <a:ext cx="147637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31"/>
          <p:cNvSpPr/>
          <p:nvPr/>
        </p:nvSpPr>
        <p:spPr>
          <a:xfrm>
            <a:off x="2643174" y="2928934"/>
            <a:ext cx="571504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6863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Consider now the word                    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Pumping </a:t>
            </a:r>
            <a:r>
              <a:rPr lang="en-US" dirty="0" smtClean="0"/>
              <a:t>means that the word         can be divided into two parts: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dirty="0" smtClean="0"/>
              <a:t>, such that for any        , the word                     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We say that the word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110 </a:t>
            </a:r>
            <a:r>
              <a:rPr lang="en-US" dirty="0" smtClean="0"/>
              <a:t>can be </a:t>
            </a:r>
            <a:r>
              <a:rPr lang="en-US" b="1" dirty="0" smtClean="0"/>
              <a:t>pumped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For             this is called </a:t>
            </a:r>
            <a:r>
              <a:rPr lang="en-US" b="1" i="1" dirty="0" smtClean="0"/>
              <a:t>down pumping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For              this is called </a:t>
            </a:r>
            <a:r>
              <a:rPr lang="en-US" b="1" i="1" dirty="0" smtClean="0"/>
              <a:t>up pumping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What is Pumping?</a:t>
            </a:r>
            <a:endParaRPr lang="en-US" dirty="0"/>
          </a:p>
        </p:txBody>
      </p:sp>
      <p:graphicFrame>
        <p:nvGraphicFramePr>
          <p:cNvPr id="2304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231959"/>
              </p:ext>
            </p:extLst>
          </p:nvPr>
        </p:nvGraphicFramePr>
        <p:xfrm>
          <a:off x="4343400" y="1654175"/>
          <a:ext cx="17399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0" name="משוואה" r:id="rId3" imgW="723600" imgH="215640" progId="Equation.3">
                  <p:embed/>
                </p:oleObj>
              </mc:Choice>
              <mc:Fallback>
                <p:oleObj name="משוואה" r:id="rId3" imgW="723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654175"/>
                        <a:ext cx="173990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474582"/>
              </p:ext>
            </p:extLst>
          </p:nvPr>
        </p:nvGraphicFramePr>
        <p:xfrm>
          <a:off x="5213350" y="2362200"/>
          <a:ext cx="6397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1" name="משוואה" r:id="rId5" imgW="266400" imgH="177480" progId="Equation.3">
                  <p:embed/>
                </p:oleObj>
              </mc:Choice>
              <mc:Fallback>
                <p:oleObj name="משוואה" r:id="rId5" imgW="266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2362200"/>
                        <a:ext cx="639763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696465"/>
              </p:ext>
            </p:extLst>
          </p:nvPr>
        </p:nvGraphicFramePr>
        <p:xfrm>
          <a:off x="1676400" y="3284872"/>
          <a:ext cx="18923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2" name="משוואה" r:id="rId7" imgW="787320" imgH="241200" progId="Equation.3">
                  <p:embed/>
                </p:oleObj>
              </mc:Choice>
              <mc:Fallback>
                <p:oleObj name="משוואה" r:id="rId7" imgW="787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284872"/>
                        <a:ext cx="1892300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295850"/>
              </p:ext>
            </p:extLst>
          </p:nvPr>
        </p:nvGraphicFramePr>
        <p:xfrm>
          <a:off x="6817434" y="2895600"/>
          <a:ext cx="6096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3" name="משוואה" r:id="rId9" imgW="253800" imgH="152280" progId="Equation.3">
                  <p:embed/>
                </p:oleObj>
              </mc:Choice>
              <mc:Fallback>
                <p:oleObj name="משוואה" r:id="rId9" imgW="25380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7434" y="2895600"/>
                        <a:ext cx="6096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67258"/>
              </p:ext>
            </p:extLst>
          </p:nvPr>
        </p:nvGraphicFramePr>
        <p:xfrm>
          <a:off x="1296987" y="4620595"/>
          <a:ext cx="7588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4" name="משוואה" r:id="rId11" imgW="253800" imgH="152280" progId="Equation.3">
                  <p:embed/>
                </p:oleObj>
              </mc:Choice>
              <mc:Fallback>
                <p:oleObj name="משוואה" r:id="rId11" imgW="25380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7" y="4620595"/>
                        <a:ext cx="75882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4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472607"/>
              </p:ext>
            </p:extLst>
          </p:nvPr>
        </p:nvGraphicFramePr>
        <p:xfrm>
          <a:off x="1373818" y="5320381"/>
          <a:ext cx="68421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5" name="משוואה" r:id="rId13" imgW="228600" imgH="152280" progId="Equation.3">
                  <p:embed/>
                </p:oleObj>
              </mc:Choice>
              <mc:Fallback>
                <p:oleObj name="משוואה" r:id="rId13" imgW="22860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818" y="5320381"/>
                        <a:ext cx="684213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 more general description would be:</a:t>
            </a:r>
            <a:br>
              <a:rPr lang="en-US" dirty="0" smtClean="0"/>
            </a:br>
            <a:r>
              <a:rPr lang="en-US" dirty="0" smtClean="0"/>
              <a:t>A word            , </a:t>
            </a:r>
            <a:r>
              <a:rPr lang="en-US" b="1" dirty="0" smtClean="0"/>
              <a:t>can be pumped </a:t>
            </a:r>
            <a:r>
              <a:rPr lang="en-US" dirty="0" smtClean="0"/>
              <a:t>if                and for each        , it holds that             </a:t>
            </a:r>
          </a:p>
          <a:p>
            <a:pPr>
              <a:lnSpc>
                <a:spcPct val="120000"/>
              </a:lnSpc>
            </a:pPr>
            <a:endParaRPr lang="en-US" b="1" dirty="0" smtClean="0"/>
          </a:p>
          <a:p>
            <a:pPr>
              <a:lnSpc>
                <a:spcPct val="120000"/>
              </a:lnSpc>
            </a:pPr>
            <a:r>
              <a:rPr lang="en-US" b="1" dirty="0" smtClean="0"/>
              <a:t>Note:</a:t>
            </a:r>
            <a:r>
              <a:rPr lang="en-US" dirty="0" smtClean="0"/>
              <a:t> the formal definition is a little more complex than this one.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What is Pumping?</a:t>
            </a:r>
            <a:endParaRPr lang="en-US" dirty="0"/>
          </a:p>
        </p:txBody>
      </p:sp>
      <p:graphicFrame>
        <p:nvGraphicFramePr>
          <p:cNvPr id="2304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83309"/>
              </p:ext>
            </p:extLst>
          </p:nvPr>
        </p:nvGraphicFramePr>
        <p:xfrm>
          <a:off x="5715000" y="2039878"/>
          <a:ext cx="12207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6" name="משוואה" r:id="rId3" imgW="507960" imgH="228600" progId="Equation.3">
                  <p:embed/>
                </p:oleObj>
              </mc:Choice>
              <mc:Fallback>
                <p:oleObj name="משוואה" r:id="rId3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039878"/>
                        <a:ext cx="1220787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854060"/>
              </p:ext>
            </p:extLst>
          </p:nvPr>
        </p:nvGraphicFramePr>
        <p:xfrm>
          <a:off x="2032794" y="2116873"/>
          <a:ext cx="944562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7" name="משוואה" r:id="rId5" imgW="393480" imgH="164880" progId="Equation.3">
                  <p:embed/>
                </p:oleObj>
              </mc:Choice>
              <mc:Fallback>
                <p:oleObj name="משוואה" r:id="rId5" imgW="393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794" y="2116873"/>
                        <a:ext cx="944562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268203"/>
              </p:ext>
            </p:extLst>
          </p:nvPr>
        </p:nvGraphicFramePr>
        <p:xfrm>
          <a:off x="1727994" y="2704790"/>
          <a:ext cx="6096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8" name="משוואה" r:id="rId7" imgW="253800" imgH="152280" progId="Equation.3">
                  <p:embed/>
                </p:oleObj>
              </mc:Choice>
              <mc:Fallback>
                <p:oleObj name="משוואה" r:id="rId7" imgW="25380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994" y="2704790"/>
                        <a:ext cx="6096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872350"/>
              </p:ext>
            </p:extLst>
          </p:nvPr>
        </p:nvGraphicFramePr>
        <p:xfrm>
          <a:off x="4267596" y="2612714"/>
          <a:ext cx="11588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9" name="משוואה" r:id="rId9" imgW="482400" imgH="228600" progId="Equation.3">
                  <p:embed/>
                </p:oleObj>
              </mc:Choice>
              <mc:Fallback>
                <p:oleObj name="משוואה" r:id="rId9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596" y="2612714"/>
                        <a:ext cx="115887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75741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Let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 be a regular language. There exists a number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 such that for every                , if    </a:t>
            </a:r>
            <a:br>
              <a:rPr lang="en-US" dirty="0" smtClean="0"/>
            </a:br>
            <a:r>
              <a:rPr lang="en-US" dirty="0" smtClean="0"/>
              <a:t>then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/>
              <a:t> may be divided into three parts                satisfying: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         , it holds that    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          </a:t>
            </a:r>
          </a:p>
          <a:p>
            <a:pPr marL="514350" indent="-514350">
              <a:buNone/>
            </a:pPr>
            <a:endParaRPr lang="en-US" b="1" dirty="0" smtClean="0"/>
          </a:p>
          <a:p>
            <a:pPr marL="514350" indent="-514350">
              <a:buNone/>
            </a:pPr>
            <a:r>
              <a:rPr lang="en-US" b="1" dirty="0" smtClean="0"/>
              <a:t>Note:</a:t>
            </a:r>
            <a:r>
              <a:rPr lang="en-US" dirty="0" smtClean="0"/>
              <a:t> Without req. 2 the Theorem is </a:t>
            </a:r>
            <a:r>
              <a:rPr lang="en-US" b="1" dirty="0" smtClean="0"/>
              <a:t>trivial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The Pumping Lemma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649006"/>
              </p:ext>
            </p:extLst>
          </p:nvPr>
        </p:nvGraphicFramePr>
        <p:xfrm>
          <a:off x="4060825" y="1905000"/>
          <a:ext cx="10223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2" name="משוואה" r:id="rId3" imgW="393480" imgH="177480" progId="Equation.3">
                  <p:embed/>
                </p:oleObj>
              </mc:Choice>
              <mc:Fallback>
                <p:oleObj name="משוואה" r:id="rId3" imgW="393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825" y="1905000"/>
                        <a:ext cx="1022350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216930"/>
              </p:ext>
            </p:extLst>
          </p:nvPr>
        </p:nvGraphicFramePr>
        <p:xfrm>
          <a:off x="5943600" y="1871662"/>
          <a:ext cx="1220787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3" name="משוואה" r:id="rId5" imgW="469800" imgH="203040" progId="Equation.3">
                  <p:embed/>
                </p:oleObj>
              </mc:Choice>
              <mc:Fallback>
                <p:oleObj name="משוואה" r:id="rId5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871662"/>
                        <a:ext cx="1220787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075199"/>
              </p:ext>
            </p:extLst>
          </p:nvPr>
        </p:nvGraphicFramePr>
        <p:xfrm>
          <a:off x="6937759" y="2362542"/>
          <a:ext cx="13525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4" name="משוואה" r:id="rId7" imgW="520560" imgH="164880" progId="Equation.3">
                  <p:embed/>
                </p:oleObj>
              </mc:Choice>
              <mc:Fallback>
                <p:oleObj name="משוואה" r:id="rId7" imgW="520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759" y="2362542"/>
                        <a:ext cx="13525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0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569194"/>
              </p:ext>
            </p:extLst>
          </p:nvPr>
        </p:nvGraphicFramePr>
        <p:xfrm>
          <a:off x="2490758" y="3238884"/>
          <a:ext cx="7620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5" name="משוואה" r:id="rId9" imgW="317160" imgH="177480" progId="Equation.3">
                  <p:embed/>
                </p:oleObj>
              </mc:Choice>
              <mc:Fallback>
                <p:oleObj name="משוואה" r:id="rId9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58" y="3238884"/>
                        <a:ext cx="7620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455841"/>
              </p:ext>
            </p:extLst>
          </p:nvPr>
        </p:nvGraphicFramePr>
        <p:xfrm>
          <a:off x="5410200" y="3122230"/>
          <a:ext cx="13414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6" name="משוואה" r:id="rId11" imgW="558720" imgH="228600" progId="Equation.3">
                  <p:embed/>
                </p:oleObj>
              </mc:Choice>
              <mc:Fallback>
                <p:oleObj name="משוואה" r:id="rId11" imgW="558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122230"/>
                        <a:ext cx="134143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214753"/>
              </p:ext>
            </p:extLst>
          </p:nvPr>
        </p:nvGraphicFramePr>
        <p:xfrm>
          <a:off x="1219200" y="3581400"/>
          <a:ext cx="1122362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7" name="משוואה" r:id="rId13" imgW="431640" imgH="203040" progId="Equation.3">
                  <p:embed/>
                </p:oleObj>
              </mc:Choice>
              <mc:Fallback>
                <p:oleObj name="משוואה" r:id="rId13" imgW="431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81400"/>
                        <a:ext cx="1122362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747302"/>
              </p:ext>
            </p:extLst>
          </p:nvPr>
        </p:nvGraphicFramePr>
        <p:xfrm>
          <a:off x="1219200" y="4198236"/>
          <a:ext cx="13525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8" name="משוואה" r:id="rId15" imgW="520560" imgH="203040" progId="Equation.3">
                  <p:embed/>
                </p:oleObj>
              </mc:Choice>
              <mc:Fallback>
                <p:oleObj name="משוואה" r:id="rId15" imgW="520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198236"/>
                        <a:ext cx="135255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None/>
            </a:pPr>
            <a:r>
              <a:rPr lang="en-US" dirty="0" smtClean="0"/>
              <a:t>In terms of the previous demonstration we have: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dirty="0" smtClean="0"/>
              <a:t> 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dirty="0" smtClean="0"/>
              <a:t>For                     , we get:</a:t>
            </a:r>
          </a:p>
          <a:p>
            <a:pPr marL="514350" indent="-514350">
              <a:lnSpc>
                <a:spcPct val="120000"/>
              </a:lnSpc>
              <a:buNone/>
            </a:pPr>
            <a:r>
              <a:rPr lang="en-US" dirty="0" smtClean="0"/>
              <a:t>	              </a:t>
            </a:r>
            <a:br>
              <a:rPr lang="en-US" dirty="0" smtClean="0"/>
            </a:br>
            <a:r>
              <a:rPr lang="en-US" dirty="0" smtClean="0"/>
              <a:t>              </a:t>
            </a:r>
            <a:br>
              <a:rPr lang="en-US" dirty="0" smtClean="0"/>
            </a:br>
            <a:r>
              <a:rPr lang="en-US" dirty="0" smtClean="0"/>
              <a:t> 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u="sng" dirty="0" smtClean="0"/>
              <a:t>Demonstration Continuation</a:t>
            </a:r>
            <a:endParaRPr lang="en-US" u="sng" dirty="0"/>
          </a:p>
        </p:txBody>
      </p:sp>
      <p:graphicFrame>
        <p:nvGraphicFramePr>
          <p:cNvPr id="263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590399"/>
              </p:ext>
            </p:extLst>
          </p:nvPr>
        </p:nvGraphicFramePr>
        <p:xfrm>
          <a:off x="946120" y="2343941"/>
          <a:ext cx="9556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8" name="משוואה" r:id="rId3" imgW="368280" imgH="203040" progId="Equation.3">
                  <p:embed/>
                </p:oleObj>
              </mc:Choice>
              <mc:Fallback>
                <p:oleObj name="משוואה" r:id="rId3" imgW="368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20" y="2343941"/>
                        <a:ext cx="955675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74176"/>
              </p:ext>
            </p:extLst>
          </p:nvPr>
        </p:nvGraphicFramePr>
        <p:xfrm>
          <a:off x="1674542" y="3007520"/>
          <a:ext cx="13525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9" name="משוואה" r:id="rId5" imgW="520560" imgH="177480" progId="Equation.3">
                  <p:embed/>
                </p:oleObj>
              </mc:Choice>
              <mc:Fallback>
                <p:oleObj name="משוואה" r:id="rId5" imgW="520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542" y="3007520"/>
                        <a:ext cx="135255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389618"/>
              </p:ext>
            </p:extLst>
          </p:nvPr>
        </p:nvGraphicFramePr>
        <p:xfrm>
          <a:off x="1208581" y="3616320"/>
          <a:ext cx="8890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0" name="משוואה" r:id="rId7" imgW="342720" imgH="177480" progId="Equation.3">
                  <p:embed/>
                </p:oleObj>
              </mc:Choice>
              <mc:Fallback>
                <p:oleObj name="משוואה" r:id="rId7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581" y="3616320"/>
                        <a:ext cx="889000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003303"/>
              </p:ext>
            </p:extLst>
          </p:nvPr>
        </p:nvGraphicFramePr>
        <p:xfrm>
          <a:off x="1091899" y="4214811"/>
          <a:ext cx="112236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1" name="משוואה" r:id="rId9" imgW="431640" imgH="203040" progId="Equation.3">
                  <p:embed/>
                </p:oleObj>
              </mc:Choice>
              <mc:Fallback>
                <p:oleObj name="משוואה" r:id="rId9" imgW="431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899" y="4214811"/>
                        <a:ext cx="1122363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096273"/>
              </p:ext>
            </p:extLst>
          </p:nvPr>
        </p:nvGraphicFramePr>
        <p:xfrm>
          <a:off x="1091899" y="4808537"/>
          <a:ext cx="92551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2" name="משוואה" r:id="rId11" imgW="355320" imgH="139680" progId="Equation.3">
                  <p:embed/>
                </p:oleObj>
              </mc:Choice>
              <mc:Fallback>
                <p:oleObj name="משוואה" r:id="rId11" imgW="3553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899" y="4808537"/>
                        <a:ext cx="925512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en-US" dirty="0" smtClean="0"/>
              <a:t>Let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 be a DFA recognizing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 and let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 be the number of states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. If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 has no words whose length is at least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, the theorem holds </a:t>
            </a:r>
            <a:r>
              <a:rPr lang="en-US" b="1" dirty="0" smtClean="0"/>
              <a:t>vacuously</a:t>
            </a:r>
            <a:r>
              <a:rPr lang="en-US" dirty="0" smtClean="0"/>
              <a:t>.  Let              be an arbitrary word such that               Denote the symbols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dirty="0" smtClean="0"/>
              <a:t>by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                                where                     </a:t>
            </a:r>
          </a:p>
          <a:p>
            <a:pPr marL="514350" indent="-514350">
              <a:lnSpc>
                <a:spcPct val="150000"/>
              </a:lnSpc>
              <a:buNone/>
            </a:pPr>
            <a:endParaRPr lang="en-US" dirty="0" smtClean="0"/>
          </a:p>
          <a:p>
            <a:pPr marL="514350" indent="-51435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Proof of the Pumping Lemma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008149"/>
              </p:ext>
            </p:extLst>
          </p:nvPr>
        </p:nvGraphicFramePr>
        <p:xfrm>
          <a:off x="1689090" y="3583355"/>
          <a:ext cx="10223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8" name="משוואה" r:id="rId3" imgW="393480" imgH="177480" progId="Equation.3">
                  <p:embed/>
                </p:oleObj>
              </mc:Choice>
              <mc:Fallback>
                <p:oleObj name="משוואה" r:id="rId3" imgW="393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090" y="3583355"/>
                        <a:ext cx="1022350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13902"/>
              </p:ext>
            </p:extLst>
          </p:nvPr>
        </p:nvGraphicFramePr>
        <p:xfrm>
          <a:off x="7294563" y="3583355"/>
          <a:ext cx="1220787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9" name="משוואה" r:id="rId5" imgW="469800" imgH="203040" progId="Equation.3">
                  <p:embed/>
                </p:oleObj>
              </mc:Choice>
              <mc:Fallback>
                <p:oleObj name="משוואה" r:id="rId5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4563" y="3583355"/>
                        <a:ext cx="1220787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261345"/>
              </p:ext>
            </p:extLst>
          </p:nvPr>
        </p:nvGraphicFramePr>
        <p:xfrm>
          <a:off x="5410200" y="4251508"/>
          <a:ext cx="27384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0" name="משוואה" r:id="rId7" imgW="1054080" imgH="228600" progId="Equation.3">
                  <p:embed/>
                </p:oleObj>
              </mc:Choice>
              <mc:Fallback>
                <p:oleObj name="משוואה" r:id="rId7" imgW="1054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251508"/>
                        <a:ext cx="2738438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6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19116"/>
              </p:ext>
            </p:extLst>
          </p:nvPr>
        </p:nvGraphicFramePr>
        <p:xfrm>
          <a:off x="2221286" y="4944708"/>
          <a:ext cx="18478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1" name="משוואה" r:id="rId9" imgW="711000" imgH="203040" progId="Equation.3">
                  <p:embed/>
                </p:oleObj>
              </mc:Choice>
              <mc:Fallback>
                <p:oleObj name="משוואה" r:id="rId9" imgW="711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1286" y="4944708"/>
                        <a:ext cx="184785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en-US" dirty="0" smtClean="0"/>
              <a:t>Assume that </a:t>
            </a:r>
            <a:r>
              <a:rPr lang="en-US" b="1" dirty="0" smtClean="0"/>
              <a:t>                              </a:t>
            </a:r>
            <a:r>
              <a:rPr lang="en-US" dirty="0" smtClean="0"/>
              <a:t>is     the sequence of states that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 goes through while computing with input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/>
              <a:t>. For each    ,                       ,                              </a:t>
            </a:r>
            <a:br>
              <a:rPr lang="en-US" dirty="0" smtClean="0"/>
            </a:br>
            <a:r>
              <a:rPr lang="en-US" dirty="0" smtClean="0"/>
              <a:t>Since                ,                  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dirty="0" smtClean="0"/>
              <a:t>Since the sequence                            contains          </a:t>
            </a:r>
            <a:br>
              <a:rPr lang="en-US" dirty="0" smtClean="0"/>
            </a:br>
            <a:r>
              <a:rPr lang="en-US" dirty="0" smtClean="0"/>
              <a:t>states and since the number of states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 is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, that there exist two indices                             such that 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Proof of the Pumping Lemma</a:t>
            </a:r>
            <a:endParaRPr lang="en-US" dirty="0"/>
          </a:p>
        </p:txBody>
      </p:sp>
      <p:graphicFrame>
        <p:nvGraphicFramePr>
          <p:cNvPr id="25805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71971"/>
              </p:ext>
            </p:extLst>
          </p:nvPr>
        </p:nvGraphicFramePr>
        <p:xfrm>
          <a:off x="2554312" y="1529104"/>
          <a:ext cx="26066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66" name="משוואה" r:id="rId3" imgW="1002960" imgH="241200" progId="Equation.3">
                  <p:embed/>
                </p:oleObj>
              </mc:Choice>
              <mc:Fallback>
                <p:oleObj name="משוואה" r:id="rId3" imgW="1002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312" y="1529104"/>
                        <a:ext cx="2606675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694499"/>
              </p:ext>
            </p:extLst>
          </p:nvPr>
        </p:nvGraphicFramePr>
        <p:xfrm>
          <a:off x="2390006" y="2818607"/>
          <a:ext cx="32861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67" name="משוואה" r:id="rId5" imgW="126720" imgH="177480" progId="Equation.3">
                  <p:embed/>
                </p:oleObj>
              </mc:Choice>
              <mc:Fallback>
                <p:oleObj name="משוואה" r:id="rId5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006" y="2818607"/>
                        <a:ext cx="328612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865691"/>
              </p:ext>
            </p:extLst>
          </p:nvPr>
        </p:nvGraphicFramePr>
        <p:xfrm>
          <a:off x="2821818" y="2796398"/>
          <a:ext cx="161131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68" name="משוואה" r:id="rId7" imgW="622080" imgH="177480" progId="Equation.3">
                  <p:embed/>
                </p:oleObj>
              </mc:Choice>
              <mc:Fallback>
                <p:oleObj name="משוואה" r:id="rId7" imgW="622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1818" y="2796398"/>
                        <a:ext cx="1611312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083918"/>
              </p:ext>
            </p:extLst>
          </p:nvPr>
        </p:nvGraphicFramePr>
        <p:xfrm>
          <a:off x="4751619" y="2788689"/>
          <a:ext cx="24733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69" name="משוואה" r:id="rId9" imgW="952200" imgH="228600" progId="Equation.3">
                  <p:embed/>
                </p:oleObj>
              </mc:Choice>
              <mc:Fallback>
                <p:oleObj name="משוואה" r:id="rId9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619" y="2788689"/>
                        <a:ext cx="2473325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655269"/>
              </p:ext>
            </p:extLst>
          </p:nvPr>
        </p:nvGraphicFramePr>
        <p:xfrm>
          <a:off x="4301367" y="5372385"/>
          <a:ext cx="2078037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70" name="משוואה" r:id="rId11" imgW="799920" imgH="203040" progId="Equation.3">
                  <p:embed/>
                </p:oleObj>
              </mc:Choice>
              <mc:Fallback>
                <p:oleObj name="משוואה" r:id="rId11" imgW="799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1367" y="5372385"/>
                        <a:ext cx="2078037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631106"/>
              </p:ext>
            </p:extLst>
          </p:nvPr>
        </p:nvGraphicFramePr>
        <p:xfrm>
          <a:off x="7772400" y="5323172"/>
          <a:ext cx="115411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71" name="משוואה" r:id="rId13" imgW="444240" imgH="241200" progId="Equation.3">
                  <p:embed/>
                </p:oleObj>
              </mc:Choice>
              <mc:Fallback>
                <p:oleObj name="משוואה" r:id="rId13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323172"/>
                        <a:ext cx="1154113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724685"/>
              </p:ext>
            </p:extLst>
          </p:nvPr>
        </p:nvGraphicFramePr>
        <p:xfrm>
          <a:off x="3525874" y="4059084"/>
          <a:ext cx="1814512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72" name="משוואה" r:id="rId15" imgW="698400" imgH="241200" progId="Equation.3">
                  <p:embed/>
                </p:oleObj>
              </mc:Choice>
              <mc:Fallback>
                <p:oleObj name="משוואה" r:id="rId15" imgW="698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74" y="4059084"/>
                        <a:ext cx="1814512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842829"/>
              </p:ext>
            </p:extLst>
          </p:nvPr>
        </p:nvGraphicFramePr>
        <p:xfrm>
          <a:off x="6614017" y="4140167"/>
          <a:ext cx="8223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73" name="משוואה" r:id="rId17" imgW="342720" imgH="203040" progId="Equation.3">
                  <p:embed/>
                </p:oleObj>
              </mc:Choice>
              <mc:Fallback>
                <p:oleObj name="משוואה" r:id="rId17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4017" y="4140167"/>
                        <a:ext cx="8223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442258"/>
              </p:ext>
            </p:extLst>
          </p:nvPr>
        </p:nvGraphicFramePr>
        <p:xfrm>
          <a:off x="2043137" y="3420753"/>
          <a:ext cx="10223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74" name="משוואה" r:id="rId19" imgW="393480" imgH="177480" progId="Equation.3">
                  <p:embed/>
                </p:oleObj>
              </mc:Choice>
              <mc:Fallback>
                <p:oleObj name="משוואה" r:id="rId19" imgW="393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137" y="3420753"/>
                        <a:ext cx="1022350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898401"/>
              </p:ext>
            </p:extLst>
          </p:nvPr>
        </p:nvGraphicFramePr>
        <p:xfrm>
          <a:off x="3280594" y="3353606"/>
          <a:ext cx="13192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75" name="משוואה" r:id="rId21" imgW="507960" imgH="228600" progId="Equation.3">
                  <p:embed/>
                </p:oleObj>
              </mc:Choice>
              <mc:Fallback>
                <p:oleObj name="משוואה" r:id="rId21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0594" y="3353606"/>
                        <a:ext cx="1319212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en-US" dirty="0" smtClean="0"/>
              <a:t>Denote                                ,                                        and    </a:t>
            </a:r>
            <a:br>
              <a:rPr lang="en-US" dirty="0" smtClean="0"/>
            </a:br>
            <a:r>
              <a:rPr lang="en-US" dirty="0" smtClean="0"/>
              <a:t>                                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b="1" dirty="0" smtClean="0"/>
              <a:t>Note: </a:t>
            </a:r>
            <a:r>
              <a:rPr lang="en-US" dirty="0" smtClean="0"/>
              <a:t>Under this definition</a:t>
            </a:r>
            <a:r>
              <a:rPr lang="en-US" dirty="0"/>
              <a:t> </a:t>
            </a:r>
            <a:r>
              <a:rPr lang="en-US" dirty="0" smtClean="0"/>
              <a:t>               and               .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dirty="0" smtClean="0"/>
              <a:t>By this definition, the computation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 on </a:t>
            </a:r>
            <a:br>
              <a:rPr lang="en-US" dirty="0" smtClean="0"/>
            </a:br>
            <a:r>
              <a:rPr lang="en-US" dirty="0" smtClean="0"/>
              <a:t>                         starting from        , ends at    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dirty="0" smtClean="0"/>
              <a:t>By this definition, the computation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 on </a:t>
            </a:r>
            <a:br>
              <a:rPr lang="en-US" dirty="0" smtClean="0"/>
            </a:br>
            <a:r>
              <a:rPr lang="en-US" dirty="0" smtClean="0"/>
              <a:t>                        , starting from       , ends at        which is an accepting state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Proof of the Pumping Lemma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108663"/>
              </p:ext>
            </p:extLst>
          </p:nvPr>
        </p:nvGraphicFramePr>
        <p:xfrm>
          <a:off x="1676400" y="1529104"/>
          <a:ext cx="23431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04" name="משוואה" r:id="rId3" imgW="901440" imgH="228600" progId="Equation.3">
                  <p:embed/>
                </p:oleObj>
              </mc:Choice>
              <mc:Fallback>
                <p:oleObj name="משוואה" r:id="rId3" imgW="901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9104"/>
                        <a:ext cx="2343150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017824"/>
              </p:ext>
            </p:extLst>
          </p:nvPr>
        </p:nvGraphicFramePr>
        <p:xfrm>
          <a:off x="4303261" y="2739241"/>
          <a:ext cx="1122362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05" name="משוואה" r:id="rId5" imgW="431640" imgH="203040" progId="Equation.3">
                  <p:embed/>
                </p:oleObj>
              </mc:Choice>
              <mc:Fallback>
                <p:oleObj name="משוואה" r:id="rId5" imgW="431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261" y="2739241"/>
                        <a:ext cx="1122362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430583"/>
              </p:ext>
            </p:extLst>
          </p:nvPr>
        </p:nvGraphicFramePr>
        <p:xfrm>
          <a:off x="6210169" y="2739241"/>
          <a:ext cx="13525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06" name="משוואה" r:id="rId7" imgW="520560" imgH="203040" progId="Equation.3">
                  <p:embed/>
                </p:oleObj>
              </mc:Choice>
              <mc:Fallback>
                <p:oleObj name="משוואה" r:id="rId7" imgW="520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169" y="2739241"/>
                        <a:ext cx="135255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8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691238"/>
              </p:ext>
            </p:extLst>
          </p:nvPr>
        </p:nvGraphicFramePr>
        <p:xfrm>
          <a:off x="4313107" y="1535945"/>
          <a:ext cx="2573337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07" name="משוואה" r:id="rId9" imgW="990360" imgH="241200" progId="Equation.3">
                  <p:embed/>
                </p:oleObj>
              </mc:Choice>
              <mc:Fallback>
                <p:oleObj name="משוואה" r:id="rId9" imgW="990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107" y="1535945"/>
                        <a:ext cx="2573337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8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975888"/>
              </p:ext>
            </p:extLst>
          </p:nvPr>
        </p:nvGraphicFramePr>
        <p:xfrm>
          <a:off x="728662" y="2055907"/>
          <a:ext cx="24733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08" name="משוואה" r:id="rId11" imgW="952200" imgH="241200" progId="Equation.3">
                  <p:embed/>
                </p:oleObj>
              </mc:Choice>
              <mc:Fallback>
                <p:oleObj name="משוואה" r:id="rId11" imgW="952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" y="2055907"/>
                        <a:ext cx="2473325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8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277647"/>
              </p:ext>
            </p:extLst>
          </p:nvPr>
        </p:nvGraphicFramePr>
        <p:xfrm>
          <a:off x="717550" y="3762376"/>
          <a:ext cx="23431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09" name="משוואה" r:id="rId13" imgW="901440" imgH="228600" progId="Equation.3">
                  <p:embed/>
                </p:oleObj>
              </mc:Choice>
              <mc:Fallback>
                <p:oleObj name="משוואה" r:id="rId13" imgW="901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3762376"/>
                        <a:ext cx="2343150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578072"/>
              </p:ext>
            </p:extLst>
          </p:nvPr>
        </p:nvGraphicFramePr>
        <p:xfrm>
          <a:off x="4996998" y="3808792"/>
          <a:ext cx="42862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10" name="משוואה" r:id="rId14" imgW="164880" imgH="228600" progId="Equation.3">
                  <p:embed/>
                </p:oleObj>
              </mc:Choice>
              <mc:Fallback>
                <p:oleObj name="משוואה" r:id="rId14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6998" y="3808792"/>
                        <a:ext cx="428625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9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329783"/>
              </p:ext>
            </p:extLst>
          </p:nvPr>
        </p:nvGraphicFramePr>
        <p:xfrm>
          <a:off x="6772842" y="3800440"/>
          <a:ext cx="395288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11" name="משוואה" r:id="rId16" imgW="152280" imgH="228600" progId="Equation.3">
                  <p:embed/>
                </p:oleObj>
              </mc:Choice>
              <mc:Fallback>
                <p:oleObj name="משוואה" r:id="rId16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842" y="3800440"/>
                        <a:ext cx="395288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9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20850"/>
              </p:ext>
            </p:extLst>
          </p:nvPr>
        </p:nvGraphicFramePr>
        <p:xfrm>
          <a:off x="652462" y="4950619"/>
          <a:ext cx="24733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12" name="משוואה" r:id="rId18" imgW="952200" imgH="241200" progId="Equation.3">
                  <p:embed/>
                </p:oleObj>
              </mc:Choice>
              <mc:Fallback>
                <p:oleObj name="משוואה" r:id="rId18" imgW="952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" y="4950619"/>
                        <a:ext cx="2473325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095314"/>
              </p:ext>
            </p:extLst>
          </p:nvPr>
        </p:nvGraphicFramePr>
        <p:xfrm>
          <a:off x="4996998" y="4973827"/>
          <a:ext cx="4286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13" name="משוואה" r:id="rId20" imgW="164880" imgH="241200" progId="Equation.3">
                  <p:embed/>
                </p:oleObj>
              </mc:Choice>
              <mc:Fallback>
                <p:oleObj name="משוואה" r:id="rId20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6998" y="4973827"/>
                        <a:ext cx="428625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9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377049"/>
              </p:ext>
            </p:extLst>
          </p:nvPr>
        </p:nvGraphicFramePr>
        <p:xfrm>
          <a:off x="6639588" y="4942547"/>
          <a:ext cx="493712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14" name="משוואה" r:id="rId22" imgW="190440" imgH="228600" progId="Equation.3">
                  <p:embed/>
                </p:oleObj>
              </mc:Choice>
              <mc:Fallback>
                <p:oleObj name="משוואה" r:id="rId22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9588" y="4942547"/>
                        <a:ext cx="493712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afb4df564abd6bcfdbc8158b65ff1214d2ece32"/>
  <p:tag name="ISPRING_ULTRA_SCORM_COURSE_ID" val="30C58EDE-E986-40D0-9AA5-FD175077C5FE"/>
  <p:tag name="ISPRING_SCORM_RATE_SLIDES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OUTPUT_FOLDER" val="D:\RSWLecture\romi-rm\test"/>
  <p:tag name="ISPRING_PRESENTATION_TITLE" val="romi-rm-01-pengantar-july2014"/>
  <p:tag name="ISPRING_ULTRA_SCORM_SLIDE_COUNT" val="1"/>
  <p:tag name="ISPRING_PLAYERS_CUSTOMIZATION" val="UEsDBBQAAgAIACNcg0Xpbttk5AMAAHQOAAAdAAAAdW5pdmVyc2FsL2NvbW1vbl9tZXNzYWdlcy5sbmetV91u2zYUvi/QdyAEFNgulrYDWhSD44C2GFuILLkSHSdbB4GRGJsIRbr6cZtd7Wn2YHuSHVFyYqcdJMW9sGDS/r7z950jcnD2NZVoy7NcaHVqvT15YyGuYp0ItTq1FvT8lw8WygumEia14qeW0hY6G758MZBMrUq24vD95QuEBinPc1jmw2r1uEYiObXmo2jsz+bYu45cf+JHI2diDcc63TB1j1y90p+yn359/+Hr23fvfx68bpBdiMIZdt1DKmSY3r3pQOTRwHcjYCNu5JErag2rZz+cv6Cu4xFr2Hzph54H5NIaVs9W3CIIiEej0HVsEjlh5PnU5MIllNjW8FqXaM22HBUabQX/goo1h0oWIuMolyIxP8QaNlTJ24zZAV463iSivu+GEfHs3Y41JCpBdsa+gD56sgQ4JAEQZCzn2TOwkSm1gSMsZT+GqTOZuvChlQtTsVpL+BR9/ZgTD6rFVRtqRsIQT0g08q+gTiArvw/CvwA1XfRBXJMQFEDCNoyHL50Jpo7vVQoKSEgDZ/wgn5gppJW8RyyOAYc2Gd8KXeawUymKJ7WQ8n5WQvJxAcJ1sPsdkdaESCgj15XYcnAhS9rrAi0zJnZVmY8L5/foHDsusSMole0vI2p6uTLGQP1KF4hJqasAwC5LtkzFHN3wmJUgpXv4WyIS87cNg7ArTz6X4i/EiqZzXjVN59nk6tXJca451IVhsWSZ6tBBT6gOWv7bYNMyh0iLgqeboi2KvUyc/BAvjo1rjsPwf4PqUpcjI3piv284IUicBPBig24fCd0dQWagDxhrKROyO8rxzsHQPOM5jHieIUfd9rDp+Q2Bp9FzOS4h8wcuXEJFeuCXZBQ6tMoxv8lF0fpKMoWq6/19jcRwBpC84I86ueG3GvpfcraFIsK+yGvhnDzDWC9B7CZrNQL353TD4oFDK1bAiQuBS1KkEH/SgXMxI7sM1uP1IBNLXcrEjDMp7syIhdqUaZ2QTV2n2uhtplOzK1m+66V6wp8d40UdXFAbne8ZbCMNCQ7G02iMvTGpTnNVD8uOINBy5ZNLw8jFowoOok5ZEa/hvXKrS5V0JKoPZDY5x0DWpDTkLIvX//79T0eOJ57Uu6jZ/a0XCXRoNZfIA9kfni54/mcbCcWjQ5xZdEE1B9gdruN51lS9SR6mFI+nMxBGaHSgyyxuPy7sM8xwcAHDwZy2rOGMZXcwWajWsheLCbkSQtHP+uNZviykULwP9rjZXAVMnXmEbdtcbKAJpIjv6ndagpiZbtUNR8INpyvZeIo9GDxP+Hgiip6EZtbv2hwarl4/ttv229H/sMrN/XDweu+6+B9QSwMEFAACAAgAI1yDRYOPv/JyBAAA+hQAACcAAAB1bml2ZXJzYWwvZmxhc2hfcHVibGlzaGluZ19zZXR0aW5ncy54bWzVWG1v4jgQ/s6vsHLaj9vQt+2LAhVtg4qWBg7S212dTpVJDPHVsbOxQ5f9dL/mftj9khvHbYBSWnMnVl3xAeLMPDOeGc8z2Dv7ljI0Jbmkgjec3Z26gwiPREz5pOHchO33xw6SCvMYM8FJw+HCQWfNmpcVI0ZlMiRKgahEAMPlaaYaTqJUduq69/f3O1RmuX4rWKEAX+5EInWznEjCFcndjOEZfKlZRqTTrNUQ8szStYgLRhCNwQVOtXeYtRmWieMasRGO7ia5KHh8IZjIUT4ZNZxfjlv68yhjoC5pSrjenGzCol5WpziOqfYHsyH9TlBC6CQBx48OHHRPY5U0nP36noYBcXcVpgQ3m8Aa5kLAbrh6wE+JwjFW2Dwag4p8U/JxwSzFM45TGoXwBukANJzL8HbY7Vz6t0Ev9Ie3V+F11/iwgVLofw43UAo7YdffRN4Wvj/wh34Q+oPb805vQw17p+Y6/nWr091Q55N/PuyEm1oKWtebqvSveoGdztWXvj/odoKPt2Gv1w07/bkWFOJSHXnucqF5UJCiyCNS1ZmnkiIdcUwZHNIn1SeJgmPOcD4hoWhTKP4xZpI46M+MTH4tMKNqBt2gDt3gjpCsJTMSqYGu9oaj8oI4czgDCI7BEaiO0uFJdZSOjpe27hrr820966VXNYl+IpT4wd7v1g8r908OXnZ/jaPelMZEBDjPyxaxuoFXXdibd6Pd/Q8fXvZijTUPK4WjBFoXhLaMkecuLj2KjQVfqhD9jEaCxVVkSToicYBTstCRh3eUt0Fy10FjqGUGMW/lFDMHUQU5iCplWYykoqrkgPaiJAIs4BqCrocrOYkSnMulwq2ip9tu1Pw9EIrIP0wwzNI6UT+F+rIR/ERGkipiI3pOhRWiKFiMZqJAjN4RpASCgilS+JUQtMgiaJyLtFwFolNIMkgpmlJyT+IzG0NfwERagCZwbMaIMha+FvQ7GpGxyAGX4CmwMaxTafB3NgLOsJRzUPzo4zvDDZ3g0v/8Tm8Qx1PMow3BoSxJmqlt4GPYOxdggjEB0VyAgMhEuJCkzE9M41LMZpvWthM8LZOuE1mCQrop+GMw4UUEB4jygtgCRpgjwdkM4Qh6vdQlNKWikLBiisVAy//koFFFlJeuTuCcg7E8JrkNWn13b//g8MPR8cnpjvvPX3+/f1Hpgf/6DGtrhgAv1s4ldlpPppNXlNbOKNZ6m7r5wrxirfnM1GKt+3R2sVZcmWBe0XxhjlnRbYs81Yc/Xsnn8yPtA/2t0oPnatp6nsVK1n+LJDb0W4OLKwSRvumGw1ObcxYIBAGLEjioY/0PyFKnHBFsZHs3IaTOt4LVGbIRhFL6zQoQkm3VuezMBj2rDX+0kRoY2u4vULYV/+OcA+n+FKIBzAcTM4zAhMBoCqNQ/FO0/nWtYpussbVu+kM64v+a60073VJHJDiPEiiirRXem2ecbYb3LUXMPFUXGks3GNU/6+UrNv0mpZymEEc9rFb3cs3Dg7rnPv+qVgO05fvKZu1fUEsDBBQAAgAIACNcg0UE2GJ3uwIAAE8KAAAhAAAAdW5pdmVyc2FsL2ZsYXNoX3NraW5fc2V0dGluZ3MueG1slVZdb9owFH3fr0DsnXSfdJKLRCmTKnVrtVZ9d5JLYuHYke3Q8e/nm9iNDQkwrEr4+Bzf6/tFid4ysfgwmZBMcqmewRgmCo2IxyYsv5mmjTFSzDIpDAgzE1JVlE8XH3+2H5K0zHMquQN1qWZDM+jNzNvPJRJn49sc15ggk1VNxf5BFnKW0mxbKNmI/Kxr5b4GxZnYWubVj/lqPWqAM23uDVSRT+trXJdJagVaA7r0fY3rrIrTFLi3dNV+LtT0pk6//kC2Y5qZVrb8hGtMVtMC4iBfL3GN84W9Pc7KHNdpgYG/xlK/fMY1SuV0Dyq+/O4rrlGFrJv6f2qkVrLAgMaa00l813BJc9t+6NUVrrMCfBAaOpsFF572rXcByX0N+55guyrJnzCuBwMBk55yWBjVAEn8rjvTpXx7bIztD1hsKNeWEEI96ck6/UQb7a+JsZ73B96YyAOSA3rGq+RNBavO34AY4z1/tbptR0Xo3zsWOKhg58DAwx7smb9tWI+YAdgznznL4VHw/RH98KTT+BTfUpfM09G3pyCo3fp4+Z0/RUsP2Lg6MO0Az6lkDguN7rywCjBrJGmxzqXkyCci6I4V1DApfiEv3beP0SQ5OHCVNlxXxDDDYajcWh/tkA5dxm1cjC6ZcTV2vwn927r9xNgRfjOlxtCsrOxvkp5OnM72iDUyTYYVOCQtHdS92MhA09oeE1VUbUG9SMkvNSOkAX3p9bLrrDE6SYIYkGQ4yMRdMhR90VQpqLVNGgNfNTHW8UpWlNz+mVcGb5DHgpHDTmlKe52g7L0oA8BVAFCVlT7/3aY7qRpuGIcd+MYPgPbBYy8j2pboWLUtzQNsTDgfHHJQkAEhqEg3J/pKiedHgA/wX61bg4Lu4PwANjTV7buipvfzt784msh+kGHhha/qAFdI0c32/DiAFsR/JP8BUEsDBBQAAgAIACNcg0XaakCIRQQAAAsUAAAmAAAAdW5pdmVyc2FsL2h0bWxfcHVibGlzaGluZ19zZXR0aW5ncy54bWzVWNty4jgQfc9XqLw1j4Nzv5VJiiROhRpiWHB2ZmprKyVsgbWRJa8kwzBP+zX7YfMl07ISCCEQsTXJ7lQeCO0+py9qdTcOTr/kDI2IVFTwurdV2/QQ4YlIKR/WvZv48v2hh5TGPMVMcFL3uPDQ6clGUJR9RlXWI1qDqkJAw9VxoetepnVx7Pvj8bhGVSHNU8FKDfyqlojcLyRRhGsi/YLhCXzoSUGUd7KxgVBgRdciLRlBNAUXODXeYXalc+b5VquPk7uhFCVPzwUTEslhv+79ctgwfw86lumC5oSb2NQJCI1YH+M0pcYdzHr0K0EZocMM/D7Y9dCYpjqrezub24YG1P1FmorcxoANzbmAYLi+58+JxinW2H61BjX5otWDwIrSCcc5TWJ4gkz8de8ivu21mhfhbdSOw97tVXzdsj6sAYrDT/EaoLgZt8J19F3pO92wF0Zx2L09a7bXRLg7NcOE141ma03Mx/Cs14zXtRQ1rteFdK7akRvm6nMn7Laa0YfbuN1uxc3ODAWFOFdHgT9faAEUpChlQqZ1FuiszPscUwZ39En1KaLhljMshyQWlxSKf4CZIh76syDDX0vMqJ5AM9iEZnBHSNFQBUl011R73dOyJN6MzhKCY3AFpldp72h6lQ4O50L3rfVZWM96GUx7RCcTWryx91ube1P3j3ZXu7/E0WBEUyIiLGXVIhYDeNGF7Vk32trZ31/txRJrAdYaJxm0LkhtlaPAfyx6UBsIPlch5jvqC5ZOMzuAYmWQ1IakmHmIakhyMn2qzVHoS8qgjA12qzbgeiHLSYalmivFaT5MI01Ofo+EJuoPG54VLVMNc6gYF8WPpK+oJi6qZ1Q4MYqSpWgiSsToHUFaICiBMof/MoIezwU0kCKvpAwrjRSDQ0IjSsYkPXUx9BlM5CUgYWgWjGhr4a+SfkV9MhASeAkewXgFOVWWv7YWcYGVmpHiBx/f2W7fjC7CT+9MgDgdYZ6sSQ6FRvJCvwY/hti5ABOMCcjmIwrITIJLRarzSWlaqbmE6Ww7w6Pq0M1BVqRw3BT8sZzwIIELQHlJXAkTzJHgbIJwAt1bmRIaUVEqkNhisdTqXzlooYjyytUhrFJgTKZEurBtbm3v7O7tHxweHdf8b3//834l6H6idRg21uxIO1+6abihnuwbL4CWbh3OuHXdXLGBOCOf2UOcsU+3EWfgwk7yAnLFZrKAvRQyN5c/XTjP55fU+4G2OB4C3wyT5+dSNcffZiz1wkb3/ApB7m5ace/Y5eZEAkEKkgyu3sD8SnHEVGPcRbd9E8NhhE60JucuilAcvzkRwvE59SI3s1HbKeAPLlpdO4g7j4aw00THksMY/SlUI5j4Q7tewMxnNIflJv0pmvmyy/+ac+DV+uOb9LjVu7ftgD+qxxEskwzK4tVK6b+fCj80Yf+nHNhv0xcDc28Cpr9Q519VbYB8/gXeycZ3UEsDBBQAAgAIACNcg0UUl4q1mgEAABoGAAAfAAAAdW5pdmVyc2FsL2h0bWxfc2tpbl9zZXR0aW5ncy5qc42UTW/CMAyG7/yKKrtOiH2W7YYGkyZxmDRu0w6hmFKRJlGSdnSI/7465aNpUyC+0Jenr2NX9rYXlIdEJHgNtva3ff50n60GqBmVwa2rsw49RZ1olixglqTAEg6kgeSHV4/y7kT4jAm3pvPiC211zY8I/GdJma7j0mOhPJr2aLlH+/VoG1/iP6eyfVVVRbU2zzNjBO9Hghvgps+FSqllyM27PfUCG7DIQV1AlzQCxzS0p4s8OT6FGHUuEqmkvJiKWPTnNFrHSmR80ZV/VUhQ5QdfV8DgJXybOHYs0ebDQNpMPBlidJNSgdawz/s8wfDCjM6B1XwH9pxBHeN2QQ06T3RiDvToDqNOSxpDq0vDEYaL8dKr1c0Qo80Z2JiKeLjHcAhGC1Atq/EjhgMKmckrPqBUIsaOtNB2z48oE3SR8HifeoDh5fCyaNvVvVOh9vpj4oyQaIzQyjORadfiuGLqjXdwdSPr1DfzzCdynyg8ieW5FeRcxjS3CD5/B4QaQ6NVWi6HcjGWXaBqDWomBCtv/3Nhr+bHa1apert/UEsDBBQAAgAIACNcg0U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AjXINFlBOzImkAAABuAAAAHAAAAHVuaXZlcnNhbC9sb2NhbF9zZXR0aW5ncy54bWwNzDEOgzAMQNGdU1jeKe3WgcDGVpbSA1jERZEcG5GA4PZk+8PTb/szChy8pWDq8PV4IrDO5oMuDn/TUL8RUib1JKbsUA2h76pWbCb5cs4FJliFLt4mjiUyjxSLHHYRqOFTXv/AHpuuugFQSwMEFAACAAgAg5n1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I1yDRT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AjXINFx7KmUwklAABEUgAAFwAAAHVuaXZlcnNhbC91bml2ZXJzYWwucG5n7XwPWJL3+rc7ndV2ZtrWH1EU5tqyU04iFUsRttW01srV+qOpUJFSKSqZioKwnc7RSpBVm1SmbHP9W6WlSyhR2lBYobL+SQjC5EmpQOmRBJR/L+jZtE57r/O+5/e7rvd3vXpdXlwPz/dz3/f3/t73/f3cz8PzHPxkXfzMvwT8xcvLa+bqVSs3eHm9nOXlNa3olenub2A1v5xzf7yUuyH+A6/azsBH7oM/E99f+76X12X2a/btL7uPX81ZlZTr5eUj8vy/JMk+u9PLa71i9cr3N1JwAz3Gsj5Lkgt0rnW+5Hzpg8GFu2YZf1bPTsrevWou4/QPL6eRXj90/tTcjxbtOZf844YU1q/sjaEbObffWNsNJZEu7P5obUDl1uUaY6SiYFSdUDuSEq7rVjjadejqJ9vSdSfDde2GzhjD4pAQY/THzaAYWlpXPJBRimCMSIktT/6B8PL85bws9oFWZmY25Gb78lwg3HVYDfF8/9l5P+jAw0x+8fC9LXcW/8nz1ZOHrZupKFXLSH/lo7ljYMrTHQ3FWwT0D/KDx47ZuMxGY1HvP/xuv/bSxPn8l8ZPsnvneT63Ebx5Y19ACXyPh7zuQ0Tvej6viyFZY0NR4pzX3B+/PNWWIWA4twUifZ2Q/sV3y17TfnygITgmPOyn8QFP2hB08El/Zbaam/H2o9I2xSziyvz8jePyZ2pGOgsGEyKOPO3UMn/uLD80pv7r9498X99Qs2NM9a4vvvveYDg7rjbg7XOLYmIWlSR7Zj999fc3pyD/b0D2xRYNXJH7FAyqlqMdT+8Qq2lDN0SzE9CX/woeEwNlkgB2km3hhFCSEPJetlpwvPxU8jy2gtLEnhD7i7kpT785mombAd7Pc0gndCuzyxBlOevB++xHgz1NFs2deZMMUyKgK+uOSufVDCB5d+59VRU0dyxe39vfqNn7SnNW2B0ICUGNSSUpFOuRKk+mROyydcx/aOisiimlWgZ7hF2A/hQHF00NVRC8/UgwEiI3JrX4mdGE/syMNDYy5bu+XdRbyke3vnxGyS+BjZvNkBWbUN24B/lF+9KI8W3j8f/1AId1YrsHeSFPvQv6Q9XkqUrjOi5dqZdAOjNIP8zsXjdZX1pN+v2tbmOS7v0RqCJ15x+Bcv2CSPsbP53Is2664qy/x0LRw6U1pF/yn3VdpKjrJoxwICymezrpzMSi/uCoXx+eedGALCHEKb8emDxhPGpPycWvYsU+LxyfvyvmBQ64vEL518khkHnXO3kxlRn0wikYXmwj3x0bo+ChF05txb52yvkXWrnkmuGPzhQcBze/0Kztig8lyS/2xoUyJu/FftdtYv3BmYyLf3Rmk+6Pzvj9FZp95ZmlT/Y5IaqKKRjEA2CBO2qfIkvKGgOfG1Mpadc/XNoBXHzWSaZXioJSG5HqPc8sTYGpv6OA+Y38Q7SZcOh5TxC5xaigD+v2UwzXnJNBlu6MuqAsFf+wT407fZfDmmoZE+Y/LJoz7WG4DH3U57vkOex7u5q4/x+Uv6dPikb6OL7uJaGWfvrwihwXY9sKkLr46GsPh59JXpFeQeTGosHW2cYcQMwSrUE073NtVS6CmUQLp8tDuLShHF1nlQ1eeInPPcOljxoc1uqTUZ1iCbCXdH6yvgDRQIr3CWSi+OzVNlj/qiJ910VRR2WU0fX4xx2CFndJU9gyZPxIVVbDZNTNEuXDER0Xa6Og9SjcuuDp7dbEFAbaFKEW15Xy1QvjOvkd/MzlRZ2ctnCcTirRBXAkjnKtHOSL8769InndMhsv4mcmpczjZresncPNhdVyuAXOkwA18lDdOy2nySMQRrxJPk9s+dSXN1nvod4l0CxCJpMtOQvRKs4EVx+EruiDoLM1LcXm5eI+wmcs4mWMqT2cyGERjeXSHXeZeEka2UbB1sYckkG1prY87RBSXS6BZhO8LsLiVQX2aHWnBenHjsyK8ZO1smTLD9kg0zLQFeRKMpc8snCQmALjhoRBEZJZ7Ay0mE+jOcC8h70VExUAhkPCyoP3zSNoKa9+DgkFok3h6wivBHHYYoh/27CEEtAmAUytEm2urGYXTc13QuIkgH9bHuCMI4+cLQokFzLPZLStCuL5syTLGM0moLL0wcI4hXuzs+xpQWMYqgUY41DGQe3lMOxp+qTk6J1bs92bhQzs1AIEShDhgYq/NiX7wEuRmHltSshiQHEGmRKG3eJ9zEQCroGoQ1LJKrchEh2rX7L3sASJMRayvslH6yNhRhrjFuVjwk4cCjPPMtcoY4e0dJFtBnCnBj88ac/0rUNG1H41swzUUxbo0Z+UQGLjCV4svTh8K2Biyq4IUg9Iv+XTBPC2NNMX0diKx+SUnXxWPyfugLIdHx8Bu0OxS8USbYs4nM7Z8TRShbk2OZQXx7XuiWgvaYOEcIB0Afq9A5/vXb5OvM1f1hIkS6zCl7x5iAOFyCgsKSJaVRtb/vBbEUlloXSRBKko2KfomIIRq0Q+p41wHJ8ffEjZSjjAQ/og8NeCm1ijk4pNqfyyG5ZFL/ycEsOuJCso0zPmIPBLpt+FfArIyc0LS6R8p3XYiq7h9+zls74p8P5WN64qArdjO11VM5IrfhKgda5QhYWx3XFM6SejputBK5Db2gfktj2MYWS7s2KywyBrdesjFot/MUQjUe7J7GCe5I4E8A4SD5dLdduXijsg4e7IbEYK4sh4Ux1g6iTsYX5LrgIvdLvTg1fJaN5Ma7EKpMRp8SbCVoyzz7KkNkqsmsVpI8WRseAyoN7a3fBNomOKRU5B/n1I77AcL8R2rLodUxb+1u9DSvzwNPDJfrj9V+fK+auxoZ0ly+ZPSPa0eD7ZAlDsOBd3xIdI/ODkTMVx8utjUK/PWOMFySuT+X/Y8HldQv6bInYVgW1+vnUto4895mNXbTj5MnlBq+KLKn+/7eMDrFo/IYVi6ogyyiKPPBVpMw9Mnp2RpouxhASsLiKS43b+XhDeXL1popyu2rBpguIc2TiJ9r+9Ke3fgPTg6CN9omaqpbPVllvXbO5WSPBFj065t9/zfRJgwBp4nO/kc/uK21l6doUQVlXQ3N7tWH1mw4QESb57uxYdTcAUUrQHQ2A5NvOATU7JmMVix7rbIAt2aLOULVGO5Ia2DXOLzYoGCzBQ6BYmrjOqm6mu+dl56uGlGZaQqo8mLAz8lNmI3CPOgYr6l5SokF/i9vHdCBnZTRcapFk914bNEm1SHYjCwLJli8N8a9y1PQW80HOrUA61RJVJFlUVTchKaYSsl7xns5tkGtfD5LY6AEC2xPkFZenEDdmc/buZZ0GQQsWRCyEsfOnI8eu61IQNuInJcUhoZT6zQSoOT5fou8Q2NpUfxN4twA0UystsKUd2jq0i5UGYEvJJw63IE6XyL1ItAnb8FqSqnPgnti3GWOS/enwx4wfrUyW9qKL+48RONXx+Vn4zeIx4ZFwNW5UGFemGGNa5bXUSvUZsQ9LEtmRIliTDVM5Zu8xYdESdNMnhEWJZMi+rx/Xz2HRMb8bE3aJ0KG/xcaifcPdyoCzZ+tSE2/snVj/nY+RP5cQutaDQlJnJ4oF6qxV9uzwY1Woz1TVw3jpbovxYtSBACHuXEcSSHE9FhGN4+25OgmeCG14xvRIT19knDVkpvRUpvpP5AyvLQ1wK+8Goax6mJQknV+6yF/1gz5tjoboXFMhdcyblPwrM/+GQC8MOI8P1ZCCbYXvy+HwdzGnCumbfP25VlHNBaxJ+8USSX3HqhU79kx4j3TJ2jch14LvYuVglGA7D6jMmpF/ajJ6fcNt5nt7V8HuBS5TmLK6KG5fDSvq/PCAJjcVGqucSQJBTi3BqSdyRdqIPQvDkJ0fGXf+xyodKv1gaqaI79HiGEggdxMaF7UY4LAyXpbcG7njYax5QnsPaGrBNjI7hcSdBGzYT+azPn8JdIFwmroFU7HjvEA9svy5Z750CJmov/lCqJYbSa7WyYR3GcnWG89RK+3I2sUecJou1qBzsau5YPd1G6HrszUP+Is6J8AM2eK9mA8d5+JGbWzpLCLsRLO4ZU4mi8P5Fev9knXIFk6gKK2PL6pr992/w/mT7yImT4IUfyUnHJGf4obXYLGxY2eVFcUCfrgwvKRYO3Vz8SHe0NlmGsRkUQuYx7u6mUCcT/yCJ95uHztuYSghTO1Ao2uDdhMSwgiNr4aLHC6vfhWjryT3raWqIezUOvY8qUUHOudkVCI5ojzeuTwnByPlCa94XtRmgzvYWowSxN3YsZK6LL9zzz6oZicziTMvy/p6ssJ9oIDvAob+AmYq+Ne+2PoyufgcKZNqLVBhMgUoG2VNjDQSShG7Whw2QrfyyNmPcrqDk8zGqOODUazt2soiCcuLdThk9aEfKiRmnIVt0UsJnAW7GSKf/9e8ULKZiLpClyqejsmktplpEaqlWlm2/iqOe+zuIWNXP2H04bSyW7h+7Uh6URZhTxV0dE4AgzGo7FoG7vQ2FrUGVnLMmMhOAU37fQr6v2L8pxSUgL8qCzwdTvFvvHXuHdNWqgGDjk0ATUtwzgt+68/eIIZQqIYd27EqdN/825HgFImPW/E+91yOt6SsyUlDVLKjbKHpYWJmeqXX3GGJdankyCNHZOLUEwrEgRlc88q5Y9knKPG2RqU/62/p2uXkw8zvkBbHUr/XnAE9JDt8DDGdIjs3pXx9VC+XBZW8weWQlsr1z/uDC6tgYsRrZXS7jBeZJdJWlFygXFLqT2X5ytn6jDPclbBNIXEqvEL/XlE4SRI7lbGb7VomPm4GzwHwYq0J2qWrGmcI3WVozUA/5hNAeJNOy9J112VDW+jx3a2Nxr7YDCYkHl4nPuhu0q/ZEWssIUqJLLG+6Pe8Q9gxIzD2AlYLhS13eJSZx8m9rn2fIWbwb2tYg0oH59AW2k7/F+VLVR3IhUl0d1f2fpvMfHOjvbcHH0ixNmmbX4tXUULoYIBZfnOBdXaNOi5Bh7Y8SFpoz0du4WiKa3iX/n0YlzxYBrCgfhkPOKLaKsHaRKNtlzobT+7bQX+b3a4nL6acBYgxdfH4Ckaj/agtuOXr47qellVHZf4qZiwXAhpbNE9U+o9hAgK8phW3Da5912FBm8rKZz41Nm+Z7KeGZmo0a9LL98MwQYJ0VhLvI+WG2YqKma2Ii2y9mql5FGor1yZodZzDD5xJOCY0G5dZJO8pXrJgfc5qyS5R3npe4RDVY2WuOuDixMYm2KvizvXm2dH7s2ucM+rNooMU/K+HOlOgp0VOi/23ReSVKtrsWEOulFc4BjXMgqJo6eJWHSMYJh370pS9xWAu1LWqX08JtZqgdqf16/+qix+d4WCPNhncN47ENduvmC/+qLN+QYzuYQNMaZB14Zx/+NAfxIbKxU/xroeJ11EqFRDabMMDnmgYRLRVl9FgRrbLwQpXReExGvfd85ShRFsek892VzyEXbRGO3mvg+QW9LXcyO0REdPiwr/NX3844GZjZ5e4s6oAictXCJiN/XQqM06bzh+N9zgEAmeumLnRxGniZn4muAMHgLCi3gDaoWFwn2Gs1ELHU/Ko+XVVdFKMlfvfkOnhTXLWN38MjlCjBjxV9b15dcGKGdIn4l4VqsWTHE29kifjhiIfaGjDaUz5ahzVRxZgj5xrntyZGT++DcHQcAkTO1pJULkjiioiWakocWYVX0Wm1YJ4v2UZWFn7NsgCj4HJttNvCSkommQsQQDrqL/grVyYV8cXQgr/15mui68gxvke+2oWOyYOs2DUnm5DIEn/hLyJ6VwG5OwnGDcyLgKn8cJRaVqKkGEwZMrFXTEs1ZCOH8w9Qv90JazfKLFEYGDvkEA8wS22FG1/gY+qXIpIZXBJW9k34dJmb7DG7IAR3C3Z9eVbDHAR7liw/SPZd0PzdKFUn/DWT/GgkttGAMtlMOhicjSeylOiPXhBZpEJ+VVsa8udyMF/Vj0beF4fnE66z8EQRybvJpP+1Ey/jr0tr6bA7C0UDhXhNTeO/hrJSFJhFCK1ixCbbwlFhyT6VbpKUGEMPQlTOImQK4Kzt+yCID5eI71OO/53SmCXgzuQBpyDihr2EB0FshmDdIGV3CSUQGN5LJFeB7WoKQ4UZRFBZSgoaANvSbqFh2EUvzgiKWW8fehn5ZbWFefsK8US5VGs2LQsQpXufruGrIRsIiW6TWgH/tlXRMDxNPTKcJRkGAOAa8nq5XqJj2SBpNaQDtyIxeOYPJsv8km4rJQXDQMNE1hP9EsvZF+Rml3/W1ZYXLEu4qvr0CwLCm3fmBbEaJRrYvXVyA1ZPDoFkWTpyqCemRE+JnhL9H4lGqurx2OFPsV85WxqyJ1eNrk8TYr/yQV9vaZWNTt6jhy+zi0ODCj8rPsgdvvIcMwcvJN+/avVnP3Pm7OjjLcIi668zsMd8MNeH53muleD+my7jBN5xb/Wa+tzbky5mSeaI1LyW4XfzH3/KHb3r0Ox+dHHCuGULxmjIldAJZxGWerjGZunUoKlB/8YgJVI0IEUIaXyqZbDXc6vcdHsNokf4wF7NcI6IwmXoXMroozMyVUuxzfkOu46i4hQGmoYBNzUooBXLr07kbvkNN/WVePOislTLoFnGnqYClAq386yg0NSvuO/PexWke19lN1ACOf5JOr1kl607o66qWWg4GFLNd6mHn7cqrVQJQWT3XMtzbcneNPMr0LuHv05QVRl/B/K+5GwTbUGGalAgFUt0siDCEL+DwojQJCzL5rNs/rKFsGkDNAekVieLweBTCpz0dnZxi7Ni4h5t7zHP1l7MUkKWIIYu3KOISSkI3NLtScwqMFTNR5fcHlHwgXpIGVDv+XXAABiphsPZetXVXJ0BhTwpdozdp06r4bP5a1XxKgzVgLwkTgMut9oInwXJ2TxQv7A2ahAxmOHNQzrFNgApJokJqr2Tkvyohzy66dZR5MYw7suVcwl6yDJCO1PJ6g0XawpTWIcjamdnAyjyyMISDV8IWaFjs4OjDinFDje/DJAfVLI6oVWElCq8ODgrSqzN5HfAqHMsVwTCkWvJ7z7nxsuiAUgwYml3elt4EuFXJhguVlAYu71PEd6skmJgvOOacjc/p/+0i+ZMQ94W/xpdfThmunZkFHA2yJCDCAzMiCA1/+sSI3eWc3z5q8gOA2MlCofbtvxsJ+vzfXOMEl0ZW4ZomkXQ25nKq55b4CRvcU3mvtR58oMSf8tyPANda4W19uUCzgq249rEz4NESP8sy0C9aIDy188g7xO+DBSnKbxi4u6B7fcWxsmRzjD83u0tmYLM9wXwNkiA5bKdgl6Rz6zXuYklXUzSmhU5UG4GjAAUAfpUH956dBfyLYl8mW+bicCU8AILeYmTyulOd/sg9eEh48S7rs5pWxKtxs8D0pgVyD0lkAgdJwlCIKU00l4tgWyQDPQT2zvhbFkUTp4/AunHSy4FcBm02hETS2tqZ0dmweFlkohaeLaEwOQBuWGSXyHHOVyifvKdEPfOp7fLbvwg+69J1uQCfnOBUe2wwAwCdobtOU3ujqzYnatGYYHTloAGWx2WfT03nw37/PYcqnphDEOVQy1+LiPyFb1m84CSWGOg5A9AdslslH26zqoGdimxulAsXZgpeC4OeoiqzUbh09triEb2ZRTd8eBoQnVzHaniuUX9vlRJ5BabPb+9aeCJ0A/2UJ+zmjpHRBKs/AmtKuHg6SOGvaS65xRtiVWpm6mWHH3XxQZLjRxH7chpAp9zVVCMKt01u94AIO967jsZGB/N209Kwfhe7cY9l3jl/lkAY8m8uvXQGoN96xVdMfparq7THUCy6/capf/irfPFnGcn1JFzPu05kd68rRVTg6YG/TcNasuR0h0mrMv0HPeb+iHHFGQKMgWZgkxBpiBTkCnIFGQKMgWZgkxBpiBTkCnIFOQ/guAYjmHbHebbzQ2TH3OheB4ywVp/9B17i8Bzz5Cc9sNRep+Iodkq7p63H+XkP/P4yX/BIy7/OxHGUa5rhDttbLjyv1DjsZoSZTbDpixNYIzeKfUtfrii1NJiaS49U120J1dLbgPKJP7sKFu0Z/Cv608UXMm8cy1MC5Ym0IeOcrrV2mvkSrLNkIv3A611e6mCpzk2VjYNeJIhNGc82t/zPUUA8hvqZnjQsH/U0foWVxa/sTM+Mxu8koY3hdbm9uS3lR3Q3CmjOTh5j3rNANxFGfXihcEKzMP7irWzucuOpjY+lQrt0rF3WBitVqxdhA2kGy10Y3s8dvRWQUrnvasFRrVSY5PR+sN9U1Cultbhfmk6SEXVWjqy6abPpWIJYtRWpOYeLiXD7w2r3dO7SK9KNQnX0yCuL6LNScMwj33sFehzT7bbHdnnMUOH2d/hLaG1R3vyfbUW83Ys+elt0UBeahtAJuIT4r23YYfmY/eiStI4iB4+GQiCl92KwsDmb7dehtsuN/CkenKklgrfT6LJGL1+9N4BECW+BVJfpw+FMIZUt2Kz/LKBRnIzOcl+9QAyIgxqlPE6djLiYOLiC6mIli6rHSQuD+NmWy6lDIcPA7n4BzlPl3mejAnUvoriZfV85PLhhSjkGGlWQwhItS/hfuz2HIr6ifxD83Dg4pJayC9akvd2RV46cjStZitatBcm1eamPjDd8tNYCv/MIlaKE6FGhKQD8giwLFKzLxfbq1m9BSkIJ5pJ3CaZFY2NMccznsbfAQuWGWU/X7a8jhdRGANFYCQbK9sSqcIcIj7GP/jdaXb5YYWmx7zA1k1UkMwL6HUNdQ5IiXI+y/Wd/dsVGd4MkzUfJuMX79Nado5Q/aYRBak+j0EnBZXJPE9YxnppX0oIE+uLPBTGjYUKcbbm2HGdRgn3zuMiwvUqrPlSal/DmlI+29BCHNe5VWDebbY0xt5scSblVzYfFLKxF+RNkSoU6/V3mzLnyXad5ILHDl7OQZ8/ep7jULN685fvENukYDhT7wvkpsvrSm6ZnMx9RuBb+XkYPt5sosytt1Wn8a7+RVEsq1em/MPQ4s4myj4ttlJj0neHpWn2u/XEHuJ8/HOLU7r0n3oaAzvTkV1tfXHK+MW2ZupJEck8sr/XrJ0s6qSca7/B/U4uPPBPkWY7Fri5c0xe8+iDEOxxum+YKEcZEfeDoT7YabKYamfXkASNu8zdp1MuUq7uLwzl4gEUBoPzCW6vI8eU6dmcgFeAYSJAAHJnZtSRm8zE76hwv2Y1AMtyPWQ7Hz75B4LW++T2GkRQ7OZ0S6w0K3d8bjceMxuDm7I9acjScRkYR1N3dZqm1DMvm12H5dLhYY8vz+RJw4qS4t2pl7qTz1qfL1gwuIH5OcD4S2TojMjaOBqXcD1QGAVSkWIFJA6wvFMyjKxlB0epyz/PbVlLqy6cxbq8r6VjL7pqEyOu/Crbmlt4XDLEL1FqHD2aWJpDjxe67jg3M4a3ML7C8Y70WEKb1vYJJG+kwX3HvBUaY6YukQ5CPW+isXiqyGG7a23jAhuuvV5pSLL7H8C+prBo3/LmrUX+jfW+AS11fVwMQRy+tLEYA6u24iRrXv878m65dEdoEKetIUUi0bmWKyB5kuF+TROyXiwBBroXBgiNConIHV/cXOaPfoWhGQB5i9kE0XpRh+9tMbq+g3eqZdVk27mE4seGequ1G2sd897yBFUCumJhk13ALnWHoYJU4Xm3DrEmP7+n7Oa4wX515BOO2IG3tAfRa0D8uXIpYDSa0sCCfo3LoWFINME6fbvW2AXk7nSdItJq+aHqMMT5nZoy9wp8hK6wBujYLAkEH2+Pbim35i0IYxvxAiwDvoKmtlIyvUykivIRnHeVJ8r/tCXMVuhNgLC0b7bXzta+M6cfY7kqO1WTnq9p6BuWzZ6x1/tMzUg9qAdRRz0u7ljY0rgeXXLlm2tHeqLc679lMU4ZYYvp/rBKDkEAxgu6uQxGLSbBnooOgzOMqc7mXPuWy4Q5zUyDDSnN+tS/A9id+YpJ0l+8PSkFBv0gwhUbE6faRcN2bVWGhmnv/24SkwFFHbq8tKkzByfdH95kVNB6Tl2pkFdq0sdceFAsfHTSHTy+7QSJciwb+NH40duc20JualyEuHXW/gH7ZaSqkxFSfjjP7neRkMPqlzVEVC+LwFZGZkHbNB/q9LiN5tjjabxzTK0eCo/J5gdxiGKSVl8uJLJ7i5Z/wjYauy2DEJA431Z9ATluVaDsW9b+AtKxQNf0zDkzMgIbFcIR6SC1UeDMvEguNP/TRUPYhIMMKASfscz8zux623T3VveY9mA+fLWLnu9/a29EoOxvLEtDL8re4w5lhURyzP8iiw0knTWtionT9mnWIxbZqt1BurFfLKe150DFFnIKYyTW210txVyWgVrv3pZTrhp05DmubTfC4P0cnwNdzot494IZUKKtwJCBtKDJ6A6Ej+0rnt6/hdppmene0+/dcGblJ62390RNb10yXUHZkZCC8S1Dokv68sS6GyckN8HQHrBAhszE3WOMHO85/UabPID9bksL5S15oWigvs8aLX68iz7daPi+RPlFcUIXJGuL3SZ02TxPmBEZb6aDl/mhTTOfrFPIgIU2XnIDnyY4YF3YhPt5kFrRk56YkVLd3LFzrIKsJ09Pg8smW6WLdEq2EhIDazLm7E+3cy6aNP4SCeGzkx2y00H7swUsZdw9qX/tjZYQ9wS/WgizWK8BenQ2v0rYeYlWf9/+xqvkEZpiG9/hqkh9Wl9u0N9oXQhlJGarBYUUl03DsF6fgXnymUWgiy3l2q5yY5rKX/Lb47ZzV+GBaqJd9PbNsPGC4Z3Bkjbwjo9lZNhbzl5/12dJmNcsAmJf+rixhUaqptLpMCz9dsSfRzgZKL60rPqVyLj2Pk1dzR5aoOw9ljCjnLMaMg1E1htvuMvROwF4iZvHAPJbVjUTL+NJ2xFKSEedMYZpNIpgWYAszhybROCnWrt4LXnWNry9rYGMcn5drRPBnU8UeR42ZMh9KfsGHSb5pkjNOHEpwpnLolSmwsZywL9rKy6bXnnD4+HTS50/vt4BkAQsPKIO/s+YQ1tUuY80srD5W6EzOSIShEEs376XFnrtZ+sybK7lW0Y8NmE8A1YC+mNcJDQ1nR/kmv+EP4hORHC98zaJSHbFzy0hGd6810Bmd4HQ1vMosfKgXkyql70seMedDTPSI1yiBbOxGTUGTcnMMSfuFAsvBnZwWHj2b57c4axuw6Zo5QA8UTHcMGbZHjcvhH/kKs9ff6t717GZPCDN51tkehxYILamrAHyt6PvoK49ZMylVo8XjYP9EnT2n6W9+c6AUkg6YJutKZtllJDE8mba3+5v8uaBxLds9I3evKNUy2BV859/QrfjWmX2dlmg0y5z2Z8gXEOIlHDG6BlGkfkI5CTCh2/Q9S2t50qWuJKbTWKl1R8K7BSkUj9/OmZw5+wZw3yNYciEGXfz1bOFgippbeV4udMrNU7zLVdu3az9vd2fBTAS2PpWja+OLZnlD4czhOUWWbgmrKQdBJF7YIttdE8aa8nvCuHgkVdBEMxU8Gm0mWvIVdbqVps0ZD9LNlspst63OvPjDcHO0FbuQYNtPVK1TsuInle3O4ZdH0zPdTmNLufHAqHAzqPreT5CECo87LM/E4/aPPT1Pycyq7QXEl9j5aWA4SimvNq/TZZsLiwZm01Xa29AaV5+0pfF6PH08webkypSEWObd62a0/L01FPjbiqnGJHuJlyDJq6LNtrMPyBBqTA+Cnm4bcTdJzQQFR01maGg9BsEBoUPqR6038E67hj5MPkK1MbfjQh2ktSUd6tNh8gFdp1vxjMc6O5eAyxN3jG2t8UDd7jOfaMFV2KlLb7ujKaaQTYD7cCkfNmbvxcQs2ZMV3wxs3h7YTPXepC7qk5iTlvxju9NOi5svq3wZFt4MoA/0I6omtVWB2DX8h8yvj88VnM3jRWa/rc6oaQaw6iieJrnbXOqa3mLHbZu3Djlai5y5y/16Zq3vUuUB3vNEZPkCia4mttntR/ka9zeQUdrrOKorXUF1J7fONbNLS1HxjhWzA3comDcmr3Ln7ZJ+vWUc3/XvwtdVPiJ2bTXn62FbyDD3fLQPh5+dIXCumMwkqhfFjs8k31qN8nO4F1p/lkhcHdhuu0mFRp7h0YQO9Rmk0oBxjrzoDvRPkd+oZ//m0DwRJhC9kC077CcBY4zd1ibZhrvzXGO3L/dWWx39xM1lNP3N/F/bpBhbApZNWujdHvjUAPW1lCKdQLYdfHvNw5wnY+4auSGoa/xo6fwHzFwYcD3rjtfWFWTjOVYEY0NQtHAh4LTGeY8mTZaQbK8RWc31NkSObCsOr0wmP+w23FeOHq+1FNPH733WzmwfyJolG6yr1iE0aXhosSAp70j8x+HgOgsP4XabG8HzlPeuHeqVKm3lhqWavie9wgS6/JslcKRykefxNCsIjimaV1KVNbR4jBPdwfRHkRRA7MR15oH8gTldY8WVa/0tCUp98Lban9CyjBlwSicEeWcDVKaAkkMXQFdZ8AGs6XMRg845W5e970wbb1SeY7h4JDv5lAXeZ4IEtnczZqIBY2CzYKXSeuVY53rPv8/6nUL5Z7O9elYw+sFa76fqfE8N45tnjV2Oh6BUhY43GwMXzTpzYXRdhdaP9Ya/wqWXURFQ7Nq3HzNtbbulbHG+l4ZK/+pOQfq+HUGdpnA8xZE1vhbEK07jrJI5tIgH5fvy29OO2RWPFnk+X71h+tW1n6w7W//C1BLAwQUAAIACAAjXINFOp3ncEsAAABrAAAAGwAAAHVuaXZlcnNhbC91bml2ZXJzYWwucG5nLnhtbLOxr8jNUShLLSrOzM+zVTLUM1Cyt+PlsikoSi3LTC1XqACKAQUhQEmhEsg1QnDLM1NKMoBCBhYWCMGM1Mz0jBJbJQtDM7igPtBMAFBLAQIAABQAAgAIACNcg0Xpbttk5AMAAHQOAAAdAAAAAAAAAAEAAAAAAAAAAAB1bml2ZXJzYWwvY29tbW9uX21lc3NhZ2VzLmxuZ1BLAQIAABQAAgAIACNcg0WDj7/ycgQAAPoUAAAnAAAAAAAAAAEAAAAAAB8EAAB1bml2ZXJzYWwvZmxhc2hfcHVibGlzaGluZ19zZXR0aW5ncy54bWxQSwECAAAUAAIACAAjXINFBNhid7sCAABPCgAAIQAAAAAAAAABAAAAAADWCAAAdW5pdmVyc2FsL2ZsYXNoX3NraW5fc2V0dGluZ3MueG1sUEsBAgAAFAACAAgAI1yDRdpqQIhFBAAACxQAACYAAAAAAAAAAQAAAAAA0AsAAHVuaXZlcnNhbC9odG1sX3B1Ymxpc2hpbmdfc2V0dGluZ3MueG1sUEsBAgAAFAACAAgAI1yDRRSXirWaAQAAGgYAAB8AAAAAAAAAAQAAAAAAWRAAAHVuaXZlcnNhbC9odG1sX3NraW5fc2V0dGluZ3MuanNQSwECAAAUAAIACAAjXINFGtrqO6oAAAAfAQAAGgAAAAAAAAABAAAAAAAwEgAAdW5pdmVyc2FsL2kxOG5fcHJlc2V0cy54bWxQSwECAAAUAAIACAAjXINFlBOzImkAAABuAAAAHAAAAAAAAAABAAAAAAASEwAAdW5pdmVyc2FsL2xvY2FsX3NldHRpbmdzLnhtbFBLAQIAABQAAgAIAIOZ9UTOggk37AIAAIgIAAAUAAAAAAAAAAEAAAAAALUTAAB1bml2ZXJzYWwvcGxheWVyLnhtbFBLAQIAABQAAgAIACNcg0U129mtaAEAAPMCAAApAAAAAAAAAAEAAAAAANMWAAB1bml2ZXJzYWwvc2tpbl9jdXN0b21pemF0aW9uX3NldHRpbmdzLnhtbFBLAQIAABQAAgAIACNcg0XHsqZTCSUAAERSAAAXAAAAAAAAAAAAAAAAAIIYAAB1bml2ZXJzYWwvdW5pdmVyc2FsLnBuZ1BLAQIAABQAAgAIACNcg0U6nedwSwAAAGsAAAAbAAAAAAAAAAEAAAAAAMA9AAB1bml2ZXJzYWwvdW5pdmVyc2FsLnBuZy54bWxQSwUGAAAAAAsACwBJAwAARD4AAAAA"/>
  <p:tag name="ISPRING_RESOURCE_FOLDER" val="D:\RSWLecture\romi-rm\romi-rm-01-pengantar-july2014\"/>
  <p:tag name="ISPRING_PRESENTATION_PATH" val="D:\RSWLecture\romi-rm\romi-rm-01-pengantar-july2014.pptx"/>
  <p:tag name="ISPRING_PROJECT_FOLDER_UPDATED" val="1"/>
  <p:tag name="ISPRING_PRESENTATION_INFO" val="&lt;?xml version=&quot;1.0&quot; encoding=&quot;UTF-8&quot; standalone=&quot;no&quot; ?&gt;&#10;&lt;presentation&gt;&#10;&#10;  &lt;slides&gt;&#10;    &lt;slide duration=&quot;6199&quot; id=&quot;{77FC58E4-032A-46D5-B721-412C2D1F9127}&quot; pptId=&quot;2075&quot; transitionDuration=&quot;0&quot;/&gt;&#10;    &lt;slide duration=&quot;2939&quot; id=&quot;{C9F4E524-08CE-43E8-95C9-AD934404FD8E}&quot; pptId=&quot;2412&quot; transitionDuration=&quot;0&quot;/&gt;&#10;    &lt;slide duration=&quot;19026&quot; id=&quot;{EBDB7533-9CC7-4B81-8560-5D33E62DE4D6}&quot; pptId=&quot;2413&quot; transitionDuration=&quot;0&quot;/&gt;&#10;    &lt;slide duration=&quot;12031&quot; id=&quot;{1E3B3EED-33B5-4CB0-B206-E29DBFEDB63E}&quot; pptId=&quot;2091&quot; transitionDuration=&quot;0&quot;/&gt;&#10;    &lt;slide duration=&quot;6466&quot; id=&quot;{475B5CCE-EA69-4D54-A462-1A4E5EAD6E16}&quot; pptId=&quot;2363&quot; transitionDuration=&quot;0&quot;/&gt;&#10;    &lt;slide duration=&quot;13523&quot; id=&quot;{D6F19401-511B-44C0-8A60-0ECDB7572D4B}&quot; pptId=&quot;2421&quot; transitionDuration=&quot;0&quot;/&gt;&#10;    &lt;slide duration=&quot;1375&quot; id=&quot;{4BEB0920-B3F8-45BC-A7BB-03E6DF67FF1D}&quot; pptId=&quot;2414&quot; transitionDuration=&quot;0&quot;/&gt;&#10;    &lt;slide duration=&quot;1374&quot; id=&quot;{15F38E9C-5375-43C2-B478-D1768BAEF1FD}&quot; pptId=&quot;2415&quot; transitionDuration=&quot;0&quot;/&gt;&#10;    &lt;slide duration=&quot;47867&quot; id=&quot;{D993E9AD-6D7D-4B50-89B1-8BACACFD811E}&quot; pptId=&quot;1625&quot; transitionDuration=&quot;0&quot;/&gt;&#10;    &lt;slide duration=&quot;49540&quot; id=&quot;{B802034E-ADBF-462B-9B3A-B74F791DF343}&quot; pptId=&quot;2226&quot; transitionDuration=&quot;0&quot;/&gt;&#10;    &lt;slide duration=&quot;22795&quot; id=&quot;{223F1E19-30D7-487C-AC10-E2B7A1152A03}&quot; pptId=&quot;2266&quot; transitionDuration=&quot;0&quot;/&gt;&#10;    &lt;slide duration=&quot;5000&quot; id=&quot;{6E6CB1F0-67C4-4255-88CC-82F4B197C96C}&quot; pptId=&quot;1816&quot; transitionDuration=&quot;0&quot;/&gt;&#10;    &lt;slide duration=&quot;5000&quot; id=&quot;{0523A319-39A8-40A7-B036-2557866DEDED}&quot; pptId=&quot;1638&quot; transitionDuration=&quot;0&quot;/&gt;&#10;    &lt;slide duration=&quot;5000&quot; id=&quot;{B2098AA8-F537-4332-B92F-58230C741C21}&quot; pptId=&quot;2286&quot; transitionDuration=&quot;0&quot;/&gt;&#10;    &lt;slide duration=&quot;5000&quot; id=&quot;{A71C0FA3-99EC-4EF5-8FBA-890E7C13F903}&quot; pptId=&quot;2416&quot; transitionDuration=&quot;0&quot;/&gt;&#10;    &lt;slide duration=&quot;5000&quot; id=&quot;{948751CF-D70D-4677-B182-3DAA393B6846}&quot; pptId=&quot;2227&quot; transitionDuration=&quot;0&quot;/&gt;&#10;    &lt;slide duration=&quot;5000&quot; id=&quot;{5395AD2D-157C-4E89-8EAA-B6AC6E321139}&quot; pptId=&quot;2235&quot; transitionDuration=&quot;0&quot;/&gt;&#10;    &lt;slide duration=&quot;5000&quot; id=&quot;{20040398-AD81-41AD-B36F-CC5E88331123}&quot; pptId=&quot;2236&quot; transitionDuration=&quot;0&quot;/&gt;&#10;    &lt;slide duration=&quot;5000&quot; id=&quot;{06D61FA4-DA1C-45D8-890C-77C35A80B790}&quot; pptId=&quot;2237&quot; transitionDuration=&quot;0&quot;/&gt;&#10;    &lt;slide duration=&quot;5000&quot; id=&quot;{7C5428E5-96D9-4871-A869-1D371CAA6EE9}&quot; pptId=&quot;2238&quot; transitionDuration=&quot;0&quot;/&gt;&#10;    &lt;slide duration=&quot;11001&quot; id=&quot;{CCD5C5C7-09AA-41D8-BEAB-EBC485C874E0}&quot; pptId=&quot;2229&quot; transitionDuration=&quot;0&quot;/&gt;&#10;    &lt;slide duration=&quot;5000&quot; id=&quot;{3908B5A7-6CF1-47B8-8C31-7C5D63657E81}&quot; pptId=&quot;2021&quot; transitionDuration=&quot;0&quot;/&gt;&#10;    &lt;slide duration=&quot;5000&quot; id=&quot;{232850D1-D650-44CA-905A-63D880AAE08F}&quot; pptId=&quot;2417&quot; transitionDuration=&quot;0&quot;/&gt;&#10;    &lt;slide duration=&quot;5001&quot; id=&quot;{EC0ABB6B-0403-4ECD-A984-CF47A9FD5399}&quot; pptId=&quot;2283&quot; transitionDuration=&quot;0&quot;/&gt;&#10;    &lt;slide duration=&quot;5000&quot; id=&quot;{F32BBAB6-8DFE-41FC-B124-26D6EAD93329}&quot; pptId=&quot;2284&quot; transitionDuration=&quot;0&quot;/&gt;&#10;    &lt;slide duration=&quot;5000&quot; id=&quot;{99FCC083-8082-403C-A239-D455DB33409F}&quot; pptId=&quot;2285&quot; transitionDuration=&quot;0&quot;/&gt;&#10;    &lt;slide duration=&quot;5000&quot; id=&quot;{2856F347-D57F-4E07-8845-A60FA8B93E9A}&quot; pptId=&quot;2418&quot; transitionDuration=&quot;0&quot;/&gt;&#10;    &lt;slide duration=&quot;5000&quot; id=&quot;{CE65C410-BD4A-45EC-B5B4-EEDBA2C58DB4}&quot; pptId=&quot;1819&quot; transitionDuration=&quot;0&quot;/&gt;&#10;    &lt;slide duration=&quot;5000&quot; id=&quot;{F18CB14F-2801-4D10-8634-FE5D1B036E37}&quot; pptId=&quot;2222&quot; transitionDuration=&quot;0&quot;/&gt;&#10;    &lt;slide duration=&quot;5000&quot; id=&quot;{11AF8E0E-879B-49CD-879E-5B098C88CC7F}&quot; pptId=&quot;1818&quot; transitionDuration=&quot;0&quot;/&gt;&#10;    &lt;slide duration=&quot;5000&quot; id=&quot;{76F72DFF-F37C-4471-9EC0-466AF1A4AA6C}&quot; pptId=&quot;2269&quot; transitionDuration=&quot;0&quot;/&gt;&#10;    &lt;slide duration=&quot;5000&quot; id=&quot;{C9A0B3C2-6012-448F-AB43-6D697703E634}&quot; pptId=&quot;2263&quot; transitionDuration=&quot;0&quot;/&gt;&#10;    &lt;slide duration=&quot;5000&quot; id=&quot;{8F56B51E-9EB6-4788-90AB-5421FF7DEC67}&quot; pptId=&quot;2264&quot; transitionDuration=&quot;0&quot;/&gt;&#10;    &lt;slide duration=&quot;5000&quot; id=&quot;{5D45BD2C-A463-43DA-96ED-E77E5A8AE5A8}&quot; pptId=&quot;2265&quot; transitionDuration=&quot;0&quot;/&gt;&#10;    &lt;slide duration=&quot;5000&quot; id=&quot;{5A8C0FAB-F012-427C-AE1F-55037FAB0F9B}&quot; pptId=&quot;1817&quot; transitionDuration=&quot;0&quot;/&gt;&#10;    &lt;slide duration=&quot;5000&quot; id=&quot;{81D42C5A-E303-42DE-8802-1F4139E4006D}&quot; pptId=&quot;1887&quot; transitionDuration=&quot;0&quot;/&gt;&#10;    &lt;slide duration=&quot;5000&quot; id=&quot;{4B52C2CC-7FD1-4A74-8916-37F9CBBFD3B7}&quot; pptId=&quot;2179&quot; transitionDuration=&quot;0&quot;/&gt;&#10;    &lt;slide duration=&quot;5000&quot; id=&quot;{76F44A1C-471F-49D8-966F-5371E57E498B}&quot; pptId=&quot;2239&quot; transitionDuration=&quot;0&quot;/&gt;&#10;    &lt;slide duration=&quot;5000&quot; id=&quot;{7EC2B198-8F67-4A5C-9C21-685D5AC342D2}&quot; pptId=&quot;2261&quot; transitionDuration=&quot;0&quot;/&gt;&#10;    &lt;slide duration=&quot;5000&quot; id=&quot;{4E7C09BE-69B6-4DF9-BD36-E3B57F339C88}&quot; pptId=&quot;1806&quot; transitionDuration=&quot;0&quot;/&gt;&#10;  &lt;/slides&gt;&#10;&#10;  &lt;narration&gt;&#10;    &lt;videoTracks&gt;&#10;      &lt;videoTrack duration=&quot;6245&quot; muted=&quot;false&quot; slideId=&quot;{77FC58E4-032A-46D5-B721-412C2D1F9127}&quot; startTime=&quot;0&quot; stepIndex=&quot;0&quot; volume=&quot;1&quot;&gt;&#10;        &lt;file modifyTime=&quot;2014-12-03T04:34:40&quot; size=&quot;5558431&quot;&gt;&#10;          &lt;path full=&quot;D:\RSWLecture\romi-rm\romi-rm-01-pengantar-july2014\video\video1.mkv&quot; relative=&quot;romi-rm-01-pengantar-july2014\video\video1.mkv&quot; resource=&quot;video1.mkv&quot;/&gt;&#10;        &lt;/file&gt;&#10;        &lt;trim end=&quot;46&quot; start=&quot;0&quot;/&gt;&#10;        &lt;video height=&quot;480&quot; width=&quot;640&quot;/&gt;&#10;        &lt;audio channels=&quot;2&quot; sampleRate=&quot;44100&quot;/&gt;&#10;      &lt;/videoTrack&gt;&#10;      &lt;videoTrack duration=&quot;2966&quot; muted=&quot;false&quot; slideId=&quot;{C9F4E524-08CE-43E8-95C9-AD934404FD8E}&quot; startTime=&quot;0&quot; stepIndex=&quot;0&quot; volume=&quot;1&quot;&gt;&#10;        &lt;file modifyTime=&quot;2014-12-03T04:34:43&quot; size=&quot;2545229&quot;&gt;&#10;          &lt;path full=&quot;D:\RSWLecture\romi-rm\romi-rm-01-pengantar-july2014\video\video2.mkv&quot; relative=&quot;romi-rm-01-pengantar-july2014\video\video2.mkv&quot; resource=&quot;video2.mkv&quot;/&gt;&#10;        &lt;/file&gt;&#10;        &lt;trim end=&quot;27&quot; start=&quot;0&quot;/&gt;&#10;        &lt;video height=&quot;480&quot; width=&quot;640&quot;/&gt;&#10;        &lt;audio channels=&quot;2&quot; sampleRate=&quot;44100&quot;/&gt;&#10;      &lt;/videoTrack&gt;&#10;      &lt;videoTrack duration=&quot;19036&quot; muted=&quot;false&quot; slideId=&quot;{EBDB7533-9CC7-4B81-8560-5D33E62DE4D6}&quot; startTime=&quot;0&quot; stepIndex=&quot;0&quot; volume=&quot;1&quot;&gt;&#10;        &lt;file modifyTime=&quot;2014-12-03T04:35:03&quot; size=&quot;17064371&quot;&gt;&#10;          &lt;path full=&quot;D:\RSWLecture\romi-rm\romi-rm-01-pengantar-july2014\video\video3.mkv&quot; relative=&quot;romi-rm-01-pengantar-july2014\video\video3.mkv&quot; resource=&quot;video3.mkv&quot;/&gt;&#10;        &lt;/file&gt;&#10;        &lt;trim end=&quot;10&quot; start=&quot;0&quot;/&gt;&#10;        &lt;video height=&quot;480&quot; width=&quot;640&quot;/&gt;&#10;        &lt;audio channels=&quot;2&quot; sampleRate=&quot;44100&quot;/&gt;&#10;      &lt;/videoTrack&gt;&#10;      &lt;videoTrack duration=&quot;12055&quot; muted=&quot;false&quot; slideId=&quot;{1E3B3EED-33B5-4CB0-B206-E29DBFEDB63E}&quot; startTime=&quot;0&quot; stepIndex=&quot;0&quot; volume=&quot;1&quot;&gt;&#10;        &lt;file modifyTime=&quot;2014-12-03T04:35:15&quot; size=&quot;10684933&quot;&gt;&#10;          &lt;path full=&quot;D:\RSWLecture\romi-rm\romi-rm-01-pengantar-july2014\video\video4.mkv&quot; relative=&quot;romi-rm-01-pengantar-july2014\video\video4.mkv&quot; resource=&quot;video4.mkv&quot;/&gt;&#10;        &lt;/file&gt;&#10;        &lt;trim end=&quot;24&quot; start=&quot;0&quot;/&gt;&#10;        &lt;video height=&quot;480&quot; width=&quot;640&quot;/&gt;&#10;        &lt;audio channels=&quot;2&quot; sampleRate=&quot;44100&quot;/&gt;&#10;      &lt;/videoTrack&gt;&#10;      &lt;videoTrack duration=&quot;6485&quot; muted=&quot;false&quot; slideId=&quot;{475B5CCE-EA69-4D54-A462-1A4E5EAD6E16}&quot; startTime=&quot;0&quot; stepIndex=&quot;0&quot; volume=&quot;1&quot;&gt;&#10;        &lt;file modifyTime=&quot;2014-12-03T04:35:22&quot; size=&quot;7450863&quot;&gt;&#10;          &lt;path full=&quot;D:\RSWLecture\romi-rm\romi-rm-01-pengantar-july2014\video\video5.mkv&quot; relative=&quot;romi-rm-01-pengantar-july2014\video\video5.mkv&quot; resource=&quot;video5.mkv&quot;/&gt;&#10;        &lt;/file&gt;&#10;        &lt;trim end=&quot;19&quot; start=&quot;0&quot;/&gt;&#10;        &lt;video height=&quot;480&quot; width=&quot;640&quot;/&gt;&#10;        &lt;audio channels=&quot;2&quot; sampleRate=&quot;44100&quot;/&gt;&#10;      &lt;/videoTrack&gt;&#10;      &lt;videoTrack duration=&quot;13573&quot; muted=&quot;false&quot; slideId=&quot;{D6F19401-511B-44C0-8A60-0ECDB7572D4B}&quot; startTime=&quot;0&quot; stepIndex=&quot;0&quot; volume=&quot;1&quot;&gt;&#10;        &lt;file modifyTime=&quot;2014-12-03T04:35:36&quot; size=&quot;16031409&quot;&gt;&#10;          &lt;path full=&quot;D:\RSWLecture\romi-rm\romi-rm-01-pengantar-july2014\video\video6.mkv&quot; relative=&quot;romi-rm-01-pengantar-july2014\video\video6.mkv&quot; resource=&quot;video6.mkv&quot;/&gt;&#10;        &lt;/file&gt;&#10;        &lt;trim end=&quot;50&quot; start=&quot;0&quot;/&gt;&#10;        &lt;video height=&quot;480&quot; width=&quot;640&quot;/&gt;&#10;        &lt;audio channels=&quot;2&quot; sampleRate=&quot;44100&quot;/&gt;&#10;      &lt;/videoTrack&gt;&#10;      &lt;videoTrack duration=&quot;1381&quot; muted=&quot;false&quot; slideId=&quot;{4BEB0920-B3F8-45BC-A7BB-03E6DF67FF1D}&quot; startTime=&quot;0&quot; stepIndex=&quot;0&quot; volume=&quot;1&quot;&gt;&#10;        &lt;file modifyTime=&quot;2014-12-03T04:35:38&quot; size=&quot;1343048&quot;&gt;&#10;          &lt;path full=&quot;D:\RSWLecture\romi-rm\romi-rm-01-pengantar-july2014\video\video7.mkv&quot; relative=&quot;romi-rm-01-pengantar-july2014\video\video7.mkv&quot; resource=&quot;video7.mkv&quot;/&gt;&#10;        &lt;/file&gt;&#10;        &lt;trim end=&quot;6&quot; start=&quot;0&quot;/&gt;&#10;        &lt;video height=&quot;480&quot; width=&quot;640&quot;/&gt;&#10;        &lt;audio channels=&quot;2&quot; sampleRate=&quot;44100&quot;/&gt;&#10;      &lt;/videoTrack&gt;&#10;      &lt;videoTrack duration=&quot;1381&quot; muted=&quot;false&quot; slideId=&quot;{15F38E9C-5375-43C2-B478-D1768BAEF1FD}&quot; startTime=&quot;0&quot; stepIndex=&quot;0&quot; volume=&quot;1&quot;&gt;&#10;        &lt;file modifyTime=&quot;2014-12-03T04:35:39&quot; size=&quot;1629375&quot;&gt;&#10;          &lt;path full=&quot;D:\RSWLecture\romi-rm\romi-rm-01-pengantar-july2014\video\video8.mkv&quot; relative=&quot;romi-rm-01-pengantar-july2014\video\video8.mkv&quot; resource=&quot;video8.mkv&quot;/&gt;&#10;        &lt;/file&gt;&#10;        &lt;trim end=&quot;7&quot; start=&quot;0&quot;/&gt;&#10;        &lt;video height=&quot;480&quot; width=&quot;640&quot;/&gt;&#10;        &lt;audio channels=&quot;2&quot; sampleRate=&quot;44100&quot;/&gt;&#10;      &lt;/videoTrack&gt;&#10;      &lt;videoTrack duration=&quot;47867&quot; muted=&quot;false&quot; slideId=&quot;{D993E9AD-6D7D-4B50-89B1-8BACACFD811E}&quot; startTime=&quot;0&quot; stepIndex=&quot;0&quot; volume=&quot;1&quot;&gt;&#10;        &lt;file modifyTime=&quot;2014-12-03T04:36:27&quot; size=&quot;67646433&quot;&gt;&#10;          &lt;path full=&quot;D:\RSWLecture\romi-rm\romi-rm-01-pengantar-july2014\video\video9.mkv&quot; relative=&quot;romi-rm-01-pengantar-july2014\video\video9.mkv&quot; resource=&quot;video9.mkv&quot;/&gt;&#10;        &lt;/file&gt;&#10;        &lt;video height=&quot;480&quot; width=&quot;640&quot;/&gt;&#10;        &lt;audio channels=&quot;2&quot; sampleRate=&quot;44100&quot;/&gt;&#10;      &lt;/videoTrack&gt;&#10;      &lt;videoTrack duration=&quot;49543&quot; muted=&quot;false&quot; slideId=&quot;{B802034E-ADBF-462B-9B3A-B74F791DF343}&quot; startTime=&quot;0&quot; stepIndex=&quot;0&quot; volume=&quot;1&quot;&gt;&#10;        &lt;file modifyTime=&quot;2014-12-03T04:37:17&quot; size=&quot;72454065&quot;&gt;&#10;          &lt;path full=&quot;D:\RSWLecture\romi-rm\romi-rm-01-pengantar-july2014\video\video10.mkv&quot; relative=&quot;romi-rm-01-pengantar-july2014\video\video10.mkv&quot; resource=&quot;video10.mkv&quot;/&gt;&#10;        &lt;/file&gt;&#10;        &lt;trim end=&quot;3&quot; start=&quot;0&quot;/&gt;&#10;        &lt;video height=&quot;480&quot; width=&quot;640&quot;/&gt;&#10;        &lt;audio channels=&quot;2&quot; sampleRate=&quot;44100&quot;/&gt;&#10;      &lt;/videoTrack&gt;&#10;      &lt;videoTrack duration=&quot;22795&quot; muted=&quot;false&quot; slideId=&quot;{223F1E19-30D7-487C-AC10-E2B7A1152A03}&quot; startTime=&quot;0&quot; stepIndex=&quot;0&quot; volume=&quot;1&quot;&gt;&#10;        &lt;file modifyTime=&quot;2014-12-03T04:37:40&quot; size=&quot;32139743&quot;&gt;&#10;          &lt;path full=&quot;D:\RSWLecture\romi-rm\romi-rm-01-pengantar-july2014\video\video11.mkv&quot; relative=&quot;romi-rm-01-pengantar-july2014\video\video11.mkv&quot; resource=&quot;video11.mkv&quot;/&gt;&#10;        &lt;/file&gt;&#10;        &lt;video height=&quot;480&quot; width=&quot;640&quot;/&gt;&#10;        &lt;audio channels=&quot;2&quot; sampleRate=&quot;44100&quot;/&gt;&#10;      &lt;/videoTrack&gt;&#10;    &lt;/videoTracks&gt;&#10;  &lt;/narration&gt;&#10;&#10;&lt;/presentation&gt;&#10;"/>
  <p:tag name="ISPRING_SCORM_PASSING_SCORE" val="2.5000000000"/>
  <p:tag name="ISPRING_UUID" val="{ACADD28F-01A3-4C61-B698-57FA5F342C2A}"/>
  <p:tag name="ISPRING_RESOURCE_PATHS_HASH_PRESENTER" val="875246ab2cca01fd0843065801f5d87cb5c9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7FC58E4-032A-46D5-B721-412C2D1F9127}"/>
  <p:tag name="GENSWF_ADVANCE_TIME" val="6.199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9F4E524-08CE-43E8-95C9-AD934404FD8E}"/>
  <p:tag name="GENSWF_ADVANCE_TIME" val="2.939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D6F19401-511B-44C0-8A60-0ECDB7572D4B}"/>
  <p:tag name="GENSWF_ADVANCE_TIME" val="13.523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E7C09BE-69B6-4DF9-BD36-E3B57F339C88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70958</TotalTime>
  <Words>3128</Words>
  <Application>Microsoft Office PowerPoint</Application>
  <PresentationFormat>On-screen Show (4:3)</PresentationFormat>
  <Paragraphs>636</Paragraphs>
  <Slides>104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104</vt:i4>
      </vt:variant>
    </vt:vector>
  </HeadingPairs>
  <TitlesOfParts>
    <vt:vector size="115" baseType="lpstr">
      <vt:lpstr>Calibri</vt:lpstr>
      <vt:lpstr>Times New Roman</vt:lpstr>
      <vt:lpstr>Arial</vt:lpstr>
      <vt:lpstr>Calibri Light</vt:lpstr>
      <vt:lpstr>Constantia</vt:lpstr>
      <vt:lpstr>ＭＳ Ｐ明朝</vt:lpstr>
      <vt:lpstr>ＭＳ Ｐゴシック</vt:lpstr>
      <vt:lpstr>Tahoma</vt:lpstr>
      <vt:lpstr>Office Theme</vt:lpstr>
      <vt:lpstr>משוואה</vt:lpstr>
      <vt:lpstr>Equation</vt:lpstr>
      <vt:lpstr>Theory of Computation 4. Finite Automata</vt:lpstr>
      <vt:lpstr>Romi Satria Wahono</vt:lpstr>
      <vt:lpstr>Course Outline</vt:lpstr>
      <vt:lpstr>4. Regular Languages</vt:lpstr>
      <vt:lpstr>4.1 Automaton</vt:lpstr>
      <vt:lpstr>Automata Theory</vt:lpstr>
      <vt:lpstr>Models of Computation</vt:lpstr>
      <vt:lpstr>Power of Automata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Automaton</vt:lpstr>
      <vt:lpstr>Automaton</vt:lpstr>
      <vt:lpstr>Finite Automata</vt:lpstr>
      <vt:lpstr>Pushdown Automata</vt:lpstr>
      <vt:lpstr>Turing Machines</vt:lpstr>
      <vt:lpstr>Alan Turing - A Short Detour</vt:lpstr>
      <vt:lpstr>4.2 Finite Automata</vt:lpstr>
      <vt:lpstr>Finite Automata - A Short Example</vt:lpstr>
      <vt:lpstr>Simple Washing Machine 1</vt:lpstr>
      <vt:lpstr>Simple Washing Machine 2</vt:lpstr>
      <vt:lpstr>Simple Washing Machine 3</vt:lpstr>
      <vt:lpstr>Finite Automaton – Formal Definition</vt:lpstr>
      <vt:lpstr>Finite Automaton M1</vt:lpstr>
      <vt:lpstr>Finite Automaton M2</vt:lpstr>
      <vt:lpstr>Finite Automaton M3</vt:lpstr>
      <vt:lpstr>Finite Automaton M6</vt:lpstr>
      <vt:lpstr>Languages</vt:lpstr>
      <vt:lpstr>Languages</vt:lpstr>
      <vt:lpstr>DFA.Java</vt:lpstr>
      <vt:lpstr>Finite Automaton M2</vt:lpstr>
      <vt:lpstr>Finite Automaton M3</vt:lpstr>
      <vt:lpstr>Finite Automaton M6</vt:lpstr>
      <vt:lpstr>Finite Automaton M4</vt:lpstr>
      <vt:lpstr>Finite Automaton M5</vt:lpstr>
      <vt:lpstr>4.3 Nondeterminism</vt:lpstr>
      <vt:lpstr>Nondeterminism</vt:lpstr>
      <vt:lpstr>PowerPoint Presentation</vt:lpstr>
      <vt:lpstr>Nondeterminism</vt:lpstr>
      <vt:lpstr>Nondeterminism</vt:lpstr>
      <vt:lpstr>Adding Nondeterminism</vt:lpstr>
      <vt:lpstr>Nondeterministic Finite Automaton (NFA) – Formal Definition</vt:lpstr>
      <vt:lpstr>Nondeterministic Finite Automaton (NFA) – Formal Definition</vt:lpstr>
      <vt:lpstr>Nondeterministic Finite Automaton (NFA) N1</vt:lpstr>
      <vt:lpstr>Nondeterministic Finite Automaton N2</vt:lpstr>
      <vt:lpstr>Tugas </vt:lpstr>
      <vt:lpstr>4.4 Regular Expression</vt:lpstr>
      <vt:lpstr>Basic Regular Expressions</vt:lpstr>
      <vt:lpstr>Inductive Construction</vt:lpstr>
      <vt:lpstr>Inductive Construction - Remarks</vt:lpstr>
      <vt:lpstr>Some Useful Notation</vt:lpstr>
      <vt:lpstr>Precedence Rules</vt:lpstr>
      <vt:lpstr>Examples</vt:lpstr>
      <vt:lpstr>Examples</vt:lpstr>
      <vt:lpstr>Equivalence With Finite Automata</vt:lpstr>
      <vt:lpstr>Lemma -&gt;</vt:lpstr>
      <vt:lpstr>Proofs Using Inductive Definition</vt:lpstr>
      <vt:lpstr>Induction Basis</vt:lpstr>
      <vt:lpstr>The Induction Step</vt:lpstr>
      <vt:lpstr>Examples</vt:lpstr>
      <vt:lpstr>Lemma &lt;-</vt:lpstr>
      <vt:lpstr>Proof Stages</vt:lpstr>
      <vt:lpstr>Properties of a Generalized NFA</vt:lpstr>
      <vt:lpstr>Example of a Generalized NFA</vt:lpstr>
      <vt:lpstr>A Computation of a GNFA</vt:lpstr>
      <vt:lpstr>Example of a GNFA Computation</vt:lpstr>
      <vt:lpstr>Converting a DFA (or NFA) to a GNFA </vt:lpstr>
      <vt:lpstr>Stage 1: Convert D to a GNFA</vt:lpstr>
      <vt:lpstr>Stage 1: Convert D to a GNFA</vt:lpstr>
      <vt:lpstr>Stage 1: Convert D to a GNFA</vt:lpstr>
      <vt:lpstr>Stage 1: Convert D to a GNFA</vt:lpstr>
      <vt:lpstr>Stage 1: Convert D to a GNFA</vt:lpstr>
      <vt:lpstr>Ripping a state from a GNFA</vt:lpstr>
      <vt:lpstr>Removing a state from a GNFA</vt:lpstr>
      <vt:lpstr>Ellaboration</vt:lpstr>
      <vt:lpstr>Ellaboration</vt:lpstr>
      <vt:lpstr>Elaboration</vt:lpstr>
      <vt:lpstr>In Particular</vt:lpstr>
      <vt:lpstr>A (half?) Formal Proof of Lemma&lt;-</vt:lpstr>
      <vt:lpstr>Changes in      Definition  </vt:lpstr>
      <vt:lpstr>GNFA – A Formal Definition</vt:lpstr>
      <vt:lpstr>GNFA – Defining a Computation</vt:lpstr>
      <vt:lpstr>Procedure CONVERT</vt:lpstr>
      <vt:lpstr>Procedure CONVERT</vt:lpstr>
      <vt:lpstr>4.5 Nonregular Language</vt:lpstr>
      <vt:lpstr>Introduction and Motivation</vt:lpstr>
      <vt:lpstr>Introduction and Motivation</vt:lpstr>
      <vt:lpstr>Introduction and Motivation</vt:lpstr>
      <vt:lpstr>What is Pumping?</vt:lpstr>
      <vt:lpstr>What is Pumping?</vt:lpstr>
      <vt:lpstr>What is Pumping?</vt:lpstr>
      <vt:lpstr>The Pumping Lemma</vt:lpstr>
      <vt:lpstr>Demonstration Continuation</vt:lpstr>
      <vt:lpstr>Proof of the Pumping Lemma</vt:lpstr>
      <vt:lpstr>Proof of the Pumping Lemma</vt:lpstr>
      <vt:lpstr>Proof of the Pumping Lemma</vt:lpstr>
      <vt:lpstr>Proof of the Pumping Lemma</vt:lpstr>
      <vt:lpstr>Example:                    </vt:lpstr>
      <vt:lpstr>Example:                  (Cont.)  </vt:lpstr>
      <vt:lpstr>Discussion</vt:lpstr>
      <vt:lpstr>Referensi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romi-rm-01-pengantar-july2014</dc:title>
  <dc:creator>Romi Satria Wahono</dc:creator>
  <cp:lastModifiedBy>Romi Satria Wahono</cp:lastModifiedBy>
  <cp:revision>7539</cp:revision>
  <cp:lastPrinted>2013-07-31T08:49:05Z</cp:lastPrinted>
  <dcterms:created xsi:type="dcterms:W3CDTF">1601-01-01T00:00:00Z</dcterms:created>
  <dcterms:modified xsi:type="dcterms:W3CDTF">2015-09-03T15:59:38Z</dcterms:modified>
</cp:coreProperties>
</file>