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3" r:id="rId1"/>
  </p:sldMasterIdLst>
  <p:notesMasterIdLst>
    <p:notesMasterId r:id="rId42"/>
  </p:notesMasterIdLst>
  <p:handoutMasterIdLst>
    <p:handoutMasterId r:id="rId43"/>
  </p:handoutMasterIdLst>
  <p:sldIdLst>
    <p:sldId id="2075" r:id="rId2"/>
    <p:sldId id="2412" r:id="rId3"/>
    <p:sldId id="2413" r:id="rId4"/>
    <p:sldId id="2091" r:id="rId5"/>
    <p:sldId id="2363" r:id="rId6"/>
    <p:sldId id="2509" r:id="rId7"/>
    <p:sldId id="2514" r:id="rId8"/>
    <p:sldId id="2504" r:id="rId9"/>
    <p:sldId id="2428" r:id="rId10"/>
    <p:sldId id="2430" r:id="rId11"/>
    <p:sldId id="2511" r:id="rId12"/>
    <p:sldId id="2443" r:id="rId13"/>
    <p:sldId id="2512" r:id="rId14"/>
    <p:sldId id="2444" r:id="rId15"/>
    <p:sldId id="2433" r:id="rId16"/>
    <p:sldId id="2513" r:id="rId17"/>
    <p:sldId id="2434" r:id="rId18"/>
    <p:sldId id="2435" r:id="rId19"/>
    <p:sldId id="2507" r:id="rId20"/>
    <p:sldId id="2510" r:id="rId21"/>
    <p:sldId id="2436" r:id="rId22"/>
    <p:sldId id="2445" r:id="rId23"/>
    <p:sldId id="2508" r:id="rId24"/>
    <p:sldId id="2438" r:id="rId25"/>
    <p:sldId id="2446" r:id="rId26"/>
    <p:sldId id="2447" r:id="rId27"/>
    <p:sldId id="2441" r:id="rId28"/>
    <p:sldId id="2448" r:id="rId29"/>
    <p:sldId id="2505" r:id="rId30"/>
    <p:sldId id="2415" r:id="rId31"/>
    <p:sldId id="2422" r:id="rId32"/>
    <p:sldId id="2423" r:id="rId33"/>
    <p:sldId id="2424" r:id="rId34"/>
    <p:sldId id="2425" r:id="rId35"/>
    <p:sldId id="2449" r:id="rId36"/>
    <p:sldId id="2500" r:id="rId37"/>
    <p:sldId id="2503" r:id="rId38"/>
    <p:sldId id="2499" r:id="rId39"/>
    <p:sldId id="2506" r:id="rId40"/>
    <p:sldId id="1806" r:id="rId41"/>
  </p:sldIdLst>
  <p:sldSz cx="9144000" cy="6858000" type="screen4x3"/>
  <p:notesSz cx="7315200" cy="96012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Constantia" panose="02030602050306030303" pitchFamily="18" charset="0"/>
      <p:regular r:id="rId50"/>
      <p:bold r:id="rId51"/>
      <p:italic r:id="rId52"/>
      <p:boldItalic r:id="rId53"/>
    </p:embeddedFont>
    <p:embeddedFont>
      <p:font typeface="ＭＳ Ｐ明朝" panose="02020600040205080304" pitchFamily="18" charset="-128"/>
      <p:regular r:id="rId54"/>
    </p:embeddedFont>
    <p:embeddedFont>
      <p:font typeface="ＭＳ Ｐゴシック" panose="020B0600070205080204" pitchFamily="34" charset="-128"/>
      <p:regular r:id="rId55"/>
    </p:embeddedFont>
    <p:embeddedFont>
      <p:font typeface="Tahoma" panose="020B0604030504040204" pitchFamily="34" charset="0"/>
      <p:regular r:id="rId56"/>
      <p:bold r:id="rId57"/>
    </p:embeddedFont>
  </p:embeddedFontLst>
  <p:custDataLst>
    <p:tags r:id="rId58"/>
  </p:custDataLst>
  <p:defaultTextStyle>
    <a:defPPr>
      <a:defRPr lang="ja-JP"/>
    </a:defPPr>
    <a:lvl1pPr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1pPr>
    <a:lvl2pPr marL="4572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2pPr>
    <a:lvl3pPr marL="9144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3pPr>
    <a:lvl4pPr marL="13716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4pPr>
    <a:lvl5pPr marL="18288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5pPr>
    <a:lvl6pPr marL="22860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6pPr>
    <a:lvl7pPr marL="27432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7pPr>
    <a:lvl8pPr marL="32004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8pPr>
    <a:lvl9pPr marL="36576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12">
          <p15:clr>
            <a:srgbClr val="A4A3A4"/>
          </p15:clr>
        </p15:guide>
        <p15:guide id="2" pos="124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97542"/>
    <a:srgbClr val="FF7C80"/>
    <a:srgbClr val="99FFCC"/>
    <a:srgbClr val="14663B"/>
    <a:srgbClr val="000099"/>
    <a:srgbClr val="085823"/>
    <a:srgbClr val="333333"/>
    <a:srgbClr val="CC0000"/>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77474" autoAdjust="0"/>
  </p:normalViewPr>
  <p:slideViewPr>
    <p:cSldViewPr>
      <p:cViewPr varScale="1">
        <p:scale>
          <a:sx n="87" d="100"/>
          <a:sy n="87" d="100"/>
        </p:scale>
        <p:origin x="1848" y="96"/>
      </p:cViewPr>
      <p:guideLst>
        <p:guide orient="horz" pos="2112"/>
        <p:guide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938"/>
    </p:cViewPr>
  </p:sorterViewPr>
  <p:notesViewPr>
    <p:cSldViewPr>
      <p:cViewPr>
        <p:scale>
          <a:sx n="150" d="100"/>
          <a:sy n="150" d="100"/>
        </p:scale>
        <p:origin x="1212" y="-253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7" name="Rectangle 9"/>
          <p:cNvSpPr>
            <a:spLocks noGrp="1" noChangeArrowheads="1"/>
          </p:cNvSpPr>
          <p:nvPr>
            <p:ph type="hdr" sz="quarter"/>
          </p:nvPr>
        </p:nvSpPr>
        <p:spPr bwMode="auto">
          <a:xfrm>
            <a:off x="3581400" y="9224965"/>
            <a:ext cx="3200400" cy="442913"/>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700" i="1" dirty="0">
                <a:effectLst/>
              </a:defRPr>
            </a:lvl1pPr>
          </a:lstStyle>
          <a:p>
            <a:pPr>
              <a:defRPr/>
            </a:pPr>
            <a:r>
              <a:rPr lang="en-US" altLang="ja-JP" smtClean="0"/>
              <a:t>romi@romisatriawahono.net</a:t>
            </a:r>
            <a:endParaRPr lang="en-US" altLang="ja-JP"/>
          </a:p>
        </p:txBody>
      </p:sp>
      <p:sp>
        <p:nvSpPr>
          <p:cNvPr id="27658" name="Rectangle 10"/>
          <p:cNvSpPr>
            <a:spLocks noGrp="1" noChangeArrowheads="1"/>
          </p:cNvSpPr>
          <p:nvPr>
            <p:ph type="dt" sz="quarter" idx="1"/>
          </p:nvPr>
        </p:nvSpPr>
        <p:spPr bwMode="auto">
          <a:xfrm>
            <a:off x="611190" y="180976"/>
            <a:ext cx="6164262" cy="495300"/>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700" i="1" dirty="0" smtClean="0">
                <a:effectLst/>
              </a:defRPr>
            </a:lvl1pPr>
          </a:lstStyle>
          <a:p>
            <a:pPr>
              <a:defRPr/>
            </a:pPr>
            <a:r>
              <a:rPr lang="en-US" altLang="ja-JP" dirty="0" smtClean="0"/>
              <a:t>Research Methodology</a:t>
            </a:r>
            <a:endParaRPr lang="en-US" altLang="ja-JP" dirty="0"/>
          </a:p>
        </p:txBody>
      </p:sp>
      <p:sp>
        <p:nvSpPr>
          <p:cNvPr id="27659" name="Rectangle 11"/>
          <p:cNvSpPr>
            <a:spLocks noGrp="1" noChangeArrowheads="1"/>
          </p:cNvSpPr>
          <p:nvPr>
            <p:ph type="ftr" sz="quarter" idx="2"/>
          </p:nvPr>
        </p:nvSpPr>
        <p:spPr bwMode="auto">
          <a:xfrm>
            <a:off x="495301" y="9101139"/>
            <a:ext cx="3314701" cy="347662"/>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l" defTabSz="953991">
              <a:defRPr sz="700" i="1" dirty="0">
                <a:effectLst/>
              </a:defRPr>
            </a:lvl1pPr>
          </a:lstStyle>
          <a:p>
            <a:pPr>
              <a:defRPr/>
            </a:pPr>
            <a:r>
              <a:rPr lang="en-US" altLang="ja-JP"/>
              <a:t>http://romisatriawahono.net</a:t>
            </a:r>
          </a:p>
        </p:txBody>
      </p:sp>
      <p:sp>
        <p:nvSpPr>
          <p:cNvPr id="27660" name="Line 12"/>
          <p:cNvSpPr>
            <a:spLocks noChangeShapeType="1"/>
          </p:cNvSpPr>
          <p:nvPr/>
        </p:nvSpPr>
        <p:spPr bwMode="auto">
          <a:xfrm flipH="1">
            <a:off x="611190" y="381000"/>
            <a:ext cx="6096000" cy="0"/>
          </a:xfrm>
          <a:prstGeom prst="line">
            <a:avLst/>
          </a:prstGeom>
          <a:noFill/>
          <a:ln w="3175">
            <a:solidFill>
              <a:schemeClr val="tx1"/>
            </a:solidFill>
            <a:miter lim="800000"/>
            <a:headEnd/>
            <a:tailEnd/>
          </a:ln>
          <a:effectLst/>
        </p:spPr>
        <p:txBody>
          <a:bodyPr wrap="none" lIns="91430" tIns="45715" rIns="91430" bIns="45715"/>
          <a:lstStyle/>
          <a:p>
            <a:pPr>
              <a:defRPr/>
            </a:pPr>
            <a:endParaRPr lang="id-ID"/>
          </a:p>
        </p:txBody>
      </p:sp>
      <p:sp>
        <p:nvSpPr>
          <p:cNvPr id="27661" name="Line 13"/>
          <p:cNvSpPr>
            <a:spLocks noChangeShapeType="1"/>
          </p:cNvSpPr>
          <p:nvPr/>
        </p:nvSpPr>
        <p:spPr bwMode="auto">
          <a:xfrm flipH="1">
            <a:off x="611190" y="9220200"/>
            <a:ext cx="6096000" cy="0"/>
          </a:xfrm>
          <a:prstGeom prst="line">
            <a:avLst/>
          </a:prstGeom>
          <a:noFill/>
          <a:ln w="3175">
            <a:solidFill>
              <a:schemeClr val="tx1"/>
            </a:solidFill>
            <a:miter lim="800000"/>
            <a:headEnd/>
            <a:tailEnd/>
          </a:ln>
          <a:effectLst/>
        </p:spPr>
        <p:txBody>
          <a:bodyPr wrap="none" lIns="91430" tIns="45715" rIns="91430" bIns="45715"/>
          <a:lstStyle/>
          <a:p>
            <a:pPr>
              <a:defRPr/>
            </a:pPr>
            <a:endParaRPr lang="id-ID"/>
          </a:p>
        </p:txBody>
      </p:sp>
      <p:sp>
        <p:nvSpPr>
          <p:cNvPr id="3" name="Slide Number Placeholder 2"/>
          <p:cNvSpPr>
            <a:spLocks noGrp="1"/>
          </p:cNvSpPr>
          <p:nvPr>
            <p:ph type="sldNum" sz="quarter" idx="3"/>
          </p:nvPr>
        </p:nvSpPr>
        <p:spPr>
          <a:xfrm>
            <a:off x="611190" y="-100012"/>
            <a:ext cx="3170238" cy="481012"/>
          </a:xfrm>
          <a:prstGeom prst="rect">
            <a:avLst/>
          </a:prstGeom>
        </p:spPr>
        <p:txBody>
          <a:bodyPr vert="horz" lIns="91440" tIns="45720" rIns="91440" bIns="45720" rtlCol="0" anchor="b"/>
          <a:lstStyle>
            <a:lvl1pPr algn="r">
              <a:defRPr sz="1200"/>
            </a:lvl1pPr>
          </a:lstStyle>
          <a:p>
            <a:pPr algn="l"/>
            <a:fld id="{F70BB06A-BCC8-4C11-A7C1-67582F4C337E}" type="slidenum">
              <a:rPr lang="en-US" sz="700" i="1" smtClean="0">
                <a:effectLst/>
              </a:rPr>
              <a:pPr algn="l"/>
              <a:t>‹#›</a:t>
            </a:fld>
            <a:endParaRPr lang="en-US" sz="700" i="1">
              <a:effectLst/>
            </a:endParaRPr>
          </a:p>
        </p:txBody>
      </p:sp>
    </p:spTree>
    <p:extLst>
      <p:ext uri="{BB962C8B-B14F-4D97-AF65-F5344CB8AC3E}">
        <p14:creationId xmlns:p14="http://schemas.microsoft.com/office/powerpoint/2010/main" val="4035611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2" y="0"/>
            <a:ext cx="3170238" cy="479425"/>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l" defTabSz="953991">
              <a:defRPr sz="1200">
                <a:effectLst/>
                <a:latin typeface="Times New Roman" pitchFamily="18" charset="0"/>
              </a:defRPr>
            </a:lvl1pPr>
          </a:lstStyle>
          <a:p>
            <a:pPr>
              <a:defRPr/>
            </a:pPr>
            <a:r>
              <a:rPr lang="en-US" altLang="ja-JP" smtClean="0"/>
              <a:t>romi@romisatriawahono.net</a:t>
            </a:r>
            <a:endParaRPr lang="en-US" altLang="ja-JP"/>
          </a:p>
        </p:txBody>
      </p:sp>
      <p:sp>
        <p:nvSpPr>
          <p:cNvPr id="1027" name="Rectangle 3"/>
          <p:cNvSpPr>
            <a:spLocks noGrp="1" noChangeArrowheads="1"/>
          </p:cNvSpPr>
          <p:nvPr>
            <p:ph type="dt" idx="1"/>
          </p:nvPr>
        </p:nvSpPr>
        <p:spPr bwMode="auto">
          <a:xfrm>
            <a:off x="4144966" y="0"/>
            <a:ext cx="3170237" cy="479425"/>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1200">
                <a:effectLst/>
                <a:latin typeface="Times New Roman" pitchFamily="18" charset="0"/>
              </a:defRPr>
            </a:lvl1pPr>
          </a:lstStyle>
          <a:p>
            <a:pPr>
              <a:defRPr/>
            </a:pPr>
            <a:fld id="{4CD75735-1E94-47CC-9DBE-43AE6ADE1834}" type="datetime1">
              <a:rPr lang="en-US" altLang="ja-JP" smtClean="0"/>
              <a:t>9/3/2015</a:t>
            </a:fld>
            <a:endParaRPr lang="en-US" altLang="ja-JP"/>
          </a:p>
        </p:txBody>
      </p:sp>
      <p:sp>
        <p:nvSpPr>
          <p:cNvPr id="27652" name="Rectangle 4"/>
          <p:cNvSpPr>
            <a:spLocks noGrp="1" noRot="1" noChangeAspect="1" noChangeArrowheads="1" noTextEdit="1"/>
          </p:cNvSpPr>
          <p:nvPr>
            <p:ph type="sldImg" idx="2"/>
          </p:nvPr>
        </p:nvSpPr>
        <p:spPr bwMode="auto">
          <a:xfrm>
            <a:off x="1263650" y="720725"/>
            <a:ext cx="4799013" cy="3598863"/>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74726" y="4559303"/>
            <a:ext cx="5365750" cy="4321175"/>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2" y="9121777"/>
            <a:ext cx="3170238" cy="479425"/>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l" defTabSz="953991">
              <a:defRPr sz="1200">
                <a:effectLst/>
                <a:latin typeface="Times New Roman" pitchFamily="18" charset="0"/>
              </a:defRPr>
            </a:lvl1pPr>
          </a:lstStyle>
          <a:p>
            <a:pPr>
              <a:defRPr/>
            </a:pPr>
            <a:r>
              <a:rPr lang="en-US" altLang="ja-JP"/>
              <a:t>http://romisatriawahono.net</a:t>
            </a:r>
          </a:p>
        </p:txBody>
      </p:sp>
      <p:sp>
        <p:nvSpPr>
          <p:cNvPr id="1031" name="Rectangle 7"/>
          <p:cNvSpPr>
            <a:spLocks noGrp="1" noChangeArrowheads="1"/>
          </p:cNvSpPr>
          <p:nvPr>
            <p:ph type="sldNum" sz="quarter" idx="5"/>
          </p:nvPr>
        </p:nvSpPr>
        <p:spPr bwMode="auto">
          <a:xfrm>
            <a:off x="4144966" y="9121777"/>
            <a:ext cx="3170237" cy="479425"/>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r" defTabSz="953991">
              <a:defRPr sz="1200">
                <a:effectLst/>
                <a:latin typeface="Times New Roman" pitchFamily="18" charset="0"/>
              </a:defRPr>
            </a:lvl1pPr>
          </a:lstStyle>
          <a:p>
            <a:pPr>
              <a:defRPr/>
            </a:pPr>
            <a:fld id="{38C9D2B2-F8A0-41B1-8482-D108E1D20E7F}" type="slidenum">
              <a:rPr lang="en-US" altLang="ja-JP"/>
              <a:pPr>
                <a:defRPr/>
              </a:pPr>
              <a:t>‹#›</a:t>
            </a:fld>
            <a:endParaRPr lang="en-US" altLang="ja-JP"/>
          </a:p>
        </p:txBody>
      </p:sp>
    </p:spTree>
    <p:extLst>
      <p:ext uri="{BB962C8B-B14F-4D97-AF65-F5344CB8AC3E}">
        <p14:creationId xmlns:p14="http://schemas.microsoft.com/office/powerpoint/2010/main" val="224242092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1</a:t>
            </a:fld>
            <a:endParaRPr lang="en-US" altLang="ja-JP"/>
          </a:p>
        </p:txBody>
      </p:sp>
    </p:spTree>
    <p:extLst>
      <p:ext uri="{BB962C8B-B14F-4D97-AF65-F5344CB8AC3E}">
        <p14:creationId xmlns:p14="http://schemas.microsoft.com/office/powerpoint/2010/main" val="417221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15</a:t>
            </a:fld>
            <a:endParaRPr lang="en-US" altLang="ja-JP"/>
          </a:p>
        </p:txBody>
      </p:sp>
    </p:spTree>
    <p:extLst>
      <p:ext uri="{BB962C8B-B14F-4D97-AF65-F5344CB8AC3E}">
        <p14:creationId xmlns:p14="http://schemas.microsoft.com/office/powerpoint/2010/main" val="276968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5C3A70-1C68-4B40-B779-13F4D300E188}" type="slidenum">
              <a:rPr lang="en-US" smtClean="0"/>
              <a:pPr/>
              <a:t>17</a:t>
            </a:fld>
            <a:endParaRPr lang="en-US"/>
          </a:p>
        </p:txBody>
      </p:sp>
    </p:spTree>
    <p:extLst>
      <p:ext uri="{BB962C8B-B14F-4D97-AF65-F5344CB8AC3E}">
        <p14:creationId xmlns:p14="http://schemas.microsoft.com/office/powerpoint/2010/main" val="129189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 theorem is a result that can be proven to be true from a set of axioms. The term is used especially in mathematics where the axioms are those of mathematical logic and the systems in question. A theorem is a statement which has been proved on the basis of explicit assumptions. Theorem is not self-evident but proved by a chain of mathematical  </a:t>
            </a:r>
            <a:r>
              <a:rPr lang="en-US" dirty="0" err="1" smtClean="0"/>
              <a:t>reasoning.e.g</a:t>
            </a:r>
            <a:r>
              <a:rPr lang="en-US" dirty="0" smtClean="0"/>
              <a:t> Pythagoras theorem</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 theory is a set of ideas used to explain why something is true, or a set of rules on which a subject is based on. Theory summarizes group of hypotheses that have been supported with repeated tests and  evidences  also best fits all available knowledge .Theory is valid as long as there is no evidence to dispute it. </a:t>
            </a:r>
            <a:endParaRPr lang="en-US" dirty="0"/>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21</a:t>
            </a:fld>
            <a:endParaRPr lang="en-US" altLang="ja-JP"/>
          </a:p>
        </p:txBody>
      </p:sp>
    </p:spTree>
    <p:extLst>
      <p:ext uri="{BB962C8B-B14F-4D97-AF65-F5344CB8AC3E}">
        <p14:creationId xmlns:p14="http://schemas.microsoft.com/office/powerpoint/2010/main" val="41000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30</a:t>
            </a:fld>
            <a:endParaRPr lang="en-US" altLang="ja-JP"/>
          </a:p>
        </p:txBody>
      </p:sp>
    </p:spTree>
    <p:extLst>
      <p:ext uri="{BB962C8B-B14F-4D97-AF65-F5344CB8AC3E}">
        <p14:creationId xmlns:p14="http://schemas.microsoft.com/office/powerpoint/2010/main" val="57001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653F4-4796-4C12-8C7F-0BEFBA04BF58}" type="slidenum">
              <a:rPr lang="en-US" smtClean="0"/>
              <a:t>36</a:t>
            </a:fld>
            <a:endParaRPr lang="en-US"/>
          </a:p>
        </p:txBody>
      </p:sp>
    </p:spTree>
    <p:extLst>
      <p:ext uri="{BB962C8B-B14F-4D97-AF65-F5344CB8AC3E}">
        <p14:creationId xmlns:p14="http://schemas.microsoft.com/office/powerpoint/2010/main" val="26211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40</a:t>
            </a:fld>
            <a:endParaRPr lang="en-US" altLang="ja-JP"/>
          </a:p>
        </p:txBody>
      </p:sp>
    </p:spTree>
    <p:extLst>
      <p:ext uri="{BB962C8B-B14F-4D97-AF65-F5344CB8AC3E}">
        <p14:creationId xmlns:p14="http://schemas.microsoft.com/office/powerpoint/2010/main" val="164469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4937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3</a:t>
            </a:fld>
            <a:endParaRPr lang="en-US" altLang="ja-JP"/>
          </a:p>
        </p:txBody>
      </p:sp>
    </p:spTree>
    <p:extLst>
      <p:ext uri="{BB962C8B-B14F-4D97-AF65-F5344CB8AC3E}">
        <p14:creationId xmlns:p14="http://schemas.microsoft.com/office/powerpoint/2010/main" val="289776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4</a:t>
            </a:fld>
            <a:endParaRPr lang="en-US" altLang="ja-JP"/>
          </a:p>
        </p:txBody>
      </p:sp>
    </p:spTree>
    <p:extLst>
      <p:ext uri="{BB962C8B-B14F-4D97-AF65-F5344CB8AC3E}">
        <p14:creationId xmlns:p14="http://schemas.microsoft.com/office/powerpoint/2010/main" val="37278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5</a:t>
            </a:fld>
            <a:endParaRPr lang="en-US" altLang="ja-JP"/>
          </a:p>
        </p:txBody>
      </p:sp>
    </p:spTree>
    <p:extLst>
      <p:ext uri="{BB962C8B-B14F-4D97-AF65-F5344CB8AC3E}">
        <p14:creationId xmlns:p14="http://schemas.microsoft.com/office/powerpoint/2010/main" val="814185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7</a:t>
            </a:fld>
            <a:endParaRPr lang="en-US" altLang="ja-JP"/>
          </a:p>
        </p:txBody>
      </p:sp>
    </p:spTree>
    <p:extLst>
      <p:ext uri="{BB962C8B-B14F-4D97-AF65-F5344CB8AC3E}">
        <p14:creationId xmlns:p14="http://schemas.microsoft.com/office/powerpoint/2010/main" val="109453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10</a:t>
            </a:fld>
            <a:endParaRPr lang="en-US" altLang="ja-JP"/>
          </a:p>
        </p:txBody>
      </p:sp>
    </p:spTree>
    <p:extLst>
      <p:ext uri="{BB962C8B-B14F-4D97-AF65-F5344CB8AC3E}">
        <p14:creationId xmlns:p14="http://schemas.microsoft.com/office/powerpoint/2010/main" val="77050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12</a:t>
            </a:fld>
            <a:endParaRPr lang="en-US" altLang="ja-JP"/>
          </a:p>
        </p:txBody>
      </p:sp>
    </p:spTree>
    <p:extLst>
      <p:ext uri="{BB962C8B-B14F-4D97-AF65-F5344CB8AC3E}">
        <p14:creationId xmlns:p14="http://schemas.microsoft.com/office/powerpoint/2010/main" val="202995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14</a:t>
            </a:fld>
            <a:endParaRPr lang="en-US" altLang="ja-JP"/>
          </a:p>
        </p:txBody>
      </p:sp>
    </p:spTree>
    <p:extLst>
      <p:ext uri="{BB962C8B-B14F-4D97-AF65-F5344CB8AC3E}">
        <p14:creationId xmlns:p14="http://schemas.microsoft.com/office/powerpoint/2010/main" val="231665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41387206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effectLst/>
              </a:defRPr>
            </a:lvl1pPr>
          </a:lstStyle>
          <a:p>
            <a:fld id="{C546E0E4-908A-4724-B308-E4F6AE4FA0DD}" type="slidenum">
              <a:rPr lang="en-US" smtClean="0">
                <a:solidFill>
                  <a:prstClr val="black">
                    <a:tint val="75000"/>
                  </a:prstClr>
                </a:solidFill>
              </a:rPr>
              <a:pPr/>
              <a:t>‹#›</a:t>
            </a:fld>
            <a:endParaRPr lang="en-US" dirty="0">
              <a:solidFill>
                <a:prstClr val="black">
                  <a:tint val="75000"/>
                </a:prstClr>
              </a:solidFill>
            </a:endParaRPr>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32418170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7339660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14235699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401307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29100033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auto">
              <a:spcBef>
                <a:spcPts val="0"/>
              </a:spcBef>
              <a:spcAft>
                <a:spcPts val="0"/>
              </a:spcAft>
            </a:pPr>
            <a:fld id="{C546E0E4-908A-4724-B308-E4F6AE4FA0DD}" type="slidenum">
              <a:rPr kumimoji="0" lang="en-US" smtClean="0">
                <a:solidFill>
                  <a:prstClr val="black">
                    <a:tint val="75000"/>
                  </a:prstClr>
                </a:solidFill>
                <a:latin typeface="Calibri" panose="020F0502020204030204"/>
              </a:rPr>
              <a:pPr fontAlgn="auto">
                <a:spcBef>
                  <a:spcPts val="0"/>
                </a:spcBef>
                <a:spcAft>
                  <a:spcPts val="0"/>
                </a:spcAft>
              </a:pPr>
              <a:t>‹#›</a:t>
            </a:fld>
            <a:endParaRPr kumimoji="0"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05676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effectLst/>
              </a:defRPr>
            </a:lvl1pPr>
          </a:lstStyle>
          <a:p>
            <a:pPr fontAlgn="auto">
              <a:spcBef>
                <a:spcPts val="0"/>
              </a:spcBef>
              <a:spcAft>
                <a:spcPts val="0"/>
              </a:spcAft>
            </a:pPr>
            <a:fld id="{C546E0E4-908A-4724-B308-E4F6AE4FA0DD}" type="slidenum">
              <a:rPr kumimoji="0" lang="en-US" smtClean="0">
                <a:solidFill>
                  <a:prstClr val="black">
                    <a:tint val="75000"/>
                  </a:prstClr>
                </a:solidFill>
                <a:latin typeface="Calibri" panose="020F0502020204030204"/>
              </a:rPr>
              <a:pPr fontAlgn="auto">
                <a:spcBef>
                  <a:spcPts val="0"/>
                </a:spcBef>
                <a:spcAft>
                  <a:spcPts val="0"/>
                </a:spcAft>
              </a:pPr>
              <a:t>‹#›</a:t>
            </a:fld>
            <a:endParaRPr kumimoji="0" lang="en-US" dirty="0">
              <a:solidFill>
                <a:prstClr val="black">
                  <a:tint val="75000"/>
                </a:prstClr>
              </a:solidFill>
              <a:latin typeface="Calibri" panose="020F0502020204030204"/>
            </a:endParaRPr>
          </a:p>
        </p:txBody>
      </p:sp>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15377334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1524000"/>
            <a:ext cx="8305800" cy="1484312"/>
          </a:xfrm>
        </p:spPr>
        <p:txBody>
          <a:bodyPr>
            <a:normAutofit/>
          </a:bodyPr>
          <a:lstStyle/>
          <a:p>
            <a:pPr>
              <a:defRPr/>
            </a:pPr>
            <a:r>
              <a:rPr lang="en-US" sz="6000" dirty="0" smtClean="0"/>
              <a:t>Theory of Computation</a:t>
            </a:r>
            <a:endParaRPr lang="en-US" sz="6000" b="0" dirty="0"/>
          </a:p>
        </p:txBody>
      </p:sp>
      <p:sp>
        <p:nvSpPr>
          <p:cNvPr id="2" name="Subtitle 1"/>
          <p:cNvSpPr>
            <a:spLocks noGrp="1"/>
          </p:cNvSpPr>
          <p:nvPr>
            <p:ph type="subTitle" idx="1"/>
          </p:nvPr>
        </p:nvSpPr>
        <p:spPr>
          <a:xfrm>
            <a:off x="1828800" y="4267200"/>
            <a:ext cx="5486400" cy="1600200"/>
          </a:xfrm>
        </p:spPr>
        <p:txBody>
          <a:bodyPr>
            <a:normAutofit lnSpcReduction="10000"/>
          </a:bodyPr>
          <a:lstStyle/>
          <a:p>
            <a:pPr>
              <a:buClr>
                <a:schemeClr val="tx1">
                  <a:lumMod val="50000"/>
                  <a:lumOff val="50000"/>
                </a:schemeClr>
              </a:buClr>
              <a:defRPr/>
            </a:pPr>
            <a:r>
              <a:rPr lang="id-ID" sz="3600" dirty="0" smtClean="0"/>
              <a:t>Romi Satria Wahon</a:t>
            </a:r>
            <a:r>
              <a:rPr lang="en-US" sz="3600" dirty="0" smtClean="0"/>
              <a:t>o</a:t>
            </a:r>
            <a:br>
              <a:rPr lang="en-US" sz="3600" dirty="0" smtClean="0"/>
            </a:br>
            <a:r>
              <a:rPr lang="en-US" sz="2500" i="1" dirty="0" smtClean="0">
                <a:solidFill>
                  <a:schemeClr val="tx1">
                    <a:lumMod val="50000"/>
                    <a:lumOff val="50000"/>
                  </a:schemeClr>
                </a:solidFill>
              </a:rPr>
              <a:t>romi@romisatriawahono.net</a:t>
            </a:r>
            <a:br>
              <a:rPr lang="en-US" sz="2500" i="1" dirty="0" smtClean="0">
                <a:solidFill>
                  <a:schemeClr val="tx1">
                    <a:lumMod val="50000"/>
                    <a:lumOff val="50000"/>
                  </a:schemeClr>
                </a:solidFill>
              </a:rPr>
            </a:br>
            <a:r>
              <a:rPr lang="en-US" sz="2500" i="1" dirty="0" smtClean="0">
                <a:solidFill>
                  <a:schemeClr val="tx1">
                    <a:lumMod val="50000"/>
                    <a:lumOff val="50000"/>
                  </a:schemeClr>
                </a:solidFill>
              </a:rPr>
              <a:t>http://romisatriawahono.net/tc</a:t>
            </a:r>
            <a:br>
              <a:rPr lang="en-US" sz="2500" i="1" dirty="0" smtClean="0">
                <a:solidFill>
                  <a:schemeClr val="tx1">
                    <a:lumMod val="50000"/>
                    <a:lumOff val="50000"/>
                  </a:schemeClr>
                </a:solidFill>
              </a:rPr>
            </a:br>
            <a:r>
              <a:rPr lang="en-US" sz="2500" i="1" dirty="0" smtClean="0">
                <a:solidFill>
                  <a:schemeClr val="tx1">
                    <a:lumMod val="50000"/>
                    <a:lumOff val="50000"/>
                  </a:schemeClr>
                </a:solidFill>
              </a:rPr>
              <a:t>Mobile</a:t>
            </a:r>
            <a:r>
              <a:rPr lang="id-ID" sz="2500" i="1" dirty="0" smtClean="0">
                <a:solidFill>
                  <a:schemeClr val="tx1">
                    <a:lumMod val="50000"/>
                    <a:lumOff val="50000"/>
                  </a:schemeClr>
                </a:solidFill>
              </a:rPr>
              <a:t>: +6281586220090</a:t>
            </a:r>
            <a:endParaRPr lang="en-US" sz="2100" i="1"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4402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800100" y="76200"/>
            <a:ext cx="7543800" cy="1200329"/>
          </a:xfrm>
          <a:prstGeom prst="rect">
            <a:avLst/>
          </a:prstGeom>
          <a:solidFill>
            <a:schemeClr val="tx1">
              <a:lumMod val="95000"/>
              <a:lumOff val="5000"/>
              <a:alpha val="65000"/>
            </a:schemeClr>
          </a:solidFill>
        </p:spPr>
        <p:txBody>
          <a:bodyPr wrap="square" rtlCol="0">
            <a:spAutoFit/>
          </a:bodyPr>
          <a:lstStyle/>
          <a:p>
            <a:r>
              <a:rPr lang="en-US" sz="3600" dirty="0" smtClean="0">
                <a:solidFill>
                  <a:schemeClr val="bg1">
                    <a:lumMod val="95000"/>
                  </a:schemeClr>
                </a:solidFill>
              </a:rPr>
              <a:t>Computation is what Computers do, who needs theory?</a:t>
            </a:r>
            <a:endParaRPr lang="en-US" sz="3600" dirty="0">
              <a:solidFill>
                <a:schemeClr val="bg1">
                  <a:lumMod val="95000"/>
                </a:schemeClr>
              </a:solidFill>
            </a:endParaRPr>
          </a:p>
        </p:txBody>
      </p:sp>
      <p:sp>
        <p:nvSpPr>
          <p:cNvPr id="8" name="TextBox 7"/>
          <p:cNvSpPr txBox="1"/>
          <p:nvPr/>
        </p:nvSpPr>
        <p:spPr>
          <a:xfrm>
            <a:off x="520337" y="6457890"/>
            <a:ext cx="8166463" cy="400110"/>
          </a:xfrm>
          <a:prstGeom prst="rect">
            <a:avLst/>
          </a:prstGeom>
          <a:noFill/>
        </p:spPr>
        <p:txBody>
          <a:bodyPr wrap="square" rtlCol="0">
            <a:spAutoFit/>
          </a:bodyPr>
          <a:lstStyle/>
          <a:p>
            <a:r>
              <a:rPr lang="en-US" sz="2000" dirty="0" smtClean="0">
                <a:solidFill>
                  <a:schemeClr val="bg1">
                    <a:lumMod val="95000"/>
                  </a:schemeClr>
                </a:solidFill>
              </a:rPr>
              <a:t>Charles Babbage’s </a:t>
            </a:r>
            <a:r>
              <a:rPr lang="en-US" sz="2000" i="1" dirty="0" smtClean="0">
                <a:solidFill>
                  <a:schemeClr val="bg1">
                    <a:lumMod val="95000"/>
                  </a:schemeClr>
                </a:solidFill>
              </a:rPr>
              <a:t>Difference Engine</a:t>
            </a:r>
            <a:r>
              <a:rPr lang="en-US" sz="2000" dirty="0" smtClean="0">
                <a:solidFill>
                  <a:schemeClr val="bg1">
                    <a:lumMod val="95000"/>
                  </a:schemeClr>
                </a:solidFill>
              </a:rPr>
              <a:t> (1822)</a:t>
            </a:r>
            <a:endParaRPr lang="en-US" sz="2000" dirty="0">
              <a:solidFill>
                <a:schemeClr val="bg1">
                  <a:lumMod val="95000"/>
                </a:schemeClr>
              </a:solidFill>
            </a:endParaRP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408979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Computation is what Computers do, who needs theory</a:t>
            </a:r>
            <a:r>
              <a:rPr lang="en-US" dirty="0" smtClean="0"/>
              <a:t>?</a:t>
            </a:r>
            <a:endParaRPr lang="en-US" dirty="0"/>
          </a:p>
        </p:txBody>
      </p:sp>
      <p:sp>
        <p:nvSpPr>
          <p:cNvPr id="3" name="Content Placeholder 2"/>
          <p:cNvSpPr>
            <a:spLocks noGrp="1"/>
          </p:cNvSpPr>
          <p:nvPr>
            <p:ph idx="1"/>
          </p:nvPr>
        </p:nvSpPr>
        <p:spPr/>
        <p:txBody>
          <a:bodyPr/>
          <a:lstStyle/>
          <a:p>
            <a:r>
              <a:rPr lang="en-US" dirty="0"/>
              <a:t>Babbage </a:t>
            </a:r>
            <a:r>
              <a:rPr lang="en-US" dirty="0" err="1"/>
              <a:t>terinspirasi</a:t>
            </a:r>
            <a:r>
              <a:rPr lang="en-US" dirty="0"/>
              <a:t> </a:t>
            </a:r>
            <a:r>
              <a:rPr lang="en-US" dirty="0" err="1"/>
              <a:t>oleh</a:t>
            </a:r>
            <a:r>
              <a:rPr lang="en-US" dirty="0"/>
              <a:t> Wilhelm </a:t>
            </a:r>
            <a:r>
              <a:rPr lang="en-US" dirty="0" err="1"/>
              <a:t>Schickard</a:t>
            </a:r>
            <a:r>
              <a:rPr lang="en-US" dirty="0"/>
              <a:t>, </a:t>
            </a:r>
            <a:r>
              <a:rPr lang="en-US" dirty="0">
                <a:solidFill>
                  <a:srgbClr val="C00000"/>
                </a:solidFill>
              </a:rPr>
              <a:t>Blaise Pascal</a:t>
            </a:r>
            <a:r>
              <a:rPr lang="en-US" dirty="0"/>
              <a:t>, </a:t>
            </a:r>
            <a:r>
              <a:rPr lang="en-US" dirty="0" err="1"/>
              <a:t>dan</a:t>
            </a:r>
            <a:r>
              <a:rPr lang="en-US" dirty="0"/>
              <a:t> Gottfried Leibniz (1642</a:t>
            </a:r>
            <a:r>
              <a:rPr lang="en-US" dirty="0" smtClean="0"/>
              <a:t>)</a:t>
            </a:r>
            <a:endParaRPr lang="en-US" dirty="0"/>
          </a:p>
          <a:p>
            <a:endParaRPr lang="en-US" dirty="0" smtClean="0"/>
          </a:p>
          <a:p>
            <a:r>
              <a:rPr lang="en-US" dirty="0" smtClean="0"/>
              <a:t>Babbage </a:t>
            </a:r>
            <a:r>
              <a:rPr lang="en-US" dirty="0" err="1"/>
              <a:t>m</a:t>
            </a:r>
            <a:r>
              <a:rPr lang="en-US" dirty="0" err="1" smtClean="0"/>
              <a:t>enginspirasi</a:t>
            </a:r>
            <a:r>
              <a:rPr lang="en-US" dirty="0" smtClean="0"/>
              <a:t> </a:t>
            </a:r>
            <a:r>
              <a:rPr lang="en-US" dirty="0">
                <a:solidFill>
                  <a:srgbClr val="C00000"/>
                </a:solidFill>
              </a:rPr>
              <a:t>Howard H. Aiken </a:t>
            </a:r>
            <a:r>
              <a:rPr lang="en-US" dirty="0"/>
              <a:t>yang </a:t>
            </a:r>
            <a:r>
              <a:rPr lang="en-US" dirty="0" err="1"/>
              <a:t>bekerjasama</a:t>
            </a:r>
            <a:r>
              <a:rPr lang="en-US" dirty="0"/>
              <a:t> </a:t>
            </a:r>
            <a:r>
              <a:rPr lang="en-US" dirty="0" err="1"/>
              <a:t>dengan</a:t>
            </a:r>
            <a:r>
              <a:rPr lang="en-US" dirty="0"/>
              <a:t> IBM </a:t>
            </a:r>
            <a:r>
              <a:rPr lang="en-US" dirty="0" err="1"/>
              <a:t>membuat</a:t>
            </a:r>
            <a:r>
              <a:rPr lang="en-US" dirty="0"/>
              <a:t> </a:t>
            </a:r>
            <a:r>
              <a:rPr lang="en-US" dirty="0" err="1"/>
              <a:t>mesin</a:t>
            </a:r>
            <a:r>
              <a:rPr lang="en-US" dirty="0"/>
              <a:t> </a:t>
            </a:r>
            <a:r>
              <a:rPr lang="en-US" dirty="0">
                <a:solidFill>
                  <a:srgbClr val="C00000"/>
                </a:solidFill>
              </a:rPr>
              <a:t>Mark I </a:t>
            </a:r>
            <a:r>
              <a:rPr lang="en-US" dirty="0"/>
              <a:t>(1937</a:t>
            </a:r>
            <a:r>
              <a:rPr lang="en-US" dirty="0" smtClean="0"/>
              <a:t>)</a:t>
            </a:r>
            <a:endParaRPr lang="en-US" dirty="0"/>
          </a:p>
          <a:p>
            <a:endParaRPr lang="en-US" dirty="0" smtClean="0"/>
          </a:p>
          <a:p>
            <a:r>
              <a:rPr lang="en-US" dirty="0" err="1" smtClean="0"/>
              <a:t>Dua</a:t>
            </a:r>
            <a:r>
              <a:rPr lang="en-US" dirty="0" smtClean="0"/>
              <a:t> </a:t>
            </a:r>
            <a:r>
              <a:rPr lang="en-US" dirty="0" err="1"/>
              <a:t>tahun</a:t>
            </a:r>
            <a:r>
              <a:rPr lang="en-US" dirty="0"/>
              <a:t> </a:t>
            </a:r>
            <a:r>
              <a:rPr lang="en-US" dirty="0" err="1"/>
              <a:t>sesudah</a:t>
            </a:r>
            <a:r>
              <a:rPr lang="en-US" dirty="0"/>
              <a:t> Mark I </a:t>
            </a:r>
            <a:r>
              <a:rPr lang="en-US" dirty="0" err="1"/>
              <a:t>dioperasikan</a:t>
            </a:r>
            <a:r>
              <a:rPr lang="en-US" dirty="0"/>
              <a:t> (1946), </a:t>
            </a:r>
            <a:r>
              <a:rPr lang="en-US" dirty="0" err="1"/>
              <a:t>kelompok</a:t>
            </a:r>
            <a:r>
              <a:rPr lang="en-US" dirty="0"/>
              <a:t> </a:t>
            </a:r>
            <a:r>
              <a:rPr lang="en-US" dirty="0" err="1"/>
              <a:t>insinyur</a:t>
            </a:r>
            <a:r>
              <a:rPr lang="en-US" dirty="0"/>
              <a:t> </a:t>
            </a:r>
            <a:r>
              <a:rPr lang="en-US" dirty="0" err="1"/>
              <a:t>dan</a:t>
            </a:r>
            <a:r>
              <a:rPr lang="en-US" dirty="0"/>
              <a:t> </a:t>
            </a:r>
            <a:r>
              <a:rPr lang="en-US" dirty="0" err="1"/>
              <a:t>penemu</a:t>
            </a:r>
            <a:r>
              <a:rPr lang="en-US" dirty="0"/>
              <a:t> lain </a:t>
            </a:r>
            <a:r>
              <a:rPr lang="en-US" dirty="0" err="1"/>
              <a:t>menyelesaikan</a:t>
            </a:r>
            <a:r>
              <a:rPr lang="en-US" dirty="0"/>
              <a:t> </a:t>
            </a:r>
            <a:r>
              <a:rPr lang="en-US" dirty="0">
                <a:solidFill>
                  <a:srgbClr val="C00000"/>
                </a:solidFill>
              </a:rPr>
              <a:t>ENIAC</a:t>
            </a:r>
            <a:r>
              <a:rPr lang="en-US" dirty="0"/>
              <a:t>, </a:t>
            </a:r>
            <a:r>
              <a:rPr lang="en-US" dirty="0" err="1"/>
              <a:t>komputer</a:t>
            </a:r>
            <a:r>
              <a:rPr lang="en-US" dirty="0"/>
              <a:t> </a:t>
            </a:r>
            <a:r>
              <a:rPr lang="en-US" dirty="0" err="1"/>
              <a:t>elektronik</a:t>
            </a:r>
            <a:r>
              <a:rPr lang="en-US" dirty="0"/>
              <a:t> </a:t>
            </a:r>
            <a:r>
              <a:rPr lang="en-US" dirty="0" err="1"/>
              <a:t>pertama</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199365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err="1"/>
              <a:t>Engining</a:t>
            </a:r>
            <a:r>
              <a:rPr lang="en-US" dirty="0"/>
              <a:t>” is what Engines </a:t>
            </a:r>
            <a:r>
              <a:rPr lang="en-US" dirty="0" smtClean="0"/>
              <a:t>do,</a:t>
            </a:r>
            <a:br>
              <a:rPr lang="en-US" dirty="0" smtClean="0"/>
            </a:br>
            <a:r>
              <a:rPr lang="en-US" dirty="0" smtClean="0"/>
              <a:t>who </a:t>
            </a:r>
            <a:r>
              <a:rPr lang="en-US" dirty="0"/>
              <a:t>needs theory</a:t>
            </a:r>
            <a:r>
              <a:rPr lang="en-US" dirty="0" smtClean="0"/>
              <a:t>?</a:t>
            </a:r>
            <a:endParaRPr lang="id-ID" dirty="0"/>
          </a:p>
        </p:txBody>
      </p:sp>
      <p:sp>
        <p:nvSpPr>
          <p:cNvPr id="3" name="Content Placeholder 2"/>
          <p:cNvSpPr>
            <a:spLocks noGrp="1"/>
          </p:cNvSpPr>
          <p:nvPr>
            <p:ph idx="1"/>
          </p:nvPr>
        </p:nvSpPr>
        <p:spPr/>
        <p:txBody>
          <a:bodyPr/>
          <a:lstStyle/>
          <a:p>
            <a:endParaRPr lang="id-ID"/>
          </a:p>
        </p:txBody>
      </p:sp>
      <p:pic>
        <p:nvPicPr>
          <p:cNvPr id="5" name="Picture 2"/>
          <p:cNvPicPr>
            <a:picLocks noChangeAspect="1" noChangeArrowheads="1"/>
          </p:cNvPicPr>
          <p:nvPr/>
        </p:nvPicPr>
        <p:blipFill>
          <a:blip r:embed="rId3" cstate="print"/>
          <a:srcRect/>
          <a:stretch>
            <a:fillRect/>
          </a:stretch>
        </p:blipFill>
        <p:spPr bwMode="auto">
          <a:xfrm>
            <a:off x="3505200" y="1752600"/>
            <a:ext cx="5305778" cy="35814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609600" y="1752600"/>
            <a:ext cx="1981200" cy="3679371"/>
          </a:xfrm>
          <a:prstGeom prst="rect">
            <a:avLst/>
          </a:prstGeom>
          <a:noFill/>
          <a:ln w="9525">
            <a:noFill/>
            <a:miter lim="800000"/>
            <a:headEnd/>
            <a:tailEnd/>
          </a:ln>
        </p:spPr>
      </p:pic>
      <p:sp>
        <p:nvSpPr>
          <p:cNvPr id="7" name="TextBox 6"/>
          <p:cNvSpPr txBox="1"/>
          <p:nvPr/>
        </p:nvSpPr>
        <p:spPr>
          <a:xfrm>
            <a:off x="406059" y="5483853"/>
            <a:ext cx="2514600" cy="707886"/>
          </a:xfrm>
          <a:prstGeom prst="rect">
            <a:avLst/>
          </a:prstGeom>
          <a:noFill/>
        </p:spPr>
        <p:txBody>
          <a:bodyPr wrap="square" rtlCol="0">
            <a:spAutoFit/>
          </a:bodyPr>
          <a:lstStyle/>
          <a:p>
            <a:r>
              <a:rPr lang="en-US" sz="2000" dirty="0" smtClean="0">
                <a:effectLst/>
                <a:latin typeface="+mn-lt"/>
              </a:rPr>
              <a:t>Hero of Alexandria’s </a:t>
            </a:r>
            <a:r>
              <a:rPr lang="en-US" sz="2000" dirty="0" err="1" smtClean="0">
                <a:effectLst/>
                <a:latin typeface="+mn-lt"/>
              </a:rPr>
              <a:t>aeolipile</a:t>
            </a:r>
            <a:r>
              <a:rPr lang="en-US" sz="2000" dirty="0" smtClean="0">
                <a:effectLst/>
                <a:latin typeface="+mn-lt"/>
              </a:rPr>
              <a:t> steam engine</a:t>
            </a:r>
            <a:endParaRPr lang="en-US" sz="2000" dirty="0">
              <a:effectLst/>
              <a:latin typeface="+mn-lt"/>
            </a:endParaRPr>
          </a:p>
        </p:txBody>
      </p:sp>
      <p:sp>
        <p:nvSpPr>
          <p:cNvPr id="8" name="Rectangle 7"/>
          <p:cNvSpPr/>
          <p:nvPr/>
        </p:nvSpPr>
        <p:spPr>
          <a:xfrm>
            <a:off x="3310287" y="5334000"/>
            <a:ext cx="5833712" cy="400110"/>
          </a:xfrm>
          <a:prstGeom prst="rect">
            <a:avLst/>
          </a:prstGeom>
        </p:spPr>
        <p:txBody>
          <a:bodyPr wrap="none">
            <a:spAutoFit/>
          </a:bodyPr>
          <a:lstStyle/>
          <a:p>
            <a:r>
              <a:rPr lang="en-US" sz="2000" dirty="0" smtClean="0">
                <a:effectLst/>
                <a:latin typeface="+mn-lt"/>
              </a:rPr>
              <a:t>Matthew Boulton and James Watt steam engine, 1817</a:t>
            </a:r>
            <a:endParaRPr lang="en-US" sz="2000" dirty="0">
              <a:effectLst/>
              <a:latin typeface="+mn-lt"/>
            </a:endParaRPr>
          </a:p>
        </p:txBody>
      </p:sp>
      <p:sp>
        <p:nvSpPr>
          <p:cNvPr id="9" name="Slide Number Placeholder 8"/>
          <p:cNvSpPr>
            <a:spLocks noGrp="1"/>
          </p:cNvSpPr>
          <p:nvPr>
            <p:ph type="sldNum" sz="quarter" idx="12"/>
          </p:nvPr>
        </p:nvSpPr>
        <p:spPr/>
        <p:txBody>
          <a:bodyPr/>
          <a:lstStyle/>
          <a:p>
            <a:fld id="{C546E0E4-908A-4724-B308-E4F6AE4FA0DD}"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784396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err="1"/>
              <a:t>Engining</a:t>
            </a:r>
            <a:r>
              <a:rPr lang="en-US" dirty="0"/>
              <a:t>” is what Engines do,</a:t>
            </a:r>
            <a:br>
              <a:rPr lang="en-US" dirty="0"/>
            </a:br>
            <a:r>
              <a:rPr lang="en-US" dirty="0"/>
              <a:t>who needs theory?</a:t>
            </a:r>
          </a:p>
        </p:txBody>
      </p:sp>
      <p:sp>
        <p:nvSpPr>
          <p:cNvPr id="3" name="Content Placeholder 2"/>
          <p:cNvSpPr>
            <a:spLocks noGrp="1"/>
          </p:cNvSpPr>
          <p:nvPr>
            <p:ph idx="1"/>
          </p:nvPr>
        </p:nvSpPr>
        <p:spPr/>
        <p:txBody>
          <a:bodyPr>
            <a:noAutofit/>
          </a:bodyPr>
          <a:lstStyle/>
          <a:p>
            <a:pPr marL="171450" indent="-171450"/>
            <a:r>
              <a:rPr lang="en-US" sz="2400" dirty="0">
                <a:solidFill>
                  <a:srgbClr val="C00000"/>
                </a:solidFill>
              </a:rPr>
              <a:t>Thomas </a:t>
            </a:r>
            <a:r>
              <a:rPr lang="en-US" sz="2400" dirty="0" err="1">
                <a:solidFill>
                  <a:srgbClr val="C00000"/>
                </a:solidFill>
              </a:rPr>
              <a:t>Savery</a:t>
            </a:r>
            <a:r>
              <a:rPr lang="en-US" sz="2400" dirty="0">
                <a:solidFill>
                  <a:srgbClr val="C00000"/>
                </a:solidFill>
              </a:rPr>
              <a:t> </a:t>
            </a:r>
            <a:r>
              <a:rPr lang="en-US" sz="2400" dirty="0"/>
              <a:t>(1650-1715) </a:t>
            </a:r>
            <a:r>
              <a:rPr lang="en-US" sz="2400" dirty="0" err="1"/>
              <a:t>adalah</a:t>
            </a:r>
            <a:r>
              <a:rPr lang="en-US" sz="2400" dirty="0"/>
              <a:t> orang </a:t>
            </a:r>
            <a:r>
              <a:rPr lang="en-US" sz="2400" dirty="0" err="1"/>
              <a:t>Inggris</a:t>
            </a:r>
            <a:r>
              <a:rPr lang="en-US" sz="2400" dirty="0"/>
              <a:t> yang </a:t>
            </a:r>
            <a:r>
              <a:rPr lang="en-US" sz="2400" dirty="0" err="1"/>
              <a:t>membuat</a:t>
            </a:r>
            <a:r>
              <a:rPr lang="en-US" sz="2400" dirty="0"/>
              <a:t> </a:t>
            </a:r>
            <a:r>
              <a:rPr lang="en-US" sz="2400" dirty="0" err="1"/>
              <a:t>mesin</a:t>
            </a:r>
            <a:r>
              <a:rPr lang="en-US" sz="2400" dirty="0"/>
              <a:t> </a:t>
            </a:r>
            <a:r>
              <a:rPr lang="en-US" sz="2400" dirty="0" err="1"/>
              <a:t>uap</a:t>
            </a:r>
            <a:r>
              <a:rPr lang="en-US" sz="2400" dirty="0"/>
              <a:t> </a:t>
            </a:r>
            <a:r>
              <a:rPr lang="en-US" sz="2400" dirty="0" err="1"/>
              <a:t>bolak-balik</a:t>
            </a:r>
            <a:r>
              <a:rPr lang="en-US" sz="2400" dirty="0"/>
              <a:t> </a:t>
            </a:r>
            <a:r>
              <a:rPr lang="en-US" sz="2400" dirty="0" err="1"/>
              <a:t>pertama</a:t>
            </a:r>
            <a:r>
              <a:rPr lang="en-US" sz="2400" dirty="0"/>
              <a:t>, </a:t>
            </a:r>
            <a:r>
              <a:rPr lang="en-US" sz="2400" dirty="0" err="1"/>
              <a:t>mesin</a:t>
            </a:r>
            <a:r>
              <a:rPr lang="en-US" sz="2400" dirty="0"/>
              <a:t> </a:t>
            </a:r>
            <a:r>
              <a:rPr lang="en-US" sz="2400" dirty="0" err="1"/>
              <a:t>ini</a:t>
            </a:r>
            <a:r>
              <a:rPr lang="en-US" sz="2400" dirty="0"/>
              <a:t> </a:t>
            </a:r>
            <a:r>
              <a:rPr lang="en-US" sz="2400" dirty="0" err="1"/>
              <a:t>tidak</a:t>
            </a:r>
            <a:r>
              <a:rPr lang="en-US" sz="2400" dirty="0"/>
              <a:t> </a:t>
            </a:r>
            <a:r>
              <a:rPr lang="en-US" sz="2400" dirty="0" err="1"/>
              <a:t>populer</a:t>
            </a:r>
            <a:r>
              <a:rPr lang="en-US" sz="2400" dirty="0"/>
              <a:t> </a:t>
            </a:r>
            <a:r>
              <a:rPr lang="en-US" sz="2400" dirty="0" err="1"/>
              <a:t>karena</a:t>
            </a:r>
            <a:r>
              <a:rPr lang="en-US" sz="2400" dirty="0"/>
              <a:t> </a:t>
            </a:r>
            <a:r>
              <a:rPr lang="en-US" sz="2400" dirty="0" err="1"/>
              <a:t>mesin</a:t>
            </a:r>
            <a:r>
              <a:rPr lang="en-US" sz="2400" dirty="0"/>
              <a:t> </a:t>
            </a:r>
            <a:r>
              <a:rPr lang="en-US" sz="2400" dirty="0" err="1"/>
              <a:t>sering</a:t>
            </a:r>
            <a:r>
              <a:rPr lang="en-US" sz="2400" dirty="0"/>
              <a:t> </a:t>
            </a:r>
            <a:r>
              <a:rPr lang="en-US" sz="2400" dirty="0" err="1"/>
              <a:t>meledak</a:t>
            </a:r>
            <a:r>
              <a:rPr lang="en-US" sz="2400" dirty="0"/>
              <a:t> </a:t>
            </a:r>
            <a:r>
              <a:rPr lang="en-US" sz="2400" dirty="0" err="1"/>
              <a:t>dan</a:t>
            </a:r>
            <a:r>
              <a:rPr lang="en-US" sz="2400" dirty="0"/>
              <a:t> </a:t>
            </a:r>
            <a:r>
              <a:rPr lang="en-US" sz="2400" dirty="0" err="1"/>
              <a:t>sangat</a:t>
            </a:r>
            <a:r>
              <a:rPr lang="en-US" sz="2400" dirty="0"/>
              <a:t> </a:t>
            </a:r>
            <a:r>
              <a:rPr lang="en-US" sz="2400" dirty="0" err="1"/>
              <a:t>boros</a:t>
            </a:r>
            <a:r>
              <a:rPr lang="en-US" sz="2400" dirty="0"/>
              <a:t> </a:t>
            </a:r>
            <a:r>
              <a:rPr lang="en-US" sz="2400" dirty="0" err="1" smtClean="0"/>
              <a:t>uap</a:t>
            </a:r>
            <a:endParaRPr lang="en-US" sz="2400" dirty="0"/>
          </a:p>
          <a:p>
            <a:pPr marL="171450" indent="-171450"/>
            <a:r>
              <a:rPr lang="en-US" sz="2400" dirty="0">
                <a:solidFill>
                  <a:srgbClr val="C00000"/>
                </a:solidFill>
              </a:rPr>
              <a:t>Denis </a:t>
            </a:r>
            <a:r>
              <a:rPr lang="en-US" sz="2400" dirty="0" err="1">
                <a:solidFill>
                  <a:srgbClr val="C00000"/>
                </a:solidFill>
              </a:rPr>
              <a:t>Papin</a:t>
            </a:r>
            <a:r>
              <a:rPr lang="en-US" sz="2400" dirty="0">
                <a:solidFill>
                  <a:srgbClr val="C00000"/>
                </a:solidFill>
              </a:rPr>
              <a:t> </a:t>
            </a:r>
            <a:r>
              <a:rPr lang="en-US" sz="2400" dirty="0"/>
              <a:t>(1647-1712) </a:t>
            </a:r>
            <a:r>
              <a:rPr lang="en-US" sz="2400" dirty="0" err="1"/>
              <a:t>membuat</a:t>
            </a:r>
            <a:r>
              <a:rPr lang="en-US" sz="2400" dirty="0"/>
              <a:t> </a:t>
            </a:r>
            <a:r>
              <a:rPr lang="en-US" sz="2400" dirty="0" err="1"/>
              <a:t>katup-katup</a:t>
            </a:r>
            <a:r>
              <a:rPr lang="en-US" sz="2400" dirty="0"/>
              <a:t> </a:t>
            </a:r>
            <a:r>
              <a:rPr lang="en-US" sz="2400" dirty="0" err="1"/>
              <a:t>pengaman</a:t>
            </a:r>
            <a:r>
              <a:rPr lang="en-US" sz="2400" dirty="0"/>
              <a:t> </a:t>
            </a:r>
            <a:r>
              <a:rPr lang="en-US" sz="2400" dirty="0" err="1"/>
              <a:t>dan</a:t>
            </a:r>
            <a:r>
              <a:rPr lang="en-US" sz="2400" dirty="0"/>
              <a:t> </a:t>
            </a:r>
            <a:r>
              <a:rPr lang="en-US" sz="2400" dirty="0" err="1"/>
              <a:t>mengemukakan</a:t>
            </a:r>
            <a:r>
              <a:rPr lang="en-US" sz="2400" dirty="0"/>
              <a:t> </a:t>
            </a:r>
            <a:r>
              <a:rPr lang="en-US" sz="2400" dirty="0" err="1"/>
              <a:t>gagasan</a:t>
            </a:r>
            <a:r>
              <a:rPr lang="en-US" sz="2400" dirty="0"/>
              <a:t> </a:t>
            </a:r>
            <a:r>
              <a:rPr lang="en-US" sz="2400" dirty="0" err="1"/>
              <a:t>untuk</a:t>
            </a:r>
            <a:r>
              <a:rPr lang="en-US" sz="2400" dirty="0"/>
              <a:t> </a:t>
            </a:r>
            <a:r>
              <a:rPr lang="en-US" sz="2400" dirty="0" err="1"/>
              <a:t>memisahkan</a:t>
            </a:r>
            <a:r>
              <a:rPr lang="en-US" sz="2400" dirty="0"/>
              <a:t> </a:t>
            </a:r>
            <a:r>
              <a:rPr lang="en-US" sz="2400" dirty="0" err="1"/>
              <a:t>uap</a:t>
            </a:r>
            <a:r>
              <a:rPr lang="en-US" sz="2400" dirty="0"/>
              <a:t> air </a:t>
            </a:r>
            <a:r>
              <a:rPr lang="en-US" sz="2400" dirty="0" err="1"/>
              <a:t>dan</a:t>
            </a:r>
            <a:r>
              <a:rPr lang="en-US" sz="2400" dirty="0"/>
              <a:t> air </a:t>
            </a:r>
            <a:r>
              <a:rPr lang="en-US" sz="2400" dirty="0" err="1"/>
              <a:t>dengan</a:t>
            </a:r>
            <a:r>
              <a:rPr lang="en-US" sz="2400" dirty="0"/>
              <a:t> </a:t>
            </a:r>
            <a:r>
              <a:rPr lang="en-US" sz="2400" dirty="0" err="1"/>
              <a:t>menggunakan</a:t>
            </a:r>
            <a:r>
              <a:rPr lang="en-US" sz="2400" dirty="0"/>
              <a:t> </a:t>
            </a:r>
            <a:r>
              <a:rPr lang="en-US" sz="2400" dirty="0" err="1" smtClean="0"/>
              <a:t>torak</a:t>
            </a:r>
            <a:endParaRPr lang="en-US" sz="2400" dirty="0" smtClean="0"/>
          </a:p>
          <a:p>
            <a:pPr marL="171450" indent="-171450"/>
            <a:r>
              <a:rPr kumimoji="1" lang="en-US" sz="2400" dirty="0" err="1" smtClean="0">
                <a:ea typeface="ＭＳ Ｐ明朝" pitchFamily="18" charset="-128"/>
              </a:rPr>
              <a:t>Gagasan</a:t>
            </a:r>
            <a:r>
              <a:rPr kumimoji="1" lang="en-US" sz="2400" dirty="0" smtClean="0">
                <a:ea typeface="ＭＳ Ｐ明朝" pitchFamily="18" charset="-128"/>
              </a:rPr>
              <a:t> </a:t>
            </a:r>
            <a:r>
              <a:rPr kumimoji="1" lang="en-US" sz="2400" dirty="0" err="1">
                <a:ea typeface="ＭＳ Ｐ明朝" pitchFamily="18" charset="-128"/>
              </a:rPr>
              <a:t>Papin</a:t>
            </a:r>
            <a:r>
              <a:rPr kumimoji="1" lang="en-US" sz="2400" dirty="0">
                <a:ea typeface="ＭＳ Ｐ明朝" pitchFamily="18" charset="-128"/>
              </a:rPr>
              <a:t> </a:t>
            </a:r>
            <a:r>
              <a:rPr kumimoji="1" lang="en-US" sz="2400" dirty="0" err="1">
                <a:ea typeface="ＭＳ Ｐ明朝" pitchFamily="18" charset="-128"/>
              </a:rPr>
              <a:t>direspons</a:t>
            </a:r>
            <a:r>
              <a:rPr kumimoji="1" lang="en-US" sz="2400" dirty="0">
                <a:ea typeface="ＭＳ Ｐ明朝" pitchFamily="18" charset="-128"/>
              </a:rPr>
              <a:t> </a:t>
            </a:r>
            <a:r>
              <a:rPr kumimoji="1" lang="en-US" sz="2400" dirty="0" err="1">
                <a:ea typeface="ＭＳ Ｐ明朝" pitchFamily="18" charset="-128"/>
              </a:rPr>
              <a:t>oleh</a:t>
            </a:r>
            <a:r>
              <a:rPr kumimoji="1" lang="en-US" sz="2400" dirty="0">
                <a:ea typeface="ＭＳ Ｐ明朝" pitchFamily="18" charset="-128"/>
              </a:rPr>
              <a:t> </a:t>
            </a:r>
            <a:r>
              <a:rPr kumimoji="1" lang="en-US" sz="2400" dirty="0">
                <a:solidFill>
                  <a:srgbClr val="C00000"/>
                </a:solidFill>
                <a:ea typeface="ＭＳ Ｐ明朝" pitchFamily="18" charset="-128"/>
              </a:rPr>
              <a:t>Thomas </a:t>
            </a:r>
            <a:r>
              <a:rPr kumimoji="1" lang="en-US" sz="2400" dirty="0" err="1">
                <a:solidFill>
                  <a:srgbClr val="C00000"/>
                </a:solidFill>
                <a:ea typeface="ＭＳ Ｐ明朝" pitchFamily="18" charset="-128"/>
              </a:rPr>
              <a:t>Newcomen</a:t>
            </a:r>
            <a:r>
              <a:rPr kumimoji="1" lang="en-US" sz="2400" dirty="0">
                <a:solidFill>
                  <a:srgbClr val="C00000"/>
                </a:solidFill>
                <a:ea typeface="ＭＳ Ｐ明朝" pitchFamily="18" charset="-128"/>
              </a:rPr>
              <a:t> </a:t>
            </a:r>
            <a:r>
              <a:rPr kumimoji="1" lang="en-US" sz="2400" dirty="0">
                <a:ea typeface="ＭＳ Ｐ明朝" pitchFamily="18" charset="-128"/>
              </a:rPr>
              <a:t>( 1663-1729) yang </a:t>
            </a:r>
            <a:r>
              <a:rPr kumimoji="1" lang="en-US" sz="2400" dirty="0" err="1">
                <a:ea typeface="ＭＳ Ｐ明朝" pitchFamily="18" charset="-128"/>
              </a:rPr>
              <a:t>merancang</a:t>
            </a:r>
            <a:r>
              <a:rPr kumimoji="1" lang="en-US" sz="2400" dirty="0">
                <a:ea typeface="ＭＳ Ｐ明朝" pitchFamily="18" charset="-128"/>
              </a:rPr>
              <a:t> </a:t>
            </a:r>
            <a:r>
              <a:rPr kumimoji="1" lang="en-US" sz="2400" dirty="0" err="1">
                <a:ea typeface="ＭＳ Ｐ明朝" pitchFamily="18" charset="-128"/>
              </a:rPr>
              <a:t>dan</a:t>
            </a:r>
            <a:r>
              <a:rPr kumimoji="1" lang="en-US" sz="2400" dirty="0">
                <a:ea typeface="ＭＳ Ｐ明朝" pitchFamily="18" charset="-128"/>
              </a:rPr>
              <a:t> </a:t>
            </a:r>
            <a:r>
              <a:rPr kumimoji="1" lang="en-US" sz="2400" dirty="0" err="1">
                <a:ea typeface="ＭＳ Ｐ明朝" pitchFamily="18" charset="-128"/>
              </a:rPr>
              <a:t>membangun</a:t>
            </a:r>
            <a:r>
              <a:rPr kumimoji="1" lang="en-US" sz="2400" dirty="0">
                <a:ea typeface="ＭＳ Ｐ明朝" pitchFamily="18" charset="-128"/>
              </a:rPr>
              <a:t> </a:t>
            </a:r>
            <a:r>
              <a:rPr kumimoji="1" lang="en-US" sz="2400" dirty="0" err="1">
                <a:ea typeface="ＭＳ Ｐ明朝" pitchFamily="18" charset="-128"/>
              </a:rPr>
              <a:t>mesin</a:t>
            </a:r>
            <a:r>
              <a:rPr kumimoji="1" lang="en-US" sz="2400" dirty="0">
                <a:ea typeface="ＭＳ Ｐ明朝" pitchFamily="18" charset="-128"/>
              </a:rPr>
              <a:t> </a:t>
            </a:r>
            <a:r>
              <a:rPr kumimoji="1" lang="en-US" sz="2400" dirty="0" err="1">
                <a:ea typeface="ＭＳ Ｐ明朝" pitchFamily="18" charset="-128"/>
              </a:rPr>
              <a:t>menggunakan</a:t>
            </a:r>
            <a:r>
              <a:rPr kumimoji="1" lang="en-US" sz="2400" dirty="0">
                <a:ea typeface="ＭＳ Ｐ明朝" pitchFamily="18" charset="-128"/>
              </a:rPr>
              <a:t> </a:t>
            </a:r>
            <a:r>
              <a:rPr kumimoji="1" lang="en-US" sz="2400" dirty="0" err="1" smtClean="0">
                <a:ea typeface="ＭＳ Ｐ明朝" pitchFamily="18" charset="-128"/>
              </a:rPr>
              <a:t>torak</a:t>
            </a:r>
            <a:endParaRPr kumimoji="1" lang="en-US" sz="2400" dirty="0" smtClean="0">
              <a:ea typeface="ＭＳ Ｐ明朝" pitchFamily="18" charset="-128"/>
            </a:endParaRPr>
          </a:p>
          <a:p>
            <a:pPr marL="171450" indent="-171450"/>
            <a:r>
              <a:rPr lang="en-US" sz="2400" dirty="0" smtClean="0">
                <a:solidFill>
                  <a:srgbClr val="C00000"/>
                </a:solidFill>
              </a:rPr>
              <a:t>James </a:t>
            </a:r>
            <a:r>
              <a:rPr lang="en-US" sz="2400" dirty="0">
                <a:solidFill>
                  <a:srgbClr val="C00000"/>
                </a:solidFill>
              </a:rPr>
              <a:t>Watt </a:t>
            </a:r>
            <a:r>
              <a:rPr lang="en-US" sz="2400" dirty="0" err="1"/>
              <a:t>selama</a:t>
            </a:r>
            <a:r>
              <a:rPr lang="en-US" sz="2400" dirty="0"/>
              <a:t> </a:t>
            </a:r>
            <a:r>
              <a:rPr lang="en-US" sz="2400" dirty="0" err="1"/>
              <a:t>kurang</a:t>
            </a:r>
            <a:r>
              <a:rPr lang="en-US" sz="2400" dirty="0"/>
              <a:t> </a:t>
            </a:r>
            <a:r>
              <a:rPr lang="en-US" sz="2400" dirty="0" err="1"/>
              <a:t>lebih</a:t>
            </a:r>
            <a:r>
              <a:rPr lang="en-US" sz="2400" dirty="0"/>
              <a:t> 20 </a:t>
            </a:r>
            <a:r>
              <a:rPr lang="en-US" sz="2400" dirty="0" err="1"/>
              <a:t>tahun</a:t>
            </a:r>
            <a:r>
              <a:rPr lang="en-US" sz="2400" dirty="0"/>
              <a:t> </a:t>
            </a:r>
            <a:r>
              <a:rPr lang="en-US" sz="2400" dirty="0" err="1"/>
              <a:t>ia</a:t>
            </a:r>
            <a:r>
              <a:rPr lang="en-US" sz="2400" dirty="0"/>
              <a:t> </a:t>
            </a:r>
            <a:r>
              <a:rPr lang="en-US" sz="2400" dirty="0" err="1"/>
              <a:t>mengembangkan</a:t>
            </a:r>
            <a:r>
              <a:rPr lang="en-US" sz="2400" dirty="0"/>
              <a:t> </a:t>
            </a:r>
            <a:r>
              <a:rPr lang="en-US" sz="2400" dirty="0" err="1"/>
              <a:t>dan</a:t>
            </a:r>
            <a:r>
              <a:rPr lang="en-US" sz="2400" dirty="0"/>
              <a:t> </a:t>
            </a:r>
            <a:r>
              <a:rPr lang="en-US" sz="2400" dirty="0" err="1"/>
              <a:t>memperbaiki</a:t>
            </a:r>
            <a:r>
              <a:rPr lang="en-US" sz="2400" dirty="0"/>
              <a:t> </a:t>
            </a:r>
            <a:r>
              <a:rPr lang="en-US" sz="2400" dirty="0" err="1"/>
              <a:t>kinerja</a:t>
            </a:r>
            <a:r>
              <a:rPr lang="en-US" sz="2400" dirty="0"/>
              <a:t> </a:t>
            </a:r>
            <a:r>
              <a:rPr lang="en-US" sz="2400" dirty="0" err="1"/>
              <a:t>dari</a:t>
            </a:r>
            <a:r>
              <a:rPr lang="en-US" sz="2400" dirty="0"/>
              <a:t> </a:t>
            </a:r>
            <a:r>
              <a:rPr lang="en-US" sz="2400" dirty="0" err="1"/>
              <a:t>mesin</a:t>
            </a:r>
            <a:r>
              <a:rPr lang="en-US" sz="2400" dirty="0"/>
              <a:t> </a:t>
            </a:r>
            <a:r>
              <a:rPr lang="en-US" sz="2400" dirty="0" err="1"/>
              <a:t>Newcomen</a:t>
            </a:r>
            <a:r>
              <a:rPr lang="en-US" sz="2400" dirty="0"/>
              <a:t>. </a:t>
            </a:r>
            <a:r>
              <a:rPr lang="en-US" sz="2400" dirty="0" err="1"/>
              <a:t>Gagasan</a:t>
            </a:r>
            <a:r>
              <a:rPr lang="en-US" sz="2400" dirty="0"/>
              <a:t> James Watt yang paling </a:t>
            </a:r>
            <a:r>
              <a:rPr lang="en-US" sz="2400" dirty="0" err="1"/>
              <a:t>penting</a:t>
            </a:r>
            <a:r>
              <a:rPr lang="en-US" sz="2400" dirty="0"/>
              <a:t> </a:t>
            </a:r>
            <a:r>
              <a:rPr lang="en-US" sz="2400" dirty="0" err="1"/>
              <a:t>adalah</a:t>
            </a:r>
            <a:r>
              <a:rPr lang="en-US" sz="2400" dirty="0"/>
              <a:t> </a:t>
            </a:r>
            <a:r>
              <a:rPr lang="en-US" sz="2400" dirty="0" err="1"/>
              <a:t>mengkonversi</a:t>
            </a:r>
            <a:r>
              <a:rPr lang="en-US" sz="2400" dirty="0"/>
              <a:t> </a:t>
            </a:r>
            <a:r>
              <a:rPr lang="en-US" sz="2400" dirty="0" err="1"/>
              <a:t>gerak</a:t>
            </a:r>
            <a:r>
              <a:rPr lang="en-US" sz="2400" dirty="0"/>
              <a:t> </a:t>
            </a:r>
            <a:r>
              <a:rPr lang="en-US" sz="2400" dirty="0" err="1"/>
              <a:t>bolak-balik</a:t>
            </a:r>
            <a:r>
              <a:rPr lang="en-US" sz="2400" dirty="0"/>
              <a:t> </a:t>
            </a:r>
            <a:r>
              <a:rPr lang="en-US" sz="2400" dirty="0" err="1"/>
              <a:t>menjadi</a:t>
            </a:r>
            <a:r>
              <a:rPr lang="en-US" sz="2400" dirty="0"/>
              <a:t> </a:t>
            </a:r>
            <a:r>
              <a:rPr lang="en-US" sz="2400" dirty="0" err="1"/>
              <a:t>geraka</a:t>
            </a:r>
            <a:r>
              <a:rPr lang="en-US" sz="2400" dirty="0"/>
              <a:t> </a:t>
            </a:r>
            <a:r>
              <a:rPr lang="en-US" sz="2400" dirty="0" err="1"/>
              <a:t>putar</a:t>
            </a:r>
            <a:r>
              <a:rPr lang="en-US" sz="2400" dirty="0"/>
              <a:t> (1781).</a:t>
            </a:r>
          </a:p>
          <a:p>
            <a:endParaRPr lang="en-US" sz="24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638107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Nicolas </a:t>
            </a:r>
            <a:r>
              <a:rPr lang="id-ID" dirty="0" err="1"/>
              <a:t>Carnot</a:t>
            </a:r>
            <a:r>
              <a:rPr lang="id-ID" dirty="0"/>
              <a:t> (1796 – 1832) </a:t>
            </a:r>
          </a:p>
        </p:txBody>
      </p:sp>
      <p:sp>
        <p:nvSpPr>
          <p:cNvPr id="3" name="Content Placeholder 2"/>
          <p:cNvSpPr>
            <a:spLocks noGrp="1"/>
          </p:cNvSpPr>
          <p:nvPr>
            <p:ph idx="1"/>
          </p:nvPr>
        </p:nvSpPr>
        <p:spPr>
          <a:xfrm>
            <a:off x="4495800" y="1352550"/>
            <a:ext cx="4419600" cy="4819650"/>
          </a:xfrm>
        </p:spPr>
        <p:txBody>
          <a:bodyPr/>
          <a:lstStyle/>
          <a:p>
            <a:r>
              <a:rPr lang="en-US" dirty="0" smtClean="0"/>
              <a:t>Is </a:t>
            </a:r>
            <a:r>
              <a:rPr lang="en-US" dirty="0"/>
              <a:t>the potential </a:t>
            </a:r>
            <a:r>
              <a:rPr lang="en-US" dirty="0">
                <a:solidFill>
                  <a:srgbClr val="C00000"/>
                </a:solidFill>
              </a:rPr>
              <a:t>work available from a heat source</a:t>
            </a:r>
            <a:r>
              <a:rPr lang="en-US" dirty="0"/>
              <a:t> potentially unbounded</a:t>
            </a:r>
            <a:r>
              <a:rPr lang="en-US" dirty="0" smtClean="0"/>
              <a:t>? </a:t>
            </a:r>
            <a:endParaRPr lang="en-US" dirty="0"/>
          </a:p>
          <a:p>
            <a:endParaRPr lang="en-US" dirty="0" smtClean="0"/>
          </a:p>
          <a:p>
            <a:r>
              <a:rPr lang="en-US" dirty="0" smtClean="0"/>
              <a:t>Can </a:t>
            </a:r>
            <a:r>
              <a:rPr lang="en-US" dirty="0"/>
              <a:t>heat engines be improved by </a:t>
            </a:r>
            <a:r>
              <a:rPr lang="en-US" dirty="0">
                <a:solidFill>
                  <a:srgbClr val="C00000"/>
                </a:solidFill>
              </a:rPr>
              <a:t>replacing the steam with some other fluid </a:t>
            </a:r>
            <a:r>
              <a:rPr lang="en-US" dirty="0"/>
              <a:t>or gas</a:t>
            </a:r>
            <a:r>
              <a:rPr lang="en-US" dirty="0" smtClean="0"/>
              <a:t>?</a:t>
            </a:r>
            <a:endParaRPr lang="en-US" dirty="0"/>
          </a:p>
          <a:p>
            <a:endParaRPr lang="id-ID" dirty="0"/>
          </a:p>
        </p:txBody>
      </p:sp>
      <p:pic>
        <p:nvPicPr>
          <p:cNvPr id="5" name="Picture 2"/>
          <p:cNvPicPr>
            <a:picLocks noChangeAspect="1" noChangeArrowheads="1"/>
          </p:cNvPicPr>
          <p:nvPr/>
        </p:nvPicPr>
        <p:blipFill>
          <a:blip r:embed="rId3" cstate="print"/>
          <a:srcRect/>
          <a:stretch>
            <a:fillRect/>
          </a:stretch>
        </p:blipFill>
        <p:spPr bwMode="auto">
          <a:xfrm>
            <a:off x="628650" y="1353973"/>
            <a:ext cx="3581400" cy="462000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4243791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Carnot’s Answer</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838200" y="1039481"/>
            <a:ext cx="3313930" cy="2485448"/>
          </a:xfrm>
          <a:prstGeom prst="rect">
            <a:avLst/>
          </a:prstGeom>
          <a:noFill/>
          <a:ln w="9525">
            <a:noFill/>
            <a:miter lim="800000"/>
            <a:headEnd/>
            <a:tailEnd/>
          </a:ln>
        </p:spPr>
      </p:pic>
      <p:sp>
        <p:nvSpPr>
          <p:cNvPr id="7" name="TextBox 6"/>
          <p:cNvSpPr txBox="1"/>
          <p:nvPr/>
        </p:nvSpPr>
        <p:spPr>
          <a:xfrm>
            <a:off x="838200" y="3840568"/>
            <a:ext cx="3829820" cy="2246769"/>
          </a:xfrm>
          <a:prstGeom prst="rect">
            <a:avLst/>
          </a:prstGeom>
          <a:noFill/>
        </p:spPr>
        <p:txBody>
          <a:bodyPr wrap="square" rtlCol="0">
            <a:spAutoFit/>
          </a:bodyPr>
          <a:lstStyle/>
          <a:p>
            <a:pPr algn="l"/>
            <a:r>
              <a:rPr lang="en-US" sz="2800" dirty="0" smtClean="0">
                <a:effectLst/>
                <a:latin typeface="+mn-lt"/>
              </a:rPr>
              <a:t>Efficiency of an ideal engine depends only on </a:t>
            </a:r>
            <a:r>
              <a:rPr lang="en-US" sz="2800" dirty="0" smtClean="0">
                <a:solidFill>
                  <a:srgbClr val="C00000"/>
                </a:solidFill>
                <a:effectLst/>
                <a:latin typeface="+mn-lt"/>
              </a:rPr>
              <a:t>the temperature difference  </a:t>
            </a:r>
            <a:r>
              <a:rPr lang="en-US" sz="2800" dirty="0" smtClean="0">
                <a:effectLst/>
                <a:latin typeface="+mn-lt"/>
              </a:rPr>
              <a:t>between the reservoirs</a:t>
            </a:r>
            <a:endParaRPr lang="en-US" sz="2800" dirty="0">
              <a:effectLst/>
              <a:latin typeface="+mn-lt"/>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a:t>
            </a:fld>
            <a:endParaRPr lang="en-US" dirty="0">
              <a:solidFill>
                <a:prstClr val="black">
                  <a:tint val="75000"/>
                </a:prst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6592" y="1219200"/>
            <a:ext cx="3365680" cy="4267200"/>
          </a:xfrm>
          <a:prstGeom prst="rect">
            <a:avLst/>
          </a:prstGeom>
        </p:spPr>
      </p:pic>
    </p:spTree>
    <p:extLst>
      <p:ext uri="{BB962C8B-B14F-4D97-AF65-F5344CB8AC3E}">
        <p14:creationId xmlns:p14="http://schemas.microsoft.com/office/powerpoint/2010/main" val="2796021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Carnot’s Answer</a:t>
            </a:r>
          </a:p>
        </p:txBody>
      </p:sp>
      <p:sp>
        <p:nvSpPr>
          <p:cNvPr id="3" name="Content Placeholder 2"/>
          <p:cNvSpPr>
            <a:spLocks noGrp="1"/>
          </p:cNvSpPr>
          <p:nvPr>
            <p:ph idx="1"/>
          </p:nvPr>
        </p:nvSpPr>
        <p:spPr>
          <a:xfrm>
            <a:off x="628650" y="1529104"/>
            <a:ext cx="7886700" cy="5312570"/>
          </a:xfrm>
        </p:spPr>
        <p:txBody>
          <a:bodyPr>
            <a:normAutofit/>
          </a:bodyPr>
          <a:lstStyle/>
          <a:p>
            <a:r>
              <a:rPr lang="en-US" dirty="0" err="1"/>
              <a:t>Hukum</a:t>
            </a:r>
            <a:r>
              <a:rPr lang="en-US" dirty="0"/>
              <a:t> </a:t>
            </a:r>
            <a:r>
              <a:rPr lang="en-US" dirty="0" err="1"/>
              <a:t>kedua</a:t>
            </a:r>
            <a:r>
              <a:rPr lang="en-US" dirty="0"/>
              <a:t> </a:t>
            </a:r>
            <a:r>
              <a:rPr lang="en-US" dirty="0" err="1"/>
              <a:t>termodinamika</a:t>
            </a:r>
            <a:r>
              <a:rPr lang="en-US" dirty="0"/>
              <a:t> </a:t>
            </a:r>
            <a:r>
              <a:rPr lang="en-US" dirty="0" err="1"/>
              <a:t>mengatakan</a:t>
            </a:r>
            <a:r>
              <a:rPr lang="en-US" dirty="0"/>
              <a:t> </a:t>
            </a:r>
            <a:r>
              <a:rPr lang="en-US" dirty="0" err="1"/>
              <a:t>bahwa</a:t>
            </a:r>
            <a:r>
              <a:rPr lang="en-US" dirty="0"/>
              <a:t> </a:t>
            </a:r>
            <a:r>
              <a:rPr lang="en-US" dirty="0" err="1">
                <a:solidFill>
                  <a:srgbClr val="C00000"/>
                </a:solidFill>
              </a:rPr>
              <a:t>aliran</a:t>
            </a:r>
            <a:r>
              <a:rPr lang="en-US" dirty="0">
                <a:solidFill>
                  <a:srgbClr val="C00000"/>
                </a:solidFill>
              </a:rPr>
              <a:t> </a:t>
            </a:r>
            <a:r>
              <a:rPr lang="en-US" dirty="0" err="1">
                <a:solidFill>
                  <a:srgbClr val="C00000"/>
                </a:solidFill>
              </a:rPr>
              <a:t>kalor</a:t>
            </a:r>
            <a:r>
              <a:rPr lang="en-US" dirty="0">
                <a:solidFill>
                  <a:srgbClr val="C00000"/>
                </a:solidFill>
              </a:rPr>
              <a:t> </a:t>
            </a:r>
            <a:r>
              <a:rPr lang="en-US" dirty="0" err="1">
                <a:solidFill>
                  <a:srgbClr val="C00000"/>
                </a:solidFill>
              </a:rPr>
              <a:t>memiliki</a:t>
            </a:r>
            <a:r>
              <a:rPr lang="en-US" dirty="0">
                <a:solidFill>
                  <a:srgbClr val="C00000"/>
                </a:solidFill>
              </a:rPr>
              <a:t> </a:t>
            </a:r>
            <a:r>
              <a:rPr lang="en-US" dirty="0" err="1">
                <a:solidFill>
                  <a:srgbClr val="C00000"/>
                </a:solidFill>
              </a:rPr>
              <a:t>arah</a:t>
            </a:r>
            <a:endParaRPr lang="en-US" dirty="0">
              <a:solidFill>
                <a:srgbClr val="C00000"/>
              </a:solidFill>
            </a:endParaRPr>
          </a:p>
          <a:p>
            <a:r>
              <a:rPr lang="en-US" dirty="0" err="1"/>
              <a:t>Dengan</a:t>
            </a:r>
            <a:r>
              <a:rPr lang="en-US" dirty="0"/>
              <a:t> kata lain, </a:t>
            </a:r>
            <a:r>
              <a:rPr lang="en-US" dirty="0" err="1"/>
              <a:t>tidak</a:t>
            </a:r>
            <a:r>
              <a:rPr lang="en-US" dirty="0"/>
              <a:t> </a:t>
            </a:r>
            <a:r>
              <a:rPr lang="en-US" dirty="0" err="1"/>
              <a:t>semua</a:t>
            </a:r>
            <a:r>
              <a:rPr lang="en-US" dirty="0"/>
              <a:t> proses di </a:t>
            </a:r>
            <a:r>
              <a:rPr lang="en-US" dirty="0" err="1"/>
              <a:t>alam</a:t>
            </a:r>
            <a:r>
              <a:rPr lang="en-US" dirty="0"/>
              <a:t> </a:t>
            </a:r>
            <a:r>
              <a:rPr lang="en-US" dirty="0" err="1"/>
              <a:t>semesta</a:t>
            </a:r>
            <a:r>
              <a:rPr lang="en-US" dirty="0"/>
              <a:t> </a:t>
            </a:r>
            <a:r>
              <a:rPr lang="en-US" dirty="0" err="1"/>
              <a:t>adalah</a:t>
            </a:r>
            <a:r>
              <a:rPr lang="en-US" dirty="0"/>
              <a:t> </a:t>
            </a:r>
            <a:r>
              <a:rPr lang="en-US" dirty="0">
                <a:solidFill>
                  <a:srgbClr val="C00000"/>
                </a:solidFill>
              </a:rPr>
              <a:t>reversible</a:t>
            </a:r>
            <a:r>
              <a:rPr lang="en-US" dirty="0"/>
              <a:t> (</a:t>
            </a:r>
            <a:r>
              <a:rPr lang="en-US" dirty="0" err="1"/>
              <a:t>dapat</a:t>
            </a:r>
            <a:r>
              <a:rPr lang="en-US" dirty="0"/>
              <a:t> </a:t>
            </a:r>
            <a:r>
              <a:rPr lang="en-US" dirty="0" err="1"/>
              <a:t>dibalikkan</a:t>
            </a:r>
            <a:r>
              <a:rPr lang="en-US" dirty="0"/>
              <a:t> </a:t>
            </a:r>
            <a:r>
              <a:rPr lang="en-US" dirty="0" err="1" smtClean="0"/>
              <a:t>arahnya</a:t>
            </a:r>
            <a:r>
              <a:rPr lang="en-US" dirty="0" smtClean="0"/>
              <a:t>)</a:t>
            </a:r>
          </a:p>
          <a:p>
            <a:r>
              <a:rPr lang="en-US" dirty="0" err="1" smtClean="0"/>
              <a:t>Sebagai</a:t>
            </a:r>
            <a:r>
              <a:rPr lang="en-US" dirty="0" smtClean="0"/>
              <a:t> </a:t>
            </a:r>
            <a:r>
              <a:rPr lang="en-US" dirty="0" err="1"/>
              <a:t>contoh</a:t>
            </a:r>
            <a:r>
              <a:rPr lang="en-US" dirty="0"/>
              <a:t> </a:t>
            </a:r>
            <a:r>
              <a:rPr lang="en-US" dirty="0" err="1"/>
              <a:t>jika</a:t>
            </a:r>
            <a:r>
              <a:rPr lang="en-US" dirty="0"/>
              <a:t> </a:t>
            </a:r>
            <a:r>
              <a:rPr lang="en-US" dirty="0" err="1"/>
              <a:t>seekor</a:t>
            </a:r>
            <a:r>
              <a:rPr lang="en-US" dirty="0"/>
              <a:t> </a:t>
            </a:r>
            <a:r>
              <a:rPr lang="en-US" dirty="0" err="1"/>
              <a:t>beruang</a:t>
            </a:r>
            <a:r>
              <a:rPr lang="en-US" dirty="0"/>
              <a:t> </a:t>
            </a:r>
            <a:r>
              <a:rPr lang="en-US" dirty="0" err="1" smtClean="0"/>
              <a:t>kutub</a:t>
            </a:r>
            <a:r>
              <a:rPr lang="en-US" dirty="0" smtClean="0"/>
              <a:t> </a:t>
            </a:r>
            <a:r>
              <a:rPr lang="en-US" dirty="0" err="1" smtClean="0"/>
              <a:t>tertidur</a:t>
            </a:r>
            <a:r>
              <a:rPr lang="en-US" dirty="0" smtClean="0"/>
              <a:t> </a:t>
            </a:r>
            <a:r>
              <a:rPr lang="en-US" dirty="0"/>
              <a:t>di </a:t>
            </a:r>
            <a:r>
              <a:rPr lang="en-US" dirty="0" err="1"/>
              <a:t>atas</a:t>
            </a:r>
            <a:r>
              <a:rPr lang="en-US" dirty="0"/>
              <a:t> </a:t>
            </a:r>
            <a:r>
              <a:rPr lang="en-US" dirty="0" err="1"/>
              <a:t>salju</a:t>
            </a:r>
            <a:r>
              <a:rPr lang="en-US" dirty="0"/>
              <a:t>, </a:t>
            </a:r>
            <a:r>
              <a:rPr lang="en-US" dirty="0" err="1"/>
              <a:t>maka</a:t>
            </a:r>
            <a:r>
              <a:rPr lang="en-US" dirty="0"/>
              <a:t> </a:t>
            </a:r>
            <a:r>
              <a:rPr lang="en-US" dirty="0" err="1"/>
              <a:t>salju</a:t>
            </a:r>
            <a:r>
              <a:rPr lang="en-US" dirty="0"/>
              <a:t> </a:t>
            </a:r>
            <a:r>
              <a:rPr lang="en-US" dirty="0" err="1"/>
              <a:t>dibawah</a:t>
            </a:r>
            <a:r>
              <a:rPr lang="en-US" dirty="0"/>
              <a:t> </a:t>
            </a:r>
            <a:r>
              <a:rPr lang="en-US" dirty="0" err="1"/>
              <a:t>tubuh</a:t>
            </a:r>
            <a:r>
              <a:rPr lang="en-US" dirty="0"/>
              <a:t> </a:t>
            </a:r>
            <a:r>
              <a:rPr lang="en-US" dirty="0" err="1"/>
              <a:t>nya</a:t>
            </a:r>
            <a:r>
              <a:rPr lang="en-US" dirty="0"/>
              <a:t> </a:t>
            </a:r>
            <a:r>
              <a:rPr lang="en-US" dirty="0" err="1"/>
              <a:t>akan</a:t>
            </a:r>
            <a:r>
              <a:rPr lang="en-US" dirty="0"/>
              <a:t> </a:t>
            </a:r>
            <a:r>
              <a:rPr lang="en-US" dirty="0" err="1"/>
              <a:t>mencair</a:t>
            </a:r>
            <a:r>
              <a:rPr lang="en-US" dirty="0"/>
              <a:t> </a:t>
            </a:r>
            <a:r>
              <a:rPr lang="en-US" dirty="0" err="1"/>
              <a:t>karena</a:t>
            </a:r>
            <a:r>
              <a:rPr lang="en-US" dirty="0"/>
              <a:t> </a:t>
            </a:r>
            <a:r>
              <a:rPr lang="en-US" dirty="0" err="1"/>
              <a:t>kalor</a:t>
            </a:r>
            <a:r>
              <a:rPr lang="en-US" dirty="0"/>
              <a:t> </a:t>
            </a:r>
            <a:r>
              <a:rPr lang="en-US" dirty="0" err="1"/>
              <a:t>dari</a:t>
            </a:r>
            <a:r>
              <a:rPr lang="en-US" dirty="0"/>
              <a:t> </a:t>
            </a:r>
            <a:r>
              <a:rPr lang="en-US" dirty="0" err="1"/>
              <a:t>tubuh</a:t>
            </a:r>
            <a:r>
              <a:rPr lang="en-US" dirty="0"/>
              <a:t> </a:t>
            </a:r>
            <a:r>
              <a:rPr lang="en-US" dirty="0" err="1"/>
              <a:t>beruang</a:t>
            </a:r>
            <a:r>
              <a:rPr lang="en-US" dirty="0"/>
              <a:t> </a:t>
            </a:r>
            <a:r>
              <a:rPr lang="en-US" dirty="0" err="1" smtClean="0"/>
              <a:t>tersebut</a:t>
            </a:r>
            <a:endParaRPr lang="en-US" dirty="0" smtClean="0"/>
          </a:p>
          <a:p>
            <a:pPr lvl="1"/>
            <a:r>
              <a:rPr lang="en-US" dirty="0" smtClean="0"/>
              <a:t>Akan </a:t>
            </a:r>
            <a:r>
              <a:rPr lang="en-US" dirty="0" err="1"/>
              <a:t>tetapi</a:t>
            </a:r>
            <a:r>
              <a:rPr lang="en-US" dirty="0"/>
              <a:t> </a:t>
            </a:r>
            <a:r>
              <a:rPr lang="en-US" dirty="0" err="1"/>
              <a:t>beruang</a:t>
            </a:r>
            <a:r>
              <a:rPr lang="en-US" dirty="0"/>
              <a:t> </a:t>
            </a:r>
            <a:r>
              <a:rPr lang="en-US" dirty="0" err="1"/>
              <a:t>tersebut</a:t>
            </a:r>
            <a:r>
              <a:rPr lang="en-US" dirty="0"/>
              <a:t> </a:t>
            </a:r>
            <a:r>
              <a:rPr lang="en-US" dirty="0" err="1">
                <a:solidFill>
                  <a:srgbClr val="C00000"/>
                </a:solidFill>
              </a:rPr>
              <a:t>tidak</a:t>
            </a:r>
            <a:r>
              <a:rPr lang="en-US" dirty="0">
                <a:solidFill>
                  <a:srgbClr val="C00000"/>
                </a:solidFill>
              </a:rPr>
              <a:t> </a:t>
            </a:r>
            <a:r>
              <a:rPr lang="en-US" dirty="0" err="1">
                <a:solidFill>
                  <a:srgbClr val="C00000"/>
                </a:solidFill>
              </a:rPr>
              <a:t>dapat</a:t>
            </a:r>
            <a:r>
              <a:rPr lang="en-US" dirty="0">
                <a:solidFill>
                  <a:srgbClr val="C00000"/>
                </a:solidFill>
              </a:rPr>
              <a:t> </a:t>
            </a:r>
            <a:r>
              <a:rPr lang="en-US" dirty="0" err="1">
                <a:solidFill>
                  <a:srgbClr val="C00000"/>
                </a:solidFill>
              </a:rPr>
              <a:t>mengambil</a:t>
            </a:r>
            <a:r>
              <a:rPr lang="en-US" dirty="0">
                <a:solidFill>
                  <a:srgbClr val="C00000"/>
                </a:solidFill>
              </a:rPr>
              <a:t> </a:t>
            </a:r>
            <a:r>
              <a:rPr lang="en-US" dirty="0" err="1">
                <a:solidFill>
                  <a:srgbClr val="C00000"/>
                </a:solidFill>
              </a:rPr>
              <a:t>kalor</a:t>
            </a:r>
            <a:r>
              <a:rPr lang="en-US" dirty="0">
                <a:solidFill>
                  <a:srgbClr val="C00000"/>
                </a:solidFill>
              </a:rPr>
              <a:t> </a:t>
            </a:r>
            <a:r>
              <a:rPr lang="en-US" dirty="0" err="1">
                <a:solidFill>
                  <a:srgbClr val="C00000"/>
                </a:solidFill>
              </a:rPr>
              <a:t>dari</a:t>
            </a:r>
            <a:r>
              <a:rPr lang="en-US" dirty="0">
                <a:solidFill>
                  <a:srgbClr val="C00000"/>
                </a:solidFill>
              </a:rPr>
              <a:t> </a:t>
            </a:r>
            <a:r>
              <a:rPr lang="en-US" dirty="0" err="1">
                <a:solidFill>
                  <a:srgbClr val="C00000"/>
                </a:solidFill>
              </a:rPr>
              <a:t>salju</a:t>
            </a:r>
            <a:r>
              <a:rPr lang="en-US" dirty="0">
                <a:solidFill>
                  <a:srgbClr val="C00000"/>
                </a:solidFill>
              </a:rPr>
              <a:t> </a:t>
            </a:r>
            <a:r>
              <a:rPr lang="en-US" dirty="0" err="1">
                <a:solidFill>
                  <a:srgbClr val="C00000"/>
                </a:solidFill>
              </a:rPr>
              <a:t>tersebut</a:t>
            </a:r>
            <a:r>
              <a:rPr lang="en-US" dirty="0">
                <a:solidFill>
                  <a:srgbClr val="C00000"/>
                </a:solidFill>
              </a:rPr>
              <a:t> </a:t>
            </a:r>
            <a:r>
              <a:rPr lang="en-US" dirty="0" err="1">
                <a:solidFill>
                  <a:srgbClr val="C00000"/>
                </a:solidFill>
              </a:rPr>
              <a:t>untuk</a:t>
            </a:r>
            <a:r>
              <a:rPr lang="en-US" dirty="0">
                <a:solidFill>
                  <a:srgbClr val="C00000"/>
                </a:solidFill>
              </a:rPr>
              <a:t> </a:t>
            </a:r>
            <a:r>
              <a:rPr lang="en-US" dirty="0" err="1">
                <a:solidFill>
                  <a:srgbClr val="C00000"/>
                </a:solidFill>
              </a:rPr>
              <a:t>menghangatkan</a:t>
            </a:r>
            <a:r>
              <a:rPr lang="en-US" dirty="0">
                <a:solidFill>
                  <a:srgbClr val="C00000"/>
                </a:solidFill>
              </a:rPr>
              <a:t> </a:t>
            </a:r>
            <a:r>
              <a:rPr lang="en-US" dirty="0" err="1" smtClean="0">
                <a:solidFill>
                  <a:srgbClr val="C00000"/>
                </a:solidFill>
              </a:rPr>
              <a:t>tubuhnya</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508904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Theory Matter?</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81000" y="1219200"/>
            <a:ext cx="3510694" cy="4995026"/>
          </a:xfrm>
          <a:prstGeom prst="rect">
            <a:avLst/>
          </a:prstGeom>
          <a:noFill/>
          <a:ln w="9525">
            <a:noFill/>
            <a:miter lim="800000"/>
            <a:headEnd/>
            <a:tailEnd/>
          </a:ln>
        </p:spPr>
      </p:pic>
      <p:sp>
        <p:nvSpPr>
          <p:cNvPr id="6" name="Rectangle 5"/>
          <p:cNvSpPr/>
          <p:nvPr/>
        </p:nvSpPr>
        <p:spPr>
          <a:xfrm>
            <a:off x="4038600" y="2362200"/>
            <a:ext cx="4876800" cy="2092881"/>
          </a:xfrm>
          <a:prstGeom prst="rect">
            <a:avLst/>
          </a:prstGeom>
        </p:spPr>
        <p:txBody>
          <a:bodyPr wrap="square">
            <a:spAutoFit/>
          </a:bodyPr>
          <a:lstStyle/>
          <a:p>
            <a:pPr algn="l"/>
            <a:r>
              <a:rPr lang="en-US" sz="2600" dirty="0" smtClean="0">
                <a:effectLst/>
                <a:latin typeface="+mn-lt"/>
              </a:rPr>
              <a:t>Theory and Construction of a </a:t>
            </a:r>
            <a:r>
              <a:rPr lang="en-US" sz="2600" dirty="0" smtClean="0">
                <a:solidFill>
                  <a:srgbClr val="0070C0"/>
                </a:solidFill>
                <a:effectLst/>
                <a:latin typeface="+mn-lt"/>
              </a:rPr>
              <a:t>Rational Heat-engine </a:t>
            </a:r>
            <a:r>
              <a:rPr lang="en-US" sz="2600" dirty="0" smtClean="0">
                <a:effectLst/>
                <a:latin typeface="+mn-lt"/>
              </a:rPr>
              <a:t>to </a:t>
            </a:r>
            <a:r>
              <a:rPr lang="en-US" sz="2600" dirty="0" smtClean="0">
                <a:solidFill>
                  <a:srgbClr val="C00000"/>
                </a:solidFill>
                <a:effectLst/>
                <a:latin typeface="+mn-lt"/>
              </a:rPr>
              <a:t>Replace the Steam Engine</a:t>
            </a:r>
            <a:r>
              <a:rPr lang="en-US" sz="2600" dirty="0" smtClean="0">
                <a:effectLst/>
                <a:latin typeface="+mn-lt"/>
              </a:rPr>
              <a:t> and Combustion Engines Known Today</a:t>
            </a:r>
          </a:p>
          <a:p>
            <a:pPr algn="l"/>
            <a:r>
              <a:rPr lang="en-US" sz="2600" i="1" dirty="0" smtClean="0">
                <a:effectLst/>
                <a:latin typeface="+mn-lt"/>
              </a:rPr>
              <a:t>(Rudolf Diesel, 1893)</a:t>
            </a:r>
            <a:endParaRPr lang="en-US" sz="2600" i="1" dirty="0">
              <a:effectLst/>
              <a:latin typeface="+mn-lt"/>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39094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762000"/>
            <a:ext cx="2671180" cy="4708981"/>
          </a:xfrm>
          <a:prstGeom prst="rect">
            <a:avLst/>
          </a:prstGeom>
          <a:noFill/>
        </p:spPr>
        <p:txBody>
          <a:bodyPr wrap="none" rtlCol="0">
            <a:spAutoFit/>
          </a:bodyPr>
          <a:lstStyle/>
          <a:p>
            <a:pPr algn="ctr"/>
            <a:r>
              <a:rPr lang="en-US" sz="6000" dirty="0" smtClean="0">
                <a:solidFill>
                  <a:srgbClr val="C00000"/>
                </a:solidFill>
                <a:effectLst/>
                <a:latin typeface="+mn-lt"/>
              </a:rPr>
              <a:t>Theory </a:t>
            </a:r>
          </a:p>
          <a:p>
            <a:pPr algn="ctr"/>
            <a:r>
              <a:rPr lang="en-US" sz="6000" dirty="0" smtClean="0">
                <a:effectLst/>
                <a:latin typeface="+mn-lt"/>
              </a:rPr>
              <a:t>Drives </a:t>
            </a:r>
          </a:p>
          <a:p>
            <a:pPr algn="ctr"/>
            <a:r>
              <a:rPr lang="en-US" sz="6000" dirty="0" smtClean="0">
                <a:solidFill>
                  <a:srgbClr val="0070C0"/>
                </a:solidFill>
                <a:effectLst/>
                <a:latin typeface="+mn-lt"/>
              </a:rPr>
              <a:t>Practice</a:t>
            </a:r>
          </a:p>
          <a:p>
            <a:pPr algn="ctr"/>
            <a:r>
              <a:rPr lang="en-US" sz="6000" dirty="0" smtClean="0">
                <a:effectLst/>
                <a:latin typeface="+mn-lt"/>
              </a:rPr>
              <a:t>Drives</a:t>
            </a:r>
          </a:p>
          <a:p>
            <a:pPr algn="ctr"/>
            <a:r>
              <a:rPr lang="en-US" sz="6000" dirty="0" smtClean="0">
                <a:solidFill>
                  <a:srgbClr val="C00000"/>
                </a:solidFill>
                <a:effectLst/>
                <a:latin typeface="+mn-lt"/>
              </a:rPr>
              <a:t>Theory</a:t>
            </a:r>
            <a:endParaRPr lang="en-US" sz="6000" dirty="0">
              <a:solidFill>
                <a:srgbClr val="C00000"/>
              </a:solidFill>
              <a:effectLst/>
              <a:latin typeface="+mn-lt"/>
            </a:endParaRP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792896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r>
              <a:rPr lang="en-US" sz="3600" dirty="0" err="1" smtClean="0"/>
              <a:t>Lakukan</a:t>
            </a:r>
            <a:r>
              <a:rPr lang="en-US" sz="3600" dirty="0" smtClean="0"/>
              <a:t> </a:t>
            </a:r>
            <a:r>
              <a:rPr lang="en-US" sz="3600" dirty="0" err="1" smtClean="0"/>
              <a:t>googling</a:t>
            </a:r>
            <a:endParaRPr lang="en-US" sz="3600" dirty="0"/>
          </a:p>
          <a:p>
            <a:r>
              <a:rPr lang="en-US" sz="3600" dirty="0" err="1" smtClean="0"/>
              <a:t>Rangkumkan</a:t>
            </a:r>
            <a:r>
              <a:rPr lang="en-US" sz="3600" dirty="0" smtClean="0"/>
              <a:t> </a:t>
            </a:r>
            <a:r>
              <a:rPr lang="en-US" sz="3600" dirty="0" err="1" smtClean="0">
                <a:solidFill>
                  <a:srgbClr val="C00000"/>
                </a:solidFill>
              </a:rPr>
              <a:t>contoh</a:t>
            </a:r>
            <a:r>
              <a:rPr lang="en-US" sz="3600" dirty="0" smtClean="0">
                <a:solidFill>
                  <a:srgbClr val="C00000"/>
                </a:solidFill>
              </a:rPr>
              <a:t> </a:t>
            </a:r>
            <a:r>
              <a:rPr lang="en-US" sz="3600" dirty="0" err="1" smtClean="0">
                <a:solidFill>
                  <a:srgbClr val="C00000"/>
                </a:solidFill>
              </a:rPr>
              <a:t>teori</a:t>
            </a:r>
            <a:r>
              <a:rPr lang="en-US" sz="3600" dirty="0" smtClean="0">
                <a:solidFill>
                  <a:srgbClr val="C00000"/>
                </a:solidFill>
              </a:rPr>
              <a:t>/</a:t>
            </a:r>
            <a:r>
              <a:rPr lang="en-US" sz="3600" dirty="0" err="1" smtClean="0">
                <a:solidFill>
                  <a:srgbClr val="C00000"/>
                </a:solidFill>
              </a:rPr>
              <a:t>metode</a:t>
            </a:r>
            <a:r>
              <a:rPr lang="en-US" sz="3600" dirty="0" smtClean="0">
                <a:solidFill>
                  <a:srgbClr val="C00000"/>
                </a:solidFill>
              </a:rPr>
              <a:t> di </a:t>
            </a:r>
            <a:r>
              <a:rPr lang="en-US" sz="3600" dirty="0" err="1" smtClean="0">
                <a:solidFill>
                  <a:srgbClr val="C00000"/>
                </a:solidFill>
              </a:rPr>
              <a:t>bidang</a:t>
            </a:r>
            <a:r>
              <a:rPr lang="en-US" sz="3600" dirty="0" smtClean="0">
                <a:solidFill>
                  <a:srgbClr val="C00000"/>
                </a:solidFill>
              </a:rPr>
              <a:t> </a:t>
            </a:r>
            <a:r>
              <a:rPr lang="en-US" sz="3600" dirty="0" err="1" smtClean="0">
                <a:solidFill>
                  <a:srgbClr val="C00000"/>
                </a:solidFill>
              </a:rPr>
              <a:t>ilmu</a:t>
            </a:r>
            <a:r>
              <a:rPr lang="en-US" sz="3600" dirty="0" smtClean="0">
                <a:solidFill>
                  <a:srgbClr val="C00000"/>
                </a:solidFill>
              </a:rPr>
              <a:t> </a:t>
            </a:r>
            <a:r>
              <a:rPr lang="en-US" sz="3600" dirty="0" err="1" smtClean="0">
                <a:solidFill>
                  <a:srgbClr val="C00000"/>
                </a:solidFill>
              </a:rPr>
              <a:t>komputer</a:t>
            </a:r>
            <a:r>
              <a:rPr lang="en-US" sz="3600" dirty="0" smtClean="0">
                <a:solidFill>
                  <a:srgbClr val="C00000"/>
                </a:solidFill>
              </a:rPr>
              <a:t> di </a:t>
            </a:r>
            <a:r>
              <a:rPr lang="en-US" sz="3600" dirty="0" err="1" smtClean="0">
                <a:solidFill>
                  <a:srgbClr val="C00000"/>
                </a:solidFill>
              </a:rPr>
              <a:t>atas</a:t>
            </a:r>
            <a:r>
              <a:rPr lang="en-US" sz="3600" dirty="0" smtClean="0">
                <a:solidFill>
                  <a:srgbClr val="C00000"/>
                </a:solidFill>
              </a:rPr>
              <a:t> </a:t>
            </a:r>
            <a:r>
              <a:rPr lang="en-US" sz="3600" dirty="0" err="1" smtClean="0">
                <a:solidFill>
                  <a:srgbClr val="C00000"/>
                </a:solidFill>
              </a:rPr>
              <a:t>tahun</a:t>
            </a:r>
            <a:r>
              <a:rPr lang="en-US" sz="3600" dirty="0" smtClean="0">
                <a:solidFill>
                  <a:srgbClr val="C00000"/>
                </a:solidFill>
              </a:rPr>
              <a:t> 1980 </a:t>
            </a:r>
            <a:r>
              <a:rPr lang="en-US" sz="3600" dirty="0" smtClean="0"/>
              <a:t>yang </a:t>
            </a:r>
            <a:r>
              <a:rPr lang="en-US" sz="3600" dirty="0" err="1" smtClean="0"/>
              <a:t>baru</a:t>
            </a:r>
            <a:r>
              <a:rPr lang="en-US" sz="3600" dirty="0" smtClean="0"/>
              <a:t> </a:t>
            </a:r>
            <a:r>
              <a:rPr lang="en-US" sz="3600" dirty="0" err="1" smtClean="0"/>
              <a:t>dirasakan</a:t>
            </a:r>
            <a:r>
              <a:rPr lang="en-US" sz="3600" dirty="0" smtClean="0"/>
              <a:t> </a:t>
            </a:r>
            <a:r>
              <a:rPr lang="en-US" sz="3600" dirty="0" err="1" smtClean="0"/>
              <a:t>manfaatnya</a:t>
            </a:r>
            <a:r>
              <a:rPr lang="en-US" sz="3600" dirty="0" smtClean="0"/>
              <a:t> </a:t>
            </a:r>
            <a:r>
              <a:rPr lang="en-US" sz="3600" dirty="0" err="1" smtClean="0"/>
              <a:t>akhir-akhir</a:t>
            </a:r>
            <a:r>
              <a:rPr lang="en-US" sz="3600" dirty="0" smtClean="0"/>
              <a:t> </a:t>
            </a:r>
            <a:r>
              <a:rPr lang="en-US" sz="3600" dirty="0" err="1" smtClean="0"/>
              <a:t>ini</a:t>
            </a:r>
            <a:endParaRPr lang="en-US" sz="3600" dirty="0" smtClean="0"/>
          </a:p>
          <a:p>
            <a:r>
              <a:rPr lang="en-US" sz="3600" dirty="0" err="1" smtClean="0"/>
              <a:t>Siapa</a:t>
            </a:r>
            <a:r>
              <a:rPr lang="en-US" sz="3600" dirty="0" smtClean="0"/>
              <a:t> </a:t>
            </a:r>
            <a:r>
              <a:rPr lang="en-US" sz="3600" dirty="0" err="1" smtClean="0"/>
              <a:t>Penemu</a:t>
            </a:r>
            <a:r>
              <a:rPr lang="en-US" sz="3600" dirty="0" smtClean="0"/>
              <a:t> – </a:t>
            </a:r>
            <a:r>
              <a:rPr lang="en-US" sz="3600" dirty="0" err="1" smtClean="0"/>
              <a:t>Tahun</a:t>
            </a:r>
            <a:r>
              <a:rPr lang="en-US" sz="3600" dirty="0" smtClean="0"/>
              <a:t> – </a:t>
            </a:r>
            <a:r>
              <a:rPr lang="en-US" sz="3600" dirty="0" err="1" smtClean="0"/>
              <a:t>Deskripsi</a:t>
            </a:r>
            <a:r>
              <a:rPr lang="en-US" sz="3600" dirty="0" smtClean="0"/>
              <a:t> </a:t>
            </a:r>
            <a:r>
              <a:rPr lang="en-US" sz="3600" dirty="0" err="1" smtClean="0"/>
              <a:t>Teori</a:t>
            </a:r>
            <a:r>
              <a:rPr lang="en-US" sz="3600" dirty="0" smtClean="0"/>
              <a:t>/</a:t>
            </a:r>
            <a:r>
              <a:rPr lang="en-US" sz="3600" dirty="0" err="1" smtClean="0"/>
              <a:t>Metode</a:t>
            </a:r>
            <a:r>
              <a:rPr lang="en-US" sz="3600" dirty="0" smtClean="0"/>
              <a:t> – </a:t>
            </a:r>
            <a:r>
              <a:rPr lang="en-US" sz="3600" dirty="0" err="1" smtClean="0"/>
              <a:t>Pemanfaatan</a:t>
            </a:r>
            <a:r>
              <a:rPr lang="en-US" sz="3600" dirty="0" smtClean="0"/>
              <a:t> </a:t>
            </a:r>
            <a:r>
              <a:rPr lang="en-US" sz="3600" dirty="0" err="1" smtClean="0"/>
              <a:t>Saat</a:t>
            </a:r>
            <a:r>
              <a:rPr lang="en-US" sz="3600" dirty="0" smtClean="0"/>
              <a:t> </a:t>
            </a:r>
            <a:r>
              <a:rPr lang="en-US" sz="3600" dirty="0" err="1" smtClean="0"/>
              <a:t>ini</a:t>
            </a:r>
            <a:r>
              <a:rPr lang="en-US" sz="3600" dirty="0" smtClean="0"/>
              <a:t> (</a:t>
            </a:r>
            <a:r>
              <a:rPr lang="en-US" sz="3600" dirty="0" err="1" smtClean="0"/>
              <a:t>Produk</a:t>
            </a:r>
            <a:r>
              <a:rPr lang="en-US" sz="3600" dirty="0" smtClean="0"/>
              <a:t>, </a:t>
            </a:r>
            <a:r>
              <a:rPr lang="en-US" sz="3600" dirty="0" err="1" smtClean="0"/>
              <a:t>Alat</a:t>
            </a:r>
            <a:r>
              <a:rPr lang="en-US" sz="3600" dirty="0" smtClean="0"/>
              <a:t>, </a:t>
            </a:r>
            <a:r>
              <a:rPr lang="en-US" sz="3600" dirty="0" err="1" smtClean="0"/>
              <a:t>dsb</a:t>
            </a:r>
            <a:r>
              <a:rPr lang="en-US" sz="3600" smtClean="0"/>
              <a:t>)</a:t>
            </a:r>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862211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pic>
        <p:nvPicPr>
          <p:cNvPr id="4" name="Picture 3"/>
          <p:cNvPicPr>
            <a:picLocks noChangeAspect="1" noChangeArrowheads="1"/>
          </p:cNvPicPr>
          <p:nvPr/>
        </p:nvPicPr>
        <p:blipFill>
          <a:blip r:embed="rId4" cstate="print">
            <a:lum bright="30000"/>
          </a:blip>
          <a:srcRect l="4478" t="3448" r="8186" b="6897"/>
          <a:stretch>
            <a:fillRect/>
          </a:stretch>
        </p:blipFill>
        <p:spPr bwMode="auto">
          <a:xfrm>
            <a:off x="5791200" y="1224754"/>
            <a:ext cx="3208565" cy="4278086"/>
          </a:xfrm>
          <a:prstGeom prst="rect">
            <a:avLst/>
          </a:prstGeom>
          <a:noFill/>
          <a:ln w="9525">
            <a:noFill/>
            <a:miter lim="800000"/>
            <a:headEnd/>
            <a:tailEnd/>
          </a:ln>
        </p:spPr>
      </p:pic>
      <p:sp>
        <p:nvSpPr>
          <p:cNvPr id="3" name="Content Placeholder 2"/>
          <p:cNvSpPr>
            <a:spLocks noGrp="1"/>
          </p:cNvSpPr>
          <p:nvPr>
            <p:ph idx="1"/>
          </p:nvPr>
        </p:nvSpPr>
        <p:spPr>
          <a:xfrm>
            <a:off x="628650" y="1529104"/>
            <a:ext cx="7886700" cy="4871696"/>
          </a:xfrm>
        </p:spPr>
        <p:txBody>
          <a:bodyPr>
            <a:normAutofit fontScale="92500" lnSpcReduction="10000"/>
          </a:bodyPr>
          <a:lstStyle/>
          <a:p>
            <a:r>
              <a:rPr lang="id-ID" dirty="0">
                <a:solidFill>
                  <a:srgbClr val="C00000"/>
                </a:solidFill>
              </a:rPr>
              <a:t>SD Sompok </a:t>
            </a:r>
            <a:r>
              <a:rPr lang="id-ID" dirty="0"/>
              <a:t>Semarang (1987)</a:t>
            </a:r>
          </a:p>
          <a:p>
            <a:r>
              <a:rPr lang="id-ID" dirty="0">
                <a:solidFill>
                  <a:srgbClr val="C00000"/>
                </a:solidFill>
              </a:rPr>
              <a:t>SMPN 8</a:t>
            </a:r>
            <a:r>
              <a:rPr lang="id-ID" dirty="0"/>
              <a:t> Semarang (1990)</a:t>
            </a:r>
          </a:p>
          <a:p>
            <a:r>
              <a:rPr lang="id-ID" dirty="0">
                <a:solidFill>
                  <a:srgbClr val="C00000"/>
                </a:solidFill>
              </a:rPr>
              <a:t>SMA Taruna </a:t>
            </a:r>
            <a:r>
              <a:rPr lang="id-ID" dirty="0" smtClean="0">
                <a:solidFill>
                  <a:srgbClr val="C00000"/>
                </a:solidFill>
              </a:rPr>
              <a:t>Nusantara</a:t>
            </a:r>
            <a:r>
              <a:rPr lang="en-US" dirty="0"/>
              <a:t> </a:t>
            </a:r>
            <a:r>
              <a:rPr lang="id-ID" dirty="0" smtClean="0"/>
              <a:t>Magelang </a:t>
            </a:r>
            <a:r>
              <a:rPr lang="id-ID" dirty="0"/>
              <a:t>(1993)</a:t>
            </a:r>
          </a:p>
          <a:p>
            <a:r>
              <a:rPr lang="id-ID" dirty="0">
                <a:solidFill>
                  <a:srgbClr val="C00000"/>
                </a:solidFill>
              </a:rPr>
              <a:t>B.Eng</a:t>
            </a:r>
            <a:r>
              <a:rPr lang="id-ID" dirty="0"/>
              <a:t>, </a:t>
            </a:r>
            <a:r>
              <a:rPr lang="id-ID" dirty="0">
                <a:solidFill>
                  <a:srgbClr val="C00000"/>
                </a:solidFill>
              </a:rPr>
              <a:t>M.Eng</a:t>
            </a:r>
            <a:r>
              <a:rPr lang="id-ID" dirty="0"/>
              <a:t> and </a:t>
            </a:r>
            <a:r>
              <a:rPr lang="id-ID" dirty="0">
                <a:solidFill>
                  <a:srgbClr val="C00000"/>
                </a:solidFill>
              </a:rPr>
              <a:t>Ph.D</a:t>
            </a:r>
            <a:r>
              <a:rPr lang="en-US" dirty="0">
                <a:solidFill>
                  <a:srgbClr val="C00000"/>
                </a:solidFill>
              </a:rPr>
              <a:t> </a:t>
            </a:r>
            <a:r>
              <a:rPr lang="id-ID" dirty="0"/>
              <a:t>in Software Engineering from</a:t>
            </a:r>
            <a:br>
              <a:rPr lang="id-ID" dirty="0"/>
            </a:br>
            <a:r>
              <a:rPr lang="id-ID" dirty="0"/>
              <a:t>Saitama University Japan (1994-2004)</a:t>
            </a:r>
            <a:br>
              <a:rPr lang="id-ID" dirty="0"/>
            </a:br>
            <a:r>
              <a:rPr lang="id-ID" dirty="0"/>
              <a:t>Universiti Teknikal Malaysia Melaka (2014)</a:t>
            </a:r>
          </a:p>
          <a:p>
            <a:r>
              <a:rPr lang="id-ID" dirty="0"/>
              <a:t>Research Interests: </a:t>
            </a:r>
            <a:r>
              <a:rPr lang="en-US" dirty="0">
                <a:solidFill>
                  <a:srgbClr val="C00000"/>
                </a:solidFill>
              </a:rPr>
              <a:t>Software Engineering</a:t>
            </a:r>
            <a:r>
              <a:rPr lang="en-US" dirty="0"/>
              <a:t>,</a:t>
            </a:r>
            <a:r>
              <a:rPr lang="id-ID" dirty="0"/>
              <a:t/>
            </a:r>
            <a:br>
              <a:rPr lang="id-ID" dirty="0"/>
            </a:br>
            <a:r>
              <a:rPr lang="en-US" dirty="0" smtClean="0"/>
              <a:t>Machine Learning</a:t>
            </a:r>
            <a:endParaRPr lang="en-US" dirty="0"/>
          </a:p>
          <a:p>
            <a:r>
              <a:rPr lang="en-US" dirty="0"/>
              <a:t>Founder </a:t>
            </a:r>
            <a:r>
              <a:rPr lang="en-US" dirty="0" err="1"/>
              <a:t>dan</a:t>
            </a:r>
            <a:r>
              <a:rPr lang="en-US" dirty="0"/>
              <a:t> </a:t>
            </a:r>
            <a:r>
              <a:rPr lang="en-US" dirty="0" err="1"/>
              <a:t>Koordinator</a:t>
            </a:r>
            <a:r>
              <a:rPr lang="en-US" dirty="0"/>
              <a:t> </a:t>
            </a:r>
            <a:r>
              <a:rPr lang="en-US" dirty="0" err="1">
                <a:solidFill>
                  <a:srgbClr val="CC0000"/>
                </a:solidFill>
              </a:rPr>
              <a:t>IlmuKomputer.Com</a:t>
            </a:r>
            <a:endParaRPr lang="id-ID" dirty="0">
              <a:solidFill>
                <a:srgbClr val="CC0000"/>
              </a:solidFill>
            </a:endParaRPr>
          </a:p>
          <a:p>
            <a:r>
              <a:rPr lang="id-ID" dirty="0"/>
              <a:t>Peneliti LIPI (2004-2007)</a:t>
            </a:r>
          </a:p>
          <a:p>
            <a:r>
              <a:rPr lang="id-ID" dirty="0"/>
              <a:t>Founder dan CEO </a:t>
            </a:r>
            <a:r>
              <a:rPr lang="id-ID" dirty="0">
                <a:solidFill>
                  <a:srgbClr val="CC0000"/>
                </a:solidFill>
              </a:rPr>
              <a:t>PT Brainmatics Cipta Informatika</a:t>
            </a:r>
            <a:endParaRPr lang="en-US" dirty="0">
              <a:solidFill>
                <a:srgbClr val="CC0000"/>
              </a:solidFill>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91276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r>
              <a:rPr lang="en-US" dirty="0"/>
              <a:t>, </a:t>
            </a:r>
            <a:r>
              <a:rPr lang="en-US" dirty="0" smtClean="0"/>
              <a:t>Laws </a:t>
            </a:r>
            <a:r>
              <a:rPr lang="en-US" dirty="0"/>
              <a:t>and </a:t>
            </a:r>
            <a:r>
              <a:rPr lang="en-US" dirty="0" smtClean="0"/>
              <a:t>Theories</a:t>
            </a:r>
            <a:endParaRPr lang="en-US" dirty="0"/>
          </a:p>
        </p:txBody>
      </p:sp>
      <p:sp>
        <p:nvSpPr>
          <p:cNvPr id="3" name="Content Placeholder 2"/>
          <p:cNvSpPr>
            <a:spLocks noGrp="1"/>
          </p:cNvSpPr>
          <p:nvPr>
            <p:ph idx="1"/>
          </p:nvPr>
        </p:nvSpPr>
        <p:spPr>
          <a:xfrm>
            <a:off x="628650" y="5101370"/>
            <a:ext cx="7981950" cy="1142999"/>
          </a:xfrm>
        </p:spPr>
        <p:txBody>
          <a:bodyPr>
            <a:noAutofit/>
          </a:bodyPr>
          <a:lstStyle/>
          <a:p>
            <a:r>
              <a:rPr lang="en-US" sz="2000" dirty="0">
                <a:solidFill>
                  <a:srgbClr val="C00000"/>
                </a:solidFill>
              </a:rPr>
              <a:t>Repeatable observations </a:t>
            </a:r>
            <a:r>
              <a:rPr lang="en-US" sz="2000" dirty="0" smtClean="0"/>
              <a:t>can often </a:t>
            </a:r>
            <a:r>
              <a:rPr lang="en-US" sz="2000" dirty="0"/>
              <a:t>be stated as a </a:t>
            </a:r>
            <a:r>
              <a:rPr lang="en-US" sz="2000" i="1" dirty="0" smtClean="0">
                <a:solidFill>
                  <a:srgbClr val="C00000"/>
                </a:solidFill>
              </a:rPr>
              <a:t>law</a:t>
            </a:r>
          </a:p>
          <a:p>
            <a:r>
              <a:rPr lang="en-US" sz="2000" dirty="0"/>
              <a:t>Using this law, we can then </a:t>
            </a:r>
            <a:r>
              <a:rPr lang="en-US" sz="2000" dirty="0">
                <a:solidFill>
                  <a:srgbClr val="C00000"/>
                </a:solidFill>
              </a:rPr>
              <a:t>make predictions </a:t>
            </a:r>
            <a:r>
              <a:rPr lang="en-US" sz="2000" dirty="0" smtClean="0"/>
              <a:t>about further observations</a:t>
            </a:r>
          </a:p>
          <a:p>
            <a:r>
              <a:rPr lang="en-US" sz="2000" dirty="0"/>
              <a:t>A law tells us how things </a:t>
            </a:r>
            <a:r>
              <a:rPr lang="en-US" sz="2000" dirty="0" smtClean="0"/>
              <a:t>occur, but </a:t>
            </a:r>
            <a:r>
              <a:rPr lang="en-US" sz="2000" dirty="0"/>
              <a:t>not why. </a:t>
            </a:r>
            <a:r>
              <a:rPr lang="en-US" sz="2000" i="1" dirty="0">
                <a:solidFill>
                  <a:srgbClr val="C00000"/>
                </a:solidFill>
              </a:rPr>
              <a:t>Theories</a:t>
            </a:r>
            <a:r>
              <a:rPr lang="en-US" sz="2000" dirty="0">
                <a:solidFill>
                  <a:srgbClr val="C00000"/>
                </a:solidFill>
              </a:rPr>
              <a:t> explain why </a:t>
            </a:r>
            <a:r>
              <a:rPr lang="en-US" sz="2000" dirty="0"/>
              <a:t>it is </a:t>
            </a:r>
            <a:r>
              <a:rPr lang="en-US" sz="2000" dirty="0" smtClean="0"/>
              <a:t>true and </a:t>
            </a:r>
            <a:r>
              <a:rPr lang="en-US" sz="2000" dirty="0"/>
              <a:t>order our observations</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20</a:t>
            </a:fld>
            <a:endParaRPr lang="en-US" dirty="0">
              <a:solidFill>
                <a:prstClr val="black">
                  <a:tint val="75000"/>
                </a:prstClr>
              </a:solidFill>
            </a:endParaRPr>
          </a:p>
        </p:txBody>
      </p:sp>
      <p:pic>
        <p:nvPicPr>
          <p:cNvPr id="5" name="Picture 4"/>
          <p:cNvPicPr>
            <a:picLocks noChangeAspect="1"/>
          </p:cNvPicPr>
          <p:nvPr/>
        </p:nvPicPr>
        <p:blipFill rotWithShape="1">
          <a:blip r:embed="rId2"/>
          <a:srcRect l="10001" t="17407" r="13333" b="15185"/>
          <a:stretch/>
        </p:blipFill>
        <p:spPr>
          <a:xfrm>
            <a:off x="662517" y="1143000"/>
            <a:ext cx="7534275" cy="3726190"/>
          </a:xfrm>
          <a:prstGeom prst="rect">
            <a:avLst/>
          </a:prstGeom>
        </p:spPr>
      </p:pic>
      <p:sp>
        <p:nvSpPr>
          <p:cNvPr id="6" name="Rectangle 5"/>
          <p:cNvSpPr/>
          <p:nvPr/>
        </p:nvSpPr>
        <p:spPr>
          <a:xfrm>
            <a:off x="6703484" y="1130085"/>
            <a:ext cx="2440516" cy="338554"/>
          </a:xfrm>
          <a:prstGeom prst="rect">
            <a:avLst/>
          </a:prstGeom>
        </p:spPr>
        <p:txBody>
          <a:bodyPr wrap="square">
            <a:spAutoFit/>
          </a:bodyPr>
          <a:lstStyle/>
          <a:p>
            <a:r>
              <a:rPr lang="en-US" sz="1600" i="1" dirty="0" smtClean="0">
                <a:effectLst/>
                <a:latin typeface="+mn-lt"/>
              </a:rPr>
              <a:t>(</a:t>
            </a:r>
            <a:r>
              <a:rPr lang="en-US" sz="1600" i="1" dirty="0" err="1" smtClean="0">
                <a:effectLst/>
                <a:latin typeface="+mn-lt"/>
              </a:rPr>
              <a:t>Endres</a:t>
            </a:r>
            <a:r>
              <a:rPr lang="en-US" sz="1600" i="1" dirty="0" smtClean="0">
                <a:effectLst/>
                <a:latin typeface="+mn-lt"/>
              </a:rPr>
              <a:t> &amp; </a:t>
            </a:r>
            <a:r>
              <a:rPr lang="en-US" sz="1600" i="1" dirty="0" err="1" smtClean="0">
                <a:effectLst/>
                <a:latin typeface="+mn-lt"/>
              </a:rPr>
              <a:t>Rombach</a:t>
            </a:r>
            <a:r>
              <a:rPr lang="en-US" sz="1600" i="1" dirty="0" smtClean="0">
                <a:effectLst/>
                <a:latin typeface="+mn-lt"/>
              </a:rPr>
              <a:t>, 2003)</a:t>
            </a:r>
            <a:endParaRPr lang="en-US" sz="1600" i="1" dirty="0">
              <a:effectLst/>
              <a:latin typeface="+mn-lt"/>
            </a:endParaRPr>
          </a:p>
        </p:txBody>
      </p:sp>
    </p:spTree>
    <p:extLst>
      <p:ext uri="{BB962C8B-B14F-4D97-AF65-F5344CB8AC3E}">
        <p14:creationId xmlns:p14="http://schemas.microsoft.com/office/powerpoint/2010/main" val="506748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99" y="152400"/>
            <a:ext cx="8229600" cy="1143000"/>
          </a:xfrm>
        </p:spPr>
        <p:txBody>
          <a:bodyPr>
            <a:normAutofit/>
          </a:bodyPr>
          <a:lstStyle/>
          <a:p>
            <a:r>
              <a:rPr lang="en-US" dirty="0" smtClean="0"/>
              <a:t>Math </a:t>
            </a:r>
            <a:r>
              <a:rPr lang="en-US" dirty="0" smtClean="0">
                <a:solidFill>
                  <a:srgbClr val="C00000"/>
                </a:solidFill>
              </a:rPr>
              <a:t>Theorem</a:t>
            </a:r>
            <a:r>
              <a:rPr lang="en-US" dirty="0" smtClean="0"/>
              <a:t> vs. Science </a:t>
            </a:r>
            <a:r>
              <a:rPr lang="en-US" dirty="0" smtClean="0">
                <a:solidFill>
                  <a:srgbClr val="0070C0"/>
                </a:solidFill>
              </a:rPr>
              <a:t>Theory</a:t>
            </a:r>
            <a:endParaRPr lang="en-US" dirty="0">
              <a:solidFill>
                <a:srgbClr val="0070C0"/>
              </a:solidFill>
            </a:endParaRPr>
          </a:p>
        </p:txBody>
      </p:sp>
      <p:pic>
        <p:nvPicPr>
          <p:cNvPr id="4101" name="Picture 5"/>
          <p:cNvPicPr>
            <a:picLocks noChangeAspect="1" noChangeArrowheads="1"/>
          </p:cNvPicPr>
          <p:nvPr/>
        </p:nvPicPr>
        <p:blipFill>
          <a:blip r:embed="rId3" cstate="print"/>
          <a:srcRect/>
          <a:stretch>
            <a:fillRect/>
          </a:stretch>
        </p:blipFill>
        <p:spPr bwMode="auto">
          <a:xfrm>
            <a:off x="547255" y="2133600"/>
            <a:ext cx="3771900" cy="3002432"/>
          </a:xfrm>
          <a:prstGeom prst="rect">
            <a:avLst/>
          </a:prstGeom>
          <a:solidFill>
            <a:schemeClr val="bg1"/>
          </a:solid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4737099" y="2140526"/>
            <a:ext cx="4248727" cy="318654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4206038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152400"/>
            <a:ext cx="8285559" cy="1212214"/>
          </a:xfrm>
        </p:spPr>
        <p:txBody>
          <a:bodyPr>
            <a:normAutofit/>
          </a:bodyPr>
          <a:lstStyle/>
          <a:p>
            <a:r>
              <a:rPr lang="en-US" dirty="0" smtClean="0"/>
              <a:t>Math </a:t>
            </a:r>
            <a:r>
              <a:rPr lang="en-US" dirty="0" smtClean="0">
                <a:solidFill>
                  <a:srgbClr val="C00000"/>
                </a:solidFill>
              </a:rPr>
              <a:t>Theorem</a:t>
            </a:r>
            <a:r>
              <a:rPr lang="en-US" dirty="0" smtClean="0"/>
              <a:t> vs. Scientific </a:t>
            </a:r>
            <a:r>
              <a:rPr lang="en-US" dirty="0" smtClean="0">
                <a:solidFill>
                  <a:srgbClr val="0070C0"/>
                </a:solidFill>
              </a:rPr>
              <a:t>Theory</a:t>
            </a:r>
            <a:endParaRPr lang="id-ID" dirty="0">
              <a:solidFill>
                <a:srgbClr val="0070C0"/>
              </a:solidFill>
            </a:endParaRPr>
          </a:p>
        </p:txBody>
      </p:sp>
      <p:sp>
        <p:nvSpPr>
          <p:cNvPr id="8" name="Text Placeholder 4"/>
          <p:cNvSpPr>
            <a:spLocks noGrp="1"/>
          </p:cNvSpPr>
          <p:nvPr>
            <p:ph type="body" idx="1"/>
          </p:nvPr>
        </p:nvSpPr>
        <p:spPr>
          <a:xfrm>
            <a:off x="457200" y="1390651"/>
            <a:ext cx="4040188" cy="639762"/>
          </a:xfrm>
        </p:spPr>
        <p:txBody>
          <a:bodyPr>
            <a:normAutofit/>
          </a:bodyPr>
          <a:lstStyle/>
          <a:p>
            <a:r>
              <a:rPr lang="en-US" sz="3200" dirty="0" smtClean="0"/>
              <a:t>Math </a:t>
            </a:r>
            <a:r>
              <a:rPr lang="en-US" sz="3200" dirty="0" smtClean="0">
                <a:solidFill>
                  <a:srgbClr val="C00000"/>
                </a:solidFill>
              </a:rPr>
              <a:t>Theorem</a:t>
            </a:r>
            <a:endParaRPr lang="en-US" sz="3200" dirty="0">
              <a:solidFill>
                <a:srgbClr val="C00000"/>
              </a:solidFill>
            </a:endParaRPr>
          </a:p>
        </p:txBody>
      </p:sp>
      <p:sp>
        <p:nvSpPr>
          <p:cNvPr id="9" name="Content Placeholder 5"/>
          <p:cNvSpPr>
            <a:spLocks noGrp="1"/>
          </p:cNvSpPr>
          <p:nvPr>
            <p:ph sz="half" idx="2"/>
          </p:nvPr>
        </p:nvSpPr>
        <p:spPr>
          <a:xfrm>
            <a:off x="457200" y="2098675"/>
            <a:ext cx="4040188" cy="3951288"/>
          </a:xfrm>
        </p:spPr>
        <p:txBody>
          <a:bodyPr>
            <a:normAutofit/>
          </a:bodyPr>
          <a:lstStyle/>
          <a:p>
            <a:r>
              <a:rPr lang="en-US" sz="2400" dirty="0" smtClean="0"/>
              <a:t>Starts with a </a:t>
            </a:r>
            <a:r>
              <a:rPr lang="en-US" sz="2400" dirty="0" smtClean="0">
                <a:solidFill>
                  <a:srgbClr val="C00000"/>
                </a:solidFill>
              </a:rPr>
              <a:t>simple</a:t>
            </a:r>
            <a:r>
              <a:rPr lang="en-US" sz="2400" dirty="0" smtClean="0"/>
              <a:t>, well-define model</a:t>
            </a:r>
          </a:p>
          <a:p>
            <a:r>
              <a:rPr lang="en-US" sz="2400" dirty="0" smtClean="0">
                <a:solidFill>
                  <a:srgbClr val="C00000"/>
                </a:solidFill>
              </a:rPr>
              <a:t>Deductive reasoning</a:t>
            </a:r>
            <a:r>
              <a:rPr lang="en-US" sz="2400" b="1" dirty="0" smtClean="0"/>
              <a:t>:</a:t>
            </a:r>
            <a:r>
              <a:rPr lang="en-US" sz="2400" dirty="0" smtClean="0"/>
              <a:t> Proven using logical deduction</a:t>
            </a:r>
          </a:p>
          <a:p>
            <a:r>
              <a:rPr lang="en-US" sz="2400" dirty="0" smtClean="0"/>
              <a:t>Useful it if provides </a:t>
            </a:r>
            <a:r>
              <a:rPr lang="en-US" sz="2400" dirty="0" smtClean="0">
                <a:solidFill>
                  <a:srgbClr val="C00000"/>
                </a:solidFill>
              </a:rPr>
              <a:t>deep insights</a:t>
            </a:r>
          </a:p>
          <a:p>
            <a:endParaRPr lang="en-US" sz="2400" dirty="0" smtClean="0"/>
          </a:p>
          <a:p>
            <a:endParaRPr lang="en-US" sz="2400" dirty="0"/>
          </a:p>
        </p:txBody>
      </p:sp>
      <p:sp>
        <p:nvSpPr>
          <p:cNvPr id="10" name="Text Placeholder 6"/>
          <p:cNvSpPr>
            <a:spLocks noGrp="1"/>
          </p:cNvSpPr>
          <p:nvPr>
            <p:ph type="body" sz="quarter" idx="3"/>
          </p:nvPr>
        </p:nvSpPr>
        <p:spPr>
          <a:xfrm>
            <a:off x="4797425" y="1380681"/>
            <a:ext cx="4041775" cy="639762"/>
          </a:xfrm>
        </p:spPr>
        <p:txBody>
          <a:bodyPr>
            <a:normAutofit/>
          </a:bodyPr>
          <a:lstStyle/>
          <a:p>
            <a:r>
              <a:rPr lang="en-US" sz="3200" dirty="0" smtClean="0"/>
              <a:t>Scientific </a:t>
            </a:r>
            <a:r>
              <a:rPr lang="en-US" sz="3200" dirty="0" smtClean="0">
                <a:solidFill>
                  <a:srgbClr val="0070C0"/>
                </a:solidFill>
              </a:rPr>
              <a:t>Theory</a:t>
            </a:r>
            <a:endParaRPr lang="en-US" sz="3200" dirty="0">
              <a:solidFill>
                <a:srgbClr val="0070C0"/>
              </a:solidFill>
            </a:endParaRPr>
          </a:p>
        </p:txBody>
      </p:sp>
      <p:sp>
        <p:nvSpPr>
          <p:cNvPr id="11" name="Content Placeholder 7"/>
          <p:cNvSpPr>
            <a:spLocks noGrp="1"/>
          </p:cNvSpPr>
          <p:nvPr>
            <p:ph sz="quarter" idx="4"/>
          </p:nvPr>
        </p:nvSpPr>
        <p:spPr>
          <a:xfrm>
            <a:off x="4800600" y="2098675"/>
            <a:ext cx="4197351" cy="4073525"/>
          </a:xfrm>
        </p:spPr>
        <p:txBody>
          <a:bodyPr>
            <a:noAutofit/>
          </a:bodyPr>
          <a:lstStyle/>
          <a:p>
            <a:r>
              <a:rPr lang="en-US" sz="2400" dirty="0" smtClean="0"/>
              <a:t>Starts with the </a:t>
            </a:r>
            <a:r>
              <a:rPr lang="en-US" sz="2400" dirty="0" smtClean="0">
                <a:solidFill>
                  <a:srgbClr val="0070C0"/>
                </a:solidFill>
              </a:rPr>
              <a:t>complex</a:t>
            </a:r>
            <a:r>
              <a:rPr lang="en-US" sz="2400" dirty="0" smtClean="0"/>
              <a:t>, messy universe</a:t>
            </a:r>
          </a:p>
          <a:p>
            <a:r>
              <a:rPr lang="en-US" sz="2400" dirty="0" smtClean="0">
                <a:solidFill>
                  <a:srgbClr val="0070C0"/>
                </a:solidFill>
              </a:rPr>
              <a:t>Inductive reasoning</a:t>
            </a:r>
            <a:r>
              <a:rPr lang="en-US" sz="2400" b="1" dirty="0" smtClean="0"/>
              <a:t>:</a:t>
            </a:r>
            <a:r>
              <a:rPr lang="en-US" sz="2400" dirty="0" smtClean="0"/>
              <a:t> “Proven” by lots of confirming observations and no non-conforming observations</a:t>
            </a:r>
          </a:p>
          <a:p>
            <a:r>
              <a:rPr lang="en-US" sz="2400" dirty="0" smtClean="0"/>
              <a:t>Useful if it makes reliable predictions and </a:t>
            </a:r>
            <a:r>
              <a:rPr lang="en-US" sz="2400" dirty="0" smtClean="0">
                <a:solidFill>
                  <a:srgbClr val="0070C0"/>
                </a:solidFill>
              </a:rPr>
              <a:t>helps us understand the universe</a:t>
            </a:r>
          </a:p>
          <a:p>
            <a:r>
              <a:rPr lang="en-US" sz="2400" dirty="0" smtClean="0"/>
              <a:t>Even </a:t>
            </a:r>
            <a:r>
              <a:rPr lang="en-US" sz="2400" dirty="0" smtClean="0">
                <a:solidFill>
                  <a:srgbClr val="0070C0"/>
                </a:solidFill>
              </a:rPr>
              <a:t>wrong theories are useful </a:t>
            </a:r>
            <a:endParaRPr lang="en-US" sz="2400" dirty="0">
              <a:solidFill>
                <a:srgbClr val="0070C0"/>
              </a:solidFill>
            </a:endParaRP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961840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r>
              <a:rPr lang="en-US" sz="3600" dirty="0" err="1" smtClean="0"/>
              <a:t>Lakukan</a:t>
            </a:r>
            <a:r>
              <a:rPr lang="en-US" sz="3600" dirty="0" smtClean="0"/>
              <a:t> </a:t>
            </a:r>
            <a:r>
              <a:rPr lang="en-US" sz="3600" dirty="0" err="1" smtClean="0">
                <a:solidFill>
                  <a:srgbClr val="C00000"/>
                </a:solidFill>
              </a:rPr>
              <a:t>googling</a:t>
            </a:r>
            <a:endParaRPr lang="en-US" sz="3600" dirty="0">
              <a:solidFill>
                <a:srgbClr val="C00000"/>
              </a:solidFill>
            </a:endParaRPr>
          </a:p>
          <a:p>
            <a:r>
              <a:rPr lang="en-US" sz="3600" dirty="0" err="1" smtClean="0"/>
              <a:t>Berikan</a:t>
            </a:r>
            <a:r>
              <a:rPr lang="en-US" sz="3600" dirty="0" smtClean="0"/>
              <a:t> </a:t>
            </a:r>
            <a:r>
              <a:rPr lang="en-US" sz="3600" dirty="0" err="1" smtClean="0">
                <a:solidFill>
                  <a:srgbClr val="C00000"/>
                </a:solidFill>
              </a:rPr>
              <a:t>contoh</a:t>
            </a:r>
            <a:r>
              <a:rPr lang="en-US" sz="3600" dirty="0">
                <a:solidFill>
                  <a:srgbClr val="C00000"/>
                </a:solidFill>
              </a:rPr>
              <a:t> </a:t>
            </a:r>
            <a:r>
              <a:rPr lang="en-US" sz="3600" dirty="0" err="1" smtClean="0"/>
              <a:t>tentang</a:t>
            </a:r>
            <a:r>
              <a:rPr lang="en-US" sz="3600" dirty="0" smtClean="0"/>
              <a:t> </a:t>
            </a:r>
            <a:r>
              <a:rPr lang="en-US" sz="3600" dirty="0" err="1" smtClean="0"/>
              <a:t>suatu</a:t>
            </a:r>
            <a:r>
              <a:rPr lang="en-US" sz="3600" dirty="0"/>
              <a:t> </a:t>
            </a:r>
            <a:r>
              <a:rPr lang="en-US" sz="3600" dirty="0" smtClean="0">
                <a:solidFill>
                  <a:srgbClr val="0070C0"/>
                </a:solidFill>
              </a:rPr>
              <a:t>Law</a:t>
            </a:r>
            <a:r>
              <a:rPr lang="en-US" sz="3600" dirty="0" smtClean="0"/>
              <a:t> </a:t>
            </a:r>
            <a:r>
              <a:rPr lang="en-US" sz="3600" dirty="0" err="1" smtClean="0"/>
              <a:t>dan</a:t>
            </a:r>
            <a:r>
              <a:rPr lang="en-US" sz="3600" dirty="0" smtClean="0"/>
              <a:t> </a:t>
            </a:r>
            <a:r>
              <a:rPr lang="en-US" sz="3600" dirty="0" smtClean="0">
                <a:solidFill>
                  <a:srgbClr val="00B050"/>
                </a:solidFill>
              </a:rPr>
              <a:t>Theory</a:t>
            </a:r>
            <a:r>
              <a:rPr lang="en-US" sz="3600" dirty="0" smtClean="0"/>
              <a:t> di </a:t>
            </a:r>
            <a:r>
              <a:rPr lang="en-US" sz="3600" dirty="0" err="1" smtClean="0"/>
              <a:t>bidang</a:t>
            </a:r>
            <a:r>
              <a:rPr lang="en-US" sz="3600" dirty="0" smtClean="0"/>
              <a:t> Software Engineering </a:t>
            </a:r>
            <a:endParaRPr lang="en-US" sz="4000" dirty="0" smtClean="0">
              <a:solidFill>
                <a:srgbClr val="0070C0"/>
              </a:solidFill>
            </a:endParaRPr>
          </a:p>
          <a:p>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1510786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4" name="Rectangle 3"/>
          <p:cNvSpPr/>
          <p:nvPr/>
        </p:nvSpPr>
        <p:spPr>
          <a:xfrm>
            <a:off x="228600" y="1438980"/>
            <a:ext cx="6248400" cy="1569660"/>
          </a:xfrm>
          <a:prstGeom prst="rect">
            <a:avLst/>
          </a:prstGeom>
          <a:solidFill>
            <a:schemeClr val="accent6">
              <a:lumMod val="20000"/>
              <a:lumOff val="80000"/>
            </a:schemeClr>
          </a:solidFill>
          <a:ln>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lgn="l">
              <a:buAutoNum type="arabicPeriod"/>
            </a:pPr>
            <a:r>
              <a:rPr lang="en-US" sz="2400" i="1" dirty="0" smtClean="0">
                <a:effectLst/>
              </a:rPr>
              <a:t>“Is the potential work available from a heat source potentially unbounded?"</a:t>
            </a:r>
            <a:r>
              <a:rPr lang="en-US" sz="2400" dirty="0" smtClean="0">
                <a:effectLst/>
              </a:rPr>
              <a:t> </a:t>
            </a:r>
          </a:p>
          <a:p>
            <a:pPr marL="457200" indent="-457200" algn="l">
              <a:buAutoNum type="arabicPeriod"/>
            </a:pPr>
            <a:r>
              <a:rPr lang="en-US" sz="2400" i="1" dirty="0" smtClean="0">
                <a:effectLst/>
              </a:rPr>
              <a:t>“Can heat engines be improved by replacing the steam with some other fluid or gas?”</a:t>
            </a:r>
            <a:endParaRPr lang="en-US" sz="2400" i="1" dirty="0">
              <a:effectLst/>
            </a:endParaRPr>
          </a:p>
        </p:txBody>
      </p:sp>
      <p:sp>
        <p:nvSpPr>
          <p:cNvPr id="5" name="TextBox 4"/>
          <p:cNvSpPr txBox="1"/>
          <p:nvPr/>
        </p:nvSpPr>
        <p:spPr>
          <a:xfrm>
            <a:off x="228600" y="3043535"/>
            <a:ext cx="6248400" cy="523220"/>
          </a:xfrm>
          <a:prstGeom prst="rect">
            <a:avLst/>
          </a:prstGeom>
          <a:noFill/>
        </p:spPr>
        <p:txBody>
          <a:bodyPr wrap="square" rtlCol="0">
            <a:spAutoFit/>
          </a:bodyPr>
          <a:lstStyle/>
          <a:p>
            <a:r>
              <a:rPr lang="en-US" sz="2800" dirty="0" smtClean="0">
                <a:effectLst/>
                <a:latin typeface="+mn-lt"/>
              </a:rPr>
              <a:t>Carnot’s </a:t>
            </a:r>
            <a:r>
              <a:rPr lang="en-US" sz="2800" dirty="0" smtClean="0">
                <a:solidFill>
                  <a:srgbClr val="097542"/>
                </a:solidFill>
                <a:effectLst/>
                <a:latin typeface="+mn-lt"/>
              </a:rPr>
              <a:t>questions about  heat engines</a:t>
            </a:r>
            <a:endParaRPr lang="en-US" sz="2800" dirty="0">
              <a:solidFill>
                <a:srgbClr val="097542"/>
              </a:solidFill>
              <a:effectLst/>
              <a:latin typeface="+mn-lt"/>
            </a:endParaRPr>
          </a:p>
        </p:txBody>
      </p:sp>
      <p:sp>
        <p:nvSpPr>
          <p:cNvPr id="6" name="TextBox 5"/>
          <p:cNvSpPr txBox="1"/>
          <p:nvPr/>
        </p:nvSpPr>
        <p:spPr>
          <a:xfrm>
            <a:off x="3124200" y="6019800"/>
            <a:ext cx="5853517" cy="523220"/>
          </a:xfrm>
          <a:prstGeom prst="rect">
            <a:avLst/>
          </a:prstGeom>
          <a:noFill/>
        </p:spPr>
        <p:txBody>
          <a:bodyPr wrap="square" rtlCol="0">
            <a:spAutoFit/>
          </a:bodyPr>
          <a:lstStyle/>
          <a:p>
            <a:r>
              <a:rPr lang="en-US" sz="2800" dirty="0" smtClean="0">
                <a:effectLst/>
                <a:latin typeface="+mn-lt"/>
              </a:rPr>
              <a:t>Analogous </a:t>
            </a:r>
            <a:r>
              <a:rPr lang="en-US" sz="2800" dirty="0" smtClean="0">
                <a:solidFill>
                  <a:srgbClr val="C00000"/>
                </a:solidFill>
                <a:effectLst/>
                <a:latin typeface="+mn-lt"/>
              </a:rPr>
              <a:t>questions about computers</a:t>
            </a:r>
            <a:endParaRPr lang="en-US" sz="2800" dirty="0">
              <a:solidFill>
                <a:srgbClr val="C00000"/>
              </a:solidFill>
              <a:effectLst/>
              <a:latin typeface="+mn-lt"/>
            </a:endParaRPr>
          </a:p>
        </p:txBody>
      </p:sp>
      <p:sp>
        <p:nvSpPr>
          <p:cNvPr id="7" name="Rectangle 6"/>
          <p:cNvSpPr/>
          <p:nvPr/>
        </p:nvSpPr>
        <p:spPr>
          <a:xfrm>
            <a:off x="3124200" y="4353689"/>
            <a:ext cx="5853517" cy="1569660"/>
          </a:xfrm>
          <a:prstGeom prst="rect">
            <a:avLst/>
          </a:prstGeom>
          <a:solidFill>
            <a:srgbClr val="FF9999"/>
          </a:solidFill>
          <a:ln>
            <a:solidFill>
              <a:srgbClr val="FF000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l">
              <a:buAutoNum type="arabicPeriod"/>
            </a:pPr>
            <a:r>
              <a:rPr lang="en-US" sz="2400" i="1" dirty="0" smtClean="0">
                <a:effectLst/>
              </a:rPr>
              <a:t>“Can all problems be solved by computers?"</a:t>
            </a:r>
            <a:r>
              <a:rPr lang="en-US" sz="2400" dirty="0" smtClean="0">
                <a:effectLst/>
              </a:rPr>
              <a:t> </a:t>
            </a:r>
          </a:p>
          <a:p>
            <a:pPr marL="457200" indent="-457200" algn="l">
              <a:buAutoNum type="arabicPeriod"/>
            </a:pPr>
            <a:r>
              <a:rPr lang="en-US" sz="2400" i="1" dirty="0" smtClean="0">
                <a:effectLst/>
              </a:rPr>
              <a:t>“Can computers solve more problems by changing their operation?”</a:t>
            </a:r>
            <a:endParaRPr lang="en-US" sz="2400" i="1" dirty="0">
              <a:effectLst/>
            </a:endParaRPr>
          </a:p>
        </p:txBody>
      </p:sp>
      <p:sp>
        <p:nvSpPr>
          <p:cNvPr id="8" name="Slide Number Placeholder 7"/>
          <p:cNvSpPr>
            <a:spLocks noGrp="1"/>
          </p:cNvSpPr>
          <p:nvPr>
            <p:ph type="sldNum" sz="quarter" idx="12"/>
          </p:nvPr>
        </p:nvSpPr>
        <p:spPr/>
        <p:txBody>
          <a:bodyPr/>
          <a:lstStyle/>
          <a:p>
            <a:fld id="{C546E0E4-908A-4724-B308-E4F6AE4FA0DD}"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384593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a:t>Precise</a:t>
            </a:r>
            <a:r>
              <a:rPr lang="id-ID" dirty="0"/>
              <a:t> </a:t>
            </a:r>
            <a:r>
              <a:rPr lang="id-ID" dirty="0" err="1"/>
              <a:t>Definitions</a:t>
            </a:r>
            <a:r>
              <a:rPr lang="id-ID" dirty="0"/>
              <a:t> </a:t>
            </a:r>
            <a:r>
              <a:rPr lang="id-ID" dirty="0" err="1"/>
              <a:t>Needed</a:t>
            </a:r>
            <a:endParaRPr lang="id-ID" dirty="0"/>
          </a:p>
        </p:txBody>
      </p:sp>
      <p:sp>
        <p:nvSpPr>
          <p:cNvPr id="5" name="Text Box 9"/>
          <p:cNvSpPr txBox="1">
            <a:spLocks noChangeArrowheads="1"/>
          </p:cNvSpPr>
          <p:nvPr/>
        </p:nvSpPr>
        <p:spPr bwMode="auto">
          <a:xfrm>
            <a:off x="990600" y="1295400"/>
            <a:ext cx="3001014" cy="523220"/>
          </a:xfrm>
          <a:prstGeom prst="rect">
            <a:avLst/>
          </a:prstGeom>
          <a:noFill/>
          <a:ln w="31750">
            <a:noFill/>
            <a:miter lim="800000"/>
            <a:headEnd/>
            <a:tailEnd/>
          </a:ln>
          <a:effectLst/>
        </p:spPr>
        <p:txBody>
          <a:bodyPr wrap="none">
            <a:spAutoFit/>
          </a:bodyPr>
          <a:lstStyle/>
          <a:p>
            <a:r>
              <a:rPr lang="en-US" sz="2800" dirty="0">
                <a:effectLst/>
                <a:latin typeface="+mn-lt"/>
              </a:rPr>
              <a:t>What is a </a:t>
            </a:r>
            <a:r>
              <a:rPr lang="en-US" sz="2800" i="1" dirty="0">
                <a:solidFill>
                  <a:srgbClr val="00B050"/>
                </a:solidFill>
                <a:effectLst/>
                <a:latin typeface="+mn-lt"/>
              </a:rPr>
              <a:t>problem</a:t>
            </a:r>
            <a:r>
              <a:rPr lang="en-US" sz="2800" dirty="0">
                <a:effectLst/>
                <a:latin typeface="+mn-lt"/>
              </a:rPr>
              <a:t>?</a:t>
            </a:r>
          </a:p>
        </p:txBody>
      </p:sp>
      <p:sp>
        <p:nvSpPr>
          <p:cNvPr id="6" name="Text Box 10"/>
          <p:cNvSpPr txBox="1">
            <a:spLocks noChangeArrowheads="1"/>
          </p:cNvSpPr>
          <p:nvPr/>
        </p:nvSpPr>
        <p:spPr bwMode="auto">
          <a:xfrm>
            <a:off x="4893531" y="1295400"/>
            <a:ext cx="3181768" cy="523220"/>
          </a:xfrm>
          <a:prstGeom prst="rect">
            <a:avLst/>
          </a:prstGeom>
          <a:noFill/>
          <a:ln w="31750">
            <a:noFill/>
            <a:miter lim="800000"/>
            <a:headEnd/>
            <a:tailEnd/>
          </a:ln>
          <a:effectLst/>
        </p:spPr>
        <p:txBody>
          <a:bodyPr wrap="none">
            <a:spAutoFit/>
          </a:bodyPr>
          <a:lstStyle/>
          <a:p>
            <a:r>
              <a:rPr lang="en-US" sz="2800" dirty="0">
                <a:effectLst/>
                <a:latin typeface="+mn-lt"/>
              </a:rPr>
              <a:t>What is a </a:t>
            </a:r>
            <a:r>
              <a:rPr lang="en-US" sz="2800" i="1" dirty="0" smtClean="0">
                <a:solidFill>
                  <a:srgbClr val="00B050"/>
                </a:solidFill>
                <a:effectLst/>
                <a:latin typeface="+mn-lt"/>
              </a:rPr>
              <a:t>computer</a:t>
            </a:r>
            <a:r>
              <a:rPr lang="en-US" sz="2800" dirty="0" smtClean="0">
                <a:effectLst/>
                <a:latin typeface="+mn-lt"/>
              </a:rPr>
              <a:t>?</a:t>
            </a:r>
            <a:endParaRPr lang="en-US" sz="2800" dirty="0">
              <a:effectLst/>
              <a:latin typeface="+mn-lt"/>
            </a:endParaRPr>
          </a:p>
        </p:txBody>
      </p:sp>
      <p:sp>
        <p:nvSpPr>
          <p:cNvPr id="7" name="Text Box 10"/>
          <p:cNvSpPr txBox="1">
            <a:spLocks noChangeArrowheads="1"/>
          </p:cNvSpPr>
          <p:nvPr/>
        </p:nvSpPr>
        <p:spPr bwMode="auto">
          <a:xfrm>
            <a:off x="155863" y="1981200"/>
            <a:ext cx="8648699" cy="523220"/>
          </a:xfrm>
          <a:prstGeom prst="rect">
            <a:avLst/>
          </a:prstGeom>
          <a:noFill/>
          <a:ln w="31750">
            <a:noFill/>
            <a:miter lim="800000"/>
            <a:headEnd/>
            <a:tailEnd/>
          </a:ln>
          <a:effectLst/>
        </p:spPr>
        <p:txBody>
          <a:bodyPr wrap="square">
            <a:spAutoFit/>
          </a:bodyPr>
          <a:lstStyle/>
          <a:p>
            <a:r>
              <a:rPr lang="en-US" sz="2800" dirty="0" smtClean="0">
                <a:effectLst/>
                <a:latin typeface="+mn-lt"/>
              </a:rPr>
              <a:t>What does it mean for a computer to </a:t>
            </a:r>
            <a:r>
              <a:rPr lang="en-US" sz="2800" i="1" dirty="0" smtClean="0">
                <a:solidFill>
                  <a:srgbClr val="00B050"/>
                </a:solidFill>
                <a:effectLst/>
                <a:latin typeface="+mn-lt"/>
              </a:rPr>
              <a:t>solve</a:t>
            </a:r>
            <a:r>
              <a:rPr lang="en-US" sz="2800" dirty="0" smtClean="0">
                <a:solidFill>
                  <a:srgbClr val="00B050"/>
                </a:solidFill>
                <a:effectLst/>
                <a:latin typeface="+mn-lt"/>
              </a:rPr>
              <a:t> </a:t>
            </a:r>
            <a:r>
              <a:rPr lang="en-US" sz="2800" dirty="0" smtClean="0">
                <a:effectLst/>
                <a:latin typeface="+mn-lt"/>
              </a:rPr>
              <a:t>a problem?</a:t>
            </a:r>
            <a:endParaRPr lang="en-US" sz="2800" dirty="0">
              <a:effectLst/>
              <a:latin typeface="+mn-lt"/>
            </a:endParaRPr>
          </a:p>
        </p:txBody>
      </p:sp>
      <p:sp>
        <p:nvSpPr>
          <p:cNvPr id="8" name="Text Box 10"/>
          <p:cNvSpPr txBox="1">
            <a:spLocks noChangeArrowheads="1"/>
          </p:cNvSpPr>
          <p:nvPr/>
        </p:nvSpPr>
        <p:spPr bwMode="auto">
          <a:xfrm>
            <a:off x="2532659" y="2600252"/>
            <a:ext cx="4078681" cy="523220"/>
          </a:xfrm>
          <a:prstGeom prst="rect">
            <a:avLst/>
          </a:prstGeom>
          <a:noFill/>
          <a:ln w="31750">
            <a:noFill/>
            <a:miter lim="800000"/>
            <a:headEnd/>
            <a:tailEnd/>
          </a:ln>
          <a:effectLst/>
        </p:spPr>
        <p:txBody>
          <a:bodyPr wrap="none">
            <a:spAutoFit/>
          </a:bodyPr>
          <a:lstStyle/>
          <a:p>
            <a:r>
              <a:rPr lang="en-US" sz="2800" dirty="0" smtClean="0">
                <a:effectLst/>
                <a:latin typeface="+mn-lt"/>
              </a:rPr>
              <a:t>How do we measure </a:t>
            </a:r>
            <a:r>
              <a:rPr lang="en-US" sz="2800" i="1" dirty="0" smtClean="0">
                <a:solidFill>
                  <a:srgbClr val="00B050"/>
                </a:solidFill>
                <a:effectLst/>
                <a:latin typeface="+mn-lt"/>
              </a:rPr>
              <a:t>time</a:t>
            </a:r>
            <a:r>
              <a:rPr lang="en-US" sz="2800" dirty="0" smtClean="0">
                <a:effectLst/>
                <a:latin typeface="+mn-lt"/>
              </a:rPr>
              <a:t>?</a:t>
            </a:r>
            <a:endParaRPr lang="en-US" sz="2800" dirty="0">
              <a:effectLst/>
              <a:latin typeface="+mn-lt"/>
            </a:endParaRPr>
          </a:p>
        </p:txBody>
      </p:sp>
      <p:sp>
        <p:nvSpPr>
          <p:cNvPr id="9" name="Text Box 10"/>
          <p:cNvSpPr txBox="1">
            <a:spLocks noChangeArrowheads="1"/>
          </p:cNvSpPr>
          <p:nvPr/>
        </p:nvSpPr>
        <p:spPr bwMode="auto">
          <a:xfrm>
            <a:off x="450273" y="4648200"/>
            <a:ext cx="5881254" cy="954107"/>
          </a:xfrm>
          <a:prstGeom prst="rect">
            <a:avLst/>
          </a:prstGeom>
          <a:noFill/>
          <a:ln w="31750">
            <a:noFill/>
            <a:miter lim="800000"/>
            <a:headEnd/>
            <a:tailEnd/>
          </a:ln>
          <a:effectLst/>
        </p:spPr>
        <p:txBody>
          <a:bodyPr wrap="square">
            <a:spAutoFit/>
          </a:bodyPr>
          <a:lstStyle/>
          <a:p>
            <a:pPr algn="l"/>
            <a:r>
              <a:rPr lang="en-US" sz="2800" dirty="0" smtClean="0">
                <a:solidFill>
                  <a:srgbClr val="0070C0"/>
                </a:solidFill>
                <a:effectLst/>
                <a:latin typeface="+mn-lt"/>
              </a:rPr>
              <a:t>What problems can a </a:t>
            </a:r>
            <a:r>
              <a:rPr lang="en-US" sz="2800" i="1" dirty="0" smtClean="0">
                <a:solidFill>
                  <a:srgbClr val="0070C0"/>
                </a:solidFill>
                <a:effectLst/>
                <a:latin typeface="+mn-lt"/>
              </a:rPr>
              <a:t>computer solve</a:t>
            </a:r>
            <a:r>
              <a:rPr lang="en-US" sz="2800" dirty="0" smtClean="0">
                <a:solidFill>
                  <a:srgbClr val="0070C0"/>
                </a:solidFill>
                <a:effectLst/>
                <a:latin typeface="+mn-lt"/>
              </a:rPr>
              <a:t>? (</a:t>
            </a:r>
            <a:r>
              <a:rPr lang="en-US" sz="2800" i="1" dirty="0" smtClean="0">
                <a:solidFill>
                  <a:srgbClr val="0070C0"/>
                </a:solidFill>
                <a:effectLst/>
                <a:latin typeface="+mn-lt"/>
              </a:rPr>
              <a:t>Computability</a:t>
            </a:r>
            <a:r>
              <a:rPr lang="en-US" sz="2800" dirty="0" smtClean="0">
                <a:solidFill>
                  <a:srgbClr val="0070C0"/>
                </a:solidFill>
                <a:effectLst/>
                <a:latin typeface="+mn-lt"/>
              </a:rPr>
              <a:t>)</a:t>
            </a:r>
            <a:endParaRPr lang="en-US" sz="2800" dirty="0">
              <a:solidFill>
                <a:srgbClr val="0070C0"/>
              </a:solidFill>
              <a:effectLst/>
              <a:latin typeface="+mn-lt"/>
            </a:endParaRPr>
          </a:p>
        </p:txBody>
      </p:sp>
      <p:sp>
        <p:nvSpPr>
          <p:cNvPr id="10" name="Text Box 10"/>
          <p:cNvSpPr txBox="1">
            <a:spLocks noChangeArrowheads="1"/>
          </p:cNvSpPr>
          <p:nvPr/>
        </p:nvSpPr>
        <p:spPr bwMode="auto">
          <a:xfrm>
            <a:off x="3363192" y="5176530"/>
            <a:ext cx="5410200" cy="1384995"/>
          </a:xfrm>
          <a:prstGeom prst="rect">
            <a:avLst/>
          </a:prstGeom>
          <a:noFill/>
          <a:ln w="31750">
            <a:noFill/>
            <a:miter lim="800000"/>
            <a:headEnd/>
            <a:tailEnd/>
          </a:ln>
          <a:effectLst/>
        </p:spPr>
        <p:txBody>
          <a:bodyPr wrap="square">
            <a:spAutoFit/>
          </a:bodyPr>
          <a:lstStyle/>
          <a:p>
            <a:pPr algn="r"/>
            <a:r>
              <a:rPr lang="en-US" sz="2800" dirty="0" smtClean="0">
                <a:solidFill>
                  <a:srgbClr val="C00000"/>
                </a:solidFill>
                <a:effectLst/>
                <a:latin typeface="+mn-lt"/>
              </a:rPr>
              <a:t>What problems can a computer solve in a </a:t>
            </a:r>
            <a:r>
              <a:rPr lang="en-US" sz="2800" i="1" dirty="0" smtClean="0">
                <a:solidFill>
                  <a:srgbClr val="C00000"/>
                </a:solidFill>
                <a:effectLst/>
                <a:latin typeface="+mn-lt"/>
              </a:rPr>
              <a:t>reasonable time</a:t>
            </a:r>
            <a:r>
              <a:rPr lang="en-US" sz="2800" dirty="0" smtClean="0">
                <a:solidFill>
                  <a:srgbClr val="C00000"/>
                </a:solidFill>
                <a:effectLst/>
                <a:latin typeface="+mn-lt"/>
              </a:rPr>
              <a:t>?</a:t>
            </a:r>
          </a:p>
          <a:p>
            <a:pPr algn="r"/>
            <a:r>
              <a:rPr lang="en-US" sz="2800" dirty="0" smtClean="0">
                <a:solidFill>
                  <a:srgbClr val="C00000"/>
                </a:solidFill>
                <a:effectLst/>
                <a:latin typeface="+mn-lt"/>
              </a:rPr>
              <a:t>(</a:t>
            </a:r>
            <a:r>
              <a:rPr lang="en-US" sz="2800" i="1" dirty="0" smtClean="0">
                <a:solidFill>
                  <a:srgbClr val="C00000"/>
                </a:solidFill>
                <a:effectLst/>
                <a:latin typeface="+mn-lt"/>
              </a:rPr>
              <a:t>Complexity</a:t>
            </a:r>
            <a:r>
              <a:rPr lang="en-US" sz="2800" dirty="0" smtClean="0">
                <a:solidFill>
                  <a:srgbClr val="C00000"/>
                </a:solidFill>
                <a:effectLst/>
                <a:latin typeface="+mn-lt"/>
              </a:rPr>
              <a:t>)</a:t>
            </a:r>
            <a:endParaRPr lang="en-US" sz="2800" dirty="0">
              <a:solidFill>
                <a:srgbClr val="C00000"/>
              </a:solidFill>
              <a:effectLst/>
              <a:latin typeface="+mn-lt"/>
            </a:endParaRPr>
          </a:p>
        </p:txBody>
      </p:sp>
      <p:sp>
        <p:nvSpPr>
          <p:cNvPr id="11" name="Rectangle 2"/>
          <p:cNvSpPr txBox="1">
            <a:spLocks noChangeArrowheads="1"/>
          </p:cNvSpPr>
          <p:nvPr/>
        </p:nvSpPr>
        <p:spPr>
          <a:xfrm>
            <a:off x="457200" y="3962400"/>
            <a:ext cx="8229600" cy="69974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n-lt"/>
                <a:ea typeface="+mj-ea"/>
                <a:cs typeface="+mj-cs"/>
              </a:rPr>
              <a:t>Two Key Questions</a:t>
            </a:r>
            <a:endParaRPr kumimoji="0" lang="en-US"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12" name="Slide Number Placeholder 11"/>
          <p:cNvSpPr>
            <a:spLocks noGrp="1"/>
          </p:cNvSpPr>
          <p:nvPr>
            <p:ph type="sldNum" sz="quarter" idx="12"/>
          </p:nvPr>
        </p:nvSpPr>
        <p:spPr/>
        <p:txBody>
          <a:bodyPr/>
          <a:lstStyle/>
          <a:p>
            <a:fld id="{C546E0E4-908A-4724-B308-E4F6AE4FA0DD}" type="slidenum">
              <a:rPr lang="en-US" smtClean="0">
                <a:solidFill>
                  <a:prstClr val="black">
                    <a:tint val="75000"/>
                  </a:prstClr>
                </a:solidFill>
              </a:rPr>
              <a:pPr/>
              <a:t>25</a:t>
            </a:fld>
            <a:endParaRPr lang="en-US" dirty="0">
              <a:solidFill>
                <a:prstClr val="black">
                  <a:tint val="75000"/>
                </a:prstClr>
              </a:solidFill>
            </a:endParaRPr>
          </a:p>
        </p:txBody>
      </p:sp>
      <p:sp>
        <p:nvSpPr>
          <p:cNvPr id="13" name="Down Arrow 12"/>
          <p:cNvSpPr/>
          <p:nvPr/>
        </p:nvSpPr>
        <p:spPr>
          <a:xfrm>
            <a:off x="4286076" y="3237569"/>
            <a:ext cx="571848" cy="649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47961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210550" cy="1200149"/>
          </a:xfrm>
        </p:spPr>
        <p:txBody>
          <a:bodyPr>
            <a:normAutofit fontScale="90000"/>
          </a:bodyPr>
          <a:lstStyle/>
          <a:p>
            <a:r>
              <a:rPr lang="en-US" dirty="0"/>
              <a:t>What </a:t>
            </a:r>
            <a:r>
              <a:rPr lang="en-US" dirty="0" smtClean="0"/>
              <a:t>Problems </a:t>
            </a:r>
            <a:r>
              <a:rPr lang="en-US" dirty="0"/>
              <a:t>can a </a:t>
            </a:r>
            <a:r>
              <a:rPr lang="en-US" dirty="0" smtClean="0"/>
              <a:t>Computer Solve?</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26</a:t>
            </a:fld>
            <a:endParaRPr lang="en-US" dirty="0">
              <a:solidFill>
                <a:prstClr val="black">
                  <a:tint val="75000"/>
                </a:prstClr>
              </a:solidFill>
            </a:endParaRPr>
          </a:p>
        </p:txBody>
      </p:sp>
      <p:pic>
        <p:nvPicPr>
          <p:cNvPr id="5" name="Picture 2"/>
          <p:cNvPicPr>
            <a:picLocks noChangeAspect="1" noChangeArrowheads="1"/>
          </p:cNvPicPr>
          <p:nvPr/>
        </p:nvPicPr>
        <p:blipFill rotWithShape="1">
          <a:blip r:embed="rId2" cstate="print"/>
          <a:srcRect l="4996" r="3479"/>
          <a:stretch/>
        </p:blipFill>
        <p:spPr bwMode="auto">
          <a:xfrm>
            <a:off x="4800600" y="1229353"/>
            <a:ext cx="4114800" cy="3777983"/>
          </a:xfrm>
          <a:prstGeom prst="rect">
            <a:avLst/>
          </a:prstGeom>
          <a:ln>
            <a:noFill/>
          </a:ln>
          <a:effectLst>
            <a:softEdge rad="112500"/>
          </a:effectLst>
        </p:spPr>
      </p:pic>
      <p:sp>
        <p:nvSpPr>
          <p:cNvPr id="6" name="TextBox 5"/>
          <p:cNvSpPr txBox="1"/>
          <p:nvPr/>
        </p:nvSpPr>
        <p:spPr>
          <a:xfrm>
            <a:off x="1162773" y="6022620"/>
            <a:ext cx="6827831"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effectLst/>
              </a:rPr>
              <a:t>Answered (for a model) by Church and Turing (1930s)</a:t>
            </a:r>
            <a:endParaRPr lang="en-US" sz="2400" dirty="0">
              <a:effectLst/>
            </a:endParaRPr>
          </a:p>
        </p:txBody>
      </p:sp>
      <p:sp>
        <p:nvSpPr>
          <p:cNvPr id="7" name="TextBox 6"/>
          <p:cNvSpPr txBox="1"/>
          <p:nvPr/>
        </p:nvSpPr>
        <p:spPr>
          <a:xfrm>
            <a:off x="88900" y="4334470"/>
            <a:ext cx="4292600" cy="1631216"/>
          </a:xfrm>
          <a:prstGeom prst="rect">
            <a:avLst/>
          </a:prstGeom>
          <a:noFill/>
        </p:spPr>
        <p:txBody>
          <a:bodyPr wrap="square" rtlCol="0">
            <a:spAutoFit/>
          </a:bodyPr>
          <a:lstStyle/>
          <a:p>
            <a:r>
              <a:rPr lang="en-US" sz="2000" dirty="0" smtClean="0">
                <a:effectLst/>
                <a:latin typeface="+mn-lt"/>
              </a:rPr>
              <a:t>“During the last six months I have been contriving another engine of far greater power ... I am myself astonished at the powers I have given it.”</a:t>
            </a:r>
          </a:p>
          <a:p>
            <a:pPr algn="ctr"/>
            <a:r>
              <a:rPr lang="en-US" sz="2000" i="1" dirty="0" smtClean="0">
                <a:effectLst/>
                <a:latin typeface="+mn-lt"/>
              </a:rPr>
              <a:t>(Charles Babbage, 1835)</a:t>
            </a:r>
            <a:endParaRPr lang="en-US" sz="2000" i="1" dirty="0">
              <a:effectLst/>
              <a:latin typeface="+mn-lt"/>
            </a:endParaRPr>
          </a:p>
        </p:txBody>
      </p:sp>
      <p:sp>
        <p:nvSpPr>
          <p:cNvPr id="8" name="TextBox 7"/>
          <p:cNvSpPr txBox="1"/>
          <p:nvPr/>
        </p:nvSpPr>
        <p:spPr>
          <a:xfrm>
            <a:off x="4800600" y="5128988"/>
            <a:ext cx="4038600" cy="707886"/>
          </a:xfrm>
          <a:prstGeom prst="rect">
            <a:avLst/>
          </a:prstGeom>
          <a:noFill/>
        </p:spPr>
        <p:txBody>
          <a:bodyPr wrap="square" rtlCol="0">
            <a:spAutoFit/>
          </a:bodyPr>
          <a:lstStyle/>
          <a:p>
            <a:pPr algn="ctr"/>
            <a:r>
              <a:rPr lang="en-US" sz="2000" dirty="0" smtClean="0">
                <a:effectLst/>
                <a:latin typeface="+mn-lt"/>
              </a:rPr>
              <a:t>“It will not slice a pineapple.”</a:t>
            </a:r>
          </a:p>
          <a:p>
            <a:pPr algn="ctr"/>
            <a:r>
              <a:rPr lang="en-US" sz="2000" i="1" dirty="0" smtClean="0">
                <a:effectLst/>
                <a:latin typeface="+mn-lt"/>
              </a:rPr>
              <a:t>(Charles Babbage, 1852)</a:t>
            </a:r>
            <a:endParaRPr lang="en-US" sz="2000" i="1" dirty="0">
              <a:effectLst/>
              <a:latin typeface="+mn-lt"/>
            </a:endParaRPr>
          </a:p>
        </p:txBody>
      </p:sp>
      <p:pic>
        <p:nvPicPr>
          <p:cNvPr id="9" name="Picture 3"/>
          <p:cNvPicPr>
            <a:picLocks noChangeAspect="1" noChangeArrowheads="1"/>
          </p:cNvPicPr>
          <p:nvPr/>
        </p:nvPicPr>
        <p:blipFill>
          <a:blip r:embed="rId3" cstate="print"/>
          <a:srcRect/>
          <a:stretch>
            <a:fillRect/>
          </a:stretch>
        </p:blipFill>
        <p:spPr bwMode="auto">
          <a:xfrm>
            <a:off x="203200" y="1229353"/>
            <a:ext cx="4064000" cy="3048000"/>
          </a:xfrm>
          <a:prstGeom prst="rect">
            <a:avLst/>
          </a:prstGeom>
          <a:ln>
            <a:noFill/>
          </a:ln>
          <a:effectLst>
            <a:softEdge rad="112500"/>
          </a:effectLst>
        </p:spPr>
      </p:pic>
    </p:spTree>
    <p:extLst>
      <p:ext uri="{BB962C8B-B14F-4D97-AF65-F5344CB8AC3E}">
        <p14:creationId xmlns:p14="http://schemas.microsoft.com/office/powerpoint/2010/main" val="75357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6147" name="Picture 3"/>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6149" name="Picture 5"/>
          <p:cNvPicPr>
            <a:picLocks noChangeAspect="1" noChangeArrowheads="1"/>
          </p:cNvPicPr>
          <p:nvPr/>
        </p:nvPicPr>
        <p:blipFill>
          <a:blip r:embed="rId3" cstate="print"/>
          <a:srcRect/>
          <a:stretch>
            <a:fillRect/>
          </a:stretch>
        </p:blipFill>
        <p:spPr bwMode="auto">
          <a:xfrm>
            <a:off x="1756064" y="439882"/>
            <a:ext cx="5694066" cy="5181600"/>
          </a:xfrm>
          <a:prstGeom prst="rect">
            <a:avLst/>
          </a:prstGeom>
          <a:noFill/>
          <a:ln w="9525">
            <a:noFill/>
            <a:miter lim="800000"/>
            <a:headEnd/>
            <a:tailEnd/>
          </a:ln>
        </p:spPr>
      </p:pic>
      <p:sp>
        <p:nvSpPr>
          <p:cNvPr id="8" name="TextBox 7"/>
          <p:cNvSpPr txBox="1"/>
          <p:nvPr/>
        </p:nvSpPr>
        <p:spPr>
          <a:xfrm>
            <a:off x="2687782" y="5763491"/>
            <a:ext cx="3651256" cy="523220"/>
          </a:xfrm>
          <a:prstGeom prst="rect">
            <a:avLst/>
          </a:prstGeom>
          <a:noFill/>
        </p:spPr>
        <p:txBody>
          <a:bodyPr wrap="none" rtlCol="0">
            <a:spAutoFit/>
          </a:bodyPr>
          <a:lstStyle/>
          <a:p>
            <a:r>
              <a:rPr lang="en-US" sz="2800" dirty="0" smtClean="0">
                <a:effectLst/>
                <a:latin typeface="+mn-lt"/>
              </a:rPr>
              <a:t>There’s an app for that?</a:t>
            </a:r>
            <a:endParaRPr lang="en-US" sz="2800" dirty="0">
              <a:effectLst/>
              <a:latin typeface="+mn-lt"/>
            </a:endParaRPr>
          </a:p>
        </p:txBody>
      </p:sp>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3760669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t>
            </a:r>
            <a:r>
              <a:rPr lang="en-US" dirty="0" smtClean="0"/>
              <a:t>Problems </a:t>
            </a:r>
            <a:r>
              <a:rPr lang="en-US" dirty="0"/>
              <a:t>can </a:t>
            </a:r>
            <a:r>
              <a:rPr lang="en-US" dirty="0" smtClean="0"/>
              <a:t>Real Computers Solve </a:t>
            </a:r>
            <a:r>
              <a:rPr lang="en-US" dirty="0"/>
              <a:t>in a </a:t>
            </a:r>
            <a:r>
              <a:rPr lang="en-US" dirty="0" smtClean="0">
                <a:solidFill>
                  <a:srgbClr val="C00000"/>
                </a:solidFill>
              </a:rPr>
              <a:t>Reasonable Time</a:t>
            </a:r>
            <a:r>
              <a:rPr lang="en-US" dirty="0" smtClean="0"/>
              <a:t>?</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28</a:t>
            </a:fld>
            <a:endParaRPr lang="en-US" dirty="0">
              <a:solidFill>
                <a:prstClr val="black">
                  <a:tint val="75000"/>
                </a:prstClr>
              </a:solidFill>
            </a:endParaRPr>
          </a:p>
        </p:txBody>
      </p:sp>
      <p:pic>
        <p:nvPicPr>
          <p:cNvPr id="5" name="Picture 2"/>
          <p:cNvPicPr>
            <a:picLocks noChangeAspect="1" noChangeArrowheads="1"/>
          </p:cNvPicPr>
          <p:nvPr/>
        </p:nvPicPr>
        <p:blipFill>
          <a:blip r:embed="rId2" cstate="print"/>
          <a:srcRect/>
          <a:stretch>
            <a:fillRect/>
          </a:stretch>
        </p:blipFill>
        <p:spPr bwMode="auto">
          <a:xfrm>
            <a:off x="457200" y="1816952"/>
            <a:ext cx="5257800" cy="3345873"/>
          </a:xfrm>
          <a:prstGeom prst="rect">
            <a:avLst/>
          </a:prstGeom>
          <a:noFill/>
          <a:ln w="9525">
            <a:noFill/>
            <a:miter lim="800000"/>
            <a:headEnd/>
            <a:tailEnd/>
          </a:ln>
        </p:spPr>
      </p:pic>
      <p:sp>
        <p:nvSpPr>
          <p:cNvPr id="6" name="Rectangle 5"/>
          <p:cNvSpPr/>
          <p:nvPr/>
        </p:nvSpPr>
        <p:spPr>
          <a:xfrm>
            <a:off x="457200" y="5188803"/>
            <a:ext cx="5334000" cy="830997"/>
          </a:xfrm>
          <a:prstGeom prst="rect">
            <a:avLst/>
          </a:prstGeom>
        </p:spPr>
        <p:txBody>
          <a:bodyPr wrap="square">
            <a:spAutoFit/>
          </a:bodyPr>
          <a:lstStyle/>
          <a:p>
            <a:r>
              <a:rPr lang="en-US" sz="2400" i="1" dirty="0" smtClean="0">
                <a:effectLst/>
                <a:latin typeface="+mn-lt"/>
              </a:rPr>
              <a:t>I can't find an efficient algorithm, but neither can all these famous people</a:t>
            </a:r>
            <a:endParaRPr lang="en-US" sz="2400" dirty="0">
              <a:effectLst/>
              <a:latin typeface="+mn-lt"/>
            </a:endParaRPr>
          </a:p>
        </p:txBody>
      </p:sp>
      <p:sp>
        <p:nvSpPr>
          <p:cNvPr id="7" name="TextBox 6"/>
          <p:cNvSpPr txBox="1"/>
          <p:nvPr/>
        </p:nvSpPr>
        <p:spPr>
          <a:xfrm>
            <a:off x="6009168" y="1921507"/>
            <a:ext cx="2895600" cy="1569660"/>
          </a:xfrm>
          <a:prstGeom prst="rect">
            <a:avLst/>
          </a:prstGeom>
          <a:noFill/>
        </p:spPr>
        <p:txBody>
          <a:bodyPr wrap="square" rtlCol="0">
            <a:spAutoFit/>
          </a:bodyPr>
          <a:lstStyle/>
          <a:p>
            <a:pPr algn="l"/>
            <a:r>
              <a:rPr lang="en-US" sz="2400" b="1" dirty="0" smtClean="0">
                <a:effectLst/>
                <a:latin typeface="+mn-lt"/>
              </a:rPr>
              <a:t>Theoretical version:</a:t>
            </a:r>
            <a:r>
              <a:rPr lang="en-US" sz="2400" dirty="0" smtClean="0">
                <a:effectLst/>
                <a:latin typeface="+mn-lt"/>
              </a:rPr>
              <a:t> (</a:t>
            </a:r>
            <a:r>
              <a:rPr lang="en-US" sz="2400" i="1" dirty="0" smtClean="0">
                <a:effectLst/>
                <a:latin typeface="+mn-lt"/>
                <a:cs typeface="Times New Roman" pitchFamily="18" charset="0"/>
              </a:rPr>
              <a:t>P</a:t>
            </a:r>
            <a:r>
              <a:rPr lang="en-US" sz="2400" dirty="0" smtClean="0">
                <a:effectLst/>
                <a:latin typeface="+mn-lt"/>
                <a:cs typeface="Times New Roman" pitchFamily="18" charset="0"/>
              </a:rPr>
              <a:t> = </a:t>
            </a:r>
            <a:r>
              <a:rPr lang="en-US" sz="2400" i="1" dirty="0" smtClean="0">
                <a:effectLst/>
                <a:latin typeface="+mn-lt"/>
                <a:cs typeface="Times New Roman" pitchFamily="18" charset="0"/>
              </a:rPr>
              <a:t>NP</a:t>
            </a:r>
            <a:r>
              <a:rPr lang="en-US" sz="2400" dirty="0" smtClean="0">
                <a:effectLst/>
                <a:latin typeface="+mn-lt"/>
              </a:rPr>
              <a:t>) posed by Stephen Cook in 1971</a:t>
            </a:r>
          </a:p>
          <a:p>
            <a:pPr algn="l"/>
            <a:r>
              <a:rPr lang="en-US" sz="2400" b="1" dirty="0" smtClean="0">
                <a:solidFill>
                  <a:srgbClr val="C00000"/>
                </a:solidFill>
                <a:effectLst/>
                <a:latin typeface="+mn-lt"/>
              </a:rPr>
              <a:t>Open problem</a:t>
            </a:r>
            <a:endParaRPr lang="en-US" sz="2400" b="1" dirty="0">
              <a:solidFill>
                <a:srgbClr val="C00000"/>
              </a:solidFill>
              <a:effectLst/>
              <a:latin typeface="+mn-lt"/>
            </a:endParaRPr>
          </a:p>
        </p:txBody>
      </p:sp>
      <p:sp>
        <p:nvSpPr>
          <p:cNvPr id="8" name="TextBox 7"/>
          <p:cNvSpPr txBox="1"/>
          <p:nvPr/>
        </p:nvSpPr>
        <p:spPr>
          <a:xfrm>
            <a:off x="6041064" y="3560693"/>
            <a:ext cx="2819400" cy="1938992"/>
          </a:xfrm>
          <a:prstGeom prst="rect">
            <a:avLst/>
          </a:prstGeom>
          <a:noFill/>
        </p:spPr>
        <p:txBody>
          <a:bodyPr wrap="square" rtlCol="0">
            <a:spAutoFit/>
          </a:bodyPr>
          <a:lstStyle/>
          <a:p>
            <a:pPr algn="l"/>
            <a:r>
              <a:rPr lang="en-US" sz="2400" b="1" dirty="0" smtClean="0">
                <a:effectLst/>
                <a:latin typeface="+mn-lt"/>
              </a:rPr>
              <a:t>Pragmatic version:</a:t>
            </a:r>
            <a:r>
              <a:rPr lang="en-US" sz="2400" dirty="0" smtClean="0">
                <a:effectLst/>
                <a:latin typeface="+mn-lt"/>
              </a:rPr>
              <a:t> do all computers in our universe have these limitations?</a:t>
            </a:r>
          </a:p>
          <a:p>
            <a:pPr algn="l"/>
            <a:r>
              <a:rPr lang="en-US" sz="2400" b="1" dirty="0" smtClean="0">
                <a:solidFill>
                  <a:srgbClr val="C00000"/>
                </a:solidFill>
                <a:effectLst/>
                <a:latin typeface="+mn-lt"/>
              </a:rPr>
              <a:t>Open problem</a:t>
            </a:r>
            <a:endParaRPr lang="en-US" sz="2400" b="1" dirty="0">
              <a:solidFill>
                <a:srgbClr val="C00000"/>
              </a:solidFill>
              <a:effectLst/>
              <a:latin typeface="+mn-lt"/>
            </a:endParaRPr>
          </a:p>
        </p:txBody>
      </p:sp>
    </p:spTree>
    <p:extLst>
      <p:ext uri="{BB962C8B-B14F-4D97-AF65-F5344CB8AC3E}">
        <p14:creationId xmlns:p14="http://schemas.microsoft.com/office/powerpoint/2010/main" val="149663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r>
              <a:rPr lang="en-US" sz="3600" dirty="0" err="1" smtClean="0"/>
              <a:t>Lakukan</a:t>
            </a:r>
            <a:r>
              <a:rPr lang="en-US" sz="3600" dirty="0" smtClean="0"/>
              <a:t> </a:t>
            </a:r>
            <a:r>
              <a:rPr lang="en-US" sz="3600" dirty="0" err="1" smtClean="0">
                <a:solidFill>
                  <a:srgbClr val="C00000"/>
                </a:solidFill>
              </a:rPr>
              <a:t>googling</a:t>
            </a:r>
            <a:endParaRPr lang="en-US" sz="3600" dirty="0">
              <a:solidFill>
                <a:srgbClr val="C00000"/>
              </a:solidFill>
            </a:endParaRPr>
          </a:p>
          <a:p>
            <a:r>
              <a:rPr lang="en-US" sz="3600" dirty="0" err="1" smtClean="0"/>
              <a:t>Rangkumkan</a:t>
            </a:r>
            <a:r>
              <a:rPr lang="en-US" sz="3600" dirty="0" smtClean="0"/>
              <a:t> </a:t>
            </a:r>
            <a:r>
              <a:rPr lang="en-US" sz="3600" dirty="0" err="1" smtClean="0"/>
              <a:t>pendapat</a:t>
            </a:r>
            <a:r>
              <a:rPr lang="en-US" sz="3600" dirty="0" smtClean="0"/>
              <a:t> </a:t>
            </a:r>
            <a:r>
              <a:rPr lang="en-US" sz="3600" dirty="0" err="1" smtClean="0"/>
              <a:t>anda</a:t>
            </a:r>
            <a:r>
              <a:rPr lang="en-US" sz="3600" dirty="0"/>
              <a:t> </a:t>
            </a:r>
            <a:r>
              <a:rPr lang="en-US" sz="3600" dirty="0" err="1" smtClean="0"/>
              <a:t>tentang</a:t>
            </a:r>
            <a:r>
              <a:rPr lang="en-US" sz="3600" dirty="0" smtClean="0"/>
              <a:t> </a:t>
            </a:r>
            <a:r>
              <a:rPr lang="en-US" sz="3600" dirty="0" err="1" smtClean="0"/>
              <a:t>masalah</a:t>
            </a:r>
            <a:r>
              <a:rPr lang="en-US" sz="3600" dirty="0" smtClean="0"/>
              <a:t> </a:t>
            </a:r>
            <a:r>
              <a:rPr lang="en-US" sz="3600" dirty="0" err="1" smtClean="0"/>
              <a:t>apa</a:t>
            </a:r>
            <a:r>
              <a:rPr lang="en-US" sz="3600" dirty="0" smtClean="0"/>
              <a:t> </a:t>
            </a:r>
            <a:r>
              <a:rPr lang="en-US" sz="3600" dirty="0" err="1" smtClean="0"/>
              <a:t>saja</a:t>
            </a:r>
            <a:r>
              <a:rPr lang="en-US" sz="3600" dirty="0" smtClean="0"/>
              <a:t> yang </a:t>
            </a:r>
            <a:r>
              <a:rPr lang="en-US" sz="4000" dirty="0" err="1" smtClean="0">
                <a:solidFill>
                  <a:srgbClr val="C00000"/>
                </a:solidFill>
              </a:rPr>
              <a:t>bisa</a:t>
            </a:r>
            <a:r>
              <a:rPr lang="en-US" sz="4000" dirty="0" smtClean="0">
                <a:solidFill>
                  <a:srgbClr val="C00000"/>
                </a:solidFill>
              </a:rPr>
              <a:t> </a:t>
            </a:r>
            <a:r>
              <a:rPr lang="en-US" sz="3600" dirty="0" err="1" smtClean="0"/>
              <a:t>dipecahkan</a:t>
            </a:r>
            <a:r>
              <a:rPr lang="en-US" sz="3600" dirty="0" smtClean="0"/>
              <a:t> </a:t>
            </a:r>
            <a:r>
              <a:rPr lang="en-US" sz="3600" dirty="0" err="1" smtClean="0"/>
              <a:t>oleh</a:t>
            </a:r>
            <a:r>
              <a:rPr lang="en-US" sz="3600" dirty="0"/>
              <a:t> </a:t>
            </a:r>
            <a:r>
              <a:rPr lang="en-US" sz="3600" dirty="0" err="1" smtClean="0"/>
              <a:t>komputer</a:t>
            </a:r>
            <a:r>
              <a:rPr lang="en-US" sz="3600" dirty="0" smtClean="0"/>
              <a:t>, </a:t>
            </a:r>
            <a:r>
              <a:rPr lang="en-US" sz="3600" dirty="0" err="1" smtClean="0"/>
              <a:t>dan</a:t>
            </a:r>
            <a:r>
              <a:rPr lang="en-US" sz="3600" dirty="0" smtClean="0"/>
              <a:t> </a:t>
            </a:r>
            <a:r>
              <a:rPr lang="en-US" sz="3600" dirty="0" err="1" smtClean="0"/>
              <a:t>masalah</a:t>
            </a:r>
            <a:r>
              <a:rPr lang="en-US" sz="3600" dirty="0" smtClean="0"/>
              <a:t> </a:t>
            </a:r>
            <a:r>
              <a:rPr lang="en-US" sz="3600" dirty="0" err="1" smtClean="0"/>
              <a:t>apa</a:t>
            </a:r>
            <a:r>
              <a:rPr lang="en-US" sz="3600" dirty="0" smtClean="0"/>
              <a:t> </a:t>
            </a:r>
            <a:r>
              <a:rPr lang="en-US" sz="3600" dirty="0" err="1" smtClean="0"/>
              <a:t>saja</a:t>
            </a:r>
            <a:r>
              <a:rPr lang="en-US" sz="3600" dirty="0" smtClean="0"/>
              <a:t> yang </a:t>
            </a:r>
            <a:r>
              <a:rPr lang="en-US" sz="4000" dirty="0" err="1" smtClean="0">
                <a:solidFill>
                  <a:srgbClr val="0070C0"/>
                </a:solidFill>
              </a:rPr>
              <a:t>tidak</a:t>
            </a:r>
            <a:r>
              <a:rPr lang="en-US" sz="4000" dirty="0" smtClean="0">
                <a:solidFill>
                  <a:srgbClr val="0070C0"/>
                </a:solidFill>
              </a:rPr>
              <a:t> </a:t>
            </a:r>
            <a:r>
              <a:rPr lang="en-US" sz="4000" dirty="0" err="1" smtClean="0">
                <a:solidFill>
                  <a:srgbClr val="0070C0"/>
                </a:solidFill>
              </a:rPr>
              <a:t>bisa</a:t>
            </a:r>
            <a:endParaRPr lang="en-US" sz="4000" dirty="0" smtClean="0">
              <a:solidFill>
                <a:srgbClr val="0070C0"/>
              </a:solidFill>
            </a:endParaRPr>
          </a:p>
          <a:p>
            <a:endParaRPr lang="en-US" sz="4000" dirty="0" smtClean="0">
              <a:solidFill>
                <a:srgbClr val="0070C0"/>
              </a:solidFill>
            </a:endParaRPr>
          </a:p>
          <a:p>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671486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Textbooks</a:t>
            </a:r>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89" b="5251"/>
          <a:stretch/>
        </p:blipFill>
        <p:spPr bwMode="auto">
          <a:xfrm>
            <a:off x="685800" y="1295401"/>
            <a:ext cx="3581400" cy="4868705"/>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a:t>
            </a:fld>
            <a:endParaRPr lang="en-US" dirty="0">
              <a:solidFill>
                <a:prstClr val="black">
                  <a:tint val="75000"/>
                </a:prstClr>
              </a:solidFill>
            </a:endParaRPr>
          </a:p>
        </p:txBody>
      </p:sp>
      <p:pic>
        <p:nvPicPr>
          <p:cNvPr id="6" name="Picture 5"/>
          <p:cNvPicPr>
            <a:picLocks noChangeAspect="1"/>
          </p:cNvPicPr>
          <p:nvPr/>
        </p:nvPicPr>
        <p:blipFill rotWithShape="1">
          <a:blip r:embed="rId5"/>
          <a:srcRect l="39075" t="11481" r="25417" b="4074"/>
          <a:stretch/>
        </p:blipFill>
        <p:spPr>
          <a:xfrm>
            <a:off x="4876800" y="1295402"/>
            <a:ext cx="3645567" cy="487679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1546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1.2 </a:t>
            </a:r>
            <a:r>
              <a:rPr lang="en-US" sz="4400" dirty="0"/>
              <a:t>Automata, Computability and Complexity</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30</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29855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err="1"/>
              <a:t>Automata</a:t>
            </a:r>
            <a:r>
              <a:rPr lang="id-ID" dirty="0"/>
              <a:t>, </a:t>
            </a:r>
            <a:r>
              <a:rPr lang="id-ID" dirty="0" err="1"/>
              <a:t>Computability</a:t>
            </a:r>
            <a:r>
              <a:rPr lang="id-ID" dirty="0"/>
              <a:t> </a:t>
            </a:r>
            <a:r>
              <a:rPr lang="id-ID" dirty="0" err="1"/>
              <a:t>and</a:t>
            </a:r>
            <a:r>
              <a:rPr lang="id-ID" dirty="0"/>
              <a:t> </a:t>
            </a:r>
            <a:r>
              <a:rPr lang="id-ID" dirty="0" err="1"/>
              <a:t>Complexity</a:t>
            </a:r>
            <a:endParaRPr lang="id-ID" dirty="0"/>
          </a:p>
        </p:txBody>
      </p:sp>
      <p:sp>
        <p:nvSpPr>
          <p:cNvPr id="3" name="Content Placeholder 2"/>
          <p:cNvSpPr>
            <a:spLocks noGrp="1"/>
          </p:cNvSpPr>
          <p:nvPr>
            <p:ph idx="1"/>
          </p:nvPr>
        </p:nvSpPr>
        <p:spPr/>
        <p:txBody>
          <a:bodyPr>
            <a:normAutofit/>
          </a:bodyPr>
          <a:lstStyle/>
          <a:p>
            <a:r>
              <a:rPr lang="en-US" sz="3200" dirty="0"/>
              <a:t>This </a:t>
            </a:r>
            <a:r>
              <a:rPr lang="en-US" sz="3200" dirty="0" smtClean="0"/>
              <a:t>course focuses </a:t>
            </a:r>
            <a:r>
              <a:rPr lang="en-US" sz="3200" dirty="0"/>
              <a:t>on three traditionally central areas of the theory of </a:t>
            </a:r>
            <a:r>
              <a:rPr lang="en-US" sz="3200" dirty="0" smtClean="0"/>
              <a:t>computation:</a:t>
            </a:r>
          </a:p>
          <a:p>
            <a:pPr marL="914400" lvl="1" indent="-457200">
              <a:buFont typeface="+mj-lt"/>
              <a:buAutoNum type="arabicPeriod"/>
            </a:pPr>
            <a:r>
              <a:rPr lang="en-US" sz="2800" dirty="0" smtClean="0">
                <a:solidFill>
                  <a:srgbClr val="C00000"/>
                </a:solidFill>
              </a:rPr>
              <a:t>Automata</a:t>
            </a:r>
            <a:endParaRPr lang="en-US" sz="2800" dirty="0"/>
          </a:p>
          <a:p>
            <a:pPr marL="914400" lvl="1" indent="-457200">
              <a:buFont typeface="+mj-lt"/>
              <a:buAutoNum type="arabicPeriod"/>
            </a:pPr>
            <a:r>
              <a:rPr lang="en-US" sz="2800" dirty="0" smtClean="0">
                <a:solidFill>
                  <a:srgbClr val="C00000"/>
                </a:solidFill>
              </a:rPr>
              <a:t>Computability</a:t>
            </a:r>
            <a:endParaRPr lang="en-US" sz="2800" dirty="0"/>
          </a:p>
          <a:p>
            <a:pPr marL="914400" lvl="1" indent="-457200">
              <a:buFont typeface="+mj-lt"/>
              <a:buAutoNum type="arabicPeriod"/>
            </a:pPr>
            <a:r>
              <a:rPr lang="en-US" sz="2800" dirty="0" smtClean="0">
                <a:solidFill>
                  <a:srgbClr val="C00000"/>
                </a:solidFill>
              </a:rPr>
              <a:t>Complexity</a:t>
            </a:r>
            <a:endParaRPr lang="en-US" sz="2800" dirty="0" smtClean="0"/>
          </a:p>
          <a:p>
            <a:endParaRPr lang="en-US" sz="3200" dirty="0" smtClean="0"/>
          </a:p>
          <a:p>
            <a:r>
              <a:rPr lang="en-US" sz="3200" dirty="0" smtClean="0"/>
              <a:t>They </a:t>
            </a:r>
            <a:r>
              <a:rPr lang="en-US" sz="3200" dirty="0"/>
              <a:t>are </a:t>
            </a:r>
            <a:r>
              <a:rPr lang="en-US" sz="3200" dirty="0">
                <a:solidFill>
                  <a:srgbClr val="C00000"/>
                </a:solidFill>
              </a:rPr>
              <a:t>linked by the </a:t>
            </a:r>
            <a:r>
              <a:rPr lang="en-US" sz="3200" dirty="0" smtClean="0">
                <a:solidFill>
                  <a:srgbClr val="C00000"/>
                </a:solidFill>
              </a:rPr>
              <a:t>question</a:t>
            </a:r>
            <a:r>
              <a:rPr lang="en-US" sz="3200" dirty="0" smtClean="0"/>
              <a:t>:</a:t>
            </a:r>
            <a:br>
              <a:rPr lang="en-US" sz="3200" dirty="0" smtClean="0"/>
            </a:br>
            <a:r>
              <a:rPr lang="en-US" sz="2800" dirty="0" smtClean="0"/>
              <a:t>What </a:t>
            </a:r>
            <a:r>
              <a:rPr lang="en-US" sz="2800" dirty="0"/>
              <a:t>are the fundamental </a:t>
            </a:r>
            <a:r>
              <a:rPr lang="en-US" sz="2800" dirty="0">
                <a:solidFill>
                  <a:schemeClr val="accent5"/>
                </a:solidFill>
              </a:rPr>
              <a:t>capabilities</a:t>
            </a:r>
            <a:r>
              <a:rPr lang="en-US" sz="2800" dirty="0"/>
              <a:t> and </a:t>
            </a:r>
            <a:r>
              <a:rPr lang="en-US" sz="2800" dirty="0">
                <a:solidFill>
                  <a:srgbClr val="00B050"/>
                </a:solidFill>
              </a:rPr>
              <a:t>limitations of computers</a:t>
            </a:r>
            <a:r>
              <a:rPr lang="en-US" sz="2800" dirty="0" smtClean="0"/>
              <a:t>?</a:t>
            </a:r>
          </a:p>
          <a:p>
            <a:pPr marL="0" indent="0">
              <a:buNone/>
            </a:pPr>
            <a:endParaRPr lang="id-ID" sz="3200"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78390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Theory</a:t>
            </a:r>
            <a:endParaRPr lang="id-ID" dirty="0"/>
          </a:p>
        </p:txBody>
      </p:sp>
      <p:sp>
        <p:nvSpPr>
          <p:cNvPr id="3" name="Content Placeholder 2"/>
          <p:cNvSpPr>
            <a:spLocks noGrp="1"/>
          </p:cNvSpPr>
          <p:nvPr>
            <p:ph idx="1"/>
          </p:nvPr>
        </p:nvSpPr>
        <p:spPr>
          <a:xfrm>
            <a:off x="628650" y="1352549"/>
            <a:ext cx="7886700" cy="5276851"/>
          </a:xfrm>
        </p:spPr>
        <p:txBody>
          <a:bodyPr>
            <a:normAutofit fontScale="92500" lnSpcReduction="10000"/>
          </a:bodyPr>
          <a:lstStyle/>
          <a:p>
            <a:r>
              <a:rPr lang="en-US" dirty="0"/>
              <a:t>What makes some problems </a:t>
            </a:r>
            <a:r>
              <a:rPr lang="en-US" dirty="0">
                <a:solidFill>
                  <a:srgbClr val="C00000"/>
                </a:solidFill>
              </a:rPr>
              <a:t>computationally hard </a:t>
            </a:r>
            <a:r>
              <a:rPr lang="en-US" dirty="0"/>
              <a:t>and others </a:t>
            </a:r>
            <a:r>
              <a:rPr lang="en-US" dirty="0">
                <a:solidFill>
                  <a:srgbClr val="C00000"/>
                </a:solidFill>
              </a:rPr>
              <a:t>easy</a:t>
            </a:r>
            <a:r>
              <a:rPr lang="en-US" dirty="0" smtClean="0"/>
              <a:t>?</a:t>
            </a:r>
          </a:p>
          <a:p>
            <a:r>
              <a:rPr lang="en-US" dirty="0"/>
              <a:t>You have </a:t>
            </a:r>
            <a:r>
              <a:rPr lang="en-US" dirty="0">
                <a:solidFill>
                  <a:srgbClr val="C00000"/>
                </a:solidFill>
              </a:rPr>
              <a:t>several options </a:t>
            </a:r>
            <a:r>
              <a:rPr lang="en-US" dirty="0"/>
              <a:t>when you confront a problem that appears to </a:t>
            </a:r>
            <a:r>
              <a:rPr lang="en-US" dirty="0" smtClean="0"/>
              <a:t>be computationally hard: </a:t>
            </a:r>
          </a:p>
          <a:p>
            <a:pPr marL="914400" lvl="1" indent="-457200">
              <a:buFont typeface="+mj-lt"/>
              <a:buAutoNum type="arabicPeriod"/>
            </a:pPr>
            <a:r>
              <a:rPr lang="en-US" dirty="0" smtClean="0"/>
              <a:t>By </a:t>
            </a:r>
            <a:r>
              <a:rPr lang="en-US" dirty="0"/>
              <a:t>understanding </a:t>
            </a:r>
            <a:r>
              <a:rPr lang="en-US" dirty="0">
                <a:solidFill>
                  <a:srgbClr val="0070C0"/>
                </a:solidFill>
              </a:rPr>
              <a:t>which aspect of the problem is </a:t>
            </a:r>
            <a:r>
              <a:rPr lang="en-US" dirty="0" smtClean="0">
                <a:solidFill>
                  <a:srgbClr val="0070C0"/>
                </a:solidFill>
              </a:rPr>
              <a:t>at the </a:t>
            </a:r>
            <a:r>
              <a:rPr lang="en-US" dirty="0">
                <a:solidFill>
                  <a:srgbClr val="0070C0"/>
                </a:solidFill>
              </a:rPr>
              <a:t>root of the difficulty</a:t>
            </a:r>
            <a:r>
              <a:rPr lang="en-US" dirty="0"/>
              <a:t>, </a:t>
            </a:r>
            <a:r>
              <a:rPr lang="en-US" dirty="0" smtClean="0"/>
              <a:t>so </a:t>
            </a:r>
            <a:r>
              <a:rPr lang="en-US" dirty="0"/>
              <a:t>that the problem is </a:t>
            </a:r>
            <a:r>
              <a:rPr lang="en-US" dirty="0" smtClean="0"/>
              <a:t>more easily solvable</a:t>
            </a:r>
          </a:p>
          <a:p>
            <a:pPr marL="914400" lvl="1" indent="-457200">
              <a:buFont typeface="+mj-lt"/>
              <a:buAutoNum type="arabicPeriod"/>
            </a:pPr>
            <a:r>
              <a:rPr lang="en-US" dirty="0" smtClean="0"/>
              <a:t>Be </a:t>
            </a:r>
            <a:r>
              <a:rPr lang="en-US" dirty="0"/>
              <a:t>able to settle for </a:t>
            </a:r>
            <a:r>
              <a:rPr lang="en-US" dirty="0">
                <a:solidFill>
                  <a:srgbClr val="0070C0"/>
                </a:solidFill>
              </a:rPr>
              <a:t>less than a perfect </a:t>
            </a:r>
            <a:r>
              <a:rPr lang="en-US" dirty="0" smtClean="0">
                <a:solidFill>
                  <a:srgbClr val="0070C0"/>
                </a:solidFill>
              </a:rPr>
              <a:t>solution to </a:t>
            </a:r>
            <a:r>
              <a:rPr lang="en-US" dirty="0">
                <a:solidFill>
                  <a:srgbClr val="0070C0"/>
                </a:solidFill>
              </a:rPr>
              <a:t>the problem</a:t>
            </a:r>
            <a:r>
              <a:rPr lang="en-US" dirty="0"/>
              <a:t>. In certain cases, finding solutions that only </a:t>
            </a:r>
            <a:r>
              <a:rPr lang="en-US" dirty="0">
                <a:solidFill>
                  <a:srgbClr val="00B050"/>
                </a:solidFill>
              </a:rPr>
              <a:t>approximate </a:t>
            </a:r>
            <a:r>
              <a:rPr lang="en-US" dirty="0" smtClean="0">
                <a:solidFill>
                  <a:srgbClr val="00B050"/>
                </a:solidFill>
              </a:rPr>
              <a:t>the perfect </a:t>
            </a:r>
            <a:r>
              <a:rPr lang="en-US" dirty="0">
                <a:solidFill>
                  <a:srgbClr val="00B050"/>
                </a:solidFill>
              </a:rPr>
              <a:t>one </a:t>
            </a:r>
            <a:r>
              <a:rPr lang="en-US" dirty="0"/>
              <a:t>is relatively </a:t>
            </a:r>
            <a:r>
              <a:rPr lang="en-US" dirty="0" smtClean="0"/>
              <a:t>easy</a:t>
            </a:r>
          </a:p>
          <a:p>
            <a:pPr marL="914400" lvl="1" indent="-457200">
              <a:buFont typeface="+mj-lt"/>
              <a:buAutoNum type="arabicPeriod"/>
            </a:pPr>
            <a:r>
              <a:rPr lang="en-US" dirty="0"/>
              <a:t>S</a:t>
            </a:r>
            <a:r>
              <a:rPr lang="en-US" dirty="0" smtClean="0"/>
              <a:t>ome </a:t>
            </a:r>
            <a:r>
              <a:rPr lang="en-US" dirty="0"/>
              <a:t>problems </a:t>
            </a:r>
            <a:r>
              <a:rPr lang="en-US" dirty="0" smtClean="0"/>
              <a:t>are </a:t>
            </a:r>
            <a:r>
              <a:rPr lang="en-US" dirty="0" smtClean="0">
                <a:solidFill>
                  <a:srgbClr val="0070C0"/>
                </a:solidFill>
              </a:rPr>
              <a:t>hard only in the worst case </a:t>
            </a:r>
            <a:r>
              <a:rPr lang="en-US" dirty="0" smtClean="0"/>
              <a:t>situation, </a:t>
            </a:r>
            <a:r>
              <a:rPr lang="en-US" dirty="0"/>
              <a:t>but easy most of the </a:t>
            </a:r>
            <a:r>
              <a:rPr lang="en-US" dirty="0" smtClean="0"/>
              <a:t>time</a:t>
            </a:r>
          </a:p>
          <a:p>
            <a:pPr marL="914400" lvl="1" indent="-457200">
              <a:buFont typeface="+mj-lt"/>
              <a:buAutoNum type="arabicPeriod"/>
            </a:pPr>
            <a:r>
              <a:rPr lang="en-US" dirty="0" smtClean="0"/>
              <a:t>You </a:t>
            </a:r>
            <a:r>
              <a:rPr lang="en-US" dirty="0"/>
              <a:t>may consider </a:t>
            </a:r>
            <a:r>
              <a:rPr lang="en-US" dirty="0">
                <a:solidFill>
                  <a:srgbClr val="0070C0"/>
                </a:solidFill>
              </a:rPr>
              <a:t>alternative types of computation</a:t>
            </a:r>
            <a:r>
              <a:rPr lang="en-US" dirty="0"/>
              <a:t>, such as </a:t>
            </a:r>
            <a:r>
              <a:rPr lang="en-US" dirty="0" smtClean="0">
                <a:solidFill>
                  <a:srgbClr val="00B050"/>
                </a:solidFill>
              </a:rPr>
              <a:t>randomized computation</a:t>
            </a:r>
            <a:r>
              <a:rPr lang="en-US" dirty="0"/>
              <a:t>, that can speed up certain </a:t>
            </a:r>
            <a:r>
              <a:rPr lang="en-US" dirty="0" smtClean="0"/>
              <a:t>tasks</a:t>
            </a:r>
          </a:p>
          <a:p>
            <a:r>
              <a:rPr lang="en-US" dirty="0" smtClean="0"/>
              <a:t>One </a:t>
            </a:r>
            <a:r>
              <a:rPr lang="en-US" dirty="0"/>
              <a:t>applied area that has been affected directly by complexity theory is </a:t>
            </a:r>
            <a:r>
              <a:rPr lang="en-US" dirty="0" smtClean="0"/>
              <a:t>the ancient </a:t>
            </a:r>
            <a:r>
              <a:rPr lang="en-US" dirty="0"/>
              <a:t>field of </a:t>
            </a:r>
            <a:r>
              <a:rPr lang="en-US" dirty="0" smtClean="0">
                <a:solidFill>
                  <a:srgbClr val="C00000"/>
                </a:solidFill>
              </a:rPr>
              <a:t>cryptography</a:t>
            </a:r>
            <a:endParaRPr lang="id-ID"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20883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Computability Theory</a:t>
            </a:r>
            <a:endParaRPr lang="id-ID" dirty="0"/>
          </a:p>
        </p:txBody>
      </p:sp>
      <p:sp>
        <p:nvSpPr>
          <p:cNvPr id="3" name="Content Placeholder 2"/>
          <p:cNvSpPr>
            <a:spLocks noGrp="1"/>
          </p:cNvSpPr>
          <p:nvPr>
            <p:ph idx="1"/>
          </p:nvPr>
        </p:nvSpPr>
        <p:spPr>
          <a:xfrm>
            <a:off x="628650" y="1529104"/>
            <a:ext cx="7886700" cy="4795496"/>
          </a:xfrm>
        </p:spPr>
        <p:txBody>
          <a:bodyPr>
            <a:noAutofit/>
          </a:bodyPr>
          <a:lstStyle/>
          <a:p>
            <a:r>
              <a:rPr lang="en-US" dirty="0"/>
              <a:t>M</a:t>
            </a:r>
            <a:r>
              <a:rPr lang="en-US" dirty="0" smtClean="0"/>
              <a:t>athematicians discovered </a:t>
            </a:r>
            <a:r>
              <a:rPr lang="en-US" dirty="0"/>
              <a:t>that certain </a:t>
            </a:r>
            <a:r>
              <a:rPr lang="en-US" dirty="0">
                <a:solidFill>
                  <a:srgbClr val="C00000"/>
                </a:solidFill>
              </a:rPr>
              <a:t>basic </a:t>
            </a:r>
            <a:r>
              <a:rPr lang="en-US" dirty="0" smtClean="0">
                <a:solidFill>
                  <a:srgbClr val="C00000"/>
                </a:solidFill>
              </a:rPr>
              <a:t>problems cannot </a:t>
            </a:r>
            <a:r>
              <a:rPr lang="en-US" dirty="0">
                <a:solidFill>
                  <a:srgbClr val="C00000"/>
                </a:solidFill>
              </a:rPr>
              <a:t>be solved by </a:t>
            </a:r>
            <a:r>
              <a:rPr lang="en-US" dirty="0" smtClean="0">
                <a:solidFill>
                  <a:srgbClr val="C00000"/>
                </a:solidFill>
              </a:rPr>
              <a:t>computers</a:t>
            </a:r>
          </a:p>
          <a:p>
            <a:pPr lvl="1"/>
            <a:r>
              <a:rPr lang="en-US" dirty="0" smtClean="0"/>
              <a:t>Example: the </a:t>
            </a:r>
            <a:r>
              <a:rPr lang="en-US" dirty="0"/>
              <a:t>problem of </a:t>
            </a:r>
            <a:r>
              <a:rPr lang="en-US" dirty="0">
                <a:solidFill>
                  <a:srgbClr val="0070C0"/>
                </a:solidFill>
              </a:rPr>
              <a:t>determining whether a mathematical statement is true or </a:t>
            </a:r>
            <a:r>
              <a:rPr lang="en-US" dirty="0" smtClean="0">
                <a:solidFill>
                  <a:srgbClr val="0070C0"/>
                </a:solidFill>
              </a:rPr>
              <a:t>false</a:t>
            </a:r>
            <a:endParaRPr lang="en-US" dirty="0">
              <a:solidFill>
                <a:srgbClr val="0070C0"/>
              </a:solidFill>
            </a:endParaRPr>
          </a:p>
          <a:p>
            <a:r>
              <a:rPr lang="en-US" dirty="0" smtClean="0"/>
              <a:t>The </a:t>
            </a:r>
            <a:r>
              <a:rPr lang="en-US" dirty="0"/>
              <a:t>theories of computability and complexity are </a:t>
            </a:r>
            <a:r>
              <a:rPr lang="en-US" dirty="0">
                <a:solidFill>
                  <a:srgbClr val="C00000"/>
                </a:solidFill>
              </a:rPr>
              <a:t>closely </a:t>
            </a:r>
            <a:r>
              <a:rPr lang="en-US" dirty="0" smtClean="0">
                <a:solidFill>
                  <a:srgbClr val="C00000"/>
                </a:solidFill>
              </a:rPr>
              <a:t>related </a:t>
            </a:r>
          </a:p>
          <a:p>
            <a:pPr marL="914400" lvl="1" indent="-457200">
              <a:buFont typeface="+mj-lt"/>
              <a:buAutoNum type="arabicPeriod"/>
            </a:pPr>
            <a:r>
              <a:rPr lang="en-US" dirty="0" smtClean="0">
                <a:solidFill>
                  <a:srgbClr val="0070C0"/>
                </a:solidFill>
              </a:rPr>
              <a:t>Complexity theory</a:t>
            </a:r>
            <a:r>
              <a:rPr lang="en-US" dirty="0" smtClean="0"/>
              <a:t>: the </a:t>
            </a:r>
            <a:r>
              <a:rPr lang="en-US" dirty="0"/>
              <a:t>objective is to classify problems as </a:t>
            </a:r>
            <a:r>
              <a:rPr lang="en-US" dirty="0">
                <a:solidFill>
                  <a:srgbClr val="00B050"/>
                </a:solidFill>
              </a:rPr>
              <a:t>easy ones and hard </a:t>
            </a:r>
            <a:r>
              <a:rPr lang="en-US" dirty="0" smtClean="0">
                <a:solidFill>
                  <a:srgbClr val="00B050"/>
                </a:solidFill>
              </a:rPr>
              <a:t>ones</a:t>
            </a:r>
          </a:p>
          <a:p>
            <a:pPr marL="914400" lvl="1" indent="-457200">
              <a:buFont typeface="+mj-lt"/>
              <a:buAutoNum type="arabicPeriod"/>
            </a:pPr>
            <a:r>
              <a:rPr lang="en-US" dirty="0" smtClean="0">
                <a:solidFill>
                  <a:srgbClr val="0070C0"/>
                </a:solidFill>
              </a:rPr>
              <a:t>Computability theory</a:t>
            </a:r>
            <a:r>
              <a:rPr lang="en-US" dirty="0" smtClean="0"/>
              <a:t>: the </a:t>
            </a:r>
            <a:r>
              <a:rPr lang="en-US" dirty="0"/>
              <a:t>classification of problems is by those </a:t>
            </a:r>
            <a:r>
              <a:rPr lang="en-US" dirty="0" smtClean="0"/>
              <a:t>that are </a:t>
            </a:r>
            <a:r>
              <a:rPr lang="en-US" dirty="0">
                <a:solidFill>
                  <a:srgbClr val="00B050"/>
                </a:solidFill>
              </a:rPr>
              <a:t>solvable and </a:t>
            </a:r>
            <a:r>
              <a:rPr lang="en-US" dirty="0" smtClean="0">
                <a:solidFill>
                  <a:srgbClr val="00B050"/>
                </a:solidFill>
              </a:rPr>
              <a:t>unsolvable</a:t>
            </a:r>
          </a:p>
          <a:p>
            <a:r>
              <a:rPr lang="en-US" dirty="0" smtClean="0"/>
              <a:t>Computability </a:t>
            </a:r>
            <a:r>
              <a:rPr lang="en-US" dirty="0"/>
              <a:t>theory introduces several </a:t>
            </a:r>
            <a:r>
              <a:rPr lang="en-US" dirty="0" smtClean="0"/>
              <a:t>of the </a:t>
            </a:r>
            <a:r>
              <a:rPr lang="en-US" dirty="0"/>
              <a:t>concepts used in complexity </a:t>
            </a:r>
            <a:r>
              <a:rPr lang="en-US" dirty="0" smtClean="0"/>
              <a:t>theory</a:t>
            </a:r>
            <a:endParaRPr lang="id-ID"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2646633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Automata Theory</a:t>
            </a:r>
            <a:endParaRPr lang="id-ID" dirty="0"/>
          </a:p>
        </p:txBody>
      </p:sp>
      <p:sp>
        <p:nvSpPr>
          <p:cNvPr id="3" name="Content Placeholder 2"/>
          <p:cNvSpPr>
            <a:spLocks noGrp="1"/>
          </p:cNvSpPr>
          <p:nvPr>
            <p:ph idx="1"/>
          </p:nvPr>
        </p:nvSpPr>
        <p:spPr/>
        <p:txBody>
          <a:bodyPr>
            <a:normAutofit/>
          </a:bodyPr>
          <a:lstStyle/>
          <a:p>
            <a:r>
              <a:rPr lang="en-US" sz="3200" dirty="0"/>
              <a:t>Automata theory deals with the definitions and properties of </a:t>
            </a:r>
            <a:r>
              <a:rPr lang="en-US" sz="3200" dirty="0">
                <a:solidFill>
                  <a:srgbClr val="C00000"/>
                </a:solidFill>
              </a:rPr>
              <a:t>mathematical models of </a:t>
            </a:r>
            <a:r>
              <a:rPr lang="en-US" sz="3200" dirty="0" smtClean="0">
                <a:solidFill>
                  <a:srgbClr val="C00000"/>
                </a:solidFill>
              </a:rPr>
              <a:t>computation</a:t>
            </a:r>
          </a:p>
          <a:p>
            <a:r>
              <a:rPr lang="en-US" sz="3200" dirty="0" smtClean="0"/>
              <a:t>These </a:t>
            </a:r>
            <a:r>
              <a:rPr lang="en-US" sz="3200" dirty="0"/>
              <a:t>models play a role in </a:t>
            </a:r>
            <a:r>
              <a:rPr lang="en-US" sz="3200" dirty="0">
                <a:solidFill>
                  <a:srgbClr val="C00000"/>
                </a:solidFill>
              </a:rPr>
              <a:t>several applied areas</a:t>
            </a:r>
            <a:r>
              <a:rPr lang="en-US" sz="3200" dirty="0"/>
              <a:t> of </a:t>
            </a:r>
            <a:r>
              <a:rPr lang="en-US" sz="3200" dirty="0" smtClean="0"/>
              <a:t>computer science: </a:t>
            </a:r>
          </a:p>
          <a:p>
            <a:pPr lvl="1"/>
            <a:r>
              <a:rPr lang="en-US" sz="2800" dirty="0" smtClean="0">
                <a:solidFill>
                  <a:srgbClr val="0070C0"/>
                </a:solidFill>
              </a:rPr>
              <a:t>Finite automaton</a:t>
            </a:r>
            <a:r>
              <a:rPr lang="en-US" sz="2800" dirty="0" smtClean="0"/>
              <a:t>: used </a:t>
            </a:r>
            <a:r>
              <a:rPr lang="en-US" sz="2800" dirty="0"/>
              <a:t>in </a:t>
            </a:r>
            <a:r>
              <a:rPr lang="en-US" sz="2800" dirty="0">
                <a:solidFill>
                  <a:srgbClr val="00B050"/>
                </a:solidFill>
              </a:rPr>
              <a:t>text processing</a:t>
            </a:r>
            <a:r>
              <a:rPr lang="en-US" sz="2800" dirty="0"/>
              <a:t>, compilers, and hardware </a:t>
            </a:r>
            <a:r>
              <a:rPr lang="en-US" sz="2800" dirty="0" smtClean="0"/>
              <a:t>design</a:t>
            </a:r>
          </a:p>
          <a:p>
            <a:pPr lvl="1"/>
            <a:r>
              <a:rPr lang="en-US" sz="2800" dirty="0" smtClean="0">
                <a:solidFill>
                  <a:srgbClr val="0070C0"/>
                </a:solidFill>
              </a:rPr>
              <a:t>Context-free grammar</a:t>
            </a:r>
            <a:r>
              <a:rPr lang="en-US" sz="2800" dirty="0" smtClean="0"/>
              <a:t>: used </a:t>
            </a:r>
            <a:r>
              <a:rPr lang="en-US" sz="2800" dirty="0"/>
              <a:t>in </a:t>
            </a:r>
            <a:r>
              <a:rPr lang="en-US" sz="2800" dirty="0">
                <a:solidFill>
                  <a:srgbClr val="00B050"/>
                </a:solidFill>
              </a:rPr>
              <a:t>programming languages</a:t>
            </a:r>
            <a:r>
              <a:rPr lang="en-US" sz="2800" dirty="0"/>
              <a:t> and artificial </a:t>
            </a:r>
            <a:r>
              <a:rPr lang="en-US" sz="2800" dirty="0" smtClean="0"/>
              <a:t>intelligence</a:t>
            </a:r>
            <a:endParaRPr lang="en-US" sz="2800"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2664139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a:t>
            </a:r>
            <a:r>
              <a:rPr lang="id-ID" dirty="0" err="1" smtClean="0"/>
              <a:t>odels</a:t>
            </a:r>
            <a:r>
              <a:rPr lang="id-ID" dirty="0" smtClean="0"/>
              <a:t> </a:t>
            </a:r>
            <a:r>
              <a:rPr lang="id-ID" dirty="0"/>
              <a:t>of </a:t>
            </a:r>
            <a:r>
              <a:rPr lang="en-US" dirty="0"/>
              <a:t>C</a:t>
            </a:r>
            <a:r>
              <a:rPr lang="id-ID" dirty="0" err="1" smtClean="0"/>
              <a:t>omputation</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35</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59169476"/>
              </p:ext>
            </p:extLst>
          </p:nvPr>
        </p:nvGraphicFramePr>
        <p:xfrm>
          <a:off x="628650" y="1676400"/>
          <a:ext cx="7886700" cy="4251960"/>
        </p:xfrm>
        <a:graphic>
          <a:graphicData uri="http://schemas.openxmlformats.org/drawingml/2006/table">
            <a:tbl>
              <a:tblPr firstRow="1" bandRow="1">
                <a:tableStyleId>{073A0DAA-6AF3-43AB-8588-CEC1D06C72B9}</a:tableStyleId>
              </a:tblPr>
              <a:tblGrid>
                <a:gridCol w="3943350"/>
                <a:gridCol w="3943350"/>
              </a:tblGrid>
              <a:tr h="762000">
                <a:tc>
                  <a:txBody>
                    <a:bodyPr/>
                    <a:lstStyle/>
                    <a:p>
                      <a:pPr algn="l"/>
                      <a:r>
                        <a:rPr lang="en-US" sz="2800" dirty="0" smtClean="0"/>
                        <a:t>Machine-like</a:t>
                      </a:r>
                      <a:endParaRPr lang="en-US" sz="2800" dirty="0"/>
                    </a:p>
                  </a:txBody>
                  <a:tcPr anchor="ctr"/>
                </a:tc>
                <a:tc>
                  <a:txBody>
                    <a:bodyPr/>
                    <a:lstStyle/>
                    <a:p>
                      <a:pPr algn="l"/>
                      <a:r>
                        <a:rPr lang="en-US" sz="2800" dirty="0" smtClean="0"/>
                        <a:t>Language-like</a:t>
                      </a:r>
                      <a:endParaRPr lang="en-US" sz="2800" dirty="0"/>
                    </a:p>
                  </a:txBody>
                  <a:tcPr anchor="ctr"/>
                </a:tc>
              </a:tr>
              <a:tr h="1066800">
                <a:tc>
                  <a:txBody>
                    <a:bodyPr/>
                    <a:lstStyle/>
                    <a:p>
                      <a:pPr algn="l"/>
                      <a:r>
                        <a:rPr lang="en-US" sz="2800" dirty="0" smtClean="0"/>
                        <a:t>Finite Automata</a:t>
                      </a:r>
                      <a:endParaRPr lang="en-US" sz="2800" dirty="0"/>
                    </a:p>
                  </a:txBody>
                  <a:tcPr anchor="ctr"/>
                </a:tc>
                <a:tc>
                  <a:txBody>
                    <a:bodyPr/>
                    <a:lstStyle/>
                    <a:p>
                      <a:pPr algn="l"/>
                      <a:r>
                        <a:rPr lang="en-US" sz="2800" dirty="0" smtClean="0"/>
                        <a:t>Regular Expressions</a:t>
                      </a:r>
                      <a:endParaRPr lang="en-US" sz="2800" dirty="0"/>
                    </a:p>
                  </a:txBody>
                  <a:tcPr anchor="ctr"/>
                </a:tc>
              </a:tr>
              <a:tr h="1066800">
                <a:tc>
                  <a:txBody>
                    <a:bodyPr/>
                    <a:lstStyle/>
                    <a:p>
                      <a:pPr algn="l"/>
                      <a:r>
                        <a:rPr lang="en-US" sz="2800" dirty="0" smtClean="0"/>
                        <a:t>Pushdown Automata</a:t>
                      </a:r>
                      <a:endParaRPr lang="en-US" sz="2800" dirty="0"/>
                    </a:p>
                  </a:txBody>
                  <a:tcPr anchor="ctr"/>
                </a:tc>
                <a:tc>
                  <a:txBody>
                    <a:bodyPr/>
                    <a:lstStyle/>
                    <a:p>
                      <a:pPr algn="l"/>
                      <a:r>
                        <a:rPr lang="en-US" sz="2800" dirty="0" smtClean="0"/>
                        <a:t>Context-free Grammar</a:t>
                      </a:r>
                      <a:endParaRPr lang="en-US" sz="2800" b="1" dirty="0"/>
                    </a:p>
                  </a:txBody>
                  <a:tcPr anchor="ctr"/>
                </a:tc>
              </a:tr>
              <a:tr h="1356360">
                <a:tc>
                  <a:txBody>
                    <a:bodyPr/>
                    <a:lstStyle/>
                    <a:p>
                      <a:pPr algn="l"/>
                      <a:r>
                        <a:rPr lang="en-US" sz="2800" dirty="0" smtClean="0"/>
                        <a:t>Turing machine</a:t>
                      </a:r>
                      <a:endParaRPr lang="en-US" sz="2800" dirty="0"/>
                    </a:p>
                  </a:txBody>
                  <a:tcPr anchor="ctr"/>
                </a:tc>
                <a:tc>
                  <a:txBody>
                    <a:bodyPr/>
                    <a:lstStyle/>
                    <a:p>
                      <a:pPr algn="l"/>
                      <a:r>
                        <a:rPr lang="en-US" sz="2800" dirty="0" smtClean="0"/>
                        <a:t>Unrestricted Grammar, Lambda Calculus</a:t>
                      </a:r>
                      <a:endParaRPr lang="en-US" sz="2800" dirty="0">
                        <a:solidFill>
                          <a:schemeClr val="bg1">
                            <a:lumMod val="50000"/>
                          </a:schemeClr>
                        </a:solidFill>
                      </a:endParaRPr>
                    </a:p>
                  </a:txBody>
                  <a:tcPr anchor="ctr"/>
                </a:tc>
              </a:tr>
            </a:tbl>
          </a:graphicData>
        </a:graphic>
      </p:graphicFrame>
    </p:spTree>
    <p:extLst>
      <p:ext uri="{BB962C8B-B14F-4D97-AF65-F5344CB8AC3E}">
        <p14:creationId xmlns:p14="http://schemas.microsoft.com/office/powerpoint/2010/main" val="1751458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dirty="0"/>
              <a:t>What is </a:t>
            </a:r>
            <a:r>
              <a:rPr lang="en-US" dirty="0" smtClean="0"/>
              <a:t>Theory of Computation?</a:t>
            </a:r>
            <a:endParaRPr lang="en-US" dirty="0"/>
          </a:p>
        </p:txBody>
      </p:sp>
      <p:sp>
        <p:nvSpPr>
          <p:cNvPr id="7173" name="Rectangle 5"/>
          <p:cNvSpPr>
            <a:spLocks noGrp="1" noChangeArrowheads="1"/>
          </p:cNvSpPr>
          <p:nvPr>
            <p:ph type="body" idx="1"/>
          </p:nvPr>
        </p:nvSpPr>
        <p:spPr/>
        <p:txBody>
          <a:bodyPr>
            <a:normAutofit/>
          </a:bodyPr>
          <a:lstStyle/>
          <a:p>
            <a:pPr marL="0" indent="0">
              <a:buNone/>
            </a:pPr>
            <a:r>
              <a:rPr lang="en-US" sz="3200" dirty="0"/>
              <a:t>What can or cannot be computed efficiently with given </a:t>
            </a:r>
            <a:r>
              <a:rPr lang="en-US" sz="3200" dirty="0" smtClean="0"/>
              <a:t>resources?</a:t>
            </a:r>
            <a:endParaRPr lang="en-US" sz="3200" dirty="0"/>
          </a:p>
          <a:p>
            <a:pPr>
              <a:buFontTx/>
              <a:buNone/>
            </a:pPr>
            <a:endParaRPr lang="en-US" sz="3200" dirty="0"/>
          </a:p>
          <a:p>
            <a:pPr marL="457200" indent="-457200">
              <a:buFont typeface="+mj-lt"/>
              <a:buAutoNum type="arabicPeriod"/>
            </a:pPr>
            <a:r>
              <a:rPr lang="en-US" dirty="0"/>
              <a:t>Can it be </a:t>
            </a:r>
            <a:r>
              <a:rPr lang="en-US" dirty="0" smtClean="0"/>
              <a:t>computed? </a:t>
            </a:r>
            <a:r>
              <a:rPr lang="en-US" dirty="0"/>
              <a:t>– </a:t>
            </a:r>
            <a:r>
              <a:rPr lang="en-US" dirty="0" smtClean="0">
                <a:solidFill>
                  <a:srgbClr val="C00000"/>
                </a:solidFill>
              </a:rPr>
              <a:t>Computability </a:t>
            </a:r>
            <a:r>
              <a:rPr lang="en-US" dirty="0">
                <a:solidFill>
                  <a:srgbClr val="C00000"/>
                </a:solidFill>
              </a:rPr>
              <a:t>Theory</a:t>
            </a:r>
          </a:p>
          <a:p>
            <a:pPr marL="457200" indent="-457200">
              <a:buFont typeface="+mj-lt"/>
              <a:buAutoNum type="arabicPeriod"/>
            </a:pPr>
            <a:endParaRPr lang="en-US" dirty="0"/>
          </a:p>
          <a:p>
            <a:pPr marL="457200" indent="-457200">
              <a:buFont typeface="+mj-lt"/>
              <a:buAutoNum type="arabicPeriod"/>
            </a:pPr>
            <a:r>
              <a:rPr lang="en-US" dirty="0"/>
              <a:t>Can it be computed quickly? – </a:t>
            </a:r>
            <a:r>
              <a:rPr lang="en-US" dirty="0">
                <a:solidFill>
                  <a:srgbClr val="C00000"/>
                </a:solidFill>
              </a:rPr>
              <a:t>Complexity Theory</a:t>
            </a:r>
          </a:p>
          <a:p>
            <a:endParaRPr lang="en-US" sz="3200" dirty="0"/>
          </a:p>
        </p:txBody>
      </p:sp>
    </p:spTree>
    <p:extLst>
      <p:ext uri="{BB962C8B-B14F-4D97-AF65-F5344CB8AC3E}">
        <p14:creationId xmlns:p14="http://schemas.microsoft.com/office/powerpoint/2010/main" val="2325613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Theory of Computation?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37</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50908702"/>
              </p:ext>
            </p:extLst>
          </p:nvPr>
        </p:nvGraphicFramePr>
        <p:xfrm>
          <a:off x="628650" y="1676400"/>
          <a:ext cx="7886700" cy="2895600"/>
        </p:xfrm>
        <a:graphic>
          <a:graphicData uri="http://schemas.openxmlformats.org/drawingml/2006/table">
            <a:tbl>
              <a:tblPr firstRow="1" bandRow="1">
                <a:tableStyleId>{073A0DAA-6AF3-43AB-8588-CEC1D06C72B9}</a:tableStyleId>
              </a:tblPr>
              <a:tblGrid>
                <a:gridCol w="3943350"/>
                <a:gridCol w="3943350"/>
              </a:tblGrid>
              <a:tr h="762000">
                <a:tc>
                  <a:txBody>
                    <a:bodyPr/>
                    <a:lstStyle/>
                    <a:p>
                      <a:pPr algn="l"/>
                      <a:r>
                        <a:rPr lang="en-US" sz="2800" dirty="0" smtClean="0"/>
                        <a:t>Computability Theory</a:t>
                      </a:r>
                      <a:endParaRPr lang="en-US" sz="2800" dirty="0"/>
                    </a:p>
                  </a:txBody>
                  <a:tcPr anchor="ctr"/>
                </a:tc>
                <a:tc>
                  <a:txBody>
                    <a:bodyPr/>
                    <a:lstStyle/>
                    <a:p>
                      <a:pPr algn="l"/>
                      <a:r>
                        <a:rPr lang="en-US" sz="2800" dirty="0" smtClean="0"/>
                        <a:t>Complexity Theory</a:t>
                      </a:r>
                      <a:endParaRPr lang="en-US" sz="2800" dirty="0"/>
                    </a:p>
                  </a:txBody>
                  <a:tcPr anchor="ctr"/>
                </a:tc>
              </a:tr>
              <a:tr h="1066800">
                <a:tc>
                  <a:txBody>
                    <a:bodyPr/>
                    <a:lstStyle/>
                    <a:p>
                      <a:pPr algn="l"/>
                      <a:r>
                        <a:rPr lang="en-US" sz="2000" dirty="0" smtClean="0"/>
                        <a:t>Problems are </a:t>
                      </a:r>
                      <a:r>
                        <a:rPr lang="en-US" sz="2000" dirty="0" smtClean="0">
                          <a:solidFill>
                            <a:srgbClr val="C00000"/>
                          </a:solidFill>
                        </a:rPr>
                        <a:t>Solvable</a:t>
                      </a:r>
                    </a:p>
                  </a:txBody>
                  <a:tcPr anchor="ctr"/>
                </a:tc>
                <a:tc>
                  <a:txBody>
                    <a:bodyPr/>
                    <a:lstStyle/>
                    <a:p>
                      <a:pPr algn="l"/>
                      <a:r>
                        <a:rPr lang="en-US" sz="2000" dirty="0" smtClean="0"/>
                        <a:t>Computationally </a:t>
                      </a:r>
                      <a:r>
                        <a:rPr lang="en-US" sz="2000" dirty="0" smtClean="0">
                          <a:solidFill>
                            <a:srgbClr val="C00000"/>
                          </a:solidFill>
                        </a:rPr>
                        <a:t>Hard Problems</a:t>
                      </a:r>
                    </a:p>
                  </a:txBody>
                  <a:tcPr anchor="ctr"/>
                </a:tc>
              </a:tr>
              <a:tr h="1066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Problems are </a:t>
                      </a:r>
                      <a:r>
                        <a:rPr lang="en-US" sz="2000" dirty="0" smtClean="0">
                          <a:solidFill>
                            <a:srgbClr val="0070C0"/>
                          </a:solidFill>
                        </a:rPr>
                        <a:t>Not Solvable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Computationally </a:t>
                      </a:r>
                      <a:r>
                        <a:rPr lang="en-US" sz="2000" dirty="0" smtClean="0">
                          <a:solidFill>
                            <a:srgbClr val="0070C0"/>
                          </a:solidFill>
                        </a:rPr>
                        <a:t>Easy Problems</a:t>
                      </a:r>
                    </a:p>
                  </a:txBody>
                  <a:tcPr anchor="ctr"/>
                </a:tc>
              </a:tr>
            </a:tbl>
          </a:graphicData>
        </a:graphic>
      </p:graphicFrame>
    </p:spTree>
    <p:extLst>
      <p:ext uri="{BB962C8B-B14F-4D97-AF65-F5344CB8AC3E}">
        <p14:creationId xmlns:p14="http://schemas.microsoft.com/office/powerpoint/2010/main" val="644255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What is Theory of Computation?</a:t>
            </a:r>
          </a:p>
        </p:txBody>
      </p:sp>
      <p:sp>
        <p:nvSpPr>
          <p:cNvPr id="22531" name="Rectangle 3"/>
          <p:cNvSpPr>
            <a:spLocks noGrp="1" noChangeArrowheads="1"/>
          </p:cNvSpPr>
          <p:nvPr>
            <p:ph type="body" idx="1"/>
          </p:nvPr>
        </p:nvSpPr>
        <p:spPr/>
        <p:txBody>
          <a:bodyPr>
            <a:normAutofit fontScale="92500" lnSpcReduction="10000"/>
          </a:bodyPr>
          <a:lstStyle/>
          <a:p>
            <a:r>
              <a:rPr lang="en-US" sz="3600" dirty="0" smtClean="0"/>
              <a:t>The </a:t>
            </a:r>
            <a:r>
              <a:rPr lang="en-US" sz="3600" dirty="0"/>
              <a:t>branch of computer science and mathematics that deals with how </a:t>
            </a:r>
            <a:r>
              <a:rPr lang="en-US" sz="3600" dirty="0">
                <a:solidFill>
                  <a:srgbClr val="C00000"/>
                </a:solidFill>
              </a:rPr>
              <a:t>efficiently</a:t>
            </a:r>
            <a:r>
              <a:rPr lang="en-US" sz="3600" dirty="0"/>
              <a:t> problems can </a:t>
            </a:r>
            <a:r>
              <a:rPr lang="en-US" sz="3600" dirty="0">
                <a:solidFill>
                  <a:srgbClr val="00B050"/>
                </a:solidFill>
              </a:rPr>
              <a:t>be solved </a:t>
            </a:r>
            <a:r>
              <a:rPr lang="en-US" sz="3600" dirty="0"/>
              <a:t>on a </a:t>
            </a:r>
            <a:r>
              <a:rPr lang="en-US" sz="3600" dirty="0">
                <a:solidFill>
                  <a:srgbClr val="0070C0"/>
                </a:solidFill>
              </a:rPr>
              <a:t>model of computation</a:t>
            </a:r>
            <a:r>
              <a:rPr lang="en-US" sz="3600" dirty="0"/>
              <a:t>, using an </a:t>
            </a:r>
            <a:r>
              <a:rPr lang="en-US" sz="3600" dirty="0" smtClean="0"/>
              <a:t>algorithm</a:t>
            </a:r>
          </a:p>
          <a:p>
            <a:r>
              <a:rPr lang="en-US" sz="3600" dirty="0"/>
              <a:t>The field is divided into three major branches: </a:t>
            </a:r>
            <a:r>
              <a:rPr lang="en-US" sz="3600" dirty="0">
                <a:solidFill>
                  <a:srgbClr val="0070C0"/>
                </a:solidFill>
              </a:rPr>
              <a:t>automata theory </a:t>
            </a:r>
            <a:r>
              <a:rPr lang="en-US" sz="3600" dirty="0"/>
              <a:t>and language, </a:t>
            </a:r>
            <a:r>
              <a:rPr lang="en-US" sz="3600" dirty="0">
                <a:solidFill>
                  <a:srgbClr val="00B050"/>
                </a:solidFill>
              </a:rPr>
              <a:t>computability theory</a:t>
            </a:r>
            <a:r>
              <a:rPr lang="en-US" sz="3600" dirty="0"/>
              <a:t>, and </a:t>
            </a:r>
            <a:r>
              <a:rPr lang="en-US" sz="3600" dirty="0">
                <a:solidFill>
                  <a:srgbClr val="C00000"/>
                </a:solidFill>
              </a:rPr>
              <a:t>computational complexity theory</a:t>
            </a:r>
            <a:r>
              <a:rPr lang="en-US" sz="3600" dirty="0"/>
              <a:t>, </a:t>
            </a:r>
            <a:r>
              <a:rPr lang="en-US" sz="3600" dirty="0" smtClean="0"/>
              <a:t>which are </a:t>
            </a:r>
            <a:r>
              <a:rPr lang="en-US" sz="3600" dirty="0"/>
              <a:t>linked by the question: "What are the fundamental capabilities and limitations of computers?."</a:t>
            </a:r>
            <a:endParaRPr lang="en-US" sz="3600" dirty="0" smtClean="0"/>
          </a:p>
        </p:txBody>
      </p:sp>
    </p:spTree>
    <p:extLst>
      <p:ext uri="{BB962C8B-B14F-4D97-AF65-F5344CB8AC3E}">
        <p14:creationId xmlns:p14="http://schemas.microsoft.com/office/powerpoint/2010/main" val="3976032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r>
              <a:rPr lang="en-US" sz="3600" dirty="0" err="1" smtClean="0"/>
              <a:t>Lakukan</a:t>
            </a:r>
            <a:r>
              <a:rPr lang="en-US" sz="3600" dirty="0" smtClean="0"/>
              <a:t> </a:t>
            </a:r>
            <a:r>
              <a:rPr lang="en-US" sz="3600" dirty="0" err="1" smtClean="0">
                <a:solidFill>
                  <a:srgbClr val="C00000"/>
                </a:solidFill>
              </a:rPr>
              <a:t>googling</a:t>
            </a:r>
            <a:endParaRPr lang="en-US" sz="3600" dirty="0">
              <a:solidFill>
                <a:srgbClr val="C00000"/>
              </a:solidFill>
            </a:endParaRPr>
          </a:p>
          <a:p>
            <a:r>
              <a:rPr lang="en-US" sz="3600" dirty="0" err="1" smtClean="0"/>
              <a:t>Rangkumkan</a:t>
            </a:r>
            <a:r>
              <a:rPr lang="en-US" sz="3600" dirty="0" smtClean="0"/>
              <a:t> </a:t>
            </a:r>
            <a:r>
              <a:rPr lang="en-US" sz="3600" dirty="0" err="1" smtClean="0"/>
              <a:t>pendapat</a:t>
            </a:r>
            <a:r>
              <a:rPr lang="en-US" sz="3600" dirty="0" smtClean="0"/>
              <a:t> </a:t>
            </a:r>
            <a:r>
              <a:rPr lang="en-US" sz="3600" dirty="0" err="1" smtClean="0"/>
              <a:t>anda</a:t>
            </a:r>
            <a:r>
              <a:rPr lang="en-US" sz="3600" dirty="0"/>
              <a:t> </a:t>
            </a:r>
            <a:r>
              <a:rPr lang="en-US" sz="3600" dirty="0" err="1" smtClean="0"/>
              <a:t>tentang</a:t>
            </a:r>
            <a:r>
              <a:rPr lang="en-US" sz="3600" dirty="0" smtClean="0"/>
              <a:t> </a:t>
            </a:r>
            <a:r>
              <a:rPr lang="en-US" sz="3600" dirty="0" err="1" smtClean="0"/>
              <a:t>masalah</a:t>
            </a:r>
            <a:r>
              <a:rPr lang="en-US" sz="3600" dirty="0" smtClean="0"/>
              <a:t> </a:t>
            </a:r>
            <a:r>
              <a:rPr lang="en-US" sz="3600" dirty="0" err="1" smtClean="0"/>
              <a:t>apa</a:t>
            </a:r>
            <a:r>
              <a:rPr lang="en-US" sz="3600" dirty="0" smtClean="0"/>
              <a:t> </a:t>
            </a:r>
            <a:r>
              <a:rPr lang="en-US" sz="3600" dirty="0" err="1" smtClean="0"/>
              <a:t>saja</a:t>
            </a:r>
            <a:r>
              <a:rPr lang="en-US" sz="3600" dirty="0" smtClean="0"/>
              <a:t> yang </a:t>
            </a:r>
            <a:r>
              <a:rPr lang="en-US" sz="4000" dirty="0" err="1" smtClean="0">
                <a:solidFill>
                  <a:srgbClr val="C00000"/>
                </a:solidFill>
              </a:rPr>
              <a:t>berat</a:t>
            </a:r>
            <a:r>
              <a:rPr lang="en-US" sz="4000" dirty="0" smtClean="0">
                <a:solidFill>
                  <a:srgbClr val="C00000"/>
                </a:solidFill>
              </a:rPr>
              <a:t> </a:t>
            </a:r>
            <a:r>
              <a:rPr lang="en-US" sz="3600" dirty="0" err="1" smtClean="0"/>
              <a:t>dipecahkan</a:t>
            </a:r>
            <a:r>
              <a:rPr lang="en-US" sz="3600" dirty="0" smtClean="0"/>
              <a:t> </a:t>
            </a:r>
            <a:r>
              <a:rPr lang="en-US" sz="3600" dirty="0" err="1" smtClean="0"/>
              <a:t>oleh</a:t>
            </a:r>
            <a:r>
              <a:rPr lang="en-US" sz="3600" dirty="0"/>
              <a:t> </a:t>
            </a:r>
            <a:r>
              <a:rPr lang="en-US" sz="3600" dirty="0" err="1" smtClean="0"/>
              <a:t>komputer</a:t>
            </a:r>
            <a:r>
              <a:rPr lang="en-US" sz="3600" dirty="0" smtClean="0"/>
              <a:t>, </a:t>
            </a:r>
            <a:r>
              <a:rPr lang="en-US" sz="3600" dirty="0" err="1" smtClean="0"/>
              <a:t>dan</a:t>
            </a:r>
            <a:r>
              <a:rPr lang="en-US" sz="3600" dirty="0" smtClean="0"/>
              <a:t> </a:t>
            </a:r>
            <a:r>
              <a:rPr lang="en-US" sz="3600" dirty="0" err="1" smtClean="0"/>
              <a:t>masalah</a:t>
            </a:r>
            <a:r>
              <a:rPr lang="en-US" sz="3600" dirty="0" smtClean="0"/>
              <a:t> </a:t>
            </a:r>
            <a:r>
              <a:rPr lang="en-US" sz="3600" dirty="0" err="1" smtClean="0"/>
              <a:t>apa</a:t>
            </a:r>
            <a:r>
              <a:rPr lang="en-US" sz="3600" dirty="0" smtClean="0"/>
              <a:t> </a:t>
            </a:r>
            <a:r>
              <a:rPr lang="en-US" sz="3600" dirty="0" err="1" smtClean="0"/>
              <a:t>saja</a:t>
            </a:r>
            <a:r>
              <a:rPr lang="en-US" sz="3600" dirty="0" smtClean="0"/>
              <a:t> </a:t>
            </a:r>
            <a:r>
              <a:rPr lang="en-US" sz="4000" dirty="0" err="1" smtClean="0">
                <a:solidFill>
                  <a:srgbClr val="0070C0"/>
                </a:solidFill>
              </a:rPr>
              <a:t>ringan</a:t>
            </a:r>
            <a:endParaRPr lang="en-US" sz="3600" dirty="0" smtClean="0">
              <a:solidFill>
                <a:srgbClr val="0070C0"/>
              </a:solidFill>
            </a:endParaRPr>
          </a:p>
          <a:p>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3861664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Forum Diskusi</a:t>
            </a:r>
            <a:endParaRPr lang="id-ID" dirty="0"/>
          </a:p>
        </p:txBody>
      </p:sp>
      <p:sp>
        <p:nvSpPr>
          <p:cNvPr id="3" name="Content Placeholder 2"/>
          <p:cNvSpPr>
            <a:spLocks noGrp="1"/>
          </p:cNvSpPr>
          <p:nvPr>
            <p:ph idx="1"/>
          </p:nvPr>
        </p:nvSpPr>
        <p:spPr>
          <a:xfrm>
            <a:off x="381000" y="1204515"/>
            <a:ext cx="8763000" cy="852885"/>
          </a:xfrm>
        </p:spPr>
        <p:txBody>
          <a:bodyPr>
            <a:normAutofit/>
          </a:bodyPr>
          <a:lstStyle/>
          <a:p>
            <a:pPr marL="0" indent="0">
              <a:buNone/>
            </a:pPr>
            <a:r>
              <a:rPr lang="id-ID" sz="2400" b="1" dirty="0" smtClean="0"/>
              <a:t>Group </a:t>
            </a:r>
            <a:r>
              <a:rPr lang="en-US" sz="2400" b="1" dirty="0" smtClean="0"/>
              <a:t>FB</a:t>
            </a:r>
            <a:r>
              <a:rPr lang="id-ID" sz="2400" dirty="0" smtClean="0"/>
              <a:t>: </a:t>
            </a:r>
            <a:r>
              <a:rPr lang="id-ID" sz="2400" dirty="0">
                <a:solidFill>
                  <a:srgbClr val="C00000"/>
                </a:solidFill>
              </a:rPr>
              <a:t>http</a:t>
            </a:r>
            <a:r>
              <a:rPr lang="id-ID" sz="2400" dirty="0" smtClean="0">
                <a:solidFill>
                  <a:srgbClr val="C00000"/>
                </a:solidFill>
              </a:rPr>
              <a:t>://facebook.com/groups/intelligentsystems/</a:t>
            </a:r>
            <a:endParaRPr lang="en-US" sz="2400" dirty="0" smtClean="0">
              <a:solidFill>
                <a:srgbClr val="C0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057400"/>
            <a:ext cx="5181600" cy="3565321"/>
          </a:xfrm>
          <a:prstGeom prst="rect">
            <a:avLst/>
          </a:prstGeom>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8602" t="27863" r="16819" b="8907"/>
          <a:stretch/>
        </p:blipFill>
        <p:spPr bwMode="auto">
          <a:xfrm>
            <a:off x="6427" y="1995885"/>
            <a:ext cx="7461173" cy="486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8602" t="42187" r="38807" b="11659"/>
          <a:stretch/>
        </p:blipFill>
        <p:spPr bwMode="auto">
          <a:xfrm>
            <a:off x="4572001" y="3062685"/>
            <a:ext cx="4572000" cy="371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31932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Referensi</a:t>
            </a:r>
            <a:endParaRPr lang="id-ID" dirty="0"/>
          </a:p>
        </p:txBody>
      </p:sp>
      <p:sp>
        <p:nvSpPr>
          <p:cNvPr id="3" name="Content Placeholder 2"/>
          <p:cNvSpPr>
            <a:spLocks noGrp="1"/>
          </p:cNvSpPr>
          <p:nvPr>
            <p:ph idx="1"/>
          </p:nvPr>
        </p:nvSpPr>
        <p:spPr>
          <a:xfrm>
            <a:off x="628650" y="1507674"/>
            <a:ext cx="8134350" cy="5197926"/>
          </a:xfrm>
        </p:spPr>
        <p:txBody>
          <a:bodyPr>
            <a:normAutofit lnSpcReduction="10000"/>
          </a:bodyPr>
          <a:lstStyle/>
          <a:p>
            <a:pPr marL="457200" indent="-457200">
              <a:buFont typeface="+mj-lt"/>
              <a:buAutoNum type="arabicPeriod"/>
            </a:pPr>
            <a:r>
              <a:rPr lang="en-US" dirty="0"/>
              <a:t>Michael </a:t>
            </a:r>
            <a:r>
              <a:rPr lang="en-US" dirty="0" err="1" smtClean="0"/>
              <a:t>Sipser</a:t>
            </a:r>
            <a:r>
              <a:rPr lang="en-US" dirty="0" smtClean="0"/>
              <a:t>, </a:t>
            </a:r>
            <a:r>
              <a:rPr lang="en-US" dirty="0" smtClean="0">
                <a:solidFill>
                  <a:srgbClr val="C00000"/>
                </a:solidFill>
              </a:rPr>
              <a:t>Introduction </a:t>
            </a:r>
            <a:r>
              <a:rPr lang="en-US" dirty="0">
                <a:solidFill>
                  <a:srgbClr val="C00000"/>
                </a:solidFill>
              </a:rPr>
              <a:t>to the Theory of </a:t>
            </a:r>
            <a:r>
              <a:rPr lang="en-US" dirty="0" smtClean="0">
                <a:solidFill>
                  <a:srgbClr val="C00000"/>
                </a:solidFill>
              </a:rPr>
              <a:t>Computation Third </a:t>
            </a:r>
            <a:r>
              <a:rPr lang="en-US" dirty="0">
                <a:solidFill>
                  <a:srgbClr val="C00000"/>
                </a:solidFill>
              </a:rPr>
              <a:t>Edition</a:t>
            </a:r>
            <a:r>
              <a:rPr lang="en-US" dirty="0"/>
              <a:t>, </a:t>
            </a:r>
            <a:r>
              <a:rPr lang="en-US" i="1" dirty="0" err="1"/>
              <a:t>Cengage</a:t>
            </a:r>
            <a:r>
              <a:rPr lang="en-US" i="1" dirty="0"/>
              <a:t> Learning</a:t>
            </a:r>
            <a:r>
              <a:rPr lang="en-US" dirty="0"/>
              <a:t>, </a:t>
            </a:r>
            <a:r>
              <a:rPr lang="en-US" dirty="0" smtClean="0"/>
              <a:t>2012</a:t>
            </a:r>
          </a:p>
          <a:p>
            <a:pPr marL="457200" indent="-457200">
              <a:buFont typeface="+mj-lt"/>
              <a:buAutoNum type="arabicPeriod"/>
            </a:pPr>
            <a:r>
              <a:rPr lang="en-US" dirty="0"/>
              <a:t>George </a:t>
            </a:r>
            <a:r>
              <a:rPr lang="en-US" dirty="0" err="1" smtClean="0"/>
              <a:t>Tourlakis</a:t>
            </a:r>
            <a:r>
              <a:rPr lang="en-US" dirty="0" smtClean="0"/>
              <a:t>, </a:t>
            </a:r>
            <a:r>
              <a:rPr lang="en-US" dirty="0" smtClean="0">
                <a:solidFill>
                  <a:srgbClr val="C00000"/>
                </a:solidFill>
              </a:rPr>
              <a:t>Theory </a:t>
            </a:r>
            <a:r>
              <a:rPr lang="en-US" dirty="0">
                <a:solidFill>
                  <a:srgbClr val="C00000"/>
                </a:solidFill>
              </a:rPr>
              <a:t>of </a:t>
            </a:r>
            <a:r>
              <a:rPr lang="en-US" dirty="0" smtClean="0">
                <a:solidFill>
                  <a:srgbClr val="C00000"/>
                </a:solidFill>
              </a:rPr>
              <a:t>Computation</a:t>
            </a:r>
            <a:r>
              <a:rPr lang="en-US" dirty="0" smtClean="0"/>
              <a:t>, </a:t>
            </a:r>
            <a:r>
              <a:rPr lang="en-US" i="1" dirty="0" smtClean="0"/>
              <a:t>Wiley</a:t>
            </a:r>
            <a:r>
              <a:rPr lang="en-US" dirty="0"/>
              <a:t>, </a:t>
            </a:r>
            <a:r>
              <a:rPr lang="en-US" dirty="0" smtClean="0"/>
              <a:t>2012</a:t>
            </a:r>
          </a:p>
          <a:p>
            <a:pPr marL="457200" indent="-457200">
              <a:buFont typeface="+mj-lt"/>
              <a:buAutoNum type="arabicPeriod"/>
            </a:pPr>
            <a:r>
              <a:rPr lang="en-US" dirty="0"/>
              <a:t>John </a:t>
            </a:r>
            <a:r>
              <a:rPr lang="en-US" dirty="0" smtClean="0"/>
              <a:t>Martin, </a:t>
            </a:r>
            <a:r>
              <a:rPr lang="en-US" dirty="0" smtClean="0">
                <a:solidFill>
                  <a:srgbClr val="C00000"/>
                </a:solidFill>
              </a:rPr>
              <a:t>Introduction </a:t>
            </a:r>
            <a:r>
              <a:rPr lang="en-US" dirty="0">
                <a:solidFill>
                  <a:srgbClr val="C00000"/>
                </a:solidFill>
              </a:rPr>
              <a:t>to Languages and the Theory of </a:t>
            </a:r>
            <a:r>
              <a:rPr lang="en-US" dirty="0" smtClean="0">
                <a:solidFill>
                  <a:srgbClr val="C00000"/>
                </a:solidFill>
              </a:rPr>
              <a:t>Computation</a:t>
            </a:r>
            <a:r>
              <a:rPr lang="en-US" dirty="0"/>
              <a:t>, </a:t>
            </a:r>
            <a:r>
              <a:rPr lang="en-US" i="1" dirty="0"/>
              <a:t>McGraw-Hill</a:t>
            </a:r>
            <a:r>
              <a:rPr lang="en-US" dirty="0"/>
              <a:t> , </a:t>
            </a:r>
            <a:r>
              <a:rPr lang="en-US" dirty="0" smtClean="0"/>
              <a:t>2010</a:t>
            </a:r>
          </a:p>
          <a:p>
            <a:pPr marL="457200" indent="-457200">
              <a:buFont typeface="+mj-lt"/>
              <a:buAutoNum type="arabicPeriod"/>
            </a:pPr>
            <a:r>
              <a:rPr lang="en-US" dirty="0" smtClean="0"/>
              <a:t>Robert </a:t>
            </a:r>
            <a:r>
              <a:rPr lang="en-US" dirty="0"/>
              <a:t>Sedgewick and Kevin </a:t>
            </a:r>
            <a:r>
              <a:rPr lang="en-US" dirty="0" smtClean="0"/>
              <a:t>Wayne, </a:t>
            </a:r>
            <a:r>
              <a:rPr lang="en-US" dirty="0" smtClean="0">
                <a:solidFill>
                  <a:srgbClr val="C00000"/>
                </a:solidFill>
              </a:rPr>
              <a:t>Introduction to Computer Science</a:t>
            </a:r>
            <a:r>
              <a:rPr lang="en-US" dirty="0" smtClean="0"/>
              <a:t>, </a:t>
            </a:r>
            <a:r>
              <a:rPr lang="en-US" i="1" dirty="0" smtClean="0"/>
              <a:t>Addison-Wesley</a:t>
            </a:r>
            <a:r>
              <a:rPr lang="en-US" dirty="0" smtClean="0"/>
              <a:t>, 2015 (</a:t>
            </a:r>
            <a:r>
              <a:rPr lang="en-US" i="1" dirty="0" smtClean="0"/>
              <a:t>http</a:t>
            </a:r>
            <a:r>
              <a:rPr lang="en-US" i="1" dirty="0"/>
              <a:t>://</a:t>
            </a:r>
            <a:r>
              <a:rPr lang="en-US" i="1" dirty="0" smtClean="0"/>
              <a:t>introcs.cs.princeton.edu/java</a:t>
            </a:r>
            <a:r>
              <a:rPr lang="en-US" dirty="0" smtClean="0"/>
              <a:t>)</a:t>
            </a:r>
          </a:p>
          <a:p>
            <a:pPr marL="457200" indent="-457200">
              <a:buFont typeface="+mj-lt"/>
              <a:buAutoNum type="arabicPeriod"/>
            </a:pPr>
            <a:r>
              <a:rPr lang="en-US" dirty="0"/>
              <a:t>Albert </a:t>
            </a:r>
            <a:r>
              <a:rPr lang="en-US" dirty="0" err="1"/>
              <a:t>Endres</a:t>
            </a:r>
            <a:r>
              <a:rPr lang="en-US" dirty="0"/>
              <a:t> </a:t>
            </a:r>
            <a:r>
              <a:rPr lang="en-US" dirty="0" err="1"/>
              <a:t>dan</a:t>
            </a:r>
            <a:r>
              <a:rPr lang="en-US" dirty="0"/>
              <a:t> Dieter </a:t>
            </a:r>
            <a:r>
              <a:rPr lang="en-US" dirty="0" err="1"/>
              <a:t>Rombach</a:t>
            </a:r>
            <a:r>
              <a:rPr lang="en-US" dirty="0"/>
              <a:t>, </a:t>
            </a:r>
            <a:r>
              <a:rPr lang="en-US" dirty="0">
                <a:solidFill>
                  <a:srgbClr val="C00000"/>
                </a:solidFill>
              </a:rPr>
              <a:t>A Handbook of Software and Systems Engineering</a:t>
            </a:r>
            <a:r>
              <a:rPr lang="en-US" dirty="0"/>
              <a:t>, </a:t>
            </a:r>
            <a:r>
              <a:rPr lang="en-US" i="1" dirty="0"/>
              <a:t>Pearson Education Limited</a:t>
            </a:r>
            <a:r>
              <a:rPr lang="en-US" dirty="0"/>
              <a:t>, </a:t>
            </a:r>
            <a:r>
              <a:rPr lang="en-US" dirty="0" smtClean="0"/>
              <a:t>2003</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40</a:t>
            </a:fld>
            <a:endParaRPr lang="en-US" dirty="0">
              <a:solidFill>
                <a:prstClr val="black">
                  <a:tint val="75000"/>
                </a:prst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4"/>
          <a:srcRect l="2084" t="8889" r="32917" b="5185"/>
          <a:stretch/>
        </p:blipFill>
        <p:spPr>
          <a:xfrm>
            <a:off x="0" y="0"/>
            <a:ext cx="9200872" cy="6841674"/>
          </a:xfrm>
          <a:prstGeom prst="rect">
            <a:avLst/>
          </a:prstGeom>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38321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Sistem</a:t>
            </a:r>
            <a:r>
              <a:rPr lang="en-US" dirty="0" smtClean="0"/>
              <a:t> </a:t>
            </a:r>
            <a:r>
              <a:rPr lang="en-US" dirty="0" err="1" smtClean="0"/>
              <a:t>Penilaian</a:t>
            </a:r>
            <a:r>
              <a:rPr lang="en-US" dirty="0" smtClean="0"/>
              <a:t> Mata </a:t>
            </a:r>
            <a:r>
              <a:rPr lang="en-US" dirty="0" err="1" smtClean="0"/>
              <a:t>Kuliah</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err="1" smtClean="0"/>
              <a:t>Penyelesaian</a:t>
            </a:r>
            <a:r>
              <a:rPr lang="en-US" sz="3200" dirty="0" smtClean="0"/>
              <a:t> exercise di </a:t>
            </a:r>
            <a:r>
              <a:rPr lang="en-US" sz="3200" dirty="0" err="1" smtClean="0"/>
              <a:t>setiap</a:t>
            </a:r>
            <a:r>
              <a:rPr lang="en-US" sz="3200" dirty="0" smtClean="0"/>
              <a:t> </a:t>
            </a:r>
            <a:r>
              <a:rPr lang="en-US" sz="3200" dirty="0" err="1" smtClean="0"/>
              <a:t>pertemuan</a:t>
            </a:r>
            <a:r>
              <a:rPr lang="en-US" sz="3200" dirty="0" smtClean="0"/>
              <a:t> </a:t>
            </a:r>
            <a:r>
              <a:rPr lang="en-US" sz="3200" dirty="0" err="1" smtClean="0"/>
              <a:t>kelas</a:t>
            </a:r>
            <a:r>
              <a:rPr lang="en-US" sz="3200" dirty="0" smtClean="0"/>
              <a:t> (</a:t>
            </a:r>
            <a:r>
              <a:rPr lang="en-US" sz="3200" i="1" dirty="0" smtClean="0">
                <a:solidFill>
                  <a:srgbClr val="C00000"/>
                </a:solidFill>
              </a:rPr>
              <a:t>Activities</a:t>
            </a:r>
            <a:r>
              <a:rPr lang="en-US" sz="3200" dirty="0" smtClean="0"/>
              <a:t>)</a:t>
            </a:r>
          </a:p>
          <a:p>
            <a:pPr marL="514350" indent="-514350">
              <a:buFont typeface="+mj-lt"/>
              <a:buAutoNum type="arabicPeriod"/>
            </a:pPr>
            <a:r>
              <a:rPr lang="en-US" sz="3200" dirty="0" err="1" smtClean="0"/>
              <a:t>Penugasan</a:t>
            </a:r>
            <a:r>
              <a:rPr lang="en-US" sz="3200" dirty="0"/>
              <a:t> </a:t>
            </a:r>
            <a:r>
              <a:rPr lang="en-US" sz="3200" dirty="0" smtClean="0"/>
              <a:t>(</a:t>
            </a:r>
            <a:r>
              <a:rPr lang="en-US" sz="3200" i="1" dirty="0" smtClean="0">
                <a:solidFill>
                  <a:srgbClr val="C00000"/>
                </a:solidFill>
              </a:rPr>
              <a:t>Assignments</a:t>
            </a:r>
            <a:r>
              <a:rPr lang="en-US" sz="3200" dirty="0" smtClean="0"/>
              <a:t>)</a:t>
            </a:r>
          </a:p>
          <a:p>
            <a:pPr marL="514350" indent="-514350">
              <a:buFont typeface="+mj-lt"/>
              <a:buAutoNum type="arabicPeriod"/>
            </a:pPr>
            <a:r>
              <a:rPr lang="en-US" sz="3200" dirty="0" err="1" smtClean="0"/>
              <a:t>Penulisan</a:t>
            </a:r>
            <a:r>
              <a:rPr lang="en-US" sz="3200" dirty="0" smtClean="0"/>
              <a:t> </a:t>
            </a:r>
            <a:r>
              <a:rPr lang="en-US" sz="3200" dirty="0" err="1" smtClean="0"/>
              <a:t>Makalah</a:t>
            </a:r>
            <a:r>
              <a:rPr lang="en-US" sz="3200" dirty="0" smtClean="0"/>
              <a:t> </a:t>
            </a:r>
            <a:r>
              <a:rPr lang="en-US" sz="3200" dirty="0" err="1" smtClean="0"/>
              <a:t>Ilmiah</a:t>
            </a:r>
            <a:r>
              <a:rPr lang="en-US" sz="3200" dirty="0" smtClean="0"/>
              <a:t> (</a:t>
            </a:r>
            <a:r>
              <a:rPr lang="en-US" sz="3200" i="1" dirty="0" smtClean="0">
                <a:solidFill>
                  <a:srgbClr val="C00000"/>
                </a:solidFill>
              </a:rPr>
              <a:t>Scientific Paper</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497873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9100"/>
            <a:ext cx="8305800" cy="647700"/>
          </a:xfrm>
        </p:spPr>
        <p:txBody>
          <a:bodyPr>
            <a:normAutofit fontScale="90000"/>
          </a:bodyPr>
          <a:lstStyle/>
          <a:p>
            <a:r>
              <a:rPr lang="en-US" dirty="0" smtClean="0"/>
              <a:t>Course Outline</a:t>
            </a:r>
            <a:endParaRPr lang="id-ID" dirty="0"/>
          </a:p>
        </p:txBody>
      </p:sp>
      <p:sp>
        <p:nvSpPr>
          <p:cNvPr id="3" name="Content Placeholder 2"/>
          <p:cNvSpPr>
            <a:spLocks noGrp="1"/>
          </p:cNvSpPr>
          <p:nvPr>
            <p:ph idx="1"/>
          </p:nvPr>
        </p:nvSpPr>
        <p:spPr>
          <a:xfrm>
            <a:off x="609600" y="1349785"/>
            <a:ext cx="8534400" cy="5105400"/>
          </a:xfrm>
        </p:spPr>
        <p:txBody>
          <a:bodyPr>
            <a:noAutofit/>
          </a:bodyPr>
          <a:lstStyle/>
          <a:p>
            <a:pPr marL="571500" indent="-571500">
              <a:buFont typeface="+mj-lt"/>
              <a:buAutoNum type="arabicPeriod"/>
            </a:pPr>
            <a:r>
              <a:rPr lang="id-ID" dirty="0" err="1" smtClean="0">
                <a:solidFill>
                  <a:srgbClr val="C00000"/>
                </a:solidFill>
              </a:rPr>
              <a:t>Introduction</a:t>
            </a:r>
            <a:endParaRPr lang="en-US" dirty="0" smtClean="0">
              <a:solidFill>
                <a:srgbClr val="C00000"/>
              </a:solidFill>
            </a:endParaRPr>
          </a:p>
          <a:p>
            <a:pPr marL="571500" indent="-571500">
              <a:buFont typeface="+mj-lt"/>
              <a:buAutoNum type="arabicPeriod"/>
            </a:pPr>
            <a:r>
              <a:rPr lang="en-US" dirty="0" smtClean="0"/>
              <a:t>Math Fundamental 1: Set, Sequence, Function</a:t>
            </a:r>
          </a:p>
          <a:p>
            <a:pPr marL="571500" indent="-571500">
              <a:buFont typeface="+mj-lt"/>
              <a:buAutoNum type="arabicPeriod"/>
            </a:pPr>
            <a:r>
              <a:rPr lang="en-US" dirty="0" smtClean="0"/>
              <a:t>Math Fundamental 2: Graph, String, Logic</a:t>
            </a:r>
          </a:p>
          <a:p>
            <a:pPr marL="571500" indent="-571500">
              <a:buFont typeface="+mj-lt"/>
              <a:buAutoNum type="arabicPeriod"/>
            </a:pPr>
            <a:r>
              <a:rPr lang="en-US" dirty="0"/>
              <a:t>Finite Automata</a:t>
            </a:r>
          </a:p>
          <a:p>
            <a:pPr marL="571500" indent="-571500">
              <a:buFont typeface="+mj-lt"/>
              <a:buAutoNum type="arabicPeriod"/>
            </a:pPr>
            <a:r>
              <a:rPr lang="en-US" dirty="0"/>
              <a:t>Pushdown Automata</a:t>
            </a:r>
          </a:p>
          <a:p>
            <a:pPr marL="571500" indent="-571500">
              <a:buFont typeface="+mj-lt"/>
              <a:buAutoNum type="arabicPeriod"/>
            </a:pPr>
            <a:r>
              <a:rPr lang="en-US" dirty="0" smtClean="0"/>
              <a:t>Turing </a:t>
            </a:r>
            <a:r>
              <a:rPr lang="en-US" dirty="0" smtClean="0"/>
              <a:t>Machines</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7</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39346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Introduction</a:t>
            </a:r>
          </a:p>
        </p:txBody>
      </p:sp>
      <p:sp>
        <p:nvSpPr>
          <p:cNvPr id="3" name="Content Placeholder 2"/>
          <p:cNvSpPr>
            <a:spLocks noGrp="1"/>
          </p:cNvSpPr>
          <p:nvPr>
            <p:ph type="body" idx="1"/>
          </p:nvPr>
        </p:nvSpPr>
        <p:spPr/>
        <p:txBody>
          <a:bodyPr/>
          <a:lstStyle/>
          <a:p>
            <a:pPr marL="0" indent="0">
              <a:buNone/>
            </a:pPr>
            <a:r>
              <a:rPr lang="en-US" dirty="0"/>
              <a:t>1.1 Who Needs Theory?</a:t>
            </a:r>
          </a:p>
          <a:p>
            <a:pPr marL="0" indent="0">
              <a:buNone/>
            </a:pPr>
            <a:r>
              <a:rPr lang="en-US" dirty="0"/>
              <a:t>1.2 Automata, Computability and Complexity</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848617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1.1 Who Need Theory?</a:t>
            </a:r>
            <a:endParaRPr lang="id-ID" sz="4400" dirty="0"/>
          </a:p>
        </p:txBody>
      </p:sp>
      <p:sp>
        <p:nvSpPr>
          <p:cNvPr id="3" name="Text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0412637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afb4df564abd6bcfdbc8158b65ff1214d2ece32"/>
  <p:tag name="ISPRING_ULTRA_SCORM_COURSE_ID" val="30C58EDE-E986-40D0-9AA5-FD175077C5FE"/>
  <p:tag name="ISPRING_SCORM_RATE_SLIDES" val="1"/>
  <p:tag name="ISPRING_SCORM_RATE_QUIZZES" val="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OUTPUT_FOLDER" val="D:\RSWLecture\romi-rm\test"/>
  <p:tag name="ISPRING_PRESENTATION_TITLE" val="romi-rm-01-pengantar-july2014"/>
  <p:tag name="ISPRING_ULTRA_SCORM_SLIDE_COUNT" val="1"/>
  <p:tag name="ISPRING_PLAYERS_CUSTOMIZATION" val="UEsDBBQAAgAIACNcg0X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1yDRYOPv/JyBAAA+hQAACcAAAB1bml2ZXJzYWwvZmxhc2hfcHVibGlzaGluZ19zZXR0aW5ncy54bWzVWG1v4jgQ/s6vsHLaj9vQt+2LAhVtg4qWBg7S212dTpVJDPHVsbOxQ5f9dL/mftj9khvHbYBSWnMnVl3xAeLMPDOeGc8z2Dv7ljI0Jbmkgjec3Z26gwiPREz5pOHchO33xw6SCvMYM8FJw+HCQWfNmpcVI0ZlMiRKgahEAMPlaaYaTqJUduq69/f3O1RmuX4rWKEAX+5EInWznEjCFcndjOEZfKlZRqTTrNUQ8szStYgLRhCNwQVOtXeYtRmWieMasRGO7ia5KHh8IZjIUT4ZNZxfjlv68yhjoC5pSrjenGzCol5WpziOqfYHsyH9TlBC6CQBx48OHHRPY5U0nP36noYBcXcVpgQ3m8Aa5kLAbrh6wE+JwjFW2Dwag4p8U/JxwSzFM45TGoXwBukANJzL8HbY7Vz6t0Ev9Ie3V+F11/iwgVLofw43UAo7YdffRN4Wvj/wh34Q+oPb805vQw17p+Y6/nWr091Q55N/PuyEm1oKWtebqvSveoGdztWXvj/odoKPt2Gv1w07/bkWFOJSHXnucqF5UJCiyCNS1ZmnkiIdcUwZHNIn1SeJgmPOcD4hoWhTKP4xZpI46M+MTH4tMKNqBt2gDt3gjpCsJTMSqYGu9oaj8oI4czgDCI7BEaiO0uFJdZSOjpe27hrr820966VXNYl+IpT4wd7v1g8r908OXnZ/jaPelMZEBDjPyxaxuoFXXdibd6Pd/Q8fXvZijTUPK4WjBFoXhLaMkecuLj2KjQVfqhD9jEaCxVVkSToicYBTstCRh3eUt0Fy10FjqGUGMW/lFDMHUQU5iCplWYykoqrkgPaiJAIs4BqCrocrOYkSnMulwq2ip9tu1Pw9EIrIP0wwzNI6UT+F+rIR/ERGkipiI3pOhRWiKFiMZqJAjN4RpASCgilS+JUQtMgiaJyLtFwFolNIMkgpmlJyT+IzG0NfwERagCZwbMaIMha+FvQ7GpGxyAGX4CmwMaxTafB3NgLOsJRzUPzo4zvDDZ3g0v/8Tm8Qx1PMow3BoSxJmqlt4GPYOxdggjEB0VyAgMhEuJCkzE9M41LMZpvWthM8LZOuE1mCQrop+GMw4UUEB4jygtgCRpgjwdkM4Qh6vdQlNKWikLBiisVAy//koFFFlJeuTuCcg7E8JrkNWn13b//g8MPR8cnpjvvPX3+/f1Hpgf/6DGtrhgAv1s4ldlpPppNXlNbOKNZ6m7r5wrxirfnM1GKt+3R2sVZcmWBe0XxhjlnRbYs81Yc/Xsnn8yPtA/2t0oPnatp6nsVK1n+LJDb0W4OLKwSRvumGw1ObcxYIBAGLEjioY/0PyFKnHBFsZHs3IaTOt4LVGbIRhFL6zQoQkm3VuezMBj2rDX+0kRoY2u4vULYV/+OcA+n+FKIBzAcTM4zAhMBoCqNQ/FO0/nWtYpussbVu+kM64v+a60073VJHJDiPEiiirRXem2ecbYb3LUXMPFUXGks3GNU/6+UrNv0mpZymEEc9rFb3cs3Dg7rnPv+qVgO05fvKZu1fUEsDBBQAAgAIACNcg0UE2GJ3uwIAAE8KAAAhAAAAdW5pdmVyc2FsL2ZsYXNoX3NraW5fc2V0dGluZ3MueG1slVZdb9owFH3fr0DsnXSfdJKLRCmTKnVrtVZ9d5JLYuHYke3Q8e/nm9iNDQkwrEr4+Bzf6/tFid4ysfgwmZBMcqmewRgmCo2IxyYsv5mmjTFSzDIpDAgzE1JVlE8XH3+2H5K0zHMquQN1qWZDM+jNzNvPJRJn49sc15ggk1VNxf5BFnKW0mxbKNmI/Kxr5b4GxZnYWubVj/lqPWqAM23uDVSRT+trXJdJagVaA7r0fY3rrIrTFLi3dNV+LtT0pk6//kC2Y5qZVrb8hGtMVtMC4iBfL3GN84W9Pc7KHNdpgYG/xlK/fMY1SuV0Dyq+/O4rrlGFrJv6f2qkVrLAgMaa00l813BJc9t+6NUVrrMCfBAaOpsFF572rXcByX0N+55guyrJnzCuBwMBk55yWBjVAEn8rjvTpXx7bIztD1hsKNeWEEI96ck6/UQb7a+JsZ73B96YyAOSA3rGq+RNBavO34AY4z1/tbptR0Xo3zsWOKhg58DAwx7smb9tWI+YAdgznznL4VHw/RH98KTT+BTfUpfM09G3pyCo3fp4+Z0/RUsP2Lg6MO0Az6lkDguN7rywCjBrJGmxzqXkyCci6I4V1DApfiEv3beP0SQ5OHCVNlxXxDDDYajcWh/tkA5dxm1cjC6ZcTV2vwn927r9xNgRfjOlxtCsrOxvkp5OnM72iDUyTYYVOCQtHdS92MhA09oeE1VUbUG9SMkvNSOkAX3p9bLrrDE6SYIYkGQ4yMRdMhR90VQpqLVNGgNfNTHW8UpWlNz+mVcGb5DHgpHDTmlKe52g7L0oA8BVAFCVlT7/3aY7qRpuGIcd+MYPgPbBYy8j2pboWLUtzQNsTDgfHHJQkAEhqEg3J/pKiedHgA/wX61bg4Lu4PwANjTV7buipvfzt784msh+kGHhha/qAFdI0c32/DiAFsR/JP8BUEsDBBQAAgAIACNcg0XaakCIRQQAAAsUAAAmAAAAdW5pdmVyc2FsL2h0bWxfcHVibGlzaGluZ19zZXR0aW5ncy54bWzVWNty4jgQfc9XqLw1j4Nzv5VJiiROhRpiWHB2ZmprKyVsgbWRJa8kwzBP+zX7YfMl07ISCCEQsTXJ7lQeCO0+py9qdTcOTr/kDI2IVFTwurdV2/QQ4YlIKR/WvZv48v2hh5TGPMVMcFL3uPDQ6clGUJR9RlXWI1qDqkJAw9VxoetepnVx7Pvj8bhGVSHNU8FKDfyqlojcLyRRhGsi/YLhCXzoSUGUd7KxgVBgRdciLRlBNAUXODXeYXalc+b5VquPk7uhFCVPzwUTEslhv+79ctgwfw86lumC5oSb2NQJCI1YH+M0pcYdzHr0K0EZocMM/D7Y9dCYpjqrezub24YG1P1FmorcxoANzbmAYLi+58+JxinW2H61BjX5otWDwIrSCcc5TWJ4gkz8de8ivu21mhfhbdSOw97tVXzdsj6sAYrDT/EaoLgZt8J19F3pO92wF0Zx2L09a7bXRLg7NcOE141ma03Mx/Cs14zXtRQ1rteFdK7akRvm6nMn7Laa0YfbuN1uxc3ODAWFOFdHgT9faAEUpChlQqZ1FuiszPscUwZ39En1KaLhljMshyQWlxSKf4CZIh76syDDX0vMqJ5AM9iEZnBHSNFQBUl011R73dOyJN6MzhKCY3AFpldp72h6lQ4O50L3rfVZWM96GUx7RCcTWryx91ube1P3j3ZXu7/E0WBEUyIiLGXVIhYDeNGF7Vk32trZ31/txRJrAdYaJxm0LkhtlaPAfyx6UBsIPlch5jvqC5ZOMzuAYmWQ1IakmHmIakhyMn2qzVHoS8qgjA12qzbgeiHLSYalmivFaT5MI01Ofo+EJuoPG54VLVMNc6gYF8WPpK+oJi6qZ1Q4MYqSpWgiSsToHUFaICiBMof/MoIezwU0kCKvpAwrjRSDQ0IjSsYkPXUx9BlM5CUgYWgWjGhr4a+SfkV9MhASeAkewXgFOVWWv7YWcYGVmpHiBx/f2W7fjC7CT+9MgDgdYZ6sSQ6FRvJCvwY/hti5ABOMCcjmIwrITIJLRarzSWlaqbmE6Ww7w6Pq0M1BVqRw3BT8sZzwIIELQHlJXAkTzJHgbIJwAt1bmRIaUVEqkNhisdTqXzlooYjyytUhrFJgTKZEurBtbm3v7O7tHxweHdf8b3//834l6H6idRg21uxIO1+6abihnuwbL4CWbh3OuHXdXLGBOCOf2UOcsU+3EWfgwk7yAnLFZrKAvRQyN5c/XTjP55fU+4G2OB4C3wyT5+dSNcffZiz1wkb3/ApB7m5ace/Y5eZEAkEKkgyu3sD8SnHEVGPcRbd9E8NhhE60JucuilAcvzkRwvE59SI3s1HbKeAPLlpdO4g7j4aw00THksMY/SlUI5j4Q7tewMxnNIflJv0pmvmyy/+ac+DV+uOb9LjVu7ftgD+qxxEskwzK4tVK6b+fCj80Yf+nHNhv0xcDc28Cpr9Q519VbYB8/gXeycZ3UEsDBBQAAgAIACNcg0UUl4q1mgEAABoGAAAfAAAAdW5pdmVyc2FsL2h0bWxfc2tpbl9zZXR0aW5ncy5qc42UTW/CMAyG7/yKKrtOiH2W7YYGkyZxmDRu0w6hmFKRJlGSdnSI/7465aNpUyC+0Jenr2NX9rYXlIdEJHgNtva3ff50n60GqBmVwa2rsw49RZ1olixglqTAEg6kgeSHV4/y7kT4jAm3pvPiC211zY8I/GdJma7j0mOhPJr2aLlH+/VoG1/iP6eyfVVVRbU2zzNjBO9Hghvgps+FSqllyM27PfUCG7DIQV1AlzQCxzS0p4s8OT6FGHUuEqmkvJiKWPTnNFrHSmR80ZV/VUhQ5QdfV8DgJXybOHYs0ebDQNpMPBlidJNSgdawz/s8wfDCjM6B1XwH9pxBHeN2QQ06T3RiDvToDqNOSxpDq0vDEYaL8dKr1c0Qo80Z2JiKeLjHcAhGC1Atq/EjhgMKmckrPqBUIsaOtNB2z48oE3SR8HifeoDh5fCyaNvVvVOh9vpj4oyQaIzQyjORadfiuGLqjXdwdSPr1DfzzCdynyg8ieW5FeRcxjS3CD5/B4QaQ6NVWi6HcjGWXaBqDWomBCtv/3Nhr+bHa1apert/UEsDBBQAAgAIACNcg0U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jXINFlBOzImkAAABuAAAAHAAAAHVuaXZlcnNhbC9sb2NhbF9zZXR0aW5ncy54bWwNzDEOgzAMQNGdU1jeKe3WgcDGVpbSA1jERZEcG5GA4PZk+8PTb/szChy8pWDq8PV4IrDO5oMuDn/TUL8RUib1JKbsUA2h76pWbCb5cs4FJliFLt4mjiUyjxSLHHYRqOFTXv/AHpuuugFQSwMEFAACAAgAg5n1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1yDRT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jXINFx7KmUwklAABEUgAAFwAAAHVuaXZlcnNhbC91bml2ZXJzYWwucG5n7XwPWJL3+rc7ndV2ZtrWH1EU5tqyU04iFUsRttW01srV+qOpUJFSKSqZioKwnc7RSpBVm1SmbHP9W6WlSyhR2lBYobL+SQjC5EmpQOmRBJR/L+jZtE57r/O+5/e7rvd3vXpdXlwPz/dz3/f3/t73/f3cz8PzHPxkXfzMvwT8xcvLa+bqVSs3eHm9nOXlNa3olenub2A1v5xzf7yUuyH+A6/azsBH7oM/E99f+76X12X2a/btL7uPX81ZlZTr5eUj8vy/JMk+u9PLa71i9cr3N1JwAz3Gsj5Lkgt0rnW+5Hzpg8GFu2YZf1bPTsrevWou4/QPL6eRXj90/tTcjxbtOZf844YU1q/sjaEbObffWNsNJZEu7P5obUDl1uUaY6SiYFSdUDuSEq7rVjjadejqJ9vSdSfDde2GzhjD4pAQY/THzaAYWlpXPJBRimCMSIktT/6B8PL85bws9oFWZmY25Gb78lwg3HVYDfF8/9l5P+jAw0x+8fC9LXcW/8nz1ZOHrZupKFXLSH/lo7ljYMrTHQ3FWwT0D/KDx47ZuMxGY1HvP/xuv/bSxPn8l8ZPsnvneT63Ebx5Y19ACXyPh7zuQ0Tvej6viyFZY0NR4pzX3B+/PNWWIWA4twUifZ2Q/sV3y17TfnygITgmPOyn8QFP2hB08El/Zbaam/H2o9I2xSziyvz8jePyZ2pGOgsGEyKOPO3UMn/uLD80pv7r9498X99Qs2NM9a4vvvveYDg7rjbg7XOLYmIWlSR7Zj999fc3pyD/b0D2xRYNXJH7FAyqlqMdT+8Qq2lDN0SzE9CX/woeEwNlkgB2km3hhFCSEPJetlpwvPxU8jy2gtLEnhD7i7kpT785mombAd7Pc0gndCuzyxBlOevB++xHgz1NFs2deZMMUyKgK+uOSufVDCB5d+59VRU0dyxe39vfqNn7SnNW2B0ICUGNSSUpFOuRKk+mROyydcx/aOisiimlWgZ7hF2A/hQHF00NVRC8/UgwEiI3JrX4mdGE/syMNDYy5bu+XdRbyke3vnxGyS+BjZvNkBWbUN24B/lF+9KI8W3j8f/1AId1YrsHeSFPvQv6Q9XkqUrjOi5dqZdAOjNIP8zsXjdZX1pN+v2tbmOS7v0RqCJ15x+Bcv2CSPsbP53Is2664qy/x0LRw6U1pF/yn3VdpKjrJoxwICymezrpzMSi/uCoXx+eedGALCHEKb8emDxhPGpPycWvYsU+LxyfvyvmBQ64vEL518khkHnXO3kxlRn0wikYXmwj3x0bo+ChF05txb52yvkXWrnkmuGPzhQcBze/0Kztig8lyS/2xoUyJu/FftdtYv3BmYyLf3Rmk+6Pzvj9FZp95ZmlT/Y5IaqKKRjEA2CBO2qfIkvKGgOfG1Mpadc/XNoBXHzWSaZXioJSG5HqPc8sTYGpv6OA+Y38Q7SZcOh5TxC5xaigD+v2UwzXnJNBlu6MuqAsFf+wT407fZfDmmoZE+Y/LJoz7WG4DH3U57vkOex7u5q4/x+Uv6dPikb6OL7uJaGWfvrwihwXY9sKkLr46GsPh59JXpFeQeTGosHW2cYcQMwSrUE073NtVS6CmUQLp8tDuLShHF1nlQ1eeInPPcOljxoc1uqTUZ1iCbCXdH6yvgDRQIr3CWSi+OzVNlj/qiJ910VRR2WU0fX4xx2CFndJU9gyZPxIVVbDZNTNEuXDER0Xa6Og9SjcuuDp7dbEFAbaFKEW15Xy1QvjOvkd/MzlRZ2ctnCcTirRBXAkjnKtHOSL8769InndMhsv4mcmpczjZresncPNhdVyuAXOkwA18lDdOy2nySMQRrxJPk9s+dSXN1nvod4l0CxCJpMtOQvRKs4EVx+EruiDoLM1LcXm5eI+wmcs4mWMqT2cyGERjeXSHXeZeEka2UbB1sYckkG1prY87RBSXS6BZhO8LsLiVQX2aHWnBenHjsyK8ZO1smTLD9kg0zLQFeRKMpc8snCQmALjhoRBEZJZ7Ay0mE+jOcC8h70VExUAhkPCyoP3zSNoKa9+DgkFok3h6wivBHHYYoh/27CEEtAmAUytEm2urGYXTc13QuIkgH9bHuCMI4+cLQokFzLPZLStCuL5syTLGM0moLL0wcI4hXuzs+xpQWMYqgUY41DGQe3lMOxp+qTk6J1bs92bhQzs1AIEShDhgYq/NiX7wEuRmHltSshiQHEGmRKG3eJ9zEQCroGoQ1LJKrchEh2rX7L3sASJMRayvslH6yNhRhrjFuVjwk4cCjPPMtcoY4e0dJFtBnCnBj88ac/0rUNG1H41swzUUxbo0Z+UQGLjCV4svTh8K2Biyq4IUg9Iv+XTBPC2NNMX0diKx+SUnXxWPyfugLIdHx8Bu0OxS8USbYs4nM7Z8TRShbk2OZQXx7XuiWgvaYOEcIB0Afq9A5/vXb5OvM1f1hIkS6zCl7x5iAOFyCgsKSJaVRtb/vBbEUlloXSRBKko2KfomIIRq0Q+p41wHJ8ffEjZSjjAQ/og8NeCm1ijk4pNqfyyG5ZFL/ycEsOuJCso0zPmIPBLpt+FfArIyc0LS6R8p3XYiq7h9+zls74p8P5WN64qArdjO11VM5IrfhKgda5QhYWx3XFM6SejputBK5Db2gfktj2MYWS7s2KywyBrdesjFot/MUQjUe7J7GCe5I4E8A4SD5dLdduXijsg4e7IbEYK4sh4Ux1g6iTsYX5LrgIvdLvTg1fJaN5Ma7EKpMRp8SbCVoyzz7KkNkqsmsVpI8WRseAyoN7a3fBNomOKRU5B/n1I77AcL8R2rLodUxb+1u9DSvzwNPDJfrj9V+fK+auxoZ0ly+ZPSPa0eD7ZAlDsOBd3xIdI/ODkTMVx8utjUK/PWOMFySuT+X/Y8HldQv6bInYVgW1+vnUto4895mNXbTj5MnlBq+KLKn+/7eMDrFo/IYVi6ogyyiKPPBVpMw9Mnp2RpouxhASsLiKS43b+XhDeXL1popyu2rBpguIc2TiJ9r+9Ke3fgPTg6CN9omaqpbPVllvXbO5WSPBFj065t9/zfRJgwBp4nO/kc/uK21l6doUQVlXQ3N7tWH1mw4QESb57uxYdTcAUUrQHQ2A5NvOATU7JmMVix7rbIAt2aLOULVGO5Ia2DXOLzYoGCzBQ6BYmrjOqm6mu+dl56uGlGZaQqo8mLAz8lNmI3CPOgYr6l5SokF/i9vHdCBnZTRcapFk914bNEm1SHYjCwLJli8N8a9y1PQW80HOrUA61RJVJFlUVTchKaYSsl7xns5tkGtfD5LY6AEC2xPkFZenEDdmc/buZZ0GQQsWRCyEsfOnI8eu61IQNuInJcUhoZT6zQSoOT5fou8Q2NpUfxN4twA0UystsKUd2jq0i5UGYEvJJw63IE6XyL1ItAnb8FqSqnPgnti3GWOS/enwx4wfrUyW9qKL+48RONXx+Vn4zeIx4ZFwNW5UGFemGGNa5bXUSvUZsQ9LEtmRIliTDVM5Zu8xYdESdNMnhEWJZMi+rx/Xz2HRMb8bE3aJ0KG/xcaifcPdyoCzZ+tSE2/snVj/nY+RP5cQutaDQlJnJ4oF6qxV9uzwY1Woz1TVw3jpbovxYtSBACHuXEcSSHE9FhGN4+25OgmeCG14xvRIT19knDVkpvRUpvpP5AyvLQ1wK+8Goax6mJQknV+6yF/1gz5tjoboXFMhdcyblPwrM/+GQC8MOI8P1ZCCbYXvy+HwdzGnCumbfP25VlHNBaxJ+8USSX3HqhU79kx4j3TJ2jch14LvYuVglGA7D6jMmpF/ajJ6fcNt5nt7V8HuBS5TmLK6KG5fDSvq/PCAJjcVGqucSQJBTi3BqSdyRdqIPQvDkJ0fGXf+xyodKv1gaqaI79HiGEggdxMaF7UY4LAyXpbcG7njYax5QnsPaGrBNjI7hcSdBGzYT+azPn8JdIFwmroFU7HjvEA9svy5Z750CJmov/lCqJYbSa7WyYR3GcnWG89RK+3I2sUecJou1qBzsau5YPd1G6HrszUP+Is6J8AM2eK9mA8d5+JGbWzpLCLsRLO4ZU4mi8P5Fev9knXIFk6gKK2PL6pr992/w/mT7yImT4IUfyUnHJGf4obXYLGxY2eVFcUCfrgwvKRYO3Vz8SHe0NlmGsRkUQuYx7u6mUCcT/yCJ95uHztuYSghTO1Ao2uDdhMSwgiNr4aLHC6vfhWjryT3raWqIezUOvY8qUUHOudkVCI5ojzeuTwnByPlCa94XtRmgzvYWowSxN3YsZK6LL9zzz6oZicziTMvy/p6ssJ9oIDvAob+AmYq+Ne+2PoyufgcKZNqLVBhMgUoG2VNjDQSShG7Whw2QrfyyNmPcrqDk8zGqOODUazt2soiCcuLdThk9aEfKiRmnIVt0UsJnAW7GSKf/9e8ULKZiLpClyqejsmktplpEaqlWlm2/iqOe+zuIWNXP2H04bSyW7h+7Uh6URZhTxV0dE4AgzGo7FoG7vQ2FrUGVnLMmMhOAU37fQr6v2L8pxSUgL8qCzwdTvFvvHXuHdNWqgGDjk0ATUtwzgt+68/eIIZQqIYd27EqdN/825HgFImPW/E+91yOt6SsyUlDVLKjbKHpYWJmeqXX3GGJdankyCNHZOLUEwrEgRlc88q5Y9knKPG2RqU/62/p2uXkw8zvkBbHUr/XnAE9JDt8DDGdIjs3pXx9VC+XBZW8weWQlsr1z/uDC6tgYsRrZXS7jBeZJdJWlFygXFLqT2X5ytn6jDPclbBNIXEqvEL/XlE4SRI7lbGb7VomPm4GzwHwYq0J2qWrGmcI3WVozUA/5hNAeJNOy9J112VDW+jx3a2Nxr7YDCYkHl4nPuhu0q/ZEWssIUqJLLG+6Pe8Q9gxIzD2AlYLhS13eJSZx8m9rn2fIWbwb2tYg0oH59AW2k7/F+VLVR3IhUl0d1f2fpvMfHOjvbcHH0ixNmmbX4tXUULoYIBZfnOBdXaNOi5Bh7Y8SFpoz0du4WiKa3iX/n0YlzxYBrCgfhkPOKLaKsHaRKNtlzobT+7bQX+b3a4nL6acBYgxdfH4Ckaj/agtuOXr47qellVHZf4qZiwXAhpbNE9U+o9hAgK8phW3Da5912FBm8rKZz41Nm+Z7KeGZmo0a9LL98MwQYJ0VhLvI+WG2YqKma2Ii2y9mql5FGor1yZodZzDD5xJOCY0G5dZJO8pXrJgfc5qyS5R3npe4RDVY2WuOuDixMYm2KvizvXm2dH7s2ucM+rNooMU/K+HOlOgp0VOi/23ReSVKtrsWEOulFc4BjXMgqJo6eJWHSMYJh370pS9xWAu1LWqX08JtZqgdqf16/+qix+d4WCPNhncN47ENduvmC/+qLN+QYzuYQNMaZB14Zx/+NAfxIbKxU/xroeJ11EqFRDabMMDnmgYRLRVl9FgRrbLwQpXReExGvfd85ShRFsek892VzyEXbRGO3mvg+QW9LXcyO0REdPiwr/NX3844GZjZ5e4s6oAictXCJiN/XQqM06bzh+N9zgEAmeumLnRxGniZn4muAMHgLCi3gDaoWFwn2Gs1ELHU/Ko+XVVdFKMlfvfkOnhTXLWN38MjlCjBjxV9b15dcGKGdIn4l4VqsWTHE29kifjhiIfaGjDaUz5ahzVRxZgj5xrntyZGT++DcHQcAkTO1pJULkjiioiWakocWYVX0Wm1YJ4v2UZWFn7NsgCj4HJttNvCSkommQsQQDrqL/grVyYV8cXQgr/15mui68gxvke+2oWOyYOs2DUnm5DIEn/hLyJ6VwG5OwnGDcyLgKn8cJRaVqKkGEwZMrFXTEs1ZCOH8w9Qv90JazfKLFEYGDvkEA8wS22FG1/gY+qXIpIZXBJW9k34dJmb7DG7IAR3C3Z9eVbDHAR7liw/SPZd0PzdKFUn/DWT/GgkttGAMtlMOhicjSeylOiPXhBZpEJ+VVsa8udyMF/Vj0beF4fnE66z8EQRybvJpP+1Ey/jr0tr6bA7C0UDhXhNTeO/hrJSFJhFCK1ixCbbwlFhyT6VbpKUGEMPQlTOImQK4Kzt+yCID5eI71OO/53SmCXgzuQBpyDihr2EB0FshmDdIGV3CSUQGN5LJFeB7WoKQ4UZRFBZSgoaANvSbqFh2EUvzgiKWW8fehn5ZbWFefsK8US5VGs2LQsQpXufruGrIRsIiW6TWgH/tlXRMDxNPTKcJRkGAOAa8nq5XqJj2SBpNaQDtyIxeOYPJsv8km4rJQXDQMNE1hP9EsvZF+Rml3/W1ZYXLEu4qvr0CwLCm3fmBbEaJRrYvXVyA1ZPDoFkWTpyqCemRE+JnhL9H4lGqurx2OFPsV85WxqyJ1eNrk8TYr/yQV9vaZWNTt6jhy+zi0ODCj8rPsgdvvIcMwcvJN+/avVnP3Pm7OjjLcIi668zsMd8MNeH53muleD+my7jBN5xb/Wa+tzbky5mSeaI1LyW4XfzH3/KHb3r0Ox+dHHCuGULxmjIldAJZxGWerjGZunUoKlB/8YgJVI0IEUIaXyqZbDXc6vcdHsNokf4wF7NcI6IwmXoXMroozMyVUuxzfkOu46i4hQGmoYBNzUooBXLr07kbvkNN/WVePOislTLoFnGnqYClAq386yg0NSvuO/PexWke19lN1ACOf5JOr1kl607o66qWWg4GFLNd6mHn7cqrVQJQWT3XMtzbcneNPMr0LuHv05QVRl/B/K+5GwTbUGGalAgFUt0siDCEL+DwojQJCzL5rNs/rKFsGkDNAekVieLweBTCpz0dnZxi7Ni4h5t7zHP1l7MUkKWIIYu3KOISSkI3NLtScwqMFTNR5fcHlHwgXpIGVDv+XXAABiphsPZetXVXJ0BhTwpdozdp06r4bP5a1XxKgzVgLwkTgMut9oInwXJ2TxQv7A2ahAxmOHNQzrFNgApJokJqr2Tkvyohzy66dZR5MYw7suVcwl6yDJCO1PJ6g0XawpTWIcjamdnAyjyyMISDV8IWaFjs4OjDinFDje/DJAfVLI6oVWElCq8ODgrSqzN5HfAqHMsVwTCkWvJ7z7nxsuiAUgwYml3elt4EuFXJhguVlAYu71PEd6skmJgvOOacjc/p/+0i+ZMQ94W/xpdfThmunZkFHA2yJCDCAzMiCA1/+sSI3eWc3z5q8gOA2MlCofbtvxsJ+vzfXOMEl0ZW4ZomkXQ25nKq55b4CRvcU3mvtR58oMSf8tyPANda4W19uUCzgq249rEz4NESP8sy0C9aIDy188g7xO+DBSnKbxi4u6B7fcWxsmRzjD83u0tmYLM9wXwNkiA5bKdgl6Rz6zXuYklXUzSmhU5UG4GjAAUAfpUH956dBfyLYl8mW+bicCU8AILeYmTyulOd/sg9eEh48S7rs5pWxKtxs8D0pgVyD0lkAgdJwlCIKU00l4tgWyQDPQT2zvhbFkUTp4/AunHSy4FcBm02hETS2tqZ0dmweFlkohaeLaEwOQBuWGSXyHHOVyifvKdEPfOp7fLbvwg+69J1uQCfnOBUe2wwAwCdobtOU3ujqzYnatGYYHTloAGWx2WfT03nw37/PYcqnphDEOVQy1+LiPyFb1m84CSWGOg5A9AdslslH26zqoGdimxulAsXZgpeC4OeoiqzUbh09triEb2ZRTd8eBoQnVzHaniuUX9vlRJ5BabPb+9aeCJ0A/2UJ+zmjpHRBKs/AmtKuHg6SOGvaS65xRtiVWpm6mWHH3XxQZLjRxH7chpAp9zVVCMKt01u94AIO967jsZGB/N209Kwfhe7cY9l3jl/lkAY8m8uvXQGoN96xVdMfparq7THUCy6/capf/irfPFnGcn1JFzPu05kd68rRVTg6YG/TcNasuR0h0mrMv0HPeb+iHHFGQKMgWZgkxBpiBTkCnIFGQKMgWZgkxBpiBTkCnIFOQ/guAYjmHbHebbzQ2TH3OheB4ywVp/9B17i8Bzz5Cc9sNRep+Iodkq7p63H+XkP/P4yX/BIy7/OxHGUa5rhDttbLjyv1DjsZoSZTbDpixNYIzeKfUtfrii1NJiaS49U120J1dLbgPKJP7sKFu0Z/Cv608UXMm8cy1MC5Ym0IeOcrrV2mvkSrLNkIv3A611e6mCpzk2VjYNeJIhNGc82t/zPUUA8hvqZnjQsH/U0foWVxa/sTM+Mxu8koY3hdbm9uS3lR3Q3CmjOTh5j3rNANxFGfXihcEKzMP7irWzucuOpjY+lQrt0rF3WBitVqxdhA2kGy10Y3s8dvRWQUrnvasFRrVSY5PR+sN9U1Cultbhfmk6SEXVWjqy6abPpWIJYtRWpOYeLiXD7w2r3dO7SK9KNQnX0yCuL6LNScMwj33sFehzT7bbHdnnMUOH2d/hLaG1R3vyfbUW83Ys+elt0UBeahtAJuIT4r23YYfmY/eiStI4iB4+GQiCl92KwsDmb7dehtsuN/CkenKklgrfT6LJGL1+9N4BECW+BVJfpw+FMIZUt2Kz/LKBRnIzOcl+9QAyIgxqlPE6djLiYOLiC6mIli6rHSQuD+NmWy6lDIcPA7n4BzlPl3mejAnUvoriZfV85PLhhSjkGGlWQwhItS/hfuz2HIr6ifxD83Dg4pJayC9akvd2RV46cjStZitatBcm1eamPjDd8tNYCv/MIlaKE6FGhKQD8giwLFKzLxfbq1m9BSkIJ5pJ3CaZFY2NMccznsbfAQuWGWU/X7a8jhdRGANFYCQbK9sSqcIcIj7GP/jdaXb5YYWmx7zA1k1UkMwL6HUNdQ5IiXI+y/Wd/dsVGd4MkzUfJuMX79Nado5Q/aYRBak+j0EnBZXJPE9YxnppX0oIE+uLPBTGjYUKcbbm2HGdRgn3zuMiwvUqrPlSal/DmlI+29BCHNe5VWDebbY0xt5scSblVzYfFLKxF+RNkSoU6/V3mzLnyXad5ILHDl7OQZ8/ep7jULN685fvENukYDhT7wvkpsvrSm6ZnMx9RuBb+XkYPt5sosytt1Wn8a7+RVEsq1em/MPQ4s4myj4ttlJj0neHpWn2u/XEHuJ8/HOLU7r0n3oaAzvTkV1tfXHK+MW2ZupJEck8sr/XrJ0s6qSca7/B/U4uPPBPkWY7Fri5c0xe8+iDEOxxum+YKEcZEfeDoT7YabKYamfXkASNu8zdp1MuUq7uLwzl4gEUBoPzCW6vI8eU6dmcgFeAYSJAAHJnZtSRm8zE76hwv2Y1AMtyPWQ7Hz75B4LW++T2GkRQ7OZ0S6w0K3d8bjceMxuDm7I9acjScRkYR1N3dZqm1DMvm12H5dLhYY8vz+RJw4qS4t2pl7qTz1qfL1gwuIH5OcD4S2TojMjaOBqXcD1QGAVSkWIFJA6wvFMyjKxlB0epyz/PbVlLqy6cxbq8r6VjL7pqEyOu/Crbmlt4XDLEL1FqHD2aWJpDjxe67jg3M4a3ML7C8Y70WEKb1vYJJG+kwX3HvBUaY6YukQ5CPW+isXiqyGG7a23jAhuuvV5pSLL7H8C+prBo3/LmrUX+jfW+AS11fVwMQRy+tLEYA6u24iRrXv878m65dEdoEKetIUUi0bmWKyB5kuF+TROyXiwBBroXBgiNConIHV/cXOaPfoWhGQB5i9kE0XpRh+9tMbq+g3eqZdVk27mE4seGequ1G2sd897yBFUCumJhk13ALnWHoYJU4Xm3DrEmP7+n7Oa4wX515BOO2IG3tAfRa0D8uXIpYDSa0sCCfo3LoWFINME6fbvW2AXk7nSdItJq+aHqMMT5nZoy9wp8hK6wBujYLAkEH2+Pbim35i0IYxvxAiwDvoKmtlIyvUykivIRnHeVJ8r/tCXMVuhNgLC0b7bXzta+M6cfY7kqO1WTnq9p6BuWzZ6x1/tMzUg9qAdRRz0u7ljY0rgeXXLlm2tHeqLc679lMU4ZYYvp/rBKDkEAxgu6uQxGLSbBnooOgzOMqc7mXPuWy4Q5zUyDDSnN+tS/A9id+YpJ0l+8PSkFBv0gwhUbE6faRcN2bVWGhmnv/24SkwFFHbq8tKkzByfdH95kVNB6Tl2pkFdq0sdceFAsfHTSHTy+7QSJciwb+NH40duc20JualyEuHXW/gH7ZaSqkxFSfjjP7neRkMPqlzVEVC+LwFZGZkHbNB/q9LiN5tjjabxzTK0eCo/J5gdxiGKSVl8uJLJ7i5Z/wjYauy2DEJA431Z9ATluVaDsW9b+AtKxQNf0zDkzMgIbFcIR6SC1UeDMvEguNP/TRUPYhIMMKASfscz8zux623T3VveY9mA+fLWLnu9/a29EoOxvLEtDL8re4w5lhURyzP8iiw0knTWtionT9mnWIxbZqt1BurFfLKe150DFFnIKYyTW210txVyWgVrv3pZTrhp05DmubTfC4P0cnwNdzot494IZUKKtwJCBtKDJ6A6Ej+0rnt6/hdppmene0+/dcGblJ62390RNb10yXUHZkZCC8S1Dokv68sS6GyckN8HQHrBAhszE3WOMHO85/UabPID9bksL5S15oWigvs8aLX68iz7daPi+RPlFcUIXJGuL3SZ02TxPmBEZb6aDl/mhTTOfrFPIgIU2XnIDnyY4YF3YhPt5kFrRk56YkVLd3LFzrIKsJ09Pg8smW6WLdEq2EhIDazLm7E+3cy6aNP4SCeGzkx2y00H7swUsZdw9qX/tjZYQ9wS/WgizWK8BenQ2v0rYeYlWf9/+xqvkEZpiG9/hqkh9Wl9u0N9oXQhlJGarBYUUl03DsF6fgXnymUWgiy3l2q5yY5rKX/Lb47ZzV+GBaqJd9PbNsPGC4Z3Bkjbwjo9lZNhbzl5/12dJmNcsAmJf+rixhUaqptLpMCz9dsSfRzgZKL60rPqVyLj2Pk1dzR5aoOw9ljCjnLMaMg1E1htvuMvROwF4iZvHAPJbVjUTL+NJ2xFKSEedMYZpNIpgWYAszhybROCnWrt4LXnWNry9rYGMcn5drRPBnU8UeR42ZMh9KfsGHSb5pkjNOHEpwpnLolSmwsZywL9rKy6bXnnD4+HTS50/vt4BkAQsPKIO/s+YQ1tUuY80srD5W6EzOSIShEEs376XFnrtZ+sybK7lW0Y8NmE8A1YC+mNcJDQ1nR/kmv+EP4hORHC98zaJSHbFzy0hGd6810Bmd4HQ1vMosfKgXkyql70seMedDTPSI1yiBbOxGTUGTcnMMSfuFAsvBnZwWHj2b57c4axuw6Zo5QA8UTHcMGbZHjcvhH/kKs9ff6t717GZPCDN51tkehxYILamrAHyt6PvoK49ZMylVo8XjYP9EnT2n6W9+c6AUkg6YJutKZtllJDE8mba3+5v8uaBxLds9I3evKNUy2BV859/QrfjWmX2dlmg0y5z2Z8gXEOIlHDG6BlGkfkI5CTCh2/Q9S2t50qWuJKbTWKl1R8K7BSkUj9/OmZw5+wZw3yNYciEGXfz1bOFgippbeV4udMrNU7zLVdu3az9vd2fBTAS2PpWja+OLZnlD4czhOUWWbgmrKQdBJF7YIttdE8aa8nvCuHgkVdBEMxU8Gm0mWvIVdbqVps0ZD9LNlspst63OvPjDcHO0FbuQYNtPVK1TsuInle3O4ZdH0zPdTmNLufHAqHAzqPreT5CECo87LM/E4/aPPT1Pycyq7QXEl9j5aWA4SimvNq/TZZsLiwZm01Xa29AaV5+0pfF6PH08webkypSEWObd62a0/L01FPjbiqnGJHuJlyDJq6LNtrMPyBBqTA+Cnm4bcTdJzQQFR01maGg9BsEBoUPqR6038E67hj5MPkK1MbfjQh2ktSUd6tNh8gFdp1vxjMc6O5eAyxN3jG2t8UDd7jOfaMFV2KlLb7ujKaaQTYD7cCkfNmbvxcQs2ZMV3wxs3h7YTPXepC7qk5iTlvxju9NOi5svq3wZFt4MoA/0I6omtVWB2DX8h8yvj88VnM3jRWa/rc6oaQaw6iieJrnbXOqa3mLHbZu3Djlai5y5y/16Zq3vUuUB3vNEZPkCia4mttntR/ka9zeQUdrrOKorXUF1J7fONbNLS1HxjhWzA3comDcmr3Ln7ZJ+vWUc3/XvwtdVPiJ2bTXn62FbyDD3fLQPh5+dIXCumMwkqhfFjs8k31qN8nO4F1p/lkhcHdhuu0mFRp7h0YQO9Rmk0oBxjrzoDvRPkd+oZ//m0DwRJhC9kC077CcBY4zd1ibZhrvzXGO3L/dWWx39xM1lNP3N/F/bpBhbApZNWujdHvjUAPW1lCKdQLYdfHvNw5wnY+4auSGoa/xo6fwHzFwYcD3rjtfWFWTjOVYEY0NQtHAh4LTGeY8mTZaQbK8RWc31NkSObCsOr0wmP+w23FeOHq+1FNPH733WzmwfyJolG6yr1iE0aXhosSAp70j8x+HgOgsP4XabG8HzlPeuHeqVKm3lhqWavie9wgS6/JslcKRykefxNCsIjimaV1KVNbR4jBPdwfRHkRRA7MR15oH8gTldY8WVa/0tCUp98Lban9CyjBlwSicEeWcDVKaAkkMXQFdZ8AGs6XMRg845W5e970wbb1SeY7h4JDv5lAXeZ4IEtnczZqIBY2CzYKXSeuVY53rPv8/6nUL5Z7O9elYw+sFa76fqfE8N45tnjV2Oh6BUhY43GwMXzTpzYXRdhdaP9Ya/wqWXURFQ7Nq3HzNtbbulbHG+l4ZK/+pOQfq+HUGdpnA8xZE1vhbEK07jrJI5tIgH5fvy29OO2RWPFnk+X71h+tW1n6w7W//C1BLAwQUAAIACAAjXINFOp3ncEsAAABrAAAAGwAAAHVuaXZlcnNhbC91bml2ZXJzYWwucG5nLnhtbLOxr8jNUShLLSrOzM+zVTLUM1Cyt+PlsikoSi3LTC1XqACKAQUhQEmhEsg1QnDLM1NKMoBCBhYWCMGM1Mz0jBJbJQtDM7igPtBMAFBLAQIAABQAAgAIACNcg0Xpbttk5AMAAHQOAAAdAAAAAAAAAAEAAAAAAAAAAAB1bml2ZXJzYWwvY29tbW9uX21lc3NhZ2VzLmxuZ1BLAQIAABQAAgAIACNcg0WDj7/ycgQAAPoUAAAnAAAAAAAAAAEAAAAAAB8EAAB1bml2ZXJzYWwvZmxhc2hfcHVibGlzaGluZ19zZXR0aW5ncy54bWxQSwECAAAUAAIACAAjXINFBNhid7sCAABPCgAAIQAAAAAAAAABAAAAAADWCAAAdW5pdmVyc2FsL2ZsYXNoX3NraW5fc2V0dGluZ3MueG1sUEsBAgAAFAACAAgAI1yDRdpqQIhFBAAACxQAACYAAAAAAAAAAQAAAAAA0AsAAHVuaXZlcnNhbC9odG1sX3B1Ymxpc2hpbmdfc2V0dGluZ3MueG1sUEsBAgAAFAACAAgAI1yDRRSXirWaAQAAGgYAAB8AAAAAAAAAAQAAAAAAWRAAAHVuaXZlcnNhbC9odG1sX3NraW5fc2V0dGluZ3MuanNQSwECAAAUAAIACAAjXINFGtrqO6oAAAAfAQAAGgAAAAAAAAABAAAAAAAwEgAAdW5pdmVyc2FsL2kxOG5fcHJlc2V0cy54bWxQSwECAAAUAAIACAAjXINFlBOzImkAAABuAAAAHAAAAAAAAAABAAAAAAASEwAAdW5pdmVyc2FsL2xvY2FsX3NldHRpbmdzLnhtbFBLAQIAABQAAgAIAIOZ9UTOggk37AIAAIgIAAAUAAAAAAAAAAEAAAAAALUTAAB1bml2ZXJzYWwvcGxheWVyLnhtbFBLAQIAABQAAgAIACNcg0U129mtaAEAAPMCAAApAAAAAAAAAAEAAAAAANMWAAB1bml2ZXJzYWwvc2tpbl9jdXN0b21pemF0aW9uX3NldHRpbmdzLnhtbFBLAQIAABQAAgAIACNcg0XHsqZTCSUAAERSAAAXAAAAAAAAAAAAAAAAAIIYAAB1bml2ZXJzYWwvdW5pdmVyc2FsLnBuZ1BLAQIAABQAAgAIACNcg0U6nedwSwAAAGsAAAAbAAAAAAAAAAEAAAAAAMA9AAB1bml2ZXJzYWwvdW5pdmVyc2FsLnBuZy54bWxQSwUGAAAAAAsACwBJAwAARD4AAAAA"/>
  <p:tag name="ISPRING_RESOURCE_FOLDER" val="D:\RSWLecture\romi-rm\romi-rm-01-pengantar-july2014\"/>
  <p:tag name="ISPRING_PRESENTATION_PATH" val="D:\RSWLecture\romi-rm\romi-rm-01-pengantar-july2014.pptx"/>
  <p:tag name="ISPRING_PROJECT_FOLDER_UPDATED" val="1"/>
  <p:tag name="ISPRING_PRESENTATION_INFO" val="&lt;?xml version=&quot;1.0&quot; encoding=&quot;UTF-8&quot; standalone=&quot;no&quot; ?&gt;&#10;&lt;presentation&gt;&#10;&#10;  &lt;slides&gt;&#10;    &lt;slide duration=&quot;6199&quot; id=&quot;{77FC58E4-032A-46D5-B721-412C2D1F9127}&quot; pptId=&quot;2075&quot; transitionDuration=&quot;0&quot;/&gt;&#10;    &lt;slide duration=&quot;2939&quot; id=&quot;{C9F4E524-08CE-43E8-95C9-AD934404FD8E}&quot; pptId=&quot;2412&quot; transitionDuration=&quot;0&quot;/&gt;&#10;    &lt;slide duration=&quot;19026&quot; id=&quot;{EBDB7533-9CC7-4B81-8560-5D33E62DE4D6}&quot; pptId=&quot;2413&quot; transitionDuration=&quot;0&quot;/&gt;&#10;    &lt;slide duration=&quot;12031&quot; id=&quot;{1E3B3EED-33B5-4CB0-B206-E29DBFEDB63E}&quot; pptId=&quot;2091&quot; transitionDuration=&quot;0&quot;/&gt;&#10;    &lt;slide duration=&quot;6466&quot; id=&quot;{475B5CCE-EA69-4D54-A462-1A4E5EAD6E16}&quot; pptId=&quot;2363&quot; transitionDuration=&quot;0&quot;/&gt;&#10;    &lt;slide duration=&quot;13523&quot; id=&quot;{D6F19401-511B-44C0-8A60-0ECDB7572D4B}&quot; pptId=&quot;2421&quot; transitionDuration=&quot;0&quot;/&gt;&#10;    &lt;slide duration=&quot;1375&quot; id=&quot;{4BEB0920-B3F8-45BC-A7BB-03E6DF67FF1D}&quot; pptId=&quot;2414&quot; transitionDuration=&quot;0&quot;/&gt;&#10;    &lt;slide duration=&quot;1374&quot; id=&quot;{15F38E9C-5375-43C2-B478-D1768BAEF1FD}&quot; pptId=&quot;2415&quot; transitionDuration=&quot;0&quot;/&gt;&#10;    &lt;slide duration=&quot;47867&quot; id=&quot;{D993E9AD-6D7D-4B50-89B1-8BACACFD811E}&quot; pptId=&quot;1625&quot; transitionDuration=&quot;0&quot;/&gt;&#10;    &lt;slide duration=&quot;49540&quot; id=&quot;{B802034E-ADBF-462B-9B3A-B74F791DF343}&quot; pptId=&quot;2226&quot; transitionDuration=&quot;0&quot;/&gt;&#10;    &lt;slide duration=&quot;22795&quot; id=&quot;{223F1E19-30D7-487C-AC10-E2B7A1152A03}&quot; pptId=&quot;2266&quot; transitionDuration=&quot;0&quot;/&gt;&#10;    &lt;slide duration=&quot;5000&quot; id=&quot;{6E6CB1F0-67C4-4255-88CC-82F4B197C96C}&quot; pptId=&quot;1816&quot; transitionDuration=&quot;0&quot;/&gt;&#10;    &lt;slide duration=&quot;5000&quot; id=&quot;{0523A319-39A8-40A7-B036-2557866DEDED}&quot; pptId=&quot;1638&quot; transitionDuration=&quot;0&quot;/&gt;&#10;    &lt;slide duration=&quot;5000&quot; id=&quot;{B2098AA8-F537-4332-B92F-58230C741C21}&quot; pptId=&quot;2286&quot; transitionDuration=&quot;0&quot;/&gt;&#10;    &lt;slide duration=&quot;5000&quot; id=&quot;{A71C0FA3-99EC-4EF5-8FBA-890E7C13F903}&quot; pptId=&quot;2416&quot; transitionDuration=&quot;0&quot;/&gt;&#10;    &lt;slide duration=&quot;5000&quot; id=&quot;{948751CF-D70D-4677-B182-3DAA393B6846}&quot; pptId=&quot;2227&quot; transitionDuration=&quot;0&quot;/&gt;&#10;    &lt;slide duration=&quot;5000&quot; id=&quot;{5395AD2D-157C-4E89-8EAA-B6AC6E321139}&quot; pptId=&quot;2235&quot; transitionDuration=&quot;0&quot;/&gt;&#10;    &lt;slide duration=&quot;5000&quot; id=&quot;{20040398-AD81-41AD-B36F-CC5E88331123}&quot; pptId=&quot;2236&quot; transitionDuration=&quot;0&quot;/&gt;&#10;    &lt;slide duration=&quot;5000&quot; id=&quot;{06D61FA4-DA1C-45D8-890C-77C35A80B790}&quot; pptId=&quot;2237&quot; transitionDuration=&quot;0&quot;/&gt;&#10;    &lt;slide duration=&quot;5000&quot; id=&quot;{7C5428E5-96D9-4871-A869-1D371CAA6EE9}&quot; pptId=&quot;2238&quot; transitionDuration=&quot;0&quot;/&gt;&#10;    &lt;slide duration=&quot;11001&quot; id=&quot;{CCD5C5C7-09AA-41D8-BEAB-EBC485C874E0}&quot; pptId=&quot;2229&quot; transitionDuration=&quot;0&quot;/&gt;&#10;    &lt;slide duration=&quot;5000&quot; id=&quot;{3908B5A7-6CF1-47B8-8C31-7C5D63657E81}&quot; pptId=&quot;2021&quot; transitionDuration=&quot;0&quot;/&gt;&#10;    &lt;slide duration=&quot;5000&quot; id=&quot;{232850D1-D650-44CA-905A-63D880AAE08F}&quot; pptId=&quot;2417&quot; transitionDuration=&quot;0&quot;/&gt;&#10;    &lt;slide duration=&quot;5001&quot; id=&quot;{EC0ABB6B-0403-4ECD-A984-CF47A9FD5399}&quot; pptId=&quot;2283&quot; transitionDuration=&quot;0&quot;/&gt;&#10;    &lt;slide duration=&quot;5000&quot; id=&quot;{F32BBAB6-8DFE-41FC-B124-26D6EAD93329}&quot; pptId=&quot;2284&quot; transitionDuration=&quot;0&quot;/&gt;&#10;    &lt;slide duration=&quot;5000&quot; id=&quot;{99FCC083-8082-403C-A239-D455DB33409F}&quot; pptId=&quot;2285&quot; transitionDuration=&quot;0&quot;/&gt;&#10;    &lt;slide duration=&quot;5000&quot; id=&quot;{2856F347-D57F-4E07-8845-A60FA8B93E9A}&quot; pptId=&quot;2418&quot; transitionDuration=&quot;0&quot;/&gt;&#10;    &lt;slide duration=&quot;5000&quot; id=&quot;{CE65C410-BD4A-45EC-B5B4-EEDBA2C58DB4}&quot; pptId=&quot;1819&quot; transitionDuration=&quot;0&quot;/&gt;&#10;    &lt;slide duration=&quot;5000&quot; id=&quot;{F18CB14F-2801-4D10-8634-FE5D1B036E37}&quot; pptId=&quot;2222&quot; transitionDuration=&quot;0&quot;/&gt;&#10;    &lt;slide duration=&quot;5000&quot; id=&quot;{11AF8E0E-879B-49CD-879E-5B098C88CC7F}&quot; pptId=&quot;1818&quot; transitionDuration=&quot;0&quot;/&gt;&#10;    &lt;slide duration=&quot;5000&quot; id=&quot;{76F72DFF-F37C-4471-9EC0-466AF1A4AA6C}&quot; pptId=&quot;2269&quot; transitionDuration=&quot;0&quot;/&gt;&#10;    &lt;slide duration=&quot;5000&quot; id=&quot;{C9A0B3C2-6012-448F-AB43-6D697703E634}&quot; pptId=&quot;2263&quot; transitionDuration=&quot;0&quot;/&gt;&#10;    &lt;slide duration=&quot;5000&quot; id=&quot;{8F56B51E-9EB6-4788-90AB-5421FF7DEC67}&quot; pptId=&quot;2264&quot; transitionDuration=&quot;0&quot;/&gt;&#10;    &lt;slide duration=&quot;5000&quot; id=&quot;{5D45BD2C-A463-43DA-96ED-E77E5A8AE5A8}&quot; pptId=&quot;2265&quot; transitionDuration=&quot;0&quot;/&gt;&#10;    &lt;slide duration=&quot;5000&quot; id=&quot;{5A8C0FAB-F012-427C-AE1F-55037FAB0F9B}&quot; pptId=&quot;1817&quot; transitionDuration=&quot;0&quot;/&gt;&#10;    &lt;slide duration=&quot;5000&quot; id=&quot;{81D42C5A-E303-42DE-8802-1F4139E4006D}&quot; pptId=&quot;1887&quot; transitionDuration=&quot;0&quot;/&gt;&#10;    &lt;slide duration=&quot;5000&quot; id=&quot;{4B52C2CC-7FD1-4A74-8916-37F9CBBFD3B7}&quot; pptId=&quot;2179&quot; transitionDuration=&quot;0&quot;/&gt;&#10;    &lt;slide duration=&quot;5000&quot; id=&quot;{76F44A1C-471F-49D8-966F-5371E57E498B}&quot; pptId=&quot;2239&quot; transitionDuration=&quot;0&quot;/&gt;&#10;    &lt;slide duration=&quot;5000&quot; id=&quot;{7EC2B198-8F67-4A5C-9C21-685D5AC342D2}&quot; pptId=&quot;2261&quot; transitionDuration=&quot;0&quot;/&gt;&#10;    &lt;slide duration=&quot;5000&quot; id=&quot;{4E7C09BE-69B6-4DF9-BD36-E3B57F339C88}&quot; pptId=&quot;1806&quot; transitionDuration=&quot;0&quot;/&gt;&#10;  &lt;/slides&gt;&#10;&#10;  &lt;narration&gt;&#10;    &lt;videoTracks&gt;&#10;      &lt;videoTrack duration=&quot;6245&quot; muted=&quot;false&quot; slideId=&quot;{77FC58E4-032A-46D5-B721-412C2D1F9127}&quot; startTime=&quot;0&quot; stepIndex=&quot;0&quot; volume=&quot;1&quot;&gt;&#10;        &lt;file modifyTime=&quot;2014-12-03T04:34:40&quot; size=&quot;5558431&quot;&gt;&#10;          &lt;path full=&quot;D:\RSWLecture\romi-rm\romi-rm-01-pengantar-july2014\video\video1.mkv&quot; relative=&quot;romi-rm-01-pengantar-july2014\video\video1.mkv&quot; resource=&quot;video1.mkv&quot;/&gt;&#10;        &lt;/file&gt;&#10;        &lt;trim end=&quot;46&quot; start=&quot;0&quot;/&gt;&#10;        &lt;video height=&quot;480&quot; width=&quot;640&quot;/&gt;&#10;        &lt;audio channels=&quot;2&quot; sampleRate=&quot;44100&quot;/&gt;&#10;      &lt;/videoTrack&gt;&#10;      &lt;videoTrack duration=&quot;2966&quot; muted=&quot;false&quot; slideId=&quot;{C9F4E524-08CE-43E8-95C9-AD934404FD8E}&quot; startTime=&quot;0&quot; stepIndex=&quot;0&quot; volume=&quot;1&quot;&gt;&#10;        &lt;file modifyTime=&quot;2014-12-03T04:34:43&quot; size=&quot;2545229&quot;&gt;&#10;          &lt;path full=&quot;D:\RSWLecture\romi-rm\romi-rm-01-pengantar-july2014\video\video2.mkv&quot; relative=&quot;romi-rm-01-pengantar-july2014\video\video2.mkv&quot; resource=&quot;video2.mkv&quot;/&gt;&#10;        &lt;/file&gt;&#10;        &lt;trim end=&quot;27&quot; start=&quot;0&quot;/&gt;&#10;        &lt;video height=&quot;480&quot; width=&quot;640&quot;/&gt;&#10;        &lt;audio channels=&quot;2&quot; sampleRate=&quot;44100&quot;/&gt;&#10;      &lt;/videoTrack&gt;&#10;      &lt;videoTrack duration=&quot;19036&quot; muted=&quot;false&quot; slideId=&quot;{EBDB7533-9CC7-4B81-8560-5D33E62DE4D6}&quot; startTime=&quot;0&quot; stepIndex=&quot;0&quot; volume=&quot;1&quot;&gt;&#10;        &lt;file modifyTime=&quot;2014-12-03T04:35:03&quot; size=&quot;17064371&quot;&gt;&#10;          &lt;path full=&quot;D:\RSWLecture\romi-rm\romi-rm-01-pengantar-july2014\video\video3.mkv&quot; relative=&quot;romi-rm-01-pengantar-july2014\video\video3.mkv&quot; resource=&quot;video3.mkv&quot;/&gt;&#10;        &lt;/file&gt;&#10;        &lt;trim end=&quot;10&quot; start=&quot;0&quot;/&gt;&#10;        &lt;video height=&quot;480&quot; width=&quot;640&quot;/&gt;&#10;        &lt;audio channels=&quot;2&quot; sampleRate=&quot;44100&quot;/&gt;&#10;      &lt;/videoTrack&gt;&#10;      &lt;videoTrack duration=&quot;12055&quot; muted=&quot;false&quot; slideId=&quot;{1E3B3EED-33B5-4CB0-B206-E29DBFEDB63E}&quot; startTime=&quot;0&quot; stepIndex=&quot;0&quot; volume=&quot;1&quot;&gt;&#10;        &lt;file modifyTime=&quot;2014-12-03T04:35:15&quot; size=&quot;10684933&quot;&gt;&#10;          &lt;path full=&quot;D:\RSWLecture\romi-rm\romi-rm-01-pengantar-july2014\video\video4.mkv&quot; relative=&quot;romi-rm-01-pengantar-july2014\video\video4.mkv&quot; resource=&quot;video4.mkv&quot;/&gt;&#10;        &lt;/file&gt;&#10;        &lt;trim end=&quot;24&quot; start=&quot;0&quot;/&gt;&#10;        &lt;video height=&quot;480&quot; width=&quot;640&quot;/&gt;&#10;        &lt;audio channels=&quot;2&quot; sampleRate=&quot;44100&quot;/&gt;&#10;      &lt;/videoTrack&gt;&#10;      &lt;videoTrack duration=&quot;6485&quot; muted=&quot;false&quot; slideId=&quot;{475B5CCE-EA69-4D54-A462-1A4E5EAD6E16}&quot; startTime=&quot;0&quot; stepIndex=&quot;0&quot; volume=&quot;1&quot;&gt;&#10;        &lt;file modifyTime=&quot;2014-12-03T04:35:22&quot; size=&quot;7450863&quot;&gt;&#10;          &lt;path full=&quot;D:\RSWLecture\romi-rm\romi-rm-01-pengantar-july2014\video\video5.mkv&quot; relative=&quot;romi-rm-01-pengantar-july2014\video\video5.mkv&quot; resource=&quot;video5.mkv&quot;/&gt;&#10;        &lt;/file&gt;&#10;        &lt;trim end=&quot;19&quot; start=&quot;0&quot;/&gt;&#10;        &lt;video height=&quot;480&quot; width=&quot;640&quot;/&gt;&#10;        &lt;audio channels=&quot;2&quot; sampleRate=&quot;44100&quot;/&gt;&#10;      &lt;/videoTrack&gt;&#10;      &lt;videoTrack duration=&quot;13573&quot; muted=&quot;false&quot; slideId=&quot;{D6F19401-511B-44C0-8A60-0ECDB7572D4B}&quot; startTime=&quot;0&quot; stepIndex=&quot;0&quot; volume=&quot;1&quot;&gt;&#10;        &lt;file modifyTime=&quot;2014-12-03T04:35:36&quot; size=&quot;16031409&quot;&gt;&#10;          &lt;path full=&quot;D:\RSWLecture\romi-rm\romi-rm-01-pengantar-july2014\video\video6.mkv&quot; relative=&quot;romi-rm-01-pengantar-july2014\video\video6.mkv&quot; resource=&quot;video6.mkv&quot;/&gt;&#10;        &lt;/file&gt;&#10;        &lt;trim end=&quot;50&quot; start=&quot;0&quot;/&gt;&#10;        &lt;video height=&quot;480&quot; width=&quot;640&quot;/&gt;&#10;        &lt;audio channels=&quot;2&quot; sampleRate=&quot;44100&quot;/&gt;&#10;      &lt;/videoTrack&gt;&#10;      &lt;videoTrack duration=&quot;1381&quot; muted=&quot;false&quot; slideId=&quot;{4BEB0920-B3F8-45BC-A7BB-03E6DF67FF1D}&quot; startTime=&quot;0&quot; stepIndex=&quot;0&quot; volume=&quot;1&quot;&gt;&#10;        &lt;file modifyTime=&quot;2014-12-03T04:35:38&quot; size=&quot;1343048&quot;&gt;&#10;          &lt;path full=&quot;D:\RSWLecture\romi-rm\romi-rm-01-pengantar-july2014\video\video7.mkv&quot; relative=&quot;romi-rm-01-pengantar-july2014\video\video7.mkv&quot; resource=&quot;video7.mkv&quot;/&gt;&#10;        &lt;/file&gt;&#10;        &lt;trim end=&quot;6&quot; start=&quot;0&quot;/&gt;&#10;        &lt;video height=&quot;480&quot; width=&quot;640&quot;/&gt;&#10;        &lt;audio channels=&quot;2&quot; sampleRate=&quot;44100&quot;/&gt;&#10;      &lt;/videoTrack&gt;&#10;      &lt;videoTrack duration=&quot;1381&quot; muted=&quot;false&quot; slideId=&quot;{15F38E9C-5375-43C2-B478-D1768BAEF1FD}&quot; startTime=&quot;0&quot; stepIndex=&quot;0&quot; volume=&quot;1&quot;&gt;&#10;        &lt;file modifyTime=&quot;2014-12-03T04:35:39&quot; size=&quot;1629375&quot;&gt;&#10;          &lt;path full=&quot;D:\RSWLecture\romi-rm\romi-rm-01-pengantar-july2014\video\video8.mkv&quot; relative=&quot;romi-rm-01-pengantar-july2014\video\video8.mkv&quot; resource=&quot;video8.mkv&quot;/&gt;&#10;        &lt;/file&gt;&#10;        &lt;trim end=&quot;7&quot; start=&quot;0&quot;/&gt;&#10;        &lt;video height=&quot;480&quot; width=&quot;640&quot;/&gt;&#10;        &lt;audio channels=&quot;2&quot; sampleRate=&quot;44100&quot;/&gt;&#10;      &lt;/videoTrack&gt;&#10;      &lt;videoTrack duration=&quot;47867&quot; muted=&quot;false&quot; slideId=&quot;{D993E9AD-6D7D-4B50-89B1-8BACACFD811E}&quot; startTime=&quot;0&quot; stepIndex=&quot;0&quot; volume=&quot;1&quot;&gt;&#10;        &lt;file modifyTime=&quot;2014-12-03T04:36:27&quot; size=&quot;67646433&quot;&gt;&#10;          &lt;path full=&quot;D:\RSWLecture\romi-rm\romi-rm-01-pengantar-july2014\video\video9.mkv&quot; relative=&quot;romi-rm-01-pengantar-july2014\video\video9.mkv&quot; resource=&quot;video9.mkv&quot;/&gt;&#10;        &lt;/file&gt;&#10;        &lt;video height=&quot;480&quot; width=&quot;640&quot;/&gt;&#10;        &lt;audio channels=&quot;2&quot; sampleRate=&quot;44100&quot;/&gt;&#10;      &lt;/videoTrack&gt;&#10;      &lt;videoTrack duration=&quot;49543&quot; muted=&quot;false&quot; slideId=&quot;{B802034E-ADBF-462B-9B3A-B74F791DF343}&quot; startTime=&quot;0&quot; stepIndex=&quot;0&quot; volume=&quot;1&quot;&gt;&#10;        &lt;file modifyTime=&quot;2014-12-03T04:37:17&quot; size=&quot;72454065&quot;&gt;&#10;          &lt;path full=&quot;D:\RSWLecture\romi-rm\romi-rm-01-pengantar-july2014\video\video10.mkv&quot; relative=&quot;romi-rm-01-pengantar-july2014\video\video10.mkv&quot; resource=&quot;video10.mkv&quot;/&gt;&#10;        &lt;/file&gt;&#10;        &lt;trim end=&quot;3&quot; start=&quot;0&quot;/&gt;&#10;        &lt;video height=&quot;480&quot; width=&quot;640&quot;/&gt;&#10;        &lt;audio channels=&quot;2&quot; sampleRate=&quot;44100&quot;/&gt;&#10;      &lt;/videoTrack&gt;&#10;      &lt;videoTrack duration=&quot;22795&quot; muted=&quot;false&quot; slideId=&quot;{223F1E19-30D7-487C-AC10-E2B7A1152A03}&quot; startTime=&quot;0&quot; stepIndex=&quot;0&quot; volume=&quot;1&quot;&gt;&#10;        &lt;file modifyTime=&quot;2014-12-03T04:37:40&quot; size=&quot;32139743&quot;&gt;&#10;          &lt;path full=&quot;D:\RSWLecture\romi-rm\romi-rm-01-pengantar-july2014\video\video11.mkv&quot; relative=&quot;romi-rm-01-pengantar-july2014\video\video11.mkv&quot; resource=&quot;video11.mkv&quot;/&gt;&#10;        &lt;/file&gt;&#10;        &lt;video height=&quot;480&quot; width=&quot;640&quot;/&gt;&#10;        &lt;audio channels=&quot;2&quot; sampleRate=&quot;44100&quot;/&gt;&#10;      &lt;/videoTrack&gt;&#10;    &lt;/videoTracks&gt;&#10;  &lt;/narration&gt;&#10;&#10;&lt;/presentation&gt;&#10;"/>
  <p:tag name="ISPRING_SCORM_PASSING_SCORE" val="2.5000000000"/>
  <p:tag name="ISPRING_UUID" val="{ACADD28F-01A3-4C61-B698-57FA5F342C2A}"/>
  <p:tag name="ISPRING_RESOURCE_PATHS_HASH_PRESENTER" val="875246ab2cca01fd0843065801f5d87cb5c9ed"/>
</p:tagLst>
</file>

<file path=ppt/tags/tag2.xml><?xml version="1.0" encoding="utf-8"?>
<p:tagLst xmlns:a="http://schemas.openxmlformats.org/drawingml/2006/main" xmlns:r="http://schemas.openxmlformats.org/officeDocument/2006/relationships" xmlns:p="http://schemas.openxmlformats.org/presentationml/2006/main">
  <p:tag name="ISPRING_SLIDE_ID" val="{77FC58E4-032A-46D5-B721-412C2D1F9127}"/>
  <p:tag name="GENSWF_ADVANCE_TIME" val="6.199"/>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C9F4E524-08CE-43E8-95C9-AD934404FD8E}"/>
  <p:tag name="GENSWF_ADVANCE_TIME" val="2.939"/>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 val="{EBDB7533-9CC7-4B81-8560-5D33E62DE4D6}"/>
  <p:tag name="GENSWF_ADVANCE_TIME" val="19.026"/>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 val="{1E3B3EED-33B5-4CB0-B206-E29DBFEDB63E}"/>
  <p:tag name="GENSWF_ADVANCE_TIME" val="12.031"/>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 val="{475B5CCE-EA69-4D54-A462-1A4E5EAD6E16}"/>
  <p:tag name="GENSWF_ADVANCE_TIME" val="6.466"/>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 val="{D6F19401-511B-44C0-8A60-0ECDB7572D4B}"/>
  <p:tag name="GENSWF_ADVANCE_TIME" val="13.523"/>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 val="{15F38E9C-5375-43C2-B478-D1768BAEF1FD}"/>
  <p:tag name="GENSWF_ADVANCE_TIME" val="1.374"/>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 val="{4E7C09BE-69B6-4DF9-BD36-E3B57F339C88}"/>
  <p:tag name="GENSWF_ADVANCE_TIME" val="5"/>
  <p:tag name="ISPRING_CUSTOM_TIMING_US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68954</TotalTime>
  <Words>1673</Words>
  <Application>Microsoft Office PowerPoint</Application>
  <PresentationFormat>On-screen Show (4:3)</PresentationFormat>
  <Paragraphs>262</Paragraphs>
  <Slides>40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Calibri</vt:lpstr>
      <vt:lpstr>Times New Roman</vt:lpstr>
      <vt:lpstr>Arial</vt:lpstr>
      <vt:lpstr>Calibri Light</vt:lpstr>
      <vt:lpstr>Constantia</vt:lpstr>
      <vt:lpstr>ＭＳ Ｐ明朝</vt:lpstr>
      <vt:lpstr>ＭＳ Ｐゴシック</vt:lpstr>
      <vt:lpstr>Tahoma</vt:lpstr>
      <vt:lpstr>Office Theme</vt:lpstr>
      <vt:lpstr>Theory of Computation</vt:lpstr>
      <vt:lpstr>Romi Satria Wahono</vt:lpstr>
      <vt:lpstr>Textbooks</vt:lpstr>
      <vt:lpstr>Forum Diskusi</vt:lpstr>
      <vt:lpstr>PowerPoint Presentation</vt:lpstr>
      <vt:lpstr>Sistem Penilaian Mata Kuliah</vt:lpstr>
      <vt:lpstr>Course Outline</vt:lpstr>
      <vt:lpstr>1. Introduction</vt:lpstr>
      <vt:lpstr>1.1 Who Need Theory?</vt:lpstr>
      <vt:lpstr>PowerPoint Presentation</vt:lpstr>
      <vt:lpstr>Computation is what Computers do, who needs theory?</vt:lpstr>
      <vt:lpstr>“Engining” is what Engines do, who needs theory?</vt:lpstr>
      <vt:lpstr>“Engining” is what Engines do, who needs theory?</vt:lpstr>
      <vt:lpstr>Nicolas Carnot (1796 – 1832) </vt:lpstr>
      <vt:lpstr>Carnot’s Answer</vt:lpstr>
      <vt:lpstr>Carnot’s Answer</vt:lpstr>
      <vt:lpstr>Does Theory Matter?</vt:lpstr>
      <vt:lpstr>PowerPoint Presentation</vt:lpstr>
      <vt:lpstr>Exercise</vt:lpstr>
      <vt:lpstr>Observations, Laws and Theories</vt:lpstr>
      <vt:lpstr>Math Theorem vs. Science Theory</vt:lpstr>
      <vt:lpstr>Math Theorem vs. Scientific Theory</vt:lpstr>
      <vt:lpstr>Exercise</vt:lpstr>
      <vt:lpstr>Key Questions</vt:lpstr>
      <vt:lpstr>Precise Definitions Needed</vt:lpstr>
      <vt:lpstr>What Problems can a Computer Solve?</vt:lpstr>
      <vt:lpstr>PowerPoint Presentation</vt:lpstr>
      <vt:lpstr>What Problems can Real Computers Solve in a Reasonable Time?</vt:lpstr>
      <vt:lpstr>Exercise</vt:lpstr>
      <vt:lpstr>1.2 Automata, Computability and Complexity</vt:lpstr>
      <vt:lpstr>Automata, Computability and Complexity</vt:lpstr>
      <vt:lpstr>Complexity Theory</vt:lpstr>
      <vt:lpstr>Computability Theory</vt:lpstr>
      <vt:lpstr>Automata Theory</vt:lpstr>
      <vt:lpstr>Models of Computation</vt:lpstr>
      <vt:lpstr>What is Theory of Computation?</vt:lpstr>
      <vt:lpstr>What is Theory of Computation?</vt:lpstr>
      <vt:lpstr>What is Theory of Computation?</vt:lpstr>
      <vt:lpstr>Exercise</vt:lpstr>
      <vt:lpstr>Referensi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romi-rm-01-pengantar-july2014</dc:title>
  <dc:creator>Romi Satria Wahono</dc:creator>
  <cp:lastModifiedBy>Romi Satria Wahono</cp:lastModifiedBy>
  <cp:revision>7225</cp:revision>
  <cp:lastPrinted>2013-07-31T08:49:05Z</cp:lastPrinted>
  <dcterms:created xsi:type="dcterms:W3CDTF">1601-01-01T00:00:00Z</dcterms:created>
  <dcterms:modified xsi:type="dcterms:W3CDTF">2015-09-03T15:59:25Z</dcterms:modified>
</cp:coreProperties>
</file>