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notesMasterIdLst>
    <p:notesMasterId r:id="rId80"/>
  </p:notesMasterIdLst>
  <p:handoutMasterIdLst>
    <p:handoutMasterId r:id="rId81"/>
  </p:handoutMasterIdLst>
  <p:sldIdLst>
    <p:sldId id="790" r:id="rId2"/>
    <p:sldId id="789" r:id="rId3"/>
    <p:sldId id="777" r:id="rId4"/>
    <p:sldId id="791" r:id="rId5"/>
    <p:sldId id="696" r:id="rId6"/>
    <p:sldId id="728" r:id="rId7"/>
    <p:sldId id="793" r:id="rId8"/>
    <p:sldId id="794" r:id="rId9"/>
    <p:sldId id="795" r:id="rId10"/>
    <p:sldId id="796" r:id="rId11"/>
    <p:sldId id="797" r:id="rId12"/>
    <p:sldId id="798" r:id="rId13"/>
    <p:sldId id="799" r:id="rId14"/>
    <p:sldId id="800" r:id="rId15"/>
    <p:sldId id="801" r:id="rId16"/>
    <p:sldId id="802" r:id="rId17"/>
    <p:sldId id="803" r:id="rId18"/>
    <p:sldId id="804" r:id="rId19"/>
    <p:sldId id="469" r:id="rId20"/>
    <p:sldId id="805" r:id="rId21"/>
    <p:sldId id="472" r:id="rId22"/>
    <p:sldId id="752" r:id="rId23"/>
    <p:sldId id="475" r:id="rId24"/>
    <p:sldId id="476" r:id="rId25"/>
    <p:sldId id="806" r:id="rId26"/>
    <p:sldId id="403" r:id="rId27"/>
    <p:sldId id="407" r:id="rId28"/>
    <p:sldId id="452" r:id="rId29"/>
    <p:sldId id="478" r:id="rId30"/>
    <p:sldId id="479" r:id="rId31"/>
    <p:sldId id="480" r:id="rId32"/>
    <p:sldId id="481" r:id="rId33"/>
    <p:sldId id="482" r:id="rId34"/>
    <p:sldId id="483" r:id="rId35"/>
    <p:sldId id="484" r:id="rId36"/>
    <p:sldId id="485" r:id="rId37"/>
    <p:sldId id="486" r:id="rId38"/>
    <p:sldId id="487" r:id="rId39"/>
    <p:sldId id="453" r:id="rId40"/>
    <p:sldId id="810" r:id="rId41"/>
    <p:sldId id="531" r:id="rId42"/>
    <p:sldId id="539" r:id="rId43"/>
    <p:sldId id="550" r:id="rId44"/>
    <p:sldId id="542" r:id="rId45"/>
    <p:sldId id="807" r:id="rId46"/>
    <p:sldId id="494" r:id="rId47"/>
    <p:sldId id="824" r:id="rId48"/>
    <p:sldId id="498" r:id="rId49"/>
    <p:sldId id="502" r:id="rId50"/>
    <p:sldId id="495" r:id="rId51"/>
    <p:sldId id="496" r:id="rId52"/>
    <p:sldId id="822" r:id="rId53"/>
    <p:sldId id="823" r:id="rId54"/>
    <p:sldId id="503" r:id="rId55"/>
    <p:sldId id="808" r:id="rId56"/>
    <p:sldId id="754" r:id="rId57"/>
    <p:sldId id="755" r:id="rId58"/>
    <p:sldId id="756" r:id="rId59"/>
    <p:sldId id="757" r:id="rId60"/>
    <p:sldId id="758" r:id="rId61"/>
    <p:sldId id="780" r:id="rId62"/>
    <p:sldId id="781" r:id="rId63"/>
    <p:sldId id="778" r:id="rId64"/>
    <p:sldId id="779" r:id="rId65"/>
    <p:sldId id="782" r:id="rId66"/>
    <p:sldId id="811" r:id="rId67"/>
    <p:sldId id="760" r:id="rId68"/>
    <p:sldId id="762" r:id="rId69"/>
    <p:sldId id="764" r:id="rId70"/>
    <p:sldId id="766" r:id="rId71"/>
    <p:sldId id="767" r:id="rId72"/>
    <p:sldId id="770" r:id="rId73"/>
    <p:sldId id="812" r:id="rId74"/>
    <p:sldId id="815" r:id="rId75"/>
    <p:sldId id="817" r:id="rId76"/>
    <p:sldId id="818" r:id="rId77"/>
    <p:sldId id="819" r:id="rId78"/>
    <p:sldId id="821" r:id="rId79"/>
  </p:sldIdLst>
  <p:sldSz cx="9144000" cy="6858000" type="screen4x3"/>
  <p:notesSz cx="6791325" cy="9921875"/>
  <p:custDataLst>
    <p:tags r:id="rId8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AA8DD"/>
    <a:srgbClr val="5E7DD0"/>
    <a:srgbClr val="2D5CB9"/>
    <a:srgbClr val="4D4D4D"/>
    <a:srgbClr val="5F5F5F"/>
    <a:srgbClr val="B2B2B2"/>
    <a:srgbClr val="339933"/>
    <a:srgbClr val="0066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127" autoAdjust="0"/>
    <p:restoredTop sz="94764" autoAdjust="0"/>
  </p:normalViewPr>
  <p:slideViewPr>
    <p:cSldViewPr>
      <p:cViewPr varScale="1">
        <p:scale>
          <a:sx n="106" d="100"/>
          <a:sy n="106" d="100"/>
        </p:scale>
        <p:origin x="130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3960" y="126"/>
      </p:cViewPr>
      <p:guideLst>
        <p:guide orient="horz" pos="3125"/>
        <p:guide pos="213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7A422-0EDE-4EF5-B1C8-DFD6875397E3}" type="doc">
      <dgm:prSet loTypeId="urn:microsoft.com/office/officeart/2005/8/layout/cycle5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F223DC5F-EE59-4C0E-93E4-71898DE08540}">
      <dgm:prSet phldrT="[Text]" custT="1"/>
      <dgm:spPr/>
      <dgm:t>
        <a:bodyPr/>
        <a:lstStyle/>
        <a:p>
          <a:r>
            <a:rPr lang="id-ID" sz="2400" dirty="0" smtClean="0"/>
            <a:t>1. </a:t>
          </a:r>
          <a:r>
            <a:rPr lang="id-ID" sz="2400" dirty="0" err="1" smtClean="0"/>
            <a:t>Learning</a:t>
          </a:r>
          <a:r>
            <a:rPr lang="id-ID" sz="2400" dirty="0" smtClean="0"/>
            <a:t> </a:t>
          </a:r>
          <a:r>
            <a:rPr lang="id-ID" sz="2400" dirty="0" err="1" smtClean="0"/>
            <a:t>Culture</a:t>
          </a:r>
          <a:endParaRPr lang="id-ID" sz="2400" dirty="0"/>
        </a:p>
      </dgm:t>
    </dgm:pt>
    <dgm:pt modelId="{0CEC9298-1C77-44B6-9C13-24546E5C0C34}" type="parTrans" cxnId="{BF33AB96-0116-4CB3-B23E-0D0CDA64454F}">
      <dgm:prSet/>
      <dgm:spPr/>
      <dgm:t>
        <a:bodyPr/>
        <a:lstStyle/>
        <a:p>
          <a:endParaRPr lang="id-ID"/>
        </a:p>
      </dgm:t>
    </dgm:pt>
    <dgm:pt modelId="{956EE628-BBF1-4DB9-B762-9938C63CA7EA}" type="sibTrans" cxnId="{BF33AB96-0116-4CB3-B23E-0D0CDA64454F}">
      <dgm:prSet/>
      <dgm:spPr/>
      <dgm:t>
        <a:bodyPr/>
        <a:lstStyle/>
        <a:p>
          <a:endParaRPr lang="id-ID"/>
        </a:p>
      </dgm:t>
    </dgm:pt>
    <dgm:pt modelId="{81434F7A-6060-402F-97AE-D969D8AFE4BB}">
      <dgm:prSet custT="1"/>
      <dgm:spPr/>
      <dgm:t>
        <a:bodyPr/>
        <a:lstStyle/>
        <a:p>
          <a:r>
            <a:rPr lang="id-ID" sz="2400" smtClean="0"/>
            <a:t>2. Systems and Contents</a:t>
          </a:r>
          <a:endParaRPr lang="id-ID" sz="2400" dirty="0"/>
        </a:p>
      </dgm:t>
    </dgm:pt>
    <dgm:pt modelId="{471CEE4A-E039-426D-AF0F-23DB844EB264}" type="parTrans" cxnId="{7CCE201B-DA79-4094-88BE-677E2F47669F}">
      <dgm:prSet/>
      <dgm:spPr/>
      <dgm:t>
        <a:bodyPr/>
        <a:lstStyle/>
        <a:p>
          <a:endParaRPr lang="id-ID"/>
        </a:p>
      </dgm:t>
    </dgm:pt>
    <dgm:pt modelId="{ACB8FAB8-B4B6-4E2F-B72A-9D0CD41287ED}" type="sibTrans" cxnId="{7CCE201B-DA79-4094-88BE-677E2F47669F}">
      <dgm:prSet/>
      <dgm:spPr/>
      <dgm:t>
        <a:bodyPr/>
        <a:lstStyle/>
        <a:p>
          <a:endParaRPr lang="id-ID"/>
        </a:p>
      </dgm:t>
    </dgm:pt>
    <dgm:pt modelId="{6B24280C-C7B6-4F9A-8C88-3F019FF19420}">
      <dgm:prSet custT="1"/>
      <dgm:spPr/>
      <dgm:t>
        <a:bodyPr/>
        <a:lstStyle/>
        <a:p>
          <a:r>
            <a:rPr lang="id-ID" sz="2400" dirty="0" smtClean="0"/>
            <a:t>3. </a:t>
          </a:r>
          <a:r>
            <a:rPr lang="id-ID" sz="2400" dirty="0" err="1" smtClean="0"/>
            <a:t>Enterprise</a:t>
          </a:r>
          <a:r>
            <a:rPr lang="en-US" sz="2400" dirty="0" smtClean="0"/>
            <a:t/>
          </a:r>
          <a:br>
            <a:rPr lang="en-US" sz="2400" dirty="0" smtClean="0"/>
          </a:br>
          <a:r>
            <a:rPr lang="id-ID" sz="2400" dirty="0" err="1" smtClean="0"/>
            <a:t>e-Learning</a:t>
          </a:r>
          <a:endParaRPr lang="id-ID" sz="2400" dirty="0"/>
        </a:p>
      </dgm:t>
    </dgm:pt>
    <dgm:pt modelId="{1CC32E80-9F3A-4D15-B2E7-3EA1D8C25C12}" type="parTrans" cxnId="{C3801E5A-0BBA-4BB5-BFCF-D57DFEE05F4C}">
      <dgm:prSet/>
      <dgm:spPr/>
      <dgm:t>
        <a:bodyPr/>
        <a:lstStyle/>
        <a:p>
          <a:endParaRPr lang="id-ID"/>
        </a:p>
      </dgm:t>
    </dgm:pt>
    <dgm:pt modelId="{8B70CC57-86D1-48F1-A6F7-6BDC95DCCD1A}" type="sibTrans" cxnId="{C3801E5A-0BBA-4BB5-BFCF-D57DFEE05F4C}">
      <dgm:prSet/>
      <dgm:spPr/>
      <dgm:t>
        <a:bodyPr/>
        <a:lstStyle/>
        <a:p>
          <a:endParaRPr lang="id-ID"/>
        </a:p>
      </dgm:t>
    </dgm:pt>
    <dgm:pt modelId="{8A2DAAFC-6A15-4AF2-8CAB-85F9552B5EEF}">
      <dgm:prSet custT="1"/>
      <dgm:spPr/>
      <dgm:t>
        <a:bodyPr/>
        <a:lstStyle/>
        <a:p>
          <a:r>
            <a:rPr lang="id-ID" sz="2400" smtClean="0"/>
            <a:t>5. Augmented Reality Learning</a:t>
          </a:r>
          <a:endParaRPr lang="id-ID" sz="2400" dirty="0"/>
        </a:p>
      </dgm:t>
    </dgm:pt>
    <dgm:pt modelId="{4DDA9C7D-9F89-4FB7-9E4A-84606BF4FA51}" type="sibTrans" cxnId="{D408D4AC-8F12-4880-B78D-33A569497DBC}">
      <dgm:prSet/>
      <dgm:spPr/>
      <dgm:t>
        <a:bodyPr/>
        <a:lstStyle/>
        <a:p>
          <a:endParaRPr lang="id-ID"/>
        </a:p>
      </dgm:t>
    </dgm:pt>
    <dgm:pt modelId="{FE7FB295-D52A-4B7F-A659-A5E29C4B3BAF}" type="parTrans" cxnId="{D408D4AC-8F12-4880-B78D-33A569497DBC}">
      <dgm:prSet/>
      <dgm:spPr/>
      <dgm:t>
        <a:bodyPr/>
        <a:lstStyle/>
        <a:p>
          <a:endParaRPr lang="id-ID"/>
        </a:p>
      </dgm:t>
    </dgm:pt>
    <dgm:pt modelId="{3FE5655D-20F0-4741-B776-EA47CBB85252}">
      <dgm:prSet custT="1"/>
      <dgm:spPr/>
      <dgm:t>
        <a:bodyPr/>
        <a:lstStyle/>
        <a:p>
          <a:r>
            <a:rPr lang="id-ID" sz="2400" smtClean="0"/>
            <a:t>4. Mobile Learning</a:t>
          </a:r>
          <a:endParaRPr lang="id-ID" sz="2000" dirty="0"/>
        </a:p>
      </dgm:t>
    </dgm:pt>
    <dgm:pt modelId="{4123F2AC-412C-474A-A59F-097F9B4D935B}" type="sibTrans" cxnId="{C7DC43AB-8EEA-43BB-841E-0B3C5E190AF9}">
      <dgm:prSet/>
      <dgm:spPr/>
      <dgm:t>
        <a:bodyPr/>
        <a:lstStyle/>
        <a:p>
          <a:endParaRPr lang="id-ID"/>
        </a:p>
      </dgm:t>
    </dgm:pt>
    <dgm:pt modelId="{38AC1CC5-F24B-4D4E-803F-D186D94A23D0}" type="parTrans" cxnId="{C7DC43AB-8EEA-43BB-841E-0B3C5E190AF9}">
      <dgm:prSet/>
      <dgm:spPr/>
      <dgm:t>
        <a:bodyPr/>
        <a:lstStyle/>
        <a:p>
          <a:endParaRPr lang="id-ID"/>
        </a:p>
      </dgm:t>
    </dgm:pt>
    <dgm:pt modelId="{41E88557-5A75-403B-B04F-5C0461156EF9}" type="pres">
      <dgm:prSet presAssocID="{F237A422-0EDE-4EF5-B1C8-DFD6875397E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EF5F258-B08F-41E9-9DFB-58C0C0F2F1AA}" type="pres">
      <dgm:prSet presAssocID="{F223DC5F-EE59-4C0E-93E4-71898DE0854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8C23A92-41E8-4169-815D-C09FE7D07E2B}" type="pres">
      <dgm:prSet presAssocID="{F223DC5F-EE59-4C0E-93E4-71898DE08540}" presName="spNode" presStyleCnt="0"/>
      <dgm:spPr/>
    </dgm:pt>
    <dgm:pt modelId="{A3CE2030-7702-4954-8820-E60D129DE901}" type="pres">
      <dgm:prSet presAssocID="{956EE628-BBF1-4DB9-B762-9938C63CA7EA}" presName="sibTrans" presStyleLbl="sibTrans1D1" presStyleIdx="0" presStyleCnt="5"/>
      <dgm:spPr/>
      <dgm:t>
        <a:bodyPr/>
        <a:lstStyle/>
        <a:p>
          <a:endParaRPr lang="id-ID"/>
        </a:p>
      </dgm:t>
    </dgm:pt>
    <dgm:pt modelId="{906813DD-0FAA-4DA7-ABDB-000464E01A2A}" type="pres">
      <dgm:prSet presAssocID="{81434F7A-6060-402F-97AE-D969D8AFE4B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52D8C0B-4EEA-4D8A-B047-390B16C4EDDA}" type="pres">
      <dgm:prSet presAssocID="{81434F7A-6060-402F-97AE-D969D8AFE4BB}" presName="spNode" presStyleCnt="0"/>
      <dgm:spPr/>
    </dgm:pt>
    <dgm:pt modelId="{B50DD882-90AF-4D70-AFCB-C4C9B7258A00}" type="pres">
      <dgm:prSet presAssocID="{ACB8FAB8-B4B6-4E2F-B72A-9D0CD41287ED}" presName="sibTrans" presStyleLbl="sibTrans1D1" presStyleIdx="1" presStyleCnt="5"/>
      <dgm:spPr/>
      <dgm:t>
        <a:bodyPr/>
        <a:lstStyle/>
        <a:p>
          <a:endParaRPr lang="id-ID"/>
        </a:p>
      </dgm:t>
    </dgm:pt>
    <dgm:pt modelId="{2A043799-5A6B-45C8-A7E1-2D96E305D152}" type="pres">
      <dgm:prSet presAssocID="{6B24280C-C7B6-4F9A-8C88-3F019FF1942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CA3A7B8-E2E0-4B8B-AAD3-465B29D86610}" type="pres">
      <dgm:prSet presAssocID="{6B24280C-C7B6-4F9A-8C88-3F019FF19420}" presName="spNode" presStyleCnt="0"/>
      <dgm:spPr/>
    </dgm:pt>
    <dgm:pt modelId="{C2BA45C8-C2C8-43C9-A0EA-00868AFE588D}" type="pres">
      <dgm:prSet presAssocID="{8B70CC57-86D1-48F1-A6F7-6BDC95DCCD1A}" presName="sibTrans" presStyleLbl="sibTrans1D1" presStyleIdx="2" presStyleCnt="5"/>
      <dgm:spPr/>
      <dgm:t>
        <a:bodyPr/>
        <a:lstStyle/>
        <a:p>
          <a:endParaRPr lang="id-ID"/>
        </a:p>
      </dgm:t>
    </dgm:pt>
    <dgm:pt modelId="{A6EFAA82-4DDF-4A0F-8543-F76908E8E0C4}" type="pres">
      <dgm:prSet presAssocID="{3FE5655D-20F0-4741-B776-EA47CBB8525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43FC3B6-ED65-47C4-BE1B-E6F19F2BBFD8}" type="pres">
      <dgm:prSet presAssocID="{3FE5655D-20F0-4741-B776-EA47CBB85252}" presName="spNode" presStyleCnt="0"/>
      <dgm:spPr/>
    </dgm:pt>
    <dgm:pt modelId="{F39AD9FD-7883-49E2-8D2A-18B7F66D7DF4}" type="pres">
      <dgm:prSet presAssocID="{4123F2AC-412C-474A-A59F-097F9B4D935B}" presName="sibTrans" presStyleLbl="sibTrans1D1" presStyleIdx="3" presStyleCnt="5"/>
      <dgm:spPr/>
      <dgm:t>
        <a:bodyPr/>
        <a:lstStyle/>
        <a:p>
          <a:endParaRPr lang="id-ID"/>
        </a:p>
      </dgm:t>
    </dgm:pt>
    <dgm:pt modelId="{D7645515-8C83-48E1-BB7D-7E31B088131E}" type="pres">
      <dgm:prSet presAssocID="{8A2DAAFC-6A15-4AF2-8CAB-85F9552B5EE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86550B7-C338-4691-86E8-3A2BAC930375}" type="pres">
      <dgm:prSet presAssocID="{8A2DAAFC-6A15-4AF2-8CAB-85F9552B5EEF}" presName="spNode" presStyleCnt="0"/>
      <dgm:spPr/>
    </dgm:pt>
    <dgm:pt modelId="{0C273B53-2ABE-44D1-BC73-1CBAE6548112}" type="pres">
      <dgm:prSet presAssocID="{4DDA9C7D-9F89-4FB7-9E4A-84606BF4FA51}" presName="sibTrans" presStyleLbl="sibTrans1D1" presStyleIdx="4" presStyleCnt="5"/>
      <dgm:spPr/>
      <dgm:t>
        <a:bodyPr/>
        <a:lstStyle/>
        <a:p>
          <a:endParaRPr lang="id-ID"/>
        </a:p>
      </dgm:t>
    </dgm:pt>
  </dgm:ptLst>
  <dgm:cxnLst>
    <dgm:cxn modelId="{BC64FEEE-4AFA-405C-8342-0E207E6FFB11}" type="presOf" srcId="{8A2DAAFC-6A15-4AF2-8CAB-85F9552B5EEF}" destId="{D7645515-8C83-48E1-BB7D-7E31B088131E}" srcOrd="0" destOrd="0" presId="urn:microsoft.com/office/officeart/2005/8/layout/cycle5"/>
    <dgm:cxn modelId="{5180D80D-86AD-42A0-BD06-F55D8065185C}" type="presOf" srcId="{8B70CC57-86D1-48F1-A6F7-6BDC95DCCD1A}" destId="{C2BA45C8-C2C8-43C9-A0EA-00868AFE588D}" srcOrd="0" destOrd="0" presId="urn:microsoft.com/office/officeart/2005/8/layout/cycle5"/>
    <dgm:cxn modelId="{6D0A2203-94AC-4533-B661-DBB41ED175E2}" type="presOf" srcId="{4DDA9C7D-9F89-4FB7-9E4A-84606BF4FA51}" destId="{0C273B53-2ABE-44D1-BC73-1CBAE6548112}" srcOrd="0" destOrd="0" presId="urn:microsoft.com/office/officeart/2005/8/layout/cycle5"/>
    <dgm:cxn modelId="{3C183874-022E-4FF4-9EBF-5CE5833395A6}" type="presOf" srcId="{4123F2AC-412C-474A-A59F-097F9B4D935B}" destId="{F39AD9FD-7883-49E2-8D2A-18B7F66D7DF4}" srcOrd="0" destOrd="0" presId="urn:microsoft.com/office/officeart/2005/8/layout/cycle5"/>
    <dgm:cxn modelId="{FC40463B-1F09-4A2B-B485-7B9567777BD2}" type="presOf" srcId="{F237A422-0EDE-4EF5-B1C8-DFD6875397E3}" destId="{41E88557-5A75-403B-B04F-5C0461156EF9}" srcOrd="0" destOrd="0" presId="urn:microsoft.com/office/officeart/2005/8/layout/cycle5"/>
    <dgm:cxn modelId="{7CCE201B-DA79-4094-88BE-677E2F47669F}" srcId="{F237A422-0EDE-4EF5-B1C8-DFD6875397E3}" destId="{81434F7A-6060-402F-97AE-D969D8AFE4BB}" srcOrd="1" destOrd="0" parTransId="{471CEE4A-E039-426D-AF0F-23DB844EB264}" sibTransId="{ACB8FAB8-B4B6-4E2F-B72A-9D0CD41287ED}"/>
    <dgm:cxn modelId="{C7DC43AB-8EEA-43BB-841E-0B3C5E190AF9}" srcId="{F237A422-0EDE-4EF5-B1C8-DFD6875397E3}" destId="{3FE5655D-20F0-4741-B776-EA47CBB85252}" srcOrd="3" destOrd="0" parTransId="{38AC1CC5-F24B-4D4E-803F-D186D94A23D0}" sibTransId="{4123F2AC-412C-474A-A59F-097F9B4D935B}"/>
    <dgm:cxn modelId="{C3801E5A-0BBA-4BB5-BFCF-D57DFEE05F4C}" srcId="{F237A422-0EDE-4EF5-B1C8-DFD6875397E3}" destId="{6B24280C-C7B6-4F9A-8C88-3F019FF19420}" srcOrd="2" destOrd="0" parTransId="{1CC32E80-9F3A-4D15-B2E7-3EA1D8C25C12}" sibTransId="{8B70CC57-86D1-48F1-A6F7-6BDC95DCCD1A}"/>
    <dgm:cxn modelId="{94528541-F13B-4CE8-A944-67C82EC52DC2}" type="presOf" srcId="{956EE628-BBF1-4DB9-B762-9938C63CA7EA}" destId="{A3CE2030-7702-4954-8820-E60D129DE901}" srcOrd="0" destOrd="0" presId="urn:microsoft.com/office/officeart/2005/8/layout/cycle5"/>
    <dgm:cxn modelId="{D408D4AC-8F12-4880-B78D-33A569497DBC}" srcId="{F237A422-0EDE-4EF5-B1C8-DFD6875397E3}" destId="{8A2DAAFC-6A15-4AF2-8CAB-85F9552B5EEF}" srcOrd="4" destOrd="0" parTransId="{FE7FB295-D52A-4B7F-A659-A5E29C4B3BAF}" sibTransId="{4DDA9C7D-9F89-4FB7-9E4A-84606BF4FA51}"/>
    <dgm:cxn modelId="{70A6909C-171C-4D40-99EC-FD50B957A550}" type="presOf" srcId="{F223DC5F-EE59-4C0E-93E4-71898DE08540}" destId="{DEF5F258-B08F-41E9-9DFB-58C0C0F2F1AA}" srcOrd="0" destOrd="0" presId="urn:microsoft.com/office/officeart/2005/8/layout/cycle5"/>
    <dgm:cxn modelId="{7CB6D097-5214-4BCB-8677-C570259A314A}" type="presOf" srcId="{81434F7A-6060-402F-97AE-D969D8AFE4BB}" destId="{906813DD-0FAA-4DA7-ABDB-000464E01A2A}" srcOrd="0" destOrd="0" presId="urn:microsoft.com/office/officeart/2005/8/layout/cycle5"/>
    <dgm:cxn modelId="{BF33AB96-0116-4CB3-B23E-0D0CDA64454F}" srcId="{F237A422-0EDE-4EF5-B1C8-DFD6875397E3}" destId="{F223DC5F-EE59-4C0E-93E4-71898DE08540}" srcOrd="0" destOrd="0" parTransId="{0CEC9298-1C77-44B6-9C13-24546E5C0C34}" sibTransId="{956EE628-BBF1-4DB9-B762-9938C63CA7EA}"/>
    <dgm:cxn modelId="{40189006-84A4-4A5D-A565-B1905E44C249}" type="presOf" srcId="{3FE5655D-20F0-4741-B776-EA47CBB85252}" destId="{A6EFAA82-4DDF-4A0F-8543-F76908E8E0C4}" srcOrd="0" destOrd="0" presId="urn:microsoft.com/office/officeart/2005/8/layout/cycle5"/>
    <dgm:cxn modelId="{156EEFEF-A72C-49E6-B547-99610519D6F6}" type="presOf" srcId="{6B24280C-C7B6-4F9A-8C88-3F019FF19420}" destId="{2A043799-5A6B-45C8-A7E1-2D96E305D152}" srcOrd="0" destOrd="0" presId="urn:microsoft.com/office/officeart/2005/8/layout/cycle5"/>
    <dgm:cxn modelId="{4119171F-2191-4197-B8CE-6B327FB2C449}" type="presOf" srcId="{ACB8FAB8-B4B6-4E2F-B72A-9D0CD41287ED}" destId="{B50DD882-90AF-4D70-AFCB-C4C9B7258A00}" srcOrd="0" destOrd="0" presId="urn:microsoft.com/office/officeart/2005/8/layout/cycle5"/>
    <dgm:cxn modelId="{9B2DD74E-04E7-44B3-9F06-E54AE9B3C829}" type="presParOf" srcId="{41E88557-5A75-403B-B04F-5C0461156EF9}" destId="{DEF5F258-B08F-41E9-9DFB-58C0C0F2F1AA}" srcOrd="0" destOrd="0" presId="urn:microsoft.com/office/officeart/2005/8/layout/cycle5"/>
    <dgm:cxn modelId="{C20056E5-1C8D-4AB3-BE5E-DA10A31CE21F}" type="presParOf" srcId="{41E88557-5A75-403B-B04F-5C0461156EF9}" destId="{E8C23A92-41E8-4169-815D-C09FE7D07E2B}" srcOrd="1" destOrd="0" presId="urn:microsoft.com/office/officeart/2005/8/layout/cycle5"/>
    <dgm:cxn modelId="{6225E5ED-6471-4162-B3EB-D093360CDB55}" type="presParOf" srcId="{41E88557-5A75-403B-B04F-5C0461156EF9}" destId="{A3CE2030-7702-4954-8820-E60D129DE901}" srcOrd="2" destOrd="0" presId="urn:microsoft.com/office/officeart/2005/8/layout/cycle5"/>
    <dgm:cxn modelId="{C51B3945-EC31-4C28-A007-FEAC0197DFC5}" type="presParOf" srcId="{41E88557-5A75-403B-B04F-5C0461156EF9}" destId="{906813DD-0FAA-4DA7-ABDB-000464E01A2A}" srcOrd="3" destOrd="0" presId="urn:microsoft.com/office/officeart/2005/8/layout/cycle5"/>
    <dgm:cxn modelId="{97CC57A8-6054-4B13-A3F6-F722970C1548}" type="presParOf" srcId="{41E88557-5A75-403B-B04F-5C0461156EF9}" destId="{A52D8C0B-4EEA-4D8A-B047-390B16C4EDDA}" srcOrd="4" destOrd="0" presId="urn:microsoft.com/office/officeart/2005/8/layout/cycle5"/>
    <dgm:cxn modelId="{FD6EDA07-9106-4757-9E56-6D02615F84DF}" type="presParOf" srcId="{41E88557-5A75-403B-B04F-5C0461156EF9}" destId="{B50DD882-90AF-4D70-AFCB-C4C9B7258A00}" srcOrd="5" destOrd="0" presId="urn:microsoft.com/office/officeart/2005/8/layout/cycle5"/>
    <dgm:cxn modelId="{C195D7E3-AE72-4728-B980-F07C34187554}" type="presParOf" srcId="{41E88557-5A75-403B-B04F-5C0461156EF9}" destId="{2A043799-5A6B-45C8-A7E1-2D96E305D152}" srcOrd="6" destOrd="0" presId="urn:microsoft.com/office/officeart/2005/8/layout/cycle5"/>
    <dgm:cxn modelId="{3217AD47-AA2D-4FCB-B601-325E077B21CA}" type="presParOf" srcId="{41E88557-5A75-403B-B04F-5C0461156EF9}" destId="{DCA3A7B8-E2E0-4B8B-AAD3-465B29D86610}" srcOrd="7" destOrd="0" presId="urn:microsoft.com/office/officeart/2005/8/layout/cycle5"/>
    <dgm:cxn modelId="{B2BF555B-FF29-498C-9F20-5E0F0B5EF711}" type="presParOf" srcId="{41E88557-5A75-403B-B04F-5C0461156EF9}" destId="{C2BA45C8-C2C8-43C9-A0EA-00868AFE588D}" srcOrd="8" destOrd="0" presId="urn:microsoft.com/office/officeart/2005/8/layout/cycle5"/>
    <dgm:cxn modelId="{E8CD860F-709A-4E8C-983F-79545B3797BC}" type="presParOf" srcId="{41E88557-5A75-403B-B04F-5C0461156EF9}" destId="{A6EFAA82-4DDF-4A0F-8543-F76908E8E0C4}" srcOrd="9" destOrd="0" presId="urn:microsoft.com/office/officeart/2005/8/layout/cycle5"/>
    <dgm:cxn modelId="{F360E967-8410-40F7-8586-FFF5DD2628AF}" type="presParOf" srcId="{41E88557-5A75-403B-B04F-5C0461156EF9}" destId="{743FC3B6-ED65-47C4-BE1B-E6F19F2BBFD8}" srcOrd="10" destOrd="0" presId="urn:microsoft.com/office/officeart/2005/8/layout/cycle5"/>
    <dgm:cxn modelId="{F7EB92CE-A5DC-4804-BB60-033D29AF2C36}" type="presParOf" srcId="{41E88557-5A75-403B-B04F-5C0461156EF9}" destId="{F39AD9FD-7883-49E2-8D2A-18B7F66D7DF4}" srcOrd="11" destOrd="0" presId="urn:microsoft.com/office/officeart/2005/8/layout/cycle5"/>
    <dgm:cxn modelId="{6BDC9D39-1001-48D9-844B-1B415BFAAD94}" type="presParOf" srcId="{41E88557-5A75-403B-B04F-5C0461156EF9}" destId="{D7645515-8C83-48E1-BB7D-7E31B088131E}" srcOrd="12" destOrd="0" presId="urn:microsoft.com/office/officeart/2005/8/layout/cycle5"/>
    <dgm:cxn modelId="{F8736C1B-0810-414A-B635-AE51AF2066FB}" type="presParOf" srcId="{41E88557-5A75-403B-B04F-5C0461156EF9}" destId="{A86550B7-C338-4691-86E8-3A2BAC930375}" srcOrd="13" destOrd="0" presId="urn:microsoft.com/office/officeart/2005/8/layout/cycle5"/>
    <dgm:cxn modelId="{36048379-DEBC-4861-B62B-8852E3E5E8E0}" type="presParOf" srcId="{41E88557-5A75-403B-B04F-5C0461156EF9}" destId="{0C273B53-2ABE-44D1-BC73-1CBAE654811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37A422-0EDE-4EF5-B1C8-DFD6875397E3}" type="doc">
      <dgm:prSet loTypeId="urn:microsoft.com/office/officeart/2005/8/layout/cycle5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F223DC5F-EE59-4C0E-93E4-71898DE08540}">
      <dgm:prSet phldrT="[Text]" custT="1"/>
      <dgm:spPr/>
      <dgm:t>
        <a:bodyPr/>
        <a:lstStyle/>
        <a:p>
          <a:r>
            <a:rPr lang="id-ID" sz="1400" dirty="0" smtClean="0"/>
            <a:t>1. </a:t>
          </a:r>
          <a:r>
            <a:rPr lang="id-ID" sz="1400" dirty="0" err="1" smtClean="0"/>
            <a:t>Learning</a:t>
          </a:r>
          <a:r>
            <a:rPr lang="id-ID" sz="1400" dirty="0" smtClean="0"/>
            <a:t> </a:t>
          </a:r>
          <a:r>
            <a:rPr lang="id-ID" sz="1400" dirty="0" err="1" smtClean="0"/>
            <a:t>Culture</a:t>
          </a:r>
          <a:endParaRPr lang="id-ID" sz="1400" dirty="0"/>
        </a:p>
      </dgm:t>
    </dgm:pt>
    <dgm:pt modelId="{0CEC9298-1C77-44B6-9C13-24546E5C0C34}" type="parTrans" cxnId="{BF33AB96-0116-4CB3-B23E-0D0CDA64454F}">
      <dgm:prSet/>
      <dgm:spPr/>
      <dgm:t>
        <a:bodyPr/>
        <a:lstStyle/>
        <a:p>
          <a:endParaRPr lang="id-ID"/>
        </a:p>
      </dgm:t>
    </dgm:pt>
    <dgm:pt modelId="{956EE628-BBF1-4DB9-B762-9938C63CA7EA}" type="sibTrans" cxnId="{BF33AB96-0116-4CB3-B23E-0D0CDA64454F}">
      <dgm:prSet/>
      <dgm:spPr/>
      <dgm:t>
        <a:bodyPr/>
        <a:lstStyle/>
        <a:p>
          <a:endParaRPr lang="id-ID"/>
        </a:p>
      </dgm:t>
    </dgm:pt>
    <dgm:pt modelId="{81434F7A-6060-402F-97AE-D969D8AFE4BB}">
      <dgm:prSet custT="1"/>
      <dgm:spPr/>
      <dgm:t>
        <a:bodyPr/>
        <a:lstStyle/>
        <a:p>
          <a:r>
            <a:rPr lang="id-ID" sz="1400" dirty="0" smtClean="0"/>
            <a:t>2. Systems </a:t>
          </a:r>
          <a:r>
            <a:rPr lang="id-ID" sz="1400" dirty="0" err="1" smtClean="0"/>
            <a:t>and</a:t>
          </a:r>
          <a:r>
            <a:rPr lang="id-ID" sz="1400" dirty="0" smtClean="0"/>
            <a:t> </a:t>
          </a:r>
          <a:r>
            <a:rPr lang="id-ID" sz="1400" dirty="0" err="1" smtClean="0"/>
            <a:t>Contents</a:t>
          </a:r>
          <a:endParaRPr lang="id-ID" sz="1400" dirty="0"/>
        </a:p>
      </dgm:t>
    </dgm:pt>
    <dgm:pt modelId="{471CEE4A-E039-426D-AF0F-23DB844EB264}" type="parTrans" cxnId="{7CCE201B-DA79-4094-88BE-677E2F47669F}">
      <dgm:prSet/>
      <dgm:spPr/>
      <dgm:t>
        <a:bodyPr/>
        <a:lstStyle/>
        <a:p>
          <a:endParaRPr lang="id-ID"/>
        </a:p>
      </dgm:t>
    </dgm:pt>
    <dgm:pt modelId="{ACB8FAB8-B4B6-4E2F-B72A-9D0CD41287ED}" type="sibTrans" cxnId="{7CCE201B-DA79-4094-88BE-677E2F47669F}">
      <dgm:prSet/>
      <dgm:spPr/>
      <dgm:t>
        <a:bodyPr/>
        <a:lstStyle/>
        <a:p>
          <a:endParaRPr lang="id-ID"/>
        </a:p>
      </dgm:t>
    </dgm:pt>
    <dgm:pt modelId="{6B24280C-C7B6-4F9A-8C88-3F019FF19420}">
      <dgm:prSet custT="1"/>
      <dgm:spPr/>
      <dgm:t>
        <a:bodyPr/>
        <a:lstStyle/>
        <a:p>
          <a:r>
            <a:rPr lang="id-ID" sz="1400" dirty="0" smtClean="0"/>
            <a:t>3. </a:t>
          </a:r>
          <a:r>
            <a:rPr lang="id-ID" sz="1400" dirty="0" err="1" smtClean="0"/>
            <a:t>Enterprise</a:t>
          </a:r>
          <a:r>
            <a:rPr lang="en-US" sz="1400" dirty="0" smtClean="0"/>
            <a:t/>
          </a:r>
          <a:br>
            <a:rPr lang="en-US" sz="1400" dirty="0" smtClean="0"/>
          </a:br>
          <a:r>
            <a:rPr lang="id-ID" sz="1400" dirty="0" err="1" smtClean="0"/>
            <a:t>e-Learning</a:t>
          </a:r>
          <a:endParaRPr lang="id-ID" sz="1400" dirty="0"/>
        </a:p>
      </dgm:t>
    </dgm:pt>
    <dgm:pt modelId="{1CC32E80-9F3A-4D15-B2E7-3EA1D8C25C12}" type="parTrans" cxnId="{C3801E5A-0BBA-4BB5-BFCF-D57DFEE05F4C}">
      <dgm:prSet/>
      <dgm:spPr/>
      <dgm:t>
        <a:bodyPr/>
        <a:lstStyle/>
        <a:p>
          <a:endParaRPr lang="id-ID"/>
        </a:p>
      </dgm:t>
    </dgm:pt>
    <dgm:pt modelId="{8B70CC57-86D1-48F1-A6F7-6BDC95DCCD1A}" type="sibTrans" cxnId="{C3801E5A-0BBA-4BB5-BFCF-D57DFEE05F4C}">
      <dgm:prSet/>
      <dgm:spPr/>
      <dgm:t>
        <a:bodyPr/>
        <a:lstStyle/>
        <a:p>
          <a:endParaRPr lang="id-ID"/>
        </a:p>
      </dgm:t>
    </dgm:pt>
    <dgm:pt modelId="{8A2DAAFC-6A15-4AF2-8CAB-85F9552B5EEF}">
      <dgm:prSet custT="1"/>
      <dgm:spPr/>
      <dgm:t>
        <a:bodyPr/>
        <a:lstStyle/>
        <a:p>
          <a:r>
            <a:rPr lang="id-ID" sz="1400" dirty="0" smtClean="0"/>
            <a:t>5. </a:t>
          </a:r>
          <a:r>
            <a:rPr lang="id-ID" sz="1400" dirty="0" err="1" smtClean="0"/>
            <a:t>Augmented</a:t>
          </a:r>
          <a:r>
            <a:rPr lang="id-ID" sz="1400" dirty="0" smtClean="0"/>
            <a:t> </a:t>
          </a:r>
          <a:r>
            <a:rPr lang="id-ID" sz="1400" dirty="0" err="1" smtClean="0"/>
            <a:t>Reality</a:t>
          </a:r>
          <a:r>
            <a:rPr lang="id-ID" sz="1400" dirty="0" smtClean="0"/>
            <a:t> </a:t>
          </a:r>
          <a:r>
            <a:rPr lang="id-ID" sz="1400" dirty="0" err="1" smtClean="0"/>
            <a:t>Learning</a:t>
          </a:r>
          <a:endParaRPr lang="id-ID" sz="1400" dirty="0"/>
        </a:p>
      </dgm:t>
    </dgm:pt>
    <dgm:pt modelId="{4DDA9C7D-9F89-4FB7-9E4A-84606BF4FA51}" type="sibTrans" cxnId="{D408D4AC-8F12-4880-B78D-33A569497DBC}">
      <dgm:prSet/>
      <dgm:spPr/>
      <dgm:t>
        <a:bodyPr/>
        <a:lstStyle/>
        <a:p>
          <a:endParaRPr lang="id-ID"/>
        </a:p>
      </dgm:t>
    </dgm:pt>
    <dgm:pt modelId="{FE7FB295-D52A-4B7F-A659-A5E29C4B3BAF}" type="parTrans" cxnId="{D408D4AC-8F12-4880-B78D-33A569497DBC}">
      <dgm:prSet/>
      <dgm:spPr/>
      <dgm:t>
        <a:bodyPr/>
        <a:lstStyle/>
        <a:p>
          <a:endParaRPr lang="id-ID"/>
        </a:p>
      </dgm:t>
    </dgm:pt>
    <dgm:pt modelId="{3FE5655D-20F0-4741-B776-EA47CBB85252}">
      <dgm:prSet custT="1"/>
      <dgm:spPr/>
      <dgm:t>
        <a:bodyPr/>
        <a:lstStyle/>
        <a:p>
          <a:r>
            <a:rPr lang="id-ID" sz="1400" smtClean="0"/>
            <a:t>4. Mobile Learning</a:t>
          </a:r>
          <a:endParaRPr lang="id-ID" sz="1200" dirty="0"/>
        </a:p>
      </dgm:t>
    </dgm:pt>
    <dgm:pt modelId="{4123F2AC-412C-474A-A59F-097F9B4D935B}" type="sibTrans" cxnId="{C7DC43AB-8EEA-43BB-841E-0B3C5E190AF9}">
      <dgm:prSet/>
      <dgm:spPr/>
      <dgm:t>
        <a:bodyPr/>
        <a:lstStyle/>
        <a:p>
          <a:endParaRPr lang="id-ID"/>
        </a:p>
      </dgm:t>
    </dgm:pt>
    <dgm:pt modelId="{38AC1CC5-F24B-4D4E-803F-D186D94A23D0}" type="parTrans" cxnId="{C7DC43AB-8EEA-43BB-841E-0B3C5E190AF9}">
      <dgm:prSet/>
      <dgm:spPr/>
      <dgm:t>
        <a:bodyPr/>
        <a:lstStyle/>
        <a:p>
          <a:endParaRPr lang="id-ID"/>
        </a:p>
      </dgm:t>
    </dgm:pt>
    <dgm:pt modelId="{41E88557-5A75-403B-B04F-5C0461156EF9}" type="pres">
      <dgm:prSet presAssocID="{F237A422-0EDE-4EF5-B1C8-DFD6875397E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EF5F258-B08F-41E9-9DFB-58C0C0F2F1AA}" type="pres">
      <dgm:prSet presAssocID="{F223DC5F-EE59-4C0E-93E4-71898DE0854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8C23A92-41E8-4169-815D-C09FE7D07E2B}" type="pres">
      <dgm:prSet presAssocID="{F223DC5F-EE59-4C0E-93E4-71898DE08540}" presName="spNode" presStyleCnt="0"/>
      <dgm:spPr/>
    </dgm:pt>
    <dgm:pt modelId="{A3CE2030-7702-4954-8820-E60D129DE901}" type="pres">
      <dgm:prSet presAssocID="{956EE628-BBF1-4DB9-B762-9938C63CA7EA}" presName="sibTrans" presStyleLbl="sibTrans1D1" presStyleIdx="0" presStyleCnt="5"/>
      <dgm:spPr/>
      <dgm:t>
        <a:bodyPr/>
        <a:lstStyle/>
        <a:p>
          <a:endParaRPr lang="id-ID"/>
        </a:p>
      </dgm:t>
    </dgm:pt>
    <dgm:pt modelId="{906813DD-0FAA-4DA7-ABDB-000464E01A2A}" type="pres">
      <dgm:prSet presAssocID="{81434F7A-6060-402F-97AE-D969D8AFE4B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52D8C0B-4EEA-4D8A-B047-390B16C4EDDA}" type="pres">
      <dgm:prSet presAssocID="{81434F7A-6060-402F-97AE-D969D8AFE4BB}" presName="spNode" presStyleCnt="0"/>
      <dgm:spPr/>
    </dgm:pt>
    <dgm:pt modelId="{B50DD882-90AF-4D70-AFCB-C4C9B7258A00}" type="pres">
      <dgm:prSet presAssocID="{ACB8FAB8-B4B6-4E2F-B72A-9D0CD41287ED}" presName="sibTrans" presStyleLbl="sibTrans1D1" presStyleIdx="1" presStyleCnt="5"/>
      <dgm:spPr/>
      <dgm:t>
        <a:bodyPr/>
        <a:lstStyle/>
        <a:p>
          <a:endParaRPr lang="id-ID"/>
        </a:p>
      </dgm:t>
    </dgm:pt>
    <dgm:pt modelId="{2A043799-5A6B-45C8-A7E1-2D96E305D152}" type="pres">
      <dgm:prSet presAssocID="{6B24280C-C7B6-4F9A-8C88-3F019FF1942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CA3A7B8-E2E0-4B8B-AAD3-465B29D86610}" type="pres">
      <dgm:prSet presAssocID="{6B24280C-C7B6-4F9A-8C88-3F019FF19420}" presName="spNode" presStyleCnt="0"/>
      <dgm:spPr/>
    </dgm:pt>
    <dgm:pt modelId="{C2BA45C8-C2C8-43C9-A0EA-00868AFE588D}" type="pres">
      <dgm:prSet presAssocID="{8B70CC57-86D1-48F1-A6F7-6BDC95DCCD1A}" presName="sibTrans" presStyleLbl="sibTrans1D1" presStyleIdx="2" presStyleCnt="5"/>
      <dgm:spPr/>
      <dgm:t>
        <a:bodyPr/>
        <a:lstStyle/>
        <a:p>
          <a:endParaRPr lang="id-ID"/>
        </a:p>
      </dgm:t>
    </dgm:pt>
    <dgm:pt modelId="{A6EFAA82-4DDF-4A0F-8543-F76908E8E0C4}" type="pres">
      <dgm:prSet presAssocID="{3FE5655D-20F0-4741-B776-EA47CBB8525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43FC3B6-ED65-47C4-BE1B-E6F19F2BBFD8}" type="pres">
      <dgm:prSet presAssocID="{3FE5655D-20F0-4741-B776-EA47CBB85252}" presName="spNode" presStyleCnt="0"/>
      <dgm:spPr/>
    </dgm:pt>
    <dgm:pt modelId="{F39AD9FD-7883-49E2-8D2A-18B7F66D7DF4}" type="pres">
      <dgm:prSet presAssocID="{4123F2AC-412C-474A-A59F-097F9B4D935B}" presName="sibTrans" presStyleLbl="sibTrans1D1" presStyleIdx="3" presStyleCnt="5"/>
      <dgm:spPr/>
      <dgm:t>
        <a:bodyPr/>
        <a:lstStyle/>
        <a:p>
          <a:endParaRPr lang="id-ID"/>
        </a:p>
      </dgm:t>
    </dgm:pt>
    <dgm:pt modelId="{D7645515-8C83-48E1-BB7D-7E31B088131E}" type="pres">
      <dgm:prSet presAssocID="{8A2DAAFC-6A15-4AF2-8CAB-85F9552B5EE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86550B7-C338-4691-86E8-3A2BAC930375}" type="pres">
      <dgm:prSet presAssocID="{8A2DAAFC-6A15-4AF2-8CAB-85F9552B5EEF}" presName="spNode" presStyleCnt="0"/>
      <dgm:spPr/>
    </dgm:pt>
    <dgm:pt modelId="{0C273B53-2ABE-44D1-BC73-1CBAE6548112}" type="pres">
      <dgm:prSet presAssocID="{4DDA9C7D-9F89-4FB7-9E4A-84606BF4FA51}" presName="sibTrans" presStyleLbl="sibTrans1D1" presStyleIdx="4" presStyleCnt="5"/>
      <dgm:spPr/>
      <dgm:t>
        <a:bodyPr/>
        <a:lstStyle/>
        <a:p>
          <a:endParaRPr lang="id-ID"/>
        </a:p>
      </dgm:t>
    </dgm:pt>
  </dgm:ptLst>
  <dgm:cxnLst>
    <dgm:cxn modelId="{52FC82A8-BF1F-4553-A71D-1381AAF5B8D3}" type="presOf" srcId="{8A2DAAFC-6A15-4AF2-8CAB-85F9552B5EEF}" destId="{D7645515-8C83-48E1-BB7D-7E31B088131E}" srcOrd="0" destOrd="0" presId="urn:microsoft.com/office/officeart/2005/8/layout/cycle5"/>
    <dgm:cxn modelId="{CA3A2D3B-103C-4073-933F-80ACC3F8353B}" type="presOf" srcId="{4123F2AC-412C-474A-A59F-097F9B4D935B}" destId="{F39AD9FD-7883-49E2-8D2A-18B7F66D7DF4}" srcOrd="0" destOrd="0" presId="urn:microsoft.com/office/officeart/2005/8/layout/cycle5"/>
    <dgm:cxn modelId="{4EF55F60-D118-433C-A396-6D2B387F87B1}" type="presOf" srcId="{6B24280C-C7B6-4F9A-8C88-3F019FF19420}" destId="{2A043799-5A6B-45C8-A7E1-2D96E305D152}" srcOrd="0" destOrd="0" presId="urn:microsoft.com/office/officeart/2005/8/layout/cycle5"/>
    <dgm:cxn modelId="{3DCF7DB2-D8EC-4BEF-BBB6-0791D2869885}" type="presOf" srcId="{4DDA9C7D-9F89-4FB7-9E4A-84606BF4FA51}" destId="{0C273B53-2ABE-44D1-BC73-1CBAE6548112}" srcOrd="0" destOrd="0" presId="urn:microsoft.com/office/officeart/2005/8/layout/cycle5"/>
    <dgm:cxn modelId="{7CCE201B-DA79-4094-88BE-677E2F47669F}" srcId="{F237A422-0EDE-4EF5-B1C8-DFD6875397E3}" destId="{81434F7A-6060-402F-97AE-D969D8AFE4BB}" srcOrd="1" destOrd="0" parTransId="{471CEE4A-E039-426D-AF0F-23DB844EB264}" sibTransId="{ACB8FAB8-B4B6-4E2F-B72A-9D0CD41287ED}"/>
    <dgm:cxn modelId="{695FC4AE-6234-47E4-8395-177E4488C59F}" type="presOf" srcId="{8B70CC57-86D1-48F1-A6F7-6BDC95DCCD1A}" destId="{C2BA45C8-C2C8-43C9-A0EA-00868AFE588D}" srcOrd="0" destOrd="0" presId="urn:microsoft.com/office/officeart/2005/8/layout/cycle5"/>
    <dgm:cxn modelId="{F7B9883A-6FEC-4FC9-BD3D-7F3287F56A1D}" type="presOf" srcId="{3FE5655D-20F0-4741-B776-EA47CBB85252}" destId="{A6EFAA82-4DDF-4A0F-8543-F76908E8E0C4}" srcOrd="0" destOrd="0" presId="urn:microsoft.com/office/officeart/2005/8/layout/cycle5"/>
    <dgm:cxn modelId="{C7DC43AB-8EEA-43BB-841E-0B3C5E190AF9}" srcId="{F237A422-0EDE-4EF5-B1C8-DFD6875397E3}" destId="{3FE5655D-20F0-4741-B776-EA47CBB85252}" srcOrd="3" destOrd="0" parTransId="{38AC1CC5-F24B-4D4E-803F-D186D94A23D0}" sibTransId="{4123F2AC-412C-474A-A59F-097F9B4D935B}"/>
    <dgm:cxn modelId="{C3801E5A-0BBA-4BB5-BFCF-D57DFEE05F4C}" srcId="{F237A422-0EDE-4EF5-B1C8-DFD6875397E3}" destId="{6B24280C-C7B6-4F9A-8C88-3F019FF19420}" srcOrd="2" destOrd="0" parTransId="{1CC32E80-9F3A-4D15-B2E7-3EA1D8C25C12}" sibTransId="{8B70CC57-86D1-48F1-A6F7-6BDC95DCCD1A}"/>
    <dgm:cxn modelId="{3A9E20D6-A614-403D-8D65-3BE86C06E66A}" type="presOf" srcId="{956EE628-BBF1-4DB9-B762-9938C63CA7EA}" destId="{A3CE2030-7702-4954-8820-E60D129DE901}" srcOrd="0" destOrd="0" presId="urn:microsoft.com/office/officeart/2005/8/layout/cycle5"/>
    <dgm:cxn modelId="{D408D4AC-8F12-4880-B78D-33A569497DBC}" srcId="{F237A422-0EDE-4EF5-B1C8-DFD6875397E3}" destId="{8A2DAAFC-6A15-4AF2-8CAB-85F9552B5EEF}" srcOrd="4" destOrd="0" parTransId="{FE7FB295-D52A-4B7F-A659-A5E29C4B3BAF}" sibTransId="{4DDA9C7D-9F89-4FB7-9E4A-84606BF4FA51}"/>
    <dgm:cxn modelId="{2F219C40-DA3B-48FB-88D5-DFFBE186870F}" type="presOf" srcId="{81434F7A-6060-402F-97AE-D969D8AFE4BB}" destId="{906813DD-0FAA-4DA7-ABDB-000464E01A2A}" srcOrd="0" destOrd="0" presId="urn:microsoft.com/office/officeart/2005/8/layout/cycle5"/>
    <dgm:cxn modelId="{1B329A8A-378A-4A2F-B09F-14DEF803E65C}" type="presOf" srcId="{F223DC5F-EE59-4C0E-93E4-71898DE08540}" destId="{DEF5F258-B08F-41E9-9DFB-58C0C0F2F1AA}" srcOrd="0" destOrd="0" presId="urn:microsoft.com/office/officeart/2005/8/layout/cycle5"/>
    <dgm:cxn modelId="{BF33AB96-0116-4CB3-B23E-0D0CDA64454F}" srcId="{F237A422-0EDE-4EF5-B1C8-DFD6875397E3}" destId="{F223DC5F-EE59-4C0E-93E4-71898DE08540}" srcOrd="0" destOrd="0" parTransId="{0CEC9298-1C77-44B6-9C13-24546E5C0C34}" sibTransId="{956EE628-BBF1-4DB9-B762-9938C63CA7EA}"/>
    <dgm:cxn modelId="{4A9BA272-2C9F-448A-A04C-231416092F88}" type="presOf" srcId="{ACB8FAB8-B4B6-4E2F-B72A-9D0CD41287ED}" destId="{B50DD882-90AF-4D70-AFCB-C4C9B7258A00}" srcOrd="0" destOrd="0" presId="urn:microsoft.com/office/officeart/2005/8/layout/cycle5"/>
    <dgm:cxn modelId="{54903618-31DB-42EA-8E41-B79FAAF52729}" type="presOf" srcId="{F237A422-0EDE-4EF5-B1C8-DFD6875397E3}" destId="{41E88557-5A75-403B-B04F-5C0461156EF9}" srcOrd="0" destOrd="0" presId="urn:microsoft.com/office/officeart/2005/8/layout/cycle5"/>
    <dgm:cxn modelId="{8BE4D63E-488D-43D5-94B5-E3B183ACB9FA}" type="presParOf" srcId="{41E88557-5A75-403B-B04F-5C0461156EF9}" destId="{DEF5F258-B08F-41E9-9DFB-58C0C0F2F1AA}" srcOrd="0" destOrd="0" presId="urn:microsoft.com/office/officeart/2005/8/layout/cycle5"/>
    <dgm:cxn modelId="{87687C4A-2D3B-455D-8613-5B5409004303}" type="presParOf" srcId="{41E88557-5A75-403B-B04F-5C0461156EF9}" destId="{E8C23A92-41E8-4169-815D-C09FE7D07E2B}" srcOrd="1" destOrd="0" presId="urn:microsoft.com/office/officeart/2005/8/layout/cycle5"/>
    <dgm:cxn modelId="{B56F5279-381F-4E36-9760-34EDA25EAAF4}" type="presParOf" srcId="{41E88557-5A75-403B-B04F-5C0461156EF9}" destId="{A3CE2030-7702-4954-8820-E60D129DE901}" srcOrd="2" destOrd="0" presId="urn:microsoft.com/office/officeart/2005/8/layout/cycle5"/>
    <dgm:cxn modelId="{F9EE06B0-7CA3-4C3A-AA35-C9904D175F3C}" type="presParOf" srcId="{41E88557-5A75-403B-B04F-5C0461156EF9}" destId="{906813DD-0FAA-4DA7-ABDB-000464E01A2A}" srcOrd="3" destOrd="0" presId="urn:microsoft.com/office/officeart/2005/8/layout/cycle5"/>
    <dgm:cxn modelId="{C921A9E4-ED2C-4EFA-9889-96B2CC762FC3}" type="presParOf" srcId="{41E88557-5A75-403B-B04F-5C0461156EF9}" destId="{A52D8C0B-4EEA-4D8A-B047-390B16C4EDDA}" srcOrd="4" destOrd="0" presId="urn:microsoft.com/office/officeart/2005/8/layout/cycle5"/>
    <dgm:cxn modelId="{EBD7356D-F7AE-4CB0-AD1F-AF198E17D823}" type="presParOf" srcId="{41E88557-5A75-403B-B04F-5C0461156EF9}" destId="{B50DD882-90AF-4D70-AFCB-C4C9B7258A00}" srcOrd="5" destOrd="0" presId="urn:microsoft.com/office/officeart/2005/8/layout/cycle5"/>
    <dgm:cxn modelId="{0B6C7C1F-5829-4801-ADBC-EDA76E41E6DC}" type="presParOf" srcId="{41E88557-5A75-403B-B04F-5C0461156EF9}" destId="{2A043799-5A6B-45C8-A7E1-2D96E305D152}" srcOrd="6" destOrd="0" presId="urn:microsoft.com/office/officeart/2005/8/layout/cycle5"/>
    <dgm:cxn modelId="{3700411A-E80C-496C-B203-B6D671B4D90A}" type="presParOf" srcId="{41E88557-5A75-403B-B04F-5C0461156EF9}" destId="{DCA3A7B8-E2E0-4B8B-AAD3-465B29D86610}" srcOrd="7" destOrd="0" presId="urn:microsoft.com/office/officeart/2005/8/layout/cycle5"/>
    <dgm:cxn modelId="{C1C184FC-75F6-4EAF-8660-5A24B9F15A17}" type="presParOf" srcId="{41E88557-5A75-403B-B04F-5C0461156EF9}" destId="{C2BA45C8-C2C8-43C9-A0EA-00868AFE588D}" srcOrd="8" destOrd="0" presId="urn:microsoft.com/office/officeart/2005/8/layout/cycle5"/>
    <dgm:cxn modelId="{60F307BA-F0C2-4516-94AC-010BCEFA5128}" type="presParOf" srcId="{41E88557-5A75-403B-B04F-5C0461156EF9}" destId="{A6EFAA82-4DDF-4A0F-8543-F76908E8E0C4}" srcOrd="9" destOrd="0" presId="urn:microsoft.com/office/officeart/2005/8/layout/cycle5"/>
    <dgm:cxn modelId="{EA422270-7E80-4D30-8C54-E91F035B3025}" type="presParOf" srcId="{41E88557-5A75-403B-B04F-5C0461156EF9}" destId="{743FC3B6-ED65-47C4-BE1B-E6F19F2BBFD8}" srcOrd="10" destOrd="0" presId="urn:microsoft.com/office/officeart/2005/8/layout/cycle5"/>
    <dgm:cxn modelId="{E276F5FC-69B4-4025-B686-9E3DFA0DF24B}" type="presParOf" srcId="{41E88557-5A75-403B-B04F-5C0461156EF9}" destId="{F39AD9FD-7883-49E2-8D2A-18B7F66D7DF4}" srcOrd="11" destOrd="0" presId="urn:microsoft.com/office/officeart/2005/8/layout/cycle5"/>
    <dgm:cxn modelId="{BA6DB1EF-35C8-4C3D-AF9C-777E7594C0E4}" type="presParOf" srcId="{41E88557-5A75-403B-B04F-5C0461156EF9}" destId="{D7645515-8C83-48E1-BB7D-7E31B088131E}" srcOrd="12" destOrd="0" presId="urn:microsoft.com/office/officeart/2005/8/layout/cycle5"/>
    <dgm:cxn modelId="{25226C93-BAFE-4684-BA12-D8B85980EA28}" type="presParOf" srcId="{41E88557-5A75-403B-B04F-5C0461156EF9}" destId="{A86550B7-C338-4691-86E8-3A2BAC930375}" srcOrd="13" destOrd="0" presId="urn:microsoft.com/office/officeart/2005/8/layout/cycle5"/>
    <dgm:cxn modelId="{959155BE-954B-4EED-A979-CAFB571EF481}" type="presParOf" srcId="{41E88557-5A75-403B-B04F-5C0461156EF9}" destId="{0C273B53-2ABE-44D1-BC73-1CBAE654811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5F258-B08F-41E9-9DFB-58C0C0F2F1AA}">
      <dsp:nvSpPr>
        <dsp:cNvPr id="0" name=""/>
        <dsp:cNvSpPr/>
      </dsp:nvSpPr>
      <dsp:spPr>
        <a:xfrm>
          <a:off x="3381365" y="4082"/>
          <a:ext cx="2152668" cy="139923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1. </a:t>
          </a:r>
          <a:r>
            <a:rPr lang="id-ID" sz="2400" kern="1200" dirty="0" err="1" smtClean="0"/>
            <a:t>Learning</a:t>
          </a:r>
          <a:r>
            <a:rPr lang="id-ID" sz="2400" kern="1200" dirty="0" smtClean="0"/>
            <a:t> </a:t>
          </a:r>
          <a:r>
            <a:rPr lang="id-ID" sz="2400" kern="1200" dirty="0" err="1" smtClean="0"/>
            <a:t>Culture</a:t>
          </a:r>
          <a:endParaRPr lang="id-ID" sz="2400" kern="1200" dirty="0"/>
        </a:p>
      </dsp:txBody>
      <dsp:txXfrm>
        <a:off x="3449670" y="72387"/>
        <a:ext cx="2016058" cy="1262624"/>
      </dsp:txXfrm>
    </dsp:sp>
    <dsp:sp modelId="{A3CE2030-7702-4954-8820-E60D129DE901}">
      <dsp:nvSpPr>
        <dsp:cNvPr id="0" name=""/>
        <dsp:cNvSpPr/>
      </dsp:nvSpPr>
      <dsp:spPr>
        <a:xfrm>
          <a:off x="1664151" y="703700"/>
          <a:ext cx="5587096" cy="5587096"/>
        </a:xfrm>
        <a:custGeom>
          <a:avLst/>
          <a:gdLst/>
          <a:ahLst/>
          <a:cxnLst/>
          <a:rect l="0" t="0" r="0" b="0"/>
          <a:pathLst>
            <a:path>
              <a:moveTo>
                <a:pt x="4157785" y="355768"/>
              </a:moveTo>
              <a:arcTo wR="2793548" hR="2793548" stAng="17953943" swAng="1210734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813DD-0FAA-4DA7-ABDB-000464E01A2A}">
      <dsp:nvSpPr>
        <dsp:cNvPr id="0" name=""/>
        <dsp:cNvSpPr/>
      </dsp:nvSpPr>
      <dsp:spPr>
        <a:xfrm>
          <a:off x="6038188" y="1934377"/>
          <a:ext cx="2152668" cy="139923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smtClean="0"/>
            <a:t>2. Systems and Contents</a:t>
          </a:r>
          <a:endParaRPr lang="id-ID" sz="2400" kern="1200" dirty="0"/>
        </a:p>
      </dsp:txBody>
      <dsp:txXfrm>
        <a:off x="6106493" y="2002682"/>
        <a:ext cx="2016058" cy="1262624"/>
      </dsp:txXfrm>
    </dsp:sp>
    <dsp:sp modelId="{B50DD882-90AF-4D70-AFCB-C4C9B7258A00}">
      <dsp:nvSpPr>
        <dsp:cNvPr id="0" name=""/>
        <dsp:cNvSpPr/>
      </dsp:nvSpPr>
      <dsp:spPr>
        <a:xfrm>
          <a:off x="1664151" y="703700"/>
          <a:ext cx="5587096" cy="5587096"/>
        </a:xfrm>
        <a:custGeom>
          <a:avLst/>
          <a:gdLst/>
          <a:ahLst/>
          <a:cxnLst/>
          <a:rect l="0" t="0" r="0" b="0"/>
          <a:pathLst>
            <a:path>
              <a:moveTo>
                <a:pt x="5580380" y="2987141"/>
              </a:moveTo>
              <a:arcTo wR="2793548" hR="2793548" stAng="21838427" swAng="1359103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43799-5A6B-45C8-A7E1-2D96E305D152}">
      <dsp:nvSpPr>
        <dsp:cNvPr id="0" name=""/>
        <dsp:cNvSpPr/>
      </dsp:nvSpPr>
      <dsp:spPr>
        <a:xfrm>
          <a:off x="5023372" y="5057659"/>
          <a:ext cx="2152668" cy="139923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dirty="0" smtClean="0"/>
            <a:t>3. </a:t>
          </a:r>
          <a:r>
            <a:rPr lang="id-ID" sz="2400" kern="1200" dirty="0" err="1" smtClean="0"/>
            <a:t>Enterprise</a:t>
          </a:r>
          <a:r>
            <a:rPr lang="en-US" sz="2400" kern="1200" dirty="0" smtClean="0"/>
            <a:t/>
          </a:r>
          <a:br>
            <a:rPr lang="en-US" sz="2400" kern="1200" dirty="0" smtClean="0"/>
          </a:br>
          <a:r>
            <a:rPr lang="id-ID" sz="2400" kern="1200" dirty="0" err="1" smtClean="0"/>
            <a:t>e-Learning</a:t>
          </a:r>
          <a:endParaRPr lang="id-ID" sz="2400" kern="1200" dirty="0"/>
        </a:p>
      </dsp:txBody>
      <dsp:txXfrm>
        <a:off x="5091677" y="5125964"/>
        <a:ext cx="2016058" cy="1262624"/>
      </dsp:txXfrm>
    </dsp:sp>
    <dsp:sp modelId="{C2BA45C8-C2C8-43C9-A0EA-00868AFE588D}">
      <dsp:nvSpPr>
        <dsp:cNvPr id="0" name=""/>
        <dsp:cNvSpPr/>
      </dsp:nvSpPr>
      <dsp:spPr>
        <a:xfrm>
          <a:off x="1664151" y="703700"/>
          <a:ext cx="5587096" cy="5587096"/>
        </a:xfrm>
        <a:custGeom>
          <a:avLst/>
          <a:gdLst/>
          <a:ahLst/>
          <a:cxnLst/>
          <a:rect l="0" t="0" r="0" b="0"/>
          <a:pathLst>
            <a:path>
              <a:moveTo>
                <a:pt x="3136026" y="5566024"/>
              </a:moveTo>
              <a:arcTo wR="2793548" hR="2793548" stAng="4977482" swAng="845035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EFAA82-4DDF-4A0F-8543-F76908E8E0C4}">
      <dsp:nvSpPr>
        <dsp:cNvPr id="0" name=""/>
        <dsp:cNvSpPr/>
      </dsp:nvSpPr>
      <dsp:spPr>
        <a:xfrm>
          <a:off x="1739359" y="5057659"/>
          <a:ext cx="2152668" cy="139923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smtClean="0"/>
            <a:t>4. Mobile Learning</a:t>
          </a:r>
          <a:endParaRPr lang="id-ID" sz="2000" kern="1200" dirty="0"/>
        </a:p>
      </dsp:txBody>
      <dsp:txXfrm>
        <a:off x="1807664" y="5125964"/>
        <a:ext cx="2016058" cy="1262624"/>
      </dsp:txXfrm>
    </dsp:sp>
    <dsp:sp modelId="{F39AD9FD-7883-49E2-8D2A-18B7F66D7DF4}">
      <dsp:nvSpPr>
        <dsp:cNvPr id="0" name=""/>
        <dsp:cNvSpPr/>
      </dsp:nvSpPr>
      <dsp:spPr>
        <a:xfrm>
          <a:off x="1664151" y="703700"/>
          <a:ext cx="5587096" cy="5587096"/>
        </a:xfrm>
        <a:custGeom>
          <a:avLst/>
          <a:gdLst/>
          <a:ahLst/>
          <a:cxnLst/>
          <a:rect l="0" t="0" r="0" b="0"/>
          <a:pathLst>
            <a:path>
              <a:moveTo>
                <a:pt x="296242" y="4045497"/>
              </a:moveTo>
              <a:arcTo wR="2793548" hR="2793548" stAng="9202469" swAng="1359103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45515-8C83-48E1-BB7D-7E31B088131E}">
      <dsp:nvSpPr>
        <dsp:cNvPr id="0" name=""/>
        <dsp:cNvSpPr/>
      </dsp:nvSpPr>
      <dsp:spPr>
        <a:xfrm>
          <a:off x="724543" y="1934377"/>
          <a:ext cx="2152668" cy="1399234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kern="1200" smtClean="0"/>
            <a:t>5. Augmented Reality Learning</a:t>
          </a:r>
          <a:endParaRPr lang="id-ID" sz="2400" kern="1200" dirty="0"/>
        </a:p>
      </dsp:txBody>
      <dsp:txXfrm>
        <a:off x="792848" y="2002682"/>
        <a:ext cx="2016058" cy="1262624"/>
      </dsp:txXfrm>
    </dsp:sp>
    <dsp:sp modelId="{0C273B53-2ABE-44D1-BC73-1CBAE6548112}">
      <dsp:nvSpPr>
        <dsp:cNvPr id="0" name=""/>
        <dsp:cNvSpPr/>
      </dsp:nvSpPr>
      <dsp:spPr>
        <a:xfrm>
          <a:off x="1664151" y="703700"/>
          <a:ext cx="5587096" cy="5587096"/>
        </a:xfrm>
        <a:custGeom>
          <a:avLst/>
          <a:gdLst/>
          <a:ahLst/>
          <a:cxnLst/>
          <a:rect l="0" t="0" r="0" b="0"/>
          <a:pathLst>
            <a:path>
              <a:moveTo>
                <a:pt x="672129" y="975996"/>
              </a:moveTo>
              <a:arcTo wR="2793548" hR="2793548" stAng="13235324" swAng="1210734"/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5F258-B08F-41E9-9DFB-58C0C0F2F1AA}">
      <dsp:nvSpPr>
        <dsp:cNvPr id="0" name=""/>
        <dsp:cNvSpPr/>
      </dsp:nvSpPr>
      <dsp:spPr>
        <a:xfrm>
          <a:off x="1850231" y="765"/>
          <a:ext cx="1176337" cy="76461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1. </a:t>
          </a:r>
          <a:r>
            <a:rPr lang="id-ID" sz="1400" kern="1200" dirty="0" err="1" smtClean="0"/>
            <a:t>Learning</a:t>
          </a:r>
          <a:r>
            <a:rPr lang="id-ID" sz="1400" kern="1200" dirty="0" smtClean="0"/>
            <a:t> </a:t>
          </a:r>
          <a:r>
            <a:rPr lang="id-ID" sz="1400" kern="1200" dirty="0" err="1" smtClean="0"/>
            <a:t>Culture</a:t>
          </a:r>
          <a:endParaRPr lang="id-ID" sz="1400" kern="1200" dirty="0"/>
        </a:p>
      </dsp:txBody>
      <dsp:txXfrm>
        <a:off x="1887557" y="38091"/>
        <a:ext cx="1101685" cy="689967"/>
      </dsp:txXfrm>
    </dsp:sp>
    <dsp:sp modelId="{A3CE2030-7702-4954-8820-E60D129DE901}">
      <dsp:nvSpPr>
        <dsp:cNvPr id="0" name=""/>
        <dsp:cNvSpPr/>
      </dsp:nvSpPr>
      <dsp:spPr>
        <a:xfrm>
          <a:off x="910200" y="383075"/>
          <a:ext cx="3056398" cy="3056398"/>
        </a:xfrm>
        <a:custGeom>
          <a:avLst/>
          <a:gdLst/>
          <a:ahLst/>
          <a:cxnLst/>
          <a:rect l="0" t="0" r="0" b="0"/>
          <a:pathLst>
            <a:path>
              <a:moveTo>
                <a:pt x="2274096" y="194396"/>
              </a:moveTo>
              <a:arcTo wR="1528199" hR="1528199" stAng="17952905" swAng="1212380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813DD-0FAA-4DA7-ABDB-000464E01A2A}">
      <dsp:nvSpPr>
        <dsp:cNvPr id="0" name=""/>
        <dsp:cNvSpPr/>
      </dsp:nvSpPr>
      <dsp:spPr>
        <a:xfrm>
          <a:off x="3303634" y="1056725"/>
          <a:ext cx="1176337" cy="76461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2. Systems </a:t>
          </a:r>
          <a:r>
            <a:rPr lang="id-ID" sz="1400" kern="1200" dirty="0" err="1" smtClean="0"/>
            <a:t>and</a:t>
          </a:r>
          <a:r>
            <a:rPr lang="id-ID" sz="1400" kern="1200" dirty="0" smtClean="0"/>
            <a:t> </a:t>
          </a:r>
          <a:r>
            <a:rPr lang="id-ID" sz="1400" kern="1200" dirty="0" err="1" smtClean="0"/>
            <a:t>Contents</a:t>
          </a:r>
          <a:endParaRPr lang="id-ID" sz="1400" kern="1200" dirty="0"/>
        </a:p>
      </dsp:txBody>
      <dsp:txXfrm>
        <a:off x="3340960" y="1094051"/>
        <a:ext cx="1101685" cy="689967"/>
      </dsp:txXfrm>
    </dsp:sp>
    <dsp:sp modelId="{B50DD882-90AF-4D70-AFCB-C4C9B7258A00}">
      <dsp:nvSpPr>
        <dsp:cNvPr id="0" name=""/>
        <dsp:cNvSpPr/>
      </dsp:nvSpPr>
      <dsp:spPr>
        <a:xfrm>
          <a:off x="910200" y="383075"/>
          <a:ext cx="3056398" cy="3056398"/>
        </a:xfrm>
        <a:custGeom>
          <a:avLst/>
          <a:gdLst/>
          <a:ahLst/>
          <a:cxnLst/>
          <a:rect l="0" t="0" r="0" b="0"/>
          <a:pathLst>
            <a:path>
              <a:moveTo>
                <a:pt x="3052740" y="1633863"/>
              </a:moveTo>
              <a:arcTo wR="1528199" hR="1528199" stAng="21837885" swAng="1360377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43799-5A6B-45C8-A7E1-2D96E305D152}">
      <dsp:nvSpPr>
        <dsp:cNvPr id="0" name=""/>
        <dsp:cNvSpPr/>
      </dsp:nvSpPr>
      <dsp:spPr>
        <a:xfrm>
          <a:off x="2748484" y="2765303"/>
          <a:ext cx="1176337" cy="76461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3. </a:t>
          </a:r>
          <a:r>
            <a:rPr lang="id-ID" sz="1400" kern="1200" dirty="0" err="1" smtClean="0"/>
            <a:t>Enterprise</a:t>
          </a:r>
          <a:r>
            <a:rPr lang="en-US" sz="1400" kern="1200" dirty="0" smtClean="0"/>
            <a:t/>
          </a:r>
          <a:br>
            <a:rPr lang="en-US" sz="1400" kern="1200" dirty="0" smtClean="0"/>
          </a:br>
          <a:r>
            <a:rPr lang="id-ID" sz="1400" kern="1200" dirty="0" err="1" smtClean="0"/>
            <a:t>e-Learning</a:t>
          </a:r>
          <a:endParaRPr lang="id-ID" sz="1400" kern="1200" dirty="0"/>
        </a:p>
      </dsp:txBody>
      <dsp:txXfrm>
        <a:off x="2785810" y="2802629"/>
        <a:ext cx="1101685" cy="689967"/>
      </dsp:txXfrm>
    </dsp:sp>
    <dsp:sp modelId="{C2BA45C8-C2C8-43C9-A0EA-00868AFE588D}">
      <dsp:nvSpPr>
        <dsp:cNvPr id="0" name=""/>
        <dsp:cNvSpPr/>
      </dsp:nvSpPr>
      <dsp:spPr>
        <a:xfrm>
          <a:off x="910200" y="383075"/>
          <a:ext cx="3056398" cy="3056398"/>
        </a:xfrm>
        <a:custGeom>
          <a:avLst/>
          <a:gdLst/>
          <a:ahLst/>
          <a:cxnLst/>
          <a:rect l="0" t="0" r="0" b="0"/>
          <a:pathLst>
            <a:path>
              <a:moveTo>
                <a:pt x="1715942" y="3044821"/>
              </a:moveTo>
              <a:arcTo wR="1528199" hR="1528199" stAng="4976594" swAng="846811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EFAA82-4DDF-4A0F-8543-F76908E8E0C4}">
      <dsp:nvSpPr>
        <dsp:cNvPr id="0" name=""/>
        <dsp:cNvSpPr/>
      </dsp:nvSpPr>
      <dsp:spPr>
        <a:xfrm>
          <a:off x="951978" y="2765303"/>
          <a:ext cx="1176337" cy="7646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smtClean="0"/>
            <a:t>4. Mobile Learning</a:t>
          </a:r>
          <a:endParaRPr lang="id-ID" sz="1200" kern="1200" dirty="0"/>
        </a:p>
      </dsp:txBody>
      <dsp:txXfrm>
        <a:off x="989304" y="2802629"/>
        <a:ext cx="1101685" cy="689967"/>
      </dsp:txXfrm>
    </dsp:sp>
    <dsp:sp modelId="{F39AD9FD-7883-49E2-8D2A-18B7F66D7DF4}">
      <dsp:nvSpPr>
        <dsp:cNvPr id="0" name=""/>
        <dsp:cNvSpPr/>
      </dsp:nvSpPr>
      <dsp:spPr>
        <a:xfrm>
          <a:off x="910200" y="383075"/>
          <a:ext cx="3056398" cy="3056398"/>
        </a:xfrm>
        <a:custGeom>
          <a:avLst/>
          <a:gdLst/>
          <a:ahLst/>
          <a:cxnLst/>
          <a:rect l="0" t="0" r="0" b="0"/>
          <a:pathLst>
            <a:path>
              <a:moveTo>
                <a:pt x="162204" y="2213363"/>
              </a:moveTo>
              <a:arcTo wR="1528199" hR="1528199" stAng="9201737" swAng="1360377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45515-8C83-48E1-BB7D-7E31B088131E}">
      <dsp:nvSpPr>
        <dsp:cNvPr id="0" name=""/>
        <dsp:cNvSpPr/>
      </dsp:nvSpPr>
      <dsp:spPr>
        <a:xfrm>
          <a:off x="396827" y="1056725"/>
          <a:ext cx="1176337" cy="76461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5. </a:t>
          </a:r>
          <a:r>
            <a:rPr lang="id-ID" sz="1400" kern="1200" dirty="0" err="1" smtClean="0"/>
            <a:t>Augmented</a:t>
          </a:r>
          <a:r>
            <a:rPr lang="id-ID" sz="1400" kern="1200" dirty="0" smtClean="0"/>
            <a:t> </a:t>
          </a:r>
          <a:r>
            <a:rPr lang="id-ID" sz="1400" kern="1200" dirty="0" err="1" smtClean="0"/>
            <a:t>Reality</a:t>
          </a:r>
          <a:r>
            <a:rPr lang="id-ID" sz="1400" kern="1200" dirty="0" smtClean="0"/>
            <a:t> </a:t>
          </a:r>
          <a:r>
            <a:rPr lang="id-ID" sz="1400" kern="1200" dirty="0" err="1" smtClean="0"/>
            <a:t>Learning</a:t>
          </a:r>
          <a:endParaRPr lang="id-ID" sz="1400" kern="1200" dirty="0"/>
        </a:p>
      </dsp:txBody>
      <dsp:txXfrm>
        <a:off x="434153" y="1094051"/>
        <a:ext cx="1101685" cy="689967"/>
      </dsp:txXfrm>
    </dsp:sp>
    <dsp:sp modelId="{0C273B53-2ABE-44D1-BC73-1CBAE6548112}">
      <dsp:nvSpPr>
        <dsp:cNvPr id="0" name=""/>
        <dsp:cNvSpPr/>
      </dsp:nvSpPr>
      <dsp:spPr>
        <a:xfrm>
          <a:off x="910200" y="383075"/>
          <a:ext cx="3056398" cy="3056398"/>
        </a:xfrm>
        <a:custGeom>
          <a:avLst/>
          <a:gdLst/>
          <a:ahLst/>
          <a:cxnLst/>
          <a:rect l="0" t="0" r="0" b="0"/>
          <a:pathLst>
            <a:path>
              <a:moveTo>
                <a:pt x="367509" y="534120"/>
              </a:moveTo>
              <a:arcTo wR="1528199" hR="1528199" stAng="13234715" swAng="1212380"/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47637" y="120649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 sz="800" i="1" dirty="0" smtClean="0"/>
              <a:t>http://romisatriawahono.net</a:t>
            </a:r>
            <a:endParaRPr lang="en-US" sz="800" i="1" dirty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340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00462" y="9228137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C24758C-938C-472B-B20C-303F48E22CAD}" type="slidenum">
              <a:rPr lang="en-US" sz="800" i="1"/>
              <a:pPr>
                <a:defRPr/>
              </a:pPr>
              <a:t>‹#›</a:t>
            </a:fld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val="209163563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 smtClean="0"/>
              <a:t>http://romisatriawahono.net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6513" y="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288"/>
            <a:ext cx="54324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340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6513" y="942340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049C71-A2A2-469E-AA34-1BFCF3DBD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6551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http://romisatriawahono.net</a:t>
            </a: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srgbClr val="000000"/>
                </a:solidFill>
              </a:rPr>
              <a:t>http://romisatriawahono.net</a:t>
            </a: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8C9D2B2-F8A0-41B1-8482-D108E1D20E7F}" type="slidenum">
              <a:rPr lang="en-US" altLang="ja-JP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97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4DE5D-4095-4917-B3BC-EA2D7883FF60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http://romisatriawahono.net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814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http://romisatriawahono.net</a:t>
            </a:r>
            <a:endParaRPr lang="en-US" altLang="ja-JP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id-ID" altLang="ja-JP" smtClean="0"/>
              <a:t>Seminar Business Plan, Nothing Impossible To Be A Technopreneur, UKSW, 23 Juni 2008</a:t>
            </a: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http://romisatriawahono.net</a:t>
            </a: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5E3E6F-AA62-4F9B-BFAF-E244278B68DA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42888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id-ID" altLang="ja-JP" smtClean="0">
                <a:solidFill>
                  <a:prstClr val="black"/>
                </a:solidFill>
              </a:rPr>
              <a:t>http://romisatriawahono.net</a:t>
            </a: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>
                <a:solidFill>
                  <a:prstClr val="black"/>
                </a:solidFill>
              </a:rPr>
              <a:t>http://romisatriawahono.net</a:t>
            </a: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049C71-A2A2-469E-AA34-1BFCF3DBD05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5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id-ID" altLang="ja-JP" smtClean="0">
                <a:solidFill>
                  <a:prstClr val="black"/>
                </a:solidFill>
              </a:rPr>
              <a:t>http://romisatriawahono.net</a:t>
            </a: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>
                <a:solidFill>
                  <a:prstClr val="black"/>
                </a:solidFill>
              </a:rPr>
              <a:t>http://romisatriawahono.net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049C71-A2A2-469E-AA34-1BFCF3DBD05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30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71661-6974-4035-A99A-7269DBEACDB0}" type="slidenum">
              <a:rPr lang="en-US">
                <a:solidFill>
                  <a:prstClr val="black"/>
                </a:solidFill>
              </a:rPr>
              <a:pPr/>
              <a:t>67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Generates a composite view for the user.</a:t>
            </a: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http://romisatriawahono.net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70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47502" y="9422053"/>
            <a:ext cx="2942206" cy="49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983F34CA-A17F-4F1F-A435-E000C6EEC937}" type="slidenum">
              <a:rPr lang="en-GB" sz="1300">
                <a:solidFill>
                  <a:prstClr val="black"/>
                </a:solidFill>
              </a:rPr>
              <a:pPr algn="r"/>
              <a:t>70</a:t>
            </a:fld>
            <a:endParaRPr lang="en-GB" sz="1300">
              <a:solidFill>
                <a:prstClr val="black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59350" cy="37211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Aft>
                <a:spcPts val="1038"/>
              </a:spcAft>
              <a:buFontTx/>
              <a:buChar char="•"/>
            </a:pPr>
            <a:endParaRPr lang="en-US" dirty="0" smtClean="0">
              <a:solidFill>
                <a:srgbClr val="766B5F"/>
              </a:solidFill>
              <a:latin typeface="LBi Fedra Regular" pitchFamily="-112" charset="0"/>
              <a:ea typeface="ＭＳ Ｐゴシック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049C71-A2A2-469E-AA34-1BFCF3DBD052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http://romisatriawahono.net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019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049C71-A2A2-469E-AA34-1BFCF3DBD052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http://romisatriawahono.net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7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ctr">
            <a:normAutofit/>
          </a:bodyPr>
          <a:lstStyle>
            <a:lvl1pPr algn="ctr">
              <a:defRPr sz="6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9352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463856"/>
            <a:ext cx="2057400" cy="365125"/>
          </a:xfrm>
        </p:spPr>
        <p:txBody>
          <a:bodyPr/>
          <a:lstStyle>
            <a:lvl1pPr algn="ctr">
              <a:defRPr/>
            </a:lvl1pPr>
          </a:lstStyle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5" name="squares"/>
          <p:cNvGrpSpPr/>
          <p:nvPr userDrawn="1"/>
        </p:nvGrpSpPr>
        <p:grpSpPr>
          <a:xfrm>
            <a:off x="1" y="2053939"/>
            <a:ext cx="628650" cy="524183"/>
            <a:chOff x="0" y="452558"/>
            <a:chExt cx="914400" cy="524182"/>
          </a:xfrm>
        </p:grpSpPr>
        <p:sp>
          <p:nvSpPr>
            <p:cNvPr id="16" name="Rounded Rectangle 15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8" name="Round Same Side Corner Rectangle 17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  <p:grpSp>
        <p:nvGrpSpPr>
          <p:cNvPr id="19" name="squares"/>
          <p:cNvGrpSpPr/>
          <p:nvPr userDrawn="1"/>
        </p:nvGrpSpPr>
        <p:grpSpPr>
          <a:xfrm rot="10800000">
            <a:off x="8517030" y="2053939"/>
            <a:ext cx="628650" cy="524183"/>
            <a:chOff x="0" y="452558"/>
            <a:chExt cx="914400" cy="524182"/>
          </a:xfrm>
        </p:grpSpPr>
        <p:sp>
          <p:nvSpPr>
            <p:cNvPr id="20" name="Rounded Rectangle 19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22" name="Round Same Side Corner Rectangle 21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37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1" name="squares"/>
          <p:cNvGrpSpPr/>
          <p:nvPr userDrawn="1"/>
        </p:nvGrpSpPr>
        <p:grpSpPr>
          <a:xfrm>
            <a:off x="1" y="485461"/>
            <a:ext cx="628650" cy="524183"/>
            <a:chOff x="0" y="452558"/>
            <a:chExt cx="914400" cy="524182"/>
          </a:xfrm>
        </p:grpSpPr>
        <p:sp>
          <p:nvSpPr>
            <p:cNvPr id="12" name="Rounded Rectangle 11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18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466975"/>
            <a:ext cx="7886700" cy="2095501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1" name="squares"/>
          <p:cNvGrpSpPr/>
          <p:nvPr userDrawn="1"/>
        </p:nvGrpSpPr>
        <p:grpSpPr>
          <a:xfrm>
            <a:off x="1" y="3240256"/>
            <a:ext cx="628650" cy="524183"/>
            <a:chOff x="0" y="452558"/>
            <a:chExt cx="914400" cy="524182"/>
          </a:xfrm>
        </p:grpSpPr>
        <p:sp>
          <p:nvSpPr>
            <p:cNvPr id="12" name="Rounded Rectangle 11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369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43050"/>
            <a:ext cx="3886200" cy="4633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43050"/>
            <a:ext cx="3886200" cy="46339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6" name="squares"/>
          <p:cNvGrpSpPr/>
          <p:nvPr userDrawn="1"/>
        </p:nvGrpSpPr>
        <p:grpSpPr>
          <a:xfrm>
            <a:off x="1" y="485461"/>
            <a:ext cx="628650" cy="524183"/>
            <a:chOff x="0" y="452558"/>
            <a:chExt cx="914400" cy="524182"/>
          </a:xfrm>
        </p:grpSpPr>
        <p:sp>
          <p:nvSpPr>
            <p:cNvPr id="17" name="Rounded Rectangle 16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9" name="Round Same Side Corner Rectangle 18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25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70817"/>
            <a:ext cx="7886700" cy="121221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4" name="squares"/>
          <p:cNvGrpSpPr/>
          <p:nvPr userDrawn="1"/>
        </p:nvGrpSpPr>
        <p:grpSpPr>
          <a:xfrm>
            <a:off x="1" y="485461"/>
            <a:ext cx="628650" cy="524183"/>
            <a:chOff x="0" y="452558"/>
            <a:chExt cx="914400" cy="524182"/>
          </a:xfrm>
        </p:grpSpPr>
        <p:sp>
          <p:nvSpPr>
            <p:cNvPr id="15" name="Rounded Rectangle 14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7" name="Round Same Side Corner Rectangle 16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7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0" name="squares"/>
          <p:cNvGrpSpPr/>
          <p:nvPr userDrawn="1"/>
        </p:nvGrpSpPr>
        <p:grpSpPr>
          <a:xfrm>
            <a:off x="1" y="485461"/>
            <a:ext cx="628650" cy="524183"/>
            <a:chOff x="0" y="452558"/>
            <a:chExt cx="914400" cy="524182"/>
          </a:xfrm>
        </p:grpSpPr>
        <p:sp>
          <p:nvSpPr>
            <p:cNvPr id="11" name="Rounded Rectangle 10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ysClr val="window" lastClr="FFFFFF">
                <a:lumMod val="85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rgbClr val="808080">
                <a:lumMod val="60000"/>
                <a:lumOff val="40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  <p:sp>
          <p:nvSpPr>
            <p:cNvPr id="13" name="Round Same Side Corner Rectangle 12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rgbClr val="969696">
                <a:lumMod val="75000"/>
              </a:srgbClr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98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sz="2400" kern="0" smtClean="0">
                <a:solidFill>
                  <a:prstClr val="white"/>
                </a:solidFill>
                <a:latin typeface="Constantia"/>
                <a:ea typeface="ＭＳ Ｐゴシック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34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10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371600"/>
            <a:ext cx="4038600" cy="47926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92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" y="6553200"/>
            <a:ext cx="2133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DB1F6-EF26-4ADB-905F-8C647625EC41}" type="slidenum">
              <a:rPr lang="en-US" altLang="en-US">
                <a:solidFill>
                  <a:srgbClr val="000000"/>
                </a:solidFill>
                <a:cs typeface="Arial" charset="0"/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5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ple lin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" y="2286000"/>
            <a:ext cx="4320000" cy="864000"/>
          </a:xfrm>
          <a:solidFill>
            <a:schemeClr val="bg1"/>
          </a:solidFill>
        </p:spPr>
        <p:txBody>
          <a:bodyPr wrap="none"/>
          <a:lstStyle>
            <a:lvl1pPr marL="0" indent="0">
              <a:buNone/>
              <a:defRPr sz="5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0" y="3200400"/>
            <a:ext cx="4320000" cy="864000"/>
          </a:xfrm>
          <a:solidFill>
            <a:schemeClr val="bg1"/>
          </a:solidFill>
        </p:spPr>
        <p:txBody>
          <a:bodyPr wrap="none"/>
          <a:lstStyle>
            <a:lvl1pPr marL="0" indent="0">
              <a:buNone/>
              <a:defRPr sz="5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1"/>
          </p:nvPr>
        </p:nvSpPr>
        <p:spPr>
          <a:xfrm>
            <a:off x="0" y="5029200"/>
            <a:ext cx="4320000" cy="864000"/>
          </a:xfrm>
          <a:solidFill>
            <a:srgbClr val="FFFFFF"/>
          </a:solidFill>
        </p:spPr>
        <p:txBody>
          <a:bodyPr wrap="none" rIns="0"/>
          <a:lstStyle>
            <a:lvl1pPr marL="0" indent="0" algn="l">
              <a:buNone/>
              <a:defRPr sz="5000">
                <a:solidFill>
                  <a:srgbClr val="766B5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" y="1371600"/>
            <a:ext cx="4320000" cy="864000"/>
          </a:xfrm>
          <a:solidFill>
            <a:schemeClr val="bg1"/>
          </a:solidFill>
        </p:spPr>
        <p:txBody>
          <a:bodyPr wrap="none"/>
          <a:lstStyle>
            <a:lvl1pPr>
              <a:defRPr sz="500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0" y="4114800"/>
            <a:ext cx="4320000" cy="864000"/>
          </a:xfrm>
          <a:solidFill>
            <a:schemeClr val="bg1"/>
          </a:solidFill>
        </p:spPr>
        <p:txBody>
          <a:bodyPr wrap="none"/>
          <a:lstStyle>
            <a:lvl1pPr>
              <a:buNone/>
              <a:defRPr sz="5000"/>
            </a:lvl1pPr>
            <a:lvl2pPr>
              <a:buNone/>
              <a:defRPr sz="4000"/>
            </a:lvl2pPr>
            <a:lvl3pPr>
              <a:buNone/>
              <a:defRPr sz="4000"/>
            </a:lvl3pPr>
            <a:lvl4pPr>
              <a:buNone/>
              <a:defRPr sz="4000"/>
            </a:lvl4pPr>
            <a:lvl5pPr>
              <a:buNone/>
              <a:defRPr sz="4000"/>
            </a:lvl5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907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1200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9104"/>
            <a:ext cx="7886700" cy="4643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7989" y="64765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ＭＳ Ｐゴシック" pitchFamily="50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ＭＳ Ｐゴシック" pitchFamily="50" charset="-128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284" y="6593288"/>
            <a:ext cx="850100" cy="2017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" y="6593288"/>
            <a:ext cx="1019247" cy="20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7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75" r:id="rId8"/>
    <p:sldLayoutId id="2147483876" r:id="rId9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../0000-video/abnamro/01-introduction.swf" TargetMode="External"/><Relationship Id="rId13" Type="http://schemas.openxmlformats.org/officeDocument/2006/relationships/image" Target="../media/image41.png"/><Relationship Id="rId18" Type="http://schemas.openxmlformats.org/officeDocument/2006/relationships/hyperlink" Target="../0000-video/bpk_penabur_module.swf" TargetMode="External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12" Type="http://schemas.openxmlformats.org/officeDocument/2006/relationships/hyperlink" Target="../0000-video/jokotriyono-gamelan.exe" TargetMode="External"/><Relationship Id="rId17" Type="http://schemas.openxmlformats.org/officeDocument/2006/relationships/image" Target="../media/image43.png"/><Relationship Id="rId2" Type="http://schemas.openxmlformats.org/officeDocument/2006/relationships/hyperlink" Target="../0000-video/int-present.exe" TargetMode="External"/><Relationship Id="rId16" Type="http://schemas.openxmlformats.org/officeDocument/2006/relationships/hyperlink" Target="../0000-video/ismudji/starting.exe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../0000-video/rpl/pre_test.swf" TargetMode="External"/><Relationship Id="rId11" Type="http://schemas.openxmlformats.org/officeDocument/2006/relationships/image" Target="../media/image40.png"/><Relationship Id="rId5" Type="http://schemas.openxmlformats.org/officeDocument/2006/relationships/image" Target="../media/image37.png"/><Relationship Id="rId15" Type="http://schemas.openxmlformats.org/officeDocument/2006/relationships/image" Target="../media/image42.png"/><Relationship Id="rId10" Type="http://schemas.openxmlformats.org/officeDocument/2006/relationships/hyperlink" Target="../0000-video/teopilus/starting.pps" TargetMode="External"/><Relationship Id="rId19" Type="http://schemas.openxmlformats.org/officeDocument/2006/relationships/image" Target="../media/image44.png"/><Relationship Id="rId4" Type="http://schemas.openxmlformats.org/officeDocument/2006/relationships/hyperlink" Target="../0000-video/bni/intro.swf" TargetMode="External"/><Relationship Id="rId9" Type="http://schemas.openxmlformats.org/officeDocument/2006/relationships/image" Target="../media/image39.png"/><Relationship Id="rId14" Type="http://schemas.openxmlformats.org/officeDocument/2006/relationships/hyperlink" Target="../01-multimediasrc/suyud-tikperiferal.exe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8.jpeg"/><Relationship Id="rId4" Type="http://schemas.openxmlformats.org/officeDocument/2006/relationships/image" Target="../media/image45.emf"/><Relationship Id="rId9" Type="http://schemas.openxmlformats.org/officeDocument/2006/relationships/hyperlink" Target="../0000-video/movingtype.MOV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../0000-video/MCDONALD.MPE" TargetMode="External"/><Relationship Id="rId3" Type="http://schemas.openxmlformats.org/officeDocument/2006/relationships/image" Target="../media/image49.jpeg"/><Relationship Id="rId7" Type="http://schemas.openxmlformats.org/officeDocument/2006/relationships/image" Target="../media/image51.png"/><Relationship Id="rId2" Type="http://schemas.openxmlformats.org/officeDocument/2006/relationships/hyperlink" Target="../0000-video/Iklan%20Peugeot.M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../0000-video/learnanotherlanguage.wmv" TargetMode="External"/><Relationship Id="rId5" Type="http://schemas.openxmlformats.org/officeDocument/2006/relationships/image" Target="../media/image50.png"/><Relationship Id="rId4" Type="http://schemas.openxmlformats.org/officeDocument/2006/relationships/hyperlink" Target="../0000-video/Iklan%20Pepsi.MPE" TargetMode="External"/><Relationship Id="rId9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sample/abn-amro_3_Prosedur.ex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hyperlink" Target="../0000-video/abnamro/02-overview.swf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../0000-video/jr_siap_outline.swf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../0000-video/rpl/pre_test.sw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hyperlink" Target="../0000-video/rpl/its.swf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../0000-video/kpk_integritas_intro.swf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../0000-video/kartunpromosipolisi.DAT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../../RSWLecture/Android%20Application%20Development/tutorial-movie/000%20Samsung%20Galaxy%20Tab%20-%20Official%20Promo%20Video.mp4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hyperlink" Target="../2010-elearning-telkom-25oktober2010/movie/YouTube%20-%20eLearning%20for%20Mobile%20Devices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hyperlink" Target="../2010-elearning-telkom-25oktober2010/movie/YouTube%20-%20Educate%202.0%20-%20iPhone%20&amp;%20iPod%20Touch%20app%20for%20teachers.mp4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../../RSWLecture/Android%20Application%20Development/tutorial-movie/002%20Layar%20Augmented%20Reality%20App%20for%20iPhone%203GS%20(Review)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../0000-video/augmented%20reality%20lab.FLV" TargetMode="Externa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../0000-video/augmented%20reality%20book%201.FLV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81000" y="1524000"/>
            <a:ext cx="8305800" cy="14843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8000" dirty="0"/>
              <a:t>e-Learning </a:t>
            </a:r>
            <a:r>
              <a:rPr lang="en-US" sz="8000" dirty="0" smtClean="0"/>
              <a:t>Trends 2015</a:t>
            </a:r>
            <a:endParaRPr lang="en-US" sz="5100" b="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828800" y="4419600"/>
            <a:ext cx="5486400" cy="16002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id-ID" sz="3600" dirty="0" smtClean="0"/>
              <a:t>Romi Satria Wahon</a:t>
            </a:r>
            <a:r>
              <a:rPr lang="en-US" sz="3600" dirty="0" smtClean="0"/>
              <a:t>o</a:t>
            </a:r>
            <a:br>
              <a:rPr lang="en-US" sz="3600" dirty="0" smtClean="0"/>
            </a:br>
            <a:r>
              <a:rPr lang="en-US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romi@romisatriawahono.net</a:t>
            </a:r>
            <a:br>
              <a:rPr lang="en-US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http://romisatriawahono.net</a:t>
            </a:r>
            <a:br>
              <a:rPr lang="en-US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WA/SMS</a:t>
            </a:r>
            <a:r>
              <a:rPr lang="id-ID" sz="25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+6281586220090</a:t>
            </a:r>
            <a:endParaRPr lang="en-US" sz="21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39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algn="ctr"/>
            <a:r>
              <a:rPr lang="en-US" dirty="0" err="1" smtClean="0"/>
              <a:t>Sekarang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5486400"/>
            <a:ext cx="80772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Research</a:t>
            </a:r>
            <a:r>
              <a:rPr kumimoji="0" lang="id-ID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DRIVEN</a:t>
            </a:r>
            <a:endParaRPr lang="en-US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7346" name="Picture 2" descr="http://headwalls.files.wordpress.com/2008/11/curio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2700" y="1036757"/>
            <a:ext cx="4038600" cy="5041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85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81000"/>
            <a:ext cx="8229600" cy="70104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/>
              <a:t>Dahulu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5410200"/>
            <a:ext cx="84582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algn="ctr">
              <a:spcBef>
                <a:spcPct val="0"/>
              </a:spcBef>
            </a:pPr>
            <a:r>
              <a:rPr lang="id-ID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latin typeface="Calibri" pitchFamily="34" charset="0"/>
                <a:ea typeface="+mj-ea"/>
                <a:cs typeface="Calibri" pitchFamily="34" charset="0"/>
              </a:rPr>
              <a:t>PASSIVE L</a:t>
            </a:r>
            <a:r>
              <a:rPr lang="en-US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latin typeface="Calibri" pitchFamily="34" charset="0"/>
                <a:ea typeface="+mj-ea"/>
                <a:cs typeface="Calibri" pitchFamily="34" charset="0"/>
              </a:rPr>
              <a:t>EARNING</a:t>
            </a:r>
            <a:endParaRPr lang="en-US" sz="3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6562" name="Picture 2" descr="http://www.carteret.edu/keoughp/MiscBBGraphics/classroo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295400"/>
            <a:ext cx="3429000" cy="4531182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2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38983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Sekarang</a:t>
            </a:r>
            <a:endParaRPr lang="en-US" dirty="0"/>
          </a:p>
        </p:txBody>
      </p:sp>
      <p:pic>
        <p:nvPicPr>
          <p:cNvPr id="65538" name="Picture 2" descr="http://images.smarter.com/300x300x15/42/09/308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143000"/>
            <a:ext cx="4572000" cy="4572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04800" y="5410200"/>
            <a:ext cx="85344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algn="ctr">
              <a:spcBef>
                <a:spcPct val="0"/>
              </a:spcBef>
            </a:pPr>
            <a:r>
              <a:rPr lang="id-ID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ACTIVE L</a:t>
            </a:r>
            <a:r>
              <a:rPr lang="en-US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EARNING</a:t>
            </a:r>
            <a:endParaRPr lang="en-US" sz="3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5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23729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en-US" dirty="0" err="1" smtClean="0"/>
              <a:t>Dahulu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5410200"/>
            <a:ext cx="8001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Classroom</a:t>
            </a:r>
            <a:r>
              <a:rPr kumimoji="0" lang="id-ID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CENTRIC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4516" name="Picture 4" descr="http://amymahlum.files.wordpress.com/2009/01/class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143000"/>
            <a:ext cx="4495800" cy="4587552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06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077200" cy="838200"/>
          </a:xfrm>
        </p:spPr>
        <p:txBody>
          <a:bodyPr/>
          <a:lstStyle/>
          <a:p>
            <a:pPr algn="ctr"/>
            <a:r>
              <a:rPr lang="en-US" dirty="0" err="1" smtClean="0"/>
              <a:t>Sekarang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5486400"/>
            <a:ext cx="80772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Global</a:t>
            </a:r>
            <a:r>
              <a:rPr lang="id-ID" sz="38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 CLASSROOM</a:t>
            </a:r>
            <a:endParaRPr lang="en-US" sz="31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3492" name="Picture 4" descr="http://www.wdwtwa.org.uk/lib/show_image.php?image=../files/global_dimension2.jpg&amp;width=399&amp;height=1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4419600" cy="4474985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0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81000"/>
            <a:ext cx="8153400" cy="685800"/>
          </a:xfrm>
        </p:spPr>
        <p:txBody>
          <a:bodyPr>
            <a:noAutofit/>
          </a:bodyPr>
          <a:lstStyle/>
          <a:p>
            <a:pPr algn="ctr"/>
            <a:r>
              <a:rPr lang="en-US" dirty="0" err="1" smtClean="0"/>
              <a:t>Dahulu</a:t>
            </a:r>
            <a:endParaRPr lang="en-US" dirty="0"/>
          </a:p>
        </p:txBody>
      </p:sp>
      <p:pic>
        <p:nvPicPr>
          <p:cNvPr id="62466" name="Picture 2" descr="http://www.sanctuaryatdiscount.com/wp-content/uploads/2009/09/angry-teacher.bmp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2133600" y="1371600"/>
            <a:ext cx="4724400" cy="435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5486400"/>
            <a:ext cx="8839200" cy="9906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TEACHER</a:t>
            </a:r>
            <a:r>
              <a:rPr kumimoji="0" lang="id-ID" sz="36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– </a:t>
            </a:r>
            <a:r>
              <a:rPr kumimoji="0" lang="id-ID" sz="2400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CENTER OF </a:t>
            </a:r>
            <a:r>
              <a:rPr lang="en-US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ATTRACTION</a:t>
            </a:r>
            <a:endParaRPr lang="en-US" sz="36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6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81000"/>
            <a:ext cx="8001000" cy="762000"/>
          </a:xfrm>
        </p:spPr>
        <p:txBody>
          <a:bodyPr/>
          <a:lstStyle/>
          <a:p>
            <a:pPr algn="ctr"/>
            <a:r>
              <a:rPr lang="en-US" dirty="0" err="1" smtClean="0"/>
              <a:t>Sekarang</a:t>
            </a:r>
            <a:endParaRPr lang="en-US" dirty="0"/>
          </a:p>
        </p:txBody>
      </p:sp>
      <p:pic>
        <p:nvPicPr>
          <p:cNvPr id="67586" name="Picture 2" descr="http://us.123rf.com/400wm/400/400/stockbroker/stockbroker0806/stockbroker080603679/3225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95400"/>
            <a:ext cx="4648200" cy="4369308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5486400"/>
            <a:ext cx="7620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TEACHER – </a:t>
            </a:r>
            <a:r>
              <a:rPr lang="en-US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a</a:t>
            </a:r>
            <a:r>
              <a:rPr lang="id-ID" sz="3600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 Fa</a:t>
            </a:r>
            <a:r>
              <a:rPr lang="en-US" sz="3600" b="1" cap="all" dirty="0" err="1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cilitator</a:t>
            </a:r>
            <a:endParaRPr lang="en-US" sz="36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C00000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610600" cy="7620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/>
              <a:t>Dahulu</a:t>
            </a:r>
            <a:endParaRPr lang="en-US" dirty="0"/>
          </a:p>
        </p:txBody>
      </p:sp>
      <p:pic>
        <p:nvPicPr>
          <p:cNvPr id="37890" name="Picture 2" descr="http://wikis.lib.ncsu.edu/images/d/d0/Education.jpg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/>
          </a:blip>
          <a:srcRect/>
          <a:stretch>
            <a:fillRect/>
          </a:stretch>
        </p:blipFill>
        <p:spPr bwMode="auto">
          <a:xfrm>
            <a:off x="1694234" y="1295400"/>
            <a:ext cx="5544766" cy="4917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7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838200"/>
          </a:xfrm>
        </p:spPr>
        <p:txBody>
          <a:bodyPr/>
          <a:lstStyle/>
          <a:p>
            <a:pPr algn="ctr"/>
            <a:r>
              <a:rPr lang="en-US" dirty="0" err="1" smtClean="0"/>
              <a:t>Sekarang</a:t>
            </a:r>
            <a:endParaRPr lang="en-US" dirty="0"/>
          </a:p>
        </p:txBody>
      </p:sp>
      <p:pic>
        <p:nvPicPr>
          <p:cNvPr id="52226" name="Picture 2" descr="http://www.learningcity.org/img/education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371600"/>
            <a:ext cx="4479744" cy="449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5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668" t="19630" r="27498" b="21111"/>
          <a:stretch/>
        </p:blipFill>
        <p:spPr>
          <a:xfrm>
            <a:off x="0" y="117231"/>
            <a:ext cx="9144000" cy="665018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35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Romi Satria Wahono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 l="4478" t="3448" r="8186" b="6897"/>
          <a:stretch>
            <a:fillRect/>
          </a:stretch>
        </p:blipFill>
        <p:spPr bwMode="auto">
          <a:xfrm>
            <a:off x="5935435" y="21546"/>
            <a:ext cx="3208565" cy="427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3403"/>
            <a:ext cx="7886700" cy="4917397"/>
          </a:xfrm>
        </p:spPr>
        <p:txBody>
          <a:bodyPr>
            <a:normAutofit fontScale="92500"/>
          </a:bodyPr>
          <a:lstStyle/>
          <a:p>
            <a:r>
              <a:rPr lang="id-ID" dirty="0">
                <a:solidFill>
                  <a:srgbClr val="C00000"/>
                </a:solidFill>
              </a:rPr>
              <a:t>SD Sompok </a:t>
            </a:r>
            <a:r>
              <a:rPr lang="id-ID" dirty="0"/>
              <a:t>Semarang (1987)</a:t>
            </a:r>
          </a:p>
          <a:p>
            <a:r>
              <a:rPr lang="id-ID" dirty="0">
                <a:solidFill>
                  <a:srgbClr val="C00000"/>
                </a:solidFill>
              </a:rPr>
              <a:t>SMPN 8</a:t>
            </a:r>
            <a:r>
              <a:rPr lang="id-ID" dirty="0"/>
              <a:t> Semarang (1990)</a:t>
            </a:r>
          </a:p>
          <a:p>
            <a:r>
              <a:rPr lang="id-ID" dirty="0">
                <a:solidFill>
                  <a:srgbClr val="C00000"/>
                </a:solidFill>
              </a:rPr>
              <a:t>SMA Taruna </a:t>
            </a:r>
            <a:r>
              <a:rPr lang="id-ID" dirty="0" smtClean="0">
                <a:solidFill>
                  <a:srgbClr val="C00000"/>
                </a:solidFill>
              </a:rPr>
              <a:t>Nusantara</a:t>
            </a:r>
            <a:r>
              <a:rPr lang="en-US" dirty="0"/>
              <a:t> </a:t>
            </a:r>
            <a:r>
              <a:rPr lang="id-ID" dirty="0" smtClean="0"/>
              <a:t>Magelang </a:t>
            </a:r>
            <a:r>
              <a:rPr lang="id-ID" dirty="0"/>
              <a:t>(1993)</a:t>
            </a:r>
          </a:p>
          <a:p>
            <a:r>
              <a:rPr lang="id-ID" dirty="0">
                <a:solidFill>
                  <a:srgbClr val="C00000"/>
                </a:solidFill>
              </a:rPr>
              <a:t>B.Eng</a:t>
            </a:r>
            <a:r>
              <a:rPr lang="id-ID" dirty="0"/>
              <a:t>, </a:t>
            </a:r>
            <a:r>
              <a:rPr lang="id-ID" dirty="0">
                <a:solidFill>
                  <a:srgbClr val="C00000"/>
                </a:solidFill>
              </a:rPr>
              <a:t>M.Eng</a:t>
            </a:r>
            <a:r>
              <a:rPr lang="id-ID" dirty="0"/>
              <a:t> and </a:t>
            </a:r>
            <a:r>
              <a:rPr lang="id-ID" dirty="0">
                <a:solidFill>
                  <a:srgbClr val="C00000"/>
                </a:solidFill>
              </a:rPr>
              <a:t>Ph.D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id-ID" dirty="0"/>
              <a:t>in Software Engineering from</a:t>
            </a:r>
            <a:br>
              <a:rPr lang="id-ID" dirty="0"/>
            </a:br>
            <a:r>
              <a:rPr lang="id-ID" dirty="0"/>
              <a:t>Saitama University Japan (1994-2004)</a:t>
            </a:r>
            <a:br>
              <a:rPr lang="id-ID" dirty="0"/>
            </a:br>
            <a:r>
              <a:rPr lang="id-ID" dirty="0"/>
              <a:t>Universiti Teknikal Malaysia Melaka (2014)</a:t>
            </a:r>
          </a:p>
          <a:p>
            <a:r>
              <a:rPr lang="id-ID" dirty="0"/>
              <a:t>Research Interests: </a:t>
            </a:r>
            <a:r>
              <a:rPr lang="en-US" dirty="0">
                <a:solidFill>
                  <a:srgbClr val="C00000"/>
                </a:solidFill>
              </a:rPr>
              <a:t>Software Engineering</a:t>
            </a:r>
            <a:r>
              <a:rPr lang="en-US" dirty="0"/>
              <a:t>,</a:t>
            </a:r>
            <a:r>
              <a:rPr lang="id-ID" dirty="0"/>
              <a:t/>
            </a:r>
            <a:br>
              <a:rPr lang="id-ID" dirty="0"/>
            </a:br>
            <a:r>
              <a:rPr lang="en-US" dirty="0" smtClean="0"/>
              <a:t>Machine Learning</a:t>
            </a:r>
            <a:endParaRPr lang="en-US" dirty="0"/>
          </a:p>
          <a:p>
            <a:r>
              <a:rPr lang="en-US" dirty="0"/>
              <a:t>Founder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Koordinator</a:t>
            </a:r>
            <a:r>
              <a:rPr lang="en-US" dirty="0"/>
              <a:t> </a:t>
            </a:r>
            <a:r>
              <a:rPr lang="en-US" dirty="0" err="1">
                <a:solidFill>
                  <a:srgbClr val="CC0000"/>
                </a:solidFill>
              </a:rPr>
              <a:t>IlmuKomputer.Com</a:t>
            </a:r>
            <a:endParaRPr lang="id-ID" dirty="0">
              <a:solidFill>
                <a:srgbClr val="CC0000"/>
              </a:solidFill>
            </a:endParaRPr>
          </a:p>
          <a:p>
            <a:r>
              <a:rPr lang="id-ID" dirty="0"/>
              <a:t>Peneliti LIPI (2004-2007)</a:t>
            </a:r>
          </a:p>
          <a:p>
            <a:r>
              <a:rPr lang="id-ID" dirty="0"/>
              <a:t>Founder dan CEO </a:t>
            </a:r>
            <a:r>
              <a:rPr lang="id-ID" dirty="0">
                <a:solidFill>
                  <a:srgbClr val="CC0000"/>
                </a:solidFill>
              </a:rPr>
              <a:t>PT Brainmatics Cipta Informatika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4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4583" t="11481" r="19167" b="7037"/>
          <a:stretch/>
        </p:blipFill>
        <p:spPr>
          <a:xfrm>
            <a:off x="0" y="0"/>
            <a:ext cx="9141922" cy="684167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08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157" t="9259" r="18457" b="6741"/>
          <a:stretch/>
        </p:blipFill>
        <p:spPr>
          <a:xfrm>
            <a:off x="-5255" y="0"/>
            <a:ext cx="9149255" cy="6858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30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3" t="6074" r="20584" b="14815"/>
          <a:stretch/>
        </p:blipFill>
        <p:spPr bwMode="auto">
          <a:xfrm>
            <a:off x="0" y="0"/>
            <a:ext cx="9144000" cy="688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6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249" t="8519" r="18751" b="4815"/>
          <a:stretch/>
        </p:blipFill>
        <p:spPr>
          <a:xfrm>
            <a:off x="0" y="-2770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503" t="37000" r="31503" b="26562"/>
          <a:stretch/>
        </p:blipFill>
        <p:spPr>
          <a:xfrm>
            <a:off x="1828800" y="4290724"/>
            <a:ext cx="5029200" cy="264347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2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k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38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2. Systems and Contents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762000"/>
          </a:xfrm>
        </p:spPr>
        <p:txBody>
          <a:bodyPr/>
          <a:lstStyle/>
          <a:p>
            <a:r>
              <a:rPr lang="en-US" dirty="0" err="1" smtClean="0"/>
              <a:t>Apa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e-Learning?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 descr="elearnin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0" y="914400"/>
            <a:ext cx="9144000" cy="594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3DB1F6-EF26-4ADB-905F-8C647625EC41}" type="slidenum">
              <a:rPr lang="en-US" altLang="en-US" smtClean="0">
                <a:solidFill>
                  <a:srgbClr val="000000"/>
                </a:solidFill>
                <a:cs typeface="Arial" charset="0"/>
              </a:rPr>
              <a:pPr>
                <a:defRPr/>
              </a:pPr>
              <a:t>26</a:t>
            </a:fld>
            <a:endParaRPr lang="en-US" altLang="en-US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0780"/>
            <a:ext cx="5638800" cy="4111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dirty="0" err="1" smtClean="0"/>
              <a:t>Komponen</a:t>
            </a:r>
            <a:r>
              <a:rPr lang="en-US" sz="4400" dirty="0" smtClean="0"/>
              <a:t> e</a:t>
            </a:r>
            <a:r>
              <a:rPr lang="id-ID" sz="4400" dirty="0" smtClean="0"/>
              <a:t>-</a:t>
            </a:r>
            <a:r>
              <a:rPr lang="en-US" sz="4400" dirty="0" smtClean="0"/>
              <a:t>Learning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367973"/>
            <a:ext cx="6019800" cy="5291138"/>
          </a:xfrm>
        </p:spPr>
        <p:txBody>
          <a:bodyPr/>
          <a:lstStyle/>
          <a:p>
            <a:pPr marL="571500" indent="-5715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e</a:t>
            </a:r>
            <a:r>
              <a:rPr lang="id-ID" sz="3200" dirty="0" smtClean="0">
                <a:solidFill>
                  <a:srgbClr val="CC0000"/>
                </a:solidFill>
              </a:rPr>
              <a:t>-</a:t>
            </a:r>
            <a:r>
              <a:rPr lang="en-US" sz="3200" dirty="0" smtClean="0">
                <a:solidFill>
                  <a:srgbClr val="CC0000"/>
                </a:solidFill>
              </a:rPr>
              <a:t>Learning System</a:t>
            </a:r>
          </a:p>
          <a:p>
            <a:pPr marL="687388" lvl="1" indent="-342900">
              <a:defRPr/>
            </a:pPr>
            <a:r>
              <a:rPr lang="en-US" dirty="0" smtClean="0"/>
              <a:t>Learning Management System</a:t>
            </a:r>
            <a:r>
              <a:rPr lang="id-ID" dirty="0" smtClean="0"/>
              <a:t> (LMS)</a:t>
            </a:r>
          </a:p>
          <a:p>
            <a:pPr marL="839788" lvl="1" indent="-495300" eaLnBrk="1" hangingPunct="1">
              <a:lnSpc>
                <a:spcPct val="90000"/>
              </a:lnSpc>
              <a:defRPr/>
            </a:pPr>
            <a:endParaRPr lang="en-US" dirty="0" smtClean="0"/>
          </a:p>
          <a:p>
            <a:pPr marL="571500" indent="-5715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e</a:t>
            </a:r>
            <a:r>
              <a:rPr lang="id-ID" sz="3200" dirty="0" smtClean="0">
                <a:solidFill>
                  <a:srgbClr val="CC0000"/>
                </a:solidFill>
              </a:rPr>
              <a:t>-</a:t>
            </a:r>
            <a:r>
              <a:rPr lang="en-US" sz="3200" dirty="0" smtClean="0">
                <a:solidFill>
                  <a:srgbClr val="CC0000"/>
                </a:solidFill>
              </a:rPr>
              <a:t>Learning Content</a:t>
            </a:r>
          </a:p>
          <a:p>
            <a:pPr marL="801688" lvl="1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dirty="0" smtClean="0"/>
              <a:t>Multimedia-based Content</a:t>
            </a:r>
          </a:p>
          <a:p>
            <a:pPr marL="801688" lvl="1" indent="-45720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dirty="0" smtClean="0"/>
              <a:t>Text-based Content</a:t>
            </a:r>
            <a:endParaRPr lang="id-ID" dirty="0" smtClean="0"/>
          </a:p>
          <a:p>
            <a:pPr marL="839788" lvl="1" indent="-495300" eaLnBrk="1" hangingPunct="1">
              <a:lnSpc>
                <a:spcPct val="90000"/>
              </a:lnSpc>
              <a:buFont typeface="+mj-lt"/>
              <a:buAutoNum type="arabicPeriod"/>
              <a:defRPr/>
            </a:pPr>
            <a:endParaRPr lang="en-US" dirty="0" smtClean="0"/>
          </a:p>
          <a:p>
            <a:pPr marL="571500" indent="-5715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id-ID" sz="3200" dirty="0" err="1" smtClean="0">
                <a:solidFill>
                  <a:srgbClr val="CC0000"/>
                </a:solidFill>
              </a:rPr>
              <a:t>e-Learning</a:t>
            </a:r>
            <a:r>
              <a:rPr lang="id-ID" sz="3200" dirty="0" smtClean="0">
                <a:solidFill>
                  <a:srgbClr val="CC0000"/>
                </a:solidFill>
              </a:rPr>
              <a:t> </a:t>
            </a:r>
            <a:r>
              <a:rPr lang="en-US" sz="3200" dirty="0" smtClean="0">
                <a:solidFill>
                  <a:srgbClr val="CC0000"/>
                </a:solidFill>
              </a:rPr>
              <a:t>Infrastructure</a:t>
            </a:r>
          </a:p>
          <a:p>
            <a:pPr marL="687388" lvl="1" indent="-342900">
              <a:defRPr/>
            </a:pPr>
            <a:r>
              <a:rPr lang="en-US" dirty="0" smtClean="0"/>
              <a:t>Hardware and Network</a:t>
            </a:r>
          </a:p>
          <a:p>
            <a:pPr marL="687388" lvl="1" indent="-342900">
              <a:defRPr/>
            </a:pPr>
            <a:r>
              <a:rPr lang="en-US" dirty="0" smtClean="0"/>
              <a:t>Server and Client</a:t>
            </a:r>
          </a:p>
          <a:p>
            <a:pPr marL="687388" lvl="1" indent="-342900">
              <a:defRPr/>
            </a:pPr>
            <a:r>
              <a:rPr lang="en-US" dirty="0" smtClean="0"/>
              <a:t>Teleconference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34200" y="381000"/>
            <a:ext cx="1905000" cy="1828800"/>
          </a:xfrm>
          <a:prstGeom prst="ellipse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50" charset="-128"/>
              </a:rPr>
              <a:t>Student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6934200" y="2438400"/>
            <a:ext cx="1905000" cy="18288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50" charset="-128"/>
              </a:rPr>
              <a:t>Lecturer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7010400" y="4572000"/>
            <a:ext cx="1905000" cy="18288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50" charset="-128"/>
              </a:rPr>
              <a:t>Admin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9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9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9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9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err="1" smtClean="0"/>
              <a:t>e-Learning</a:t>
            </a:r>
            <a:r>
              <a:rPr lang="id-ID" dirty="0" smtClean="0"/>
              <a:t> </a:t>
            </a:r>
            <a:r>
              <a:rPr lang="en-US" dirty="0" smtClean="0"/>
              <a:t>S</a:t>
            </a:r>
            <a:r>
              <a:rPr lang="id-ID" dirty="0" smtClean="0"/>
              <a:t>y</a:t>
            </a:r>
            <a:r>
              <a:rPr lang="en-US" dirty="0" smtClean="0"/>
              <a:t>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d-ID" sz="3000" smtClean="0"/>
              <a:t>Aplikasi </a:t>
            </a:r>
            <a:r>
              <a:rPr lang="id-ID" sz="3000" dirty="0" smtClean="0"/>
              <a:t>berbasis </a:t>
            </a:r>
            <a:r>
              <a:rPr lang="id-ID" sz="3000" dirty="0" err="1" smtClean="0"/>
              <a:t>web</a:t>
            </a:r>
            <a:r>
              <a:rPr lang="id-ID" sz="3000" dirty="0" smtClean="0"/>
              <a:t> </a:t>
            </a:r>
            <a:r>
              <a:rPr lang="id-ID" sz="3000"/>
              <a:t>yang </a:t>
            </a:r>
            <a:r>
              <a:rPr lang="id-ID" sz="3000" smtClean="0">
                <a:solidFill>
                  <a:srgbClr val="C00000"/>
                </a:solidFill>
              </a:rPr>
              <a:t>mem-virtualisasi</a:t>
            </a:r>
            <a:r>
              <a:rPr lang="id-ID" sz="3000" smtClean="0"/>
              <a:t> dan </a:t>
            </a:r>
            <a:r>
              <a:rPr lang="id-ID" sz="3000" dirty="0"/>
              <a:t>mendukung </a:t>
            </a:r>
            <a:r>
              <a:rPr lang="id-ID" sz="3000" dirty="0">
                <a:solidFill>
                  <a:srgbClr val="C00000"/>
                </a:solidFill>
              </a:rPr>
              <a:t>proses belajar </a:t>
            </a:r>
            <a:r>
              <a:rPr lang="id-ID" sz="3000" dirty="0"/>
              <a:t>mengajar </a:t>
            </a:r>
            <a:r>
              <a:rPr lang="id-ID" sz="3000" smtClean="0"/>
              <a:t>konvensional </a:t>
            </a:r>
            <a:endParaRPr lang="id-ID" sz="3000" dirty="0"/>
          </a:p>
          <a:p>
            <a:endParaRPr lang="id-ID" sz="3000" smtClean="0"/>
          </a:p>
          <a:p>
            <a:r>
              <a:rPr lang="id-ID" sz="3000" smtClean="0"/>
              <a:t>Fitur </a:t>
            </a:r>
            <a:r>
              <a:rPr lang="id-ID" sz="3000" dirty="0" err="1" smtClean="0"/>
              <a:t>standard</a:t>
            </a:r>
            <a:r>
              <a:rPr lang="id-ID" sz="3000" dirty="0" smtClean="0"/>
              <a:t> </a:t>
            </a:r>
            <a:r>
              <a:rPr lang="id-ID" sz="3000" dirty="0" err="1" smtClean="0"/>
              <a:t>e-Learning</a:t>
            </a:r>
            <a:r>
              <a:rPr lang="id-ID" sz="3000" dirty="0" smtClean="0"/>
              <a:t> System:</a:t>
            </a:r>
            <a:endParaRPr lang="id-ID" sz="3000" dirty="0"/>
          </a:p>
          <a:p>
            <a:pPr lvl="1"/>
            <a:r>
              <a:rPr lang="id-ID" sz="2600" dirty="0">
                <a:solidFill>
                  <a:srgbClr val="C00000"/>
                </a:solidFill>
              </a:rPr>
              <a:t>Manajemen Kelas</a:t>
            </a:r>
            <a:r>
              <a:rPr lang="id-ID" sz="2600" dirty="0"/>
              <a:t>: Membuat Kelas, Registrasi Siswa</a:t>
            </a:r>
          </a:p>
          <a:p>
            <a:pPr lvl="1"/>
            <a:r>
              <a:rPr lang="id-ID" sz="2600" dirty="0">
                <a:solidFill>
                  <a:srgbClr val="C00000"/>
                </a:solidFill>
              </a:rPr>
              <a:t>Kelengkapan Belajar Mengajar</a:t>
            </a:r>
            <a:r>
              <a:rPr lang="id-ID" sz="2600" dirty="0"/>
              <a:t>: Silabus, Materi (</a:t>
            </a:r>
            <a:r>
              <a:rPr lang="id-ID" sz="2600" dirty="0" err="1"/>
              <a:t>Text</a:t>
            </a:r>
            <a:r>
              <a:rPr lang="id-ID" sz="2600" dirty="0"/>
              <a:t> atau Multimedia</a:t>
            </a:r>
            <a:r>
              <a:rPr lang="id-ID" sz="2600" dirty="0" smtClean="0"/>
              <a:t>) dan Referensi </a:t>
            </a:r>
            <a:endParaRPr lang="id-ID" sz="2600" dirty="0"/>
          </a:p>
          <a:p>
            <a:pPr lvl="1"/>
            <a:r>
              <a:rPr lang="id-ID" sz="2600" dirty="0">
                <a:solidFill>
                  <a:srgbClr val="C00000"/>
                </a:solidFill>
              </a:rPr>
              <a:t>Diskusi dan Komunikasi</a:t>
            </a:r>
            <a:r>
              <a:rPr lang="id-ID" sz="2600" dirty="0"/>
              <a:t>: Forum Diskusi, </a:t>
            </a:r>
            <a:r>
              <a:rPr lang="id-ID" sz="2600" dirty="0" err="1"/>
              <a:t>Chatting</a:t>
            </a:r>
            <a:r>
              <a:rPr lang="id-ID" sz="2600" dirty="0"/>
              <a:t> Online, Papan Pengumuman</a:t>
            </a:r>
          </a:p>
          <a:p>
            <a:pPr lvl="1"/>
            <a:r>
              <a:rPr lang="id-ID" sz="2600" dirty="0">
                <a:solidFill>
                  <a:srgbClr val="C00000"/>
                </a:solidFill>
              </a:rPr>
              <a:t>Fitur Ujian dan Penugasan</a:t>
            </a:r>
            <a:r>
              <a:rPr lang="id-ID" sz="2600" dirty="0"/>
              <a:t>: Ujian Online (</a:t>
            </a:r>
            <a:r>
              <a:rPr lang="id-ID" sz="2600" dirty="0" err="1"/>
              <a:t>Exam</a:t>
            </a:r>
            <a:r>
              <a:rPr lang="id-ID" sz="2600" dirty="0"/>
              <a:t>), Tugas Mandiri (</a:t>
            </a:r>
            <a:r>
              <a:rPr lang="id-ID" sz="2600" dirty="0" err="1"/>
              <a:t>Assignment</a:t>
            </a:r>
            <a:r>
              <a:rPr lang="id-ID" sz="2600" dirty="0"/>
              <a:t>), Manajemen Nilai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3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657257"/>
              </p:ext>
            </p:extLst>
          </p:nvPr>
        </p:nvGraphicFramePr>
        <p:xfrm>
          <a:off x="76200" y="152400"/>
          <a:ext cx="89154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85800" y="2787649"/>
            <a:ext cx="7772400" cy="12414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id-ID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e-Learning</a:t>
            </a:r>
            <a:r>
              <a:rPr kumimoji="1"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kumimoji="1"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kumimoji="1" lang="id-ID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Trends</a:t>
            </a:r>
            <a:r>
              <a:rPr kumimoji="1"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2015</a:t>
            </a:r>
            <a:endParaRPr kumimoji="1"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2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6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07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49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6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59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614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49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65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2" cstate="print"/>
          <a:srcRect l="3311" r="231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9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645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9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pic>
        <p:nvPicPr>
          <p:cNvPr id="655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9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5625" r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8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err="1" smtClean="0"/>
              <a:t>e-Learning</a:t>
            </a:r>
            <a:r>
              <a:rPr lang="id-ID" dirty="0" smtClean="0"/>
              <a:t> </a:t>
            </a:r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3200" dirty="0" err="1" smtClean="0"/>
              <a:t>Konten</a:t>
            </a:r>
            <a:r>
              <a:rPr lang="id-ID" sz="3200" dirty="0" smtClean="0"/>
              <a:t> </a:t>
            </a:r>
            <a:r>
              <a:rPr lang="id-ID" sz="3200" dirty="0" err="1" smtClean="0"/>
              <a:t>e-Learning</a:t>
            </a:r>
            <a:r>
              <a:rPr lang="id-ID" sz="3200" dirty="0" smtClean="0"/>
              <a:t> harus bisa:</a:t>
            </a:r>
          </a:p>
          <a:p>
            <a:pPr lvl="1"/>
            <a:r>
              <a:rPr lang="id-ID" sz="2800" dirty="0" err="1" smtClean="0"/>
              <a:t>Mengkombinasikan</a:t>
            </a:r>
            <a:r>
              <a:rPr lang="id-ID" sz="2800" dirty="0" smtClean="0"/>
              <a:t> </a:t>
            </a:r>
            <a:r>
              <a:rPr lang="id-ID" sz="2800" dirty="0" smtClean="0">
                <a:solidFill>
                  <a:srgbClr val="C00000"/>
                </a:solidFill>
              </a:rPr>
              <a:t>pengetahuan </a:t>
            </a:r>
            <a:r>
              <a:rPr lang="id-ID" sz="2800" dirty="0" err="1" smtClean="0">
                <a:solidFill>
                  <a:srgbClr val="C00000"/>
                </a:solidFill>
              </a:rPr>
              <a:t>explicit</a:t>
            </a:r>
            <a:r>
              <a:rPr lang="id-ID" sz="2800" dirty="0" smtClean="0">
                <a:solidFill>
                  <a:srgbClr val="C00000"/>
                </a:solidFill>
              </a:rPr>
              <a:t> dan </a:t>
            </a:r>
            <a:r>
              <a:rPr lang="id-ID" sz="2800" dirty="0" err="1" smtClean="0">
                <a:solidFill>
                  <a:srgbClr val="C00000"/>
                </a:solidFill>
              </a:rPr>
              <a:t>tacit</a:t>
            </a:r>
            <a:endParaRPr lang="id-ID" sz="2800" dirty="0" smtClean="0">
              <a:solidFill>
                <a:srgbClr val="C00000"/>
              </a:solidFill>
            </a:endParaRPr>
          </a:p>
          <a:p>
            <a:pPr lvl="1"/>
            <a:r>
              <a:rPr lang="id-ID" sz="2800" dirty="0" smtClean="0"/>
              <a:t>Menyampaikan ke pembelajar </a:t>
            </a:r>
            <a:r>
              <a:rPr lang="id-ID" sz="2800" dirty="0" smtClean="0">
                <a:solidFill>
                  <a:srgbClr val="C00000"/>
                </a:solidFill>
              </a:rPr>
              <a:t>sebaik </a:t>
            </a:r>
            <a:r>
              <a:rPr lang="id-ID" sz="2800" smtClean="0">
                <a:solidFill>
                  <a:srgbClr val="C00000"/>
                </a:solidFill>
              </a:rPr>
              <a:t>pembelajaran konvensional</a:t>
            </a:r>
          </a:p>
          <a:p>
            <a:pPr lvl="1"/>
            <a:endParaRPr lang="id-ID" sz="2800" dirty="0" smtClean="0">
              <a:solidFill>
                <a:srgbClr val="C00000"/>
              </a:solidFill>
            </a:endParaRPr>
          </a:p>
          <a:p>
            <a:r>
              <a:rPr lang="id-ID" sz="3200" dirty="0" smtClean="0"/>
              <a:t>Jenis </a:t>
            </a:r>
            <a:r>
              <a:rPr lang="id-ID" sz="3200" dirty="0" err="1" smtClean="0"/>
              <a:t>e-Learning</a:t>
            </a:r>
            <a:r>
              <a:rPr lang="id-ID" sz="3200" dirty="0" smtClean="0"/>
              <a:t> </a:t>
            </a:r>
            <a:r>
              <a:rPr lang="id-ID" sz="3200" dirty="0" err="1" smtClean="0"/>
              <a:t>content</a:t>
            </a:r>
            <a:r>
              <a:rPr lang="id-ID" sz="3200" dirty="0" smtClean="0"/>
              <a:t>:</a:t>
            </a:r>
          </a:p>
          <a:p>
            <a:pPr marL="919162" lvl="1" indent="-457200">
              <a:buFont typeface="+mj-lt"/>
              <a:buAutoNum type="arabicPeriod"/>
            </a:pPr>
            <a:r>
              <a:rPr lang="id-ID" sz="2800" dirty="0" err="1" smtClean="0">
                <a:solidFill>
                  <a:srgbClr val="C00000"/>
                </a:solidFill>
              </a:rPr>
              <a:t>Text-based</a:t>
            </a:r>
            <a:r>
              <a:rPr lang="id-ID" sz="2800" dirty="0" smtClean="0"/>
              <a:t> Content</a:t>
            </a:r>
          </a:p>
          <a:p>
            <a:pPr marL="919162" lvl="1" indent="-457200">
              <a:buFont typeface="+mj-lt"/>
              <a:buAutoNum type="arabicPeriod"/>
            </a:pPr>
            <a:r>
              <a:rPr lang="id-ID" sz="2800" dirty="0" smtClean="0">
                <a:solidFill>
                  <a:srgbClr val="C00000"/>
                </a:solidFill>
              </a:rPr>
              <a:t>Multimedia-based</a:t>
            </a:r>
            <a:r>
              <a:rPr lang="id-ID" sz="2800" dirty="0" smtClean="0"/>
              <a:t> Content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1. Learning Culture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95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249" t="8519" r="18751" b="4815"/>
          <a:stretch/>
        </p:blipFill>
        <p:spPr>
          <a:xfrm>
            <a:off x="0" y="-27709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503" t="37000" r="31503" b="26562"/>
          <a:stretch/>
        </p:blipFill>
        <p:spPr>
          <a:xfrm>
            <a:off x="1828800" y="4290724"/>
            <a:ext cx="5029200" cy="264347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83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k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8334" r="5556"/>
          <a:stretch>
            <a:fillRect/>
          </a:stretch>
        </p:blipFill>
        <p:spPr bwMode="auto">
          <a:xfrm>
            <a:off x="228600" y="2286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724400"/>
            <a:ext cx="2743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0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4724400"/>
            <a:ext cx="2743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1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00" y="2286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24600" y="228600"/>
            <a:ext cx="25908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13" cstate="print"/>
          <a:srcRect l="28125" t="13889" r="25781" b="12500"/>
          <a:stretch>
            <a:fillRect/>
          </a:stretch>
        </p:blipFill>
        <p:spPr bwMode="auto">
          <a:xfrm>
            <a:off x="6324601" y="4724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15" cstate="print"/>
          <a:srcRect l="12500" r="12500"/>
          <a:stretch>
            <a:fillRect/>
          </a:stretch>
        </p:blipFill>
        <p:spPr bwMode="auto">
          <a:xfrm>
            <a:off x="3200400" y="22860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17" cstate="print"/>
          <a:srcRect l="10938" r="10937"/>
          <a:stretch>
            <a:fillRect/>
          </a:stretch>
        </p:blipFill>
        <p:spPr bwMode="auto">
          <a:xfrm>
            <a:off x="228600" y="2286000"/>
            <a:ext cx="2667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Picture 1">
            <a:hlinkClick r:id="rId18" action="ppaction://hlinkfile"/>
          </p:cNvPr>
          <p:cNvPicPr>
            <a:picLocks noChangeAspect="1"/>
          </p:cNvPicPr>
          <p:nvPr/>
        </p:nvPicPr>
        <p:blipFill rotWithShape="1">
          <a:blip r:embed="rId19"/>
          <a:srcRect l="25000" t="19260" r="22084" b="8889"/>
          <a:stretch/>
        </p:blipFill>
        <p:spPr>
          <a:xfrm>
            <a:off x="6322208" y="2285999"/>
            <a:ext cx="2593191" cy="213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7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52061" y="284024"/>
            <a:ext cx="8477250" cy="762000"/>
          </a:xfrm>
        </p:spPr>
        <p:txBody>
          <a:bodyPr/>
          <a:lstStyle/>
          <a:p>
            <a:pPr eaLnBrk="1" hangingPunct="1">
              <a:defRPr/>
            </a:pPr>
            <a:r>
              <a:rPr lang="id-ID" dirty="0" err="1"/>
              <a:t>e</a:t>
            </a:r>
            <a:r>
              <a:rPr lang="id-ID" dirty="0" err="1" smtClean="0"/>
              <a:t>-Learning</a:t>
            </a:r>
            <a:r>
              <a:rPr lang="id-ID" dirty="0" smtClean="0"/>
              <a:t> </a:t>
            </a:r>
            <a:r>
              <a:rPr lang="id-ID" dirty="0" err="1" smtClean="0"/>
              <a:t>Content</a:t>
            </a:r>
            <a:r>
              <a:rPr lang="id-ID" dirty="0" smtClean="0"/>
              <a:t> Development</a:t>
            </a:r>
            <a:endParaRPr lang="en-US" dirty="0" smtClean="0"/>
          </a:p>
        </p:txBody>
      </p:sp>
      <p:graphicFrame>
        <p:nvGraphicFramePr>
          <p:cNvPr id="256004" name="Object 4"/>
          <p:cNvGraphicFramePr>
            <a:graphicFrameLocks noChangeAspect="1"/>
          </p:cNvGraphicFramePr>
          <p:nvPr/>
        </p:nvGraphicFramePr>
        <p:xfrm>
          <a:off x="428625" y="1071563"/>
          <a:ext cx="1262063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6" name="CorelDRAW" r:id="rId3" imgW="1047750" imgH="2032952" progId="CorelDRAW.Graphic.11">
                  <p:embed/>
                </p:oleObj>
              </mc:Choice>
              <mc:Fallback>
                <p:oleObj name="CorelDRAW" r:id="rId3" imgW="1047750" imgH="2032952" progId="CorelDRAW.Graphic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071563"/>
                        <a:ext cx="1262063" cy="275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06" name="Object 6"/>
          <p:cNvGraphicFramePr>
            <a:graphicFrameLocks noChangeAspect="1"/>
          </p:cNvGraphicFramePr>
          <p:nvPr/>
        </p:nvGraphicFramePr>
        <p:xfrm>
          <a:off x="2857500" y="3933825"/>
          <a:ext cx="1290638" cy="282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7" name="CorelDRAW" r:id="rId5" imgW="1047750" imgH="2032952" progId="CorelDRAW.Graphic.11">
                  <p:embed/>
                </p:oleObj>
              </mc:Choice>
              <mc:Fallback>
                <p:oleObj name="CorelDRAW" r:id="rId5" imgW="1047750" imgH="2032952" progId="CorelDRAW.Graphic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3933825"/>
                        <a:ext cx="1290638" cy="282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1571625" y="1285875"/>
            <a:ext cx="250031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id-ID" dirty="0">
                <a:latin typeface="Arial Black" pitchFamily="34" charset="0"/>
              </a:rPr>
              <a:t>Desain Pembelajaran</a:t>
            </a:r>
            <a:endParaRPr lang="en-US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Content</a:t>
            </a:r>
            <a:endParaRPr lang="en-US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&gt;Interactivity </a:t>
            </a:r>
            <a:r>
              <a:rPr lang="id-ID" sz="1200" b="0" dirty="0">
                <a:latin typeface="Arial Black" pitchFamily="34" charset="0"/>
              </a:rPr>
              <a:t>M</a:t>
            </a:r>
            <a:r>
              <a:rPr lang="en-US" sz="1200" b="0" dirty="0" err="1">
                <a:latin typeface="Arial Black" pitchFamily="34" charset="0"/>
              </a:rPr>
              <a:t>atter</a:t>
            </a:r>
            <a:endParaRPr lang="en-US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Learning</a:t>
            </a:r>
            <a:r>
              <a:rPr lang="en-US" sz="1200" b="0" dirty="0">
                <a:latin typeface="Arial Black" pitchFamily="34" charset="0"/>
              </a:rPr>
              <a:t> </a:t>
            </a:r>
            <a:r>
              <a:rPr lang="id-ID" sz="1200" b="0" dirty="0">
                <a:latin typeface="Arial Black" pitchFamily="34" charset="0"/>
              </a:rPr>
              <a:t>P</a:t>
            </a:r>
            <a:r>
              <a:rPr lang="en-US" sz="1200" b="0" dirty="0" err="1">
                <a:latin typeface="Arial Black" pitchFamily="34" charset="0"/>
              </a:rPr>
              <a:t>rocedure</a:t>
            </a:r>
            <a:endParaRPr lang="en-US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&gt;Learning Strategy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r>
              <a:rPr lang="id-ID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Kontektualitas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r>
              <a:rPr lang="id-ID" sz="1200" b="0" dirty="0">
                <a:latin typeface="Arial Black" pitchFamily="34" charset="0"/>
              </a:rPr>
              <a:t>&gt;Simulasi, Latihan,   </a:t>
            </a:r>
          </a:p>
          <a:p>
            <a:pPr eaLnBrk="1" hangingPunct="1"/>
            <a:r>
              <a:rPr lang="id-ID" sz="1200" b="0" dirty="0">
                <a:latin typeface="Arial Black" pitchFamily="34" charset="0"/>
              </a:rPr>
              <a:t>  </a:t>
            </a:r>
            <a:r>
              <a:rPr lang="id-ID" sz="1200" b="0" dirty="0" err="1">
                <a:latin typeface="Arial Black" pitchFamily="34" charset="0"/>
              </a:rPr>
              <a:t>Assignment</a:t>
            </a:r>
            <a:r>
              <a:rPr lang="id-ID" sz="1200" b="0" dirty="0">
                <a:latin typeface="Arial Black" pitchFamily="34" charset="0"/>
              </a:rPr>
              <a:t> dan Ujian </a:t>
            </a:r>
            <a:endParaRPr lang="en-US" sz="1200" b="0" dirty="0">
              <a:latin typeface="Arial Black" pitchFamily="34" charset="0"/>
            </a:endParaRPr>
          </a:p>
        </p:txBody>
      </p:sp>
      <p:graphicFrame>
        <p:nvGraphicFramePr>
          <p:cNvPr id="256010" name="Object 10"/>
          <p:cNvGraphicFramePr>
            <a:graphicFrameLocks noChangeAspect="1"/>
          </p:cNvGraphicFramePr>
          <p:nvPr/>
        </p:nvGraphicFramePr>
        <p:xfrm>
          <a:off x="5072063" y="1106488"/>
          <a:ext cx="1214437" cy="275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8" name="CorelDRAW" r:id="rId7" imgW="1069467" imgH="2083752" progId="CorelDRAW.Graphic.11">
                  <p:embed/>
                </p:oleObj>
              </mc:Choice>
              <mc:Fallback>
                <p:oleObj name="CorelDRAW" r:id="rId7" imgW="1069467" imgH="2083752" progId="CorelDRAW.Graphic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1106488"/>
                        <a:ext cx="1214437" cy="2751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11" name="Text Box 11"/>
          <p:cNvSpPr txBox="1">
            <a:spLocks noChangeArrowheads="1"/>
          </p:cNvSpPr>
          <p:nvPr/>
        </p:nvSpPr>
        <p:spPr bwMode="auto">
          <a:xfrm>
            <a:off x="6178550" y="1285875"/>
            <a:ext cx="26797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id-ID" dirty="0">
                <a:latin typeface="Arial Black" pitchFamily="34" charset="0"/>
              </a:rPr>
              <a:t>Desain</a:t>
            </a:r>
            <a:br>
              <a:rPr lang="id-ID" dirty="0">
                <a:latin typeface="Arial Black" pitchFamily="34" charset="0"/>
              </a:rPr>
            </a:br>
            <a:r>
              <a:rPr lang="id-ID" dirty="0">
                <a:latin typeface="Arial Black" pitchFamily="34" charset="0"/>
              </a:rPr>
              <a:t>Komunikasi Visual</a:t>
            </a:r>
            <a:endParaRPr lang="en-US" dirty="0">
              <a:latin typeface="Arial Black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Graphic Icon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Color Harmony</a:t>
            </a:r>
            <a:endParaRPr lang="id-ID" sz="1200" b="0" dirty="0">
              <a:latin typeface="Arial Black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Background &amp; Layout</a:t>
            </a:r>
            <a:endParaRPr lang="id-ID" sz="1200" b="0" dirty="0">
              <a:latin typeface="Arial Black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Sound Recording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id-ID" sz="1200" b="0" dirty="0" err="1">
                <a:latin typeface="Arial Black" pitchFamily="34" charset="0"/>
              </a:rPr>
              <a:t>Sound</a:t>
            </a:r>
            <a:r>
              <a:rPr lang="id-ID" sz="1200" b="0" dirty="0">
                <a:latin typeface="Arial Black" pitchFamily="34" charset="0"/>
              </a:rPr>
              <a:t> </a:t>
            </a:r>
            <a:r>
              <a:rPr lang="id-ID" sz="1200" b="0" dirty="0" err="1">
                <a:latin typeface="Arial Black" pitchFamily="34" charset="0"/>
              </a:rPr>
              <a:t>Editing</a:t>
            </a:r>
            <a:endParaRPr lang="en-US" sz="1200" b="0" dirty="0">
              <a:latin typeface="Arial Black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Combine audio &amp; Graphic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Interactivity icon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1200" b="0" dirty="0">
                <a:latin typeface="Arial Black" pitchFamily="34" charset="0"/>
              </a:rPr>
              <a:t>Animated Object</a:t>
            </a:r>
          </a:p>
          <a:p>
            <a:pPr eaLnBrk="1" hangingPunct="1">
              <a:buFont typeface="Wingdings" pitchFamily="2" charset="2"/>
              <a:buChar char="Ø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122738" y="4581525"/>
            <a:ext cx="260526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id-ID" dirty="0">
                <a:latin typeface="Arial Black" pitchFamily="34" charset="0"/>
              </a:rPr>
              <a:t>Rekayasa</a:t>
            </a:r>
            <a:br>
              <a:rPr lang="id-ID" dirty="0">
                <a:latin typeface="Arial Black" pitchFamily="34" charset="0"/>
              </a:rPr>
            </a:br>
            <a:r>
              <a:rPr lang="id-ID" dirty="0">
                <a:latin typeface="Arial Black" pitchFamily="34" charset="0"/>
              </a:rPr>
              <a:t>Perangkat Lunak</a:t>
            </a:r>
            <a:endParaRPr lang="en-US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>
                <a:latin typeface="Arial Black" pitchFamily="34" charset="0"/>
              </a:rPr>
              <a:t>Development </a:t>
            </a:r>
            <a:r>
              <a:rPr lang="id-ID" sz="1200" b="0" dirty="0" err="1">
                <a:latin typeface="Arial Black" pitchFamily="34" charset="0"/>
              </a:rPr>
              <a:t>Process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>
                <a:latin typeface="Arial Black" pitchFamily="34" charset="0"/>
              </a:rPr>
              <a:t>Development </a:t>
            </a:r>
            <a:r>
              <a:rPr lang="id-ID" sz="1200" b="0" dirty="0" err="1">
                <a:latin typeface="Arial Black" pitchFamily="34" charset="0"/>
              </a:rPr>
              <a:t>Tools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Code</a:t>
            </a:r>
            <a:r>
              <a:rPr lang="id-ID" sz="1200" b="0" dirty="0">
                <a:latin typeface="Arial Black" pitchFamily="34" charset="0"/>
              </a:rPr>
              <a:t> </a:t>
            </a:r>
            <a:r>
              <a:rPr lang="id-ID" sz="1200" b="0" dirty="0" smtClean="0">
                <a:latin typeface="Arial Black" pitchFamily="34" charset="0"/>
              </a:rPr>
              <a:t>&amp; </a:t>
            </a:r>
            <a:r>
              <a:rPr lang="id-ID" sz="1200" b="0" dirty="0" err="1" smtClean="0">
                <a:latin typeface="Arial Black" pitchFamily="34" charset="0"/>
              </a:rPr>
              <a:t>Script</a:t>
            </a:r>
            <a:r>
              <a:rPr lang="id-ID" sz="1200" b="0" dirty="0" smtClean="0">
                <a:latin typeface="Arial Black" pitchFamily="34" charset="0"/>
              </a:rPr>
              <a:t> Development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Software</a:t>
            </a:r>
            <a:r>
              <a:rPr lang="id-ID" sz="1200" b="0" dirty="0">
                <a:latin typeface="Arial Black" pitchFamily="34" charset="0"/>
              </a:rPr>
              <a:t> Testing</a:t>
            </a:r>
          </a:p>
          <a:p>
            <a:pPr eaLnBrk="1" hangingPunct="1"/>
            <a:r>
              <a:rPr lang="en-US" sz="1200" b="0" dirty="0">
                <a:latin typeface="Arial Black" pitchFamily="34" charset="0"/>
              </a:rPr>
              <a:t>&gt;</a:t>
            </a:r>
            <a:r>
              <a:rPr lang="id-ID" sz="1200" b="0" dirty="0" err="1">
                <a:latin typeface="Arial Black" pitchFamily="34" charset="0"/>
              </a:rPr>
              <a:t>Software</a:t>
            </a:r>
            <a:r>
              <a:rPr lang="id-ID" sz="1200" b="0" dirty="0">
                <a:latin typeface="Arial Black" pitchFamily="34" charset="0"/>
              </a:rPr>
              <a:t> </a:t>
            </a:r>
            <a:r>
              <a:rPr lang="id-ID" sz="1200" b="0" dirty="0" err="1">
                <a:latin typeface="Arial Black" pitchFamily="34" charset="0"/>
              </a:rPr>
              <a:t>Maintenance</a:t>
            </a:r>
            <a:endParaRPr lang="id-ID" sz="1200" b="0" dirty="0">
              <a:latin typeface="Arial Black" pitchFamily="34" charset="0"/>
            </a:endParaRPr>
          </a:p>
          <a:p>
            <a:pPr eaLnBrk="1" hangingPunct="1"/>
            <a:endParaRPr lang="en-US" sz="1200" b="0" dirty="0">
              <a:latin typeface="Arial Black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785938" y="1000125"/>
            <a:ext cx="5286375" cy="5000625"/>
          </a:xfrm>
          <a:prstGeom prst="ellipse">
            <a:avLst/>
          </a:prstGeom>
          <a:solidFill>
            <a:srgbClr val="0070C0">
              <a:alpha val="15000"/>
            </a:srgb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algn="ctr">
              <a:defRPr/>
            </a:pPr>
            <a:endParaRPr kumimoji="1" lang="id-ID" sz="4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pic>
        <p:nvPicPr>
          <p:cNvPr id="10" name="Picture 5" descr="Feelings copy">
            <a:hlinkClick r:id="rId9" action="ppaction://hlinkfile"/>
          </p:cNvPr>
          <p:cNvPicPr>
            <a:picLocks noChangeAspect="1" noChangeArrowheads="1"/>
          </p:cNvPicPr>
          <p:nvPr/>
        </p:nvPicPr>
        <p:blipFill rotWithShape="1">
          <a:blip r:embed="rId10" cstate="print"/>
          <a:srcRect l="15133" t="20333" r="14776" b="30000"/>
          <a:stretch/>
        </p:blipFill>
        <p:spPr bwMode="auto">
          <a:xfrm>
            <a:off x="7639050" y="3686175"/>
            <a:ext cx="1219200" cy="52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0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6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7" grpId="0"/>
      <p:bldP spid="256011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94" y="368300"/>
            <a:ext cx="8561387" cy="6477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id-ID" dirty="0" err="1" smtClean="0"/>
              <a:t>e-Learning</a:t>
            </a:r>
            <a:r>
              <a:rPr lang="id-ID" dirty="0" smtClean="0"/>
              <a:t> </a:t>
            </a:r>
            <a:r>
              <a:rPr lang="id-ID" dirty="0" err="1" smtClean="0"/>
              <a:t>Content</a:t>
            </a:r>
            <a:r>
              <a:rPr lang="id-ID" dirty="0" smtClean="0"/>
              <a:t> dan </a:t>
            </a:r>
            <a:r>
              <a:rPr lang="id-ID" dirty="0" err="1" smtClean="0"/>
              <a:t>Kreatifitas</a:t>
            </a:r>
            <a:endParaRPr lang="id-ID" dirty="0" smtClean="0"/>
          </a:p>
        </p:txBody>
      </p:sp>
      <p:pic>
        <p:nvPicPr>
          <p:cNvPr id="72709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6488" y="1098550"/>
            <a:ext cx="37703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866" y="3997542"/>
            <a:ext cx="3718934" cy="240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4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2050" y="4038600"/>
            <a:ext cx="3714750" cy="242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>
            <a:hlinkClick r:id="rId8" action="ppaction://hlinkfile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t="29630" r="32416" b="20000"/>
          <a:stretch/>
        </p:blipFill>
        <p:spPr bwMode="auto">
          <a:xfrm>
            <a:off x="395866" y="1060450"/>
            <a:ext cx="3718934" cy="259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1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3. Enterprise e-Learning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0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ABN </a:t>
            </a:r>
            <a:r>
              <a:rPr lang="en-US" dirty="0" err="1"/>
              <a:t>Amro</a:t>
            </a:r>
            <a:r>
              <a:rPr lang="en-US" dirty="0"/>
              <a:t> </a:t>
            </a:r>
            <a:r>
              <a:rPr lang="en-US" dirty="0" smtClean="0"/>
              <a:t>e</a:t>
            </a:r>
            <a:r>
              <a:rPr lang="id-ID" dirty="0" smtClean="0"/>
              <a:t>-</a:t>
            </a:r>
            <a:r>
              <a:rPr lang="en-US" dirty="0" smtClean="0"/>
              <a:t>Learning </a:t>
            </a:r>
            <a:r>
              <a:rPr lang="en-US" dirty="0"/>
              <a:t>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143000"/>
            <a:ext cx="8439150" cy="4643095"/>
          </a:xfrm>
        </p:spPr>
        <p:txBody>
          <a:bodyPr/>
          <a:lstStyle/>
          <a:p>
            <a:pPr marL="342900" lvl="0" indent="-342900" eaLnBrk="1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None/>
              <a:defRPr/>
            </a:pPr>
            <a:endParaRPr lang="en-US" sz="3200" kern="12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4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56956"/>
            <a:ext cx="4953000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7989" y="1352549"/>
            <a:ext cx="4876800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6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Bank </a:t>
            </a:r>
            <a:r>
              <a:rPr lang="en-US" dirty="0" err="1" smtClean="0"/>
              <a:t>Mandiri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7917" t="38148" r="38333" b="32222"/>
          <a:stretch/>
        </p:blipFill>
        <p:spPr>
          <a:xfrm>
            <a:off x="457200" y="3023203"/>
            <a:ext cx="4641565" cy="3257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3915" t="41852" r="35000" b="29449"/>
          <a:stretch/>
        </p:blipFill>
        <p:spPr>
          <a:xfrm>
            <a:off x="4018104" y="1420861"/>
            <a:ext cx="4870166" cy="372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6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1860" y="442119"/>
            <a:ext cx="8382000" cy="6397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err="1" smtClean="0"/>
              <a:t>Departemen</a:t>
            </a:r>
            <a:r>
              <a:rPr lang="en-US" dirty="0" smtClean="0"/>
              <a:t> </a:t>
            </a:r>
            <a:r>
              <a:rPr lang="en-US" dirty="0" err="1" smtClean="0"/>
              <a:t>Keuangan</a:t>
            </a:r>
            <a:r>
              <a:rPr lang="id-ID" dirty="0" smtClean="0"/>
              <a:t> e-Learning</a:t>
            </a:r>
            <a:endParaRPr lang="en-US" dirty="0" smtClean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397525" y="1295400"/>
            <a:ext cx="8534400" cy="1828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177155" name="Picture 3"/>
          <p:cNvPicPr>
            <a:picLocks noChangeAspect="1" noChangeArrowheads="1"/>
          </p:cNvPicPr>
          <p:nvPr/>
        </p:nvPicPr>
        <p:blipFill>
          <a:blip r:embed="rId2" cstate="print"/>
          <a:srcRect l="7031" t="19444" r="40625" b="13889"/>
          <a:stretch>
            <a:fillRect/>
          </a:stretch>
        </p:blipFill>
        <p:spPr bwMode="auto">
          <a:xfrm>
            <a:off x="228600" y="2514600"/>
            <a:ext cx="52578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3" cstate="print"/>
          <a:srcRect l="4688" t="19444" r="6250" b="5556"/>
          <a:stretch>
            <a:fillRect/>
          </a:stretch>
        </p:blipFill>
        <p:spPr bwMode="auto">
          <a:xfrm>
            <a:off x="3191094" y="1432719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0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162800" cy="685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id-ID" dirty="0" smtClean="0"/>
              <a:t>UNESCO</a:t>
            </a:r>
            <a:r>
              <a:rPr lang="en-US" dirty="0" smtClean="0"/>
              <a:t> –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Jurnalistik</a:t>
            </a:r>
            <a:endParaRPr lang="en-US" dirty="0" smtClean="0"/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7763" y="1562520"/>
            <a:ext cx="6400800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5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 descr="thomas_friedman_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76200"/>
            <a:ext cx="9144000" cy="7162800"/>
          </a:xfr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2400" y="-304800"/>
            <a:ext cx="8763000" cy="243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ZA" sz="44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ZA" sz="4400" b="1" dirty="0" smtClean="0">
                <a:solidFill>
                  <a:prstClr val="black"/>
                </a:solidFill>
                <a:latin typeface="Calibri"/>
              </a:rPr>
            </a:br>
            <a:r>
              <a:rPr lang="en-ZA" sz="44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ZA" sz="4400" b="1" dirty="0" smtClean="0">
                <a:solidFill>
                  <a:prstClr val="black"/>
                </a:solidFill>
                <a:latin typeface="Calibri"/>
              </a:rPr>
            </a:br>
            <a:r>
              <a:rPr lang="en-ZA" sz="11400" b="1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d-ID" sz="12600" b="1" dirty="0" smtClean="0">
                <a:solidFill>
                  <a:prstClr val="white"/>
                </a:solidFill>
                <a:latin typeface="Calibri"/>
              </a:rPr>
              <a:t>“the </a:t>
            </a:r>
            <a:r>
              <a:rPr lang="en-US" sz="12600" b="1" dirty="0" smtClean="0">
                <a:solidFill>
                  <a:prstClr val="white"/>
                </a:solidFill>
                <a:latin typeface="Calibri"/>
              </a:rPr>
              <a:t>W</a:t>
            </a:r>
            <a:r>
              <a:rPr lang="id-ID" sz="12600" b="1" dirty="0" smtClean="0">
                <a:solidFill>
                  <a:prstClr val="white"/>
                </a:solidFill>
                <a:latin typeface="Calibri"/>
              </a:rPr>
              <a:t>orld is </a:t>
            </a:r>
            <a:r>
              <a:rPr lang="en-US" sz="12600" b="1" dirty="0" smtClean="0">
                <a:solidFill>
                  <a:prstClr val="white"/>
                </a:solidFill>
                <a:latin typeface="Calibri"/>
              </a:rPr>
              <a:t>F</a:t>
            </a:r>
            <a:r>
              <a:rPr lang="id-ID" sz="12600" b="1" dirty="0" smtClean="0">
                <a:solidFill>
                  <a:prstClr val="white"/>
                </a:solidFill>
                <a:latin typeface="Calibri"/>
              </a:rPr>
              <a:t>lat”</a:t>
            </a:r>
            <a:r>
              <a:rPr lang="en-ZA" sz="1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en-ZA" sz="1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en-US" sz="6400" b="1" i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(T</a:t>
            </a:r>
            <a:r>
              <a:rPr lang="id-ID" sz="6400" b="1" i="1" dirty="0" err="1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homas</a:t>
            </a:r>
            <a:r>
              <a:rPr lang="id-ID" sz="6400" b="1" i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 Friedman</a:t>
            </a:r>
            <a:r>
              <a:rPr lang="en-ZA" sz="6400" b="1" i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, </a:t>
            </a:r>
            <a:r>
              <a:rPr lang="id-ID" sz="6400" b="1" i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2004</a:t>
            </a:r>
            <a:r>
              <a:rPr lang="en-US" sz="6400" b="1" i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)</a:t>
            </a:r>
            <a:r>
              <a:rPr lang="id-ID" sz="6400" b="1" dirty="0" smtClean="0">
                <a:solidFill>
                  <a:prstClr val="white">
                    <a:lumMod val="75000"/>
                  </a:prstClr>
                </a:solidFill>
                <a:latin typeface="Calibri"/>
              </a:rPr>
              <a:t>     </a:t>
            </a:r>
            <a:endParaRPr lang="en-GB" sz="6400" b="1" dirty="0">
              <a:solidFill>
                <a:prstClr val="white">
                  <a:lumMod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4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Jasa Rahardja e-Learning System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19584"/>
            <a:ext cx="555201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/>
          <a:srcRect l="6250" t="14446" r="41250" b="32962"/>
          <a:stretch/>
        </p:blipFill>
        <p:spPr>
          <a:xfrm>
            <a:off x="2647627" y="2846388"/>
            <a:ext cx="6172200" cy="3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9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1150"/>
            <a:ext cx="8686800" cy="5270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ITS eLearning System </a:t>
            </a:r>
          </a:p>
        </p:txBody>
      </p:sp>
      <p:pic>
        <p:nvPicPr>
          <p:cNvPr id="160773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908" y="2438400"/>
            <a:ext cx="5410200" cy="388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0774" name="Picture 6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1219200"/>
            <a:ext cx="5410200" cy="3868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8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KPK eLearning Systems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6250" t="18148" r="21250" b="11481"/>
          <a:stretch/>
        </p:blipFill>
        <p:spPr>
          <a:xfrm>
            <a:off x="626067" y="2803060"/>
            <a:ext cx="4468541" cy="3369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/>
          <a:srcRect l="11667" t="24814" r="35833" b="6296"/>
          <a:stretch/>
        </p:blipFill>
        <p:spPr>
          <a:xfrm>
            <a:off x="3772050" y="1375793"/>
            <a:ext cx="4743300" cy="3501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80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Kepolisian</a:t>
            </a:r>
            <a:r>
              <a:rPr lang="en-US" dirty="0" smtClean="0"/>
              <a:t> RI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5000" t="12222" r="24999" b="17407"/>
          <a:stretch/>
        </p:blipFill>
        <p:spPr>
          <a:xfrm>
            <a:off x="228600" y="2513699"/>
            <a:ext cx="5005705" cy="396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/>
          <a:srcRect l="13333" r="12917"/>
          <a:stretch/>
        </p:blipFill>
        <p:spPr>
          <a:xfrm>
            <a:off x="3568653" y="1061107"/>
            <a:ext cx="5212217" cy="3975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279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28663"/>
            <a:ext cx="8686800" cy="603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id-ID" dirty="0" smtClean="0"/>
              <a:t>Merpati </a:t>
            </a:r>
            <a:r>
              <a:rPr lang="en-US" dirty="0" smtClean="0"/>
              <a:t>eLearning System</a:t>
            </a:r>
          </a:p>
        </p:txBody>
      </p:sp>
      <p:pic>
        <p:nvPicPr>
          <p:cNvPr id="136196" name="Picture 4" descr="sbumtc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62" y="2352330"/>
            <a:ext cx="5300656" cy="3952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7989" y="1219200"/>
            <a:ext cx="5286375" cy="3952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78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4. Mobile Learning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yar-samsung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734236"/>
            <a:ext cx="3810000" cy="303276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424" y="914400"/>
            <a:ext cx="4738941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12738"/>
            <a:ext cx="8229600" cy="792162"/>
          </a:xfrm>
        </p:spPr>
        <p:txBody>
          <a:bodyPr/>
          <a:lstStyle/>
          <a:p>
            <a:pPr eaLnBrk="1" hangingPunct="1"/>
            <a:r>
              <a:rPr lang="en-US" dirty="0" smtClean="0"/>
              <a:t>Mobile Devices</a:t>
            </a:r>
            <a:r>
              <a:rPr lang="id-ID" dirty="0" smtClean="0"/>
              <a:t> </a:t>
            </a:r>
            <a:r>
              <a:rPr lang="id-ID" dirty="0" err="1" smtClean="0"/>
              <a:t>and</a:t>
            </a:r>
            <a:r>
              <a:rPr lang="id-ID" dirty="0" smtClean="0"/>
              <a:t> </a:t>
            </a:r>
            <a:r>
              <a:rPr lang="id-ID" dirty="0" err="1" smtClean="0"/>
              <a:t>Applications</a:t>
            </a:r>
            <a:endParaRPr lang="en-US" dirty="0" smtClean="0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gray">
          <a:xfrm>
            <a:off x="4822451" y="1387733"/>
            <a:ext cx="4223497" cy="1846659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square" tIns="91440" bIns="9144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Thousands of </a:t>
            </a:r>
            <a:r>
              <a:rPr lang="en-US" sz="3600" dirty="0" smtClean="0">
                <a:solidFill>
                  <a:srgbClr val="C00000"/>
                </a:solidFill>
                <a:latin typeface="Calibri"/>
              </a:rPr>
              <a:t>new applications </a:t>
            </a:r>
            <a:r>
              <a:rPr lang="en-US" sz="3600" dirty="0" smtClean="0">
                <a:solidFill>
                  <a:prstClr val="black"/>
                </a:solidFill>
                <a:latin typeface="Calibri"/>
              </a:rPr>
              <a:t>are coming online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886200"/>
            <a:ext cx="2438400" cy="289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9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Android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amsung_galaxy_tab103780684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 l="2500" r="5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0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S_Internet_Trends_060710_Page_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0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S_Internet_Trends_060710_Page_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4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0725" t="12295" r="21435" b="333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205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3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2" t="26382" r="38838" b="55559"/>
          <a:stretch/>
        </p:blipFill>
        <p:spPr bwMode="auto">
          <a:xfrm>
            <a:off x="2133600" y="4078941"/>
            <a:ext cx="6457343" cy="2223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4" r="31035"/>
          <a:stretch/>
        </p:blipFill>
        <p:spPr bwMode="auto">
          <a:xfrm>
            <a:off x="655480" y="228600"/>
            <a:ext cx="3687920" cy="546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1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0"/>
            <a:ext cx="9156700" cy="686752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5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12701"/>
            <a:ext cx="9156700" cy="68675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14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"/>
            <a:ext cx="9144000" cy="690113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7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1"/>
            <a:ext cx="9435212" cy="685800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2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5. </a:t>
            </a:r>
            <a:r>
              <a:rPr lang="id-ID" sz="4800" dirty="0" err="1" smtClean="0"/>
              <a:t>Augmented</a:t>
            </a:r>
            <a:r>
              <a:rPr lang="id-ID" sz="4800" dirty="0" smtClean="0"/>
              <a:t> </a:t>
            </a:r>
            <a:r>
              <a:rPr lang="id-ID" sz="4800" dirty="0" err="1"/>
              <a:t>Reality</a:t>
            </a:r>
            <a:r>
              <a:rPr lang="id-ID" sz="4800" dirty="0"/>
              <a:t> </a:t>
            </a:r>
            <a:r>
              <a:rPr lang="id-ID" sz="4800" dirty="0" err="1"/>
              <a:t>Learning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7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Augmented Reality?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810000" y="1981200"/>
            <a:ext cx="5023484" cy="4171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400" dirty="0" smtClean="0"/>
              <a:t>	</a:t>
            </a:r>
            <a:r>
              <a:rPr lang="id-ID" sz="3400" dirty="0" smtClean="0"/>
              <a:t>Kombinasi dan penambahan </a:t>
            </a:r>
            <a:r>
              <a:rPr lang="id-ID" sz="3400" dirty="0" err="1" smtClean="0"/>
              <a:t>suatu</a:t>
            </a:r>
            <a:r>
              <a:rPr lang="id-ID" sz="3400" dirty="0" smtClean="0"/>
              <a:t> obyek atau informasi yang </a:t>
            </a:r>
            <a:r>
              <a:rPr lang="id-ID" sz="3400" dirty="0" err="1" smtClean="0"/>
              <a:t>dihasikan</a:t>
            </a:r>
            <a:r>
              <a:rPr lang="id-ID" sz="3400" dirty="0" smtClean="0"/>
              <a:t> secara virtual (dari komputer) pada pandangan nyata manusia</a:t>
            </a:r>
            <a:endParaRPr lang="en-US" sz="3400" dirty="0"/>
          </a:p>
        </p:txBody>
      </p:sp>
      <p:pic>
        <p:nvPicPr>
          <p:cNvPr id="9" name="Picture 8" descr="augmented-reality-paris.jpg"/>
          <p:cNvPicPr>
            <a:picLocks noChangeAspect="1"/>
          </p:cNvPicPr>
          <p:nvPr/>
        </p:nvPicPr>
        <p:blipFill>
          <a:blip r:embed="rId3" cstate="print"/>
          <a:srcRect l="4444" r="6667"/>
          <a:stretch>
            <a:fillRect/>
          </a:stretch>
        </p:blipFill>
        <p:spPr>
          <a:xfrm>
            <a:off x="152400" y="1981200"/>
            <a:ext cx="3739516" cy="29718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ayar-samsung.bmp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9445" t="33611" b="6330"/>
          <a:stretch/>
        </p:blipFill>
        <p:spPr>
          <a:xfrm>
            <a:off x="0" y="0"/>
            <a:ext cx="9144000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3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ugmented-reality-001.jp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11565"/>
          <a:stretch>
            <a:fillRect/>
          </a:stretch>
        </p:blipFill>
        <p:spPr>
          <a:xfrm>
            <a:off x="0" y="0"/>
            <a:ext cx="9906000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9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kenyonreview.org/blog/wp-content/uploads/2008/12/daylight-savings-ti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143000"/>
            <a:ext cx="4343400" cy="4483511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5257800"/>
            <a:ext cx="7620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Time based LEARNING</a:t>
            </a:r>
            <a:endParaRPr kumimoji="0" lang="en-US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d-ID" dirty="0" smtClean="0"/>
              <a:t>Dahulu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2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r="12771"/>
          <a:stretch/>
        </p:blipFill>
        <p:spPr bwMode="auto">
          <a:xfrm>
            <a:off x="-76200" y="0"/>
            <a:ext cx="9369286" cy="7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71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8" r="12916"/>
          <a:stretch/>
        </p:blipFill>
        <p:spPr bwMode="auto">
          <a:xfrm>
            <a:off x="0" y="8586"/>
            <a:ext cx="9143999" cy="689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34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1" t="10666" r="20501" b="11852"/>
          <a:stretch/>
        </p:blipFill>
        <p:spPr bwMode="auto">
          <a:xfrm>
            <a:off x="0" y="0"/>
            <a:ext cx="9144000" cy="688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02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800" dirty="0" err="1"/>
              <a:t>e-Learning</a:t>
            </a:r>
            <a:r>
              <a:rPr lang="id-ID" sz="4800" dirty="0"/>
              <a:t> </a:t>
            </a:r>
            <a:r>
              <a:rPr lang="id-ID" sz="4800" dirty="0" err="1"/>
              <a:t>Evaluation</a:t>
            </a:r>
            <a:endParaRPr lang="id-ID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06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dirty="0" err="1" smtClean="0">
                <a:effectLst/>
                <a:ea typeface="ＭＳ Ｐゴシック" pitchFamily="50" charset="-128"/>
              </a:rPr>
              <a:t>Keuntungan</a:t>
            </a:r>
            <a:r>
              <a:rPr lang="en-US" altLang="ja-JP" dirty="0" smtClean="0">
                <a:effectLst/>
                <a:ea typeface="ＭＳ Ｐゴシック" pitchFamily="50" charset="-128"/>
              </a:rPr>
              <a:t> e-Learning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382000" cy="5410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ja-JP" sz="3000" dirty="0" err="1" smtClean="0">
                <a:solidFill>
                  <a:srgbClr val="C00000"/>
                </a:solidFill>
                <a:ea typeface="ＭＳ Ｐゴシック" pitchFamily="50" charset="-128"/>
              </a:rPr>
              <a:t>Menghemat</a:t>
            </a:r>
            <a:r>
              <a:rPr lang="en-US" altLang="ja-JP" sz="3000" dirty="0" smtClean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solidFill>
                  <a:srgbClr val="C00000"/>
                </a:solidFill>
                <a:ea typeface="ＭＳ Ｐゴシック" pitchFamily="50" charset="-128"/>
              </a:rPr>
              <a:t>biaya</a:t>
            </a:r>
            <a:r>
              <a:rPr lang="en-US" altLang="ja-JP" sz="3000" dirty="0" smtClean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solidFill>
                  <a:srgbClr val="C00000"/>
                </a:solidFill>
                <a:ea typeface="ＭＳ Ｐゴシック" pitchFamily="50" charset="-128"/>
              </a:rPr>
              <a:t>pendidikan</a:t>
            </a:r>
            <a:r>
              <a:rPr lang="en-US" altLang="ja-JP" sz="3000" dirty="0" smtClean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secara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keseluruhan</a:t>
            </a:r>
            <a:r>
              <a:rPr lang="en-US" altLang="ja-JP" sz="3000" dirty="0" smtClean="0">
                <a:ea typeface="ＭＳ Ｐゴシック" pitchFamily="50" charset="-128"/>
              </a:rPr>
              <a:t> (</a:t>
            </a:r>
            <a:r>
              <a:rPr lang="en-US" altLang="ja-JP" sz="3000" dirty="0" err="1" smtClean="0">
                <a:ea typeface="ＭＳ Ｐゴシック" pitchFamily="50" charset="-128"/>
              </a:rPr>
              <a:t>infrastruktur</a:t>
            </a:r>
            <a:r>
              <a:rPr lang="en-US" altLang="ja-JP" sz="3000" dirty="0" smtClean="0">
                <a:ea typeface="ＭＳ Ｐゴシック" pitchFamily="50" charset="-128"/>
              </a:rPr>
              <a:t>, </a:t>
            </a:r>
            <a:r>
              <a:rPr lang="en-US" altLang="ja-JP" sz="3000" dirty="0" err="1" smtClean="0">
                <a:ea typeface="ＭＳ Ｐゴシック" pitchFamily="50" charset="-128"/>
              </a:rPr>
              <a:t>peralatan</a:t>
            </a:r>
            <a:r>
              <a:rPr lang="en-US" altLang="ja-JP" sz="3000" dirty="0" smtClean="0">
                <a:ea typeface="ＭＳ Ｐゴシック" pitchFamily="50" charset="-128"/>
              </a:rPr>
              <a:t>, </a:t>
            </a:r>
            <a:r>
              <a:rPr lang="en-US" altLang="ja-JP" sz="3000" dirty="0" err="1" smtClean="0">
                <a:ea typeface="ＭＳ Ｐゴシック" pitchFamily="50" charset="-128"/>
              </a:rPr>
              <a:t>buku-buku</a:t>
            </a:r>
            <a:r>
              <a:rPr lang="en-US" altLang="ja-JP" sz="3000" dirty="0" smtClean="0">
                <a:ea typeface="ＭＳ Ｐゴシック" pitchFamily="50" charset="-128"/>
              </a:rPr>
              <a:t>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ja-JP" sz="2200" dirty="0" smtClean="0">
                <a:ea typeface="ＭＳ Ｐゴシック" pitchFamily="50" charset="-128"/>
              </a:rPr>
              <a:t>HP: $7 </a:t>
            </a:r>
            <a:r>
              <a:rPr lang="en-US" altLang="ja-JP" sz="2200" dirty="0" err="1" smtClean="0">
                <a:ea typeface="ＭＳ Ｐゴシック" pitchFamily="50" charset="-128"/>
              </a:rPr>
              <a:t>juta</a:t>
            </a:r>
            <a:r>
              <a:rPr lang="en-US" altLang="ja-JP" sz="2200" dirty="0" smtClean="0">
                <a:ea typeface="ＭＳ Ｐゴシック" pitchFamily="50" charset="-128"/>
              </a:rPr>
              <a:t> </a:t>
            </a:r>
            <a:r>
              <a:rPr lang="en-US" altLang="ja-JP" sz="2200" dirty="0" smtClean="0">
                <a:ea typeface="ＭＳ Ｐゴシック" pitchFamily="50" charset="-128"/>
                <a:sym typeface="Wingdings" pitchFamily="2" charset="2"/>
              </a:rPr>
              <a:t> $1.5 </a:t>
            </a:r>
            <a:r>
              <a:rPr lang="en-US" altLang="ja-JP" sz="2200" dirty="0" err="1" smtClean="0">
                <a:ea typeface="ＭＳ Ｐゴシック" pitchFamily="50" charset="-128"/>
                <a:sym typeface="Wingdings" pitchFamily="2" charset="2"/>
              </a:rPr>
              <a:t>juta</a:t>
            </a:r>
            <a:endParaRPr lang="en-US" altLang="ja-JP" sz="2200" dirty="0" smtClean="0">
              <a:ea typeface="ＭＳ Ｐゴシック" pitchFamily="50" charset="-128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ja-JP" sz="2200" dirty="0" smtClean="0">
                <a:ea typeface="ＭＳ Ｐゴシック" pitchFamily="50" charset="-128"/>
              </a:rPr>
              <a:t>Federal </a:t>
            </a:r>
            <a:r>
              <a:rPr lang="en-US" altLang="ja-JP" sz="2200" dirty="0" err="1" smtClean="0">
                <a:ea typeface="ＭＳ Ｐゴシック" pitchFamily="50" charset="-128"/>
              </a:rPr>
              <a:t>Internasional</a:t>
            </a:r>
            <a:r>
              <a:rPr lang="en-US" altLang="ja-JP" sz="2200" dirty="0" smtClean="0">
                <a:ea typeface="ＭＳ Ｐゴシック" pitchFamily="50" charset="-128"/>
              </a:rPr>
              <a:t> Finance: </a:t>
            </a:r>
            <a:r>
              <a:rPr lang="en-US" altLang="ja-JP" sz="2200" dirty="0" err="1" smtClean="0">
                <a:ea typeface="ＭＳ Ｐゴシック" pitchFamily="50" charset="-128"/>
              </a:rPr>
              <a:t>Hemat</a:t>
            </a:r>
            <a:r>
              <a:rPr lang="en-US" altLang="ja-JP" sz="2200" dirty="0" smtClean="0">
                <a:ea typeface="ＭＳ Ｐゴシック" pitchFamily="50" charset="-128"/>
              </a:rPr>
              <a:t> $1 </a:t>
            </a:r>
            <a:r>
              <a:rPr lang="en-US" altLang="ja-JP" sz="2200" dirty="0" err="1" smtClean="0">
                <a:ea typeface="ＭＳ Ｐゴシック" pitchFamily="50" charset="-128"/>
              </a:rPr>
              <a:t>juta</a:t>
            </a:r>
            <a:endParaRPr lang="en-US" altLang="ja-JP" sz="2200" dirty="0" smtClean="0">
              <a:ea typeface="ＭＳ Ｐゴシック" pitchFamily="50" charset="-128"/>
            </a:endParaRPr>
          </a:p>
          <a:p>
            <a:pPr lvl="1">
              <a:defRPr/>
            </a:pPr>
            <a:r>
              <a:rPr lang="en-US" altLang="ja-JP" sz="2200" dirty="0">
                <a:ea typeface="ＭＳ Ｐゴシック" pitchFamily="50" charset="-128"/>
              </a:rPr>
              <a:t>Aetna: </a:t>
            </a:r>
            <a:r>
              <a:rPr lang="en-US" altLang="ja-JP" sz="2200" dirty="0" err="1">
                <a:ea typeface="ＭＳ Ｐゴシック" pitchFamily="50" charset="-128"/>
              </a:rPr>
              <a:t>H</a:t>
            </a:r>
            <a:r>
              <a:rPr lang="en-US" altLang="ja-JP" sz="2200" dirty="0" err="1" smtClean="0">
                <a:ea typeface="ＭＳ Ｐゴシック" pitchFamily="50" charset="-128"/>
              </a:rPr>
              <a:t>emat</a:t>
            </a:r>
            <a:r>
              <a:rPr lang="en-US" altLang="ja-JP" sz="2200" dirty="0" smtClean="0">
                <a:ea typeface="ＭＳ Ｐゴシック" pitchFamily="50" charset="-128"/>
              </a:rPr>
              <a:t> </a:t>
            </a:r>
            <a:r>
              <a:rPr lang="en-US" altLang="ja-JP" sz="2200" dirty="0">
                <a:ea typeface="ＭＳ Ｐゴシック" pitchFamily="50" charset="-128"/>
              </a:rPr>
              <a:t>$3 </a:t>
            </a:r>
            <a:r>
              <a:rPr lang="en-US" altLang="ja-JP" sz="2200" dirty="0" err="1" smtClean="0">
                <a:ea typeface="ＭＳ Ｐゴシック" pitchFamily="50" charset="-128"/>
              </a:rPr>
              <a:t>juta</a:t>
            </a:r>
            <a:endParaRPr lang="en-US" altLang="ja-JP" sz="2200" dirty="0" smtClean="0">
              <a:ea typeface="ＭＳ Ｐゴシック" pitchFamily="50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ja-JP" sz="3000" dirty="0" err="1" smtClean="0">
                <a:solidFill>
                  <a:srgbClr val="C00000"/>
                </a:solidFill>
                <a:ea typeface="ＭＳ Ｐゴシック" pitchFamily="50" charset="-128"/>
              </a:rPr>
              <a:t>Menghemat</a:t>
            </a:r>
            <a:r>
              <a:rPr lang="en-US" altLang="ja-JP" sz="3000" dirty="0" smtClean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solidFill>
                  <a:srgbClr val="C00000"/>
                </a:solidFill>
                <a:ea typeface="ＭＳ Ｐゴシック" pitchFamily="50" charset="-128"/>
              </a:rPr>
              <a:t>waktu</a:t>
            </a:r>
            <a:r>
              <a:rPr lang="en-US" altLang="ja-JP" sz="3000" dirty="0" smtClean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dan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fleksibel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dalam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proses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belajar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mengajar</a:t>
            </a:r>
            <a:endParaRPr lang="en-US" altLang="ja-JP" sz="3000" dirty="0" smtClean="0">
              <a:ea typeface="ＭＳ Ｐゴシック" pitchFamily="50" charset="-128"/>
            </a:endParaRPr>
          </a:p>
          <a:p>
            <a:pPr>
              <a:defRPr/>
            </a:pP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Menjangkau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wilayah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geografis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>
                <a:ea typeface="ＭＳ Ｐゴシック" pitchFamily="50" charset="-128"/>
              </a:rPr>
              <a:t>yang </a:t>
            </a:r>
            <a:r>
              <a:rPr lang="en-US" altLang="ja-JP" sz="3000" dirty="0" err="1">
                <a:ea typeface="ＭＳ Ｐゴシック" pitchFamily="50" charset="-128"/>
              </a:rPr>
              <a:t>lebih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luas</a:t>
            </a:r>
            <a:endParaRPr lang="en-US" altLang="ja-JP" sz="3000" dirty="0">
              <a:ea typeface="ＭＳ Ｐゴシック" pitchFamily="50" charset="-128"/>
            </a:endParaRPr>
          </a:p>
          <a:p>
            <a:pPr lvl="1">
              <a:defRPr/>
            </a:pPr>
            <a:r>
              <a:rPr lang="en-US" altLang="ja-JP" dirty="0" err="1">
                <a:ea typeface="ＭＳ Ｐゴシック" pitchFamily="50" charset="-128"/>
              </a:rPr>
              <a:t>Tepat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err="1">
                <a:ea typeface="ＭＳ Ｐゴシック" pitchFamily="50" charset="-128"/>
              </a:rPr>
              <a:t>untuk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err="1">
                <a:ea typeface="ＭＳ Ｐゴシック" pitchFamily="50" charset="-128"/>
              </a:rPr>
              <a:t>perusahaan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smtClean="0">
                <a:ea typeface="ＭＳ Ｐゴシック" pitchFamily="50" charset="-128"/>
              </a:rPr>
              <a:t>yang </a:t>
            </a:r>
            <a:r>
              <a:rPr lang="en-US" altLang="ja-JP" dirty="0" err="1">
                <a:ea typeface="ＭＳ Ｐゴシック" pitchFamily="50" charset="-128"/>
              </a:rPr>
              <a:t>bersifat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err="1">
                <a:ea typeface="ＭＳ Ｐゴシック" pitchFamily="50" charset="-128"/>
              </a:rPr>
              <a:t>tersebar</a:t>
            </a:r>
            <a:r>
              <a:rPr lang="en-US" altLang="ja-JP" dirty="0">
                <a:ea typeface="ＭＳ Ｐゴシック" pitchFamily="50" charset="-128"/>
              </a:rPr>
              <a:t> di </a:t>
            </a:r>
            <a:r>
              <a:rPr lang="en-US" altLang="ja-JP" dirty="0" err="1">
                <a:ea typeface="ＭＳ Ｐゴシック" pitchFamily="50" charset="-128"/>
              </a:rPr>
              <a:t>berbagai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err="1">
                <a:ea typeface="ＭＳ Ｐゴシック" pitchFamily="50" charset="-128"/>
              </a:rPr>
              <a:t>wilayah</a:t>
            </a:r>
            <a:endParaRPr lang="en-US" altLang="ja-JP" dirty="0">
              <a:ea typeface="ＭＳ Ｐゴシック" pitchFamily="50" charset="-128"/>
            </a:endParaRPr>
          </a:p>
          <a:p>
            <a:pPr>
              <a:defRPr/>
            </a:pP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Melatih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pembelajar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lebih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00000"/>
                </a:solidFill>
                <a:ea typeface="ＭＳ Ｐゴシック" pitchFamily="50" charset="-128"/>
              </a:rPr>
              <a:t>mandiri</a:t>
            </a:r>
            <a:r>
              <a:rPr lang="en-US" altLang="ja-JP" sz="30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dalam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mendapatkan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ilmu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pengetahuan</a:t>
            </a:r>
            <a:endParaRPr lang="en-US" altLang="ja-JP" sz="3000" dirty="0">
              <a:ea typeface="ＭＳ Ｐゴシック" pitchFamily="50" charset="-128"/>
            </a:endParaRPr>
          </a:p>
          <a:p>
            <a:pPr>
              <a:defRPr/>
            </a:pPr>
            <a:r>
              <a:rPr lang="en-US" altLang="ja-JP" sz="3000" dirty="0" err="1">
                <a:ea typeface="ＭＳ Ｐゴシック" pitchFamily="50" charset="-128"/>
              </a:rPr>
              <a:t>Percepatan</a:t>
            </a:r>
            <a:r>
              <a:rPr lang="en-US" altLang="ja-JP" sz="3000" dirty="0">
                <a:ea typeface="ＭＳ Ｐゴシック" pitchFamily="50" charset="-128"/>
              </a:rPr>
              <a:t> program </a:t>
            </a:r>
            <a:r>
              <a:rPr lang="en-US" altLang="ja-JP" sz="3000" dirty="0" err="1">
                <a:ea typeface="ＭＳ Ｐゴシック" pitchFamily="50" charset="-128"/>
              </a:rPr>
              <a:t>pelatihan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dan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 smtClean="0">
                <a:ea typeface="ＭＳ Ｐゴシック" pitchFamily="50" charset="-128"/>
              </a:rPr>
              <a:t>sertifikasi</a:t>
            </a:r>
            <a:r>
              <a:rPr lang="en-US" altLang="ja-JP" sz="3000" dirty="0" smtClean="0">
                <a:ea typeface="ＭＳ Ｐゴシック" pitchFamily="50" charset="-128"/>
              </a:rPr>
              <a:t>, </a:t>
            </a:r>
            <a:r>
              <a:rPr lang="en-US" altLang="ja-JP" sz="3000" dirty="0">
                <a:ea typeface="ＭＳ Ｐゴシック" pitchFamily="50" charset="-128"/>
              </a:rPr>
              <a:t>yang </a:t>
            </a:r>
            <a:r>
              <a:rPr lang="en-US" altLang="ja-JP" sz="3000" dirty="0" err="1">
                <a:ea typeface="ＭＳ Ｐゴシック" pitchFamily="50" charset="-128"/>
              </a:rPr>
              <a:t>berujung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ke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6063D"/>
                </a:solidFill>
                <a:ea typeface="ＭＳ Ｐゴシック" pitchFamily="50" charset="-128"/>
              </a:rPr>
              <a:t>peningkatkan</a:t>
            </a:r>
            <a:r>
              <a:rPr lang="en-US" altLang="ja-JP" sz="3000" dirty="0">
                <a:solidFill>
                  <a:srgbClr val="C6063D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6063D"/>
                </a:solidFill>
                <a:ea typeface="ＭＳ Ｐゴシック" pitchFamily="50" charset="-128"/>
              </a:rPr>
              <a:t>daya</a:t>
            </a:r>
            <a:r>
              <a:rPr lang="en-US" altLang="ja-JP" sz="3000" dirty="0">
                <a:solidFill>
                  <a:srgbClr val="C6063D"/>
                </a:solidFill>
                <a:ea typeface="ＭＳ Ｐゴシック" pitchFamily="50" charset="-128"/>
              </a:rPr>
              <a:t> </a:t>
            </a:r>
            <a:r>
              <a:rPr lang="en-US" altLang="ja-JP" sz="3000" dirty="0" err="1">
                <a:solidFill>
                  <a:srgbClr val="C6063D"/>
                </a:solidFill>
                <a:ea typeface="ＭＳ Ｐゴシック" pitchFamily="50" charset="-128"/>
              </a:rPr>
              <a:t>saing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karyawan</a:t>
            </a:r>
            <a:endParaRPr lang="en-US" altLang="ja-JP" sz="3000" dirty="0">
              <a:ea typeface="ＭＳ Ｐゴシック" pitchFamily="50" charset="-128"/>
            </a:endParaRPr>
          </a:p>
          <a:p>
            <a:pPr>
              <a:defRPr/>
            </a:pPr>
            <a:r>
              <a:rPr lang="en-US" sz="3000" dirty="0" err="1">
                <a:solidFill>
                  <a:srgbClr val="CC0000"/>
                </a:solidFill>
              </a:rPr>
              <a:t>Sosialisasi</a:t>
            </a:r>
            <a:r>
              <a:rPr lang="en-US" sz="3000" dirty="0">
                <a:solidFill>
                  <a:srgbClr val="CC0000"/>
                </a:solidFill>
              </a:rPr>
              <a:t> product knowledge</a:t>
            </a:r>
            <a:r>
              <a:rPr lang="en-US" sz="3000" dirty="0"/>
              <a:t> </a:t>
            </a:r>
            <a:r>
              <a:rPr lang="en-US" sz="3000" dirty="0" err="1"/>
              <a:t>ke</a:t>
            </a:r>
            <a:r>
              <a:rPr lang="en-US" sz="3000" dirty="0"/>
              <a:t> </a:t>
            </a:r>
            <a:r>
              <a:rPr lang="en-US" sz="3000" dirty="0" err="1"/>
              <a:t>karyawan</a:t>
            </a:r>
            <a:r>
              <a:rPr lang="en-US" sz="3000" dirty="0"/>
              <a:t> (staff) </a:t>
            </a:r>
            <a:r>
              <a:rPr lang="en-US" sz="3000" dirty="0" err="1"/>
              <a:t>lebih</a:t>
            </a:r>
            <a:r>
              <a:rPr lang="en-US" sz="3000" dirty="0"/>
              <a:t> </a:t>
            </a:r>
            <a:r>
              <a:rPr lang="en-US" sz="3000" dirty="0" err="1"/>
              <a:t>efektif</a:t>
            </a:r>
            <a:r>
              <a:rPr lang="en-US" sz="3000" dirty="0"/>
              <a:t> </a:t>
            </a:r>
            <a:r>
              <a:rPr lang="en-US" sz="3000" dirty="0" err="1"/>
              <a:t>dan</a:t>
            </a:r>
            <a:r>
              <a:rPr lang="en-US" sz="3000" dirty="0"/>
              <a:t> </a:t>
            </a:r>
            <a:r>
              <a:rPr lang="en-US" sz="3000" dirty="0" err="1" smtClean="0"/>
              <a:t>efisien</a:t>
            </a:r>
            <a:endParaRPr lang="en-US" sz="3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91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>
                <a:ea typeface="ＭＳ Ｐゴシック" pitchFamily="50" charset="-128"/>
              </a:rPr>
              <a:t>Kegagalan</a:t>
            </a:r>
            <a:r>
              <a:rPr lang="en-US" altLang="ja-JP" dirty="0">
                <a:ea typeface="ＭＳ Ｐゴシック" pitchFamily="50" charset="-128"/>
              </a:rPr>
              <a:t> </a:t>
            </a:r>
            <a:r>
              <a:rPr lang="en-US" altLang="ja-JP" dirty="0" smtClean="0">
                <a:ea typeface="ＭＳ Ｐゴシック" pitchFamily="50" charset="-128"/>
              </a:rPr>
              <a:t>e-Learning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36258"/>
            <a:ext cx="7981950" cy="5098294"/>
          </a:xfrm>
        </p:spPr>
        <p:txBody>
          <a:bodyPr/>
          <a:lstStyle/>
          <a:p>
            <a:pPr>
              <a:defRPr/>
            </a:pPr>
            <a:r>
              <a:rPr lang="en-US" altLang="ja-JP" sz="3000" dirty="0" err="1">
                <a:ea typeface="ＭＳ Ｐゴシック" pitchFamily="50" charset="-128"/>
              </a:rPr>
              <a:t>Studi</a:t>
            </a:r>
            <a:r>
              <a:rPr lang="en-US" altLang="ja-JP" sz="3000" dirty="0">
                <a:ea typeface="ＭＳ Ｐゴシック" pitchFamily="50" charset="-128"/>
              </a:rPr>
              <a:t> Forrester Group </a:t>
            </a:r>
            <a:r>
              <a:rPr lang="en-US" altLang="ja-JP" sz="3000" dirty="0" err="1" smtClean="0">
                <a:ea typeface="ＭＳ Ｐゴシック" pitchFamily="50" charset="-128"/>
              </a:rPr>
              <a:t>kepada</a:t>
            </a:r>
            <a:r>
              <a:rPr lang="en-US" altLang="ja-JP" sz="3000" dirty="0" smtClean="0">
                <a:ea typeface="ＭＳ Ｐゴシック" pitchFamily="50" charset="-128"/>
              </a:rPr>
              <a:t> </a:t>
            </a:r>
            <a:r>
              <a:rPr lang="en-US" altLang="ja-JP" sz="3000" dirty="0">
                <a:ea typeface="ＭＳ Ｐゴシック" pitchFamily="50" charset="-128"/>
              </a:rPr>
              <a:t>40 </a:t>
            </a:r>
            <a:r>
              <a:rPr lang="en-US" altLang="ja-JP" sz="3000" dirty="0" err="1">
                <a:ea typeface="ＭＳ Ｐゴシック" pitchFamily="50" charset="-128"/>
              </a:rPr>
              <a:t>perusahaan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besar</a:t>
            </a:r>
            <a:r>
              <a:rPr lang="en-US" altLang="ja-JP" sz="3000" dirty="0">
                <a:ea typeface="ＭＳ Ｐゴシック" pitchFamily="50" charset="-128"/>
              </a:rPr>
              <a:t>:</a:t>
            </a:r>
          </a:p>
          <a:p>
            <a:pPr lvl="1">
              <a:defRPr/>
            </a:pP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Lebih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dari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68%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menolak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untuk</a:t>
            </a: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mengikuti</a:t>
            </a: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pelatihan</a:t>
            </a:r>
            <a:r>
              <a:rPr lang="en-US" altLang="ja-JP" sz="2200" dirty="0">
                <a:ea typeface="ＭＳ Ｐゴシック" pitchFamily="50" charset="-128"/>
              </a:rPr>
              <a:t>/</a:t>
            </a:r>
            <a:r>
              <a:rPr lang="en-US" altLang="ja-JP" sz="2200" dirty="0" err="1">
                <a:ea typeface="ＭＳ Ｐゴシック" pitchFamily="50" charset="-128"/>
              </a:rPr>
              <a:t>kursus</a:t>
            </a:r>
            <a:r>
              <a:rPr lang="en-US" altLang="ja-JP" sz="2200" dirty="0">
                <a:ea typeface="ＭＳ Ｐゴシック" pitchFamily="50" charset="-128"/>
              </a:rPr>
              <a:t> yang </a:t>
            </a:r>
            <a:r>
              <a:rPr lang="en-US" altLang="ja-JP" sz="2200" dirty="0" err="1">
                <a:ea typeface="ＭＳ Ｐゴシック" pitchFamily="50" charset="-128"/>
              </a:rPr>
              <a:t>menggunakan</a:t>
            </a: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konsep</a:t>
            </a:r>
            <a:r>
              <a:rPr lang="en-US" altLang="ja-JP" sz="2200" dirty="0">
                <a:ea typeface="ＭＳ Ｐゴシック" pitchFamily="50" charset="-128"/>
              </a:rPr>
              <a:t> e-Learning</a:t>
            </a:r>
          </a:p>
          <a:p>
            <a:pPr>
              <a:defRPr/>
            </a:pPr>
            <a:r>
              <a:rPr lang="en-US" altLang="ja-JP" sz="3000" dirty="0" err="1">
                <a:ea typeface="ＭＳ Ｐゴシック" pitchFamily="50" charset="-128"/>
              </a:rPr>
              <a:t>Ketika</a:t>
            </a:r>
            <a:r>
              <a:rPr lang="en-US" altLang="ja-JP" sz="3000" dirty="0">
                <a:ea typeface="ＭＳ Ｐゴシック" pitchFamily="50" charset="-128"/>
              </a:rPr>
              <a:t> eLearning </a:t>
            </a:r>
            <a:r>
              <a:rPr lang="en-US" altLang="ja-JP" sz="3000" dirty="0" err="1">
                <a:ea typeface="ＭＳ Ｐゴシック" pitchFamily="50" charset="-128"/>
              </a:rPr>
              <a:t>itu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diwajibkan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kepada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mereka</a:t>
            </a:r>
            <a:r>
              <a:rPr lang="en-US" altLang="ja-JP" sz="3000" dirty="0">
                <a:ea typeface="ＭＳ Ｐゴシック" pitchFamily="50" charset="-128"/>
              </a:rPr>
              <a:t>:</a:t>
            </a:r>
          </a:p>
          <a:p>
            <a:pPr lvl="1">
              <a:defRPr/>
            </a:pP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30%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menolak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untuk</a:t>
            </a: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mengikuti</a:t>
            </a:r>
            <a:r>
              <a:rPr lang="en-US" altLang="ja-JP" sz="2200" dirty="0">
                <a:ea typeface="ＭＳ Ｐゴシック" pitchFamily="50" charset="-128"/>
              </a:rPr>
              <a:t> [Dublin, 2003]</a:t>
            </a:r>
          </a:p>
          <a:p>
            <a:pPr>
              <a:defRPr/>
            </a:pPr>
            <a:r>
              <a:rPr lang="en-US" altLang="ja-JP" sz="3000" dirty="0" err="1">
                <a:ea typeface="ＭＳ Ｐゴシック" pitchFamily="50" charset="-128"/>
              </a:rPr>
              <a:t>Studi</a:t>
            </a:r>
            <a:r>
              <a:rPr lang="en-US" altLang="ja-JP" sz="3000" dirty="0">
                <a:ea typeface="ＭＳ Ｐゴシック" pitchFamily="50" charset="-128"/>
              </a:rPr>
              <a:t> lain </a:t>
            </a:r>
            <a:r>
              <a:rPr lang="en-US" altLang="ja-JP" sz="3000" dirty="0" err="1">
                <a:ea typeface="ＭＳ Ｐゴシック" pitchFamily="50" charset="-128"/>
              </a:rPr>
              <a:t>mengindikasikan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bahwa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dari</a:t>
            </a:r>
            <a:r>
              <a:rPr lang="en-US" altLang="ja-JP" sz="3000" dirty="0">
                <a:ea typeface="ＭＳ Ｐゴシック" pitchFamily="50" charset="-128"/>
              </a:rPr>
              <a:t> orang-orang yang </a:t>
            </a:r>
            <a:r>
              <a:rPr lang="en-US" altLang="ja-JP" sz="3000" dirty="0" err="1">
                <a:ea typeface="ＭＳ Ｐゴシック" pitchFamily="50" charset="-128"/>
              </a:rPr>
              <a:t>mendaftar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untuk</a:t>
            </a:r>
            <a:r>
              <a:rPr lang="en-US" altLang="ja-JP" sz="3000" dirty="0">
                <a:ea typeface="ＭＳ Ｐゴシック" pitchFamily="50" charset="-128"/>
              </a:rPr>
              <a:t> </a:t>
            </a:r>
            <a:r>
              <a:rPr lang="en-US" altLang="ja-JP" sz="3000" dirty="0" err="1">
                <a:ea typeface="ＭＳ Ｐゴシック" pitchFamily="50" charset="-128"/>
              </a:rPr>
              <a:t>mengikuti</a:t>
            </a:r>
            <a:r>
              <a:rPr lang="en-US" altLang="ja-JP" sz="3000" dirty="0">
                <a:ea typeface="ＭＳ Ｐゴシック" pitchFamily="50" charset="-128"/>
              </a:rPr>
              <a:t> eLearning:</a:t>
            </a:r>
          </a:p>
          <a:p>
            <a:pPr lvl="1">
              <a:defRPr/>
            </a:pP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50-80%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tidak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pernah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solidFill>
                  <a:srgbClr val="C00000"/>
                </a:solidFill>
                <a:ea typeface="ＭＳ Ｐゴシック" pitchFamily="50" charset="-128"/>
              </a:rPr>
              <a:t>menyelesaikannya</a:t>
            </a:r>
            <a:r>
              <a:rPr lang="en-US" altLang="ja-JP" sz="2200" dirty="0">
                <a:solidFill>
                  <a:srgbClr val="C00000"/>
                </a:solidFill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sampai</a:t>
            </a:r>
            <a:r>
              <a:rPr lang="en-US" altLang="ja-JP" sz="2200" dirty="0">
                <a:ea typeface="ＭＳ Ｐゴシック" pitchFamily="50" charset="-128"/>
              </a:rPr>
              <a:t> </a:t>
            </a:r>
            <a:r>
              <a:rPr lang="en-US" altLang="ja-JP" sz="2200" dirty="0" err="1">
                <a:ea typeface="ＭＳ Ｐゴシック" pitchFamily="50" charset="-128"/>
              </a:rPr>
              <a:t>akhir</a:t>
            </a:r>
            <a:r>
              <a:rPr lang="en-US" altLang="ja-JP" sz="2200" dirty="0">
                <a:ea typeface="ＭＳ Ｐゴシック" pitchFamily="50" charset="-128"/>
              </a:rPr>
              <a:t> [</a:t>
            </a:r>
            <a:r>
              <a:rPr lang="en-US" altLang="ja-JP" sz="2200" dirty="0" err="1">
                <a:ea typeface="ＭＳ Ｐゴシック" pitchFamily="50" charset="-128"/>
              </a:rPr>
              <a:t>Delio</a:t>
            </a:r>
            <a:r>
              <a:rPr lang="en-US" altLang="ja-JP" sz="2200" dirty="0">
                <a:ea typeface="ＭＳ Ｐゴシック" pitchFamily="50" charset="-128"/>
              </a:rPr>
              <a:t>, 2000</a:t>
            </a:r>
            <a:r>
              <a:rPr lang="en-US" altLang="ja-JP" sz="2200" dirty="0" smtClean="0">
                <a:ea typeface="ＭＳ Ｐゴシック" pitchFamily="50" charset="-128"/>
              </a:rPr>
              <a:t>]</a:t>
            </a:r>
            <a:endParaRPr lang="en-US" altLang="ja-JP" sz="2200" dirty="0">
              <a:ea typeface="ＭＳ Ｐゴシック" pitchFamily="50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6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Masalah</a:t>
            </a:r>
            <a:r>
              <a:rPr lang="en-US" dirty="0" smtClean="0"/>
              <a:t> e-Learning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469" y="1295400"/>
            <a:ext cx="8229600" cy="5562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Infrastructure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Hardware, Network and Internet Connection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Content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Combining Tacit and Explicit Knowledge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70C0"/>
                </a:solidFill>
              </a:rPr>
              <a:t>Delivered as well as Conventional Learning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Human Factor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User Needs Elicitation is Failed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srgbClr val="0070C0"/>
                </a:solidFill>
              </a:rPr>
              <a:t>Behavior and Culture Change</a:t>
            </a:r>
            <a:endParaRPr lang="id-ID" dirty="0" smtClean="0">
              <a:solidFill>
                <a:srgbClr val="0070C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id-ID" dirty="0" smtClean="0">
                <a:solidFill>
                  <a:srgbClr val="0070C0"/>
                </a:solidFill>
              </a:rPr>
              <a:t>Motivation for Knowledge Sharing</a:t>
            </a:r>
            <a:endParaRPr lang="en-US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3200" dirty="0" smtClean="0">
                <a:solidFill>
                  <a:srgbClr val="CC0000"/>
                </a:solidFill>
              </a:rPr>
              <a:t>Quality Assurance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Procedure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Legality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73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686800" cy="5635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Implementasi</a:t>
            </a:r>
            <a:r>
              <a:rPr lang="en-US" dirty="0" smtClean="0"/>
              <a:t> eLearning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682256" y="1371600"/>
            <a:ext cx="8001000" cy="5257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err="1" smtClean="0"/>
              <a:t>Harus</a:t>
            </a:r>
            <a:r>
              <a:rPr lang="en-US" sz="2800" dirty="0" smtClean="0"/>
              <a:t> </a:t>
            </a:r>
            <a:r>
              <a:rPr lang="en-US" sz="2800" dirty="0" err="1" smtClean="0"/>
              <a:t>didesain</a:t>
            </a:r>
            <a:r>
              <a:rPr lang="en-US" sz="2800" dirty="0" smtClean="0"/>
              <a:t> </a:t>
            </a:r>
            <a:r>
              <a:rPr lang="en-US" sz="2800" dirty="0" err="1" smtClean="0"/>
              <a:t>utk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memberikan</a:t>
            </a:r>
            <a:r>
              <a:rPr lang="en-US" sz="2800" dirty="0" smtClean="0"/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nilai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tambah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secara</a:t>
            </a:r>
            <a:r>
              <a:rPr lang="en-US" sz="2800" dirty="0" smtClean="0">
                <a:solidFill>
                  <a:srgbClr val="CC0000"/>
                </a:solidFill>
              </a:rPr>
              <a:t> formal (</a:t>
            </a:r>
            <a:r>
              <a:rPr lang="en-US" sz="2800" dirty="0" err="1" smtClean="0">
                <a:solidFill>
                  <a:srgbClr val="CC0000"/>
                </a:solidFill>
              </a:rPr>
              <a:t>karier</a:t>
            </a:r>
            <a:r>
              <a:rPr lang="en-US" sz="2800" dirty="0" smtClean="0">
                <a:solidFill>
                  <a:srgbClr val="CC0000"/>
                </a:solidFill>
              </a:rPr>
              <a:t>, </a:t>
            </a:r>
            <a:r>
              <a:rPr lang="en-US" sz="2800" dirty="0" err="1" smtClean="0">
                <a:solidFill>
                  <a:srgbClr val="CC0000"/>
                </a:solidFill>
              </a:rPr>
              <a:t>insentif</a:t>
            </a:r>
            <a:r>
              <a:rPr lang="en-US" sz="2800" dirty="0" smtClean="0">
                <a:solidFill>
                  <a:srgbClr val="CC0000"/>
                </a:solidFill>
              </a:rPr>
              <a:t>, </a:t>
            </a:r>
            <a:r>
              <a:rPr lang="en-US" sz="2800" dirty="0" err="1" smtClean="0">
                <a:solidFill>
                  <a:srgbClr val="CC0000"/>
                </a:solidFill>
              </a:rPr>
              <a:t>dsb</a:t>
            </a:r>
            <a:r>
              <a:rPr lang="en-US" sz="2800" dirty="0" smtClean="0">
                <a:solidFill>
                  <a:srgbClr val="CC0000"/>
                </a:solidFill>
              </a:rPr>
              <a:t>) </a:t>
            </a:r>
            <a:r>
              <a:rPr lang="en-US" sz="2800" dirty="0" err="1" smtClean="0">
                <a:solidFill>
                  <a:srgbClr val="CC0000"/>
                </a:solidFill>
              </a:rPr>
              <a:t>dan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nonformal</a:t>
            </a:r>
            <a:r>
              <a:rPr lang="en-US" sz="2800" dirty="0" smtClean="0">
                <a:solidFill>
                  <a:srgbClr val="CC0000"/>
                </a:solidFill>
              </a:rPr>
              <a:t> (</a:t>
            </a:r>
            <a:r>
              <a:rPr lang="en-US" sz="2800" dirty="0" err="1" smtClean="0">
                <a:solidFill>
                  <a:srgbClr val="CC0000"/>
                </a:solidFill>
              </a:rPr>
              <a:t>ilmu</a:t>
            </a:r>
            <a:r>
              <a:rPr lang="en-US" sz="2800" dirty="0" smtClean="0">
                <a:solidFill>
                  <a:srgbClr val="CC0000"/>
                </a:solidFill>
              </a:rPr>
              <a:t>, skill </a:t>
            </a:r>
            <a:r>
              <a:rPr lang="en-US" sz="2800" dirty="0" err="1" smtClean="0">
                <a:solidFill>
                  <a:srgbClr val="CC0000"/>
                </a:solidFill>
              </a:rPr>
              <a:t>teknis</a:t>
            </a:r>
            <a:r>
              <a:rPr lang="en-US" sz="2800" dirty="0" smtClean="0">
                <a:solidFill>
                  <a:srgbClr val="CC0000"/>
                </a:solidFill>
              </a:rPr>
              <a:t>, </a:t>
            </a:r>
            <a:r>
              <a:rPr lang="en-US" sz="2800" dirty="0" err="1" smtClean="0">
                <a:solidFill>
                  <a:srgbClr val="CC0000"/>
                </a:solidFill>
              </a:rPr>
              <a:t>dsb</a:t>
            </a:r>
            <a:r>
              <a:rPr lang="en-US" sz="2800" dirty="0" smtClean="0">
                <a:solidFill>
                  <a:srgbClr val="CC0000"/>
                </a:solidFill>
              </a:rPr>
              <a:t>)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pengguna</a:t>
            </a:r>
            <a:r>
              <a:rPr lang="en-US" sz="2800" dirty="0" smtClean="0"/>
              <a:t> (</a:t>
            </a:r>
            <a:r>
              <a:rPr lang="en-US" sz="2800" dirty="0" err="1" smtClean="0"/>
              <a:t>pembelajar</a:t>
            </a:r>
            <a:r>
              <a:rPr lang="en-US" sz="2800" dirty="0" smtClean="0"/>
              <a:t>, </a:t>
            </a:r>
            <a:r>
              <a:rPr lang="en-US" sz="2800" dirty="0" err="1" smtClean="0"/>
              <a:t>instruktur</a:t>
            </a:r>
            <a:r>
              <a:rPr lang="en-US" sz="2800" dirty="0" smtClean="0"/>
              <a:t>, admin)</a:t>
            </a:r>
          </a:p>
          <a:p>
            <a:pPr eaLnBrk="1" hangingPunct="1">
              <a:defRPr/>
            </a:pP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masa</a:t>
            </a:r>
            <a:r>
              <a:rPr lang="en-US" sz="2800" dirty="0" smtClean="0"/>
              <a:t> </a:t>
            </a:r>
            <a:r>
              <a:rPr lang="en-US" sz="2800" dirty="0" err="1" smtClean="0"/>
              <a:t>sosialisasi</a:t>
            </a:r>
            <a:r>
              <a:rPr lang="en-US" sz="2800" dirty="0" smtClean="0"/>
              <a:t> </a:t>
            </a:r>
            <a:r>
              <a:rPr lang="en-US" sz="2800" dirty="0" err="1" smtClean="0"/>
              <a:t>terapkan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CC0000"/>
                </a:solidFill>
              </a:rPr>
              <a:t>blended eLearning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melatih</a:t>
            </a:r>
            <a:r>
              <a:rPr lang="en-US" sz="2800" dirty="0" smtClean="0"/>
              <a:t> behavior </a:t>
            </a:r>
            <a:r>
              <a:rPr lang="en-US" sz="2800" dirty="0" err="1" smtClean="0"/>
              <a:t>pengguna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e-life style</a:t>
            </a:r>
          </a:p>
          <a:p>
            <a:pPr eaLnBrk="1" hangingPunct="1">
              <a:defRPr/>
            </a:pPr>
            <a:r>
              <a:rPr lang="en-US" sz="2800" dirty="0" smtClean="0"/>
              <a:t>Project eLearning </a:t>
            </a:r>
            <a:r>
              <a:rPr lang="en-US" sz="2800" dirty="0" err="1" smtClean="0"/>
              <a:t>adalah</a:t>
            </a:r>
            <a:r>
              <a:rPr lang="en-US" sz="2800" dirty="0" smtClean="0"/>
              <a:t> </a:t>
            </a:r>
            <a:r>
              <a:rPr lang="id-ID" sz="2800" dirty="0" err="1" smtClean="0">
                <a:solidFill>
                  <a:srgbClr val="CC0000"/>
                </a:solidFill>
              </a:rPr>
              <a:t>organization</a:t>
            </a:r>
            <a:r>
              <a:rPr lang="id-ID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smtClean="0">
                <a:solidFill>
                  <a:srgbClr val="CC0000"/>
                </a:solidFill>
              </a:rPr>
              <a:t>initiative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bukan</a:t>
            </a:r>
            <a:r>
              <a:rPr lang="en-US" sz="2800" dirty="0" smtClean="0"/>
              <a:t> </a:t>
            </a:r>
            <a:r>
              <a:rPr lang="en-US" sz="2800" dirty="0" err="1" smtClean="0"/>
              <a:t>hanya</a:t>
            </a:r>
            <a:r>
              <a:rPr lang="en-US" sz="2800" dirty="0" smtClean="0"/>
              <a:t> </a:t>
            </a:r>
            <a:r>
              <a:rPr lang="id-ID" sz="2800" dirty="0" smtClean="0"/>
              <a:t>inisiatif bagian </a:t>
            </a:r>
            <a:r>
              <a:rPr lang="en-US" sz="2800" dirty="0" smtClean="0"/>
              <a:t>IT </a:t>
            </a:r>
            <a:r>
              <a:rPr lang="en-US" sz="2800" dirty="0" err="1" smtClean="0"/>
              <a:t>atau</a:t>
            </a:r>
            <a:r>
              <a:rPr lang="id-ID" sz="2800" dirty="0" smtClean="0"/>
              <a:t> guru/dosen semata</a:t>
            </a:r>
            <a:endParaRPr lang="en-US" sz="2800" dirty="0" smtClean="0"/>
          </a:p>
          <a:p>
            <a:pPr eaLnBrk="1" hangingPunct="1">
              <a:defRPr/>
            </a:pPr>
            <a:r>
              <a:rPr lang="en-US" sz="2800" dirty="0" err="1" smtClean="0"/>
              <a:t>Jadikan</a:t>
            </a:r>
            <a:r>
              <a:rPr lang="en-US" sz="2800" dirty="0" smtClean="0"/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pengguna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sebagai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peran</a:t>
            </a:r>
            <a:r>
              <a:rPr lang="en-US" sz="2800" dirty="0" smtClean="0">
                <a:solidFill>
                  <a:srgbClr val="CC0000"/>
                </a:solidFill>
              </a:rPr>
              <a:t> </a:t>
            </a:r>
            <a:r>
              <a:rPr lang="en-US" sz="2800" dirty="0" err="1" smtClean="0">
                <a:solidFill>
                  <a:srgbClr val="CC0000"/>
                </a:solidFill>
              </a:rPr>
              <a:t>utama</a:t>
            </a:r>
            <a:r>
              <a:rPr lang="en-US" sz="2800" dirty="0" smtClean="0"/>
              <a:t> (</a:t>
            </a:r>
            <a:r>
              <a:rPr lang="en-US" sz="2800" dirty="0" err="1" smtClean="0"/>
              <a:t>dukung</a:t>
            </a:r>
            <a:r>
              <a:rPr lang="en-US" sz="2800" dirty="0" smtClean="0"/>
              <a:t> </a:t>
            </a:r>
            <a:r>
              <a:rPr lang="en-US" sz="2800" dirty="0" err="1" smtClean="0"/>
              <a:t>aktualisasi</a:t>
            </a:r>
            <a:r>
              <a:rPr lang="en-US" sz="2800" dirty="0" smtClean="0"/>
              <a:t> </a:t>
            </a:r>
            <a:r>
              <a:rPr lang="en-US" sz="2800" dirty="0" err="1" smtClean="0"/>
              <a:t>diri</a:t>
            </a:r>
            <a:r>
              <a:rPr lang="en-US" sz="2800" dirty="0" smtClean="0"/>
              <a:t> </a:t>
            </a:r>
            <a:r>
              <a:rPr lang="en-US" sz="2800" dirty="0" err="1" smtClean="0"/>
              <a:t>pengguna</a:t>
            </a:r>
            <a:r>
              <a:rPr lang="en-US" sz="2800" dirty="0" smtClean="0"/>
              <a:t>),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hanya</a:t>
            </a:r>
            <a:r>
              <a:rPr lang="en-US" sz="2800" dirty="0" smtClean="0"/>
              <a:t> </a:t>
            </a:r>
            <a:r>
              <a:rPr lang="id-ID" sz="2800" dirty="0" smtClean="0"/>
              <a:t>obyek implementasi </a:t>
            </a:r>
            <a:r>
              <a:rPr lang="en-US" sz="2800" dirty="0" err="1" smtClean="0"/>
              <a:t>semata</a:t>
            </a:r>
            <a:endParaRPr lang="en-US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953000"/>
            <a:ext cx="7886700" cy="1247775"/>
          </a:xfrm>
        </p:spPr>
        <p:txBody>
          <a:bodyPr>
            <a:normAutofit/>
          </a:bodyPr>
          <a:lstStyle/>
          <a:p>
            <a:pPr algn="r"/>
            <a:r>
              <a:rPr lang="en-US" sz="2800" i="1" dirty="0" smtClean="0"/>
              <a:t>http://romisatriawahono.net</a:t>
            </a:r>
            <a:br>
              <a:rPr lang="en-US" sz="2800" i="1" dirty="0" smtClean="0"/>
            </a:br>
            <a:r>
              <a:rPr lang="en-US" sz="2800" i="1" dirty="0" smtClean="0"/>
              <a:t>romi@brainmatics.com</a:t>
            </a:r>
            <a:r>
              <a:rPr lang="en-US" sz="2800" i="1" dirty="0"/>
              <a:t/>
            </a:r>
            <a:br>
              <a:rPr lang="en-US" sz="2800" i="1" dirty="0"/>
            </a:br>
            <a:r>
              <a:rPr lang="en-US" sz="2800" i="1" dirty="0" smtClean="0"/>
              <a:t>081586220090</a:t>
            </a:r>
            <a:endParaRPr lang="id-ID" sz="2800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013693"/>
              </p:ext>
            </p:extLst>
          </p:nvPr>
        </p:nvGraphicFramePr>
        <p:xfrm>
          <a:off x="4267200" y="285751"/>
          <a:ext cx="4876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440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686800" cy="838200"/>
          </a:xfrm>
        </p:spPr>
        <p:txBody>
          <a:bodyPr/>
          <a:lstStyle/>
          <a:p>
            <a:pPr lvl="0" algn="ctr"/>
            <a:r>
              <a:rPr lang="en-US" kern="1200" dirty="0" err="1" smtClean="0"/>
              <a:t>Sekarang</a:t>
            </a:r>
            <a:endParaRPr lang="en-US" dirty="0"/>
          </a:p>
        </p:txBody>
      </p:sp>
      <p:pic>
        <p:nvPicPr>
          <p:cNvPr id="54274" name="Picture 2" descr="http://www2.scholastic.com/content/images/content_promo/article/parents/learning-style_10237_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3768" y="1143000"/>
            <a:ext cx="5209032" cy="4650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5486400"/>
            <a:ext cx="8001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OUTCOME BASED LEARNING</a:t>
            </a:r>
            <a:endParaRPr kumimoji="0" lang="en-US" sz="36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16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458200" cy="609600"/>
          </a:xfrm>
        </p:spPr>
        <p:txBody>
          <a:bodyPr>
            <a:noAutofit/>
          </a:bodyPr>
          <a:lstStyle/>
          <a:p>
            <a:pPr lvl="0" algn="ctr" eaLnBrk="1" fontAlgn="auto" hangingPunct="1">
              <a:spcAft>
                <a:spcPts val="0"/>
              </a:spcAft>
              <a:defRPr/>
            </a:pPr>
            <a:r>
              <a:rPr lang="en-US" kern="1200" dirty="0" err="1"/>
              <a:t>Dahulu</a:t>
            </a:r>
            <a:endParaRPr lang="en-US" kern="1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5410200"/>
            <a:ext cx="80772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Text</a:t>
            </a:r>
            <a:r>
              <a:rPr kumimoji="0" lang="id-ID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kumimoji="0" lang="en-US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book</a:t>
            </a:r>
            <a:r>
              <a:rPr kumimoji="0" lang="id-ID" sz="36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DRIVEN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8370" name="Picture 2" descr="http://www.svsu.edu/clubs/vanguard/files/40/16/full/boo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219200"/>
            <a:ext cx="2362200" cy="44196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6E0E4-908A-4724-B308-E4F6AE4FA0D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6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efbba88f9effca3c498f2a0ccb1d24f22f5a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4D325153-B80F-4A68-BB5A-D356C5F27295}"/>
  <p:tag name="GENSWF_ADVANCE_TIME" val="0.001"/>
  <p:tag name="TIMING" val="|0.001"/>
  <p:tag name="ISPRING_CUSTOM_TIMING_USED" val="1"/>
</p:tagLst>
</file>

<file path=ppt/theme/theme1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4943</TotalTime>
  <Words>794</Words>
  <Application>Microsoft Office PowerPoint</Application>
  <PresentationFormat>On-screen Show (4:3)</PresentationFormat>
  <Paragraphs>259</Paragraphs>
  <Slides>78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9" baseType="lpstr">
      <vt:lpstr>Arial</vt:lpstr>
      <vt:lpstr>Arial Black</vt:lpstr>
      <vt:lpstr>Calibri</vt:lpstr>
      <vt:lpstr>Calibri Light</vt:lpstr>
      <vt:lpstr>Constantia</vt:lpstr>
      <vt:lpstr>LBi Fedra Regular</vt:lpstr>
      <vt:lpstr>ＭＳ Ｐゴシック</vt:lpstr>
      <vt:lpstr>Tahoma</vt:lpstr>
      <vt:lpstr>Wingdings</vt:lpstr>
      <vt:lpstr>6_Office Theme</vt:lpstr>
      <vt:lpstr>CorelDRAW</vt:lpstr>
      <vt:lpstr>e-Learning Trends 2015</vt:lpstr>
      <vt:lpstr>Romi Satria Wahono</vt:lpstr>
      <vt:lpstr>PowerPoint Presentation</vt:lpstr>
      <vt:lpstr>1. Learning Culture</vt:lpstr>
      <vt:lpstr>PowerPoint Presentation</vt:lpstr>
      <vt:lpstr>PowerPoint Presentation</vt:lpstr>
      <vt:lpstr>Dahulu</vt:lpstr>
      <vt:lpstr>Sekarang</vt:lpstr>
      <vt:lpstr>Dahulu</vt:lpstr>
      <vt:lpstr>Sekarang</vt:lpstr>
      <vt:lpstr>Dahulu</vt:lpstr>
      <vt:lpstr>Sekarang</vt:lpstr>
      <vt:lpstr>Dahulu</vt:lpstr>
      <vt:lpstr>Sekarang</vt:lpstr>
      <vt:lpstr>Dahulu</vt:lpstr>
      <vt:lpstr>Sekarang</vt:lpstr>
      <vt:lpstr>Dahulu</vt:lpstr>
      <vt:lpstr>Sekarang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Systems and Contents</vt:lpstr>
      <vt:lpstr>Apa Itu e-Learning?</vt:lpstr>
      <vt:lpstr>Komponen e-Learning</vt:lpstr>
      <vt:lpstr>e-Learning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e-Learning Content</vt:lpstr>
      <vt:lpstr>PowerPoint Presentation</vt:lpstr>
      <vt:lpstr>PowerPoint Presentation</vt:lpstr>
      <vt:lpstr>PowerPoint Presentation</vt:lpstr>
      <vt:lpstr>e-Learning Content Development</vt:lpstr>
      <vt:lpstr>e-Learning Content dan Kreatifitas</vt:lpstr>
      <vt:lpstr>3. Enterprise e-Learning</vt:lpstr>
      <vt:lpstr>ABN Amro e-Learning System</vt:lpstr>
      <vt:lpstr>Bank Mandiri</vt:lpstr>
      <vt:lpstr>Departemen Keuangan e-Learning</vt:lpstr>
      <vt:lpstr>UNESCO – Sekolah Jurnalistik</vt:lpstr>
      <vt:lpstr>Jasa Rahardja e-Learning System</vt:lpstr>
      <vt:lpstr>ITS eLearning System </vt:lpstr>
      <vt:lpstr>KPK eLearning Systems</vt:lpstr>
      <vt:lpstr>Kepolisian RI</vt:lpstr>
      <vt:lpstr>Merpati eLearning System</vt:lpstr>
      <vt:lpstr>4. Mobile Learning</vt:lpstr>
      <vt:lpstr>Mobile Devices and Applications</vt:lpstr>
      <vt:lpstr>Android Devices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Augmented Reality Learning</vt:lpstr>
      <vt:lpstr>What is Augmented Reality?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e-Learning Evaluation</vt:lpstr>
      <vt:lpstr>Keuntungan e-Learning</vt:lpstr>
      <vt:lpstr>Kegagalan e-Learning</vt:lpstr>
      <vt:lpstr>Masalah e-Learning</vt:lpstr>
      <vt:lpstr>Strategi Implementasi eLearning</vt:lpstr>
      <vt:lpstr>Terima Kasih</vt:lpstr>
    </vt:vector>
  </TitlesOfParts>
  <Company>Brainmatics Cipta Informatika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Romi Satria Wahono</dc:title>
  <dc:creator>Romi Satria Wahono</dc:creator>
  <cp:lastModifiedBy>Romi Satria Wahono</cp:lastModifiedBy>
  <cp:revision>1126</cp:revision>
  <dcterms:created xsi:type="dcterms:W3CDTF">2005-07-12T12:12:57Z</dcterms:created>
  <dcterms:modified xsi:type="dcterms:W3CDTF">2015-10-11T23:33:16Z</dcterms:modified>
</cp:coreProperties>
</file>