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6"/>
  </p:notesMasterIdLst>
  <p:handoutMasterIdLst>
    <p:handoutMasterId r:id="rId37"/>
  </p:handoutMasterIdLst>
  <p:sldIdLst>
    <p:sldId id="1962" r:id="rId2"/>
    <p:sldId id="1963" r:id="rId3"/>
    <p:sldId id="2207" r:id="rId4"/>
    <p:sldId id="2072" r:id="rId5"/>
    <p:sldId id="2208" r:id="rId6"/>
    <p:sldId id="2216" r:id="rId7"/>
    <p:sldId id="2219" r:id="rId8"/>
    <p:sldId id="2217" r:id="rId9"/>
    <p:sldId id="2222" r:id="rId10"/>
    <p:sldId id="2223" r:id="rId11"/>
    <p:sldId id="2224" r:id="rId12"/>
    <p:sldId id="2225" r:id="rId13"/>
    <p:sldId id="2226" r:id="rId14"/>
    <p:sldId id="2227" r:id="rId15"/>
    <p:sldId id="2228" r:id="rId16"/>
    <p:sldId id="2229" r:id="rId17"/>
    <p:sldId id="2230" r:id="rId18"/>
    <p:sldId id="2231" r:id="rId19"/>
    <p:sldId id="2232" r:id="rId20"/>
    <p:sldId id="2233" r:id="rId21"/>
    <p:sldId id="2234" r:id="rId22"/>
    <p:sldId id="2235" r:id="rId23"/>
    <p:sldId id="2236" r:id="rId24"/>
    <p:sldId id="2215" r:id="rId25"/>
    <p:sldId id="2210" r:id="rId26"/>
    <p:sldId id="2211" r:id="rId27"/>
    <p:sldId id="2214" r:id="rId28"/>
    <p:sldId id="2209" r:id="rId29"/>
    <p:sldId id="2212" r:id="rId30"/>
    <p:sldId id="2213" r:id="rId31"/>
    <p:sldId id="2174" r:id="rId32"/>
    <p:sldId id="2175" r:id="rId33"/>
    <p:sldId id="2176" r:id="rId34"/>
    <p:sldId id="2177" r:id="rId35"/>
  </p:sldIdLst>
  <p:sldSz cx="9144000" cy="6858000" type="screen4x3"/>
  <p:notesSz cx="7315200" cy="9601200"/>
  <p:custDataLst>
    <p:tags r:id="rId38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602"/>
    <a:srgbClr val="E6AF00"/>
    <a:srgbClr val="097542"/>
    <a:srgbClr val="FFFFCC"/>
    <a:srgbClr val="CCFFCC"/>
    <a:srgbClr val="99FFCC"/>
    <a:srgbClr val="14663B"/>
    <a:srgbClr val="000099"/>
    <a:srgbClr val="08582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31" autoAdjust="0"/>
  </p:normalViewPr>
  <p:slideViewPr>
    <p:cSldViewPr>
      <p:cViewPr varScale="1">
        <p:scale>
          <a:sx n="118" d="100"/>
          <a:sy n="118" d="100"/>
        </p:scale>
        <p:origin x="1026" y="9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C96ED-BAD3-46F3-95D2-440E38F1517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8A5C7EF-0A9E-42DE-A83C-3C9C831E03BE}">
      <dgm:prSet phldrT="[Text]" custT="1"/>
      <dgm:spPr/>
      <dgm:t>
        <a:bodyPr/>
        <a:lstStyle/>
        <a:p>
          <a:r>
            <a:rPr lang="id-ID" sz="2800" b="0" dirty="0" smtClean="0"/>
            <a:t>1. </a:t>
          </a:r>
          <a:r>
            <a:rPr lang="en-US" sz="2800" b="0" dirty="0" smtClean="0"/>
            <a:t>Introduction</a:t>
          </a:r>
          <a:endParaRPr lang="id-ID" sz="2800" b="0" dirty="0"/>
        </a:p>
      </dgm:t>
    </dgm:pt>
    <dgm:pt modelId="{8F91E072-D972-4094-8F08-F1EDAD19D4F8}" type="parTrans" cxnId="{DB5FDBC7-6985-47AB-B116-0C76DD7A6A3F}">
      <dgm:prSet/>
      <dgm:spPr/>
      <dgm:t>
        <a:bodyPr/>
        <a:lstStyle/>
        <a:p>
          <a:endParaRPr lang="id-ID"/>
        </a:p>
      </dgm:t>
    </dgm:pt>
    <dgm:pt modelId="{003C4003-59C0-401F-BA1B-4A1CCAFFF152}" type="sibTrans" cxnId="{DB5FDBC7-6985-47AB-B116-0C76DD7A6A3F}">
      <dgm:prSet/>
      <dgm:spPr/>
      <dgm:t>
        <a:bodyPr/>
        <a:lstStyle/>
        <a:p>
          <a:endParaRPr lang="id-ID"/>
        </a:p>
      </dgm:t>
    </dgm:pt>
    <dgm:pt modelId="{5A144A7D-605C-488D-8D42-70DDA58E409C}">
      <dgm:prSet phldrT="[Text]" custT="1"/>
      <dgm:spPr/>
      <dgm:t>
        <a:bodyPr/>
        <a:lstStyle/>
        <a:p>
          <a:r>
            <a:rPr lang="en-US" sz="2800" b="0" dirty="0" smtClean="0"/>
            <a:t>2. Process</a:t>
          </a:r>
          <a:endParaRPr lang="id-ID" sz="2800" b="0" dirty="0"/>
        </a:p>
      </dgm:t>
    </dgm:pt>
    <dgm:pt modelId="{F72DECBE-0306-47D3-88AF-154E47372B8C}" type="parTrans" cxnId="{D5E0A305-6B54-4975-9800-7A27A5536B71}">
      <dgm:prSet/>
      <dgm:spPr/>
      <dgm:t>
        <a:bodyPr/>
        <a:lstStyle/>
        <a:p>
          <a:endParaRPr lang="id-ID"/>
        </a:p>
      </dgm:t>
    </dgm:pt>
    <dgm:pt modelId="{605CCD62-3E86-470B-9B64-C6EAD205DD97}" type="sibTrans" cxnId="{D5E0A305-6B54-4975-9800-7A27A5536B71}">
      <dgm:prSet/>
      <dgm:spPr/>
      <dgm:t>
        <a:bodyPr/>
        <a:lstStyle/>
        <a:p>
          <a:endParaRPr lang="id-ID"/>
        </a:p>
      </dgm:t>
    </dgm:pt>
    <dgm:pt modelId="{F2028534-E00F-46F3-86CC-8AD769A15964}">
      <dgm:prSet custT="1"/>
      <dgm:spPr/>
      <dgm:t>
        <a:bodyPr/>
        <a:lstStyle/>
        <a:p>
          <a:r>
            <a:rPr lang="en-US" sz="2800" b="0" dirty="0" smtClean="0"/>
            <a:t>4. Quality</a:t>
          </a:r>
          <a:endParaRPr lang="id-ID" sz="2800" b="0" dirty="0" smtClean="0"/>
        </a:p>
      </dgm:t>
    </dgm:pt>
    <dgm:pt modelId="{9296E27B-47A7-41F3-BBC7-CB39DB9B4B36}" type="parTrans" cxnId="{3B277D7E-6D86-43F3-A30D-4622A6B3ACD2}">
      <dgm:prSet/>
      <dgm:spPr/>
      <dgm:t>
        <a:bodyPr/>
        <a:lstStyle/>
        <a:p>
          <a:endParaRPr lang="id-ID"/>
        </a:p>
      </dgm:t>
    </dgm:pt>
    <dgm:pt modelId="{37E61ACB-8B4E-4B08-9821-1E71E208D65E}" type="sibTrans" cxnId="{3B277D7E-6D86-43F3-A30D-4622A6B3ACD2}">
      <dgm:prSet/>
      <dgm:spPr/>
      <dgm:t>
        <a:bodyPr/>
        <a:lstStyle/>
        <a:p>
          <a:endParaRPr lang="id-ID"/>
        </a:p>
      </dgm:t>
    </dgm:pt>
    <dgm:pt modelId="{0286F30C-FD6C-455C-BF47-79C69ED64953}">
      <dgm:prSet custT="1"/>
      <dgm:spPr/>
      <dgm:t>
        <a:bodyPr/>
        <a:lstStyle/>
        <a:p>
          <a:r>
            <a:rPr lang="en-US" sz="2800" b="1" dirty="0" smtClean="0"/>
            <a:t>5. Research</a:t>
          </a:r>
          <a:endParaRPr lang="id-ID" sz="2800" b="1" dirty="0" smtClean="0"/>
        </a:p>
      </dgm:t>
    </dgm:pt>
    <dgm:pt modelId="{C0B126B7-5251-483C-9E83-46EE44F6F114}" type="parTrans" cxnId="{9344A76F-5185-440A-B7D7-F796FE3CE4E0}">
      <dgm:prSet/>
      <dgm:spPr/>
      <dgm:t>
        <a:bodyPr/>
        <a:lstStyle/>
        <a:p>
          <a:endParaRPr lang="id-ID"/>
        </a:p>
      </dgm:t>
    </dgm:pt>
    <dgm:pt modelId="{4FD012CE-090F-4F0D-BB3A-A531704A3012}" type="sibTrans" cxnId="{9344A76F-5185-440A-B7D7-F796FE3CE4E0}">
      <dgm:prSet/>
      <dgm:spPr/>
      <dgm:t>
        <a:bodyPr/>
        <a:lstStyle/>
        <a:p>
          <a:endParaRPr lang="id-ID"/>
        </a:p>
      </dgm:t>
    </dgm:pt>
    <dgm:pt modelId="{C1AEC73E-276C-41C8-8A0A-B0B0C1EE5578}">
      <dgm:prSet phldrT="[Text]" custT="1"/>
      <dgm:spPr/>
      <dgm:t>
        <a:bodyPr/>
        <a:lstStyle/>
        <a:p>
          <a:r>
            <a:rPr lang="en-US" sz="2800" b="0" dirty="0" smtClean="0"/>
            <a:t>3. Methodology</a:t>
          </a:r>
          <a:endParaRPr lang="id-ID" sz="2800" b="0" dirty="0"/>
        </a:p>
      </dgm:t>
    </dgm:pt>
    <dgm:pt modelId="{2378CBF9-43D6-4AD1-B701-06161F11A4AC}" type="parTrans" cxnId="{4DA8668F-CDBC-4C29-8D14-AD1A12912F23}">
      <dgm:prSet/>
      <dgm:spPr/>
      <dgm:t>
        <a:bodyPr/>
        <a:lstStyle/>
        <a:p>
          <a:endParaRPr lang="id-ID"/>
        </a:p>
      </dgm:t>
    </dgm:pt>
    <dgm:pt modelId="{435A178C-4962-4EDB-B863-B0C391AFBFEB}" type="sibTrans" cxnId="{4DA8668F-CDBC-4C29-8D14-AD1A12912F23}">
      <dgm:prSet/>
      <dgm:spPr/>
      <dgm:t>
        <a:bodyPr/>
        <a:lstStyle/>
        <a:p>
          <a:endParaRPr lang="id-ID"/>
        </a:p>
      </dgm:t>
    </dgm:pt>
    <dgm:pt modelId="{2A527F5A-66C9-4C36-AE75-5837B13D2786}" type="pres">
      <dgm:prSet presAssocID="{374C96ED-BAD3-46F3-95D2-440E38F151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F43A784C-4F6A-4513-A0B6-BEC1E56F7F02}" type="pres">
      <dgm:prSet presAssocID="{374C96ED-BAD3-46F3-95D2-440E38F15177}" presName="Name1" presStyleCnt="0"/>
      <dgm:spPr/>
    </dgm:pt>
    <dgm:pt modelId="{523DDA46-6875-484F-B99B-49ABAB93EF7B}" type="pres">
      <dgm:prSet presAssocID="{374C96ED-BAD3-46F3-95D2-440E38F15177}" presName="cycle" presStyleCnt="0"/>
      <dgm:spPr/>
    </dgm:pt>
    <dgm:pt modelId="{BEE169C3-FC3B-4ED0-BB66-CC1BF82B1333}" type="pres">
      <dgm:prSet presAssocID="{374C96ED-BAD3-46F3-95D2-440E38F15177}" presName="srcNode" presStyleLbl="node1" presStyleIdx="0" presStyleCnt="5"/>
      <dgm:spPr/>
    </dgm:pt>
    <dgm:pt modelId="{3FB60D6B-89EF-4799-8C67-702ECEAA6A79}" type="pres">
      <dgm:prSet presAssocID="{374C96ED-BAD3-46F3-95D2-440E38F15177}" presName="conn" presStyleLbl="parChTrans1D2" presStyleIdx="0" presStyleCnt="1"/>
      <dgm:spPr/>
      <dgm:t>
        <a:bodyPr/>
        <a:lstStyle/>
        <a:p>
          <a:endParaRPr lang="id-ID"/>
        </a:p>
      </dgm:t>
    </dgm:pt>
    <dgm:pt modelId="{DBB3ED6D-18A8-48B3-96F9-FF1BCC8E1E42}" type="pres">
      <dgm:prSet presAssocID="{374C96ED-BAD3-46F3-95D2-440E38F15177}" presName="extraNode" presStyleLbl="node1" presStyleIdx="0" presStyleCnt="5"/>
      <dgm:spPr/>
    </dgm:pt>
    <dgm:pt modelId="{F6FAE6D7-D153-4F76-ACF2-3E9EE9B2A835}" type="pres">
      <dgm:prSet presAssocID="{374C96ED-BAD3-46F3-95D2-440E38F15177}" presName="dstNode" presStyleLbl="node1" presStyleIdx="0" presStyleCnt="5"/>
      <dgm:spPr/>
    </dgm:pt>
    <dgm:pt modelId="{DA6D0782-E66B-4B95-B131-725F3D394D63}" type="pres">
      <dgm:prSet presAssocID="{E8A5C7EF-0A9E-42DE-A83C-3C9C831E03B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4B7995-7F39-4FD2-A949-A5938681B2A2}" type="pres">
      <dgm:prSet presAssocID="{E8A5C7EF-0A9E-42DE-A83C-3C9C831E03BE}" presName="accent_1" presStyleCnt="0"/>
      <dgm:spPr/>
    </dgm:pt>
    <dgm:pt modelId="{7FF07FF5-8F94-489B-8DBE-3709C45E72BE}" type="pres">
      <dgm:prSet presAssocID="{E8A5C7EF-0A9E-42DE-A83C-3C9C831E03BE}" presName="accentRepeatNode" presStyleLbl="solidFgAcc1" presStyleIdx="0" presStyleCnt="5"/>
      <dgm:spPr/>
    </dgm:pt>
    <dgm:pt modelId="{5C989971-C601-486D-8E08-8AAFB4D83FCD}" type="pres">
      <dgm:prSet presAssocID="{5A144A7D-605C-488D-8D42-70DDA58E409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E10AF3-D638-408B-87AA-5883FAE1E4E0}" type="pres">
      <dgm:prSet presAssocID="{5A144A7D-605C-488D-8D42-70DDA58E409C}" presName="accent_2" presStyleCnt="0"/>
      <dgm:spPr/>
    </dgm:pt>
    <dgm:pt modelId="{41C6C78D-41E6-45DD-A6DF-FA6D7659CB3E}" type="pres">
      <dgm:prSet presAssocID="{5A144A7D-605C-488D-8D42-70DDA58E409C}" presName="accentRepeatNode" presStyleLbl="solidFgAcc1" presStyleIdx="1" presStyleCnt="5"/>
      <dgm:spPr/>
    </dgm:pt>
    <dgm:pt modelId="{7112451B-FD10-4500-A3BE-5E7EBEDB3A02}" type="pres">
      <dgm:prSet presAssocID="{C1AEC73E-276C-41C8-8A0A-B0B0C1EE557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60D9CF-5276-44B0-8BD3-5DA7C6446057}" type="pres">
      <dgm:prSet presAssocID="{C1AEC73E-276C-41C8-8A0A-B0B0C1EE5578}" presName="accent_3" presStyleCnt="0"/>
      <dgm:spPr/>
    </dgm:pt>
    <dgm:pt modelId="{BC6CC310-3C4D-41AE-9A64-078E9F5F2B8E}" type="pres">
      <dgm:prSet presAssocID="{C1AEC73E-276C-41C8-8A0A-B0B0C1EE5578}" presName="accentRepeatNode" presStyleLbl="solidFgAcc1" presStyleIdx="2" presStyleCnt="5"/>
      <dgm:spPr/>
    </dgm:pt>
    <dgm:pt modelId="{6B80C05E-2F52-4661-895C-882F78870580}" type="pres">
      <dgm:prSet presAssocID="{F2028534-E00F-46F3-86CC-8AD769A1596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6FB170-059F-4BAB-92A9-1E4E79E7AAA0}" type="pres">
      <dgm:prSet presAssocID="{F2028534-E00F-46F3-86CC-8AD769A15964}" presName="accent_4" presStyleCnt="0"/>
      <dgm:spPr/>
    </dgm:pt>
    <dgm:pt modelId="{3E0C2BE3-FE39-4FF4-9111-1A7DAA10EA3B}" type="pres">
      <dgm:prSet presAssocID="{F2028534-E00F-46F3-86CC-8AD769A15964}" presName="accentRepeatNode" presStyleLbl="solidFgAcc1" presStyleIdx="3" presStyleCnt="5"/>
      <dgm:spPr/>
    </dgm:pt>
    <dgm:pt modelId="{FF93E031-80B4-4E3A-B190-AA25923969DF}" type="pres">
      <dgm:prSet presAssocID="{0286F30C-FD6C-455C-BF47-79C69ED6495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EE0EBC-57DC-49D4-8193-7DB5899BC936}" type="pres">
      <dgm:prSet presAssocID="{0286F30C-FD6C-455C-BF47-79C69ED64953}" presName="accent_5" presStyleCnt="0"/>
      <dgm:spPr/>
    </dgm:pt>
    <dgm:pt modelId="{930897EB-CAB0-43CA-8A1D-4366CC135433}" type="pres">
      <dgm:prSet presAssocID="{0286F30C-FD6C-455C-BF47-79C69ED64953}" presName="accentRepeatNode" presStyleLbl="solidFgAcc1" presStyleIdx="4" presStyleCnt="5"/>
      <dgm:spPr/>
    </dgm:pt>
  </dgm:ptLst>
  <dgm:cxnLst>
    <dgm:cxn modelId="{DBF9A106-9E65-4A4A-8993-52E2DF4F5DD8}" type="presOf" srcId="{003C4003-59C0-401F-BA1B-4A1CCAFFF152}" destId="{3FB60D6B-89EF-4799-8C67-702ECEAA6A79}" srcOrd="0" destOrd="0" presId="urn:microsoft.com/office/officeart/2008/layout/VerticalCurvedList"/>
    <dgm:cxn modelId="{CEA881FA-CF9B-4988-89F2-0194F23321B1}" type="presOf" srcId="{C1AEC73E-276C-41C8-8A0A-B0B0C1EE5578}" destId="{7112451B-FD10-4500-A3BE-5E7EBEDB3A02}" srcOrd="0" destOrd="0" presId="urn:microsoft.com/office/officeart/2008/layout/VerticalCurvedList"/>
    <dgm:cxn modelId="{FFFBDB6E-E10A-4EB5-9506-43D772988EFB}" type="presOf" srcId="{374C96ED-BAD3-46F3-95D2-440E38F15177}" destId="{2A527F5A-66C9-4C36-AE75-5837B13D2786}" srcOrd="0" destOrd="0" presId="urn:microsoft.com/office/officeart/2008/layout/VerticalCurvedList"/>
    <dgm:cxn modelId="{92921F91-D995-475C-AD1A-B184C1470931}" type="presOf" srcId="{E8A5C7EF-0A9E-42DE-A83C-3C9C831E03BE}" destId="{DA6D0782-E66B-4B95-B131-725F3D394D63}" srcOrd="0" destOrd="0" presId="urn:microsoft.com/office/officeart/2008/layout/VerticalCurvedList"/>
    <dgm:cxn modelId="{0B27004D-C549-45BD-8005-B99E86799B07}" type="presOf" srcId="{F2028534-E00F-46F3-86CC-8AD769A15964}" destId="{6B80C05E-2F52-4661-895C-882F78870580}" srcOrd="0" destOrd="0" presId="urn:microsoft.com/office/officeart/2008/layout/VerticalCurvedList"/>
    <dgm:cxn modelId="{DB5FDBC7-6985-47AB-B116-0C76DD7A6A3F}" srcId="{374C96ED-BAD3-46F3-95D2-440E38F15177}" destId="{E8A5C7EF-0A9E-42DE-A83C-3C9C831E03BE}" srcOrd="0" destOrd="0" parTransId="{8F91E072-D972-4094-8F08-F1EDAD19D4F8}" sibTransId="{003C4003-59C0-401F-BA1B-4A1CCAFFF152}"/>
    <dgm:cxn modelId="{D5E0A305-6B54-4975-9800-7A27A5536B71}" srcId="{374C96ED-BAD3-46F3-95D2-440E38F15177}" destId="{5A144A7D-605C-488D-8D42-70DDA58E409C}" srcOrd="1" destOrd="0" parTransId="{F72DECBE-0306-47D3-88AF-154E47372B8C}" sibTransId="{605CCD62-3E86-470B-9B64-C6EAD205DD97}"/>
    <dgm:cxn modelId="{3B277D7E-6D86-43F3-A30D-4622A6B3ACD2}" srcId="{374C96ED-BAD3-46F3-95D2-440E38F15177}" destId="{F2028534-E00F-46F3-86CC-8AD769A15964}" srcOrd="3" destOrd="0" parTransId="{9296E27B-47A7-41F3-BBC7-CB39DB9B4B36}" sibTransId="{37E61ACB-8B4E-4B08-9821-1E71E208D65E}"/>
    <dgm:cxn modelId="{9344A76F-5185-440A-B7D7-F796FE3CE4E0}" srcId="{374C96ED-BAD3-46F3-95D2-440E38F15177}" destId="{0286F30C-FD6C-455C-BF47-79C69ED64953}" srcOrd="4" destOrd="0" parTransId="{C0B126B7-5251-483C-9E83-46EE44F6F114}" sibTransId="{4FD012CE-090F-4F0D-BB3A-A531704A3012}"/>
    <dgm:cxn modelId="{0F9A9F75-1D50-41A7-9AA4-DEC537A64D46}" type="presOf" srcId="{0286F30C-FD6C-455C-BF47-79C69ED64953}" destId="{FF93E031-80B4-4E3A-B190-AA25923969DF}" srcOrd="0" destOrd="0" presId="urn:microsoft.com/office/officeart/2008/layout/VerticalCurvedList"/>
    <dgm:cxn modelId="{4DA8668F-CDBC-4C29-8D14-AD1A12912F23}" srcId="{374C96ED-BAD3-46F3-95D2-440E38F15177}" destId="{C1AEC73E-276C-41C8-8A0A-B0B0C1EE5578}" srcOrd="2" destOrd="0" parTransId="{2378CBF9-43D6-4AD1-B701-06161F11A4AC}" sibTransId="{435A178C-4962-4EDB-B863-B0C391AFBFEB}"/>
    <dgm:cxn modelId="{41E9ADBE-7E1A-4942-BA97-56F876BE88B4}" type="presOf" srcId="{5A144A7D-605C-488D-8D42-70DDA58E409C}" destId="{5C989971-C601-486D-8E08-8AAFB4D83FCD}" srcOrd="0" destOrd="0" presId="urn:microsoft.com/office/officeart/2008/layout/VerticalCurvedList"/>
    <dgm:cxn modelId="{D7B311F8-A493-4519-B16B-9AC08F2E84E1}" type="presParOf" srcId="{2A527F5A-66C9-4C36-AE75-5837B13D2786}" destId="{F43A784C-4F6A-4513-A0B6-BEC1E56F7F02}" srcOrd="0" destOrd="0" presId="urn:microsoft.com/office/officeart/2008/layout/VerticalCurvedList"/>
    <dgm:cxn modelId="{F99374E8-1875-48C0-96CF-561726C71009}" type="presParOf" srcId="{F43A784C-4F6A-4513-A0B6-BEC1E56F7F02}" destId="{523DDA46-6875-484F-B99B-49ABAB93EF7B}" srcOrd="0" destOrd="0" presId="urn:microsoft.com/office/officeart/2008/layout/VerticalCurvedList"/>
    <dgm:cxn modelId="{C2140C34-869A-4706-AE64-58C29C7336C6}" type="presParOf" srcId="{523DDA46-6875-484F-B99B-49ABAB93EF7B}" destId="{BEE169C3-FC3B-4ED0-BB66-CC1BF82B1333}" srcOrd="0" destOrd="0" presId="urn:microsoft.com/office/officeart/2008/layout/VerticalCurvedList"/>
    <dgm:cxn modelId="{4B04A522-F45A-4F89-9818-2B1E9E3BB107}" type="presParOf" srcId="{523DDA46-6875-484F-B99B-49ABAB93EF7B}" destId="{3FB60D6B-89EF-4799-8C67-702ECEAA6A79}" srcOrd="1" destOrd="0" presId="urn:microsoft.com/office/officeart/2008/layout/VerticalCurvedList"/>
    <dgm:cxn modelId="{4894C86A-4A51-4723-A7A8-633214C595D9}" type="presParOf" srcId="{523DDA46-6875-484F-B99B-49ABAB93EF7B}" destId="{DBB3ED6D-18A8-48B3-96F9-FF1BCC8E1E42}" srcOrd="2" destOrd="0" presId="urn:microsoft.com/office/officeart/2008/layout/VerticalCurvedList"/>
    <dgm:cxn modelId="{5CEC7FFC-6091-4189-850C-6D67895E8C69}" type="presParOf" srcId="{523DDA46-6875-484F-B99B-49ABAB93EF7B}" destId="{F6FAE6D7-D153-4F76-ACF2-3E9EE9B2A835}" srcOrd="3" destOrd="0" presId="urn:microsoft.com/office/officeart/2008/layout/VerticalCurvedList"/>
    <dgm:cxn modelId="{4A56CA3A-5970-4D52-BC51-21618122697A}" type="presParOf" srcId="{F43A784C-4F6A-4513-A0B6-BEC1E56F7F02}" destId="{DA6D0782-E66B-4B95-B131-725F3D394D63}" srcOrd="1" destOrd="0" presId="urn:microsoft.com/office/officeart/2008/layout/VerticalCurvedList"/>
    <dgm:cxn modelId="{3909B785-5E4F-4F14-BE84-F5B079868772}" type="presParOf" srcId="{F43A784C-4F6A-4513-A0B6-BEC1E56F7F02}" destId="{B74B7995-7F39-4FD2-A949-A5938681B2A2}" srcOrd="2" destOrd="0" presId="urn:microsoft.com/office/officeart/2008/layout/VerticalCurvedList"/>
    <dgm:cxn modelId="{7C9D186F-17D8-473B-806B-1722E79090A6}" type="presParOf" srcId="{B74B7995-7F39-4FD2-A949-A5938681B2A2}" destId="{7FF07FF5-8F94-489B-8DBE-3709C45E72BE}" srcOrd="0" destOrd="0" presId="urn:microsoft.com/office/officeart/2008/layout/VerticalCurvedList"/>
    <dgm:cxn modelId="{1356EF30-8A97-42BD-83B9-0C8153B5EE4C}" type="presParOf" srcId="{F43A784C-4F6A-4513-A0B6-BEC1E56F7F02}" destId="{5C989971-C601-486D-8E08-8AAFB4D83FCD}" srcOrd="3" destOrd="0" presId="urn:microsoft.com/office/officeart/2008/layout/VerticalCurvedList"/>
    <dgm:cxn modelId="{3B602BD6-7C38-4B92-9DF7-17C4AD59F078}" type="presParOf" srcId="{F43A784C-4F6A-4513-A0B6-BEC1E56F7F02}" destId="{51E10AF3-D638-408B-87AA-5883FAE1E4E0}" srcOrd="4" destOrd="0" presId="urn:microsoft.com/office/officeart/2008/layout/VerticalCurvedList"/>
    <dgm:cxn modelId="{72C44F83-8990-425E-AA52-3CD47B54183D}" type="presParOf" srcId="{51E10AF3-D638-408B-87AA-5883FAE1E4E0}" destId="{41C6C78D-41E6-45DD-A6DF-FA6D7659CB3E}" srcOrd="0" destOrd="0" presId="urn:microsoft.com/office/officeart/2008/layout/VerticalCurvedList"/>
    <dgm:cxn modelId="{19F5F271-4611-4624-A895-B8DAA3D3FBED}" type="presParOf" srcId="{F43A784C-4F6A-4513-A0B6-BEC1E56F7F02}" destId="{7112451B-FD10-4500-A3BE-5E7EBEDB3A02}" srcOrd="5" destOrd="0" presId="urn:microsoft.com/office/officeart/2008/layout/VerticalCurvedList"/>
    <dgm:cxn modelId="{308C53C6-2B99-42D6-A7EC-70434A84E75F}" type="presParOf" srcId="{F43A784C-4F6A-4513-A0B6-BEC1E56F7F02}" destId="{1360D9CF-5276-44B0-8BD3-5DA7C6446057}" srcOrd="6" destOrd="0" presId="urn:microsoft.com/office/officeart/2008/layout/VerticalCurvedList"/>
    <dgm:cxn modelId="{DA83C2B9-88B9-4B68-9E77-F1FA2FA9A3BF}" type="presParOf" srcId="{1360D9CF-5276-44B0-8BD3-5DA7C6446057}" destId="{BC6CC310-3C4D-41AE-9A64-078E9F5F2B8E}" srcOrd="0" destOrd="0" presId="urn:microsoft.com/office/officeart/2008/layout/VerticalCurvedList"/>
    <dgm:cxn modelId="{6FB936D2-CC25-4231-885E-3C0EC06EAECC}" type="presParOf" srcId="{F43A784C-4F6A-4513-A0B6-BEC1E56F7F02}" destId="{6B80C05E-2F52-4661-895C-882F78870580}" srcOrd="7" destOrd="0" presId="urn:microsoft.com/office/officeart/2008/layout/VerticalCurvedList"/>
    <dgm:cxn modelId="{E61C74A5-8AE6-41CD-916E-ADCE72CE9E78}" type="presParOf" srcId="{F43A784C-4F6A-4513-A0B6-BEC1E56F7F02}" destId="{9B6FB170-059F-4BAB-92A9-1E4E79E7AAA0}" srcOrd="8" destOrd="0" presId="urn:microsoft.com/office/officeart/2008/layout/VerticalCurvedList"/>
    <dgm:cxn modelId="{04518D95-51CD-49E1-B7B1-20A84563C0F7}" type="presParOf" srcId="{9B6FB170-059F-4BAB-92A9-1E4E79E7AAA0}" destId="{3E0C2BE3-FE39-4FF4-9111-1A7DAA10EA3B}" srcOrd="0" destOrd="0" presId="urn:microsoft.com/office/officeart/2008/layout/VerticalCurvedList"/>
    <dgm:cxn modelId="{F7014DF4-E132-4054-AA81-750C5472C476}" type="presParOf" srcId="{F43A784C-4F6A-4513-A0B6-BEC1E56F7F02}" destId="{FF93E031-80B4-4E3A-B190-AA25923969DF}" srcOrd="9" destOrd="0" presId="urn:microsoft.com/office/officeart/2008/layout/VerticalCurvedList"/>
    <dgm:cxn modelId="{F5C6EC6C-49C7-460C-ACC5-F45A11B64506}" type="presParOf" srcId="{F43A784C-4F6A-4513-A0B6-BEC1E56F7F02}" destId="{E5EE0EBC-57DC-49D4-8193-7DB5899BC936}" srcOrd="10" destOrd="0" presId="urn:microsoft.com/office/officeart/2008/layout/VerticalCurvedList"/>
    <dgm:cxn modelId="{A6E06129-53E4-4112-A918-FC2DBB377359}" type="presParOf" srcId="{E5EE0EBC-57DC-49D4-8193-7DB5899BC936}" destId="{930897EB-CAB0-43CA-8A1D-4366CC1354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romi@romisatriawahono.net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http://romisatriawahono.net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1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5558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994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495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663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8265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584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08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146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244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359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749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726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3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497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8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9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8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6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3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Software Engineering: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dirty="0" smtClean="0"/>
              <a:t>5. Research</a:t>
            </a:r>
            <a:endParaRPr lang="en-US" sz="89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4864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en-US" sz="25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en-US" sz="25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romisatriawahono.net/se</a:t>
            </a: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Orisinalitas</a:t>
            </a:r>
            <a:r>
              <a:rPr lang="en-US" smtClean="0"/>
              <a:t> </a:t>
            </a:r>
            <a:r>
              <a:rPr lang="en-US" err="1" smtClean="0"/>
              <a:t>Penelitian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349"/>
            <a:ext cx="8172450" cy="55054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Orisinalitas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id-ID" dirty="0">
                <a:solidFill>
                  <a:srgbClr val="C00000"/>
                </a:solidFill>
              </a:rPr>
              <a:t>Metode</a:t>
            </a:r>
            <a:r>
              <a:rPr lang="en-US" dirty="0"/>
              <a:t>:</a:t>
            </a:r>
          </a:p>
          <a:p>
            <a:pPr marL="863600" lvl="1" indent="-514350"/>
            <a:r>
              <a:rPr lang="id-ID" dirty="0"/>
              <a:t>Memecahkan masalah </a:t>
            </a:r>
            <a:r>
              <a:rPr lang="en-US" dirty="0"/>
              <a:t>yang </a:t>
            </a:r>
            <a:r>
              <a:rPr lang="en-US" dirty="0">
                <a:solidFill>
                  <a:srgbClr val="0070C0"/>
                </a:solidFill>
              </a:rPr>
              <a:t>orang lain </a:t>
            </a:r>
            <a:r>
              <a:rPr lang="en-US" dirty="0" err="1">
                <a:solidFill>
                  <a:srgbClr val="0070C0"/>
                </a:solidFill>
              </a:rPr>
              <a:t>sudah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pernah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mengerjakan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metode</a:t>
            </a:r>
            <a:r>
              <a:rPr lang="en-US" dirty="0">
                <a:solidFill>
                  <a:srgbClr val="0070C0"/>
                </a:solidFill>
              </a:rPr>
              <a:t> yang </a:t>
            </a:r>
            <a:r>
              <a:rPr lang="en-US" dirty="0" err="1">
                <a:solidFill>
                  <a:srgbClr val="0070C0"/>
                </a:solidFill>
              </a:rPr>
              <a:t>berbeda</a:t>
            </a:r>
            <a:endParaRPr lang="id-ID" dirty="0"/>
          </a:p>
          <a:p>
            <a:pPr marL="863600" lvl="1" indent="-514350"/>
            <a:r>
              <a:rPr lang="id-ID" dirty="0"/>
              <a:t>Model penelitian yang </a:t>
            </a:r>
            <a:r>
              <a:rPr lang="id-ID" dirty="0">
                <a:solidFill>
                  <a:srgbClr val="0070C0"/>
                </a:solidFill>
              </a:rPr>
              <a:t>kontribusi ada pada method </a:t>
            </a:r>
            <a:r>
              <a:rPr lang="id-ID" dirty="0" smtClean="0">
                <a:solidFill>
                  <a:srgbClr val="0070C0"/>
                </a:solidFill>
              </a:rPr>
              <a:t>improvement</a:t>
            </a:r>
            <a:endParaRPr lang="en-US" dirty="0" smtClean="0">
              <a:solidFill>
                <a:srgbClr val="0070C0"/>
              </a:solidFill>
            </a:endParaRPr>
          </a:p>
          <a:p>
            <a:pPr marL="863600" lvl="1" indent="-514350"/>
            <a:endParaRPr lang="id-ID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Orisinalitas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id-ID" dirty="0">
                <a:solidFill>
                  <a:srgbClr val="C00000"/>
                </a:solidFill>
              </a:rPr>
              <a:t>Masalah</a:t>
            </a:r>
            <a:r>
              <a:rPr lang="en-US" dirty="0"/>
              <a:t>:</a:t>
            </a:r>
          </a:p>
          <a:p>
            <a:pPr marL="863600" lvl="1" indent="-514350"/>
            <a:r>
              <a:rPr lang="id-ID" dirty="0" smtClean="0"/>
              <a:t>M</a:t>
            </a:r>
            <a:r>
              <a:rPr lang="en-US" dirty="0" smtClean="0"/>
              <a:t>e</a:t>
            </a:r>
            <a:r>
              <a:rPr lang="id-ID" dirty="0" smtClean="0"/>
              <a:t>mecahkan </a:t>
            </a:r>
            <a:r>
              <a:rPr lang="id-ID" dirty="0"/>
              <a:t>suatu masalah </a:t>
            </a:r>
            <a:r>
              <a:rPr lang="en-US" dirty="0"/>
              <a:t>yang </a:t>
            </a:r>
            <a:r>
              <a:rPr lang="en-US" dirty="0">
                <a:solidFill>
                  <a:srgbClr val="0070C0"/>
                </a:solidFill>
              </a:rPr>
              <a:t>orang lain </a:t>
            </a:r>
            <a:r>
              <a:rPr lang="id-ID" dirty="0">
                <a:solidFill>
                  <a:srgbClr val="0070C0"/>
                </a:solidFill>
              </a:rPr>
              <a:t>belum </a:t>
            </a:r>
            <a:r>
              <a:rPr lang="en-US" dirty="0" err="1">
                <a:solidFill>
                  <a:srgbClr val="0070C0"/>
                </a:solidFill>
              </a:rPr>
              <a:t>pernah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mengerjakan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id-ID" dirty="0"/>
          </a:p>
          <a:p>
            <a:pPr marL="863600" lvl="1" indent="-514350"/>
            <a:r>
              <a:rPr lang="id-ID" dirty="0"/>
              <a:t>Model penelitian yang </a:t>
            </a:r>
            <a:r>
              <a:rPr lang="id-ID" dirty="0">
                <a:solidFill>
                  <a:srgbClr val="0070C0"/>
                </a:solidFill>
              </a:rPr>
              <a:t>kontribusi ada pada penemuan masalah baru </a:t>
            </a:r>
            <a:r>
              <a:rPr lang="id-ID" dirty="0"/>
              <a:t>sebagai obyek penerapan </a:t>
            </a:r>
            <a:r>
              <a:rPr lang="id-ID" dirty="0" smtClean="0"/>
              <a:t>metode</a:t>
            </a:r>
            <a:endParaRPr lang="en-US" dirty="0" smtClean="0">
              <a:solidFill>
                <a:srgbClr val="0070C0"/>
              </a:solidFill>
            </a:endParaRPr>
          </a:p>
          <a:p>
            <a:pPr marL="514350" indent="-514350" algn="r">
              <a:buNone/>
            </a:pPr>
            <a:endParaRPr lang="en-US" sz="800" i="1" dirty="0" smtClean="0"/>
          </a:p>
          <a:p>
            <a:pPr marL="514350" indent="-514350" algn="r">
              <a:buNone/>
            </a:pPr>
            <a:r>
              <a:rPr lang="en-US" sz="2400" i="1" dirty="0" smtClean="0"/>
              <a:t>(Dawson, 2009)</a:t>
            </a:r>
            <a:endParaRPr lang="id-ID" sz="2400" i="1" dirty="0" smtClean="0"/>
          </a:p>
          <a:p>
            <a:pPr marL="514350" indent="-514350" algn="r">
              <a:buNone/>
            </a:pPr>
            <a:endParaRPr lang="en-US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5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Judul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3200" dirty="0" smtClean="0"/>
              <a:t>Penerapan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XYZ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Pemecahan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Masalah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Konvergensi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Prematur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pada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Algoritma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Genetika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Penentuan</a:t>
            </a:r>
            <a:r>
              <a:rPr lang="en-US" sz="3200" dirty="0" smtClean="0"/>
              <a:t> </a:t>
            </a:r>
            <a:r>
              <a:rPr lang="en-US" sz="3200" dirty="0" err="1" smtClean="0"/>
              <a:t>Desain</a:t>
            </a:r>
            <a:r>
              <a:rPr lang="en-US" sz="3200" dirty="0" smtClean="0"/>
              <a:t> </a:t>
            </a:r>
            <a:r>
              <a:rPr lang="en-US" sz="3200" dirty="0" err="1" smtClean="0"/>
              <a:t>Bendungan</a:t>
            </a:r>
            <a:endParaRPr lang="en-US" sz="3200" dirty="0" smtClean="0"/>
          </a:p>
          <a:p>
            <a:pPr lvl="1"/>
            <a:endParaRPr lang="en-US" dirty="0"/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Kontribusi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Menerapkan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Metode</a:t>
            </a:r>
            <a:r>
              <a:rPr lang="en-US" dirty="0" smtClean="0">
                <a:solidFill>
                  <a:srgbClr val="0070C0"/>
                </a:solidFill>
              </a:rPr>
              <a:t> XYZ </a:t>
            </a:r>
            <a:r>
              <a:rPr lang="en-US" dirty="0" smtClean="0"/>
              <a:t>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orang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premature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5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Judul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800" dirty="0"/>
              <a:t>Penerapan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/>
              <a:t>Genetika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 smtClean="0"/>
              <a:t>Bendungan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Empat</a:t>
            </a:r>
            <a:r>
              <a:rPr lang="en-US" sz="2800" dirty="0" smtClean="0"/>
              <a:t> Parameter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Kontribusi</a:t>
            </a:r>
            <a:r>
              <a:rPr lang="en-US" dirty="0" smtClean="0"/>
              <a:t>: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Bendungan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Empat</a:t>
            </a:r>
            <a:r>
              <a:rPr lang="en-US" dirty="0" smtClean="0">
                <a:solidFill>
                  <a:srgbClr val="0070C0"/>
                </a:solidFill>
              </a:rPr>
              <a:t> Parameter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kebanyakan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peneliti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menggunakan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dua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paratemeter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4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8866188" cy="647700"/>
          </a:xfrm>
        </p:spPr>
        <p:txBody>
          <a:bodyPr/>
          <a:lstStyle/>
          <a:p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Kontribusi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Masalah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Metode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896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Judul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800" dirty="0"/>
              <a:t>Penerapan </a:t>
            </a:r>
            <a:r>
              <a:rPr lang="en-US" sz="2800" dirty="0" err="1"/>
              <a:t>Metode</a:t>
            </a:r>
            <a:r>
              <a:rPr lang="en-US" sz="2800" dirty="0"/>
              <a:t> XYZ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Pemecahan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Konvergensi</a:t>
            </a:r>
            <a:r>
              <a:rPr lang="en-US" sz="2800" dirty="0"/>
              <a:t> </a:t>
            </a:r>
            <a:r>
              <a:rPr lang="en-US" sz="2800" dirty="0" err="1"/>
              <a:t>Prematur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Algoritma</a:t>
            </a:r>
            <a:r>
              <a:rPr lang="en-US" sz="2800" dirty="0"/>
              <a:t> </a:t>
            </a:r>
            <a:r>
              <a:rPr lang="en-US" sz="2800" dirty="0" err="1"/>
              <a:t>Genetika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Penentuan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Bendungan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Empat</a:t>
            </a:r>
            <a:r>
              <a:rPr lang="en-US" sz="2800" dirty="0"/>
              <a:t> Parameter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rgbClr val="C00000"/>
                </a:solidFill>
              </a:rPr>
              <a:t>Kontribusi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metode</a:t>
            </a:r>
            <a:r>
              <a:rPr lang="en-US" dirty="0" smtClean="0">
                <a:solidFill>
                  <a:srgbClr val="0070C0"/>
                </a:solidFill>
              </a:rPr>
              <a:t> XYZ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premature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 smtClean="0"/>
              <a:t>Bendungan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Empat</a:t>
            </a:r>
            <a:r>
              <a:rPr lang="en-US" dirty="0" smtClean="0">
                <a:solidFill>
                  <a:srgbClr val="0070C0"/>
                </a:solidFill>
              </a:rPr>
              <a:t> Parameter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1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795496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Penerapan </a:t>
            </a:r>
            <a:r>
              <a:rPr lang="en-US" sz="3500" dirty="0" err="1"/>
              <a:t>Algoritma</a:t>
            </a:r>
            <a:r>
              <a:rPr lang="en-US" sz="3500" dirty="0"/>
              <a:t> </a:t>
            </a:r>
            <a:r>
              <a:rPr lang="en-US" sz="3500" dirty="0" err="1"/>
              <a:t>Genetika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Penentuan</a:t>
            </a:r>
            <a:r>
              <a:rPr lang="en-US" sz="3500" dirty="0"/>
              <a:t> </a:t>
            </a:r>
            <a:r>
              <a:rPr lang="en-US" sz="3500" dirty="0" err="1"/>
              <a:t>Desain</a:t>
            </a:r>
            <a:r>
              <a:rPr lang="en-US" sz="3500" dirty="0"/>
              <a:t> </a:t>
            </a:r>
            <a:r>
              <a:rPr lang="en-US" sz="3500" dirty="0" err="1"/>
              <a:t>Bendungan</a:t>
            </a:r>
            <a:r>
              <a:rPr lang="en-US" sz="3500" dirty="0"/>
              <a:t> </a:t>
            </a:r>
            <a:r>
              <a:rPr lang="en-US" sz="3500" dirty="0" smtClean="0">
                <a:solidFill>
                  <a:srgbClr val="C00000"/>
                </a:solidFill>
              </a:rPr>
              <a:t>di Jakarta</a:t>
            </a:r>
          </a:p>
          <a:p>
            <a:endParaRPr lang="en-US" sz="3500" dirty="0"/>
          </a:p>
          <a:p>
            <a:r>
              <a:rPr lang="en-US" sz="3500" dirty="0"/>
              <a:t>Penerapan </a:t>
            </a:r>
            <a:r>
              <a:rPr lang="en-US" sz="3500" dirty="0" err="1"/>
              <a:t>Algoritma</a:t>
            </a:r>
            <a:r>
              <a:rPr lang="en-US" sz="3500" dirty="0"/>
              <a:t> </a:t>
            </a:r>
            <a:r>
              <a:rPr lang="en-US" sz="3500" dirty="0" err="1"/>
              <a:t>Genetika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Penentuan</a:t>
            </a:r>
            <a:r>
              <a:rPr lang="en-US" sz="3500" dirty="0"/>
              <a:t> </a:t>
            </a:r>
            <a:r>
              <a:rPr lang="en-US" sz="3500" dirty="0" err="1"/>
              <a:t>Desain</a:t>
            </a:r>
            <a:r>
              <a:rPr lang="en-US" sz="3500" dirty="0"/>
              <a:t> </a:t>
            </a:r>
            <a:r>
              <a:rPr lang="en-US" sz="3500" dirty="0" err="1"/>
              <a:t>Bendungan</a:t>
            </a:r>
            <a:r>
              <a:rPr lang="en-US" sz="3500" dirty="0"/>
              <a:t> </a:t>
            </a:r>
            <a:r>
              <a:rPr lang="en-US" sz="3500" dirty="0" smtClean="0">
                <a:solidFill>
                  <a:srgbClr val="0070C0"/>
                </a:solidFill>
              </a:rPr>
              <a:t>di Surabaya</a:t>
            </a:r>
          </a:p>
          <a:p>
            <a:endParaRPr lang="en-US" sz="3500" dirty="0" smtClean="0"/>
          </a:p>
          <a:p>
            <a:r>
              <a:rPr lang="en-US" sz="3500" dirty="0" smtClean="0"/>
              <a:t>Penerapan </a:t>
            </a:r>
            <a:r>
              <a:rPr lang="en-US" sz="3500" dirty="0" err="1"/>
              <a:t>Algoritma</a:t>
            </a:r>
            <a:r>
              <a:rPr lang="en-US" sz="3500" dirty="0"/>
              <a:t> </a:t>
            </a:r>
            <a:r>
              <a:rPr lang="en-US" sz="3500" dirty="0" err="1"/>
              <a:t>Genetika</a:t>
            </a:r>
            <a:r>
              <a:rPr lang="en-US" sz="3500" dirty="0"/>
              <a:t> </a:t>
            </a:r>
            <a:r>
              <a:rPr lang="en-US" sz="3500" dirty="0" err="1"/>
              <a:t>untuk</a:t>
            </a:r>
            <a:r>
              <a:rPr lang="en-US" sz="3500" dirty="0"/>
              <a:t> </a:t>
            </a:r>
            <a:r>
              <a:rPr lang="en-US" sz="3500" dirty="0" err="1"/>
              <a:t>Penentuan</a:t>
            </a:r>
            <a:r>
              <a:rPr lang="en-US" sz="3500" dirty="0"/>
              <a:t> </a:t>
            </a:r>
            <a:r>
              <a:rPr lang="en-US" sz="3500" dirty="0" err="1"/>
              <a:t>Desain</a:t>
            </a:r>
            <a:r>
              <a:rPr lang="en-US" sz="3500" dirty="0"/>
              <a:t> </a:t>
            </a:r>
            <a:r>
              <a:rPr lang="en-US" sz="3500" dirty="0" err="1"/>
              <a:t>Bendungan</a:t>
            </a:r>
            <a:r>
              <a:rPr lang="en-US" sz="3500" dirty="0"/>
              <a:t> di </a:t>
            </a:r>
            <a:r>
              <a:rPr lang="en-US" sz="3500" dirty="0" err="1" smtClean="0">
                <a:solidFill>
                  <a:srgbClr val="0070C0"/>
                </a:solidFill>
              </a:rPr>
              <a:t>Makasar</a:t>
            </a: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600" dirty="0" smtClean="0"/>
              <a:t>*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peneliti</a:t>
            </a:r>
            <a:r>
              <a:rPr lang="en-US" sz="2600" dirty="0" smtClean="0"/>
              <a:t> di Indonesia yang </a:t>
            </a:r>
            <a:r>
              <a:rPr lang="en-US" sz="2600" dirty="0" err="1" smtClean="0"/>
              <a:t>terjebak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penelitian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tanpa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</a:rPr>
              <a:t>kontribusi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hanya</a:t>
            </a:r>
            <a:r>
              <a:rPr lang="en-US" sz="2600" dirty="0" smtClean="0"/>
              <a:t> </a:t>
            </a:r>
            <a:r>
              <a:rPr lang="en-US" sz="2600" dirty="0" err="1" smtClean="0"/>
              <a:t>mengganti</a:t>
            </a:r>
            <a:r>
              <a:rPr lang="en-US" sz="2600" dirty="0" smtClean="0"/>
              <a:t> </a:t>
            </a:r>
            <a:r>
              <a:rPr lang="en-US" sz="2600" dirty="0" err="1" smtClean="0"/>
              <a:t>obyek</a:t>
            </a:r>
            <a:r>
              <a:rPr lang="en-US" sz="2600" dirty="0" smtClean="0"/>
              <a:t> </a:t>
            </a:r>
            <a:r>
              <a:rPr lang="en-US" sz="2600" dirty="0" err="1" smtClean="0"/>
              <a:t>tempat</a:t>
            </a:r>
            <a:r>
              <a:rPr lang="en-US" sz="2600" dirty="0" smtClean="0"/>
              <a:t>, </a:t>
            </a:r>
            <a:r>
              <a:rPr lang="en-US" sz="2600" dirty="0" err="1" smtClean="0"/>
              <a:t>akhirnya</a:t>
            </a:r>
            <a:r>
              <a:rPr lang="en-US" sz="2600" dirty="0" smtClean="0"/>
              <a:t> </a:t>
            </a:r>
            <a:r>
              <a:rPr lang="en-US" sz="2600" dirty="0" err="1" smtClean="0"/>
              <a:t>kesulitan</a:t>
            </a:r>
            <a:r>
              <a:rPr lang="en-US" sz="2600" dirty="0" smtClean="0"/>
              <a:t> </a:t>
            </a:r>
            <a:r>
              <a:rPr lang="en-US" sz="2600" dirty="0" err="1" smtClean="0"/>
              <a:t>ketika</a:t>
            </a:r>
            <a:r>
              <a:rPr lang="en-US" sz="2600" dirty="0" smtClean="0"/>
              <a:t> </a:t>
            </a:r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publikasi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journal </a:t>
            </a:r>
            <a:r>
              <a:rPr lang="en-US" sz="2600" dirty="0" err="1" smtClean="0"/>
              <a:t>internasional</a:t>
            </a:r>
            <a:r>
              <a:rPr lang="en-US" sz="2600" dirty="0" smtClean="0"/>
              <a:t> </a:t>
            </a:r>
            <a:r>
              <a:rPr lang="en-US" sz="2600" dirty="0" err="1" smtClean="0"/>
              <a:t>terindeks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6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5222" t="16911" r="15081" b="13445"/>
          <a:stretch/>
        </p:blipFill>
        <p:spPr bwMode="auto">
          <a:xfrm>
            <a:off x="457200" y="1295400"/>
            <a:ext cx="8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13" y="304800"/>
            <a:ext cx="8561387" cy="6477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2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222" t="14583" r="15081" b="10417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04800" y="914400"/>
            <a:ext cx="1676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</a:rPr>
              <a:t>Logika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/>
              </a:rPr>
            </a:br>
            <a:r>
              <a:rPr kumimoji="1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Fuzzy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6019800"/>
            <a:ext cx="2209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Metode</a:t>
            </a:r>
            <a:r>
              <a:rPr kumimoji="1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 Tsukamoto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rot="10800000">
            <a:off x="3810000" y="6019800"/>
            <a:ext cx="457200" cy="266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410200" y="1143000"/>
            <a:ext cx="2133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Metode</a:t>
            </a:r>
            <a:r>
              <a:rPr kumimoji="1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 </a:t>
            </a:r>
            <a:r>
              <a:rPr kumimoji="1" lang="en-US" sz="20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Sugeno</a:t>
            </a:r>
            <a:endParaRPr kumimoji="1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6096000" y="1676400"/>
            <a:ext cx="2286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6934200" y="3124200"/>
            <a:ext cx="22098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25" name="Straight Arrow Connector 24"/>
          <p:cNvCxnSpPr>
            <a:stCxn id="6" idx="1"/>
          </p:cNvCxnSpPr>
          <p:nvPr/>
        </p:nvCxnSpPr>
        <p:spPr bwMode="auto">
          <a:xfrm rot="10800000" flipV="1">
            <a:off x="6629400" y="2819400"/>
            <a:ext cx="3048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934200" y="2209800"/>
            <a:ext cx="14478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ＭＳ Ｐゴシック" pitchFamily="50" charset="-128"/>
              </a:rPr>
              <a:t>Metode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effectLst/>
              </a:rPr>
            </a:br>
            <a:r>
              <a:rPr lang="en-US" sz="2000" b="1" dirty="0" err="1" smtClean="0">
                <a:solidFill>
                  <a:srgbClr val="0070C0"/>
                </a:solidFill>
                <a:effectLst/>
              </a:rPr>
              <a:t>Mamdani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 Yang</a:t>
            </a:r>
            <a:br>
              <a:rPr lang="en-US" sz="2000" b="1" dirty="0" smtClean="0">
                <a:solidFill>
                  <a:srgbClr val="0070C0"/>
                </a:solidFill>
                <a:effectLst/>
              </a:rPr>
            </a:br>
            <a:r>
              <a:rPr lang="en-US" sz="2000" b="1" dirty="0" err="1" smtClean="0">
                <a:solidFill>
                  <a:srgbClr val="0070C0"/>
                </a:solidFill>
                <a:effectLst/>
              </a:rPr>
              <a:t>Direvisi</a:t>
            </a:r>
            <a:r>
              <a:rPr lang="en-US" sz="2000" b="1" dirty="0">
                <a:solidFill>
                  <a:srgbClr val="0070C0"/>
                </a:solidFill>
                <a:effectLst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/>
              </a:rPr>
              <a:t>dg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ＭＳ Ｐゴシック" pitchFamily="50" charset="-128"/>
              </a:rPr>
              <a:t>Algoritma</a:t>
            </a:r>
            <a:r>
              <a:rPr kumimoji="1" lang="en-US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ＭＳ Ｐゴシック" pitchFamily="50" charset="-128"/>
              </a:rPr>
              <a:t> XYZ</a:t>
            </a:r>
            <a:endParaRPr kumimoji="1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05600" y="4572000"/>
            <a:ext cx="1447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Metode</a:t>
            </a:r>
            <a:r>
              <a:rPr lang="en-US" sz="2000" b="1" smtClean="0">
                <a:effectLst/>
              </a:rPr>
              <a:t/>
            </a:r>
            <a:br>
              <a:rPr lang="en-US" sz="2000" b="1" smtClean="0">
                <a:effectLst/>
              </a:rPr>
            </a:br>
            <a:r>
              <a:rPr lang="en-US" sz="2000" b="1" err="1" smtClean="0">
                <a:effectLst/>
              </a:rPr>
              <a:t>Mamdani</a:t>
            </a:r>
            <a:endParaRPr kumimoji="1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 bwMode="auto">
          <a:xfrm rot="10800000">
            <a:off x="5791200" y="4343400"/>
            <a:ext cx="9144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8839200" cy="762000"/>
          </a:xfrm>
        </p:spPr>
        <p:txBody>
          <a:bodyPr/>
          <a:lstStyle/>
          <a:p>
            <a:r>
              <a:rPr lang="en-US" sz="3600" dirty="0" err="1" smtClean="0"/>
              <a:t>Kontribusi</a:t>
            </a:r>
            <a:r>
              <a:rPr lang="en-US" sz="3600" dirty="0" smtClean="0"/>
              <a:t> </a:t>
            </a:r>
            <a:r>
              <a:rPr lang="en-US" sz="3600" dirty="0" err="1" smtClean="0"/>
              <a:t>Penelitian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0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222" t="14583" r="15081" b="10417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6200" y="1066801"/>
            <a:ext cx="2514600" cy="8381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ＭＳ Ｐゴシック" pitchFamily="50" charset="-128"/>
              </a:rPr>
              <a:t>Support Vector</a:t>
            </a:r>
            <a:br>
              <a:rPr kumimoji="1" lang="id-ID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ＭＳ Ｐゴシック" pitchFamily="50" charset="-128"/>
              </a:rPr>
            </a:br>
            <a:r>
              <a:rPr kumimoji="1" lang="id-ID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ＭＳ Ｐゴシック" pitchFamily="50" charset="-128"/>
              </a:rPr>
              <a:t>Machine(SVM)</a:t>
            </a:r>
            <a:endParaRPr kumimoji="1" lang="en-US" sz="2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934200" y="3124200"/>
            <a:ext cx="22098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25" name="Straight Arrow Connector 24"/>
          <p:cNvCxnSpPr>
            <a:stCxn id="6" idx="1"/>
          </p:cNvCxnSpPr>
          <p:nvPr/>
        </p:nvCxnSpPr>
        <p:spPr bwMode="auto">
          <a:xfrm rot="10800000" flipV="1">
            <a:off x="6781800" y="2895600"/>
            <a:ext cx="3048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086600" y="2286000"/>
            <a:ext cx="14478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  <a:ea typeface="ＭＳ Ｐゴシック" pitchFamily="50" charset="-128"/>
              </a:rPr>
              <a:t>Parameter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  <a:ea typeface="ＭＳ Ｐゴシック" pitchFamily="50" charset="-128"/>
              </a:rPr>
              <a:t>Selection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  <a:ea typeface="ＭＳ Ｐゴシック" pitchFamily="50" charset="-128"/>
              </a:rPr>
              <a:t>using PSO</a:t>
            </a:r>
            <a:endParaRPr kumimoji="1" lang="en-US" sz="2000" b="1" i="0" u="none" strike="noStrike" cap="none" normalizeH="0" baseline="0" smtClean="0">
              <a:ln>
                <a:noFill/>
              </a:ln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91300" y="5810250"/>
            <a:ext cx="1447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Parameter</a:t>
            </a:r>
            <a:endParaRPr lang="id-ID" sz="2000" b="1"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50" charset="-128"/>
              </a:rPr>
              <a:t>Selection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000" b="1" smtClean="0">
                <a:effectLst/>
              </a:rPr>
              <a:t>Using GA</a:t>
            </a:r>
            <a:endParaRPr kumimoji="1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855277" y="5581649"/>
            <a:ext cx="710045" cy="4953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20" idx="1"/>
          </p:cNvCxnSpPr>
          <p:nvPr/>
        </p:nvCxnSpPr>
        <p:spPr bwMode="auto">
          <a:xfrm rot="10800000" flipV="1">
            <a:off x="5841422" y="1371600"/>
            <a:ext cx="3048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146222" y="762000"/>
            <a:ext cx="14478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  <a:ea typeface="ＭＳ Ｐゴシック" pitchFamily="50" charset="-128"/>
              </a:rPr>
              <a:t>Parameter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  <a:ea typeface="ＭＳ Ｐゴシック" pitchFamily="50" charset="-128"/>
              </a:rPr>
              <a:t>Selection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b="1" i="0" u="none" strike="noStrike" cap="none" normalizeH="0" baseline="0" smtClean="0">
                <a:ln>
                  <a:noFill/>
                </a:ln>
                <a:effectLst/>
                <a:latin typeface="Tahoma" pitchFamily="34" charset="0"/>
                <a:ea typeface="ＭＳ Ｐゴシック" pitchFamily="50" charset="-128"/>
              </a:rPr>
              <a:t>using ACO</a:t>
            </a:r>
            <a:endParaRPr kumimoji="1" lang="en-US" sz="2000" b="1" i="0" u="none" strike="noStrike" cap="none" normalizeH="0" baseline="0" smtClean="0">
              <a:ln>
                <a:noFill/>
              </a:ln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5962650"/>
            <a:ext cx="1447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</a:rPr>
              <a:t>Parameter</a:t>
            </a:r>
            <a:endParaRPr lang="id-ID" sz="2000" dirty="0">
              <a:solidFill>
                <a:srgbClr val="FFC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d-ID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</a:rPr>
              <a:t>Selection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000" dirty="0" smtClean="0">
                <a:solidFill>
                  <a:srgbClr val="FFC000"/>
                </a:solidFill>
              </a:rPr>
              <a:t>Problems</a:t>
            </a:r>
            <a:endParaRPr kumimoji="1" lang="id-ID" sz="20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057400" y="2667000"/>
            <a:ext cx="3048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762500" y="3543300"/>
            <a:ext cx="12573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24400" y="838200"/>
            <a:ext cx="3886200" cy="586740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16"/>
            <a:ext cx="8839200" cy="762000"/>
          </a:xfrm>
        </p:spPr>
        <p:txBody>
          <a:bodyPr/>
          <a:lstStyle/>
          <a:p>
            <a:r>
              <a:rPr lang="en-US" sz="3600" dirty="0" err="1" smtClean="0"/>
              <a:t>Kontribusi</a:t>
            </a:r>
            <a:r>
              <a:rPr lang="en-US" sz="3600" dirty="0" smtClean="0"/>
              <a:t> </a:t>
            </a:r>
            <a:r>
              <a:rPr lang="en-US" sz="3600" dirty="0" err="1" smtClean="0"/>
              <a:t>Penelitian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Komparasi </a:t>
            </a:r>
            <a:r>
              <a:rPr lang="id-ID" dirty="0" smtClean="0"/>
              <a:t>Penelitian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D3/D4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id-ID" dirty="0" smtClean="0"/>
              <a:t>S1 </a:t>
            </a:r>
            <a:r>
              <a:rPr lang="id-ID" dirty="0"/>
              <a:t>vs S2 vs S3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76401"/>
          <a:ext cx="9143999" cy="41148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43000"/>
                <a:gridCol w="1981200"/>
                <a:gridCol w="1828800"/>
                <a:gridCol w="2057400"/>
                <a:gridCol w="2133599"/>
              </a:tblGrid>
              <a:tr h="6678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effectLst/>
                        </a:rPr>
                        <a:t>Aspek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effectLst/>
                        </a:rPr>
                        <a:t>Tugas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Akhir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(D3/D4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Skripsi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(S1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Tesis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(S2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Disertasi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(S3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8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</a:rPr>
                        <a:t>Level Kontribusi</a:t>
                      </a:r>
                      <a:endParaRPr lang="id-ID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effectLst/>
                        </a:rPr>
                        <a:t>Penguasaan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Kemampuan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Teknis</a:t>
                      </a:r>
                      <a:endParaRPr lang="id-ID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Pengujian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Teori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Pengembangan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Teori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Penemuan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Teori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Baru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75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</a:rPr>
                        <a:t>Bentuk Kontribusi</a:t>
                      </a:r>
                      <a:endParaRPr lang="id-ID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effectLst/>
                        </a:rPr>
                        <a:t>Implementasi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pengembangan</a:t>
                      </a:r>
                      <a:endParaRPr lang="id-ID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effectLst/>
                        </a:rPr>
                        <a:t>Implementasi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pengembangan</a:t>
                      </a:r>
                      <a:endParaRPr lang="id-ID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effectLst/>
                        </a:rPr>
                        <a:t>Perbaikan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Secara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Inkremental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Terus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Menerus</a:t>
                      </a:r>
                      <a:endParaRPr lang="id-ID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effectLst/>
                        </a:rPr>
                        <a:t>Substansial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Invention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13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</a:rPr>
                        <a:t>Target Publikasi</a:t>
                      </a:r>
                      <a:endParaRPr lang="id-ID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id-ID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</a:rPr>
                        <a:t>Domestic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Conference</a:t>
                      </a:r>
                      <a:endParaRPr lang="id-ID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</a:rPr>
                        <a:t>International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Conference</a:t>
                      </a:r>
                      <a:endParaRPr lang="id-ID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</a:rPr>
                        <a:t>International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Journal</a:t>
                      </a:r>
                      <a:endParaRPr lang="id-ID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Komparasi Penelitian S1 vs S2 vs 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821055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D3/D4:</a:t>
            </a:r>
          </a:p>
          <a:p>
            <a:pPr lvl="1"/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 “</a:t>
            </a:r>
            <a:r>
              <a:rPr lang="en-US" sz="2400" dirty="0" err="1" smtClean="0"/>
              <a:t>Suka</a:t>
            </a:r>
            <a:r>
              <a:rPr lang="en-US" sz="2400" dirty="0" smtClean="0"/>
              <a:t> </a:t>
            </a:r>
            <a:r>
              <a:rPr lang="en-US" sz="2400" dirty="0" err="1" smtClean="0"/>
              <a:t>Sembuh</a:t>
            </a:r>
            <a:r>
              <a:rPr lang="en-US" sz="2400" dirty="0" smtClean="0"/>
              <a:t>”</a:t>
            </a:r>
          </a:p>
          <a:p>
            <a:pPr lvl="1"/>
            <a:r>
              <a:rPr lang="en-US" i="1" dirty="0" err="1"/>
              <a:t>Karakter</a:t>
            </a:r>
            <a:r>
              <a:rPr lang="en-US" i="1" dirty="0"/>
              <a:t>: </a:t>
            </a:r>
            <a:r>
              <a:rPr lang="en-US" i="1" dirty="0" err="1" smtClean="0">
                <a:solidFill>
                  <a:srgbClr val="C00000"/>
                </a:solidFill>
              </a:rPr>
              <a:t>menguasai</a:t>
            </a:r>
            <a:r>
              <a:rPr lang="en-US" i="1" dirty="0" smtClean="0">
                <a:solidFill>
                  <a:srgbClr val="C00000"/>
                </a:solidFill>
              </a:rPr>
              <a:t> skill </a:t>
            </a:r>
            <a:r>
              <a:rPr lang="en-US" i="1" dirty="0" err="1" smtClean="0">
                <a:solidFill>
                  <a:srgbClr val="C00000"/>
                </a:solidFill>
              </a:rPr>
              <a:t>teknis</a:t>
            </a:r>
            <a:endParaRPr lang="en-US" dirty="0" smtClean="0"/>
          </a:p>
          <a:p>
            <a:r>
              <a:rPr lang="en-US" dirty="0" smtClean="0"/>
              <a:t>S1:</a:t>
            </a:r>
          </a:p>
          <a:p>
            <a:pPr lvl="1"/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Cerdas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Neural Network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Prediksi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Saham</a:t>
            </a:r>
            <a:endParaRPr lang="en-US" sz="2400" dirty="0" smtClean="0"/>
          </a:p>
          <a:p>
            <a:pPr lvl="1"/>
            <a:r>
              <a:rPr lang="en-US" sz="2400" i="1" dirty="0" err="1" smtClean="0"/>
              <a:t>Karakter</a:t>
            </a:r>
            <a:r>
              <a:rPr lang="en-US" sz="2400" i="1" dirty="0" smtClean="0"/>
              <a:t>: </a:t>
            </a:r>
            <a:r>
              <a:rPr lang="en-US" sz="2400" i="1" dirty="0" err="1" smtClean="0">
                <a:solidFill>
                  <a:srgbClr val="C00000"/>
                </a:solidFill>
              </a:rPr>
              <a:t>menguji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teori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ada</a:t>
            </a:r>
            <a:r>
              <a:rPr lang="en-US" sz="2400" i="1" dirty="0" smtClean="0"/>
              <a:t> software </a:t>
            </a:r>
            <a:r>
              <a:rPr lang="en-US" sz="2400" i="1" dirty="0" smtClean="0">
                <a:solidFill>
                  <a:srgbClr val="C00000"/>
                </a:solidFill>
              </a:rPr>
              <a:t>development</a:t>
            </a:r>
          </a:p>
          <a:p>
            <a:r>
              <a:rPr lang="en-US" dirty="0" smtClean="0"/>
              <a:t>S2/S3:</a:t>
            </a:r>
          </a:p>
          <a:p>
            <a:pPr lvl="1"/>
            <a:r>
              <a:rPr lang="en-US" sz="2400" dirty="0" smtClean="0"/>
              <a:t>Penerapan </a:t>
            </a:r>
            <a:r>
              <a:rPr lang="en-US" sz="2400" dirty="0" err="1" smtClean="0">
                <a:solidFill>
                  <a:srgbClr val="0070C0"/>
                </a:solidFill>
              </a:rPr>
              <a:t>Algoritma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Genetika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Pemilihan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Arsitektur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Jaringan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Secara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Otomatis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Neural Network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Prediksi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Saham</a:t>
            </a:r>
            <a:endParaRPr lang="en-US" sz="2400" dirty="0" smtClean="0"/>
          </a:p>
          <a:p>
            <a:pPr lvl="1"/>
            <a:r>
              <a:rPr lang="en-US" sz="2400" i="1" dirty="0" err="1" smtClean="0"/>
              <a:t>Karakter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mengembangkan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teori</a:t>
            </a:r>
            <a:r>
              <a:rPr lang="en-US" sz="2400" i="1" dirty="0" smtClean="0"/>
              <a:t> (</a:t>
            </a:r>
            <a:r>
              <a:rPr lang="en-US" sz="2400" i="1" dirty="0" err="1" smtClean="0">
                <a:solidFill>
                  <a:srgbClr val="C00000"/>
                </a:solidFill>
              </a:rPr>
              <a:t>perbaikan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</a:rPr>
              <a:t>metode</a:t>
            </a:r>
            <a:r>
              <a:rPr lang="en-US" sz="2400" i="1" dirty="0" smtClean="0"/>
              <a:t>), </a:t>
            </a:r>
            <a:r>
              <a:rPr lang="en-US" sz="2400" i="1" dirty="0" err="1" smtClean="0"/>
              <a:t>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kontribusi</a:t>
            </a:r>
            <a:r>
              <a:rPr lang="en-US" sz="2400" i="1" dirty="0"/>
              <a:t>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teori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metode</a:t>
            </a:r>
            <a:endParaRPr lang="en-US" sz="2400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3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867400" y="0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00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Penelitian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Memiliki</a:t>
            </a:r>
            <a:r>
              <a:rPr lang="en-US" sz="4000" dirty="0" smtClean="0"/>
              <a:t> </a:t>
            </a:r>
            <a:r>
              <a:rPr lang="en-US" sz="4000" dirty="0" err="1" smtClean="0"/>
              <a:t>Kontribusi</a:t>
            </a:r>
            <a:r>
              <a:rPr lang="en-US" sz="4000" dirty="0" smtClean="0"/>
              <a:t>?</a:t>
            </a:r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86" y="1138640"/>
            <a:ext cx="566425" cy="56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47" y="3200400"/>
            <a:ext cx="635953" cy="635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7" y="1891124"/>
            <a:ext cx="662747" cy="5442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52475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Penerapan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penjadwalan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pPr lvl="1"/>
            <a:r>
              <a:rPr lang="en-US" dirty="0" smtClean="0"/>
              <a:t>Penerapan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guided local search strategies</a:t>
            </a:r>
            <a:r>
              <a:rPr lang="en-US" i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(Yang, 2011)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Penerapan </a:t>
            </a:r>
            <a:r>
              <a:rPr lang="en-US" dirty="0" err="1" smtClean="0"/>
              <a:t>algoritma</a:t>
            </a:r>
            <a:r>
              <a:rPr lang="en-US" dirty="0" smtClean="0"/>
              <a:t> C4.5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kelulusan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Studi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Kasus</a:t>
            </a:r>
            <a:r>
              <a:rPr lang="en-US" dirty="0" smtClean="0">
                <a:solidFill>
                  <a:srgbClr val="0070C0"/>
                </a:solidFill>
              </a:rPr>
              <a:t> STMIK XYZ</a:t>
            </a:r>
          </a:p>
          <a:p>
            <a:pPr lvl="1"/>
            <a:r>
              <a:rPr lang="en-US" dirty="0" smtClean="0"/>
              <a:t>Penerapan </a:t>
            </a:r>
            <a:r>
              <a:rPr lang="en-US" dirty="0" err="1" smtClean="0"/>
              <a:t>algoritma</a:t>
            </a:r>
            <a:r>
              <a:rPr lang="en-US" dirty="0" smtClean="0"/>
              <a:t> C4.5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penghitungan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entropi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berbasis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metode</a:t>
            </a:r>
            <a:r>
              <a:rPr lang="en-US" dirty="0" smtClean="0">
                <a:solidFill>
                  <a:srgbClr val="C00000"/>
                </a:solidFill>
              </a:rPr>
              <a:t> ABC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kelulusan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600" i="1" dirty="0" err="1" smtClean="0"/>
              <a:t>Hanya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penelitian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dengan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kontribusi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ke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pengetahuan</a:t>
            </a:r>
            <a:r>
              <a:rPr lang="en-US" sz="2600" i="1" dirty="0" smtClean="0"/>
              <a:t> yang </a:t>
            </a:r>
            <a:r>
              <a:rPr lang="en-US" sz="2600" i="1" dirty="0" err="1" smtClean="0"/>
              <a:t>bisa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menembus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jurnal-jurnal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internasional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terindeks</a:t>
            </a:r>
            <a:endParaRPr lang="en-US" sz="2600" i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28" y="4262572"/>
            <a:ext cx="649556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8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?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43001"/>
          <a:ext cx="9144000" cy="56986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7200"/>
                <a:gridCol w="7467600"/>
                <a:gridCol w="1219200"/>
              </a:tblGrid>
              <a:tr h="421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No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Judul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Kontribusi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Penerapan Neural Network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Prediksi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Harga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Saham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Penerapan Neural Network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Prediksi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Harga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Saham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pada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Perusahaan ABC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Pemilihan Arsitektur Jaringan pada Neural Network Secara Otomatis dengan Menggunakan Algoritma Semut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Modifikasi Penghitungan Gain dan Entropi untuk Peningkatan Akurasi pada Algoritma C4.5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5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Penerapan Framework TOGAF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Pengembangan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Enterprise Architecture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pada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Organisasi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ABC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6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Penerapan Framework TOGAF yang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Dimodifikasi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Pengembangan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Enterprise Architecture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pada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Perusahaan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Skala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Kecil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Menengah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94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7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Penerapan COBIT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Tata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Kelola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Organisasi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ABC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8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Integrasi COBIT dan TOGAF untuk Tata Kelola Organisasi ABC yang Lebih Komprehensif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9</a:t>
                      </a:r>
                      <a:endParaRPr lang="id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Model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Difusi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Inovasi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Model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Penerimaan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Teknologi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Terintegrasi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untuk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Pengukuran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Penerimaan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Pengguna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terhadap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Sistem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Rumah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Sakit</a:t>
                      </a: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100"/>
                        </a:spcAft>
                      </a:pPr>
                      <a:endParaRPr lang="id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1219200"/>
            <a:ext cx="8486775" cy="46430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200" dirty="0" smtClean="0"/>
              <a:t>Penelitian </a:t>
            </a:r>
            <a:r>
              <a:rPr lang="id-ID" sz="2200" dirty="0"/>
              <a:t>yang dilakukan secara logis, </a:t>
            </a:r>
            <a:r>
              <a:rPr lang="id-ID" sz="2200" dirty="0">
                <a:solidFill>
                  <a:srgbClr val="C00000"/>
                </a:solidFill>
              </a:rPr>
              <a:t>sistematis</a:t>
            </a:r>
            <a:r>
              <a:rPr lang="id-ID" sz="2200" dirty="0"/>
              <a:t>, terencana, dan hasil penelitian divalidasi serta terukur </a:t>
            </a:r>
            <a:r>
              <a:rPr lang="id-ID" sz="1800" i="1" dirty="0"/>
              <a:t>(</a:t>
            </a:r>
            <a:r>
              <a:rPr lang="id-ID" sz="1800" i="1" dirty="0" err="1"/>
              <a:t>Supino</a:t>
            </a:r>
            <a:r>
              <a:rPr lang="id-ID" sz="1800" i="1" dirty="0"/>
              <a:t> &amp; </a:t>
            </a:r>
            <a:r>
              <a:rPr lang="id-ID" sz="1800" i="1" dirty="0" err="1"/>
              <a:t>Borer</a:t>
            </a:r>
            <a:r>
              <a:rPr lang="id-ID" sz="1800" i="1" dirty="0"/>
              <a:t>, 2012)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dirty="0" smtClean="0"/>
              <a:t>Penelitian </a:t>
            </a:r>
            <a:r>
              <a:rPr lang="id-ID" sz="2200" dirty="0"/>
              <a:t>yang </a:t>
            </a:r>
            <a:r>
              <a:rPr lang="id-ID" sz="2200" dirty="0">
                <a:solidFill>
                  <a:srgbClr val="C00000"/>
                </a:solidFill>
              </a:rPr>
              <a:t>empiris</a:t>
            </a:r>
            <a:r>
              <a:rPr lang="id-ID" sz="2200" dirty="0"/>
              <a:t>, dilatarbelakangi oleh situasi yang riil, dengan </a:t>
            </a:r>
            <a:r>
              <a:rPr lang="id-ID" sz="2200" dirty="0">
                <a:solidFill>
                  <a:srgbClr val="C00000"/>
                </a:solidFill>
              </a:rPr>
              <a:t>data yang valid </a:t>
            </a:r>
            <a:r>
              <a:rPr lang="id-ID" sz="2200" dirty="0"/>
              <a:t>dan </a:t>
            </a:r>
            <a:r>
              <a:rPr lang="id-ID" sz="2200" dirty="0" err="1"/>
              <a:t>kongkrit</a:t>
            </a:r>
            <a:r>
              <a:rPr lang="id-ID" sz="1800" i="1" dirty="0"/>
              <a:t> (</a:t>
            </a:r>
            <a:r>
              <a:rPr lang="id-ID" sz="1800" i="1" dirty="0" err="1"/>
              <a:t>Kothari</a:t>
            </a:r>
            <a:r>
              <a:rPr lang="id-ID" sz="1800" i="1" dirty="0"/>
              <a:t>, 2004)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dirty="0" smtClean="0"/>
              <a:t>Penelitian </a:t>
            </a:r>
            <a:r>
              <a:rPr lang="id-ID" sz="2200" dirty="0"/>
              <a:t>yang memiliki </a:t>
            </a:r>
            <a:r>
              <a:rPr lang="id-ID" sz="2200" dirty="0">
                <a:solidFill>
                  <a:srgbClr val="C00000"/>
                </a:solidFill>
              </a:rPr>
              <a:t>kebaruan</a:t>
            </a:r>
            <a:r>
              <a:rPr lang="id-ID" sz="2200" dirty="0"/>
              <a:t> (</a:t>
            </a:r>
            <a:r>
              <a:rPr lang="id-ID" sz="2200" i="1" dirty="0" err="1"/>
              <a:t>novelty</a:t>
            </a:r>
            <a:r>
              <a:rPr lang="id-ID" sz="2200" dirty="0"/>
              <a:t>) yang bisa diwujudkan dalam berbagai bentuk </a:t>
            </a:r>
            <a:r>
              <a:rPr lang="id-ID" sz="1800" i="1" dirty="0"/>
              <a:t>(</a:t>
            </a:r>
            <a:r>
              <a:rPr lang="id-ID" sz="1800" i="1" dirty="0" err="1"/>
              <a:t>Lichtfouse</a:t>
            </a:r>
            <a:r>
              <a:rPr lang="id-ID" sz="1800" i="1" dirty="0"/>
              <a:t>, 2013)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dirty="0" smtClean="0"/>
              <a:t>Penelitian </a:t>
            </a:r>
            <a:r>
              <a:rPr lang="id-ID" sz="2200" dirty="0"/>
              <a:t>yang menghasilkan </a:t>
            </a:r>
            <a:r>
              <a:rPr lang="id-ID" sz="2200" dirty="0">
                <a:solidFill>
                  <a:srgbClr val="C00000"/>
                </a:solidFill>
              </a:rPr>
              <a:t>kontribusi ke pengetahuan</a:t>
            </a:r>
            <a:r>
              <a:rPr lang="id-ID" sz="2200" dirty="0"/>
              <a:t> yang memiliki orisinalitas yang tinggi</a:t>
            </a:r>
            <a:r>
              <a:rPr lang="id-ID" sz="1800" i="1" dirty="0"/>
              <a:t> (</a:t>
            </a:r>
            <a:r>
              <a:rPr lang="id-ID" sz="1800" i="1" dirty="0" err="1"/>
              <a:t>Sahu</a:t>
            </a:r>
            <a:r>
              <a:rPr lang="id-ID" sz="1800" i="1" dirty="0"/>
              <a:t>, 2013)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dirty="0" smtClean="0"/>
              <a:t>Penelitian </a:t>
            </a:r>
            <a:r>
              <a:rPr lang="id-ID" sz="2200" dirty="0"/>
              <a:t>yang menghasilkan kontribusi ke pengetahuan yang karakternya bisa </a:t>
            </a:r>
            <a:r>
              <a:rPr lang="id-ID" sz="2200" dirty="0" err="1">
                <a:solidFill>
                  <a:srgbClr val="C00000"/>
                </a:solidFill>
              </a:rPr>
              <a:t>digeneralisasi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/>
              <a:t>untuk obyek yang lain </a:t>
            </a:r>
            <a:r>
              <a:rPr lang="id-ID" sz="1800" i="1" dirty="0"/>
              <a:t>(</a:t>
            </a:r>
            <a:r>
              <a:rPr lang="id-ID" sz="1800" i="1" dirty="0" err="1"/>
              <a:t>Dawson</a:t>
            </a:r>
            <a:r>
              <a:rPr lang="id-ID" sz="1800" i="1" dirty="0"/>
              <a:t>, 2009) (</a:t>
            </a:r>
            <a:r>
              <a:rPr lang="id-ID" sz="1800" i="1" dirty="0" err="1"/>
              <a:t>Supino</a:t>
            </a:r>
            <a:r>
              <a:rPr lang="id-ID" sz="1800" i="1" dirty="0"/>
              <a:t> &amp; </a:t>
            </a:r>
            <a:r>
              <a:rPr lang="id-ID" sz="1800" i="1" dirty="0" err="1"/>
              <a:t>Borer</a:t>
            </a:r>
            <a:r>
              <a:rPr lang="id-ID" sz="1800" i="1" dirty="0"/>
              <a:t>, 2012)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200" dirty="0" smtClean="0"/>
              <a:t>Penelitian </a:t>
            </a:r>
            <a:r>
              <a:rPr lang="id-ID" sz="2200" dirty="0"/>
              <a:t>yang bisa </a:t>
            </a:r>
            <a:r>
              <a:rPr lang="id-ID" sz="2200" dirty="0">
                <a:solidFill>
                  <a:srgbClr val="C00000"/>
                </a:solidFill>
              </a:rPr>
              <a:t>direplikasi</a:t>
            </a:r>
            <a:r>
              <a:rPr lang="id-ID" sz="2200" dirty="0"/>
              <a:t> oleh peneliti lain </a:t>
            </a:r>
            <a:r>
              <a:rPr lang="id-ID" sz="1800" i="1" dirty="0"/>
              <a:t>(</a:t>
            </a:r>
            <a:r>
              <a:rPr lang="id-ID" sz="1800" i="1" dirty="0" err="1"/>
              <a:t>Kothari</a:t>
            </a:r>
            <a:r>
              <a:rPr lang="id-ID" sz="1800" i="1" dirty="0"/>
              <a:t>, 2004) (</a:t>
            </a:r>
            <a:r>
              <a:rPr lang="id-ID" sz="1800" i="1" dirty="0" err="1"/>
              <a:t>Runeson</a:t>
            </a:r>
            <a:r>
              <a:rPr lang="id-ID" sz="1800" i="1" dirty="0"/>
              <a:t> </a:t>
            </a:r>
            <a:r>
              <a:rPr lang="id-ID" sz="1800" i="1" dirty="0" err="1"/>
              <a:t>et</a:t>
            </a:r>
            <a:r>
              <a:rPr lang="id-ID" sz="1800" i="1" dirty="0"/>
              <a:t> </a:t>
            </a:r>
            <a:r>
              <a:rPr lang="id-ID" sz="1800" i="1" dirty="0" err="1"/>
              <a:t>al</a:t>
            </a:r>
            <a:r>
              <a:rPr lang="id-ID" sz="1800" i="1" dirty="0"/>
              <a:t>., 2012)</a:t>
            </a:r>
            <a:endParaRPr lang="id-ID" sz="2200" i="1" dirty="0"/>
          </a:p>
          <a:p>
            <a:pPr marL="514350" indent="-514350">
              <a:buFont typeface="+mj-lt"/>
              <a:buAutoNum type="arabicPeriod"/>
            </a:pPr>
            <a:r>
              <a:rPr lang="id-ID" sz="2200" dirty="0" smtClean="0"/>
              <a:t>Penelitian </a:t>
            </a:r>
            <a:r>
              <a:rPr lang="id-ID" sz="2200" dirty="0"/>
              <a:t>yang </a:t>
            </a:r>
            <a:r>
              <a:rPr lang="id-ID" sz="2200" dirty="0">
                <a:solidFill>
                  <a:srgbClr val="C00000"/>
                </a:solidFill>
              </a:rPr>
              <a:t>mendapatkan </a:t>
            </a:r>
            <a:r>
              <a:rPr lang="id-ID" sz="2200" dirty="0" err="1">
                <a:solidFill>
                  <a:srgbClr val="C00000"/>
                </a:solidFill>
              </a:rPr>
              <a:t>sitasi</a:t>
            </a:r>
            <a:r>
              <a:rPr lang="id-ID" sz="2200" dirty="0">
                <a:solidFill>
                  <a:srgbClr val="C00000"/>
                </a:solidFill>
              </a:rPr>
              <a:t> (</a:t>
            </a:r>
            <a:r>
              <a:rPr lang="id-ID" sz="2200" dirty="0" err="1">
                <a:solidFill>
                  <a:srgbClr val="C00000"/>
                </a:solidFill>
              </a:rPr>
              <a:t>citation</a:t>
            </a:r>
            <a:r>
              <a:rPr lang="id-ID" sz="2200" dirty="0">
                <a:solidFill>
                  <a:srgbClr val="C00000"/>
                </a:solidFill>
              </a:rPr>
              <a:t>) yang tinggi </a:t>
            </a:r>
            <a:r>
              <a:rPr lang="id-ID" sz="2200" dirty="0"/>
              <a:t>dari peneliti lain setelah </a:t>
            </a:r>
            <a:r>
              <a:rPr lang="id-ID" sz="2200" dirty="0" err="1"/>
              <a:t>dipublikasi</a:t>
            </a:r>
            <a:r>
              <a:rPr lang="id-ID" sz="2200" dirty="0"/>
              <a:t> dalam bentuk </a:t>
            </a:r>
            <a:r>
              <a:rPr lang="id-ID" sz="2200" dirty="0" err="1"/>
              <a:t>paper</a:t>
            </a:r>
            <a:r>
              <a:rPr lang="id-ID" sz="2200" dirty="0"/>
              <a:t> di jurnal </a:t>
            </a:r>
            <a:r>
              <a:rPr lang="id-ID" sz="2200" dirty="0" smtClean="0"/>
              <a:t>ilmiah</a:t>
            </a:r>
            <a:endParaRPr lang="id-ID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Lebil</a:t>
            </a:r>
            <a:r>
              <a:rPr lang="en-US" dirty="0" smtClean="0"/>
              <a:t> Detail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err="1" smtClean="0"/>
              <a:t>Silakan</a:t>
            </a:r>
            <a:r>
              <a:rPr lang="en-US" sz="3200" dirty="0" smtClean="0"/>
              <a:t> </a:t>
            </a:r>
            <a:r>
              <a:rPr lang="en-US" sz="3200" dirty="0" err="1" smtClean="0"/>
              <a:t>kunjungi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download </a:t>
            </a:r>
            <a:r>
              <a:rPr lang="en-US" sz="3200" dirty="0" err="1" smtClean="0"/>
              <a:t>materi</a:t>
            </a:r>
            <a:r>
              <a:rPr lang="en-US" sz="3200" dirty="0" smtClean="0"/>
              <a:t> di: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id-ID" sz="3200" i="1" dirty="0" smtClean="0">
                <a:solidFill>
                  <a:srgbClr val="C00000"/>
                </a:solidFill>
              </a:rPr>
              <a:t>http</a:t>
            </a:r>
            <a:r>
              <a:rPr lang="id-ID" sz="3200" i="1" dirty="0">
                <a:solidFill>
                  <a:srgbClr val="C00000"/>
                </a:solidFill>
              </a:rPr>
              <a:t>://romisatriawahono.net/rm/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5.2 </a:t>
            </a:r>
            <a:r>
              <a:rPr lang="en-US" sz="4000" dirty="0"/>
              <a:t>Research Trends on Software </a:t>
            </a:r>
            <a:r>
              <a:rPr lang="en-US" sz="4000" dirty="0" smtClean="0"/>
              <a:t>Engineering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Tren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49"/>
            <a:ext cx="7886700" cy="5124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err="1" smtClean="0"/>
              <a:t>Topik</a:t>
            </a:r>
            <a:r>
              <a:rPr lang="en-US" sz="3000" dirty="0" smtClean="0"/>
              <a:t> </a:t>
            </a:r>
            <a:r>
              <a:rPr lang="en-US" sz="3000" dirty="0" err="1" smtClean="0"/>
              <a:t>penelitian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sedang</a:t>
            </a:r>
            <a:r>
              <a:rPr lang="en-US" sz="3000" dirty="0" smtClean="0"/>
              <a:t> </a:t>
            </a:r>
            <a:r>
              <a:rPr lang="en-US" sz="3000" dirty="0" err="1" smtClean="0"/>
              <a:t>tren</a:t>
            </a:r>
            <a:r>
              <a:rPr lang="en-US" sz="3000" dirty="0" smtClean="0"/>
              <a:t> di </a:t>
            </a:r>
            <a:r>
              <a:rPr lang="en-US" sz="3000" dirty="0" err="1" smtClean="0"/>
              <a:t>bidang</a:t>
            </a:r>
            <a:r>
              <a:rPr lang="en-US" sz="3000" dirty="0" smtClean="0"/>
              <a:t> software engineering,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dideteksi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dari</a:t>
            </a:r>
            <a:r>
              <a:rPr lang="en-US" sz="3000" dirty="0" smtClean="0">
                <a:solidFill>
                  <a:srgbClr val="C00000"/>
                </a:solidFill>
              </a:rPr>
              <a:t> paper </a:t>
            </a:r>
            <a:r>
              <a:rPr lang="en-US" sz="3000" dirty="0" err="1" smtClean="0">
                <a:solidFill>
                  <a:srgbClr val="C00000"/>
                </a:solidFill>
              </a:rPr>
              <a:t>survei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</a:rPr>
              <a:t>terkini</a:t>
            </a:r>
            <a:r>
              <a:rPr lang="en-US" sz="3000" dirty="0" smtClean="0">
                <a:solidFill>
                  <a:srgbClr val="C00000"/>
                </a:solidFill>
              </a:rPr>
              <a:t> yang </a:t>
            </a:r>
            <a:r>
              <a:rPr lang="en-US" sz="3000" dirty="0" err="1" smtClean="0">
                <a:solidFill>
                  <a:srgbClr val="C00000"/>
                </a:solidFill>
              </a:rPr>
              <a:t>muncul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smtClean="0"/>
              <a:t>di </a:t>
            </a:r>
            <a:r>
              <a:rPr lang="en-US" sz="3000" dirty="0" err="1" smtClean="0"/>
              <a:t>bidang</a:t>
            </a:r>
            <a:r>
              <a:rPr lang="en-US" sz="3000" dirty="0" smtClean="0"/>
              <a:t> software engineering</a:t>
            </a:r>
          </a:p>
          <a:p>
            <a:pPr marL="228600" lvl="1">
              <a:spcBef>
                <a:spcPts val="1000"/>
              </a:spcBef>
            </a:pPr>
            <a:r>
              <a:rPr lang="en-US" sz="3000" dirty="0" smtClean="0"/>
              <a:t>Cara lain </a:t>
            </a:r>
            <a:r>
              <a:rPr lang="en-US" sz="3000" dirty="0" err="1" smtClean="0"/>
              <a:t>supaya</a:t>
            </a:r>
            <a:r>
              <a:rPr lang="en-US" sz="3000" dirty="0" smtClean="0"/>
              <a:t> </a:t>
            </a:r>
            <a:r>
              <a:rPr lang="en-US" sz="3000" dirty="0" err="1" smtClean="0"/>
              <a:t>jalan</a:t>
            </a:r>
            <a:r>
              <a:rPr lang="en-US" sz="3000" dirty="0" smtClean="0"/>
              <a:t> </a:t>
            </a:r>
            <a:r>
              <a:rPr lang="en-US" sz="3000" dirty="0" err="1" smtClean="0"/>
              <a:t>kita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mudah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cepat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membaca</a:t>
            </a:r>
            <a:r>
              <a:rPr lang="en-US" sz="3000" dirty="0" smtClean="0"/>
              <a:t> paper </a:t>
            </a:r>
            <a:r>
              <a:rPr lang="en-US" sz="3000" dirty="0" err="1" smtClean="0"/>
              <a:t>survei</a:t>
            </a:r>
            <a:r>
              <a:rPr lang="en-US" sz="3000" dirty="0" smtClean="0"/>
              <a:t> </a:t>
            </a:r>
            <a:r>
              <a:rPr lang="en-US" sz="3000" dirty="0" err="1" smtClean="0"/>
              <a:t>berbentuk</a:t>
            </a:r>
            <a:r>
              <a:rPr lang="en-US" sz="3000" dirty="0" smtClean="0"/>
              <a:t> “</a:t>
            </a:r>
            <a:r>
              <a:rPr lang="en-US" sz="3000" dirty="0">
                <a:solidFill>
                  <a:srgbClr val="C00000"/>
                </a:solidFill>
              </a:rPr>
              <a:t>Tertiary </a:t>
            </a:r>
            <a:r>
              <a:rPr lang="en-US" sz="3000" dirty="0" smtClean="0">
                <a:solidFill>
                  <a:srgbClr val="C00000"/>
                </a:solidFill>
              </a:rPr>
              <a:t>Study</a:t>
            </a:r>
            <a:r>
              <a:rPr lang="en-US" sz="3000" dirty="0" smtClean="0"/>
              <a:t>” yang </a:t>
            </a:r>
            <a:r>
              <a:rPr lang="en-US" sz="3000" dirty="0" err="1" smtClean="0">
                <a:solidFill>
                  <a:srgbClr val="C00000"/>
                </a:solidFill>
              </a:rPr>
              <a:t>merangkum</a:t>
            </a:r>
            <a:r>
              <a:rPr lang="en-US" sz="3000" dirty="0" smtClean="0">
                <a:solidFill>
                  <a:srgbClr val="C00000"/>
                </a:solidFill>
              </a:rPr>
              <a:t> paper </a:t>
            </a:r>
            <a:r>
              <a:rPr lang="en-US" sz="3000" dirty="0" err="1" smtClean="0">
                <a:solidFill>
                  <a:srgbClr val="C00000"/>
                </a:solidFill>
              </a:rPr>
              <a:t>survei</a:t>
            </a:r>
            <a:r>
              <a:rPr lang="en-US" sz="3000" dirty="0" smtClean="0">
                <a:solidFill>
                  <a:srgbClr val="C00000"/>
                </a:solidFill>
              </a:rPr>
              <a:t> di </a:t>
            </a:r>
            <a:r>
              <a:rPr lang="en-US" sz="3000" dirty="0" err="1" smtClean="0">
                <a:solidFill>
                  <a:srgbClr val="C00000"/>
                </a:solidFill>
              </a:rPr>
              <a:t>bidang</a:t>
            </a:r>
            <a:r>
              <a:rPr lang="en-US" sz="3000" dirty="0" smtClean="0">
                <a:solidFill>
                  <a:srgbClr val="C00000"/>
                </a:solidFill>
              </a:rPr>
              <a:t> software engineering</a:t>
            </a:r>
          </a:p>
          <a:p>
            <a:r>
              <a:rPr lang="en-US" sz="3000" dirty="0" err="1" smtClean="0"/>
              <a:t>Kitchenham</a:t>
            </a:r>
            <a:r>
              <a:rPr lang="en-US" sz="3000" dirty="0" smtClean="0"/>
              <a:t> </a:t>
            </a:r>
            <a:r>
              <a:rPr lang="en-US" sz="3000" dirty="0" err="1" smtClean="0"/>
              <a:t>mengatakan</a:t>
            </a:r>
            <a:r>
              <a:rPr lang="en-US" sz="3000" dirty="0" smtClean="0"/>
              <a:t> </a:t>
            </a:r>
            <a:r>
              <a:rPr lang="en-US" sz="3000" dirty="0" err="1" smtClean="0"/>
              <a:t>bahwa</a:t>
            </a:r>
            <a:r>
              <a:rPr lang="en-US" sz="3000" dirty="0" smtClean="0"/>
              <a:t> </a:t>
            </a:r>
            <a:r>
              <a:rPr lang="en-US" sz="3000" dirty="0" err="1" smtClean="0"/>
              <a:t>jenis</a:t>
            </a:r>
            <a:r>
              <a:rPr lang="en-US" sz="3000" dirty="0" smtClean="0"/>
              <a:t> paper </a:t>
            </a:r>
            <a:r>
              <a:rPr lang="en-US" sz="3000" dirty="0" err="1" smtClean="0"/>
              <a:t>survei</a:t>
            </a:r>
            <a:r>
              <a:rPr lang="en-US" sz="3000" dirty="0" smtClean="0"/>
              <a:t> </a:t>
            </a:r>
            <a:r>
              <a:rPr lang="en-US" sz="3000" dirty="0" err="1" smtClean="0"/>
              <a:t>ada</a:t>
            </a:r>
            <a:r>
              <a:rPr lang="en-US" sz="3000" dirty="0" smtClean="0"/>
              <a:t> </a:t>
            </a:r>
            <a:r>
              <a:rPr lang="en-US" sz="3000" dirty="0" err="1" smtClean="0"/>
              <a:t>empat</a:t>
            </a:r>
            <a:r>
              <a:rPr lang="en-US" sz="30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Kitchenham</a:t>
            </a:r>
            <a:r>
              <a:rPr lang="en-US" sz="2200" i="1" dirty="0" smtClean="0"/>
              <a:t> &amp; Charters, 2007)</a:t>
            </a:r>
            <a:r>
              <a:rPr lang="en-US" sz="30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Traditional </a:t>
            </a:r>
            <a:r>
              <a:rPr lang="en-US" dirty="0"/>
              <a:t>Review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Systematic Literature Review or Systematic Review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Systematic Mapping Study (Scoping Study)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Tertiary </a:t>
            </a:r>
            <a:r>
              <a:rPr lang="en-US" dirty="0" smtClean="0">
                <a:solidFill>
                  <a:srgbClr val="0070C0"/>
                </a:solidFill>
              </a:rPr>
              <a:t>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86750" cy="12001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Tren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 </a:t>
            </a:r>
            <a:r>
              <a:rPr lang="en-US" dirty="0" err="1" smtClean="0"/>
              <a:t>Bidang</a:t>
            </a:r>
            <a:r>
              <a:rPr lang="en-US" dirty="0" smtClean="0"/>
              <a:t> Software Engineering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10029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Baca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pahami</a:t>
            </a:r>
            <a:r>
              <a:rPr lang="en-US" sz="3100" dirty="0" smtClean="0"/>
              <a:t> paper </a:t>
            </a:r>
            <a:r>
              <a:rPr lang="en-US" sz="3100" dirty="0" err="1" smtClean="0"/>
              <a:t>survei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 smtClean="0"/>
              <a:t>jenis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C00000"/>
                </a:solidFill>
              </a:rPr>
              <a:t>Tertiary Study di </a:t>
            </a:r>
            <a:r>
              <a:rPr lang="en-US" sz="3100" dirty="0" err="1" smtClean="0">
                <a:solidFill>
                  <a:srgbClr val="C00000"/>
                </a:solidFill>
              </a:rPr>
              <a:t>bidang</a:t>
            </a:r>
            <a:r>
              <a:rPr lang="en-US" sz="3100" dirty="0" smtClean="0">
                <a:solidFill>
                  <a:srgbClr val="C00000"/>
                </a:solidFill>
              </a:rPr>
              <a:t> software engineering </a:t>
            </a:r>
            <a:r>
              <a:rPr lang="en-US" sz="3100" dirty="0" smtClean="0"/>
              <a:t>di </a:t>
            </a:r>
            <a:r>
              <a:rPr lang="en-US" sz="3100" dirty="0" err="1" smtClean="0"/>
              <a:t>bawah</a:t>
            </a:r>
            <a:r>
              <a:rPr lang="en-US" sz="3100" dirty="0" smtClean="0"/>
              <a:t>: </a:t>
            </a:r>
            <a:r>
              <a:rPr lang="en-US" sz="2600" i="1" dirty="0"/>
              <a:t>(http://romisatriawahono.net/lecture/rm/survey</a:t>
            </a:r>
            <a:r>
              <a:rPr lang="en-US" sz="2600" i="1" dirty="0" smtClean="0"/>
              <a:t>/</a:t>
            </a:r>
            <a:r>
              <a:rPr lang="en-US" sz="26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 smtClean="0"/>
              <a:t>Kitchenham</a:t>
            </a:r>
            <a:r>
              <a:rPr lang="en-US" sz="2300" dirty="0"/>
              <a:t>, B., Pearl Brereton, O., </a:t>
            </a:r>
            <a:r>
              <a:rPr lang="en-US" sz="2300" dirty="0" err="1"/>
              <a:t>Budgen</a:t>
            </a:r>
            <a:r>
              <a:rPr lang="en-US" sz="2300" dirty="0"/>
              <a:t>, D., Turner, M., Bailey, J., &amp; Linkman, S. (2009). </a:t>
            </a:r>
            <a:r>
              <a:rPr lang="en-US" sz="2300" dirty="0">
                <a:solidFill>
                  <a:srgbClr val="0070C0"/>
                </a:solidFill>
              </a:rPr>
              <a:t>Systematic literature reviews in software engineering – A systematic literature review</a:t>
            </a:r>
            <a:r>
              <a:rPr lang="en-US" sz="2300" dirty="0"/>
              <a:t>. </a:t>
            </a:r>
            <a:r>
              <a:rPr lang="en-US" sz="2300" i="1" dirty="0"/>
              <a:t>Information and Software Technology</a:t>
            </a:r>
            <a:r>
              <a:rPr lang="en-US" sz="2300" dirty="0"/>
              <a:t>, 51(1), </a:t>
            </a:r>
            <a:r>
              <a:rPr lang="en-US" sz="2300" dirty="0" smtClean="0"/>
              <a:t>7–15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err="1" smtClean="0"/>
              <a:t>Kitchenham</a:t>
            </a:r>
            <a:r>
              <a:rPr lang="en-US" sz="2300" dirty="0"/>
              <a:t>, B., Pretorius, R., </a:t>
            </a:r>
            <a:r>
              <a:rPr lang="en-US" sz="2300" dirty="0" err="1"/>
              <a:t>Budgen</a:t>
            </a:r>
            <a:r>
              <a:rPr lang="en-US" sz="2300" dirty="0"/>
              <a:t>, D., Pearl Brereton, O., Turner, M., </a:t>
            </a:r>
            <a:r>
              <a:rPr lang="en-US" sz="2300" dirty="0" err="1"/>
              <a:t>Niazi</a:t>
            </a:r>
            <a:r>
              <a:rPr lang="en-US" sz="2300" dirty="0"/>
              <a:t>, M., &amp; Linkman, S. (2010). </a:t>
            </a:r>
            <a:r>
              <a:rPr lang="en-US" sz="2300" dirty="0">
                <a:solidFill>
                  <a:srgbClr val="0070C0"/>
                </a:solidFill>
              </a:rPr>
              <a:t>Systematic literature reviews in software engineering – A tertiary study</a:t>
            </a:r>
            <a:r>
              <a:rPr lang="en-US" sz="2300" dirty="0"/>
              <a:t>. </a:t>
            </a:r>
            <a:r>
              <a:rPr lang="en-US" sz="2300" i="1" dirty="0"/>
              <a:t>Information and Software Technology</a:t>
            </a:r>
            <a:r>
              <a:rPr lang="en-US" sz="2300" dirty="0"/>
              <a:t>, 52(8), </a:t>
            </a:r>
            <a:r>
              <a:rPr lang="en-US" sz="2300" dirty="0" smtClean="0"/>
              <a:t>792–805</a:t>
            </a:r>
            <a:endParaRPr lang="en-US" sz="2300" dirty="0"/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smtClean="0"/>
              <a:t>Cruzes </a:t>
            </a:r>
            <a:r>
              <a:rPr lang="en-US" sz="2300" dirty="0"/>
              <a:t>et al., </a:t>
            </a:r>
            <a:r>
              <a:rPr lang="en-US" sz="2300" dirty="0">
                <a:solidFill>
                  <a:srgbClr val="0070C0"/>
                </a:solidFill>
              </a:rPr>
              <a:t>Research synthesis in software engineering: A tertiary study</a:t>
            </a:r>
            <a:r>
              <a:rPr lang="en-US" sz="2300" dirty="0"/>
              <a:t>, </a:t>
            </a:r>
            <a:r>
              <a:rPr lang="en-US" sz="2300" i="1" dirty="0"/>
              <a:t>Information and Software Technology </a:t>
            </a:r>
            <a:r>
              <a:rPr lang="en-US" sz="2300" dirty="0"/>
              <a:t>53 (2011</a:t>
            </a:r>
            <a:r>
              <a:rPr lang="en-US" sz="23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 smtClean="0"/>
              <a:t>Da Silva, F. Q. B., Santos, A. L. M., </a:t>
            </a:r>
            <a:r>
              <a:rPr lang="en-US" sz="2300" dirty="0" err="1" smtClean="0"/>
              <a:t>Soares</a:t>
            </a:r>
            <a:r>
              <a:rPr lang="en-US" sz="2300" dirty="0" smtClean="0"/>
              <a:t>, S., </a:t>
            </a:r>
            <a:r>
              <a:rPr lang="en-US" sz="2300" dirty="0" err="1" smtClean="0"/>
              <a:t>França</a:t>
            </a:r>
            <a:r>
              <a:rPr lang="en-US" sz="2300" dirty="0" smtClean="0"/>
              <a:t>, a. C. C., </a:t>
            </a:r>
            <a:r>
              <a:rPr lang="en-US" sz="2300" dirty="0" err="1" smtClean="0"/>
              <a:t>Monteiro</a:t>
            </a:r>
            <a:r>
              <a:rPr lang="en-US" sz="2300" dirty="0" smtClean="0"/>
              <a:t>, C. V. F., &amp; </a:t>
            </a:r>
            <a:r>
              <a:rPr lang="en-US" sz="2300" dirty="0" err="1" smtClean="0"/>
              <a:t>Maciel</a:t>
            </a:r>
            <a:r>
              <a:rPr lang="en-US" sz="2300" dirty="0" smtClean="0"/>
              <a:t>, F. F. (2011). Six years of systematic literature reviews in software engineering: An updated tertiary study. Information and Software Technology, 53(9), 899–913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Zhang, H., &amp; Ali Babar, M. (2013). </a:t>
            </a:r>
            <a:r>
              <a:rPr lang="en-US" sz="2300" dirty="0">
                <a:solidFill>
                  <a:srgbClr val="0070C0"/>
                </a:solidFill>
              </a:rPr>
              <a:t>Systematic reviews in software engineering: An empirical investigation</a:t>
            </a:r>
            <a:r>
              <a:rPr lang="en-US" sz="2300" dirty="0"/>
              <a:t>. </a:t>
            </a:r>
            <a:r>
              <a:rPr lang="en-US" sz="2300" i="1" dirty="0"/>
              <a:t>Information and Software Technology</a:t>
            </a:r>
            <a:r>
              <a:rPr lang="en-US" sz="2300" dirty="0"/>
              <a:t>, 55(7), </a:t>
            </a:r>
            <a:r>
              <a:rPr lang="en-US" sz="2300" dirty="0" smtClean="0"/>
              <a:t>1341–1354</a:t>
            </a:r>
          </a:p>
          <a:p>
            <a:r>
              <a:rPr lang="en-US" sz="3100" dirty="0" err="1" smtClean="0"/>
              <a:t>Rangkumkan</a:t>
            </a:r>
            <a:r>
              <a:rPr lang="en-US" sz="3100" dirty="0" smtClean="0"/>
              <a:t> </a:t>
            </a:r>
            <a:r>
              <a:rPr lang="en-US" sz="3100" dirty="0" err="1" smtClean="0">
                <a:solidFill>
                  <a:srgbClr val="C00000"/>
                </a:solidFill>
              </a:rPr>
              <a:t>tren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100" dirty="0" err="1" smtClean="0">
                <a:solidFill>
                  <a:srgbClr val="C00000"/>
                </a:solidFill>
              </a:rPr>
              <a:t>penelitian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100" dirty="0" err="1" smtClean="0">
                <a:solidFill>
                  <a:srgbClr val="C00000"/>
                </a:solidFill>
              </a:rPr>
              <a:t>apa</a:t>
            </a:r>
            <a:r>
              <a:rPr lang="en-US" sz="3100" dirty="0" smtClean="0">
                <a:solidFill>
                  <a:srgbClr val="C00000"/>
                </a:solidFill>
              </a:rPr>
              <a:t> yang </a:t>
            </a:r>
            <a:r>
              <a:rPr lang="en-US" sz="3100" dirty="0" err="1" smtClean="0">
                <a:solidFill>
                  <a:srgbClr val="C00000"/>
                </a:solidFill>
              </a:rPr>
              <a:t>ada</a:t>
            </a:r>
            <a:r>
              <a:rPr lang="en-US" sz="3100" dirty="0" smtClean="0">
                <a:solidFill>
                  <a:srgbClr val="C00000"/>
                </a:solidFill>
              </a:rPr>
              <a:t> di </a:t>
            </a:r>
            <a:r>
              <a:rPr lang="en-US" sz="3100" dirty="0" err="1" smtClean="0">
                <a:solidFill>
                  <a:srgbClr val="C00000"/>
                </a:solidFill>
              </a:rPr>
              <a:t>bidang</a:t>
            </a:r>
            <a:r>
              <a:rPr lang="en-US" sz="3100" dirty="0" smtClean="0">
                <a:solidFill>
                  <a:srgbClr val="C00000"/>
                </a:solidFill>
              </a:rPr>
              <a:t> software </a:t>
            </a:r>
            <a:r>
              <a:rPr lang="en-US" sz="3100" dirty="0" smtClean="0"/>
              <a:t>engineering yang </a:t>
            </a:r>
            <a:r>
              <a:rPr lang="en-US" sz="3100" dirty="0" err="1" smtClean="0"/>
              <a:t>tertulis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paper di </a:t>
            </a:r>
            <a:r>
              <a:rPr lang="en-US" sz="3100" dirty="0" err="1" smtClean="0"/>
              <a:t>atas</a:t>
            </a:r>
            <a:endParaRPr lang="id-ID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8210550" cy="120014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Software Engineering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02409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Pilih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topik</a:t>
            </a:r>
            <a:r>
              <a:rPr lang="en-US" sz="3200" dirty="0" smtClean="0">
                <a:solidFill>
                  <a:srgbClr val="C00000"/>
                </a:solidFill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dianggap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menarik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dijadikan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tesis</a:t>
            </a:r>
            <a:endParaRPr lang="en-US" sz="3200" dirty="0" smtClean="0"/>
          </a:p>
          <a:p>
            <a:r>
              <a:rPr lang="en-US" sz="3200" dirty="0" smtClean="0"/>
              <a:t>Baca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pahami</a:t>
            </a:r>
            <a:r>
              <a:rPr lang="en-US" sz="3200" dirty="0" smtClean="0"/>
              <a:t> paper-paper </a:t>
            </a:r>
            <a:r>
              <a:rPr lang="en-US" sz="3200" dirty="0" err="1" smtClean="0"/>
              <a:t>survei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topik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endParaRPr lang="en-US" sz="3200" dirty="0" smtClean="0"/>
          </a:p>
          <a:p>
            <a:r>
              <a:rPr lang="en-US" sz="3200" dirty="0" smtClean="0"/>
              <a:t>Download </a:t>
            </a:r>
            <a:r>
              <a:rPr lang="en-US" sz="3200" dirty="0" err="1" smtClean="0"/>
              <a:t>semua</a:t>
            </a:r>
            <a:r>
              <a:rPr lang="en-US" sz="3200" dirty="0" smtClean="0"/>
              <a:t> paper </a:t>
            </a:r>
            <a:r>
              <a:rPr lang="en-US" sz="3200" dirty="0" err="1" smtClean="0"/>
              <a:t>teknikal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dibahas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paper-paper </a:t>
            </a:r>
            <a:r>
              <a:rPr lang="en-US" sz="3200" dirty="0" err="1" smtClean="0"/>
              <a:t>survei</a:t>
            </a:r>
            <a:r>
              <a:rPr lang="en-US" sz="3200" dirty="0" smtClean="0"/>
              <a:t> di </a:t>
            </a:r>
            <a:r>
              <a:rPr lang="en-US" sz="3200" dirty="0" err="1" smtClean="0"/>
              <a:t>atas</a:t>
            </a:r>
            <a:endParaRPr lang="en-US" sz="3200" dirty="0" smtClean="0"/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mindmap</a:t>
            </a:r>
            <a:r>
              <a:rPr lang="en-US" sz="3200" dirty="0" smtClean="0">
                <a:solidFill>
                  <a:srgbClr val="C00000"/>
                </a:solidFill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merangkumkan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satu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topik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penelitian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Teknik</a:t>
            </a:r>
            <a:r>
              <a:rPr lang="en-US" sz="3200" dirty="0" smtClean="0"/>
              <a:t> </a:t>
            </a:r>
            <a:r>
              <a:rPr lang="en-US" sz="3200" dirty="0" err="1" smtClean="0"/>
              <a:t>pembuatan</a:t>
            </a:r>
            <a:r>
              <a:rPr lang="en-US" sz="3200" dirty="0" smtClean="0"/>
              <a:t> </a:t>
            </a:r>
            <a:r>
              <a:rPr lang="en-US" sz="3200" dirty="0" err="1" smtClean="0"/>
              <a:t>mindmap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topic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dipahami</a:t>
            </a:r>
            <a:r>
              <a:rPr lang="en-US" sz="3200" dirty="0" smtClean="0"/>
              <a:t> </a:t>
            </a:r>
            <a:r>
              <a:rPr lang="en-US" sz="3200" dirty="0" err="1" smtClean="0"/>
              <a:t>lengkap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/>
              <a:t> </a:t>
            </a:r>
            <a:r>
              <a:rPr lang="en-US" sz="2600" i="1" dirty="0"/>
              <a:t>http://romisatriawahono.net/2014/02/28/mind-map-untuk-memahami-topik-penelitian/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5.3 </a:t>
            </a:r>
            <a:r>
              <a:rPr lang="en-US" sz="4000" dirty="0"/>
              <a:t>Research Methods used in Software Engineering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Bidang</a:t>
            </a:r>
            <a:r>
              <a:rPr lang="en-US" dirty="0" smtClean="0"/>
              <a:t> Software Engineering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33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sering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digunakan</a:t>
            </a:r>
            <a:r>
              <a:rPr lang="en-US" dirty="0" smtClean="0">
                <a:solidFill>
                  <a:srgbClr val="C00000"/>
                </a:solidFill>
              </a:rPr>
              <a:t> di </a:t>
            </a:r>
            <a:r>
              <a:rPr lang="en-US" dirty="0" err="1" smtClean="0">
                <a:solidFill>
                  <a:srgbClr val="C00000"/>
                </a:solidFill>
              </a:rPr>
              <a:t>bidang</a:t>
            </a:r>
            <a:r>
              <a:rPr lang="en-US" dirty="0" smtClean="0">
                <a:solidFill>
                  <a:srgbClr val="C00000"/>
                </a:solidFill>
              </a:rPr>
              <a:t> software engineering</a:t>
            </a:r>
          </a:p>
          <a:p>
            <a:pPr lvl="1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Eksperimen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err="1"/>
              <a:t>Wohlin</a:t>
            </a:r>
            <a:r>
              <a:rPr lang="en-US" dirty="0"/>
              <a:t>, C., </a:t>
            </a:r>
            <a:r>
              <a:rPr lang="en-US" dirty="0" err="1"/>
              <a:t>Runeson</a:t>
            </a:r>
            <a:r>
              <a:rPr lang="en-US" dirty="0"/>
              <a:t>, P., Host, M., </a:t>
            </a:r>
            <a:r>
              <a:rPr lang="en-US" dirty="0" err="1"/>
              <a:t>Ohlsson</a:t>
            </a:r>
            <a:r>
              <a:rPr lang="en-US" dirty="0"/>
              <a:t>, M. C., </a:t>
            </a:r>
            <a:r>
              <a:rPr lang="en-US" dirty="0" err="1"/>
              <a:t>Regnell</a:t>
            </a:r>
            <a:r>
              <a:rPr lang="en-US" dirty="0"/>
              <a:t>, B., &amp; </a:t>
            </a:r>
            <a:r>
              <a:rPr lang="en-US" dirty="0" err="1"/>
              <a:t>Wesslen</a:t>
            </a:r>
            <a:r>
              <a:rPr lang="en-US" dirty="0"/>
              <a:t>, A. (2012). </a:t>
            </a:r>
            <a:r>
              <a:rPr lang="en-US" dirty="0">
                <a:solidFill>
                  <a:srgbClr val="00B050"/>
                </a:solidFill>
              </a:rPr>
              <a:t>Experimentation in Software Engineering</a:t>
            </a:r>
            <a:r>
              <a:rPr lang="en-US" dirty="0"/>
              <a:t>. </a:t>
            </a:r>
            <a:r>
              <a:rPr lang="en-US" dirty="0" smtClean="0"/>
              <a:t>Springer</a:t>
            </a:r>
          </a:p>
          <a:p>
            <a:pPr lvl="1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Studi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Kasus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err="1"/>
              <a:t>Runeson</a:t>
            </a:r>
            <a:r>
              <a:rPr lang="en-US" dirty="0"/>
              <a:t>, P., Host, M., Rainer, A., &amp; </a:t>
            </a:r>
            <a:r>
              <a:rPr lang="en-US" dirty="0" err="1"/>
              <a:t>Regnell</a:t>
            </a:r>
            <a:r>
              <a:rPr lang="en-US" dirty="0"/>
              <a:t>, B. (2012). </a:t>
            </a:r>
            <a:r>
              <a:rPr lang="en-US" dirty="0">
                <a:solidFill>
                  <a:srgbClr val="00B050"/>
                </a:solidFill>
              </a:rPr>
              <a:t>Case Study Research in Software Engineering: </a:t>
            </a:r>
            <a:r>
              <a:rPr lang="en-US" dirty="0" smtClean="0">
                <a:solidFill>
                  <a:srgbClr val="00B050"/>
                </a:solidFill>
              </a:rPr>
              <a:t>Guidelines </a:t>
            </a:r>
            <a:r>
              <a:rPr lang="en-US" dirty="0">
                <a:solidFill>
                  <a:srgbClr val="00B050"/>
                </a:solidFill>
              </a:rPr>
              <a:t>and Examples</a:t>
            </a:r>
            <a:r>
              <a:rPr lang="en-US" dirty="0"/>
              <a:t>. John Wiley &amp; Sons, Inc.</a:t>
            </a:r>
            <a:endParaRPr lang="en-US" dirty="0" smtClean="0"/>
          </a:p>
          <a:p>
            <a:pPr lvl="1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Survei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611570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berbagai</a:t>
            </a:r>
            <a:r>
              <a:rPr lang="en-US" dirty="0" smtClean="0"/>
              <a:t> paper </a:t>
            </a:r>
            <a:r>
              <a:rPr lang="en-US" dirty="0" err="1" smtClean="0"/>
              <a:t>teknikal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deteksi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metode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penelitian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digunakan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jenis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metode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penelitian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digunakan</a:t>
            </a:r>
            <a:r>
              <a:rPr lang="en-US" dirty="0" smtClean="0"/>
              <a:t> (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paper-paper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MindMap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id-ID" dirty="0" smtClean="0"/>
              <a:t>(</a:t>
            </a:r>
            <a:r>
              <a:rPr lang="id-ID" dirty="0" smtClean="0">
                <a:solidFill>
                  <a:srgbClr val="C00000"/>
                </a:solidFill>
              </a:rPr>
              <a:t>Foundation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Ian </a:t>
            </a:r>
            <a:r>
              <a:rPr lang="en-US" sz="2600" dirty="0" err="1"/>
              <a:t>Sommerville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70C0"/>
                </a:solidFill>
              </a:rPr>
              <a:t>Software Engineering 10</a:t>
            </a:r>
            <a:r>
              <a:rPr lang="en-US" sz="2600" baseline="30000" dirty="0">
                <a:solidFill>
                  <a:srgbClr val="0070C0"/>
                </a:solidFill>
              </a:rPr>
              <a:t>th</a:t>
            </a:r>
            <a:r>
              <a:rPr lang="en-US" sz="2600" dirty="0">
                <a:solidFill>
                  <a:srgbClr val="0070C0"/>
                </a:solidFill>
              </a:rPr>
              <a:t> Edition</a:t>
            </a:r>
            <a:r>
              <a:rPr lang="en-US" sz="2600" dirty="0"/>
              <a:t>, </a:t>
            </a:r>
            <a:r>
              <a:rPr lang="en-US" sz="2600" i="1" dirty="0"/>
              <a:t>Addison-Wesley</a:t>
            </a:r>
            <a:r>
              <a:rPr lang="en-US" sz="2600" dirty="0"/>
              <a:t>, 20</a:t>
            </a:r>
            <a:r>
              <a:rPr lang="id-ID" sz="2600" dirty="0"/>
              <a:t>1</a:t>
            </a:r>
            <a:r>
              <a:rPr lang="en-US" sz="2600" dirty="0"/>
              <a:t>5</a:t>
            </a:r>
            <a:endParaRPr lang="id-ID" sz="2600" dirty="0"/>
          </a:p>
          <a:p>
            <a:r>
              <a:rPr lang="en-US" sz="2600" dirty="0" smtClean="0"/>
              <a:t>Roger S. Pressman, </a:t>
            </a:r>
            <a:r>
              <a:rPr lang="en-US" sz="2600" dirty="0" smtClean="0">
                <a:solidFill>
                  <a:srgbClr val="0070C0"/>
                </a:solidFill>
              </a:rPr>
              <a:t>Software Engineering: A Practitioner’s Approach 8</a:t>
            </a:r>
            <a:r>
              <a:rPr lang="en-US" sz="2600" baseline="30000" dirty="0" smtClean="0">
                <a:solidFill>
                  <a:srgbClr val="0070C0"/>
                </a:solidFill>
              </a:rPr>
              <a:t>th</a:t>
            </a:r>
            <a:r>
              <a:rPr lang="en-US" sz="2600" dirty="0" smtClean="0">
                <a:solidFill>
                  <a:srgbClr val="0070C0"/>
                </a:solidFill>
              </a:rPr>
              <a:t> Edition</a:t>
            </a:r>
            <a:r>
              <a:rPr lang="en-US" sz="2600" dirty="0" smtClean="0"/>
              <a:t>, </a:t>
            </a:r>
            <a:r>
              <a:rPr lang="en-US" sz="2600" i="1" dirty="0" smtClean="0"/>
              <a:t>McGraw-Hill</a:t>
            </a:r>
            <a:r>
              <a:rPr lang="en-US" sz="2600" dirty="0" smtClean="0"/>
              <a:t>, 2014</a:t>
            </a:r>
          </a:p>
          <a:p>
            <a:r>
              <a:rPr lang="en-US" sz="2600" dirty="0" smtClean="0"/>
              <a:t>P</a:t>
            </a:r>
            <a:r>
              <a:rPr lang="en-US" sz="2600" dirty="0"/>
              <a:t>. Bourque and R.E. Fairley, eds., </a:t>
            </a:r>
            <a:r>
              <a:rPr lang="en-US" sz="2600" dirty="0">
                <a:solidFill>
                  <a:srgbClr val="0070C0"/>
                </a:solidFill>
              </a:rPr>
              <a:t>Guide to the Software Engineering Body of Knowledge Version 3.0</a:t>
            </a:r>
            <a:r>
              <a:rPr lang="en-US" sz="2600" dirty="0"/>
              <a:t>, </a:t>
            </a:r>
            <a:r>
              <a:rPr lang="en-US" sz="2600" i="1" dirty="0"/>
              <a:t>IEEE Computer Society</a:t>
            </a:r>
            <a:r>
              <a:rPr lang="en-US" sz="2600" dirty="0"/>
              <a:t>, 2014</a:t>
            </a:r>
          </a:p>
          <a:p>
            <a:r>
              <a:rPr lang="en-US" sz="2600" dirty="0" smtClean="0"/>
              <a:t>Albert </a:t>
            </a:r>
            <a:r>
              <a:rPr lang="en-US" sz="2600" dirty="0" err="1" smtClean="0"/>
              <a:t>Endres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Dieter </a:t>
            </a:r>
            <a:r>
              <a:rPr lang="en-US" sz="2600" dirty="0" err="1" smtClean="0"/>
              <a:t>Rombach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70C0"/>
                </a:solidFill>
              </a:rPr>
              <a:t>A Handbook of Software and Systems Engineering</a:t>
            </a:r>
            <a:r>
              <a:rPr lang="en-US" sz="2600" dirty="0" smtClean="0"/>
              <a:t>, </a:t>
            </a:r>
            <a:r>
              <a:rPr lang="en-US" sz="2600" i="1" dirty="0" smtClean="0"/>
              <a:t>Pearson Education Limited</a:t>
            </a:r>
            <a:r>
              <a:rPr lang="en-US" sz="2600" dirty="0" smtClean="0"/>
              <a:t>, 2003</a:t>
            </a:r>
            <a:endParaRPr lang="id-ID" sz="2600" dirty="0" smtClean="0"/>
          </a:p>
          <a:p>
            <a:r>
              <a:rPr lang="en-US" sz="2600" dirty="0" err="1"/>
              <a:t>Yingxu</a:t>
            </a:r>
            <a:r>
              <a:rPr lang="en-US" sz="2600" dirty="0"/>
              <a:t> Wang, </a:t>
            </a:r>
            <a:r>
              <a:rPr lang="en-US" sz="2600" dirty="0">
                <a:solidFill>
                  <a:srgbClr val="0070C0"/>
                </a:solidFill>
              </a:rPr>
              <a:t>Software Engineering Foundations: A Software Science Perspective</a:t>
            </a:r>
            <a:r>
              <a:rPr lang="en-US" sz="2600" dirty="0"/>
              <a:t>, </a:t>
            </a:r>
            <a:r>
              <a:rPr lang="en-US" sz="2600" i="1" dirty="0" err="1"/>
              <a:t>Auerbach</a:t>
            </a:r>
            <a:r>
              <a:rPr lang="en-US" sz="2600" i="1" dirty="0"/>
              <a:t> Publications, Taylor &amp; Francis Group</a:t>
            </a:r>
            <a:r>
              <a:rPr lang="en-US" sz="2600" dirty="0"/>
              <a:t>, </a:t>
            </a:r>
            <a:r>
              <a:rPr lang="en-US" sz="2600" dirty="0" smtClean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3173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 </a:t>
            </a:r>
            <a:r>
              <a:rPr lang="id-ID" dirty="0" smtClean="0"/>
              <a:t>(</a:t>
            </a:r>
            <a:r>
              <a:rPr lang="id-ID" dirty="0" err="1" smtClean="0">
                <a:solidFill>
                  <a:srgbClr val="C00000"/>
                </a:solidFill>
              </a:rPr>
              <a:t>Process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8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Alan Dennis</a:t>
            </a:r>
            <a:r>
              <a:rPr lang="id-ID" sz="2400" dirty="0"/>
              <a:t>  </a:t>
            </a:r>
            <a:r>
              <a:rPr lang="id-ID" sz="2400" dirty="0" err="1"/>
              <a:t>et</a:t>
            </a:r>
            <a:r>
              <a:rPr lang="id-ID" sz="2400" dirty="0"/>
              <a:t> </a:t>
            </a:r>
            <a:r>
              <a:rPr lang="id-ID" sz="2400" dirty="0" err="1"/>
              <a:t>al</a:t>
            </a:r>
            <a:r>
              <a:rPr lang="id-ID" sz="2400" dirty="0"/>
              <a:t>,  </a:t>
            </a:r>
            <a:r>
              <a:rPr lang="en-US" sz="2400" dirty="0">
                <a:solidFill>
                  <a:srgbClr val="0070C0"/>
                </a:solidFill>
              </a:rPr>
              <a:t>Systems Analysis and Design with UML – </a:t>
            </a:r>
            <a:r>
              <a:rPr lang="en-US" sz="2400" dirty="0" smtClean="0">
                <a:solidFill>
                  <a:srgbClr val="0070C0"/>
                </a:solidFill>
              </a:rPr>
              <a:t>4</a:t>
            </a:r>
            <a:r>
              <a:rPr lang="en-US" sz="2400" baseline="30000" dirty="0" smtClean="0">
                <a:solidFill>
                  <a:srgbClr val="0070C0"/>
                </a:solidFill>
              </a:rPr>
              <a:t>th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Edition</a:t>
            </a:r>
            <a:r>
              <a:rPr lang="id-ID" sz="2400" dirty="0"/>
              <a:t>, </a:t>
            </a:r>
            <a:r>
              <a:rPr lang="en-US" sz="2400" i="1" dirty="0"/>
              <a:t>John Wiley and Sons</a:t>
            </a:r>
            <a:r>
              <a:rPr lang="en-US" sz="2400" dirty="0"/>
              <a:t>, </a:t>
            </a:r>
            <a:r>
              <a:rPr lang="en-US" sz="2400" dirty="0" smtClean="0"/>
              <a:t>2012</a:t>
            </a:r>
            <a:endParaRPr lang="en-US" sz="2400" dirty="0"/>
          </a:p>
          <a:p>
            <a:r>
              <a:rPr lang="en-US" sz="2400" dirty="0" smtClean="0"/>
              <a:t>Dan </a:t>
            </a:r>
            <a:r>
              <a:rPr lang="en-US" sz="2400" dirty="0" err="1" smtClean="0"/>
              <a:t>Pilone</a:t>
            </a:r>
            <a:r>
              <a:rPr lang="en-US" sz="2400" dirty="0" smtClean="0"/>
              <a:t> and Russ Miles, </a:t>
            </a:r>
            <a:r>
              <a:rPr lang="en-US" sz="2400" dirty="0" smtClean="0">
                <a:solidFill>
                  <a:srgbClr val="0070C0"/>
                </a:solidFill>
              </a:rPr>
              <a:t>Head First Software Development</a:t>
            </a:r>
            <a:r>
              <a:rPr lang="en-US" sz="2400" dirty="0" smtClean="0"/>
              <a:t>, </a:t>
            </a:r>
            <a:r>
              <a:rPr lang="en-US" sz="2400" i="1" dirty="0" smtClean="0"/>
              <a:t>O’Reilly Media</a:t>
            </a:r>
            <a:r>
              <a:rPr lang="en-US" sz="2400" dirty="0" smtClean="0"/>
              <a:t>, 2008</a:t>
            </a:r>
          </a:p>
          <a:p>
            <a:r>
              <a:rPr lang="id-ID" sz="2400" dirty="0" err="1" smtClean="0"/>
              <a:t>Barclay</a:t>
            </a:r>
            <a:r>
              <a:rPr lang="id-ID" sz="2400" dirty="0" smtClean="0"/>
              <a:t> </a:t>
            </a:r>
            <a:r>
              <a:rPr lang="id-ID" sz="2400" dirty="0" err="1" smtClean="0"/>
              <a:t>and</a:t>
            </a:r>
            <a:r>
              <a:rPr lang="id-ID" sz="2400" dirty="0" smtClean="0"/>
              <a:t> </a:t>
            </a:r>
            <a:r>
              <a:rPr lang="id-ID" sz="2400" dirty="0" err="1" smtClean="0"/>
              <a:t>Savage</a:t>
            </a:r>
            <a:r>
              <a:rPr lang="id-ID" sz="2400" dirty="0" smtClean="0"/>
              <a:t>, </a:t>
            </a:r>
            <a:r>
              <a:rPr lang="en-US" sz="2400" dirty="0">
                <a:solidFill>
                  <a:srgbClr val="0070C0"/>
                </a:solidFill>
              </a:rPr>
              <a:t>Object-Oriented Design with UML and </a:t>
            </a:r>
            <a:r>
              <a:rPr lang="en-US" sz="2400" dirty="0" smtClean="0">
                <a:solidFill>
                  <a:srgbClr val="0070C0"/>
                </a:solidFill>
              </a:rPr>
              <a:t>Java</a:t>
            </a:r>
            <a:r>
              <a:rPr lang="id-ID" sz="2400" dirty="0" smtClean="0"/>
              <a:t>, </a:t>
            </a:r>
            <a:r>
              <a:rPr lang="id-ID" sz="2400" i="1" dirty="0" err="1" smtClean="0"/>
              <a:t>Elsevier</a:t>
            </a:r>
            <a:r>
              <a:rPr lang="id-ID" sz="2400" dirty="0" smtClean="0"/>
              <a:t>, 2004</a:t>
            </a:r>
          </a:p>
          <a:p>
            <a:r>
              <a:rPr lang="id-ID" sz="2400" dirty="0" smtClean="0"/>
              <a:t>Kenneth </a:t>
            </a:r>
            <a:r>
              <a:rPr lang="id-ID" sz="2400" dirty="0"/>
              <a:t>E. Kendall </a:t>
            </a:r>
            <a:r>
              <a:rPr lang="id-ID" sz="2400" dirty="0" err="1"/>
              <a:t>and</a:t>
            </a:r>
            <a:r>
              <a:rPr lang="id-ID" sz="2400" dirty="0"/>
              <a:t> Julie E Kendall, </a:t>
            </a:r>
            <a:r>
              <a:rPr lang="id-ID" sz="2400" dirty="0">
                <a:solidFill>
                  <a:srgbClr val="0070C0"/>
                </a:solidFill>
              </a:rPr>
              <a:t>Systems </a:t>
            </a:r>
            <a:r>
              <a:rPr lang="id-ID" sz="2400" dirty="0" err="1">
                <a:solidFill>
                  <a:srgbClr val="0070C0"/>
                </a:solidFill>
              </a:rPr>
              <a:t>Analysis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Design</a:t>
            </a:r>
            <a:r>
              <a:rPr lang="id-ID" sz="2400" dirty="0">
                <a:solidFill>
                  <a:srgbClr val="0070C0"/>
                </a:solidFill>
              </a:rPr>
              <a:t> 8th </a:t>
            </a:r>
            <a:r>
              <a:rPr lang="id-ID" sz="2400" dirty="0" err="1">
                <a:solidFill>
                  <a:srgbClr val="0070C0"/>
                </a:solidFill>
              </a:rPr>
              <a:t>Edition</a:t>
            </a:r>
            <a:r>
              <a:rPr lang="id-ID" sz="2400" dirty="0"/>
              <a:t>, </a:t>
            </a:r>
            <a:r>
              <a:rPr lang="id-ID" sz="2400" i="1" dirty="0" err="1"/>
              <a:t>Prentice</a:t>
            </a:r>
            <a:r>
              <a:rPr lang="id-ID" sz="2400" i="1" dirty="0"/>
              <a:t> Hall</a:t>
            </a:r>
            <a:r>
              <a:rPr lang="id-ID" sz="2400" dirty="0"/>
              <a:t>, 2010</a:t>
            </a:r>
          </a:p>
          <a:p>
            <a:r>
              <a:rPr lang="id-ID" sz="2400" dirty="0"/>
              <a:t>Hassan </a:t>
            </a:r>
            <a:r>
              <a:rPr lang="id-ID" sz="2400" dirty="0" err="1"/>
              <a:t>Gomaa</a:t>
            </a:r>
            <a:r>
              <a:rPr lang="id-ID" sz="2400" dirty="0"/>
              <a:t>, </a:t>
            </a:r>
            <a:r>
              <a:rPr lang="id-ID" sz="2400" dirty="0" err="1">
                <a:solidFill>
                  <a:srgbClr val="0070C0"/>
                </a:solidFill>
              </a:rPr>
              <a:t>Software</a:t>
            </a:r>
            <a:r>
              <a:rPr lang="id-ID" sz="2400" dirty="0">
                <a:solidFill>
                  <a:srgbClr val="0070C0"/>
                </a:solidFill>
              </a:rPr>
              <a:t> Modeling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Design</a:t>
            </a:r>
            <a:r>
              <a:rPr lang="id-ID" sz="2400" dirty="0">
                <a:solidFill>
                  <a:srgbClr val="0070C0"/>
                </a:solidFill>
              </a:rPr>
              <a:t>: UML, </a:t>
            </a:r>
            <a:r>
              <a:rPr lang="id-ID" sz="2400" dirty="0" err="1">
                <a:solidFill>
                  <a:srgbClr val="0070C0"/>
                </a:solidFill>
              </a:rPr>
              <a:t>Use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Cases</a:t>
            </a:r>
            <a:r>
              <a:rPr lang="id-ID" sz="2400" dirty="0">
                <a:solidFill>
                  <a:srgbClr val="0070C0"/>
                </a:solidFill>
              </a:rPr>
              <a:t>, </a:t>
            </a:r>
            <a:r>
              <a:rPr lang="id-ID" sz="2400" dirty="0" err="1">
                <a:solidFill>
                  <a:srgbClr val="0070C0"/>
                </a:solidFill>
              </a:rPr>
              <a:t>Patterns</a:t>
            </a:r>
            <a:r>
              <a:rPr lang="id-ID" sz="2400" dirty="0">
                <a:solidFill>
                  <a:srgbClr val="0070C0"/>
                </a:solidFill>
              </a:rPr>
              <a:t>,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Software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Architectures</a:t>
            </a:r>
            <a:r>
              <a:rPr lang="id-ID" sz="2400" dirty="0"/>
              <a:t>, </a:t>
            </a:r>
            <a:r>
              <a:rPr lang="id-ID" sz="2400" i="1" dirty="0" err="1"/>
              <a:t>Cambridge</a:t>
            </a:r>
            <a:r>
              <a:rPr lang="id-ID" sz="2400" i="1" dirty="0"/>
              <a:t> </a:t>
            </a:r>
            <a:r>
              <a:rPr lang="id-ID" sz="2400" i="1" dirty="0" err="1"/>
              <a:t>University</a:t>
            </a:r>
            <a:r>
              <a:rPr lang="id-ID" sz="2400" i="1" dirty="0"/>
              <a:t> Press</a:t>
            </a:r>
            <a:r>
              <a:rPr lang="id-ID" sz="2400" dirty="0"/>
              <a:t>, 2011</a:t>
            </a:r>
          </a:p>
          <a:p>
            <a:r>
              <a:rPr lang="en-US" sz="2400" dirty="0" err="1"/>
              <a:t>Layna</a:t>
            </a:r>
            <a:r>
              <a:rPr lang="en-US" sz="2400" dirty="0"/>
              <a:t> Fischer (</a:t>
            </a:r>
            <a:r>
              <a:rPr lang="en-US" sz="2400" dirty="0" err="1"/>
              <a:t>edt</a:t>
            </a:r>
            <a:r>
              <a:rPr lang="en-US" sz="2400" dirty="0"/>
              <a:t>.), </a:t>
            </a:r>
            <a:r>
              <a:rPr lang="en-US" sz="2400" dirty="0">
                <a:solidFill>
                  <a:srgbClr val="0070C0"/>
                </a:solidFill>
              </a:rPr>
              <a:t>BPMN 2.0 Handbook Second Edition</a:t>
            </a:r>
            <a:r>
              <a:rPr lang="en-US" sz="2400" dirty="0"/>
              <a:t>, </a:t>
            </a:r>
            <a:r>
              <a:rPr lang="en-US" sz="2400" i="1" dirty="0"/>
              <a:t>Future Strategies</a:t>
            </a:r>
            <a:r>
              <a:rPr lang="en-US" sz="24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0253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id-ID" dirty="0" smtClean="0"/>
              <a:t>(</a:t>
            </a:r>
            <a:r>
              <a:rPr lang="id-ID" dirty="0" err="1" smtClean="0">
                <a:solidFill>
                  <a:srgbClr val="C00000"/>
                </a:solidFill>
              </a:rPr>
              <a:t>Quality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Daniel </a:t>
            </a:r>
            <a:r>
              <a:rPr lang="en-US" sz="2800" dirty="0" err="1"/>
              <a:t>Galin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Software Quality Assurance</a:t>
            </a:r>
            <a:r>
              <a:rPr lang="en-US" sz="2800" dirty="0"/>
              <a:t>, </a:t>
            </a:r>
            <a:r>
              <a:rPr lang="en-US" sz="2800" i="1" dirty="0"/>
              <a:t>Addison-Wesley</a:t>
            </a:r>
            <a:r>
              <a:rPr lang="en-US" sz="2800" dirty="0"/>
              <a:t>, 2004</a:t>
            </a:r>
          </a:p>
          <a:p>
            <a:r>
              <a:rPr lang="en-US" dirty="0" err="1"/>
              <a:t>Kshirasagar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and </a:t>
            </a:r>
            <a:r>
              <a:rPr lang="en-US" dirty="0" err="1"/>
              <a:t>Priyadarshi</a:t>
            </a:r>
            <a:r>
              <a:rPr lang="en-US" dirty="0"/>
              <a:t> </a:t>
            </a:r>
            <a:r>
              <a:rPr lang="en-US" dirty="0" err="1"/>
              <a:t>Tripathy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Software Testing and Quality Assurance</a:t>
            </a:r>
            <a:r>
              <a:rPr lang="en-US" dirty="0"/>
              <a:t>, </a:t>
            </a:r>
            <a:r>
              <a:rPr lang="en-US" i="1" dirty="0"/>
              <a:t>John Wiley &amp; Sons</a:t>
            </a:r>
            <a:r>
              <a:rPr lang="en-US" dirty="0"/>
              <a:t>, Inc., 2008</a:t>
            </a:r>
          </a:p>
          <a:p>
            <a:r>
              <a:rPr lang="en-US" sz="2800" dirty="0" smtClean="0"/>
              <a:t>Jeff </a:t>
            </a:r>
            <a:r>
              <a:rPr lang="en-US" sz="2800" dirty="0" err="1"/>
              <a:t>Tian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Software Quality Engineering</a:t>
            </a:r>
            <a:r>
              <a:rPr lang="en-US" sz="2800" dirty="0"/>
              <a:t>, </a:t>
            </a:r>
            <a:r>
              <a:rPr lang="en-US" sz="2800" i="1" dirty="0"/>
              <a:t>John Wiley &amp; Sons, Inc.</a:t>
            </a:r>
            <a:r>
              <a:rPr lang="en-US" sz="2800" dirty="0"/>
              <a:t>, 2005</a:t>
            </a:r>
          </a:p>
          <a:p>
            <a:r>
              <a:rPr lang="en-US" sz="2800" dirty="0"/>
              <a:t>G. Gordon </a:t>
            </a:r>
            <a:r>
              <a:rPr lang="en-US" sz="2800" dirty="0" err="1"/>
              <a:t>Schulmeyer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Handbook of Software Quality Assurance Fourth Edition</a:t>
            </a:r>
            <a:r>
              <a:rPr lang="en-US" sz="2800" dirty="0"/>
              <a:t>, </a:t>
            </a:r>
            <a:r>
              <a:rPr lang="en-US" sz="2800" i="1" dirty="0" err="1"/>
              <a:t>Artech</a:t>
            </a:r>
            <a:r>
              <a:rPr lang="en-US" sz="2800" i="1" dirty="0"/>
              <a:t> House</a:t>
            </a:r>
            <a:r>
              <a:rPr lang="en-US" sz="2800" dirty="0"/>
              <a:t>, </a:t>
            </a:r>
            <a:r>
              <a:rPr lang="en-US" sz="2800" dirty="0" smtClean="0"/>
              <a:t>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2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id-ID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Research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981950" cy="5334000"/>
          </a:xfrm>
        </p:spPr>
        <p:txBody>
          <a:bodyPr>
            <a:normAutofit/>
          </a:bodyPr>
          <a:lstStyle/>
          <a:p>
            <a:r>
              <a:rPr lang="sv-SE" sz="2300" dirty="0"/>
              <a:t>Christian W. </a:t>
            </a:r>
            <a:r>
              <a:rPr lang="sv-SE" sz="2300" dirty="0" smtClean="0"/>
              <a:t>Dawson, </a:t>
            </a:r>
            <a:r>
              <a:rPr lang="en-US" sz="2300" dirty="0">
                <a:solidFill>
                  <a:srgbClr val="0070C0"/>
                </a:solidFill>
              </a:rPr>
              <a:t>Project in Computing </a:t>
            </a:r>
            <a:r>
              <a:rPr lang="en-US" sz="2300" dirty="0" smtClean="0">
                <a:solidFill>
                  <a:srgbClr val="0070C0"/>
                </a:solidFill>
              </a:rPr>
              <a:t>and Information </a:t>
            </a:r>
            <a:r>
              <a:rPr lang="en-US" sz="2300" dirty="0">
                <a:solidFill>
                  <a:srgbClr val="0070C0"/>
                </a:solidFill>
              </a:rPr>
              <a:t>System a Student Guide 2nd Edition</a:t>
            </a:r>
            <a:r>
              <a:rPr lang="en-US" sz="2300" dirty="0"/>
              <a:t>, </a:t>
            </a:r>
            <a:r>
              <a:rPr lang="en-US" sz="2300" i="1" dirty="0" smtClean="0"/>
              <a:t>Addison-Wesley, </a:t>
            </a:r>
            <a:r>
              <a:rPr lang="en-US" sz="2300" dirty="0" smtClean="0"/>
              <a:t>2009</a:t>
            </a:r>
            <a:endParaRPr lang="sv-SE" sz="2300" dirty="0"/>
          </a:p>
          <a:p>
            <a:r>
              <a:rPr lang="sv-SE" sz="2300" dirty="0" smtClean="0"/>
              <a:t>Mikael </a:t>
            </a:r>
            <a:r>
              <a:rPr lang="sv-SE" sz="2300" dirty="0"/>
              <a:t>Berndtsson, Jörgen Hansson, Björn Olsson, </a:t>
            </a:r>
            <a:r>
              <a:rPr lang="sv-SE" sz="2300" dirty="0" smtClean="0"/>
              <a:t>Björn Lundell, </a:t>
            </a:r>
            <a:r>
              <a:rPr lang="en-US" sz="2300" dirty="0">
                <a:solidFill>
                  <a:srgbClr val="0070C0"/>
                </a:solidFill>
              </a:rPr>
              <a:t>Thesis </a:t>
            </a:r>
            <a:r>
              <a:rPr lang="en-US" sz="2300" dirty="0" smtClean="0">
                <a:solidFill>
                  <a:srgbClr val="0070C0"/>
                </a:solidFill>
              </a:rPr>
              <a:t>Projects - A </a:t>
            </a:r>
            <a:r>
              <a:rPr lang="en-US" sz="2300" dirty="0">
                <a:solidFill>
                  <a:srgbClr val="0070C0"/>
                </a:solidFill>
              </a:rPr>
              <a:t>Guide for Students in Computer Science and Information System 2nd </a:t>
            </a:r>
            <a:r>
              <a:rPr lang="en-US" sz="2300" dirty="0" smtClean="0">
                <a:solidFill>
                  <a:srgbClr val="0070C0"/>
                </a:solidFill>
              </a:rPr>
              <a:t>Edition</a:t>
            </a:r>
            <a:r>
              <a:rPr lang="en-US" sz="2300" dirty="0"/>
              <a:t>, </a:t>
            </a:r>
            <a:r>
              <a:rPr lang="en-US" sz="2300" i="1" dirty="0"/>
              <a:t>Springer-</a:t>
            </a:r>
            <a:r>
              <a:rPr lang="en-US" sz="2300" i="1" dirty="0" err="1"/>
              <a:t>Verlag</a:t>
            </a:r>
            <a:r>
              <a:rPr lang="en-US" sz="2300" i="1" dirty="0"/>
              <a:t> London </a:t>
            </a:r>
            <a:r>
              <a:rPr lang="en-US" sz="2300" i="1" dirty="0" smtClean="0"/>
              <a:t>Limited</a:t>
            </a:r>
            <a:r>
              <a:rPr lang="en-US" sz="2300" dirty="0" smtClean="0"/>
              <a:t>,  2008</a:t>
            </a:r>
          </a:p>
          <a:p>
            <a:r>
              <a:rPr lang="en-US" sz="2300" dirty="0" smtClean="0"/>
              <a:t>Mary </a:t>
            </a:r>
            <a:r>
              <a:rPr lang="en-US" sz="2300" dirty="0"/>
              <a:t>Shaw, </a:t>
            </a:r>
            <a:r>
              <a:rPr lang="en-US" sz="2300" dirty="0">
                <a:solidFill>
                  <a:srgbClr val="0070C0"/>
                </a:solidFill>
              </a:rPr>
              <a:t>Writing Good Software Engineering Research Papers</a:t>
            </a:r>
            <a:r>
              <a:rPr lang="en-US" sz="2300" dirty="0"/>
              <a:t>, </a:t>
            </a:r>
            <a:r>
              <a:rPr lang="en-US" sz="2300" i="1" dirty="0"/>
              <a:t>Proceedings of the 25th International Conference on Software Engineering</a:t>
            </a:r>
            <a:r>
              <a:rPr lang="en-US" sz="2300" dirty="0" smtClean="0"/>
              <a:t>, 2003</a:t>
            </a:r>
          </a:p>
          <a:p>
            <a:r>
              <a:rPr lang="en-US" sz="2300" dirty="0"/>
              <a:t>C. </a:t>
            </a:r>
            <a:r>
              <a:rPr lang="en-US" sz="2300" dirty="0" err="1"/>
              <a:t>Wohlin</a:t>
            </a:r>
            <a:r>
              <a:rPr lang="en-US" sz="2300" dirty="0"/>
              <a:t>, P. Runeson, M. Host, M. C. </a:t>
            </a:r>
            <a:r>
              <a:rPr lang="en-US" sz="2300" dirty="0" err="1"/>
              <a:t>Ohlsson</a:t>
            </a:r>
            <a:r>
              <a:rPr lang="en-US" sz="2300" dirty="0"/>
              <a:t>, B. </a:t>
            </a:r>
            <a:r>
              <a:rPr lang="en-US" sz="2300" dirty="0" err="1"/>
              <a:t>Regnell</a:t>
            </a:r>
            <a:r>
              <a:rPr lang="en-US" sz="2300" dirty="0"/>
              <a:t>, and A. </a:t>
            </a:r>
            <a:r>
              <a:rPr lang="en-US" sz="2300" dirty="0" err="1"/>
              <a:t>Wesslen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70C0"/>
                </a:solidFill>
              </a:rPr>
              <a:t>Experimentation in Software </a:t>
            </a:r>
            <a:r>
              <a:rPr lang="en-US" sz="2300" dirty="0" smtClean="0">
                <a:solidFill>
                  <a:srgbClr val="0070C0"/>
                </a:solidFill>
              </a:rPr>
              <a:t>Engineering</a:t>
            </a:r>
            <a:r>
              <a:rPr lang="en-US" sz="2300" dirty="0" smtClean="0"/>
              <a:t>, </a:t>
            </a:r>
            <a:r>
              <a:rPr lang="en-US" sz="2300" i="1" dirty="0" smtClean="0"/>
              <a:t>Springer</a:t>
            </a:r>
            <a:r>
              <a:rPr lang="en-US" sz="2300" dirty="0"/>
              <a:t>, </a:t>
            </a:r>
            <a:r>
              <a:rPr lang="en-US" sz="2300" dirty="0" smtClean="0"/>
              <a:t>2012</a:t>
            </a:r>
            <a:endParaRPr lang="en-US" sz="2300" dirty="0"/>
          </a:p>
          <a:p>
            <a:r>
              <a:rPr lang="en-US" sz="2300" dirty="0" smtClean="0"/>
              <a:t>P</a:t>
            </a:r>
            <a:r>
              <a:rPr lang="en-US" sz="2300" dirty="0"/>
              <a:t>. Runeson, M. Host, A. Rainer, and B. </a:t>
            </a:r>
            <a:r>
              <a:rPr lang="en-US" sz="2300" dirty="0" err="1"/>
              <a:t>Regnell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70C0"/>
                </a:solidFill>
              </a:rPr>
              <a:t>Case Study Research in Software Engineering</a:t>
            </a:r>
            <a:r>
              <a:rPr lang="en-US" sz="2300">
                <a:solidFill>
                  <a:srgbClr val="0070C0"/>
                </a:solidFill>
              </a:rPr>
              <a:t>: </a:t>
            </a:r>
            <a:r>
              <a:rPr lang="en-US" sz="2300" smtClean="0">
                <a:solidFill>
                  <a:srgbClr val="0070C0"/>
                </a:solidFill>
              </a:rPr>
              <a:t>Guidelines </a:t>
            </a:r>
            <a:r>
              <a:rPr lang="en-US" sz="2300" dirty="0">
                <a:solidFill>
                  <a:srgbClr val="0070C0"/>
                </a:solidFill>
              </a:rPr>
              <a:t>and </a:t>
            </a:r>
            <a:r>
              <a:rPr lang="en-US" sz="2300" dirty="0" smtClean="0">
                <a:solidFill>
                  <a:srgbClr val="0070C0"/>
                </a:solidFill>
              </a:rPr>
              <a:t>Examples</a:t>
            </a:r>
            <a:r>
              <a:rPr lang="en-US" sz="2300" dirty="0" smtClean="0"/>
              <a:t>, </a:t>
            </a:r>
            <a:r>
              <a:rPr lang="en-US" sz="2300" i="1" dirty="0" smtClean="0"/>
              <a:t>John </a:t>
            </a:r>
            <a:r>
              <a:rPr lang="en-US" sz="2300" i="1" dirty="0"/>
              <a:t>Wiley &amp; Sons</a:t>
            </a:r>
            <a:r>
              <a:rPr lang="en-US" sz="2300" dirty="0"/>
              <a:t>, Inc., </a:t>
            </a:r>
            <a:r>
              <a:rPr lang="en-US" sz="2300" dirty="0" smtClean="0"/>
              <a:t>2012</a:t>
            </a:r>
            <a:endParaRPr lang="en-US" sz="2300" dirty="0"/>
          </a:p>
          <a:p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0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5</a:t>
            </a:r>
            <a:r>
              <a:rPr lang="en-US" sz="4800" dirty="0" smtClean="0"/>
              <a:t>. Research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5.1 Introduction to Research Methodology</a:t>
            </a:r>
          </a:p>
          <a:p>
            <a:r>
              <a:rPr lang="en-US" sz="2000" dirty="0" smtClean="0"/>
              <a:t>5.2 Research Trends on Software Engineering</a:t>
            </a:r>
          </a:p>
          <a:p>
            <a:r>
              <a:rPr lang="en-US" sz="2000" dirty="0" smtClean="0"/>
              <a:t>5.3 Research Methods used in Software Engineering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9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5.1 </a:t>
            </a:r>
            <a:r>
              <a:rPr lang="en-US" sz="4000" dirty="0" smtClean="0"/>
              <a:t>Introduction to Research Methodology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610600" cy="1371600"/>
          </a:xfrm>
        </p:spPr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err="1" smtClean="0"/>
              <a:t>Berangkat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adanya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masalah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penelitian</a:t>
            </a:r>
            <a:endParaRPr lang="en-US" sz="3600" dirty="0"/>
          </a:p>
          <a:p>
            <a:pPr lvl="1"/>
            <a:r>
              <a:rPr lang="en-US" sz="3200" dirty="0" smtClean="0"/>
              <a:t>yang </a:t>
            </a:r>
            <a:r>
              <a:rPr lang="en-US" sz="3200" dirty="0" err="1" smtClean="0"/>
              <a:t>mungkin</a:t>
            </a:r>
            <a:r>
              <a:rPr lang="en-US" sz="3200" dirty="0" smtClean="0"/>
              <a:t>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diketahui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pemecahannya</a:t>
            </a:r>
            <a:endParaRPr lang="en-US" sz="3200" dirty="0" smtClean="0"/>
          </a:p>
          <a:p>
            <a:pPr lvl="1"/>
            <a:r>
              <a:rPr lang="en-US" sz="3200" dirty="0" err="1" smtClean="0"/>
              <a:t>tapi</a:t>
            </a:r>
            <a:r>
              <a:rPr lang="en-US" sz="3200" dirty="0" smtClean="0"/>
              <a:t>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diketahui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metode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pemecahan</a:t>
            </a:r>
            <a:r>
              <a:rPr lang="en-US" sz="3200" dirty="0" smtClean="0">
                <a:solidFill>
                  <a:srgbClr val="0070C0"/>
                </a:solidFill>
              </a:rPr>
              <a:t> yang </a:t>
            </a:r>
            <a:r>
              <a:rPr lang="en-US" sz="3200" dirty="0" err="1" smtClean="0">
                <a:solidFill>
                  <a:srgbClr val="0070C0"/>
                </a:solidFill>
              </a:rPr>
              <a:t>lebih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baik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Research (</a:t>
            </a:r>
            <a:r>
              <a:rPr lang="en-US" sz="3600" dirty="0" err="1" smtClean="0"/>
              <a:t>Inggris</a:t>
            </a:r>
            <a:r>
              <a:rPr lang="en-US" sz="3600" dirty="0" smtClean="0"/>
              <a:t>)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recherche</a:t>
            </a:r>
            <a:r>
              <a:rPr lang="en-US" sz="3600" dirty="0" smtClean="0"/>
              <a:t> (</a:t>
            </a:r>
            <a:r>
              <a:rPr lang="en-US" sz="3600" dirty="0" err="1" smtClean="0"/>
              <a:t>Prancis</a:t>
            </a:r>
            <a:r>
              <a:rPr lang="en-US" sz="3600" dirty="0" smtClean="0"/>
              <a:t>)</a:t>
            </a:r>
          </a:p>
          <a:p>
            <a:pPr lvl="1"/>
            <a:r>
              <a:rPr lang="en-US" sz="3100" dirty="0" smtClean="0">
                <a:solidFill>
                  <a:srgbClr val="0070C0"/>
                </a:solidFill>
              </a:rPr>
              <a:t>re </a:t>
            </a:r>
            <a:r>
              <a:rPr lang="en-US" sz="3100" dirty="0" smtClean="0"/>
              <a:t>(</a:t>
            </a:r>
            <a:r>
              <a:rPr lang="en-US" sz="3100" dirty="0" err="1" smtClean="0"/>
              <a:t>kembali</a:t>
            </a:r>
            <a:r>
              <a:rPr lang="en-US" sz="3100" dirty="0" smtClean="0"/>
              <a:t>)</a:t>
            </a:r>
          </a:p>
          <a:p>
            <a:pPr lvl="1"/>
            <a:r>
              <a:rPr lang="en-US" sz="3100" dirty="0" smtClean="0">
                <a:solidFill>
                  <a:srgbClr val="0070C0"/>
                </a:solidFill>
              </a:rPr>
              <a:t>to search </a:t>
            </a:r>
            <a:r>
              <a:rPr lang="en-US" sz="3100" dirty="0" smtClean="0"/>
              <a:t>(</a:t>
            </a:r>
            <a:r>
              <a:rPr lang="en-US" sz="3100" dirty="0" err="1" smtClean="0"/>
              <a:t>mencari</a:t>
            </a:r>
            <a:r>
              <a:rPr lang="en-US" sz="3100" dirty="0" smtClean="0"/>
              <a:t>)</a:t>
            </a:r>
          </a:p>
          <a:p>
            <a:pPr lvl="1"/>
            <a:endParaRPr lang="en-US" sz="2000" dirty="0" smtClean="0">
              <a:solidFill>
                <a:srgbClr val="C00000"/>
              </a:solidFill>
            </a:endParaRPr>
          </a:p>
          <a:p>
            <a:endParaRPr lang="en-US" sz="3600" dirty="0" smtClean="0"/>
          </a:p>
          <a:p>
            <a:endParaRPr lang="en-US" sz="21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process of </a:t>
            </a:r>
            <a:r>
              <a:rPr lang="en-US" sz="3600" dirty="0">
                <a:solidFill>
                  <a:srgbClr val="C00000"/>
                </a:solidFill>
              </a:rPr>
              <a:t>exploring the unknown</a:t>
            </a:r>
            <a:r>
              <a:rPr lang="en-US" sz="3600" dirty="0"/>
              <a:t>, studying and </a:t>
            </a:r>
            <a:r>
              <a:rPr lang="en-US" sz="3600" dirty="0" smtClean="0">
                <a:solidFill>
                  <a:srgbClr val="C00000"/>
                </a:solidFill>
              </a:rPr>
              <a:t>learning</a:t>
            </a:r>
            <a:r>
              <a:rPr lang="id-ID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new </a:t>
            </a:r>
            <a:r>
              <a:rPr lang="en-US" sz="3600" dirty="0">
                <a:solidFill>
                  <a:srgbClr val="C00000"/>
                </a:solidFill>
              </a:rPr>
              <a:t>things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building new knowledge</a:t>
            </a:r>
            <a:r>
              <a:rPr lang="en-US" sz="3600" dirty="0"/>
              <a:t> about things that </a:t>
            </a:r>
            <a:r>
              <a:rPr lang="en-US" sz="3600" dirty="0">
                <a:solidFill>
                  <a:srgbClr val="C00000"/>
                </a:solidFill>
              </a:rPr>
              <a:t>no one has understood </a:t>
            </a:r>
            <a:r>
              <a:rPr lang="en-US" sz="3600" dirty="0" smtClean="0">
                <a:solidFill>
                  <a:srgbClr val="C00000"/>
                </a:solidFill>
              </a:rPr>
              <a:t>before</a:t>
            </a:r>
            <a:r>
              <a:rPr lang="id-ID" sz="3600" dirty="0"/>
              <a:t/>
            </a:r>
            <a:br>
              <a:rPr lang="id-ID" sz="3600" dirty="0"/>
            </a:br>
            <a:r>
              <a:rPr lang="id-ID" sz="3100" i="1" dirty="0" smtClean="0"/>
              <a:t>(</a:t>
            </a:r>
            <a:r>
              <a:rPr lang="en-US" sz="3100" i="1" dirty="0" err="1"/>
              <a:t>Berndtsson</a:t>
            </a:r>
            <a:r>
              <a:rPr lang="id-ID" sz="3100" i="1" dirty="0"/>
              <a:t> et al., 2008)</a:t>
            </a:r>
            <a:endParaRPr lang="en-US" sz="3100" i="1" dirty="0"/>
          </a:p>
          <a:p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4188" t="11458" r="32430" b="5208"/>
          <a:stretch>
            <a:fillRect/>
          </a:stretch>
        </p:blipFill>
        <p:spPr bwMode="auto">
          <a:xfrm>
            <a:off x="7086600" y="2514600"/>
            <a:ext cx="1956601" cy="257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2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Penelitian </a:t>
            </a:r>
            <a:r>
              <a:rPr lang="id-ID" dirty="0"/>
              <a:t>dilakukan karena ada </a:t>
            </a:r>
            <a:r>
              <a:rPr lang="id-ID" dirty="0">
                <a:solidFill>
                  <a:srgbClr val="C00000"/>
                </a:solidFill>
              </a:rPr>
              <a:t>masalah penelitian</a:t>
            </a:r>
            <a:r>
              <a:rPr lang="id-ID" dirty="0"/>
              <a:t>, </a:t>
            </a:r>
            <a:r>
              <a:rPr lang="id-ID" dirty="0" err="1"/>
              <a:t>dimana</a:t>
            </a:r>
            <a:r>
              <a:rPr lang="id-ID" dirty="0"/>
              <a:t> masalah penelitian sendiri muncul karena ada latar belakang masalah</a:t>
            </a:r>
          </a:p>
          <a:p>
            <a:r>
              <a:rPr lang="id-ID" dirty="0" smtClean="0"/>
              <a:t>Penelitian </a:t>
            </a:r>
            <a:r>
              <a:rPr lang="id-ID" dirty="0"/>
              <a:t>dilakukan secara terencana, </a:t>
            </a:r>
            <a:r>
              <a:rPr lang="id-ID" dirty="0">
                <a:solidFill>
                  <a:srgbClr val="C00000"/>
                </a:solidFill>
              </a:rPr>
              <a:t>sistematis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berulang-ulang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terukur</a:t>
            </a:r>
          </a:p>
          <a:p>
            <a:r>
              <a:rPr lang="id-ID" dirty="0" smtClean="0"/>
              <a:t>Penelitian </a:t>
            </a:r>
            <a:r>
              <a:rPr lang="id-ID" dirty="0"/>
              <a:t>harus memiliki </a:t>
            </a:r>
            <a:r>
              <a:rPr lang="id-ID" dirty="0">
                <a:solidFill>
                  <a:srgbClr val="C00000"/>
                </a:solidFill>
              </a:rPr>
              <a:t>orisinalitas</a:t>
            </a:r>
            <a:r>
              <a:rPr lang="id-ID" dirty="0"/>
              <a:t> (</a:t>
            </a:r>
            <a:r>
              <a:rPr lang="id-ID" i="1" dirty="0" err="1"/>
              <a:t>originality</a:t>
            </a:r>
            <a:r>
              <a:rPr lang="id-ID" dirty="0"/>
              <a:t>) dan </a:t>
            </a:r>
            <a:r>
              <a:rPr lang="id-ID" dirty="0">
                <a:solidFill>
                  <a:srgbClr val="C00000"/>
                </a:solidFill>
              </a:rPr>
              <a:t>kebaruan</a:t>
            </a:r>
            <a:r>
              <a:rPr lang="id-ID" dirty="0"/>
              <a:t> (</a:t>
            </a:r>
            <a:r>
              <a:rPr lang="id-ID" i="1" dirty="0" err="1"/>
              <a:t>novelty</a:t>
            </a:r>
            <a:r>
              <a:rPr lang="id-ID" dirty="0"/>
              <a:t>), serta menghasilkan </a:t>
            </a:r>
            <a:r>
              <a:rPr lang="id-ID" dirty="0">
                <a:solidFill>
                  <a:srgbClr val="C00000"/>
                </a:solidFill>
              </a:rPr>
              <a:t>kontribusi yang </a:t>
            </a:r>
            <a:r>
              <a:rPr lang="id-ID" dirty="0" err="1">
                <a:solidFill>
                  <a:srgbClr val="C00000"/>
                </a:solidFill>
              </a:rPr>
              <a:t>orisinil</a:t>
            </a:r>
            <a:r>
              <a:rPr lang="id-ID" dirty="0">
                <a:solidFill>
                  <a:srgbClr val="C00000"/>
                </a:solidFill>
              </a:rPr>
              <a:t> pada pengetahuan </a:t>
            </a:r>
            <a:r>
              <a:rPr lang="id-ID" dirty="0"/>
              <a:t>dalam bentuk menemukan dan merevisi fakta, teori dan aplikasi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Dikejar</a:t>
            </a:r>
            <a:r>
              <a:rPr lang="en-US" dirty="0" smtClean="0"/>
              <a:t> di </a:t>
            </a:r>
            <a:r>
              <a:rPr lang="en-US" dirty="0" err="1" smtClean="0"/>
              <a:t>Penelitian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599"/>
            <a:ext cx="7981950" cy="510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Research is a </a:t>
            </a:r>
            <a:r>
              <a:rPr lang="en-US" sz="3600" dirty="0" smtClean="0">
                <a:solidFill>
                  <a:srgbClr val="C00000"/>
                </a:solidFill>
              </a:rPr>
              <a:t>considered</a:t>
            </a:r>
            <a:r>
              <a:rPr lang="en-US" sz="3600" dirty="0" smtClean="0"/>
              <a:t> activity, which aims to make an </a:t>
            </a:r>
            <a:r>
              <a:rPr lang="en-US" sz="3600" dirty="0" smtClean="0">
                <a:solidFill>
                  <a:srgbClr val="C00000"/>
                </a:solidFill>
              </a:rPr>
              <a:t>original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contribution</a:t>
            </a:r>
            <a:r>
              <a:rPr lang="en-US" sz="3600" dirty="0" smtClean="0"/>
              <a:t> to knowledge </a:t>
            </a:r>
            <a:r>
              <a:rPr lang="en-US" sz="2400" i="1" dirty="0" smtClean="0"/>
              <a:t>(Dawson, 2009)</a:t>
            </a:r>
          </a:p>
          <a:p>
            <a:pPr>
              <a:buNone/>
            </a:pPr>
            <a:endParaRPr lang="en-US" sz="3600" i="1" dirty="0" smtClean="0"/>
          </a:p>
          <a:p>
            <a:pPr>
              <a:buNone/>
            </a:pPr>
            <a:endParaRPr lang="en-US" sz="3600" i="1" dirty="0"/>
          </a:p>
          <a:p>
            <a:pPr>
              <a:buNone/>
            </a:pPr>
            <a:endParaRPr lang="en-US" sz="3600" i="1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Original Contribution</a:t>
            </a:r>
            <a:r>
              <a:rPr lang="en-US" sz="2400" dirty="0" smtClean="0"/>
              <a:t>: </a:t>
            </a:r>
            <a:r>
              <a:rPr lang="en-US" sz="2400" dirty="0" err="1" smtClean="0"/>
              <a:t>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Orisinil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To </a:t>
            </a:r>
            <a:r>
              <a:rPr lang="en-US" sz="2400" dirty="0" err="1" smtClean="0">
                <a:solidFill>
                  <a:srgbClr val="C00000"/>
                </a:solidFill>
              </a:rPr>
              <a:t>Knowlegde</a:t>
            </a:r>
            <a:r>
              <a:rPr lang="en-US" sz="2400" dirty="0" smtClean="0"/>
              <a:t>: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endParaRPr lang="en-US" sz="24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2211" t="12500" r="30893" b="6250"/>
          <a:stretch>
            <a:fillRect/>
          </a:stretch>
        </p:blipFill>
        <p:spPr bwMode="auto">
          <a:xfrm>
            <a:off x="6248400" y="2743200"/>
            <a:ext cx="2590800" cy="320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5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 dirty="0"/>
              <a:t>Kegiatan penyelidikan dan investigasi terhadap </a:t>
            </a:r>
            <a:r>
              <a:rPr lang="id-ID" sz="3600" dirty="0" err="1"/>
              <a:t>suatu</a:t>
            </a:r>
            <a:r>
              <a:rPr lang="id-ID" sz="3600" dirty="0"/>
              <a:t> </a:t>
            </a:r>
            <a:r>
              <a:rPr lang="id-ID" sz="3600" dirty="0">
                <a:solidFill>
                  <a:srgbClr val="C00000"/>
                </a:solidFill>
              </a:rPr>
              <a:t>masalah</a:t>
            </a:r>
            <a:r>
              <a:rPr lang="id-ID" sz="3600" dirty="0"/>
              <a:t> yang dilakukan secara </a:t>
            </a:r>
            <a:r>
              <a:rPr lang="id-ID" sz="3600" dirty="0">
                <a:solidFill>
                  <a:srgbClr val="C00000"/>
                </a:solidFill>
              </a:rPr>
              <a:t>berulang-ulang dan sistematis</a:t>
            </a:r>
            <a:r>
              <a:rPr lang="id-ID" sz="3600" dirty="0"/>
              <a:t>, dengan tujuan untuk </a:t>
            </a:r>
            <a:r>
              <a:rPr lang="id-ID" sz="3600" dirty="0">
                <a:solidFill>
                  <a:srgbClr val="C00000"/>
                </a:solidFill>
              </a:rPr>
              <a:t>menemukan atau merevisi </a:t>
            </a:r>
            <a:r>
              <a:rPr lang="en-US" sz="3600" dirty="0" err="1">
                <a:solidFill>
                  <a:srgbClr val="C00000"/>
                </a:solidFill>
              </a:rPr>
              <a:t>teori</a:t>
            </a:r>
            <a:r>
              <a:rPr lang="en-US" sz="3600" dirty="0"/>
              <a:t>, </a:t>
            </a:r>
            <a:r>
              <a:rPr lang="id-ID" sz="3600" dirty="0"/>
              <a:t>fakta, dan aplikasi </a:t>
            </a:r>
            <a:endParaRPr lang="en-US" sz="3600" dirty="0" smtClean="0"/>
          </a:p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endParaRPr lang="en-US" sz="3600" i="1" dirty="0"/>
          </a:p>
          <a:p>
            <a:pPr marL="0" indent="0" algn="r">
              <a:buNone/>
            </a:pPr>
            <a:r>
              <a:rPr lang="id-ID" sz="2400" i="1" dirty="0" smtClean="0"/>
              <a:t>(</a:t>
            </a:r>
            <a:r>
              <a:rPr lang="id-ID" sz="2400" i="1" dirty="0" err="1" smtClean="0"/>
              <a:t>Berndtsson</a:t>
            </a:r>
            <a:r>
              <a:rPr lang="id-ID" sz="2400" i="1" dirty="0" smtClean="0"/>
              <a:t> </a:t>
            </a:r>
            <a:r>
              <a:rPr lang="id-ID" sz="2400" i="1" dirty="0" err="1"/>
              <a:t>et</a:t>
            </a:r>
            <a:r>
              <a:rPr lang="id-ID" sz="2400" i="1" dirty="0"/>
              <a:t> </a:t>
            </a:r>
            <a:r>
              <a:rPr lang="id-ID" sz="2400" i="1" dirty="0" err="1"/>
              <a:t>al</a:t>
            </a:r>
            <a:r>
              <a:rPr lang="id-ID" sz="2400" i="1" dirty="0"/>
              <a:t>., 2008)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2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5b8ffe3eacbe757a0384b7de4a9f0912beac74d"/>
  <p:tag name="ISPRING_RESOURCE_PATHS_HASH_PRESENTER" val="d7253d31ac3ba7a7f2d3574d612a5dc6a1dae6c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A8C0FAB-F012-427C-AE1F-55037FAB0F9B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1D42C5A-E303-42DE-8802-1F4139E4006D}"/>
  <p:tag name="GENSWF_ADVANCE_TIME" val="5"/>
  <p:tag name="TIMING" val="|0.001|1|1|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B52C2CC-7FD1-4A74-8916-37F9CBBFD3B7}"/>
  <p:tag name="GENSWF_ADVANCE_TIME" val="5"/>
  <p:tag name="TIMING" val="|0.001|1|1|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3.518"/>
  <p:tag name="ISPRING_SLIDE_ID" val="{EC1F5F7E-17D9-453A-A3BB-D52E315D5A9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9.822"/>
  <p:tag name="TIMING" val="|22.073|26.093|49.128|20.332|19.907"/>
  <p:tag name="ISPRING_SLIDE_ID" val="{14D0C389-71C8-4961-8825-146C4AD0769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7C09BE-69B6-4DF9-BD36-E3B57F339C88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1.192"/>
  <p:tag name="ISPRING_SLIDE_ID" val="{8EEB9FF7-876D-4478-8FD3-92EECDCB290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1.661"/>
  <p:tag name="ISPRING_SLIDE_ID" val="{BBCD4538-F257-49C9-B162-2B4F9AE2521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18CB14F-2801-4D10-8634-FE5D1B036E37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1AF8E0E-879B-49CD-879E-5B098C88CC7F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6F72DFF-F37C-4471-9EC0-466AF1A4AA6C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9A0B3C2-6012-448F-AB43-6D697703E634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F56B51E-9EB6-4788-90AB-5421FF7DEC67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D45BD2C-A463-43DA-96ED-E77E5A8AE5A8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56857</TotalTime>
  <Words>2064</Words>
  <Application>Microsoft Office PowerPoint</Application>
  <PresentationFormat>On-screen Show (4:3)</PresentationFormat>
  <Paragraphs>322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ＭＳ Ｐ明朝</vt:lpstr>
      <vt:lpstr>Arial</vt:lpstr>
      <vt:lpstr>Calibri</vt:lpstr>
      <vt:lpstr>Calibri Light</vt:lpstr>
      <vt:lpstr>Constantia</vt:lpstr>
      <vt:lpstr>Tahoma</vt:lpstr>
      <vt:lpstr>Times New Roman</vt:lpstr>
      <vt:lpstr>Office Theme</vt:lpstr>
      <vt:lpstr>Software Engineering: 5. Research</vt:lpstr>
      <vt:lpstr>Romi Satria Wahono</vt:lpstr>
      <vt:lpstr>Course Outline</vt:lpstr>
      <vt:lpstr>5. Research</vt:lpstr>
      <vt:lpstr>5.1 Introduction to Research Methodology</vt:lpstr>
      <vt:lpstr>Mengapa Melakukan Penelitian?</vt:lpstr>
      <vt:lpstr>Apa itu Penelitian?</vt:lpstr>
      <vt:lpstr>Apa Yang Dikejar di Penelitian?</vt:lpstr>
      <vt:lpstr>Bentuk Kontribusi Penelitian</vt:lpstr>
      <vt:lpstr>Orisinalitas Penelitian</vt:lpstr>
      <vt:lpstr>Contoh Kontribusi pada Metode</vt:lpstr>
      <vt:lpstr>Contoh Kontribusi pada Masalah </vt:lpstr>
      <vt:lpstr>Contoh Kontribusi pada Masalah dan Metode</vt:lpstr>
      <vt:lpstr>Contoh Tanpa Kontribusi</vt:lpstr>
      <vt:lpstr>Kontribusi Penelitian</vt:lpstr>
      <vt:lpstr>Kontribusi Penelitian</vt:lpstr>
      <vt:lpstr>Kontribusi Penelitian</vt:lpstr>
      <vt:lpstr>Komparasi Penelitian D3/D4 vs S1 vs S2 vs S3</vt:lpstr>
      <vt:lpstr>Komparasi Penelitian S1 vs S2 vs S3</vt:lpstr>
      <vt:lpstr>Penelitian Yang Memiliki Kontribusi?</vt:lpstr>
      <vt:lpstr>Penelitian Yang Memiliki Kontribusi?</vt:lpstr>
      <vt:lpstr>Parameter Penelitian Yang Berkualitas</vt:lpstr>
      <vt:lpstr>Lebil Detail tentang Metodologi Penelitian</vt:lpstr>
      <vt:lpstr>5.2 Research Trends on Software Engineering</vt:lpstr>
      <vt:lpstr>Memahami Tren Topik Penelitian</vt:lpstr>
      <vt:lpstr>Tugas Memahami Tren Topik Penelitian di Bidang Software Engineering</vt:lpstr>
      <vt:lpstr>Tugas Memahami Satu Topik Penelitian di Bidang Software Engineering</vt:lpstr>
      <vt:lpstr>5.3 Research Methods used in Software Engineering</vt:lpstr>
      <vt:lpstr>Metode Penelitian Bidang Software Engineering</vt:lpstr>
      <vt:lpstr>Tugas Memahami Metode Penelitian</vt:lpstr>
      <vt:lpstr>Reference (Foundation)</vt:lpstr>
      <vt:lpstr>Reference  (Process)</vt:lpstr>
      <vt:lpstr>Reference (Quality)</vt:lpstr>
      <vt:lpstr>Reference (Research)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romi-jsai2000-presentation</dc:title>
  <dc:creator>Romi Satria Wahono</dc:creator>
  <cp:lastModifiedBy>Romi Satria Wahono</cp:lastModifiedBy>
  <cp:revision>5864</cp:revision>
  <cp:lastPrinted>2010-06-19T06:29:22Z</cp:lastPrinted>
  <dcterms:created xsi:type="dcterms:W3CDTF">1601-01-01T00:00:00Z</dcterms:created>
  <dcterms:modified xsi:type="dcterms:W3CDTF">2015-06-21T16:19:33Z</dcterms:modified>
</cp:coreProperties>
</file>