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notesSlides/notesSlide23.xml" ContentType="application/vnd.openxmlformats-officedocument.presentationml.notesSlide+xml"/>
  <Override PartName="/ppt/tags/tag42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1"/>
  </p:notesMasterIdLst>
  <p:handoutMasterIdLst>
    <p:handoutMasterId r:id="rId42"/>
  </p:handoutMasterIdLst>
  <p:sldIdLst>
    <p:sldId id="1962" r:id="rId2"/>
    <p:sldId id="1963" r:id="rId3"/>
    <p:sldId id="2071" r:id="rId4"/>
    <p:sldId id="2072" r:id="rId5"/>
    <p:sldId id="2268" r:id="rId6"/>
    <p:sldId id="2244" r:id="rId7"/>
    <p:sldId id="2245" r:id="rId8"/>
    <p:sldId id="2273" r:id="rId9"/>
    <p:sldId id="2274" r:id="rId10"/>
    <p:sldId id="2269" r:id="rId11"/>
    <p:sldId id="2247" r:id="rId12"/>
    <p:sldId id="2275" r:id="rId13"/>
    <p:sldId id="2276" r:id="rId14"/>
    <p:sldId id="2270" r:id="rId15"/>
    <p:sldId id="2250" r:id="rId16"/>
    <p:sldId id="2277" r:id="rId17"/>
    <p:sldId id="2278" r:id="rId18"/>
    <p:sldId id="2279" r:id="rId19"/>
    <p:sldId id="2271" r:id="rId20"/>
    <p:sldId id="2254" r:id="rId21"/>
    <p:sldId id="2280" r:id="rId22"/>
    <p:sldId id="2256" r:id="rId23"/>
    <p:sldId id="2257" r:id="rId24"/>
    <p:sldId id="2258" r:id="rId25"/>
    <p:sldId id="2259" r:id="rId26"/>
    <p:sldId id="2260" r:id="rId27"/>
    <p:sldId id="2281" r:id="rId28"/>
    <p:sldId id="2261" r:id="rId29"/>
    <p:sldId id="2262" r:id="rId30"/>
    <p:sldId id="2263" r:id="rId31"/>
    <p:sldId id="2272" r:id="rId32"/>
    <p:sldId id="2264" r:id="rId33"/>
    <p:sldId id="2265" r:id="rId34"/>
    <p:sldId id="2266" r:id="rId35"/>
    <p:sldId id="2267" r:id="rId36"/>
    <p:sldId id="2174" r:id="rId37"/>
    <p:sldId id="2175" r:id="rId38"/>
    <p:sldId id="2176" r:id="rId39"/>
    <p:sldId id="2177" r:id="rId40"/>
  </p:sldIdLst>
  <p:sldSz cx="9144000" cy="6858000" type="screen4x3"/>
  <p:notesSz cx="7315200" cy="9601200"/>
  <p:custDataLst>
    <p:tags r:id="rId43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602"/>
    <a:srgbClr val="E6AF00"/>
    <a:srgbClr val="097542"/>
    <a:srgbClr val="FFFFCC"/>
    <a:srgbClr val="CCFFCC"/>
    <a:srgbClr val="99FFCC"/>
    <a:srgbClr val="14663B"/>
    <a:srgbClr val="000099"/>
    <a:srgbClr val="08582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31" autoAdjust="0"/>
  </p:normalViewPr>
  <p:slideViewPr>
    <p:cSldViewPr>
      <p:cViewPr varScale="1">
        <p:scale>
          <a:sx n="118" d="100"/>
          <a:sy n="118" d="100"/>
        </p:scale>
        <p:origin x="1026" y="96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46"/>
    </p:cViewPr>
  </p:sorterViewPr>
  <p:notesViewPr>
    <p:cSldViewPr>
      <p:cViewPr>
        <p:scale>
          <a:sx n="150" d="100"/>
          <a:sy n="150" d="100"/>
        </p:scale>
        <p:origin x="-336" y="558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C96ED-BAD3-46F3-95D2-440E38F1517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8A5C7EF-0A9E-42DE-A83C-3C9C831E03BE}">
      <dgm:prSet phldrT="[Text]" custT="1"/>
      <dgm:spPr/>
      <dgm:t>
        <a:bodyPr/>
        <a:lstStyle/>
        <a:p>
          <a:r>
            <a:rPr lang="id-ID" sz="2800" b="0" dirty="0" smtClean="0"/>
            <a:t>1. </a:t>
          </a:r>
          <a:r>
            <a:rPr lang="en-US" sz="2800" b="0" dirty="0" smtClean="0"/>
            <a:t>Introduction</a:t>
          </a:r>
          <a:endParaRPr lang="id-ID" sz="2800" b="0" dirty="0"/>
        </a:p>
      </dgm:t>
    </dgm:pt>
    <dgm:pt modelId="{8F91E072-D972-4094-8F08-F1EDAD19D4F8}" type="parTrans" cxnId="{DB5FDBC7-6985-47AB-B116-0C76DD7A6A3F}">
      <dgm:prSet/>
      <dgm:spPr/>
      <dgm:t>
        <a:bodyPr/>
        <a:lstStyle/>
        <a:p>
          <a:endParaRPr lang="id-ID"/>
        </a:p>
      </dgm:t>
    </dgm:pt>
    <dgm:pt modelId="{003C4003-59C0-401F-BA1B-4A1CCAFFF152}" type="sibTrans" cxnId="{DB5FDBC7-6985-47AB-B116-0C76DD7A6A3F}">
      <dgm:prSet/>
      <dgm:spPr/>
      <dgm:t>
        <a:bodyPr/>
        <a:lstStyle/>
        <a:p>
          <a:endParaRPr lang="id-ID"/>
        </a:p>
      </dgm:t>
    </dgm:pt>
    <dgm:pt modelId="{5A144A7D-605C-488D-8D42-70DDA58E409C}">
      <dgm:prSet phldrT="[Text]" custT="1"/>
      <dgm:spPr/>
      <dgm:t>
        <a:bodyPr/>
        <a:lstStyle/>
        <a:p>
          <a:r>
            <a:rPr lang="en-US" sz="2800" b="0" dirty="0" smtClean="0"/>
            <a:t>2. </a:t>
          </a:r>
          <a:r>
            <a:rPr lang="en-US" sz="2800" b="0" smtClean="0"/>
            <a:t>Process</a:t>
          </a:r>
          <a:endParaRPr lang="id-ID" sz="2800" b="0" dirty="0"/>
        </a:p>
      </dgm:t>
    </dgm:pt>
    <dgm:pt modelId="{F72DECBE-0306-47D3-88AF-154E47372B8C}" type="parTrans" cxnId="{D5E0A305-6B54-4975-9800-7A27A5536B71}">
      <dgm:prSet/>
      <dgm:spPr/>
      <dgm:t>
        <a:bodyPr/>
        <a:lstStyle/>
        <a:p>
          <a:endParaRPr lang="id-ID"/>
        </a:p>
      </dgm:t>
    </dgm:pt>
    <dgm:pt modelId="{605CCD62-3E86-470B-9B64-C6EAD205DD97}" type="sibTrans" cxnId="{D5E0A305-6B54-4975-9800-7A27A5536B71}">
      <dgm:prSet/>
      <dgm:spPr/>
      <dgm:t>
        <a:bodyPr/>
        <a:lstStyle/>
        <a:p>
          <a:endParaRPr lang="id-ID"/>
        </a:p>
      </dgm:t>
    </dgm:pt>
    <dgm:pt modelId="{F2028534-E00F-46F3-86CC-8AD769A15964}">
      <dgm:prSet custT="1"/>
      <dgm:spPr/>
      <dgm:t>
        <a:bodyPr/>
        <a:lstStyle/>
        <a:p>
          <a:r>
            <a:rPr lang="en-US" sz="2800" b="0" dirty="0" smtClean="0"/>
            <a:t>4. Quality</a:t>
          </a:r>
          <a:endParaRPr lang="id-ID" sz="2800" b="0" dirty="0" smtClean="0"/>
        </a:p>
      </dgm:t>
    </dgm:pt>
    <dgm:pt modelId="{9296E27B-47A7-41F3-BBC7-CB39DB9B4B36}" type="parTrans" cxnId="{3B277D7E-6D86-43F3-A30D-4622A6B3ACD2}">
      <dgm:prSet/>
      <dgm:spPr/>
      <dgm:t>
        <a:bodyPr/>
        <a:lstStyle/>
        <a:p>
          <a:endParaRPr lang="id-ID"/>
        </a:p>
      </dgm:t>
    </dgm:pt>
    <dgm:pt modelId="{37E61ACB-8B4E-4B08-9821-1E71E208D65E}" type="sibTrans" cxnId="{3B277D7E-6D86-43F3-A30D-4622A6B3ACD2}">
      <dgm:prSet/>
      <dgm:spPr/>
      <dgm:t>
        <a:bodyPr/>
        <a:lstStyle/>
        <a:p>
          <a:endParaRPr lang="id-ID"/>
        </a:p>
      </dgm:t>
    </dgm:pt>
    <dgm:pt modelId="{0286F30C-FD6C-455C-BF47-79C69ED64953}">
      <dgm:prSet custT="1"/>
      <dgm:spPr/>
      <dgm:t>
        <a:bodyPr/>
        <a:lstStyle/>
        <a:p>
          <a:r>
            <a:rPr lang="en-US" sz="2800" b="0" dirty="0" smtClean="0"/>
            <a:t>5. Research</a:t>
          </a:r>
          <a:endParaRPr lang="id-ID" sz="2800" b="0" dirty="0" smtClean="0"/>
        </a:p>
      </dgm:t>
    </dgm:pt>
    <dgm:pt modelId="{C0B126B7-5251-483C-9E83-46EE44F6F114}" type="parTrans" cxnId="{9344A76F-5185-440A-B7D7-F796FE3CE4E0}">
      <dgm:prSet/>
      <dgm:spPr/>
      <dgm:t>
        <a:bodyPr/>
        <a:lstStyle/>
        <a:p>
          <a:endParaRPr lang="id-ID"/>
        </a:p>
      </dgm:t>
    </dgm:pt>
    <dgm:pt modelId="{4FD012CE-090F-4F0D-BB3A-A531704A3012}" type="sibTrans" cxnId="{9344A76F-5185-440A-B7D7-F796FE3CE4E0}">
      <dgm:prSet/>
      <dgm:spPr/>
      <dgm:t>
        <a:bodyPr/>
        <a:lstStyle/>
        <a:p>
          <a:endParaRPr lang="id-ID"/>
        </a:p>
      </dgm:t>
    </dgm:pt>
    <dgm:pt modelId="{C1AEC73E-276C-41C8-8A0A-B0B0C1EE5578}">
      <dgm:prSet phldrT="[Text]" custT="1"/>
      <dgm:spPr/>
      <dgm:t>
        <a:bodyPr/>
        <a:lstStyle/>
        <a:p>
          <a:r>
            <a:rPr lang="en-US" sz="2800" b="1" dirty="0" smtClean="0"/>
            <a:t>3. Methodology</a:t>
          </a:r>
          <a:endParaRPr lang="id-ID" sz="2800" b="1" dirty="0"/>
        </a:p>
      </dgm:t>
    </dgm:pt>
    <dgm:pt modelId="{2378CBF9-43D6-4AD1-B701-06161F11A4AC}" type="parTrans" cxnId="{4DA8668F-CDBC-4C29-8D14-AD1A12912F23}">
      <dgm:prSet/>
      <dgm:spPr/>
      <dgm:t>
        <a:bodyPr/>
        <a:lstStyle/>
        <a:p>
          <a:endParaRPr lang="id-ID"/>
        </a:p>
      </dgm:t>
    </dgm:pt>
    <dgm:pt modelId="{435A178C-4962-4EDB-B863-B0C391AFBFEB}" type="sibTrans" cxnId="{4DA8668F-CDBC-4C29-8D14-AD1A12912F23}">
      <dgm:prSet/>
      <dgm:spPr/>
      <dgm:t>
        <a:bodyPr/>
        <a:lstStyle/>
        <a:p>
          <a:endParaRPr lang="id-ID"/>
        </a:p>
      </dgm:t>
    </dgm:pt>
    <dgm:pt modelId="{2A527F5A-66C9-4C36-AE75-5837B13D2786}" type="pres">
      <dgm:prSet presAssocID="{374C96ED-BAD3-46F3-95D2-440E38F151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F43A784C-4F6A-4513-A0B6-BEC1E56F7F02}" type="pres">
      <dgm:prSet presAssocID="{374C96ED-BAD3-46F3-95D2-440E38F15177}" presName="Name1" presStyleCnt="0"/>
      <dgm:spPr/>
    </dgm:pt>
    <dgm:pt modelId="{523DDA46-6875-484F-B99B-49ABAB93EF7B}" type="pres">
      <dgm:prSet presAssocID="{374C96ED-BAD3-46F3-95D2-440E38F15177}" presName="cycle" presStyleCnt="0"/>
      <dgm:spPr/>
    </dgm:pt>
    <dgm:pt modelId="{BEE169C3-FC3B-4ED0-BB66-CC1BF82B1333}" type="pres">
      <dgm:prSet presAssocID="{374C96ED-BAD3-46F3-95D2-440E38F15177}" presName="srcNode" presStyleLbl="node1" presStyleIdx="0" presStyleCnt="5"/>
      <dgm:spPr/>
    </dgm:pt>
    <dgm:pt modelId="{3FB60D6B-89EF-4799-8C67-702ECEAA6A79}" type="pres">
      <dgm:prSet presAssocID="{374C96ED-BAD3-46F3-95D2-440E38F15177}" presName="conn" presStyleLbl="parChTrans1D2" presStyleIdx="0" presStyleCnt="1"/>
      <dgm:spPr/>
      <dgm:t>
        <a:bodyPr/>
        <a:lstStyle/>
        <a:p>
          <a:endParaRPr lang="id-ID"/>
        </a:p>
      </dgm:t>
    </dgm:pt>
    <dgm:pt modelId="{DBB3ED6D-18A8-48B3-96F9-FF1BCC8E1E42}" type="pres">
      <dgm:prSet presAssocID="{374C96ED-BAD3-46F3-95D2-440E38F15177}" presName="extraNode" presStyleLbl="node1" presStyleIdx="0" presStyleCnt="5"/>
      <dgm:spPr/>
    </dgm:pt>
    <dgm:pt modelId="{F6FAE6D7-D153-4F76-ACF2-3E9EE9B2A835}" type="pres">
      <dgm:prSet presAssocID="{374C96ED-BAD3-46F3-95D2-440E38F15177}" presName="dstNode" presStyleLbl="node1" presStyleIdx="0" presStyleCnt="5"/>
      <dgm:spPr/>
    </dgm:pt>
    <dgm:pt modelId="{DA6D0782-E66B-4B95-B131-725F3D394D63}" type="pres">
      <dgm:prSet presAssocID="{E8A5C7EF-0A9E-42DE-A83C-3C9C831E03B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4B7995-7F39-4FD2-A949-A5938681B2A2}" type="pres">
      <dgm:prSet presAssocID="{E8A5C7EF-0A9E-42DE-A83C-3C9C831E03BE}" presName="accent_1" presStyleCnt="0"/>
      <dgm:spPr/>
    </dgm:pt>
    <dgm:pt modelId="{7FF07FF5-8F94-489B-8DBE-3709C45E72BE}" type="pres">
      <dgm:prSet presAssocID="{E8A5C7EF-0A9E-42DE-A83C-3C9C831E03BE}" presName="accentRepeatNode" presStyleLbl="solidFgAcc1" presStyleIdx="0" presStyleCnt="5"/>
      <dgm:spPr/>
    </dgm:pt>
    <dgm:pt modelId="{5C989971-C601-486D-8E08-8AAFB4D83FCD}" type="pres">
      <dgm:prSet presAssocID="{5A144A7D-605C-488D-8D42-70DDA58E409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E10AF3-D638-408B-87AA-5883FAE1E4E0}" type="pres">
      <dgm:prSet presAssocID="{5A144A7D-605C-488D-8D42-70DDA58E409C}" presName="accent_2" presStyleCnt="0"/>
      <dgm:spPr/>
    </dgm:pt>
    <dgm:pt modelId="{41C6C78D-41E6-45DD-A6DF-FA6D7659CB3E}" type="pres">
      <dgm:prSet presAssocID="{5A144A7D-605C-488D-8D42-70DDA58E409C}" presName="accentRepeatNode" presStyleLbl="solidFgAcc1" presStyleIdx="1" presStyleCnt="5"/>
      <dgm:spPr/>
    </dgm:pt>
    <dgm:pt modelId="{7112451B-FD10-4500-A3BE-5E7EBEDB3A02}" type="pres">
      <dgm:prSet presAssocID="{C1AEC73E-276C-41C8-8A0A-B0B0C1EE557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60D9CF-5276-44B0-8BD3-5DA7C6446057}" type="pres">
      <dgm:prSet presAssocID="{C1AEC73E-276C-41C8-8A0A-B0B0C1EE5578}" presName="accent_3" presStyleCnt="0"/>
      <dgm:spPr/>
    </dgm:pt>
    <dgm:pt modelId="{BC6CC310-3C4D-41AE-9A64-078E9F5F2B8E}" type="pres">
      <dgm:prSet presAssocID="{C1AEC73E-276C-41C8-8A0A-B0B0C1EE5578}" presName="accentRepeatNode" presStyleLbl="solidFgAcc1" presStyleIdx="2" presStyleCnt="5"/>
      <dgm:spPr/>
    </dgm:pt>
    <dgm:pt modelId="{6B80C05E-2F52-4661-895C-882F78870580}" type="pres">
      <dgm:prSet presAssocID="{F2028534-E00F-46F3-86CC-8AD769A1596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6FB170-059F-4BAB-92A9-1E4E79E7AAA0}" type="pres">
      <dgm:prSet presAssocID="{F2028534-E00F-46F3-86CC-8AD769A15964}" presName="accent_4" presStyleCnt="0"/>
      <dgm:spPr/>
    </dgm:pt>
    <dgm:pt modelId="{3E0C2BE3-FE39-4FF4-9111-1A7DAA10EA3B}" type="pres">
      <dgm:prSet presAssocID="{F2028534-E00F-46F3-86CC-8AD769A15964}" presName="accentRepeatNode" presStyleLbl="solidFgAcc1" presStyleIdx="3" presStyleCnt="5"/>
      <dgm:spPr/>
    </dgm:pt>
    <dgm:pt modelId="{FF93E031-80B4-4E3A-B190-AA25923969DF}" type="pres">
      <dgm:prSet presAssocID="{0286F30C-FD6C-455C-BF47-79C69ED6495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EE0EBC-57DC-49D4-8193-7DB5899BC936}" type="pres">
      <dgm:prSet presAssocID="{0286F30C-FD6C-455C-BF47-79C69ED64953}" presName="accent_5" presStyleCnt="0"/>
      <dgm:spPr/>
    </dgm:pt>
    <dgm:pt modelId="{930897EB-CAB0-43CA-8A1D-4366CC135433}" type="pres">
      <dgm:prSet presAssocID="{0286F30C-FD6C-455C-BF47-79C69ED64953}" presName="accentRepeatNode" presStyleLbl="solidFgAcc1" presStyleIdx="4" presStyleCnt="5"/>
      <dgm:spPr/>
    </dgm:pt>
  </dgm:ptLst>
  <dgm:cxnLst>
    <dgm:cxn modelId="{D5E0A305-6B54-4975-9800-7A27A5536B71}" srcId="{374C96ED-BAD3-46F3-95D2-440E38F15177}" destId="{5A144A7D-605C-488D-8D42-70DDA58E409C}" srcOrd="1" destOrd="0" parTransId="{F72DECBE-0306-47D3-88AF-154E47372B8C}" sibTransId="{605CCD62-3E86-470B-9B64-C6EAD205DD97}"/>
    <dgm:cxn modelId="{4DA8668F-CDBC-4C29-8D14-AD1A12912F23}" srcId="{374C96ED-BAD3-46F3-95D2-440E38F15177}" destId="{C1AEC73E-276C-41C8-8A0A-B0B0C1EE5578}" srcOrd="2" destOrd="0" parTransId="{2378CBF9-43D6-4AD1-B701-06161F11A4AC}" sibTransId="{435A178C-4962-4EDB-B863-B0C391AFBFEB}"/>
    <dgm:cxn modelId="{47ABBD16-43D5-4A92-AB30-EB3273EE6ED3}" type="presOf" srcId="{F2028534-E00F-46F3-86CC-8AD769A15964}" destId="{6B80C05E-2F52-4661-895C-882F78870580}" srcOrd="0" destOrd="0" presId="urn:microsoft.com/office/officeart/2008/layout/VerticalCurvedList"/>
    <dgm:cxn modelId="{3B277D7E-6D86-43F3-A30D-4622A6B3ACD2}" srcId="{374C96ED-BAD3-46F3-95D2-440E38F15177}" destId="{F2028534-E00F-46F3-86CC-8AD769A15964}" srcOrd="3" destOrd="0" parTransId="{9296E27B-47A7-41F3-BBC7-CB39DB9B4B36}" sibTransId="{37E61ACB-8B4E-4B08-9821-1E71E208D65E}"/>
    <dgm:cxn modelId="{1AF6649C-BF86-4EFF-900A-030803B09D0E}" type="presOf" srcId="{5A144A7D-605C-488D-8D42-70DDA58E409C}" destId="{5C989971-C601-486D-8E08-8AAFB4D83FCD}" srcOrd="0" destOrd="0" presId="urn:microsoft.com/office/officeart/2008/layout/VerticalCurvedList"/>
    <dgm:cxn modelId="{8F144517-E051-445E-B17F-5EC5D97DC7D9}" type="presOf" srcId="{374C96ED-BAD3-46F3-95D2-440E38F15177}" destId="{2A527F5A-66C9-4C36-AE75-5837B13D2786}" srcOrd="0" destOrd="0" presId="urn:microsoft.com/office/officeart/2008/layout/VerticalCurvedList"/>
    <dgm:cxn modelId="{DB5FDBC7-6985-47AB-B116-0C76DD7A6A3F}" srcId="{374C96ED-BAD3-46F3-95D2-440E38F15177}" destId="{E8A5C7EF-0A9E-42DE-A83C-3C9C831E03BE}" srcOrd="0" destOrd="0" parTransId="{8F91E072-D972-4094-8F08-F1EDAD19D4F8}" sibTransId="{003C4003-59C0-401F-BA1B-4A1CCAFFF152}"/>
    <dgm:cxn modelId="{51490B30-3F79-41A5-ADA9-0144DF127B47}" type="presOf" srcId="{C1AEC73E-276C-41C8-8A0A-B0B0C1EE5578}" destId="{7112451B-FD10-4500-A3BE-5E7EBEDB3A02}" srcOrd="0" destOrd="0" presId="urn:microsoft.com/office/officeart/2008/layout/VerticalCurvedList"/>
    <dgm:cxn modelId="{CD9C19A5-95DF-44A6-AD3B-07345AEFB4E4}" type="presOf" srcId="{0286F30C-FD6C-455C-BF47-79C69ED64953}" destId="{FF93E031-80B4-4E3A-B190-AA25923969DF}" srcOrd="0" destOrd="0" presId="urn:microsoft.com/office/officeart/2008/layout/VerticalCurvedList"/>
    <dgm:cxn modelId="{4AB41ACC-9111-4B86-A154-11D44F864B90}" type="presOf" srcId="{E8A5C7EF-0A9E-42DE-A83C-3C9C831E03BE}" destId="{DA6D0782-E66B-4B95-B131-725F3D394D63}" srcOrd="0" destOrd="0" presId="urn:microsoft.com/office/officeart/2008/layout/VerticalCurvedList"/>
    <dgm:cxn modelId="{9344A76F-5185-440A-B7D7-F796FE3CE4E0}" srcId="{374C96ED-BAD3-46F3-95D2-440E38F15177}" destId="{0286F30C-FD6C-455C-BF47-79C69ED64953}" srcOrd="4" destOrd="0" parTransId="{C0B126B7-5251-483C-9E83-46EE44F6F114}" sibTransId="{4FD012CE-090F-4F0D-BB3A-A531704A3012}"/>
    <dgm:cxn modelId="{61E59C5A-689C-4B82-8CCA-8876DAC110C5}" type="presOf" srcId="{003C4003-59C0-401F-BA1B-4A1CCAFFF152}" destId="{3FB60D6B-89EF-4799-8C67-702ECEAA6A79}" srcOrd="0" destOrd="0" presId="urn:microsoft.com/office/officeart/2008/layout/VerticalCurvedList"/>
    <dgm:cxn modelId="{E43695CB-C544-4A4D-9EF1-1CF9D0C4DFFD}" type="presParOf" srcId="{2A527F5A-66C9-4C36-AE75-5837B13D2786}" destId="{F43A784C-4F6A-4513-A0B6-BEC1E56F7F02}" srcOrd="0" destOrd="0" presId="urn:microsoft.com/office/officeart/2008/layout/VerticalCurvedList"/>
    <dgm:cxn modelId="{5BE97E38-0F24-424B-8532-C8C8849B7FA5}" type="presParOf" srcId="{F43A784C-4F6A-4513-A0B6-BEC1E56F7F02}" destId="{523DDA46-6875-484F-B99B-49ABAB93EF7B}" srcOrd="0" destOrd="0" presId="urn:microsoft.com/office/officeart/2008/layout/VerticalCurvedList"/>
    <dgm:cxn modelId="{75529E6F-E2C8-45CF-BE85-9FE0E1AA8E18}" type="presParOf" srcId="{523DDA46-6875-484F-B99B-49ABAB93EF7B}" destId="{BEE169C3-FC3B-4ED0-BB66-CC1BF82B1333}" srcOrd="0" destOrd="0" presId="urn:microsoft.com/office/officeart/2008/layout/VerticalCurvedList"/>
    <dgm:cxn modelId="{94A81376-9325-453A-BC90-0D15220FB36A}" type="presParOf" srcId="{523DDA46-6875-484F-B99B-49ABAB93EF7B}" destId="{3FB60D6B-89EF-4799-8C67-702ECEAA6A79}" srcOrd="1" destOrd="0" presId="urn:microsoft.com/office/officeart/2008/layout/VerticalCurvedList"/>
    <dgm:cxn modelId="{ED47A611-52E5-4D1D-94B1-7404AE8310DC}" type="presParOf" srcId="{523DDA46-6875-484F-B99B-49ABAB93EF7B}" destId="{DBB3ED6D-18A8-48B3-96F9-FF1BCC8E1E42}" srcOrd="2" destOrd="0" presId="urn:microsoft.com/office/officeart/2008/layout/VerticalCurvedList"/>
    <dgm:cxn modelId="{9AF5AE06-656B-4D29-8114-6132B5D26E42}" type="presParOf" srcId="{523DDA46-6875-484F-B99B-49ABAB93EF7B}" destId="{F6FAE6D7-D153-4F76-ACF2-3E9EE9B2A835}" srcOrd="3" destOrd="0" presId="urn:microsoft.com/office/officeart/2008/layout/VerticalCurvedList"/>
    <dgm:cxn modelId="{C729F998-E94C-4B13-96E1-A9F613ED4CC3}" type="presParOf" srcId="{F43A784C-4F6A-4513-A0B6-BEC1E56F7F02}" destId="{DA6D0782-E66B-4B95-B131-725F3D394D63}" srcOrd="1" destOrd="0" presId="urn:microsoft.com/office/officeart/2008/layout/VerticalCurvedList"/>
    <dgm:cxn modelId="{5C7C628A-B26D-47F1-B64A-08904DF240B7}" type="presParOf" srcId="{F43A784C-4F6A-4513-A0B6-BEC1E56F7F02}" destId="{B74B7995-7F39-4FD2-A949-A5938681B2A2}" srcOrd="2" destOrd="0" presId="urn:microsoft.com/office/officeart/2008/layout/VerticalCurvedList"/>
    <dgm:cxn modelId="{C8CB3BC7-259A-4701-9C98-418478E2D103}" type="presParOf" srcId="{B74B7995-7F39-4FD2-A949-A5938681B2A2}" destId="{7FF07FF5-8F94-489B-8DBE-3709C45E72BE}" srcOrd="0" destOrd="0" presId="urn:microsoft.com/office/officeart/2008/layout/VerticalCurvedList"/>
    <dgm:cxn modelId="{EA96CB48-0730-43EF-AA15-CEE4E589D3C7}" type="presParOf" srcId="{F43A784C-4F6A-4513-A0B6-BEC1E56F7F02}" destId="{5C989971-C601-486D-8E08-8AAFB4D83FCD}" srcOrd="3" destOrd="0" presId="urn:microsoft.com/office/officeart/2008/layout/VerticalCurvedList"/>
    <dgm:cxn modelId="{7330CB76-7125-4C9C-A05E-672075720B97}" type="presParOf" srcId="{F43A784C-4F6A-4513-A0B6-BEC1E56F7F02}" destId="{51E10AF3-D638-408B-87AA-5883FAE1E4E0}" srcOrd="4" destOrd="0" presId="urn:microsoft.com/office/officeart/2008/layout/VerticalCurvedList"/>
    <dgm:cxn modelId="{2DD574C6-5A6C-4AA3-B612-22623E8C6082}" type="presParOf" srcId="{51E10AF3-D638-408B-87AA-5883FAE1E4E0}" destId="{41C6C78D-41E6-45DD-A6DF-FA6D7659CB3E}" srcOrd="0" destOrd="0" presId="urn:microsoft.com/office/officeart/2008/layout/VerticalCurvedList"/>
    <dgm:cxn modelId="{08E820B8-B13A-4B8A-B986-E9AFE00E8312}" type="presParOf" srcId="{F43A784C-4F6A-4513-A0B6-BEC1E56F7F02}" destId="{7112451B-FD10-4500-A3BE-5E7EBEDB3A02}" srcOrd="5" destOrd="0" presId="urn:microsoft.com/office/officeart/2008/layout/VerticalCurvedList"/>
    <dgm:cxn modelId="{A705EC09-994C-4F24-A953-D65A7C627A37}" type="presParOf" srcId="{F43A784C-4F6A-4513-A0B6-BEC1E56F7F02}" destId="{1360D9CF-5276-44B0-8BD3-5DA7C6446057}" srcOrd="6" destOrd="0" presId="urn:microsoft.com/office/officeart/2008/layout/VerticalCurvedList"/>
    <dgm:cxn modelId="{5B735D33-589D-4F5B-BAF9-C73E5E7E4892}" type="presParOf" srcId="{1360D9CF-5276-44B0-8BD3-5DA7C6446057}" destId="{BC6CC310-3C4D-41AE-9A64-078E9F5F2B8E}" srcOrd="0" destOrd="0" presId="urn:microsoft.com/office/officeart/2008/layout/VerticalCurvedList"/>
    <dgm:cxn modelId="{584BC5CE-A4AA-4236-ADFA-709DCDB7BB12}" type="presParOf" srcId="{F43A784C-4F6A-4513-A0B6-BEC1E56F7F02}" destId="{6B80C05E-2F52-4661-895C-882F78870580}" srcOrd="7" destOrd="0" presId="urn:microsoft.com/office/officeart/2008/layout/VerticalCurvedList"/>
    <dgm:cxn modelId="{32973CA5-641F-4E59-B61E-0E5ADF598125}" type="presParOf" srcId="{F43A784C-4F6A-4513-A0B6-BEC1E56F7F02}" destId="{9B6FB170-059F-4BAB-92A9-1E4E79E7AAA0}" srcOrd="8" destOrd="0" presId="urn:microsoft.com/office/officeart/2008/layout/VerticalCurvedList"/>
    <dgm:cxn modelId="{8221354A-2991-4113-A79B-873AE25C6BFB}" type="presParOf" srcId="{9B6FB170-059F-4BAB-92A9-1E4E79E7AAA0}" destId="{3E0C2BE3-FE39-4FF4-9111-1A7DAA10EA3B}" srcOrd="0" destOrd="0" presId="urn:microsoft.com/office/officeart/2008/layout/VerticalCurvedList"/>
    <dgm:cxn modelId="{37AEFA69-A67C-4A09-84A7-73D0E576537F}" type="presParOf" srcId="{F43A784C-4F6A-4513-A0B6-BEC1E56F7F02}" destId="{FF93E031-80B4-4E3A-B190-AA25923969DF}" srcOrd="9" destOrd="0" presId="urn:microsoft.com/office/officeart/2008/layout/VerticalCurvedList"/>
    <dgm:cxn modelId="{4B2877E7-6DF6-4EB1-9B77-724DB8911A24}" type="presParOf" srcId="{F43A784C-4F6A-4513-A0B6-BEC1E56F7F02}" destId="{E5EE0EBC-57DC-49D4-8193-7DB5899BC936}" srcOrd="10" destOrd="0" presId="urn:microsoft.com/office/officeart/2008/layout/VerticalCurvedList"/>
    <dgm:cxn modelId="{F47BC856-8E31-4740-BA93-12DDCD7E6B41}" type="presParOf" srcId="{E5EE0EBC-57DC-49D4-8193-7DB5899BC936}" destId="{930897EB-CAB0-43CA-8A1D-4366CC1354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10A4D-3F5E-4135-8A9F-CAF8BD865382}" type="doc">
      <dgm:prSet loTypeId="urn:microsoft.com/office/officeart/2005/8/layout/cycle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B28433-06D5-4A6C-A5BD-D422E2368D1C}">
      <dgm:prSet phldrT="[Text]" custT="1"/>
      <dgm:spPr>
        <a:xfrm>
          <a:off x="1170542" y="1813501"/>
          <a:ext cx="2708544" cy="1097396"/>
        </a:xfrm>
      </dgm:spPr>
      <dgm:t>
        <a:bodyPr/>
        <a:lstStyle/>
        <a:p>
          <a:r>
            <a:rPr lang="en-US" sz="40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I</a:t>
          </a:r>
          <a:r>
            <a:rPr lang="en-US" sz="2800" dirty="0" smtClean="0">
              <a:latin typeface="Calibri"/>
              <a:ea typeface="+mn-ea"/>
              <a:cs typeface="+mn-cs"/>
            </a:rPr>
            <a:t>mplementation</a:t>
          </a:r>
          <a:endParaRPr lang="en-US" sz="2800" dirty="0">
            <a:latin typeface="Calibri"/>
            <a:ea typeface="+mn-ea"/>
            <a:cs typeface="+mn-cs"/>
          </a:endParaRPr>
        </a:p>
      </dgm:t>
    </dgm:pt>
    <dgm:pt modelId="{B1E169FA-2675-4029-A163-F457E76F545E}" type="sibTrans" cxnId="{18DCA477-07DC-4F6D-8F4E-3E0A81C9A54E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DB385FBD-7474-4D3F-A1AF-5C3AC297BBB2}" type="parTrans" cxnId="{18DCA477-07DC-4F6D-8F4E-3E0A81C9A54E}">
      <dgm:prSet/>
      <dgm:spPr/>
      <dgm:t>
        <a:bodyPr/>
        <a:lstStyle/>
        <a:p>
          <a:endParaRPr lang="en-US"/>
        </a:p>
      </dgm:t>
    </dgm:pt>
    <dgm:pt modelId="{8B338C84-75DE-490B-B7BD-E14CF644700D}">
      <dgm:prSet phldrT="[Text]" custT="1"/>
      <dgm:spPr>
        <a:xfrm>
          <a:off x="3181635" y="3625307"/>
          <a:ext cx="2309969" cy="1097396"/>
        </a:xfrm>
      </dgm:spPr>
      <dgm:t>
        <a:bodyPr/>
        <a:lstStyle/>
        <a:p>
          <a:r>
            <a:rPr lang="en-US" sz="40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D</a:t>
          </a:r>
          <a:r>
            <a:rPr lang="en-US" sz="2800" dirty="0" smtClean="0">
              <a:latin typeface="Calibri"/>
              <a:ea typeface="+mn-ea"/>
              <a:cs typeface="+mn-cs"/>
            </a:rPr>
            <a:t>esign</a:t>
          </a:r>
          <a:endParaRPr lang="en-US" sz="2800" dirty="0">
            <a:latin typeface="Calibri"/>
            <a:ea typeface="+mn-ea"/>
            <a:cs typeface="+mn-cs"/>
          </a:endParaRPr>
        </a:p>
      </dgm:t>
    </dgm:pt>
    <dgm:pt modelId="{CC63CE4D-9440-4F4D-8A92-796B92B85288}" type="sibTrans" cxnId="{75E66621-FE1B-4784-91DA-B57E1A272B49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AF723A37-A4F6-46ED-B77D-4EC8872C222B}" type="parTrans" cxnId="{75E66621-FE1B-4784-91DA-B57E1A272B49}">
      <dgm:prSet/>
      <dgm:spPr/>
      <dgm:t>
        <a:bodyPr/>
        <a:lstStyle/>
        <a:p>
          <a:endParaRPr lang="en-US"/>
        </a:p>
      </dgm:t>
    </dgm:pt>
    <dgm:pt modelId="{C80A8738-ACA8-4E35-A7C5-DA04AA9E6147}">
      <dgm:prSet phldrT="[Text]" custT="1"/>
      <dgm:spPr>
        <a:xfrm>
          <a:off x="4876973" y="1813501"/>
          <a:ext cx="2542904" cy="1097396"/>
        </a:xfrm>
      </dgm:spPr>
      <dgm:t>
        <a:bodyPr/>
        <a:lstStyle/>
        <a:p>
          <a:r>
            <a:rPr lang="en-US" sz="40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A</a:t>
          </a:r>
          <a:r>
            <a:rPr lang="en-US" sz="2800" dirty="0" smtClean="0">
              <a:latin typeface="Calibri"/>
              <a:ea typeface="+mn-ea"/>
              <a:cs typeface="+mn-cs"/>
            </a:rPr>
            <a:t>nalysis</a:t>
          </a:r>
          <a:endParaRPr lang="en-US" sz="2800" dirty="0">
            <a:latin typeface="Calibri"/>
            <a:ea typeface="+mn-ea"/>
            <a:cs typeface="+mn-cs"/>
          </a:endParaRPr>
        </a:p>
      </dgm:t>
    </dgm:pt>
    <dgm:pt modelId="{6BAC6641-6F16-42C7-9628-222D46D6B99E}" type="sibTrans" cxnId="{8D42E35A-4FD1-474D-A81F-5FE06D8AAA22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118471EF-ADB4-4EEF-BD87-24A1F28669BF}" type="parTrans" cxnId="{8D42E35A-4FD1-474D-A81F-5FE06D8AAA22}">
      <dgm:prSet/>
      <dgm:spPr/>
      <dgm:t>
        <a:bodyPr/>
        <a:lstStyle/>
        <a:p>
          <a:endParaRPr lang="en-US"/>
        </a:p>
      </dgm:t>
    </dgm:pt>
    <dgm:pt modelId="{746407FD-1023-4207-8A6F-8D6782650E11}">
      <dgm:prSet phldrT="[Text]" custT="1"/>
      <dgm:spPr>
        <a:xfrm>
          <a:off x="3102099" y="1695"/>
          <a:ext cx="2469041" cy="1097396"/>
        </a:xfrm>
      </dgm:spPr>
      <dgm:t>
        <a:bodyPr/>
        <a:lstStyle/>
        <a:p>
          <a:r>
            <a:rPr lang="en-US" sz="40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P</a:t>
          </a:r>
          <a:r>
            <a:rPr lang="en-US" sz="2800" dirty="0" smtClean="0">
              <a:latin typeface="Calibri"/>
              <a:ea typeface="+mn-ea"/>
              <a:cs typeface="+mn-cs"/>
            </a:rPr>
            <a:t>lanning</a:t>
          </a:r>
          <a:endParaRPr lang="en-US" sz="2800" dirty="0">
            <a:latin typeface="Calibri"/>
            <a:ea typeface="+mn-ea"/>
            <a:cs typeface="+mn-cs"/>
          </a:endParaRPr>
        </a:p>
      </dgm:t>
    </dgm:pt>
    <dgm:pt modelId="{5E05B78C-094A-4509-9654-09D2F26F3FFD}" type="sibTrans" cxnId="{861D5ABE-FC74-4203-BA70-713D604D7945}">
      <dgm:prSet/>
      <dgm:spPr>
        <a:xfrm>
          <a:off x="2524814" y="550394"/>
          <a:ext cx="3623611" cy="3623611"/>
        </a:xfrm>
      </dgm:spPr>
      <dgm:t>
        <a:bodyPr/>
        <a:lstStyle/>
        <a:p>
          <a:endParaRPr lang="en-US"/>
        </a:p>
      </dgm:t>
    </dgm:pt>
    <dgm:pt modelId="{7B6FAAAB-269F-4CC4-8442-29D9B5032544}" type="parTrans" cxnId="{861D5ABE-FC74-4203-BA70-713D604D7945}">
      <dgm:prSet/>
      <dgm:spPr/>
      <dgm:t>
        <a:bodyPr/>
        <a:lstStyle/>
        <a:p>
          <a:endParaRPr lang="en-US"/>
        </a:p>
      </dgm:t>
    </dgm:pt>
    <dgm:pt modelId="{0A3A9FBE-F7C6-41D0-A2A8-F50B183ED97D}" type="pres">
      <dgm:prSet presAssocID="{98110A4D-3F5E-4135-8A9F-CAF8BD8653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E3A91-2E2F-4ED9-A28A-3DA97D5742E3}" type="pres">
      <dgm:prSet presAssocID="{746407FD-1023-4207-8A6F-8D6782650E11}" presName="node" presStyleLbl="node1" presStyleIdx="0" presStyleCnt="4" custScaleX="146244" custRadScaleRad="100101" custRadScaleInc="23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1A1E44-0CA3-47B4-B36D-323702FD4456}" type="pres">
      <dgm:prSet presAssocID="{746407FD-1023-4207-8A6F-8D6782650E11}" presName="spNode" presStyleCnt="0"/>
      <dgm:spPr/>
      <dgm:t>
        <a:bodyPr/>
        <a:lstStyle/>
        <a:p>
          <a:endParaRPr lang="id-ID"/>
        </a:p>
      </dgm:t>
    </dgm:pt>
    <dgm:pt modelId="{47F33915-6B3B-401C-B50F-B22A754E2EF7}" type="pres">
      <dgm:prSet presAssocID="{5E05B78C-094A-4509-9654-09D2F26F3FFD}" presName="sibTrans" presStyleLbl="sibTrans1D1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174428" y="617694"/>
              </a:moveTo>
              <a:arcTo wR="1811805" hR="1811805" stAng="19126251" swAng="1066856"/>
            </a:path>
          </a:pathLst>
        </a:custGeom>
      </dgm:spPr>
      <dgm:t>
        <a:bodyPr/>
        <a:lstStyle/>
        <a:p>
          <a:endParaRPr lang="en-US"/>
        </a:p>
      </dgm:t>
    </dgm:pt>
    <dgm:pt modelId="{28358C13-D8CC-4AD2-A7BF-1189D1A964E3}" type="pres">
      <dgm:prSet presAssocID="{C80A8738-ACA8-4E35-A7C5-DA04AA9E6147}" presName="node" presStyleLbl="node1" presStyleIdx="1" presStyleCnt="4" custScaleX="1652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A773DDB-9EA6-40D0-908C-5A4C420FC715}" type="pres">
      <dgm:prSet presAssocID="{C80A8738-ACA8-4E35-A7C5-DA04AA9E6147}" presName="spNode" presStyleCnt="0"/>
      <dgm:spPr/>
      <dgm:t>
        <a:bodyPr/>
        <a:lstStyle/>
        <a:p>
          <a:endParaRPr lang="id-ID"/>
        </a:p>
      </dgm:t>
    </dgm:pt>
    <dgm:pt modelId="{396D247C-7331-400F-88B3-FB5C75DEFBD2}" type="pres">
      <dgm:prSet presAssocID="{6BAC6641-6F16-42C7-9628-222D46D6B99E}" presName="sibTrans" presStyleLbl="sibTrans1D1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465772" y="2551424"/>
              </a:moveTo>
              <a:arcTo wR="1811805" hR="1811805" stAng="1445590" swAng="1190300"/>
            </a:path>
          </a:pathLst>
        </a:custGeom>
      </dgm:spPr>
      <dgm:t>
        <a:bodyPr/>
        <a:lstStyle/>
        <a:p>
          <a:endParaRPr lang="en-US"/>
        </a:p>
      </dgm:t>
    </dgm:pt>
    <dgm:pt modelId="{E5B85177-67DC-46B9-9178-4FD74108A018}" type="pres">
      <dgm:prSet presAssocID="{8B338C84-75DE-490B-B7BD-E14CF644700D}" presName="node" presStyleLbl="node1" presStyleIdx="2" presStyleCnt="4" custScaleX="136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D7A730-924C-49C3-A7BA-CD89FCBCE1AC}" type="pres">
      <dgm:prSet presAssocID="{8B338C84-75DE-490B-B7BD-E14CF644700D}" presName="spNode" presStyleCnt="0"/>
      <dgm:spPr/>
      <dgm:t>
        <a:bodyPr/>
        <a:lstStyle/>
        <a:p>
          <a:endParaRPr lang="id-ID"/>
        </a:p>
      </dgm:t>
    </dgm:pt>
    <dgm:pt modelId="{D2CA6A8E-22C6-4F9F-B88D-7C12E5956E50}" type="pres">
      <dgm:prSet presAssocID="{CC63CE4D-9440-4F4D-8A92-796B92B85288}" presName="sibTrans" presStyleLbl="sibTrans1D1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506998" y="3068832"/>
              </a:moveTo>
              <a:arcTo wR="1811805" hR="1811805" stAng="8164110" swAng="1190300"/>
            </a:path>
          </a:pathLst>
        </a:custGeom>
      </dgm:spPr>
      <dgm:t>
        <a:bodyPr/>
        <a:lstStyle/>
        <a:p>
          <a:endParaRPr lang="en-US"/>
        </a:p>
      </dgm:t>
    </dgm:pt>
    <dgm:pt modelId="{780DDDCB-B12F-428D-A586-90FD6F79F55C}" type="pres">
      <dgm:prSet presAssocID="{26B28433-06D5-4A6C-A5BD-D422E2368D1C}" presName="node" presStyleLbl="node1" presStyleIdx="3" presStyleCnt="4" custScaleX="1744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501DD9-B23B-4A6C-B19F-BEDC210774CB}" type="pres">
      <dgm:prSet presAssocID="{26B28433-06D5-4A6C-A5BD-D422E2368D1C}" presName="spNode" presStyleCnt="0"/>
      <dgm:spPr/>
      <dgm:t>
        <a:bodyPr/>
        <a:lstStyle/>
        <a:p>
          <a:endParaRPr lang="id-ID"/>
        </a:p>
      </dgm:t>
    </dgm:pt>
    <dgm:pt modelId="{498F4E31-E423-4928-A28F-F71BD81A544F}" type="pres">
      <dgm:prSet presAssocID="{B1E169FA-2675-4029-A163-F457E76F545E}" presName="sibTrans" presStyleLbl="sibTrans1D1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49618" y="1090851"/>
              </a:moveTo>
              <a:arcTo wR="1811805" hR="1811805" stAng="12206894" swAng="1066856"/>
            </a:path>
          </a:pathLst>
        </a:custGeom>
      </dgm:spPr>
      <dgm:t>
        <a:bodyPr/>
        <a:lstStyle/>
        <a:p>
          <a:endParaRPr lang="en-US"/>
        </a:p>
      </dgm:t>
    </dgm:pt>
  </dgm:ptLst>
  <dgm:cxnLst>
    <dgm:cxn modelId="{861D5ABE-FC74-4203-BA70-713D604D7945}" srcId="{98110A4D-3F5E-4135-8A9F-CAF8BD865382}" destId="{746407FD-1023-4207-8A6F-8D6782650E11}" srcOrd="0" destOrd="0" parTransId="{7B6FAAAB-269F-4CC4-8442-29D9B5032544}" sibTransId="{5E05B78C-094A-4509-9654-09D2F26F3FFD}"/>
    <dgm:cxn modelId="{0A777767-5FA0-4A9B-9A19-044917FD04CB}" type="presOf" srcId="{8B338C84-75DE-490B-B7BD-E14CF644700D}" destId="{E5B85177-67DC-46B9-9178-4FD74108A018}" srcOrd="0" destOrd="0" presId="urn:microsoft.com/office/officeart/2005/8/layout/cycle5"/>
    <dgm:cxn modelId="{18DCA477-07DC-4F6D-8F4E-3E0A81C9A54E}" srcId="{98110A4D-3F5E-4135-8A9F-CAF8BD865382}" destId="{26B28433-06D5-4A6C-A5BD-D422E2368D1C}" srcOrd="3" destOrd="0" parTransId="{DB385FBD-7474-4D3F-A1AF-5C3AC297BBB2}" sibTransId="{B1E169FA-2675-4029-A163-F457E76F545E}"/>
    <dgm:cxn modelId="{7DBFC2F3-51F7-4B36-8BB1-DE278758A4BA}" type="presOf" srcId="{98110A4D-3F5E-4135-8A9F-CAF8BD865382}" destId="{0A3A9FBE-F7C6-41D0-A2A8-F50B183ED97D}" srcOrd="0" destOrd="0" presId="urn:microsoft.com/office/officeart/2005/8/layout/cycle5"/>
    <dgm:cxn modelId="{FDD734F7-45FF-4BDF-98CC-F481B9A699A8}" type="presOf" srcId="{B1E169FA-2675-4029-A163-F457E76F545E}" destId="{498F4E31-E423-4928-A28F-F71BD81A544F}" srcOrd="0" destOrd="0" presId="urn:microsoft.com/office/officeart/2005/8/layout/cycle5"/>
    <dgm:cxn modelId="{88BC379C-FBB2-44A6-ADA6-503B02C555D5}" type="presOf" srcId="{746407FD-1023-4207-8A6F-8D6782650E11}" destId="{256E3A91-2E2F-4ED9-A28A-3DA97D5742E3}" srcOrd="0" destOrd="0" presId="urn:microsoft.com/office/officeart/2005/8/layout/cycle5"/>
    <dgm:cxn modelId="{2D481C65-4E9F-4C26-9E94-816BCF50992B}" type="presOf" srcId="{6BAC6641-6F16-42C7-9628-222D46D6B99E}" destId="{396D247C-7331-400F-88B3-FB5C75DEFBD2}" srcOrd="0" destOrd="0" presId="urn:microsoft.com/office/officeart/2005/8/layout/cycle5"/>
    <dgm:cxn modelId="{8D42E35A-4FD1-474D-A81F-5FE06D8AAA22}" srcId="{98110A4D-3F5E-4135-8A9F-CAF8BD865382}" destId="{C80A8738-ACA8-4E35-A7C5-DA04AA9E6147}" srcOrd="1" destOrd="0" parTransId="{118471EF-ADB4-4EEF-BD87-24A1F28669BF}" sibTransId="{6BAC6641-6F16-42C7-9628-222D46D6B99E}"/>
    <dgm:cxn modelId="{D7CC83A0-35A3-43F0-83DE-ED2C6C10C4F2}" type="presOf" srcId="{26B28433-06D5-4A6C-A5BD-D422E2368D1C}" destId="{780DDDCB-B12F-428D-A586-90FD6F79F55C}" srcOrd="0" destOrd="0" presId="urn:microsoft.com/office/officeart/2005/8/layout/cycle5"/>
    <dgm:cxn modelId="{75E66621-FE1B-4784-91DA-B57E1A272B49}" srcId="{98110A4D-3F5E-4135-8A9F-CAF8BD865382}" destId="{8B338C84-75DE-490B-B7BD-E14CF644700D}" srcOrd="2" destOrd="0" parTransId="{AF723A37-A4F6-46ED-B77D-4EC8872C222B}" sibTransId="{CC63CE4D-9440-4F4D-8A92-796B92B85288}"/>
    <dgm:cxn modelId="{783E086F-4073-466F-96BB-5AE6A95A4050}" type="presOf" srcId="{C80A8738-ACA8-4E35-A7C5-DA04AA9E6147}" destId="{28358C13-D8CC-4AD2-A7BF-1189D1A964E3}" srcOrd="0" destOrd="0" presId="urn:microsoft.com/office/officeart/2005/8/layout/cycle5"/>
    <dgm:cxn modelId="{709C53D0-2A9F-430F-8806-06101301D34A}" type="presOf" srcId="{CC63CE4D-9440-4F4D-8A92-796B92B85288}" destId="{D2CA6A8E-22C6-4F9F-B88D-7C12E5956E50}" srcOrd="0" destOrd="0" presId="urn:microsoft.com/office/officeart/2005/8/layout/cycle5"/>
    <dgm:cxn modelId="{7E90DEB0-A8CF-4822-9FD0-504BB6922595}" type="presOf" srcId="{5E05B78C-094A-4509-9654-09D2F26F3FFD}" destId="{47F33915-6B3B-401C-B50F-B22A754E2EF7}" srcOrd="0" destOrd="0" presId="urn:microsoft.com/office/officeart/2005/8/layout/cycle5"/>
    <dgm:cxn modelId="{90D3F984-56FC-4BB9-B561-4F65FD3E6215}" type="presParOf" srcId="{0A3A9FBE-F7C6-41D0-A2A8-F50B183ED97D}" destId="{256E3A91-2E2F-4ED9-A28A-3DA97D5742E3}" srcOrd="0" destOrd="0" presId="urn:microsoft.com/office/officeart/2005/8/layout/cycle5"/>
    <dgm:cxn modelId="{19C3E838-7E38-4453-8D5A-19AEEFABD153}" type="presParOf" srcId="{0A3A9FBE-F7C6-41D0-A2A8-F50B183ED97D}" destId="{8B1A1E44-0CA3-47B4-B36D-323702FD4456}" srcOrd="1" destOrd="0" presId="urn:microsoft.com/office/officeart/2005/8/layout/cycle5"/>
    <dgm:cxn modelId="{1DE74D3E-9D2D-470A-AB43-E6E9AC415CC5}" type="presParOf" srcId="{0A3A9FBE-F7C6-41D0-A2A8-F50B183ED97D}" destId="{47F33915-6B3B-401C-B50F-B22A754E2EF7}" srcOrd="2" destOrd="0" presId="urn:microsoft.com/office/officeart/2005/8/layout/cycle5"/>
    <dgm:cxn modelId="{4153B710-5D0F-49A3-A8AF-B0BF2A0E7D3A}" type="presParOf" srcId="{0A3A9FBE-F7C6-41D0-A2A8-F50B183ED97D}" destId="{28358C13-D8CC-4AD2-A7BF-1189D1A964E3}" srcOrd="3" destOrd="0" presId="urn:microsoft.com/office/officeart/2005/8/layout/cycle5"/>
    <dgm:cxn modelId="{9A6391E5-2EDD-4153-9C19-40BC32C2E6DD}" type="presParOf" srcId="{0A3A9FBE-F7C6-41D0-A2A8-F50B183ED97D}" destId="{7A773DDB-9EA6-40D0-908C-5A4C420FC715}" srcOrd="4" destOrd="0" presId="urn:microsoft.com/office/officeart/2005/8/layout/cycle5"/>
    <dgm:cxn modelId="{32BB4D01-0710-429E-A9CB-04F18E76EA21}" type="presParOf" srcId="{0A3A9FBE-F7C6-41D0-A2A8-F50B183ED97D}" destId="{396D247C-7331-400F-88B3-FB5C75DEFBD2}" srcOrd="5" destOrd="0" presId="urn:microsoft.com/office/officeart/2005/8/layout/cycle5"/>
    <dgm:cxn modelId="{66D7CD8E-DE59-4BBB-BC6C-137628225A92}" type="presParOf" srcId="{0A3A9FBE-F7C6-41D0-A2A8-F50B183ED97D}" destId="{E5B85177-67DC-46B9-9178-4FD74108A018}" srcOrd="6" destOrd="0" presId="urn:microsoft.com/office/officeart/2005/8/layout/cycle5"/>
    <dgm:cxn modelId="{4D37BD9E-27AC-4AE9-BAFC-6CA061C9F641}" type="presParOf" srcId="{0A3A9FBE-F7C6-41D0-A2A8-F50B183ED97D}" destId="{35D7A730-924C-49C3-A7BA-CD89FCBCE1AC}" srcOrd="7" destOrd="0" presId="urn:microsoft.com/office/officeart/2005/8/layout/cycle5"/>
    <dgm:cxn modelId="{0B28B085-ABBF-4CBC-878E-42C83A17D33B}" type="presParOf" srcId="{0A3A9FBE-F7C6-41D0-A2A8-F50B183ED97D}" destId="{D2CA6A8E-22C6-4F9F-B88D-7C12E5956E50}" srcOrd="8" destOrd="0" presId="urn:microsoft.com/office/officeart/2005/8/layout/cycle5"/>
    <dgm:cxn modelId="{CB740110-B8B6-47CB-89AD-F008236047C0}" type="presParOf" srcId="{0A3A9FBE-F7C6-41D0-A2A8-F50B183ED97D}" destId="{780DDDCB-B12F-428D-A586-90FD6F79F55C}" srcOrd="9" destOrd="0" presId="urn:microsoft.com/office/officeart/2005/8/layout/cycle5"/>
    <dgm:cxn modelId="{3FF2F4C8-5F69-44F0-B607-D5DAA1865847}" type="presParOf" srcId="{0A3A9FBE-F7C6-41D0-A2A8-F50B183ED97D}" destId="{27501DD9-B23B-4A6C-B19F-BEDC210774CB}" srcOrd="10" destOrd="0" presId="urn:microsoft.com/office/officeart/2005/8/layout/cycle5"/>
    <dgm:cxn modelId="{23B92315-FB3D-4648-965B-2AACE0658B18}" type="presParOf" srcId="{0A3A9FBE-F7C6-41D0-A2A8-F50B183ED97D}" destId="{498F4E31-E423-4928-A28F-F71BD81A544F}" srcOrd="11" destOrd="0" presId="urn:microsoft.com/office/officeart/2005/8/layout/cycle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591640-DE09-469A-B473-02E730D2221D}" type="doc">
      <dgm:prSet loTypeId="urn:microsoft.com/office/officeart/2005/8/layout/arrow4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d-ID"/>
        </a:p>
      </dgm:t>
    </dgm:pt>
    <dgm:pt modelId="{9890A753-5EC6-4F41-A179-F506704DE0BA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>
                  <a:lumMod val="50000"/>
                </a:schemeClr>
              </a:solidFill>
            </a:rPr>
            <a:t>More Prescriptive</a:t>
          </a:r>
          <a:endParaRPr lang="id-ID" sz="2000" dirty="0">
            <a:solidFill>
              <a:schemeClr val="accent2">
                <a:lumMod val="50000"/>
              </a:schemeClr>
            </a:solidFill>
          </a:endParaRPr>
        </a:p>
      </dgm:t>
    </dgm:pt>
    <dgm:pt modelId="{935AB2A8-90D8-41DC-BFE9-4CE4134EA731}" type="parTrans" cxnId="{E6FD23EE-C4AC-447B-A599-C3C02142A893}">
      <dgm:prSet/>
      <dgm:spPr/>
      <dgm:t>
        <a:bodyPr/>
        <a:lstStyle/>
        <a:p>
          <a:endParaRPr lang="id-ID"/>
        </a:p>
      </dgm:t>
    </dgm:pt>
    <dgm:pt modelId="{BD2727ED-F2C8-4C27-8AF6-BC854BA7422F}" type="sibTrans" cxnId="{E6FD23EE-C4AC-447B-A599-C3C02142A893}">
      <dgm:prSet/>
      <dgm:spPr/>
      <dgm:t>
        <a:bodyPr/>
        <a:lstStyle/>
        <a:p>
          <a:endParaRPr lang="id-ID"/>
        </a:p>
      </dgm:t>
    </dgm:pt>
    <dgm:pt modelId="{251A5DEB-E8A8-4317-9FCC-F6CEA22C259D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>
                  <a:lumMod val="75000"/>
                </a:schemeClr>
              </a:solidFill>
            </a:rPr>
            <a:t>More Adaptive</a:t>
          </a:r>
          <a:endParaRPr lang="id-ID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895986C-9D59-447F-90FC-85C12CDAB7E3}" type="parTrans" cxnId="{C8FE35CE-B814-4547-A384-F80A50B6327A}">
      <dgm:prSet/>
      <dgm:spPr/>
      <dgm:t>
        <a:bodyPr/>
        <a:lstStyle/>
        <a:p>
          <a:endParaRPr lang="id-ID"/>
        </a:p>
      </dgm:t>
    </dgm:pt>
    <dgm:pt modelId="{BFAF1B02-060C-417D-8B9A-6B0A481822A5}" type="sibTrans" cxnId="{C8FE35CE-B814-4547-A384-F80A50B6327A}">
      <dgm:prSet/>
      <dgm:spPr/>
      <dgm:t>
        <a:bodyPr/>
        <a:lstStyle/>
        <a:p>
          <a:endParaRPr lang="id-ID"/>
        </a:p>
      </dgm:t>
    </dgm:pt>
    <dgm:pt modelId="{3FEA5160-AEF7-45DB-9EA3-01DF50A6F86D}" type="pres">
      <dgm:prSet presAssocID="{B1591640-DE09-469A-B473-02E730D2221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5941A50-EC32-4F7A-B9E2-EFC969868B72}" type="pres">
      <dgm:prSet presAssocID="{9890A753-5EC6-4F41-A179-F506704DE0BA}" presName="upArrow" presStyleLbl="node1" presStyleIdx="0" presStyleCnt="2"/>
      <dgm:spPr/>
    </dgm:pt>
    <dgm:pt modelId="{6231B113-1087-45F6-AF44-C906E7A8E445}" type="pres">
      <dgm:prSet presAssocID="{9890A753-5EC6-4F41-A179-F506704DE0BA}" presName="upArrowText" presStyleLbl="revTx" presStyleIdx="0" presStyleCnt="2" custScaleX="14180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16697D-6B0A-47CB-8A14-E5FC309781E2}" type="pres">
      <dgm:prSet presAssocID="{251A5DEB-E8A8-4317-9FCC-F6CEA22C259D}" presName="downArrow" presStyleLbl="node1" presStyleIdx="1" presStyleCnt="2"/>
      <dgm:spPr/>
    </dgm:pt>
    <dgm:pt modelId="{B274E278-3046-4D14-BB97-E6C36D95240D}" type="pres">
      <dgm:prSet presAssocID="{251A5DEB-E8A8-4317-9FCC-F6CEA22C259D}" presName="downArrowText" presStyleLbl="revTx" presStyleIdx="1" presStyleCnt="2" custScaleX="14879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6FD23EE-C4AC-447B-A599-C3C02142A893}" srcId="{B1591640-DE09-469A-B473-02E730D2221D}" destId="{9890A753-5EC6-4F41-A179-F506704DE0BA}" srcOrd="0" destOrd="0" parTransId="{935AB2A8-90D8-41DC-BFE9-4CE4134EA731}" sibTransId="{BD2727ED-F2C8-4C27-8AF6-BC854BA7422F}"/>
    <dgm:cxn modelId="{DF8F3D4B-924B-41A0-BEC6-4A889704D693}" type="presOf" srcId="{9890A753-5EC6-4F41-A179-F506704DE0BA}" destId="{6231B113-1087-45F6-AF44-C906E7A8E445}" srcOrd="0" destOrd="0" presId="urn:microsoft.com/office/officeart/2005/8/layout/arrow4"/>
    <dgm:cxn modelId="{78882357-21AF-4FF5-8702-DC5014D6965B}" type="presOf" srcId="{B1591640-DE09-469A-B473-02E730D2221D}" destId="{3FEA5160-AEF7-45DB-9EA3-01DF50A6F86D}" srcOrd="0" destOrd="0" presId="urn:microsoft.com/office/officeart/2005/8/layout/arrow4"/>
    <dgm:cxn modelId="{1CBD850C-F86F-4A2D-9516-95060F8828D7}" type="presOf" srcId="{251A5DEB-E8A8-4317-9FCC-F6CEA22C259D}" destId="{B274E278-3046-4D14-BB97-E6C36D95240D}" srcOrd="0" destOrd="0" presId="urn:microsoft.com/office/officeart/2005/8/layout/arrow4"/>
    <dgm:cxn modelId="{C8FE35CE-B814-4547-A384-F80A50B6327A}" srcId="{B1591640-DE09-469A-B473-02E730D2221D}" destId="{251A5DEB-E8A8-4317-9FCC-F6CEA22C259D}" srcOrd="1" destOrd="0" parTransId="{F895986C-9D59-447F-90FC-85C12CDAB7E3}" sibTransId="{BFAF1B02-060C-417D-8B9A-6B0A481822A5}"/>
    <dgm:cxn modelId="{AB900F11-8623-417D-9591-757566262788}" type="presParOf" srcId="{3FEA5160-AEF7-45DB-9EA3-01DF50A6F86D}" destId="{55941A50-EC32-4F7A-B9E2-EFC969868B72}" srcOrd="0" destOrd="0" presId="urn:microsoft.com/office/officeart/2005/8/layout/arrow4"/>
    <dgm:cxn modelId="{164D8B31-134D-4171-A6C9-02CF63A4848E}" type="presParOf" srcId="{3FEA5160-AEF7-45DB-9EA3-01DF50A6F86D}" destId="{6231B113-1087-45F6-AF44-C906E7A8E445}" srcOrd="1" destOrd="0" presId="urn:microsoft.com/office/officeart/2005/8/layout/arrow4"/>
    <dgm:cxn modelId="{084889C2-C1BD-4311-AAFB-449B34D5AE96}" type="presParOf" srcId="{3FEA5160-AEF7-45DB-9EA3-01DF50A6F86D}" destId="{5C16697D-6B0A-47CB-8A14-E5FC309781E2}" srcOrd="2" destOrd="0" presId="urn:microsoft.com/office/officeart/2005/8/layout/arrow4"/>
    <dgm:cxn modelId="{7E477616-BE42-4A49-AA08-C75CD8E4DDC6}" type="presParOf" srcId="{3FEA5160-AEF7-45DB-9EA3-01DF50A6F86D}" destId="{B274E278-3046-4D14-BB97-E6C36D95240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89" y="180975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8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1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1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37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49278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romi@romisatriawahono.net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http://romisatriawahono.net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11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1744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895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7540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415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5713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8273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5937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132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9499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695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31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6139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3671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8312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9315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008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328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190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4207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750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AC808-AA19-435A-8931-49791C488255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067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641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Software Engineering: An Overview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90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8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9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8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6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3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reference/The%20Rise%20And%20Fall%20Of%20Waterfall.flv" TargetMode="Externa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84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Software Engineering: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900" dirty="0" smtClean="0"/>
              <a:t>3. Methodology</a:t>
            </a:r>
            <a:endParaRPr lang="en-US" sz="66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4864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en-US" sz="25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en-US" sz="25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romisatriawahono.net/se</a:t>
            </a: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WA/SMS</a:t>
            </a:r>
            <a:r>
              <a:rPr lang="id-ID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3.2 Structured Design</a:t>
            </a:r>
            <a:endParaRPr lang="id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Structured Design</a:t>
            </a:r>
          </a:p>
        </p:txBody>
      </p:sp>
      <p:sp>
        <p:nvSpPr>
          <p:cNvPr id="552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Projects </a:t>
            </a:r>
            <a:r>
              <a:rPr lang="en-US" sz="3200" dirty="0" smtClean="0">
                <a:solidFill>
                  <a:srgbClr val="C00000"/>
                </a:solidFill>
              </a:rPr>
              <a:t>move methodically</a:t>
            </a:r>
            <a:r>
              <a:rPr lang="en-US" sz="3200" dirty="0" smtClean="0"/>
              <a:t> from one to the next step</a:t>
            </a:r>
          </a:p>
          <a:p>
            <a:pPr eaLnBrk="1" hangingPunct="1"/>
            <a:r>
              <a:rPr lang="en-US" sz="3200" dirty="0" smtClean="0"/>
              <a:t>Generally, </a:t>
            </a:r>
            <a:r>
              <a:rPr lang="en-US" sz="3200" dirty="0" smtClean="0">
                <a:solidFill>
                  <a:srgbClr val="C00000"/>
                </a:solidFill>
              </a:rPr>
              <a:t>a step is finished before the next one begins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Type of Structured </a:t>
            </a:r>
            <a:r>
              <a:rPr lang="en-US" sz="3200" dirty="0" err="1" smtClean="0"/>
              <a:t>Desin</a:t>
            </a:r>
            <a:r>
              <a:rPr lang="en-US" sz="3200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Waterfall Method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Parallel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5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07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Waterfall Method</a:t>
            </a:r>
          </a:p>
        </p:txBody>
      </p:sp>
      <p:pic>
        <p:nvPicPr>
          <p:cNvPr id="56323" name="Picture 3076" descr="!01-03W-">
            <a:hlinkClick r:id="rId6" action="ppaction://hlinkfile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4250355"/>
          <a:ext cx="5334000" cy="2531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96435"/>
                <a:gridCol w="2937565"/>
              </a:tblGrid>
              <a:tr h="462013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id-ID" dirty="0"/>
                    </a:p>
                  </a:txBody>
                  <a:tcPr/>
                </a:tc>
              </a:tr>
              <a:tr h="654518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Identifies systems </a:t>
                      </a:r>
                    </a:p>
                    <a:p>
                      <a:r>
                        <a:rPr lang="en-US" sz="1600" dirty="0" smtClean="0"/>
                        <a:t>requirements long </a:t>
                      </a:r>
                    </a:p>
                    <a:p>
                      <a:r>
                        <a:rPr lang="en-US" sz="1600" dirty="0" smtClean="0"/>
                        <a:t>before programming </a:t>
                      </a:r>
                    </a:p>
                    <a:p>
                      <a:r>
                        <a:rPr lang="en-US" sz="1600" dirty="0" smtClean="0"/>
                        <a:t>Begins, it minimizes change to the requirements as the project proceed (mature)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 must be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specified on paper before programming begins</a:t>
                      </a:r>
                    </a:p>
                  </a:txBody>
                  <a:tcPr/>
                </a:tc>
              </a:tr>
              <a:tr h="654518"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 time between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system proposal and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delivery of new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system</a:t>
                      </a:r>
                    </a:p>
                  </a:txBody>
                  <a:tcPr/>
                </a:tc>
              </a:tr>
              <a:tr h="423512"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err="1" smtClean="0"/>
                        <a:t>Rework</a:t>
                      </a:r>
                      <a:r>
                        <a:rPr lang="id-ID" sz="1600" dirty="0" smtClean="0"/>
                        <a:t> </a:t>
                      </a:r>
                      <a:r>
                        <a:rPr lang="id-ID" sz="1600" dirty="0" err="1" smtClean="0"/>
                        <a:t>is</a:t>
                      </a:r>
                      <a:r>
                        <a:rPr lang="id-ID" sz="1600" dirty="0" smtClean="0"/>
                        <a:t> </a:t>
                      </a:r>
                      <a:r>
                        <a:rPr lang="id-ID" sz="1600" dirty="0" err="1" smtClean="0"/>
                        <a:t>very</a:t>
                      </a:r>
                      <a:r>
                        <a:rPr lang="id-ID" sz="1600" dirty="0" smtClean="0"/>
                        <a:t> </a:t>
                      </a:r>
                      <a:r>
                        <a:rPr lang="id-ID" sz="1600" dirty="0" err="1" smtClean="0"/>
                        <a:t>hard</a:t>
                      </a:r>
                      <a:endParaRPr lang="id-ID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742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Development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/>
          <a:srcRect l="3333" b="5000"/>
          <a:stretch/>
        </p:blipFill>
        <p:spPr bwMode="auto">
          <a:xfrm>
            <a:off x="140047" y="1062079"/>
            <a:ext cx="8863906" cy="58073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106565"/>
            <a:ext cx="275555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C00000"/>
                </a:solidFill>
                <a:effectLst/>
                <a:latin typeface="+mn-lt"/>
              </a:rPr>
              <a:t>Addresses problem of time gap </a:t>
            </a:r>
            <a:r>
              <a:rPr lang="en-US" sz="1800" dirty="0">
                <a:effectLst/>
                <a:latin typeface="+mn-lt"/>
              </a:rPr>
              <a:t>between proposal and </a:t>
            </a:r>
            <a:r>
              <a:rPr lang="en-US" sz="1800" dirty="0" smtClean="0">
                <a:effectLst/>
                <a:latin typeface="+mn-lt"/>
              </a:rPr>
              <a:t>delivery:</a:t>
            </a:r>
            <a:endParaRPr lang="en-US" sz="1800" dirty="0">
              <a:effectLst/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effectLst/>
                <a:latin typeface="+mn-lt"/>
              </a:rPr>
              <a:t>Breaks project </a:t>
            </a:r>
            <a:r>
              <a:rPr lang="en-US" sz="1600" dirty="0">
                <a:effectLst/>
                <a:latin typeface="+mn-lt"/>
              </a:rPr>
              <a:t>into parallel </a:t>
            </a:r>
            <a:r>
              <a:rPr lang="en-US" sz="1600" dirty="0" smtClean="0">
                <a:effectLst/>
                <a:latin typeface="+mn-lt"/>
              </a:rPr>
              <a:t>subproject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effectLst/>
                <a:latin typeface="+mn-lt"/>
              </a:rPr>
              <a:t>Integrates </a:t>
            </a:r>
            <a:r>
              <a:rPr lang="en-US" sz="1600" dirty="0">
                <a:effectLst/>
                <a:latin typeface="+mn-lt"/>
              </a:rPr>
              <a:t>them at the end</a:t>
            </a:r>
          </a:p>
          <a:p>
            <a:pPr marL="742950" indent="-742950" algn="l" eaLnBrk="1" hangingPunct="1"/>
            <a:endParaRPr lang="en-US" sz="2000" dirty="0"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9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3.3 Rapid Application Development</a:t>
            </a:r>
            <a:endParaRPr lang="id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152400"/>
            <a:ext cx="8515350" cy="1200149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Rapid Application Development (RAD)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628650" y="1666649"/>
            <a:ext cx="805815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Type of RAD: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Phased </a:t>
            </a:r>
            <a:r>
              <a:rPr lang="en-US" sz="3200" dirty="0" smtClean="0"/>
              <a:t>development: </a:t>
            </a:r>
            <a:r>
              <a:rPr lang="en-US" sz="2600" dirty="0"/>
              <a:t>a</a:t>
            </a:r>
            <a:r>
              <a:rPr lang="en-US" sz="2600" dirty="0" smtClean="0"/>
              <a:t> </a:t>
            </a:r>
            <a:r>
              <a:rPr lang="en-US" sz="2600" dirty="0"/>
              <a:t>series of versions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Prototyping</a:t>
            </a:r>
            <a:r>
              <a:rPr lang="en-US" sz="3200" dirty="0" smtClean="0"/>
              <a:t>: </a:t>
            </a:r>
            <a:r>
              <a:rPr lang="en-US" sz="2600" dirty="0" smtClean="0"/>
              <a:t>System </a:t>
            </a:r>
            <a:r>
              <a:rPr lang="en-US" sz="2600" dirty="0"/>
              <a:t>prototyping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Throw-away</a:t>
            </a:r>
            <a:r>
              <a:rPr lang="en-US" sz="3200" dirty="0"/>
              <a:t> </a:t>
            </a:r>
            <a:r>
              <a:rPr lang="en-US" sz="3200" dirty="0" smtClean="0"/>
              <a:t>prototyping: </a:t>
            </a:r>
            <a:r>
              <a:rPr lang="en-US" sz="2600" dirty="0" smtClean="0"/>
              <a:t>design </a:t>
            </a:r>
            <a:r>
              <a:rPr lang="en-US" sz="2600" dirty="0"/>
              <a:t>prototyping</a:t>
            </a:r>
          </a:p>
          <a:p>
            <a:endParaRPr lang="en-US" sz="3600" dirty="0"/>
          </a:p>
          <a:p>
            <a:r>
              <a:rPr lang="en-US" sz="3600" dirty="0" smtClean="0"/>
              <a:t>Critical </a:t>
            </a:r>
            <a:r>
              <a:rPr lang="en-US" sz="3600" dirty="0" smtClean="0">
                <a:solidFill>
                  <a:srgbClr val="C00000"/>
                </a:solidFill>
              </a:rPr>
              <a:t>elements to speed up </a:t>
            </a:r>
            <a:r>
              <a:rPr lang="en-US" sz="3600" dirty="0" smtClean="0"/>
              <a:t>the SDLC:</a:t>
            </a:r>
          </a:p>
          <a:p>
            <a:pPr lvl="1" eaLnBrk="1" hangingPunct="1"/>
            <a:r>
              <a:rPr lang="en-US" sz="3200" dirty="0" smtClean="0">
                <a:solidFill>
                  <a:srgbClr val="C00000"/>
                </a:solidFill>
              </a:rPr>
              <a:t>CASE</a:t>
            </a:r>
            <a:r>
              <a:rPr lang="en-US" sz="3200" dirty="0" smtClean="0"/>
              <a:t> tools</a:t>
            </a:r>
          </a:p>
          <a:p>
            <a:pPr lvl="1" eaLnBrk="1" hangingPunct="1"/>
            <a:r>
              <a:rPr lang="en-US" sz="3200" dirty="0" smtClean="0">
                <a:solidFill>
                  <a:srgbClr val="C00000"/>
                </a:solidFill>
              </a:rPr>
              <a:t>Visual programming </a:t>
            </a:r>
            <a:r>
              <a:rPr lang="en-US" sz="3200" dirty="0" smtClean="0"/>
              <a:t>languages</a:t>
            </a:r>
          </a:p>
          <a:p>
            <a:pPr lvl="1" eaLnBrk="1" hangingPunct="1"/>
            <a:r>
              <a:rPr lang="en-US" sz="3200" dirty="0" smtClean="0"/>
              <a:t>Code </a:t>
            </a:r>
            <a:r>
              <a:rPr lang="en-US" sz="3200" dirty="0" smtClean="0">
                <a:solidFill>
                  <a:srgbClr val="C00000"/>
                </a:solidFill>
              </a:rPr>
              <a:t>generators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1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RAD: </a:t>
            </a:r>
            <a:r>
              <a:rPr lang="en-US" dirty="0" smtClean="0"/>
              <a:t>Phased Development</a:t>
            </a:r>
            <a:endParaRPr lang="en-US" dirty="0"/>
          </a:p>
        </p:txBody>
      </p:sp>
      <p:pic>
        <p:nvPicPr>
          <p:cNvPr id="4" name="Picture 3" descr="fig29_0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3050" y="914400"/>
            <a:ext cx="7524750" cy="56435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5257800"/>
          <a:ext cx="4698776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9884"/>
                <a:gridCol w="2598892"/>
              </a:tblGrid>
              <a:tr h="275176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id-ID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Gets useful system to users quickly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system is intentionally incomplete</a:t>
                      </a:r>
                    </a:p>
                  </a:txBody>
                  <a:tcPr/>
                </a:tc>
              </a:tr>
              <a:tr h="2293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Most important functions tested most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System requirements expand as users see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versions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826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RAD: Prototyping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493" y="1567495"/>
            <a:ext cx="8915400" cy="5257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351" y="1219200"/>
            <a:ext cx="5366599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n-lt"/>
              </a:rPr>
              <a:t>Analysis, Design, Implementation are </a:t>
            </a: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performed concurrently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n-lt"/>
              </a:rPr>
              <a:t>Start with a "</a:t>
            </a: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quick-and-dirty</a:t>
            </a:r>
            <a:r>
              <a:rPr lang="en-US" sz="2200" dirty="0">
                <a:effectLst/>
                <a:latin typeface="+mn-lt"/>
              </a:rPr>
              <a:t>" </a:t>
            </a:r>
            <a:r>
              <a:rPr lang="en-US" sz="2200" dirty="0" smtClean="0">
                <a:effectLst/>
                <a:latin typeface="+mn-lt"/>
              </a:rPr>
              <a:t>prototype, Provides </a:t>
            </a:r>
            <a:r>
              <a:rPr lang="en-US" sz="2200" dirty="0">
                <a:solidFill>
                  <a:srgbClr val="0070C0"/>
                </a:solidFill>
                <a:effectLst/>
                <a:latin typeface="+mn-lt"/>
              </a:rPr>
              <a:t>minimal functionality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Repeat process</a:t>
            </a:r>
            <a:r>
              <a:rPr lang="en-US" sz="2200" dirty="0">
                <a:effectLst/>
                <a:latin typeface="+mn-lt"/>
              </a:rPr>
              <a:t>, </a:t>
            </a: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refining the prototype </a:t>
            </a:r>
            <a:r>
              <a:rPr lang="en-US" sz="2200" dirty="0">
                <a:effectLst/>
                <a:latin typeface="+mn-lt"/>
              </a:rPr>
              <a:t>each time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Stop </a:t>
            </a:r>
            <a:r>
              <a:rPr lang="en-US" sz="2200" dirty="0">
                <a:effectLst/>
                <a:latin typeface="+mn-lt"/>
              </a:rPr>
              <a:t>when prototype is a working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7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RAD: Throw-Away Prototyping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697" y="1736274"/>
            <a:ext cx="8860290" cy="510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0221" y="1143000"/>
            <a:ext cx="61875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Use prototypes only </a:t>
            </a:r>
            <a:r>
              <a:rPr lang="en-US" sz="2200" dirty="0">
                <a:effectLst/>
                <a:latin typeface="+mn-lt"/>
              </a:rPr>
              <a:t>to understand requirements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n-lt"/>
              </a:rPr>
              <a:t>Example: use html to show UI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Prototype is </a:t>
            </a:r>
            <a:r>
              <a:rPr lang="en-US" sz="2200" b="1" dirty="0">
                <a:solidFill>
                  <a:srgbClr val="C00000"/>
                </a:solidFill>
                <a:effectLst/>
                <a:latin typeface="+mn-lt"/>
              </a:rPr>
              <a:t>not </a:t>
            </a: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a working design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Once requirements are understood</a:t>
            </a:r>
            <a:r>
              <a:rPr lang="en-US" sz="2200" dirty="0">
                <a:effectLst/>
                <a:latin typeface="+mn-lt"/>
              </a:rPr>
              <a:t>, the prototypes are </a:t>
            </a:r>
            <a:r>
              <a:rPr lang="en-US" sz="2200" dirty="0">
                <a:solidFill>
                  <a:srgbClr val="C00000"/>
                </a:solidFill>
                <a:effectLst/>
                <a:latin typeface="+mn-lt"/>
              </a:rPr>
              <a:t>thrown </a:t>
            </a:r>
            <a:r>
              <a:rPr lang="en-US" sz="2200" dirty="0" smtClean="0">
                <a:solidFill>
                  <a:srgbClr val="C00000"/>
                </a:solidFill>
                <a:effectLst/>
                <a:latin typeface="+mn-lt"/>
              </a:rPr>
              <a:t>away</a:t>
            </a:r>
            <a:endParaRPr lang="en-US" sz="22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2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3.4 Agile Development</a:t>
            </a:r>
            <a:endParaRPr lang="id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867400" y="0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00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Agile Development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29999" y="1362664"/>
            <a:ext cx="8229600" cy="47926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/>
              <a:t>Just a </a:t>
            </a:r>
            <a:r>
              <a:rPr lang="en-US" sz="3200" dirty="0" smtClean="0">
                <a:solidFill>
                  <a:srgbClr val="C00000"/>
                </a:solidFill>
              </a:rPr>
              <a:t>few rules </a:t>
            </a:r>
            <a:r>
              <a:rPr lang="en-US" sz="3200" dirty="0" smtClean="0"/>
              <a:t>that are easy to learn and follow</a:t>
            </a:r>
          </a:p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Streamline the SDLC</a:t>
            </a:r>
          </a:p>
          <a:p>
            <a:pPr lvl="1" eaLnBrk="1" hangingPunct="1"/>
            <a:r>
              <a:rPr lang="en-US" sz="2400" dirty="0" smtClean="0">
                <a:solidFill>
                  <a:srgbClr val="0070C0"/>
                </a:solidFill>
              </a:rPr>
              <a:t>Eliminate</a:t>
            </a:r>
            <a:r>
              <a:rPr lang="en-US" sz="2400" dirty="0" smtClean="0"/>
              <a:t> much of the </a:t>
            </a:r>
            <a:r>
              <a:rPr lang="en-US" sz="2400" dirty="0" smtClean="0">
                <a:solidFill>
                  <a:srgbClr val="0070C0"/>
                </a:solidFill>
              </a:rPr>
              <a:t>modeling and documentation</a:t>
            </a:r>
          </a:p>
          <a:p>
            <a:pPr lvl="1" eaLnBrk="1" hangingPunct="1"/>
            <a:r>
              <a:rPr lang="en-US" sz="2400" dirty="0" smtClean="0"/>
              <a:t>Emphasize </a:t>
            </a:r>
            <a:r>
              <a:rPr lang="en-US" sz="2400" dirty="0" smtClean="0">
                <a:solidFill>
                  <a:srgbClr val="0070C0"/>
                </a:solidFill>
              </a:rPr>
              <a:t>simple, iterative </a:t>
            </a:r>
            <a:r>
              <a:rPr lang="en-US" sz="2400" dirty="0" smtClean="0"/>
              <a:t>application development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Type of Agile Development: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Extreme Programming </a:t>
            </a:r>
            <a:r>
              <a:rPr lang="en-US" sz="2400" dirty="0" smtClean="0"/>
              <a:t>(XP)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Scrum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Lean Development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Dynamic Systems Development Model (DSDM)</a:t>
            </a:r>
          </a:p>
          <a:p>
            <a:pPr lvl="1" eaLnBrk="1" hangingPunct="1"/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3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Extreme Programming (XP)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30778" r="14812" b="15445"/>
          <a:stretch/>
        </p:blipFill>
        <p:spPr bwMode="auto">
          <a:xfrm>
            <a:off x="589292" y="1066800"/>
            <a:ext cx="855470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61250" t="24814" r="12084" b="22593"/>
          <a:stretch/>
        </p:blipFill>
        <p:spPr>
          <a:xfrm>
            <a:off x="284408" y="2667000"/>
            <a:ext cx="3296992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98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63"/>
            <a:ext cx="6191249" cy="46434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04800"/>
            <a:ext cx="5715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  <a:latin typeface="+mn-lt"/>
              </a:rPr>
              <a:t>Project </a:t>
            </a:r>
            <a:r>
              <a:rPr lang="en-US" sz="2000" dirty="0">
                <a:effectLst/>
                <a:latin typeface="+mn-lt"/>
              </a:rPr>
              <a:t>members form a Scrum Team consisting of 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</a:rPr>
              <a:t>5–9 people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  <a:latin typeface="+mn-lt"/>
              </a:rPr>
              <a:t>The </a:t>
            </a:r>
            <a:r>
              <a:rPr lang="en-US" sz="2000" dirty="0">
                <a:effectLst/>
                <a:latin typeface="+mn-lt"/>
              </a:rPr>
              <a:t>goal of the 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</a:rPr>
              <a:t>Sprint</a:t>
            </a:r>
            <a:r>
              <a:rPr lang="en-US" sz="2000" dirty="0">
                <a:effectLst/>
                <a:latin typeface="+mn-lt"/>
              </a:rPr>
              <a:t> is determined and the prioritized functionality is broken down into 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</a:rPr>
              <a:t>detailed tasks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n-lt"/>
              </a:rPr>
              <a:t>The 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</a:rPr>
              <a:t>team is self-organized </a:t>
            </a:r>
            <a:r>
              <a:rPr lang="en-US" sz="2000" dirty="0">
                <a:effectLst/>
                <a:latin typeface="+mn-lt"/>
              </a:rPr>
              <a:t>and the members have a joint responsibility for the results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ffectLst/>
                <a:latin typeface="+mn-lt"/>
              </a:rPr>
              <a:t>Each Sprint </a:t>
            </a:r>
            <a:r>
              <a:rPr lang="en-US" sz="2000" dirty="0">
                <a:effectLst/>
                <a:latin typeface="+mn-lt"/>
              </a:rPr>
              <a:t>enhances the product’s market value and 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</a:rPr>
              <a:t>adds new functions and improvements </a:t>
            </a:r>
            <a:r>
              <a:rPr lang="en-US" sz="2000" dirty="0">
                <a:effectLst/>
                <a:latin typeface="+mn-lt"/>
              </a:rPr>
              <a:t>that can be delivered to the customer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7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8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Scrum</a:t>
            </a:r>
            <a:endParaRPr lang="en-US" dirty="0"/>
          </a:p>
        </p:txBody>
      </p:sp>
      <p:pic>
        <p:nvPicPr>
          <p:cNvPr id="23555" name="Picture 3" descr="D:\HARESH\Reading Materials\Agile Usability\images\spiral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rot="5400000">
            <a:off x="1919164" y="1395535"/>
            <a:ext cx="5200896" cy="543877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5638800" y="4038600"/>
            <a:ext cx="2514600" cy="1892258"/>
            <a:chOff x="1600200" y="1685318"/>
            <a:chExt cx="5029200" cy="3953482"/>
          </a:xfrm>
        </p:grpSpPr>
        <p:sp>
          <p:nvSpPr>
            <p:cNvPr id="6" name="Circular Arrow 5"/>
            <p:cNvSpPr/>
            <p:nvPr/>
          </p:nvSpPr>
          <p:spPr>
            <a:xfrm rot="3935729">
              <a:off x="2142518" y="1685318"/>
              <a:ext cx="3917390" cy="3917390"/>
            </a:xfrm>
            <a:prstGeom prst="circularArrow">
              <a:avLst>
                <a:gd name="adj1" fmla="val 4668"/>
                <a:gd name="adj2" fmla="val 272909"/>
                <a:gd name="adj3" fmla="val 12997352"/>
                <a:gd name="adj4" fmla="val 13960044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876800" y="2362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29200" y="3886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5029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38100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0" y="2315028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4114800" y="3886200"/>
            <a:ext cx="3048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63171" y="3505200"/>
            <a:ext cx="708829" cy="533400"/>
            <a:chOff x="1600200" y="1685318"/>
            <a:chExt cx="5029200" cy="3953482"/>
          </a:xfrm>
        </p:grpSpPr>
        <p:sp>
          <p:nvSpPr>
            <p:cNvPr id="14" name="Circular Arrow 13"/>
            <p:cNvSpPr/>
            <p:nvPr/>
          </p:nvSpPr>
          <p:spPr>
            <a:xfrm rot="3935729">
              <a:off x="2142518" y="1685318"/>
              <a:ext cx="3917390" cy="3917390"/>
            </a:xfrm>
            <a:prstGeom prst="circularArrow">
              <a:avLst>
                <a:gd name="adj1" fmla="val 4668"/>
                <a:gd name="adj2" fmla="val 272909"/>
                <a:gd name="adj3" fmla="val 12997352"/>
                <a:gd name="adj4" fmla="val 13960044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876800" y="2362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29200" y="3886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6600" y="5029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00200" y="38100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2600" y="2315028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0" y="4419600"/>
            <a:ext cx="685800" cy="516071"/>
            <a:chOff x="1600200" y="1685318"/>
            <a:chExt cx="5029200" cy="3953482"/>
          </a:xfrm>
        </p:grpSpPr>
        <p:sp>
          <p:nvSpPr>
            <p:cNvPr id="21" name="Circular Arrow 20"/>
            <p:cNvSpPr/>
            <p:nvPr/>
          </p:nvSpPr>
          <p:spPr>
            <a:xfrm rot="3935729">
              <a:off x="2142518" y="1685318"/>
              <a:ext cx="3917390" cy="3917390"/>
            </a:xfrm>
            <a:prstGeom prst="circularArrow">
              <a:avLst>
                <a:gd name="adj1" fmla="val 4668"/>
                <a:gd name="adj2" fmla="val 272909"/>
                <a:gd name="adj3" fmla="val 12997352"/>
                <a:gd name="adj4" fmla="val 13960044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4876800" y="2362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9200" y="3886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76600" y="5029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0200" y="38100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2600" y="2315028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48524" y="3962400"/>
            <a:ext cx="1113875" cy="838200"/>
            <a:chOff x="1600200" y="1685318"/>
            <a:chExt cx="5029200" cy="3953482"/>
          </a:xfrm>
        </p:grpSpPr>
        <p:sp>
          <p:nvSpPr>
            <p:cNvPr id="28" name="Circular Arrow 27"/>
            <p:cNvSpPr/>
            <p:nvPr/>
          </p:nvSpPr>
          <p:spPr>
            <a:xfrm rot="3935729">
              <a:off x="2142518" y="1685318"/>
              <a:ext cx="3917390" cy="3917390"/>
            </a:xfrm>
            <a:prstGeom prst="circularArrow">
              <a:avLst>
                <a:gd name="adj1" fmla="val 4668"/>
                <a:gd name="adj2" fmla="val 272909"/>
                <a:gd name="adj3" fmla="val 12997352"/>
                <a:gd name="adj4" fmla="val 13960044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4876800" y="2362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29200" y="3886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76600" y="5029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00200" y="38100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52600" y="2315028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24401" y="2895600"/>
            <a:ext cx="1295399" cy="974799"/>
            <a:chOff x="1600200" y="1685318"/>
            <a:chExt cx="5029200" cy="3953482"/>
          </a:xfrm>
        </p:grpSpPr>
        <p:sp>
          <p:nvSpPr>
            <p:cNvPr id="35" name="Circular Arrow 34"/>
            <p:cNvSpPr/>
            <p:nvPr/>
          </p:nvSpPr>
          <p:spPr>
            <a:xfrm rot="3935729">
              <a:off x="2142518" y="1685318"/>
              <a:ext cx="3917390" cy="3917390"/>
            </a:xfrm>
            <a:prstGeom prst="circularArrow">
              <a:avLst>
                <a:gd name="adj1" fmla="val 4668"/>
                <a:gd name="adj2" fmla="val 272909"/>
                <a:gd name="adj3" fmla="val 12997352"/>
                <a:gd name="adj4" fmla="val 13960044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4876800" y="2362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29200" y="3886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76600" y="5029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00200" y="38100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52600" y="2315028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52801" y="5105401"/>
            <a:ext cx="1676399" cy="1261506"/>
            <a:chOff x="1600200" y="1685318"/>
            <a:chExt cx="5029200" cy="3953482"/>
          </a:xfrm>
        </p:grpSpPr>
        <p:sp>
          <p:nvSpPr>
            <p:cNvPr id="42" name="Circular Arrow 41"/>
            <p:cNvSpPr/>
            <p:nvPr/>
          </p:nvSpPr>
          <p:spPr>
            <a:xfrm rot="3935729">
              <a:off x="2142518" y="1685318"/>
              <a:ext cx="3917390" cy="3917390"/>
            </a:xfrm>
            <a:prstGeom prst="circularArrow">
              <a:avLst>
                <a:gd name="adj1" fmla="val 4668"/>
                <a:gd name="adj2" fmla="val 272909"/>
                <a:gd name="adj3" fmla="val 12997352"/>
                <a:gd name="adj4" fmla="val 13960044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4876800" y="2362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29200" y="3886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76600" y="5029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00200" y="38100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52600" y="2315028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09800" y="1942716"/>
            <a:ext cx="1676399" cy="1261507"/>
            <a:chOff x="1600200" y="1685318"/>
            <a:chExt cx="5029200" cy="3953482"/>
          </a:xfrm>
        </p:grpSpPr>
        <p:sp>
          <p:nvSpPr>
            <p:cNvPr id="49" name="Circular Arrow 48"/>
            <p:cNvSpPr/>
            <p:nvPr/>
          </p:nvSpPr>
          <p:spPr>
            <a:xfrm rot="3935729">
              <a:off x="2142518" y="1685318"/>
              <a:ext cx="3917390" cy="3917390"/>
            </a:xfrm>
            <a:prstGeom prst="circularArrow">
              <a:avLst>
                <a:gd name="adj1" fmla="val 4668"/>
                <a:gd name="adj2" fmla="val 272909"/>
                <a:gd name="adj3" fmla="val 12997352"/>
                <a:gd name="adj4" fmla="val 13960044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4876800" y="2362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029200" y="3886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76600" y="5029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00200" y="38100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52600" y="2315028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7836" y="4495800"/>
            <a:ext cx="1923964" cy="1447800"/>
            <a:chOff x="1600200" y="1685318"/>
            <a:chExt cx="5029200" cy="3953482"/>
          </a:xfrm>
        </p:grpSpPr>
        <p:sp>
          <p:nvSpPr>
            <p:cNvPr id="56" name="Circular Arrow 55"/>
            <p:cNvSpPr/>
            <p:nvPr/>
          </p:nvSpPr>
          <p:spPr>
            <a:xfrm rot="3935729">
              <a:off x="2142518" y="1685318"/>
              <a:ext cx="3917390" cy="3917390"/>
            </a:xfrm>
            <a:prstGeom prst="circularArrow">
              <a:avLst>
                <a:gd name="adj1" fmla="val 4668"/>
                <a:gd name="adj2" fmla="val 272909"/>
                <a:gd name="adj3" fmla="val 12997352"/>
                <a:gd name="adj4" fmla="val 13960044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4876800" y="2362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29200" y="3886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76600" y="5029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00200" y="38100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52600" y="2315028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724400" y="990600"/>
            <a:ext cx="2109555" cy="1587458"/>
            <a:chOff x="1600200" y="1685318"/>
            <a:chExt cx="5029200" cy="3953482"/>
          </a:xfrm>
        </p:grpSpPr>
        <p:sp>
          <p:nvSpPr>
            <p:cNvPr id="63" name="Circular Arrow 62"/>
            <p:cNvSpPr/>
            <p:nvPr/>
          </p:nvSpPr>
          <p:spPr>
            <a:xfrm rot="3935729">
              <a:off x="2142518" y="1685318"/>
              <a:ext cx="3917390" cy="3917390"/>
            </a:xfrm>
            <a:prstGeom prst="circularArrow">
              <a:avLst>
                <a:gd name="adj1" fmla="val 4668"/>
                <a:gd name="adj2" fmla="val 272909"/>
                <a:gd name="adj3" fmla="val 12997352"/>
                <a:gd name="adj4" fmla="val 13960044"/>
                <a:gd name="adj5" fmla="val 4847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4876800" y="2362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29200" y="3886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6600" y="50292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00200" y="3810000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52600" y="2315028"/>
              <a:ext cx="1600200" cy="609600"/>
            </a:xfrm>
            <a:prstGeom prst="rect">
              <a:avLst/>
            </a:prstGeom>
            <a:solidFill>
              <a:srgbClr val="FFB60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7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16359" r="930" b="12221"/>
          <a:stretch/>
        </p:blipFill>
        <p:spPr>
          <a:xfrm>
            <a:off x="-49237" y="76200"/>
            <a:ext cx="9242474" cy="6781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1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r="4498"/>
          <a:stretch/>
        </p:blipFill>
        <p:spPr>
          <a:xfrm>
            <a:off x="-1" y="0"/>
            <a:ext cx="9156879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4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760" t="21110" r="12170" b="9259"/>
          <a:stretch/>
        </p:blipFill>
        <p:spPr>
          <a:xfrm>
            <a:off x="219075" y="1070160"/>
            <a:ext cx="8705850" cy="54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222" r="26105" b="6444"/>
          <a:stretch/>
        </p:blipFill>
        <p:spPr>
          <a:xfrm>
            <a:off x="0" y="0"/>
            <a:ext cx="915001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7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 </a:t>
            </a:r>
            <a:r>
              <a:rPr lang="en-US" dirty="0" err="1"/>
              <a:t>vs</a:t>
            </a:r>
            <a:r>
              <a:rPr lang="en-US" dirty="0"/>
              <a:t> Scrum </a:t>
            </a:r>
            <a:r>
              <a:rPr lang="en-US" dirty="0" err="1"/>
              <a:t>vs</a:t>
            </a:r>
            <a:r>
              <a:rPr lang="en-US" dirty="0"/>
              <a:t> Lean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XP</a:t>
            </a:r>
            <a:r>
              <a:rPr lang="en-US" sz="3200" dirty="0"/>
              <a:t> deals with </a:t>
            </a:r>
            <a:r>
              <a:rPr lang="en-US" sz="3200" dirty="0">
                <a:solidFill>
                  <a:srgbClr val="0070C0"/>
                </a:solidFill>
              </a:rPr>
              <a:t>how to work </a:t>
            </a:r>
            <a:r>
              <a:rPr lang="en-US" sz="3200" dirty="0"/>
              <a:t>with programming</a:t>
            </a:r>
          </a:p>
          <a:p>
            <a:r>
              <a:rPr lang="en-US" sz="3200" dirty="0">
                <a:solidFill>
                  <a:srgbClr val="C00000"/>
                </a:solidFill>
              </a:rPr>
              <a:t>Scrum</a:t>
            </a:r>
            <a:r>
              <a:rPr lang="en-US" sz="3200" dirty="0"/>
              <a:t> deals with </a:t>
            </a:r>
            <a:r>
              <a:rPr lang="en-US" sz="3200" dirty="0">
                <a:solidFill>
                  <a:srgbClr val="0070C0"/>
                </a:solidFill>
              </a:rPr>
              <a:t>how the project is organized </a:t>
            </a:r>
            <a:r>
              <a:rPr lang="en-US" sz="3200" dirty="0"/>
              <a:t>and planned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Lean </a:t>
            </a:r>
            <a:r>
              <a:rPr lang="en-US" sz="3200" dirty="0">
                <a:solidFill>
                  <a:srgbClr val="C00000"/>
                </a:solidFill>
              </a:rPr>
              <a:t>Development </a:t>
            </a:r>
            <a:r>
              <a:rPr lang="en-US" sz="3200" dirty="0"/>
              <a:t>deals with which </a:t>
            </a:r>
            <a:r>
              <a:rPr lang="en-US" sz="3200" dirty="0" smtClean="0"/>
              <a:t>comprehensive principles </a:t>
            </a:r>
            <a:r>
              <a:rPr lang="en-US" sz="3200" dirty="0"/>
              <a:t>should </a:t>
            </a:r>
            <a:r>
              <a:rPr lang="en-US" sz="3200" dirty="0">
                <a:solidFill>
                  <a:srgbClr val="0070C0"/>
                </a:solidFill>
              </a:rPr>
              <a:t>apply for the entire </a:t>
            </a:r>
            <a:r>
              <a:rPr lang="en-US" sz="3200" dirty="0" smtClean="0">
                <a:solidFill>
                  <a:srgbClr val="0070C0"/>
                </a:solidFill>
              </a:rPr>
              <a:t>development organization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5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534052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48" t="8714" r="33468" b="15650"/>
          <a:stretch/>
        </p:blipFill>
        <p:spPr bwMode="auto">
          <a:xfrm>
            <a:off x="0" y="-59874"/>
            <a:ext cx="9144000" cy="7146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49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3.5 Methodology Selection </a:t>
            </a:r>
            <a:r>
              <a:rPr lang="en-US" sz="4000" dirty="0" smtClean="0"/>
              <a:t>Strategy</a:t>
            </a:r>
            <a:endParaRPr lang="id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152400"/>
            <a:ext cx="8362950" cy="120014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Selection Factors</a:t>
            </a:r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28650" y="1676400"/>
            <a:ext cx="7886700" cy="4643095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</a:pPr>
            <a:r>
              <a:rPr lang="en-US" sz="3400" dirty="0" smtClean="0">
                <a:solidFill>
                  <a:srgbClr val="C00000"/>
                </a:solidFill>
              </a:rPr>
              <a:t>Clarity</a:t>
            </a:r>
            <a:r>
              <a:rPr lang="en-US" sz="3400" dirty="0" smtClean="0"/>
              <a:t> of User </a:t>
            </a:r>
            <a:r>
              <a:rPr lang="en-US" sz="3400" dirty="0" smtClean="0">
                <a:solidFill>
                  <a:srgbClr val="C00000"/>
                </a:solidFill>
              </a:rPr>
              <a:t>Requirements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dirty="0" smtClean="0"/>
              <a:t>Familiarity with </a:t>
            </a:r>
            <a:r>
              <a:rPr lang="en-US" sz="3400" dirty="0" smtClean="0">
                <a:solidFill>
                  <a:srgbClr val="C00000"/>
                </a:solidFill>
              </a:rPr>
              <a:t>Technology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dirty="0" smtClean="0"/>
              <a:t>System </a:t>
            </a:r>
            <a:r>
              <a:rPr lang="en-US" sz="3400" dirty="0" smtClean="0">
                <a:solidFill>
                  <a:srgbClr val="C00000"/>
                </a:solidFill>
              </a:rPr>
              <a:t>Complexity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dirty="0" smtClean="0"/>
              <a:t>System </a:t>
            </a:r>
            <a:r>
              <a:rPr lang="en-US" sz="3400" dirty="0" smtClean="0">
                <a:solidFill>
                  <a:srgbClr val="C00000"/>
                </a:solidFill>
              </a:rPr>
              <a:t>Reliability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dirty="0" smtClean="0"/>
              <a:t>Short </a:t>
            </a:r>
            <a:r>
              <a:rPr lang="en-US" sz="3400" dirty="0" smtClean="0">
                <a:solidFill>
                  <a:srgbClr val="C00000"/>
                </a:solidFill>
              </a:rPr>
              <a:t>Time Schedules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dirty="0" smtClean="0"/>
              <a:t>Schedule </a:t>
            </a:r>
            <a:r>
              <a:rPr lang="en-US" sz="3400" dirty="0" smtClean="0">
                <a:solidFill>
                  <a:srgbClr val="C00000"/>
                </a:solidFill>
              </a:rPr>
              <a:t>Visibility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439150" cy="1200149"/>
          </a:xfrm>
        </p:spPr>
        <p:txBody>
          <a:bodyPr>
            <a:normAutofit/>
          </a:bodyPr>
          <a:lstStyle/>
          <a:p>
            <a:r>
              <a:rPr lang="en-US" sz="4000" dirty="0"/>
              <a:t>Selection Factors</a:t>
            </a:r>
            <a:endParaRPr lang="en-US" sz="40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b="8451"/>
          <a:stretch>
            <a:fillRect/>
          </a:stretch>
        </p:blipFill>
        <p:spPr bwMode="auto">
          <a:xfrm>
            <a:off x="134597" y="1374151"/>
            <a:ext cx="8998614" cy="48742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/>
          <a:srcRect l="55674" t="47767" r="31028" b="33354"/>
          <a:stretch/>
        </p:blipFill>
        <p:spPr bwMode="auto">
          <a:xfrm>
            <a:off x="6454304" y="3886200"/>
            <a:ext cx="1215958" cy="10214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5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Metodologi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377" y="1518217"/>
            <a:ext cx="8229600" cy="47926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Seandainya</a:t>
            </a:r>
            <a:r>
              <a:rPr lang="en-US" sz="2800" dirty="0" smtClean="0"/>
              <a:t>,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software </a:t>
            </a:r>
            <a:r>
              <a:rPr lang="en-US" dirty="0" smtClean="0"/>
              <a:t>engineer di </a:t>
            </a:r>
            <a:r>
              <a:rPr lang="en-US" dirty="0" err="1" smtClean="0"/>
              <a:t>perusahaan</a:t>
            </a:r>
            <a:r>
              <a:rPr lang="en-US" dirty="0" smtClean="0"/>
              <a:t> PT </a:t>
            </a:r>
            <a:r>
              <a:rPr lang="en-US" dirty="0" err="1" smtClean="0"/>
              <a:t>BlackSoft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IT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di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 smtClean="0"/>
          </a:p>
          <a:p>
            <a:r>
              <a:rPr lang="en-US" dirty="0" smtClean="0"/>
              <a:t>PT </a:t>
            </a:r>
            <a:r>
              <a:rPr lang="en-US" dirty="0" err="1" smtClean="0"/>
              <a:t>BlackSoft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endParaRPr lang="en-US" dirty="0" smtClean="0"/>
          </a:p>
          <a:p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ide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diimplementasikan</a:t>
            </a:r>
            <a:r>
              <a:rPr lang="en-US" dirty="0" smtClean="0"/>
              <a:t> di PT </a:t>
            </a:r>
            <a:r>
              <a:rPr lang="en-US" dirty="0" err="1" smtClean="0"/>
              <a:t>BlackSoft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r>
              <a:rPr lang="en-US" sz="2800" dirty="0" smtClean="0"/>
              <a:t>PT </a:t>
            </a:r>
            <a:r>
              <a:rPr lang="en-US" sz="2800" dirty="0" err="1" smtClean="0"/>
              <a:t>BlackSoft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kantor</a:t>
            </a:r>
            <a:r>
              <a:rPr lang="en-US" sz="2800" dirty="0" smtClean="0"/>
              <a:t> </a:t>
            </a:r>
            <a:r>
              <a:rPr lang="en-US" sz="2800" dirty="0" err="1" smtClean="0"/>
              <a:t>cabang</a:t>
            </a:r>
            <a:r>
              <a:rPr lang="en-US" sz="2800" dirty="0" smtClean="0"/>
              <a:t> di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hardware </a:t>
            </a:r>
            <a:r>
              <a:rPr lang="en-US" sz="2800" dirty="0" err="1" smtClean="0"/>
              <a:t>dan</a:t>
            </a:r>
            <a:r>
              <a:rPr lang="en-US" sz="2800" dirty="0" smtClean="0"/>
              <a:t> software yang </a:t>
            </a:r>
            <a:r>
              <a:rPr lang="en-US" sz="2800" dirty="0" err="1" smtClean="0"/>
              <a:t>berbeda</a:t>
            </a:r>
            <a:endParaRPr lang="en-US" sz="2800" dirty="0" smtClean="0"/>
          </a:p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agar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3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apa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Software Development </a:t>
            </a:r>
            <a:r>
              <a:rPr lang="en-US" sz="3200" dirty="0" smtClean="0">
                <a:solidFill>
                  <a:srgbClr val="C00000"/>
                </a:solidFill>
              </a:rPr>
              <a:t>Life Cycle</a:t>
            </a:r>
            <a:r>
              <a:rPr lang="en-US" sz="3200" dirty="0"/>
              <a:t>!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apa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Software Development </a:t>
            </a:r>
            <a:r>
              <a:rPr lang="en-US" sz="3200" dirty="0" smtClean="0">
                <a:solidFill>
                  <a:srgbClr val="C00000"/>
                </a:solidFill>
              </a:rPr>
              <a:t>Methodology</a:t>
            </a:r>
            <a:r>
              <a:rPr lang="en-US" sz="3200" dirty="0"/>
              <a:t>!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perbedaan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diantara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keduanya</a:t>
            </a:r>
            <a:r>
              <a:rPr lang="en-US" sz="3200" dirty="0" smtClean="0"/>
              <a:t>!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id-ID" dirty="0" smtClean="0"/>
              <a:t>(</a:t>
            </a:r>
            <a:r>
              <a:rPr lang="id-ID" dirty="0" smtClean="0">
                <a:solidFill>
                  <a:srgbClr val="C00000"/>
                </a:solidFill>
              </a:rPr>
              <a:t>Foundation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Ian </a:t>
            </a:r>
            <a:r>
              <a:rPr lang="en-US" sz="2600" dirty="0" err="1"/>
              <a:t>Sommerville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70C0"/>
                </a:solidFill>
              </a:rPr>
              <a:t>Software Engineering 10</a:t>
            </a:r>
            <a:r>
              <a:rPr lang="en-US" sz="2600" baseline="30000" dirty="0">
                <a:solidFill>
                  <a:srgbClr val="0070C0"/>
                </a:solidFill>
              </a:rPr>
              <a:t>th</a:t>
            </a:r>
            <a:r>
              <a:rPr lang="en-US" sz="2600" dirty="0">
                <a:solidFill>
                  <a:srgbClr val="0070C0"/>
                </a:solidFill>
              </a:rPr>
              <a:t> Edition</a:t>
            </a:r>
            <a:r>
              <a:rPr lang="en-US" sz="2600" dirty="0"/>
              <a:t>, </a:t>
            </a:r>
            <a:r>
              <a:rPr lang="en-US" sz="2600" i="1" dirty="0"/>
              <a:t>Addison-Wesley</a:t>
            </a:r>
            <a:r>
              <a:rPr lang="en-US" sz="2600" dirty="0"/>
              <a:t>, 20</a:t>
            </a:r>
            <a:r>
              <a:rPr lang="id-ID" sz="2600" dirty="0"/>
              <a:t>1</a:t>
            </a:r>
            <a:r>
              <a:rPr lang="en-US" sz="2600" dirty="0"/>
              <a:t>5</a:t>
            </a:r>
            <a:endParaRPr lang="id-ID" sz="2600" dirty="0"/>
          </a:p>
          <a:p>
            <a:r>
              <a:rPr lang="en-US" sz="2600" dirty="0" smtClean="0"/>
              <a:t>Roger S. Pressman, </a:t>
            </a:r>
            <a:r>
              <a:rPr lang="en-US" sz="2600" dirty="0" smtClean="0">
                <a:solidFill>
                  <a:srgbClr val="0070C0"/>
                </a:solidFill>
              </a:rPr>
              <a:t>Software Engineering: A Practitioner’s Approach 8</a:t>
            </a:r>
            <a:r>
              <a:rPr lang="en-US" sz="2600" baseline="30000" dirty="0" smtClean="0">
                <a:solidFill>
                  <a:srgbClr val="0070C0"/>
                </a:solidFill>
              </a:rPr>
              <a:t>th</a:t>
            </a:r>
            <a:r>
              <a:rPr lang="en-US" sz="2600" dirty="0" smtClean="0">
                <a:solidFill>
                  <a:srgbClr val="0070C0"/>
                </a:solidFill>
              </a:rPr>
              <a:t> Edition</a:t>
            </a:r>
            <a:r>
              <a:rPr lang="en-US" sz="2600" dirty="0" smtClean="0"/>
              <a:t>, </a:t>
            </a:r>
            <a:r>
              <a:rPr lang="en-US" sz="2600" i="1" dirty="0" smtClean="0"/>
              <a:t>McGraw-Hill</a:t>
            </a:r>
            <a:r>
              <a:rPr lang="en-US" sz="2600" dirty="0" smtClean="0"/>
              <a:t>, 2014</a:t>
            </a:r>
          </a:p>
          <a:p>
            <a:r>
              <a:rPr lang="en-US" sz="2600" dirty="0" smtClean="0"/>
              <a:t>P</a:t>
            </a:r>
            <a:r>
              <a:rPr lang="en-US" sz="2600" dirty="0"/>
              <a:t>. Bourque and R.E. Fairley, eds., </a:t>
            </a:r>
            <a:r>
              <a:rPr lang="en-US" sz="2600" dirty="0">
                <a:solidFill>
                  <a:srgbClr val="0070C0"/>
                </a:solidFill>
              </a:rPr>
              <a:t>Guide to the Software Engineering Body of Knowledge Version 3.0</a:t>
            </a:r>
            <a:r>
              <a:rPr lang="en-US" sz="2600" dirty="0"/>
              <a:t>, </a:t>
            </a:r>
            <a:r>
              <a:rPr lang="en-US" sz="2600" i="1" dirty="0"/>
              <a:t>IEEE Computer Society</a:t>
            </a:r>
            <a:r>
              <a:rPr lang="en-US" sz="2600" dirty="0"/>
              <a:t>, 2014</a:t>
            </a:r>
          </a:p>
          <a:p>
            <a:r>
              <a:rPr lang="en-US" sz="2600" dirty="0" smtClean="0"/>
              <a:t>Albert </a:t>
            </a:r>
            <a:r>
              <a:rPr lang="en-US" sz="2600" dirty="0" err="1" smtClean="0"/>
              <a:t>Endres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Dieter </a:t>
            </a:r>
            <a:r>
              <a:rPr lang="en-US" sz="2600" dirty="0" err="1" smtClean="0"/>
              <a:t>Rombach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70C0"/>
                </a:solidFill>
              </a:rPr>
              <a:t>A Handbook of Software and Systems Engineering</a:t>
            </a:r>
            <a:r>
              <a:rPr lang="en-US" sz="2600" dirty="0" smtClean="0"/>
              <a:t>, </a:t>
            </a:r>
            <a:r>
              <a:rPr lang="en-US" sz="2600" i="1" dirty="0" smtClean="0"/>
              <a:t>Pearson Education Limited</a:t>
            </a:r>
            <a:r>
              <a:rPr lang="en-US" sz="2600" dirty="0" smtClean="0"/>
              <a:t>, 2003</a:t>
            </a:r>
            <a:endParaRPr lang="id-ID" sz="2600" dirty="0" smtClean="0"/>
          </a:p>
          <a:p>
            <a:r>
              <a:rPr lang="en-US" sz="2600" dirty="0" err="1"/>
              <a:t>Yingxu</a:t>
            </a:r>
            <a:r>
              <a:rPr lang="en-US" sz="2600" dirty="0"/>
              <a:t> Wang, </a:t>
            </a:r>
            <a:r>
              <a:rPr lang="en-US" sz="2600" dirty="0">
                <a:solidFill>
                  <a:srgbClr val="0070C0"/>
                </a:solidFill>
              </a:rPr>
              <a:t>Software Engineering Foundations: A Software Science Perspective</a:t>
            </a:r>
            <a:r>
              <a:rPr lang="en-US" sz="2600" dirty="0"/>
              <a:t>, </a:t>
            </a:r>
            <a:r>
              <a:rPr lang="en-US" sz="2600" i="1" dirty="0" err="1"/>
              <a:t>Auerbach</a:t>
            </a:r>
            <a:r>
              <a:rPr lang="en-US" sz="2600" i="1" dirty="0"/>
              <a:t> Publications, Taylor &amp; Francis Group</a:t>
            </a:r>
            <a:r>
              <a:rPr lang="en-US" sz="2600" dirty="0"/>
              <a:t>, </a:t>
            </a:r>
            <a:r>
              <a:rPr lang="en-US" sz="2600" dirty="0" smtClean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3173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 </a:t>
            </a:r>
            <a:r>
              <a:rPr lang="id-ID" dirty="0" smtClean="0"/>
              <a:t>(</a:t>
            </a:r>
            <a:r>
              <a:rPr lang="id-ID" dirty="0" err="1" smtClean="0">
                <a:solidFill>
                  <a:srgbClr val="C00000"/>
                </a:solidFill>
              </a:rPr>
              <a:t>Process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8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Alan Dennis</a:t>
            </a:r>
            <a:r>
              <a:rPr lang="id-ID" sz="2400" dirty="0"/>
              <a:t>  </a:t>
            </a:r>
            <a:r>
              <a:rPr lang="id-ID" sz="2400" dirty="0" err="1"/>
              <a:t>et</a:t>
            </a:r>
            <a:r>
              <a:rPr lang="id-ID" sz="2400" dirty="0"/>
              <a:t> </a:t>
            </a:r>
            <a:r>
              <a:rPr lang="id-ID" sz="2400" dirty="0" err="1"/>
              <a:t>al</a:t>
            </a:r>
            <a:r>
              <a:rPr lang="id-ID" sz="2400" dirty="0"/>
              <a:t>,  </a:t>
            </a:r>
            <a:r>
              <a:rPr lang="en-US" sz="2400" dirty="0">
                <a:solidFill>
                  <a:srgbClr val="0070C0"/>
                </a:solidFill>
              </a:rPr>
              <a:t>Systems Analysis and Design with UML – </a:t>
            </a:r>
            <a:r>
              <a:rPr lang="en-US" sz="2400" dirty="0" smtClean="0">
                <a:solidFill>
                  <a:srgbClr val="0070C0"/>
                </a:solidFill>
              </a:rPr>
              <a:t>4</a:t>
            </a:r>
            <a:r>
              <a:rPr lang="en-US" sz="2400" baseline="30000" dirty="0" smtClean="0">
                <a:solidFill>
                  <a:srgbClr val="0070C0"/>
                </a:solidFill>
              </a:rPr>
              <a:t>th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Edition</a:t>
            </a:r>
            <a:r>
              <a:rPr lang="id-ID" sz="2400" dirty="0"/>
              <a:t>, </a:t>
            </a:r>
            <a:r>
              <a:rPr lang="en-US" sz="2400" i="1" dirty="0"/>
              <a:t>John Wiley and Sons</a:t>
            </a:r>
            <a:r>
              <a:rPr lang="en-US" sz="2400" dirty="0"/>
              <a:t>, </a:t>
            </a:r>
            <a:r>
              <a:rPr lang="en-US" sz="2400" dirty="0" smtClean="0"/>
              <a:t>2012</a:t>
            </a:r>
            <a:endParaRPr lang="en-US" sz="2400" dirty="0"/>
          </a:p>
          <a:p>
            <a:r>
              <a:rPr lang="en-US" sz="2400" dirty="0" smtClean="0"/>
              <a:t>Dan </a:t>
            </a:r>
            <a:r>
              <a:rPr lang="en-US" sz="2400" dirty="0" err="1" smtClean="0"/>
              <a:t>Pilone</a:t>
            </a:r>
            <a:r>
              <a:rPr lang="en-US" sz="2400" dirty="0" smtClean="0"/>
              <a:t> and Russ Miles, </a:t>
            </a:r>
            <a:r>
              <a:rPr lang="en-US" sz="2400" dirty="0" smtClean="0">
                <a:solidFill>
                  <a:srgbClr val="0070C0"/>
                </a:solidFill>
              </a:rPr>
              <a:t>Head First Software Development</a:t>
            </a:r>
            <a:r>
              <a:rPr lang="en-US" sz="2400" dirty="0" smtClean="0"/>
              <a:t>, </a:t>
            </a:r>
            <a:r>
              <a:rPr lang="en-US" sz="2400" i="1" dirty="0" smtClean="0"/>
              <a:t>O’Reilly Media</a:t>
            </a:r>
            <a:r>
              <a:rPr lang="en-US" sz="2400" dirty="0" smtClean="0"/>
              <a:t>, 2008</a:t>
            </a:r>
          </a:p>
          <a:p>
            <a:r>
              <a:rPr lang="id-ID" sz="2400" dirty="0" err="1" smtClean="0"/>
              <a:t>Barclay</a:t>
            </a:r>
            <a:r>
              <a:rPr lang="id-ID" sz="2400" dirty="0" smtClean="0"/>
              <a:t> </a:t>
            </a:r>
            <a:r>
              <a:rPr lang="id-ID" sz="2400" dirty="0" err="1" smtClean="0"/>
              <a:t>and</a:t>
            </a:r>
            <a:r>
              <a:rPr lang="id-ID" sz="2400" dirty="0" smtClean="0"/>
              <a:t> </a:t>
            </a:r>
            <a:r>
              <a:rPr lang="id-ID" sz="2400" dirty="0" err="1" smtClean="0"/>
              <a:t>Savage</a:t>
            </a:r>
            <a:r>
              <a:rPr lang="id-ID" sz="2400" dirty="0" smtClean="0"/>
              <a:t>, </a:t>
            </a:r>
            <a:r>
              <a:rPr lang="en-US" sz="2400" dirty="0">
                <a:solidFill>
                  <a:srgbClr val="0070C0"/>
                </a:solidFill>
              </a:rPr>
              <a:t>Object-Oriented Design with UML and </a:t>
            </a:r>
            <a:r>
              <a:rPr lang="en-US" sz="2400" dirty="0" smtClean="0">
                <a:solidFill>
                  <a:srgbClr val="0070C0"/>
                </a:solidFill>
              </a:rPr>
              <a:t>Java</a:t>
            </a:r>
            <a:r>
              <a:rPr lang="id-ID" sz="2400" dirty="0" smtClean="0"/>
              <a:t>, </a:t>
            </a:r>
            <a:r>
              <a:rPr lang="id-ID" sz="2400" i="1" dirty="0" err="1" smtClean="0"/>
              <a:t>Elsevier</a:t>
            </a:r>
            <a:r>
              <a:rPr lang="id-ID" sz="2400" dirty="0" smtClean="0"/>
              <a:t>, 2004</a:t>
            </a:r>
          </a:p>
          <a:p>
            <a:r>
              <a:rPr lang="id-ID" sz="2400" dirty="0" smtClean="0"/>
              <a:t>Kenneth </a:t>
            </a:r>
            <a:r>
              <a:rPr lang="id-ID" sz="2400" dirty="0"/>
              <a:t>E. Kendall </a:t>
            </a:r>
            <a:r>
              <a:rPr lang="id-ID" sz="2400" dirty="0" err="1"/>
              <a:t>and</a:t>
            </a:r>
            <a:r>
              <a:rPr lang="id-ID" sz="2400" dirty="0"/>
              <a:t> Julie E Kendall, </a:t>
            </a:r>
            <a:r>
              <a:rPr lang="id-ID" sz="2400" dirty="0">
                <a:solidFill>
                  <a:srgbClr val="0070C0"/>
                </a:solidFill>
              </a:rPr>
              <a:t>Systems </a:t>
            </a:r>
            <a:r>
              <a:rPr lang="id-ID" sz="2400" dirty="0" err="1">
                <a:solidFill>
                  <a:srgbClr val="0070C0"/>
                </a:solidFill>
              </a:rPr>
              <a:t>Analysis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and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Design</a:t>
            </a:r>
            <a:r>
              <a:rPr lang="id-ID" sz="2400" dirty="0">
                <a:solidFill>
                  <a:srgbClr val="0070C0"/>
                </a:solidFill>
              </a:rPr>
              <a:t> 8th </a:t>
            </a:r>
            <a:r>
              <a:rPr lang="id-ID" sz="2400" dirty="0" err="1">
                <a:solidFill>
                  <a:srgbClr val="0070C0"/>
                </a:solidFill>
              </a:rPr>
              <a:t>Edition</a:t>
            </a:r>
            <a:r>
              <a:rPr lang="id-ID" sz="2400" dirty="0"/>
              <a:t>, </a:t>
            </a:r>
            <a:r>
              <a:rPr lang="id-ID" sz="2400" i="1" dirty="0" err="1"/>
              <a:t>Prentice</a:t>
            </a:r>
            <a:r>
              <a:rPr lang="id-ID" sz="2400" i="1" dirty="0"/>
              <a:t> Hall</a:t>
            </a:r>
            <a:r>
              <a:rPr lang="id-ID" sz="2400" dirty="0"/>
              <a:t>, 2010</a:t>
            </a:r>
          </a:p>
          <a:p>
            <a:r>
              <a:rPr lang="id-ID" sz="2400" dirty="0"/>
              <a:t>Hassan </a:t>
            </a:r>
            <a:r>
              <a:rPr lang="id-ID" sz="2400" dirty="0" err="1"/>
              <a:t>Gomaa</a:t>
            </a:r>
            <a:r>
              <a:rPr lang="id-ID" sz="2400" dirty="0"/>
              <a:t>, </a:t>
            </a:r>
            <a:r>
              <a:rPr lang="id-ID" sz="2400" dirty="0" err="1">
                <a:solidFill>
                  <a:srgbClr val="0070C0"/>
                </a:solidFill>
              </a:rPr>
              <a:t>Software</a:t>
            </a:r>
            <a:r>
              <a:rPr lang="id-ID" sz="2400" dirty="0">
                <a:solidFill>
                  <a:srgbClr val="0070C0"/>
                </a:solidFill>
              </a:rPr>
              <a:t> Modeling </a:t>
            </a:r>
            <a:r>
              <a:rPr lang="id-ID" sz="2400" dirty="0" err="1">
                <a:solidFill>
                  <a:srgbClr val="0070C0"/>
                </a:solidFill>
              </a:rPr>
              <a:t>and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Design</a:t>
            </a:r>
            <a:r>
              <a:rPr lang="id-ID" sz="2400" dirty="0">
                <a:solidFill>
                  <a:srgbClr val="0070C0"/>
                </a:solidFill>
              </a:rPr>
              <a:t>: UML, </a:t>
            </a:r>
            <a:r>
              <a:rPr lang="id-ID" sz="2400" dirty="0" err="1">
                <a:solidFill>
                  <a:srgbClr val="0070C0"/>
                </a:solidFill>
              </a:rPr>
              <a:t>Use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Cases</a:t>
            </a:r>
            <a:r>
              <a:rPr lang="id-ID" sz="2400" dirty="0">
                <a:solidFill>
                  <a:srgbClr val="0070C0"/>
                </a:solidFill>
              </a:rPr>
              <a:t>, </a:t>
            </a:r>
            <a:r>
              <a:rPr lang="id-ID" sz="2400" dirty="0" err="1">
                <a:solidFill>
                  <a:srgbClr val="0070C0"/>
                </a:solidFill>
              </a:rPr>
              <a:t>Patterns</a:t>
            </a:r>
            <a:r>
              <a:rPr lang="id-ID" sz="2400" dirty="0">
                <a:solidFill>
                  <a:srgbClr val="0070C0"/>
                </a:solidFill>
              </a:rPr>
              <a:t>, </a:t>
            </a:r>
            <a:r>
              <a:rPr lang="id-ID" sz="2400" dirty="0" err="1">
                <a:solidFill>
                  <a:srgbClr val="0070C0"/>
                </a:solidFill>
              </a:rPr>
              <a:t>and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Software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Architectures</a:t>
            </a:r>
            <a:r>
              <a:rPr lang="id-ID" sz="2400" dirty="0"/>
              <a:t>, </a:t>
            </a:r>
            <a:r>
              <a:rPr lang="id-ID" sz="2400" i="1" dirty="0" err="1"/>
              <a:t>Cambridge</a:t>
            </a:r>
            <a:r>
              <a:rPr lang="id-ID" sz="2400" i="1" dirty="0"/>
              <a:t> </a:t>
            </a:r>
            <a:r>
              <a:rPr lang="id-ID" sz="2400" i="1" dirty="0" err="1"/>
              <a:t>University</a:t>
            </a:r>
            <a:r>
              <a:rPr lang="id-ID" sz="2400" i="1" dirty="0"/>
              <a:t> Press</a:t>
            </a:r>
            <a:r>
              <a:rPr lang="id-ID" sz="2400" dirty="0"/>
              <a:t>, 2011</a:t>
            </a:r>
          </a:p>
          <a:p>
            <a:r>
              <a:rPr lang="en-US" sz="2400" dirty="0" err="1"/>
              <a:t>Layna</a:t>
            </a:r>
            <a:r>
              <a:rPr lang="en-US" sz="2400" dirty="0"/>
              <a:t> Fischer (</a:t>
            </a:r>
            <a:r>
              <a:rPr lang="en-US" sz="2400" dirty="0" err="1"/>
              <a:t>edt</a:t>
            </a:r>
            <a:r>
              <a:rPr lang="en-US" sz="2400" dirty="0"/>
              <a:t>.), </a:t>
            </a:r>
            <a:r>
              <a:rPr lang="en-US" sz="2400" dirty="0">
                <a:solidFill>
                  <a:srgbClr val="0070C0"/>
                </a:solidFill>
              </a:rPr>
              <a:t>BPMN 2.0 Handbook Second Edition</a:t>
            </a:r>
            <a:r>
              <a:rPr lang="en-US" sz="2400" dirty="0"/>
              <a:t>, </a:t>
            </a:r>
            <a:r>
              <a:rPr lang="en-US" sz="2400" i="1" dirty="0"/>
              <a:t>Future Strategies</a:t>
            </a:r>
            <a:r>
              <a:rPr lang="en-US" sz="2400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0253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id-ID" dirty="0" smtClean="0"/>
              <a:t>(</a:t>
            </a:r>
            <a:r>
              <a:rPr lang="id-ID" dirty="0" err="1" smtClean="0">
                <a:solidFill>
                  <a:srgbClr val="C00000"/>
                </a:solidFill>
              </a:rPr>
              <a:t>Quality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Daniel </a:t>
            </a:r>
            <a:r>
              <a:rPr lang="en-US" sz="2800" dirty="0" err="1"/>
              <a:t>Galin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Software Quality Assurance</a:t>
            </a:r>
            <a:r>
              <a:rPr lang="en-US" sz="2800" dirty="0"/>
              <a:t>, </a:t>
            </a:r>
            <a:r>
              <a:rPr lang="en-US" sz="2800" i="1" dirty="0"/>
              <a:t>Addison-Wesley</a:t>
            </a:r>
            <a:r>
              <a:rPr lang="en-US" sz="2800" dirty="0"/>
              <a:t>, 2004</a:t>
            </a:r>
          </a:p>
          <a:p>
            <a:r>
              <a:rPr lang="en-US" dirty="0" err="1"/>
              <a:t>Kshirasagar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and </a:t>
            </a:r>
            <a:r>
              <a:rPr lang="en-US" dirty="0" err="1"/>
              <a:t>Priyadarshi</a:t>
            </a:r>
            <a:r>
              <a:rPr lang="en-US" dirty="0"/>
              <a:t> </a:t>
            </a:r>
            <a:r>
              <a:rPr lang="en-US" dirty="0" err="1"/>
              <a:t>Tripathy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Software Testing and Quality Assurance</a:t>
            </a:r>
            <a:r>
              <a:rPr lang="en-US" dirty="0"/>
              <a:t>, </a:t>
            </a:r>
            <a:r>
              <a:rPr lang="en-US" i="1" dirty="0"/>
              <a:t>John Wiley &amp; Sons</a:t>
            </a:r>
            <a:r>
              <a:rPr lang="en-US" dirty="0"/>
              <a:t>, Inc., 2008</a:t>
            </a:r>
          </a:p>
          <a:p>
            <a:r>
              <a:rPr lang="en-US" sz="2800" dirty="0" smtClean="0"/>
              <a:t>Jeff </a:t>
            </a:r>
            <a:r>
              <a:rPr lang="en-US" sz="2800" dirty="0" err="1"/>
              <a:t>Tian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Software Quality Engineering</a:t>
            </a:r>
            <a:r>
              <a:rPr lang="en-US" sz="2800" dirty="0"/>
              <a:t>, </a:t>
            </a:r>
            <a:r>
              <a:rPr lang="en-US" sz="2800" i="1" dirty="0"/>
              <a:t>John Wiley &amp; Sons, Inc.</a:t>
            </a:r>
            <a:r>
              <a:rPr lang="en-US" sz="2800" dirty="0"/>
              <a:t>, 2005</a:t>
            </a:r>
          </a:p>
          <a:p>
            <a:r>
              <a:rPr lang="en-US" sz="2800" dirty="0"/>
              <a:t>G. Gordon </a:t>
            </a:r>
            <a:r>
              <a:rPr lang="en-US" sz="2800" dirty="0" err="1"/>
              <a:t>Schulmeyer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Handbook of Software Quality Assurance Fourth Edition</a:t>
            </a:r>
            <a:r>
              <a:rPr lang="en-US" sz="2800" dirty="0"/>
              <a:t>, </a:t>
            </a:r>
            <a:r>
              <a:rPr lang="en-US" sz="2800" i="1" dirty="0" err="1"/>
              <a:t>Artech</a:t>
            </a:r>
            <a:r>
              <a:rPr lang="en-US" sz="2800" i="1" dirty="0"/>
              <a:t> House</a:t>
            </a:r>
            <a:r>
              <a:rPr lang="en-US" sz="2800" dirty="0"/>
              <a:t>, </a:t>
            </a:r>
            <a:r>
              <a:rPr lang="en-US" sz="2800" dirty="0" smtClean="0"/>
              <a:t>2008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2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id-ID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Research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981950" cy="5334000"/>
          </a:xfrm>
        </p:spPr>
        <p:txBody>
          <a:bodyPr>
            <a:normAutofit/>
          </a:bodyPr>
          <a:lstStyle/>
          <a:p>
            <a:r>
              <a:rPr lang="sv-SE" sz="2300" dirty="0"/>
              <a:t>Christian W. </a:t>
            </a:r>
            <a:r>
              <a:rPr lang="sv-SE" sz="2300" dirty="0" smtClean="0"/>
              <a:t>Dawson, </a:t>
            </a:r>
            <a:r>
              <a:rPr lang="en-US" sz="2300" dirty="0">
                <a:solidFill>
                  <a:srgbClr val="0070C0"/>
                </a:solidFill>
              </a:rPr>
              <a:t>Project in Computing </a:t>
            </a:r>
            <a:r>
              <a:rPr lang="en-US" sz="2300" dirty="0" smtClean="0">
                <a:solidFill>
                  <a:srgbClr val="0070C0"/>
                </a:solidFill>
              </a:rPr>
              <a:t>and Information </a:t>
            </a:r>
            <a:r>
              <a:rPr lang="en-US" sz="2300" dirty="0">
                <a:solidFill>
                  <a:srgbClr val="0070C0"/>
                </a:solidFill>
              </a:rPr>
              <a:t>System a Student Guide 2nd Edition</a:t>
            </a:r>
            <a:r>
              <a:rPr lang="en-US" sz="2300" dirty="0"/>
              <a:t>, </a:t>
            </a:r>
            <a:r>
              <a:rPr lang="en-US" sz="2300" i="1" dirty="0" smtClean="0"/>
              <a:t>Addison-Wesley, </a:t>
            </a:r>
            <a:r>
              <a:rPr lang="en-US" sz="2300" dirty="0" smtClean="0"/>
              <a:t>2009</a:t>
            </a:r>
            <a:endParaRPr lang="sv-SE" sz="2300" dirty="0"/>
          </a:p>
          <a:p>
            <a:r>
              <a:rPr lang="sv-SE" sz="2300" dirty="0" smtClean="0"/>
              <a:t>Mikael </a:t>
            </a:r>
            <a:r>
              <a:rPr lang="sv-SE" sz="2300" dirty="0"/>
              <a:t>Berndtsson, Jörgen Hansson, Björn Olsson, </a:t>
            </a:r>
            <a:r>
              <a:rPr lang="sv-SE" sz="2300" dirty="0" smtClean="0"/>
              <a:t>Björn Lundell, </a:t>
            </a:r>
            <a:r>
              <a:rPr lang="en-US" sz="2300" dirty="0">
                <a:solidFill>
                  <a:srgbClr val="0070C0"/>
                </a:solidFill>
              </a:rPr>
              <a:t>Thesis </a:t>
            </a:r>
            <a:r>
              <a:rPr lang="en-US" sz="2300" dirty="0" smtClean="0">
                <a:solidFill>
                  <a:srgbClr val="0070C0"/>
                </a:solidFill>
              </a:rPr>
              <a:t>Projects - A </a:t>
            </a:r>
            <a:r>
              <a:rPr lang="en-US" sz="2300" dirty="0">
                <a:solidFill>
                  <a:srgbClr val="0070C0"/>
                </a:solidFill>
              </a:rPr>
              <a:t>Guide for Students in Computer Science and Information System 2nd </a:t>
            </a:r>
            <a:r>
              <a:rPr lang="en-US" sz="2300" dirty="0" smtClean="0">
                <a:solidFill>
                  <a:srgbClr val="0070C0"/>
                </a:solidFill>
              </a:rPr>
              <a:t>Edition</a:t>
            </a:r>
            <a:r>
              <a:rPr lang="en-US" sz="2300" dirty="0"/>
              <a:t>, </a:t>
            </a:r>
            <a:r>
              <a:rPr lang="en-US" sz="2300" i="1" dirty="0"/>
              <a:t>Springer-</a:t>
            </a:r>
            <a:r>
              <a:rPr lang="en-US" sz="2300" i="1" dirty="0" err="1"/>
              <a:t>Verlag</a:t>
            </a:r>
            <a:r>
              <a:rPr lang="en-US" sz="2300" i="1" dirty="0"/>
              <a:t> London </a:t>
            </a:r>
            <a:r>
              <a:rPr lang="en-US" sz="2300" i="1" dirty="0" smtClean="0"/>
              <a:t>Limited</a:t>
            </a:r>
            <a:r>
              <a:rPr lang="en-US" sz="2300" dirty="0" smtClean="0"/>
              <a:t>,  2008</a:t>
            </a:r>
          </a:p>
          <a:p>
            <a:r>
              <a:rPr lang="en-US" sz="2300" dirty="0" smtClean="0"/>
              <a:t>Mary </a:t>
            </a:r>
            <a:r>
              <a:rPr lang="en-US" sz="2300" dirty="0"/>
              <a:t>Shaw, </a:t>
            </a:r>
            <a:r>
              <a:rPr lang="en-US" sz="2300" dirty="0">
                <a:solidFill>
                  <a:srgbClr val="0070C0"/>
                </a:solidFill>
              </a:rPr>
              <a:t>Writing Good Software Engineering Research Papers</a:t>
            </a:r>
            <a:r>
              <a:rPr lang="en-US" sz="2300" dirty="0"/>
              <a:t>, </a:t>
            </a:r>
            <a:r>
              <a:rPr lang="en-US" sz="2300" i="1" dirty="0"/>
              <a:t>Proceedings of the 25th International Conference on Software Engineering</a:t>
            </a:r>
            <a:r>
              <a:rPr lang="en-US" sz="2300" dirty="0" smtClean="0"/>
              <a:t>, 2003</a:t>
            </a:r>
          </a:p>
          <a:p>
            <a:r>
              <a:rPr lang="en-US" sz="2300" dirty="0"/>
              <a:t>C. </a:t>
            </a:r>
            <a:r>
              <a:rPr lang="en-US" sz="2300" dirty="0" err="1"/>
              <a:t>Wohlin</a:t>
            </a:r>
            <a:r>
              <a:rPr lang="en-US" sz="2300" dirty="0"/>
              <a:t>, P. Runeson, M. Host, M. C. </a:t>
            </a:r>
            <a:r>
              <a:rPr lang="en-US" sz="2300" dirty="0" err="1"/>
              <a:t>Ohlsson</a:t>
            </a:r>
            <a:r>
              <a:rPr lang="en-US" sz="2300" dirty="0"/>
              <a:t>, B. </a:t>
            </a:r>
            <a:r>
              <a:rPr lang="en-US" sz="2300" dirty="0" err="1"/>
              <a:t>Regnell</a:t>
            </a:r>
            <a:r>
              <a:rPr lang="en-US" sz="2300" dirty="0"/>
              <a:t>, and A. </a:t>
            </a:r>
            <a:r>
              <a:rPr lang="en-US" sz="2300" dirty="0" err="1"/>
              <a:t>Wesslen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0070C0"/>
                </a:solidFill>
              </a:rPr>
              <a:t>Experimentation in Software </a:t>
            </a:r>
            <a:r>
              <a:rPr lang="en-US" sz="2300" dirty="0" smtClean="0">
                <a:solidFill>
                  <a:srgbClr val="0070C0"/>
                </a:solidFill>
              </a:rPr>
              <a:t>Engineering</a:t>
            </a:r>
            <a:r>
              <a:rPr lang="en-US" sz="2300" dirty="0" smtClean="0"/>
              <a:t>, </a:t>
            </a:r>
            <a:r>
              <a:rPr lang="en-US" sz="2300" i="1" dirty="0" smtClean="0"/>
              <a:t>Springer</a:t>
            </a:r>
            <a:r>
              <a:rPr lang="en-US" sz="2300" dirty="0"/>
              <a:t>, </a:t>
            </a:r>
            <a:r>
              <a:rPr lang="en-US" sz="2300" dirty="0" smtClean="0"/>
              <a:t>2012</a:t>
            </a:r>
            <a:endParaRPr lang="en-US" sz="2300" dirty="0"/>
          </a:p>
          <a:p>
            <a:r>
              <a:rPr lang="en-US" sz="2300" dirty="0" smtClean="0"/>
              <a:t>P</a:t>
            </a:r>
            <a:r>
              <a:rPr lang="en-US" sz="2300" dirty="0"/>
              <a:t>. Runeson, M. Host, A. Rainer, and B. </a:t>
            </a:r>
            <a:r>
              <a:rPr lang="en-US" sz="2300" dirty="0" err="1"/>
              <a:t>Regnell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0070C0"/>
                </a:solidFill>
              </a:rPr>
              <a:t>Case Study Research in Software Engineering: </a:t>
            </a:r>
            <a:r>
              <a:rPr lang="en-US" sz="2300" dirty="0" err="1">
                <a:solidFill>
                  <a:srgbClr val="0070C0"/>
                </a:solidFill>
              </a:rPr>
              <a:t>Guiidelines</a:t>
            </a:r>
            <a:r>
              <a:rPr lang="en-US" sz="2300" dirty="0">
                <a:solidFill>
                  <a:srgbClr val="0070C0"/>
                </a:solidFill>
              </a:rPr>
              <a:t> and </a:t>
            </a:r>
            <a:r>
              <a:rPr lang="en-US" sz="2300" dirty="0" smtClean="0">
                <a:solidFill>
                  <a:srgbClr val="0070C0"/>
                </a:solidFill>
              </a:rPr>
              <a:t>Examples</a:t>
            </a:r>
            <a:r>
              <a:rPr lang="en-US" sz="2300" dirty="0" smtClean="0"/>
              <a:t>, </a:t>
            </a:r>
            <a:r>
              <a:rPr lang="en-US" sz="2300" i="1" dirty="0" smtClean="0"/>
              <a:t>John </a:t>
            </a:r>
            <a:r>
              <a:rPr lang="en-US" sz="2300" i="1" dirty="0"/>
              <a:t>Wiley &amp; Sons</a:t>
            </a:r>
            <a:r>
              <a:rPr lang="en-US" sz="2300" dirty="0"/>
              <a:t>, Inc., </a:t>
            </a:r>
            <a:r>
              <a:rPr lang="en-US" sz="2300" dirty="0" smtClean="0"/>
              <a:t>2012</a:t>
            </a:r>
            <a:endParaRPr lang="en-US" sz="2300" dirty="0"/>
          </a:p>
          <a:p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0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3</a:t>
            </a:r>
            <a:r>
              <a:rPr lang="en-US" sz="4800" dirty="0" smtClean="0"/>
              <a:t>. Methodology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73513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3.1 Methodology (Model Process)</a:t>
            </a:r>
          </a:p>
          <a:p>
            <a:r>
              <a:rPr lang="en-US" sz="2000" dirty="0" smtClean="0"/>
              <a:t>3.2 Structured Design</a:t>
            </a:r>
          </a:p>
          <a:p>
            <a:r>
              <a:rPr lang="en-US" sz="2000" dirty="0" smtClean="0"/>
              <a:t>3.3 Rapid Application Development</a:t>
            </a:r>
          </a:p>
          <a:p>
            <a:r>
              <a:rPr lang="en-US" sz="2000" dirty="0" smtClean="0"/>
              <a:t>3.4 Agile Development</a:t>
            </a:r>
          </a:p>
          <a:p>
            <a:r>
              <a:rPr lang="en-US" sz="2000" dirty="0" smtClean="0"/>
              <a:t>3.5 Methodology Selection Strategy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3.1 Methodology (Model Process)</a:t>
            </a:r>
            <a:endParaRPr lang="id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Development Life </a:t>
            </a:r>
            <a:r>
              <a:rPr lang="en-US" dirty="0" smtClean="0"/>
              <a:t>Cycle (SDLC)</a:t>
            </a:r>
            <a:endParaRPr lang="en-US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/>
          </p:nvPr>
        </p:nvGraphicFramePr>
        <p:xfrm>
          <a:off x="304800" y="1447800"/>
          <a:ext cx="859042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5638800"/>
            <a:ext cx="1983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2400" i="1" dirty="0">
                <a:effectLst/>
                <a:latin typeface="+mn-lt"/>
              </a:rPr>
              <a:t>(Dennis, 2012)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5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50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/>
              <a:t>Software Development Methodology (</a:t>
            </a:r>
            <a:r>
              <a:rPr lang="en-US" dirty="0">
                <a:solidFill>
                  <a:srgbClr val="C00000"/>
                </a:solidFill>
              </a:rPr>
              <a:t>Model Process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54275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28650" y="1752600"/>
            <a:ext cx="7981950" cy="3962400"/>
          </a:xfrm>
        </p:spPr>
        <p:txBody>
          <a:bodyPr lIns="92075" tIns="46038" rIns="92075" bIns="46038">
            <a:normAutofit/>
          </a:bodyPr>
          <a:lstStyle/>
          <a:p>
            <a:r>
              <a:rPr lang="en-US" dirty="0" smtClean="0"/>
              <a:t>A formalized </a:t>
            </a:r>
            <a:r>
              <a:rPr lang="en-US" dirty="0" smtClean="0">
                <a:solidFill>
                  <a:srgbClr val="C00000"/>
                </a:solidFill>
              </a:rPr>
              <a:t>approach to implementing </a:t>
            </a:r>
            <a:r>
              <a:rPr lang="en-US" dirty="0" smtClean="0"/>
              <a:t>the Software Development Life Cycle (SDLC)</a:t>
            </a:r>
            <a:r>
              <a:rPr lang="en-US" dirty="0"/>
              <a:t> </a:t>
            </a:r>
            <a:r>
              <a:rPr lang="en-US" sz="2000" i="1" dirty="0" smtClean="0"/>
              <a:t>(Dennis, 2012)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>
                <a:solidFill>
                  <a:srgbClr val="C00000"/>
                </a:solidFill>
              </a:rPr>
              <a:t>simplified </a:t>
            </a:r>
            <a:r>
              <a:rPr lang="en-US" dirty="0" smtClean="0">
                <a:solidFill>
                  <a:srgbClr val="C00000"/>
                </a:solidFill>
              </a:rPr>
              <a:t>representation </a:t>
            </a:r>
            <a:r>
              <a:rPr lang="en-US" dirty="0" smtClean="0"/>
              <a:t>of </a:t>
            </a:r>
            <a:r>
              <a:rPr lang="en-US" dirty="0"/>
              <a:t>a software </a:t>
            </a:r>
            <a:r>
              <a:rPr lang="en-US" dirty="0" smtClean="0"/>
              <a:t>process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Sommerville</a:t>
            </a:r>
            <a:r>
              <a:rPr lang="en-US" sz="2000" i="1" dirty="0" smtClean="0"/>
              <a:t>, 2015)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distinct </a:t>
            </a:r>
            <a:r>
              <a:rPr lang="en-US" dirty="0">
                <a:solidFill>
                  <a:srgbClr val="C00000"/>
                </a:solidFill>
              </a:rPr>
              <a:t>set of activities</a:t>
            </a:r>
            <a:r>
              <a:rPr lang="en-US" dirty="0"/>
              <a:t>, actions, tasks, milestones, and work products required to engineer high quality </a:t>
            </a:r>
            <a:r>
              <a:rPr lang="en-US" dirty="0" smtClean="0"/>
              <a:t>software  </a:t>
            </a:r>
            <a:r>
              <a:rPr lang="en-US" sz="2000" i="1" dirty="0" smtClean="0"/>
              <a:t>(Pressman, 2015)</a:t>
            </a:r>
            <a:endParaRPr lang="en-US" sz="2000" i="1" dirty="0"/>
          </a:p>
          <a:p>
            <a:endParaRPr lang="en-US" dirty="0"/>
          </a:p>
          <a:p>
            <a:endParaRPr lang="en-US" sz="20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3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1645"/>
            <a:ext cx="6229350" cy="51453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Structured Design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Waterfall</a:t>
            </a:r>
            <a:r>
              <a:rPr lang="en-US" sz="2400" dirty="0" smtClean="0"/>
              <a:t> method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Parallel</a:t>
            </a:r>
            <a:r>
              <a:rPr lang="en-US" sz="2400" dirty="0" smtClean="0"/>
              <a:t>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Rapid Application </a:t>
            </a:r>
            <a:r>
              <a:rPr lang="en-US" sz="3200" dirty="0">
                <a:solidFill>
                  <a:srgbClr val="C00000"/>
                </a:solidFill>
              </a:rPr>
              <a:t>D</a:t>
            </a:r>
            <a:r>
              <a:rPr lang="en-US" sz="3200" dirty="0" smtClean="0">
                <a:solidFill>
                  <a:srgbClr val="C00000"/>
                </a:solidFill>
              </a:rPr>
              <a:t>evelopment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Phased</a:t>
            </a:r>
            <a:r>
              <a:rPr lang="en-US" sz="2400" dirty="0" smtClean="0"/>
              <a:t> Development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Prototyping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Throw-away Prototyping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Agile Development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Extreme Programming </a:t>
            </a:r>
            <a:r>
              <a:rPr lang="en-US" sz="2400" dirty="0" smtClean="0"/>
              <a:t>(XP)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Scrum</a:t>
            </a:r>
          </a:p>
          <a:p>
            <a:pPr lvl="1"/>
            <a:r>
              <a:rPr lang="en-US" sz="2400" dirty="0" smtClean="0"/>
              <a:t>Lean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5943600"/>
            <a:ext cx="1863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en-US" sz="2000" i="1" dirty="0">
                <a:effectLst/>
              </a:rPr>
              <a:t>(Dennis, 2012)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148638" y="1066800"/>
          <a:ext cx="1919161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629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Methodolog</a:t>
            </a:r>
            <a:r>
              <a:rPr lang="en-US" dirty="0" smtClean="0"/>
              <a:t>y Timeline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167" t="29259" r="20000" b="18148"/>
          <a:stretch/>
        </p:blipFill>
        <p:spPr>
          <a:xfrm>
            <a:off x="381000" y="1275805"/>
            <a:ext cx="838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5b8ffe3eacbe757a0384b7de4a9f0912beac74d"/>
  <p:tag name="ISPRING_RESOURCE_PATHS_HASH_PRESENTER" val="d7253d31ac3ba7a7f2d3574d612a5dc6a1dae6c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9D102EF-3331-4542-8999-C4FD3CCD08C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9BE941CE-F82C-4ABF-BD24-D6A3F9537FE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B89F932C-F070-4142-97F4-928497C3C3F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C973F428-91D2-4265-8825-C8C548670AB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BE4C8FDD-ED6E-4BD1-A54C-0870C7403923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6B4BAEB-D983-49AE-8B2D-8981A21252F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C984B25-D45F-417D-BCC1-76290428A73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001"/>
  <p:tag name="ISPRING_CUSTOM_TIMING_USED" val="1"/>
  <p:tag name="ISPRING_SLIDE_ID" val="{27996CC3-628D-4D93-A73A-94E00389E575}"/>
  <p:tag name="TIMING" val="|0.001|1|1|1|1|1|1|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B76BF79-D85A-4A9F-A439-1996C59680C9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CE22513-B428-4A0F-9FDA-CE7CF8985F1A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001"/>
  <p:tag name="ISPRING_CUSTOM_TIMING_USED" val="1"/>
  <p:tag name="ISPRING_SLIDE_ID" val="{E176A61C-1B33-41EA-BBD0-EA5075740D39}"/>
  <p:tag name="TIMING" val="|0.00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A48761F-EDAD-4609-B20A-0495B013B707}"/>
  <p:tag name="GENSWF_ADVANCE_TIME" val="5"/>
  <p:tag name="ISPRING_CUSTOM_TIMING_US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EB0EEBF-A449-4458-9E60-19E1F04E6B7C}"/>
  <p:tag name="GENSWF_ADVANCE_TIME" val="5"/>
  <p:tag name="ISPRING_CUSTOM_TIMING_USED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415C5A2-E00C-47E8-8168-3CCF4C266B39}"/>
  <p:tag name="GENSWF_ADVANCE_TIME" val="5"/>
  <p:tag name="ISPRING_CUSTOM_TIMING_USED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04A20FF-F03A-4F26-83E4-63CDF520992F}"/>
  <p:tag name="GENSWF_ADVANCE_TIME" val="5"/>
  <p:tag name="ISPRING_CUSTOM_TIMING_USED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0707343-0E9E-4AD4-A6E2-BEDAC94A6E2F}"/>
  <p:tag name="GENSWF_ADVANCE_TIME" val="5"/>
  <p:tag name="ISPRING_CUSTOM_TIMING_USED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" val="{51996CB0-CD4B-4048-8D55-7E79D98FA4FB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1"/>
  <p:tag name="ISPRING_CUSTOM_TIMING_USED" val="1"/>
  <p:tag name="ISPRING_SLIDE_ID" val="{D682A2C1-7507-4247-A7F4-DC8338079090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1"/>
  <p:tag name="ISPRING_CUSTOM_TIMING_USED" val="1"/>
  <p:tag name="ISPRING_SLIDE_ID" val="{01D3AEDA-AF7B-4A3B-9D80-FF44969F9677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7C09BE-69B6-4DF9-BD36-E3B57F339C88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1|1|1|1|1|1|1|1|1|1"/>
  <p:tag name="ISPRING_CUSTOM_TIMING_USED" val="1"/>
  <p:tag name="ISPRING_SLIDE_ID" val="{F7E04ADD-ABBC-4BEA-94C1-814E2117A447}"/>
  <p:tag name="GENSWF_ADVANCE_TIME" val="10.0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001"/>
  <p:tag name="ISPRING_CUSTOM_TIMING_USED" val="1"/>
  <p:tag name="ISPRING_SLIDE_ID" val="{D5E3973C-27B4-40DC-9F90-277E7BFF897C}"/>
  <p:tag name="TIMING" val="|0.001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56983</TotalTime>
  <Words>1482</Words>
  <Application>Microsoft Office PowerPoint</Application>
  <PresentationFormat>On-screen Show (4:3)</PresentationFormat>
  <Paragraphs>334</Paragraphs>
  <Slides>39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ＭＳ Ｐ明朝</vt:lpstr>
      <vt:lpstr>Arial</vt:lpstr>
      <vt:lpstr>Calibri</vt:lpstr>
      <vt:lpstr>Calibri Light</vt:lpstr>
      <vt:lpstr>Constantia</vt:lpstr>
      <vt:lpstr>Tahoma</vt:lpstr>
      <vt:lpstr>Times New Roman</vt:lpstr>
      <vt:lpstr>Office Theme</vt:lpstr>
      <vt:lpstr>Software Engineering: 3. Methodology</vt:lpstr>
      <vt:lpstr>Romi Satria Wahono</vt:lpstr>
      <vt:lpstr>Course Outline</vt:lpstr>
      <vt:lpstr>3. Methodology</vt:lpstr>
      <vt:lpstr>3.1 Methodology (Model Process)</vt:lpstr>
      <vt:lpstr>Software Development Life Cycle (SDLC)</vt:lpstr>
      <vt:lpstr>Software Development Methodology (Model Process)</vt:lpstr>
      <vt:lpstr>Major Methodologies</vt:lpstr>
      <vt:lpstr>Methodology Timeline</vt:lpstr>
      <vt:lpstr>3.2 Structured Design</vt:lpstr>
      <vt:lpstr>Structured Design</vt:lpstr>
      <vt:lpstr>Waterfall Method</vt:lpstr>
      <vt:lpstr>Parallel Development</vt:lpstr>
      <vt:lpstr>3.3 Rapid Application Development</vt:lpstr>
      <vt:lpstr>Rapid Application Development (RAD)</vt:lpstr>
      <vt:lpstr>RAD: Phased Development</vt:lpstr>
      <vt:lpstr>RAD: Prototyping</vt:lpstr>
      <vt:lpstr>RAD: Throw-Away Prototyping</vt:lpstr>
      <vt:lpstr>3.4 Agile Development</vt:lpstr>
      <vt:lpstr>3. Agile Development</vt:lpstr>
      <vt:lpstr>Extreme Programming (XP)</vt:lpstr>
      <vt:lpstr>Scrum</vt:lpstr>
      <vt:lpstr>Scrum</vt:lpstr>
      <vt:lpstr>Iterative Scrum</vt:lpstr>
      <vt:lpstr>Scrum</vt:lpstr>
      <vt:lpstr>Scrum</vt:lpstr>
      <vt:lpstr>Boards</vt:lpstr>
      <vt:lpstr>PowerPoint Presentation</vt:lpstr>
      <vt:lpstr>XP vs Scrum vs Lean</vt:lpstr>
      <vt:lpstr>PowerPoint Presentation</vt:lpstr>
      <vt:lpstr>3.5 Methodology Selection Strategy</vt:lpstr>
      <vt:lpstr>Selection Factors</vt:lpstr>
      <vt:lpstr>Selection Factors</vt:lpstr>
      <vt:lpstr>Latihan Analisis Kasus: Memilih Metodologi yang Tepat</vt:lpstr>
      <vt:lpstr>Latihan Kognitif</vt:lpstr>
      <vt:lpstr>Reference (Foundation)</vt:lpstr>
      <vt:lpstr>Reference  (Process)</vt:lpstr>
      <vt:lpstr>Reference (Quality)</vt:lpstr>
      <vt:lpstr>Reference (Research)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romi-jsai2000-presentation</dc:title>
  <dc:creator>Romi Satria Wahono</dc:creator>
  <cp:lastModifiedBy>Romi Satria Wahono</cp:lastModifiedBy>
  <cp:revision>5896</cp:revision>
  <cp:lastPrinted>2010-06-19T06:29:22Z</cp:lastPrinted>
  <dcterms:created xsi:type="dcterms:W3CDTF">1601-01-01T00:00:00Z</dcterms:created>
  <dcterms:modified xsi:type="dcterms:W3CDTF">2015-06-21T16:19:20Z</dcterms:modified>
</cp:coreProperties>
</file>