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93"/>
  </p:notesMasterIdLst>
  <p:handoutMasterIdLst>
    <p:handoutMasterId r:id="rId94"/>
  </p:handoutMasterIdLst>
  <p:sldIdLst>
    <p:sldId id="1823" r:id="rId2"/>
    <p:sldId id="1824" r:id="rId3"/>
    <p:sldId id="1838" r:id="rId4"/>
    <p:sldId id="1842" r:id="rId5"/>
    <p:sldId id="1123" r:id="rId6"/>
    <p:sldId id="1726" r:id="rId7"/>
    <p:sldId id="1730" r:id="rId8"/>
    <p:sldId id="1731" r:id="rId9"/>
    <p:sldId id="1732" r:id="rId10"/>
    <p:sldId id="1741" r:id="rId11"/>
    <p:sldId id="1743" r:id="rId12"/>
    <p:sldId id="1744" r:id="rId13"/>
    <p:sldId id="1745" r:id="rId14"/>
    <p:sldId id="1746" r:id="rId15"/>
    <p:sldId id="1747" r:id="rId16"/>
    <p:sldId id="1748" r:id="rId17"/>
    <p:sldId id="1749" r:id="rId18"/>
    <p:sldId id="1750" r:id="rId19"/>
    <p:sldId id="1789" r:id="rId20"/>
    <p:sldId id="1790" r:id="rId21"/>
    <p:sldId id="1792" r:id="rId22"/>
    <p:sldId id="1793" r:id="rId23"/>
    <p:sldId id="1794" r:id="rId24"/>
    <p:sldId id="1795" r:id="rId25"/>
    <p:sldId id="1756" r:id="rId26"/>
    <p:sldId id="1788" r:id="rId27"/>
    <p:sldId id="1758" r:id="rId28"/>
    <p:sldId id="1760" r:id="rId29"/>
    <p:sldId id="1828" r:id="rId30"/>
    <p:sldId id="1761" r:id="rId31"/>
    <p:sldId id="1762" r:id="rId32"/>
    <p:sldId id="1763" r:id="rId33"/>
    <p:sldId id="1764" r:id="rId34"/>
    <p:sldId id="1765" r:id="rId35"/>
    <p:sldId id="1766" r:id="rId36"/>
    <p:sldId id="1767" r:id="rId37"/>
    <p:sldId id="1768" r:id="rId38"/>
    <p:sldId id="1769" r:id="rId39"/>
    <p:sldId id="1770" r:id="rId40"/>
    <p:sldId id="1771" r:id="rId41"/>
    <p:sldId id="1772" r:id="rId42"/>
    <p:sldId id="1773" r:id="rId43"/>
    <p:sldId id="1774" r:id="rId44"/>
    <p:sldId id="1775" r:id="rId45"/>
    <p:sldId id="1776" r:id="rId46"/>
    <p:sldId id="1777" r:id="rId47"/>
    <p:sldId id="1778" r:id="rId48"/>
    <p:sldId id="1779" r:id="rId49"/>
    <p:sldId id="1780" r:id="rId50"/>
    <p:sldId id="1781" r:id="rId51"/>
    <p:sldId id="1782" r:id="rId52"/>
    <p:sldId id="1783" r:id="rId53"/>
    <p:sldId id="1727" r:id="rId54"/>
    <p:sldId id="1754" r:id="rId55"/>
    <p:sldId id="1797" r:id="rId56"/>
    <p:sldId id="1798" r:id="rId57"/>
    <p:sldId id="1799" r:id="rId58"/>
    <p:sldId id="1800" r:id="rId59"/>
    <p:sldId id="1801" r:id="rId60"/>
    <p:sldId id="1802" r:id="rId61"/>
    <p:sldId id="1803" r:id="rId62"/>
    <p:sldId id="1804" r:id="rId63"/>
    <p:sldId id="1805" r:id="rId64"/>
    <p:sldId id="1796" r:id="rId65"/>
    <p:sldId id="1814" r:id="rId66"/>
    <p:sldId id="1829" r:id="rId67"/>
    <p:sldId id="1720" r:id="rId68"/>
    <p:sldId id="1834" r:id="rId69"/>
    <p:sldId id="1835" r:id="rId70"/>
    <p:sldId id="1836" r:id="rId71"/>
    <p:sldId id="1837" r:id="rId72"/>
    <p:sldId id="1729" r:id="rId73"/>
    <p:sldId id="1721" r:id="rId74"/>
    <p:sldId id="1808" r:id="rId75"/>
    <p:sldId id="1753" r:id="rId76"/>
    <p:sldId id="1751" r:id="rId77"/>
    <p:sldId id="1752" r:id="rId78"/>
    <p:sldId id="1806" r:id="rId79"/>
    <p:sldId id="1821" r:id="rId80"/>
    <p:sldId id="1718" r:id="rId81"/>
    <p:sldId id="1755" r:id="rId82"/>
    <p:sldId id="1830" r:id="rId83"/>
    <p:sldId id="1819" r:id="rId84"/>
    <p:sldId id="1840" r:id="rId85"/>
    <p:sldId id="1820" r:id="rId86"/>
    <p:sldId id="1832" r:id="rId87"/>
    <p:sldId id="1833" r:id="rId88"/>
    <p:sldId id="1831" r:id="rId89"/>
    <p:sldId id="1809" r:id="rId90"/>
    <p:sldId id="1827" r:id="rId91"/>
    <p:sldId id="1841" r:id="rId92"/>
  </p:sldIdLst>
  <p:sldSz cx="9144000" cy="6858000" type="screen4x3"/>
  <p:notesSz cx="7315200" cy="9601200"/>
  <p:custDataLst>
    <p:tags r:id="rId95"/>
  </p:custDataLst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12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14663B"/>
    <a:srgbClr val="097542"/>
    <a:srgbClr val="000099"/>
    <a:srgbClr val="085823"/>
    <a:srgbClr val="333333"/>
    <a:srgbClr val="CC0000"/>
    <a:srgbClr val="1C1C1C"/>
    <a:srgbClr val="045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1" autoAdjust="0"/>
    <p:restoredTop sz="95309" autoAdjust="0"/>
  </p:normalViewPr>
  <p:slideViewPr>
    <p:cSldViewPr>
      <p:cViewPr varScale="1">
        <p:scale>
          <a:sx n="85" d="100"/>
          <a:sy n="85" d="100"/>
        </p:scale>
        <p:origin x="1374" y="96"/>
      </p:cViewPr>
      <p:guideLst>
        <p:guide orient="horz" pos="2112"/>
        <p:guide pos="1248"/>
      </p:guideLst>
    </p:cSldViewPr>
  </p:slideViewPr>
  <p:outlineViewPr>
    <p:cViewPr>
      <p:scale>
        <a:sx n="33" d="100"/>
        <a:sy n="33" d="100"/>
      </p:scale>
      <p:origin x="0" y="123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686"/>
    </p:cViewPr>
  </p:sorterViewPr>
  <p:notesViewPr>
    <p:cSldViewPr>
      <p:cViewPr>
        <p:scale>
          <a:sx n="150" d="100"/>
          <a:sy n="150" d="100"/>
        </p:scale>
        <p:origin x="-336" y="558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9745D2-3241-43A5-BDF9-70B7DF0562EB}" type="doc">
      <dgm:prSet loTypeId="urn:microsoft.com/office/officeart/2005/8/layout/process4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8F17F7D-DF33-4265-9394-43A295AE3940}">
      <dgm:prSet phldrT="[Text]" custT="1"/>
      <dgm:spPr/>
      <dgm:t>
        <a:bodyPr/>
        <a:lstStyle/>
        <a:p>
          <a:r>
            <a:rPr lang="en-US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Driver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DD589670-F9B2-4F19-BE66-5A269853B94F}" type="parTrans" cxnId="{8EFE87B1-F3DA-4947-959B-0874774C4203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A0055D-3263-407B-A91E-D63AE585FC38}" type="sibTrans" cxnId="{8EFE87B1-F3DA-4947-959B-0874774C4203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3DD882-8A83-4A9E-B980-9CFCF6B04267}">
      <dgm:prSet phldrT="[Text]" custT="1"/>
      <dgm:spPr/>
      <dgm:t>
        <a:bodyPr/>
        <a:lstStyle/>
        <a:p>
          <a:r>
            <a:rPr lang="en-US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DriverManager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0628CF4B-8A7C-4D2D-A869-229955E1986B}" type="parTrans" cxnId="{66E5FCAF-F985-4CEB-810E-757CD531351F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54C419-63C6-4020-BCC3-E6B8261F8D7E}" type="sibTrans" cxnId="{66E5FCAF-F985-4CEB-810E-757CD531351F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5AD0C5-BD87-4188-952D-B5A74D1DDCFA}">
      <dgm:prSet phldrT="[Text]" custT="1"/>
      <dgm:spPr/>
      <dgm:t>
        <a:bodyPr/>
        <a:lstStyle/>
        <a:p>
          <a:r>
            <a:rPr lang="en-US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Connection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23514F11-2D89-4858-93E4-E615E10C4DD6}" type="parTrans" cxnId="{37D18D7C-2342-4AB7-9E02-ABAB153F9185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176BF1-81C9-4894-9DF4-715D80340839}" type="sibTrans" cxnId="{37D18D7C-2342-4AB7-9E02-ABAB153F9185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4748B2-B9C5-4075-9259-29A20A96707D}">
      <dgm:prSet phldrT="[Text]" custT="1"/>
      <dgm:spPr/>
      <dgm:t>
        <a:bodyPr/>
        <a:lstStyle/>
        <a:p>
          <a:r>
            <a:rPr lang="en-US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Statement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08F971E7-5410-4CC6-AB6D-8ECB94067B2C}" type="parTrans" cxnId="{D004D761-5DBC-48F0-ABD1-FFCCF28B45F4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F0D4EA-8846-4AAD-A236-1D42EB518324}" type="sibTrans" cxnId="{D004D761-5DBC-48F0-ABD1-FFCCF28B45F4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6D69E6-3600-4167-B978-BA72918B5A97}">
      <dgm:prSet phldrT="[Text]" custT="1"/>
      <dgm:spPr/>
      <dgm:t>
        <a:bodyPr/>
        <a:lstStyle/>
        <a:p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ResultSet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AE0140EB-A91A-427E-8791-907EB167259F}" type="parTrans" cxnId="{E9B553EF-76FA-4BC9-8B86-A2195823C555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B5859F-2294-4B4A-9B97-96457AE81FBE}" type="sibTrans" cxnId="{E9B553EF-76FA-4BC9-8B86-A2195823C555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A02393-07B9-4CDA-9C4C-4AD3A6F96353}">
      <dgm:prSet phldrT="[Text]" custT="1"/>
      <dgm:spPr/>
      <dgm:t>
        <a:bodyPr/>
        <a:lstStyle/>
        <a:p>
          <a:r>
            <a:rPr lang="en-US" sz="2000" b="1" dirty="0" smtClean="0">
              <a:effectLst/>
              <a:latin typeface="Calibri" pitchFamily="34" charset="0"/>
              <a:cs typeface="Calibri" pitchFamily="34" charset="0"/>
            </a:rPr>
            <a:t>user</a:t>
          </a:r>
          <a:endParaRPr lang="en-US" sz="2000" b="1" dirty="0">
            <a:effectLst/>
            <a:latin typeface="Calibri" pitchFamily="34" charset="0"/>
            <a:cs typeface="Calibri" pitchFamily="34" charset="0"/>
          </a:endParaRPr>
        </a:p>
      </dgm:t>
    </dgm:pt>
    <dgm:pt modelId="{173909A1-78AA-4B0D-A90B-475048D13839}" type="parTrans" cxnId="{FDDDC546-E8A6-481B-80A9-2B994F20B0EE}">
      <dgm:prSet/>
      <dgm:spPr/>
      <dgm:t>
        <a:bodyPr/>
        <a:lstStyle/>
        <a:p>
          <a:endParaRPr lang="en-US"/>
        </a:p>
      </dgm:t>
    </dgm:pt>
    <dgm:pt modelId="{BA9D51E2-9CCC-436C-AC2B-956D04AD59D0}" type="sibTrans" cxnId="{FDDDC546-E8A6-481B-80A9-2B994F20B0EE}">
      <dgm:prSet/>
      <dgm:spPr/>
      <dgm:t>
        <a:bodyPr/>
        <a:lstStyle/>
        <a:p>
          <a:endParaRPr lang="en-US"/>
        </a:p>
      </dgm:t>
    </dgm:pt>
    <dgm:pt modelId="{730F77E1-9A02-4B72-947B-17DB4C73AB78}">
      <dgm:prSet phldrT="[Text]" custT="1"/>
      <dgm:spPr/>
      <dgm:t>
        <a:bodyPr/>
        <a:lstStyle/>
        <a:p>
          <a:r>
            <a:rPr lang="en-US" sz="2000" b="1" dirty="0" smtClean="0">
              <a:effectLst/>
              <a:latin typeface="Calibri" pitchFamily="34" charset="0"/>
              <a:cs typeface="Calibri" pitchFamily="34" charset="0"/>
            </a:rPr>
            <a:t>password</a:t>
          </a:r>
          <a:endParaRPr lang="en-US" sz="2000" b="1" dirty="0">
            <a:effectLst/>
            <a:latin typeface="Calibri" pitchFamily="34" charset="0"/>
            <a:cs typeface="Calibri" pitchFamily="34" charset="0"/>
          </a:endParaRPr>
        </a:p>
      </dgm:t>
    </dgm:pt>
    <dgm:pt modelId="{46D6AA17-EAA1-4E5D-89D3-94068E418532}" type="parTrans" cxnId="{EB567D9F-3EE5-4F24-89D0-8D169F29E833}">
      <dgm:prSet/>
      <dgm:spPr/>
      <dgm:t>
        <a:bodyPr/>
        <a:lstStyle/>
        <a:p>
          <a:endParaRPr lang="en-US"/>
        </a:p>
      </dgm:t>
    </dgm:pt>
    <dgm:pt modelId="{33468C74-FB0D-4160-A3FF-0D57E4AB777D}" type="sibTrans" cxnId="{EB567D9F-3EE5-4F24-89D0-8D169F29E833}">
      <dgm:prSet/>
      <dgm:spPr/>
      <dgm:t>
        <a:bodyPr/>
        <a:lstStyle/>
        <a:p>
          <a:endParaRPr lang="en-US"/>
        </a:p>
      </dgm:t>
    </dgm:pt>
    <dgm:pt modelId="{8169589A-9536-4587-A29B-79E79805AD05}">
      <dgm:prSet phldrT="[Text]" custT="1"/>
      <dgm:spPr/>
      <dgm:t>
        <a:bodyPr/>
        <a:lstStyle/>
        <a:p>
          <a:r>
            <a:rPr lang="en-US" sz="2000" b="1" dirty="0" err="1" smtClean="0">
              <a:effectLst/>
              <a:latin typeface="Calibri" pitchFamily="34" charset="0"/>
              <a:cs typeface="Calibri" pitchFamily="34" charset="0"/>
            </a:rPr>
            <a:t>url</a:t>
          </a:r>
          <a:endParaRPr lang="en-US" sz="2000" b="1" dirty="0">
            <a:effectLst/>
            <a:latin typeface="Calibri" pitchFamily="34" charset="0"/>
            <a:cs typeface="Calibri" pitchFamily="34" charset="0"/>
          </a:endParaRPr>
        </a:p>
      </dgm:t>
    </dgm:pt>
    <dgm:pt modelId="{D59F5F12-30CF-4572-8C34-FDE21AC66E2F}" type="parTrans" cxnId="{47419BC8-FC54-42D3-BDC2-5CF952209865}">
      <dgm:prSet/>
      <dgm:spPr/>
      <dgm:t>
        <a:bodyPr/>
        <a:lstStyle/>
        <a:p>
          <a:endParaRPr lang="en-US"/>
        </a:p>
      </dgm:t>
    </dgm:pt>
    <dgm:pt modelId="{5C7B0F5D-1EBE-4153-8C9D-5C3F1DBB38C2}" type="sibTrans" cxnId="{47419BC8-FC54-42D3-BDC2-5CF952209865}">
      <dgm:prSet/>
      <dgm:spPr/>
      <dgm:t>
        <a:bodyPr/>
        <a:lstStyle/>
        <a:p>
          <a:endParaRPr lang="en-US"/>
        </a:p>
      </dgm:t>
    </dgm:pt>
    <dgm:pt modelId="{63892171-E020-4F18-84FD-50ABA6A98632}">
      <dgm:prSet phldrT="[Text]" custT="1"/>
      <dgm:spPr/>
      <dgm:t>
        <a:bodyPr/>
        <a:lstStyle/>
        <a:p>
          <a:r>
            <a:rPr lang="en-US" sz="2000" b="1" dirty="0" err="1" smtClean="0">
              <a:effectLst/>
              <a:latin typeface="Calibri" pitchFamily="34" charset="0"/>
              <a:cs typeface="Calibri" pitchFamily="34" charset="0"/>
            </a:rPr>
            <a:t>MySQL</a:t>
          </a:r>
          <a:endParaRPr lang="en-US" sz="2000" b="1" dirty="0">
            <a:effectLst/>
            <a:latin typeface="Calibri" pitchFamily="34" charset="0"/>
            <a:cs typeface="Calibri" pitchFamily="34" charset="0"/>
          </a:endParaRPr>
        </a:p>
      </dgm:t>
    </dgm:pt>
    <dgm:pt modelId="{941599B2-CBAE-484A-88E4-E76C9A90A5BC}" type="parTrans" cxnId="{488DEE30-80AC-4DB9-9C68-FC9EE2FA6C13}">
      <dgm:prSet/>
      <dgm:spPr/>
      <dgm:t>
        <a:bodyPr/>
        <a:lstStyle/>
        <a:p>
          <a:endParaRPr lang="en-US"/>
        </a:p>
      </dgm:t>
    </dgm:pt>
    <dgm:pt modelId="{D0B78307-7DDD-466C-94F9-A45200ABA743}" type="sibTrans" cxnId="{488DEE30-80AC-4DB9-9C68-FC9EE2FA6C13}">
      <dgm:prSet/>
      <dgm:spPr/>
      <dgm:t>
        <a:bodyPr/>
        <a:lstStyle/>
        <a:p>
          <a:endParaRPr lang="en-US"/>
        </a:p>
      </dgm:t>
    </dgm:pt>
    <dgm:pt modelId="{7A9807D1-0E95-4F70-9D6B-8CDC9E225F6B}">
      <dgm:prSet phldrT="[Text]" custT="1"/>
      <dgm:spPr/>
      <dgm:t>
        <a:bodyPr/>
        <a:lstStyle/>
        <a:p>
          <a:r>
            <a:rPr lang="en-US" sz="2000" b="1" dirty="0" err="1" smtClean="0">
              <a:effectLst/>
              <a:latin typeface="Calibri" pitchFamily="34" charset="0"/>
              <a:cs typeface="Calibri" pitchFamily="34" charset="0"/>
            </a:rPr>
            <a:t>PostgreSQL</a:t>
          </a:r>
          <a:endParaRPr lang="en-US" sz="2000" b="1" dirty="0">
            <a:effectLst/>
            <a:latin typeface="Calibri" pitchFamily="34" charset="0"/>
            <a:cs typeface="Calibri" pitchFamily="34" charset="0"/>
          </a:endParaRPr>
        </a:p>
      </dgm:t>
    </dgm:pt>
    <dgm:pt modelId="{A85DD0C5-5D11-4BC0-A00F-599423DE4646}" type="parTrans" cxnId="{83334DD2-06C2-44DA-8B1A-B52C95411B60}">
      <dgm:prSet/>
      <dgm:spPr/>
      <dgm:t>
        <a:bodyPr/>
        <a:lstStyle/>
        <a:p>
          <a:endParaRPr lang="en-US"/>
        </a:p>
      </dgm:t>
    </dgm:pt>
    <dgm:pt modelId="{AA40C72C-2064-41FD-B63F-8B655B2D9BA9}" type="sibTrans" cxnId="{83334DD2-06C2-44DA-8B1A-B52C95411B60}">
      <dgm:prSet/>
      <dgm:spPr/>
      <dgm:t>
        <a:bodyPr/>
        <a:lstStyle/>
        <a:p>
          <a:endParaRPr lang="en-US"/>
        </a:p>
      </dgm:t>
    </dgm:pt>
    <dgm:pt modelId="{670AFE76-8DF2-4B8B-9EEF-64443FA04FF1}">
      <dgm:prSet phldrT="[Text]" custT="1"/>
      <dgm:spPr/>
      <dgm:t>
        <a:bodyPr/>
        <a:lstStyle/>
        <a:p>
          <a:r>
            <a:rPr lang="en-US" sz="2000" b="1" dirty="0" smtClean="0">
              <a:effectLst/>
              <a:latin typeface="Calibri" pitchFamily="34" charset="0"/>
              <a:cs typeface="Calibri" pitchFamily="34" charset="0"/>
            </a:rPr>
            <a:t>select</a:t>
          </a:r>
          <a:endParaRPr lang="en-US" sz="2000" b="1" dirty="0">
            <a:effectLst/>
            <a:latin typeface="Calibri" pitchFamily="34" charset="0"/>
            <a:cs typeface="Calibri" pitchFamily="34" charset="0"/>
          </a:endParaRPr>
        </a:p>
      </dgm:t>
    </dgm:pt>
    <dgm:pt modelId="{2EDA86A5-25B4-448A-97D1-B1C0038484A4}" type="parTrans" cxnId="{6C293800-CA01-4450-898C-93BA27773A03}">
      <dgm:prSet/>
      <dgm:spPr/>
      <dgm:t>
        <a:bodyPr/>
        <a:lstStyle/>
        <a:p>
          <a:endParaRPr lang="en-US"/>
        </a:p>
      </dgm:t>
    </dgm:pt>
    <dgm:pt modelId="{67D6AAA4-8017-432D-95EE-B45B667EA1D6}" type="sibTrans" cxnId="{6C293800-CA01-4450-898C-93BA27773A03}">
      <dgm:prSet/>
      <dgm:spPr/>
      <dgm:t>
        <a:bodyPr/>
        <a:lstStyle/>
        <a:p>
          <a:endParaRPr lang="en-US"/>
        </a:p>
      </dgm:t>
    </dgm:pt>
    <dgm:pt modelId="{B216159A-B845-44C4-8D17-45D00E738E63}">
      <dgm:prSet phldrT="[Text]" custT="1"/>
      <dgm:spPr/>
      <dgm:t>
        <a:bodyPr/>
        <a:lstStyle/>
        <a:p>
          <a:r>
            <a:rPr lang="en-US" sz="2000" b="1" dirty="0" smtClean="0">
              <a:effectLst/>
              <a:latin typeface="Calibri" pitchFamily="34" charset="0"/>
              <a:cs typeface="Calibri" pitchFamily="34" charset="0"/>
            </a:rPr>
            <a:t>update</a:t>
          </a:r>
          <a:endParaRPr lang="en-US" sz="2000" b="1" dirty="0">
            <a:effectLst/>
            <a:latin typeface="Calibri" pitchFamily="34" charset="0"/>
            <a:cs typeface="Calibri" pitchFamily="34" charset="0"/>
          </a:endParaRPr>
        </a:p>
      </dgm:t>
    </dgm:pt>
    <dgm:pt modelId="{E747E383-CB3E-4931-9356-AE999C5F5FF7}" type="parTrans" cxnId="{0BA63392-D304-439E-BA4A-CBD54DCA8EE2}">
      <dgm:prSet/>
      <dgm:spPr/>
      <dgm:t>
        <a:bodyPr/>
        <a:lstStyle/>
        <a:p>
          <a:endParaRPr lang="en-US"/>
        </a:p>
      </dgm:t>
    </dgm:pt>
    <dgm:pt modelId="{FDC99DAC-0002-412B-BDE5-1084023AF663}" type="sibTrans" cxnId="{0BA63392-D304-439E-BA4A-CBD54DCA8EE2}">
      <dgm:prSet/>
      <dgm:spPr/>
      <dgm:t>
        <a:bodyPr/>
        <a:lstStyle/>
        <a:p>
          <a:endParaRPr lang="en-US"/>
        </a:p>
      </dgm:t>
    </dgm:pt>
    <dgm:pt modelId="{D46C4668-AA6F-4601-98EE-1E6677EB91E5}">
      <dgm:prSet phldrT="[Text]" custT="1"/>
      <dgm:spPr/>
      <dgm:t>
        <a:bodyPr/>
        <a:lstStyle/>
        <a:p>
          <a:r>
            <a:rPr lang="en-US" sz="2000" b="1" dirty="0" smtClean="0">
              <a:effectLst/>
              <a:latin typeface="Calibri" pitchFamily="34" charset="0"/>
              <a:cs typeface="Calibri" pitchFamily="34" charset="0"/>
            </a:rPr>
            <a:t>create</a:t>
          </a:r>
          <a:endParaRPr lang="en-US" sz="2000" b="1" dirty="0">
            <a:effectLst/>
            <a:latin typeface="Calibri" pitchFamily="34" charset="0"/>
            <a:cs typeface="Calibri" pitchFamily="34" charset="0"/>
          </a:endParaRPr>
        </a:p>
      </dgm:t>
    </dgm:pt>
    <dgm:pt modelId="{08828E9F-F5B4-4873-B78C-5A39E77370C1}" type="parTrans" cxnId="{560F2B72-EBB4-42FE-829A-F6FBFC030FBC}">
      <dgm:prSet/>
      <dgm:spPr/>
      <dgm:t>
        <a:bodyPr/>
        <a:lstStyle/>
        <a:p>
          <a:endParaRPr lang="en-US"/>
        </a:p>
      </dgm:t>
    </dgm:pt>
    <dgm:pt modelId="{13D255AA-6AD4-44F2-8993-9574040A547A}" type="sibTrans" cxnId="{560F2B72-EBB4-42FE-829A-F6FBFC030FBC}">
      <dgm:prSet/>
      <dgm:spPr/>
      <dgm:t>
        <a:bodyPr/>
        <a:lstStyle/>
        <a:p>
          <a:endParaRPr lang="en-US"/>
        </a:p>
      </dgm:t>
    </dgm:pt>
    <dgm:pt modelId="{75096AD7-732D-4982-AC96-BA908B8F96F8}">
      <dgm:prSet phldrT="[Text]" custT="1"/>
      <dgm:spPr/>
      <dgm:t>
        <a:bodyPr/>
        <a:lstStyle/>
        <a:p>
          <a:r>
            <a:rPr lang="en-US" sz="2000" b="1" dirty="0" smtClean="0">
              <a:effectLst/>
              <a:latin typeface="Calibri" pitchFamily="34" charset="0"/>
              <a:cs typeface="Calibri" pitchFamily="34" charset="0"/>
            </a:rPr>
            <a:t>insert</a:t>
          </a:r>
          <a:endParaRPr lang="en-US" sz="2000" b="1" dirty="0">
            <a:effectLst/>
            <a:latin typeface="Calibri" pitchFamily="34" charset="0"/>
            <a:cs typeface="Calibri" pitchFamily="34" charset="0"/>
          </a:endParaRPr>
        </a:p>
      </dgm:t>
    </dgm:pt>
    <dgm:pt modelId="{F6581103-E5DF-41E3-9B26-28D7B57C0BBE}" type="parTrans" cxnId="{99BF7CDB-BAE0-45C6-8619-B2555A0E72B5}">
      <dgm:prSet/>
      <dgm:spPr/>
      <dgm:t>
        <a:bodyPr/>
        <a:lstStyle/>
        <a:p>
          <a:endParaRPr lang="en-US"/>
        </a:p>
      </dgm:t>
    </dgm:pt>
    <dgm:pt modelId="{E720921D-96E0-4496-BE06-72317AB08D57}" type="sibTrans" cxnId="{99BF7CDB-BAE0-45C6-8619-B2555A0E72B5}">
      <dgm:prSet/>
      <dgm:spPr/>
      <dgm:t>
        <a:bodyPr/>
        <a:lstStyle/>
        <a:p>
          <a:endParaRPr lang="en-US"/>
        </a:p>
      </dgm:t>
    </dgm:pt>
    <dgm:pt modelId="{49FFAC8E-A23A-454A-B352-064C546BDC8D}">
      <dgm:prSet phldrT="[Text]" custT="1"/>
      <dgm:spPr/>
      <dgm:t>
        <a:bodyPr/>
        <a:lstStyle/>
        <a:p>
          <a:r>
            <a:rPr lang="en-US" sz="2000" b="1" dirty="0" smtClean="0">
              <a:effectLst/>
              <a:latin typeface="Calibri" pitchFamily="34" charset="0"/>
              <a:cs typeface="Calibri" pitchFamily="34" charset="0"/>
            </a:rPr>
            <a:t>Oracle</a:t>
          </a:r>
          <a:endParaRPr lang="en-US" sz="2000" b="1" dirty="0">
            <a:effectLst/>
            <a:latin typeface="Calibri" pitchFamily="34" charset="0"/>
            <a:cs typeface="Calibri" pitchFamily="34" charset="0"/>
          </a:endParaRPr>
        </a:p>
      </dgm:t>
    </dgm:pt>
    <dgm:pt modelId="{35017DCC-09B5-4DF4-B165-A454D2F4614C}" type="parTrans" cxnId="{18411105-9679-45E3-AE85-DAE2893CC66A}">
      <dgm:prSet/>
      <dgm:spPr/>
      <dgm:t>
        <a:bodyPr/>
        <a:lstStyle/>
        <a:p>
          <a:endParaRPr lang="en-US"/>
        </a:p>
      </dgm:t>
    </dgm:pt>
    <dgm:pt modelId="{C3CDBD85-D674-4E1E-9CEE-69A11FB95D1A}" type="sibTrans" cxnId="{18411105-9679-45E3-AE85-DAE2893CC66A}">
      <dgm:prSet/>
      <dgm:spPr/>
      <dgm:t>
        <a:bodyPr/>
        <a:lstStyle/>
        <a:p>
          <a:endParaRPr lang="en-US"/>
        </a:p>
      </dgm:t>
    </dgm:pt>
    <dgm:pt modelId="{D2052048-EE34-4AFC-AFD1-810C7E013EEB}">
      <dgm:prSet phldrT="[Text]" custT="1"/>
      <dgm:spPr/>
      <dgm:t>
        <a:bodyPr/>
        <a:lstStyle/>
        <a:p>
          <a:r>
            <a:rPr lang="en-US" sz="2000" b="1" dirty="0" smtClean="0">
              <a:effectLst/>
              <a:latin typeface="Calibri" pitchFamily="34" charset="0"/>
              <a:cs typeface="Calibri" pitchFamily="34" charset="0"/>
            </a:rPr>
            <a:t>host</a:t>
          </a:r>
          <a:endParaRPr lang="en-US" sz="2000" b="1" dirty="0">
            <a:effectLst/>
            <a:latin typeface="Calibri" pitchFamily="34" charset="0"/>
            <a:cs typeface="Calibri" pitchFamily="34" charset="0"/>
          </a:endParaRPr>
        </a:p>
      </dgm:t>
    </dgm:pt>
    <dgm:pt modelId="{EC73F2CB-B478-4CA2-9DBA-F4EDC2BF7972}" type="parTrans" cxnId="{9963894F-68DA-4CA9-B1BA-E0FC9EECFCCC}">
      <dgm:prSet/>
      <dgm:spPr/>
      <dgm:t>
        <a:bodyPr/>
        <a:lstStyle/>
        <a:p>
          <a:endParaRPr lang="en-US"/>
        </a:p>
      </dgm:t>
    </dgm:pt>
    <dgm:pt modelId="{BEF0FEEB-0CA4-4B18-A5BF-34115EF4022B}" type="sibTrans" cxnId="{9963894F-68DA-4CA9-B1BA-E0FC9EECFCCC}">
      <dgm:prSet/>
      <dgm:spPr/>
      <dgm:t>
        <a:bodyPr/>
        <a:lstStyle/>
        <a:p>
          <a:endParaRPr lang="en-US"/>
        </a:p>
      </dgm:t>
    </dgm:pt>
    <dgm:pt modelId="{6350CB8B-51AD-44DB-B4E0-8132521D4535}">
      <dgm:prSet phldrT="[Text]" custT="1"/>
      <dgm:spPr/>
      <dgm:t>
        <a:bodyPr/>
        <a:lstStyle/>
        <a:p>
          <a:r>
            <a:rPr lang="en-US" sz="2000" b="1" dirty="0" smtClean="0">
              <a:effectLst/>
              <a:latin typeface="Calibri" pitchFamily="34" charset="0"/>
              <a:cs typeface="Calibri" pitchFamily="34" charset="0"/>
            </a:rPr>
            <a:t>database</a:t>
          </a:r>
          <a:endParaRPr lang="en-US" sz="2000" b="1" dirty="0">
            <a:effectLst/>
            <a:latin typeface="Calibri" pitchFamily="34" charset="0"/>
            <a:cs typeface="Calibri" pitchFamily="34" charset="0"/>
          </a:endParaRPr>
        </a:p>
      </dgm:t>
    </dgm:pt>
    <dgm:pt modelId="{319128E4-C267-43D7-A386-12C48CC5E7DE}" type="parTrans" cxnId="{9BF40382-228A-4A5C-847B-BE5F7B5099CE}">
      <dgm:prSet/>
      <dgm:spPr/>
      <dgm:t>
        <a:bodyPr/>
        <a:lstStyle/>
        <a:p>
          <a:endParaRPr lang="en-US"/>
        </a:p>
      </dgm:t>
    </dgm:pt>
    <dgm:pt modelId="{0C7CA320-BEB8-4E66-9F97-917B1785476B}" type="sibTrans" cxnId="{9BF40382-228A-4A5C-847B-BE5F7B5099CE}">
      <dgm:prSet/>
      <dgm:spPr/>
      <dgm:t>
        <a:bodyPr/>
        <a:lstStyle/>
        <a:p>
          <a:endParaRPr lang="en-US"/>
        </a:p>
      </dgm:t>
    </dgm:pt>
    <dgm:pt modelId="{A47E82F8-ECCF-4D67-B71B-0F94BAA10D38}" type="pres">
      <dgm:prSet presAssocID="{DE9745D2-3241-43A5-BDF9-70B7DF0562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167D8A-A8F6-4330-AF39-166921B78129}" type="pres">
      <dgm:prSet presAssocID="{656D69E6-3600-4167-B978-BA72918B5A97}" presName="boxAndChildren" presStyleCnt="0"/>
      <dgm:spPr/>
      <dgm:t>
        <a:bodyPr/>
        <a:lstStyle/>
        <a:p>
          <a:endParaRPr lang="id-ID"/>
        </a:p>
      </dgm:t>
    </dgm:pt>
    <dgm:pt modelId="{1035A0F9-4DAD-475B-811D-49C42F60F98F}" type="pres">
      <dgm:prSet presAssocID="{656D69E6-3600-4167-B978-BA72918B5A97}" presName="parentTextBox" presStyleLbl="node1" presStyleIdx="0" presStyleCnt="5"/>
      <dgm:spPr/>
      <dgm:t>
        <a:bodyPr/>
        <a:lstStyle/>
        <a:p>
          <a:endParaRPr lang="en-US"/>
        </a:p>
      </dgm:t>
    </dgm:pt>
    <dgm:pt modelId="{7DBDFBBF-F4A2-4006-8DF4-AE631CAD882B}" type="pres">
      <dgm:prSet presAssocID="{17F0D4EA-8846-4AAD-A236-1D42EB518324}" presName="sp" presStyleCnt="0"/>
      <dgm:spPr/>
      <dgm:t>
        <a:bodyPr/>
        <a:lstStyle/>
        <a:p>
          <a:endParaRPr lang="id-ID"/>
        </a:p>
      </dgm:t>
    </dgm:pt>
    <dgm:pt modelId="{72772752-A1F5-4193-A43F-DB9C200F355A}" type="pres">
      <dgm:prSet presAssocID="{954748B2-B9C5-4075-9259-29A20A96707D}" presName="arrowAndChildren" presStyleCnt="0"/>
      <dgm:spPr/>
      <dgm:t>
        <a:bodyPr/>
        <a:lstStyle/>
        <a:p>
          <a:endParaRPr lang="id-ID"/>
        </a:p>
      </dgm:t>
    </dgm:pt>
    <dgm:pt modelId="{B08D5313-8934-4488-9D09-7506CBC4BB4E}" type="pres">
      <dgm:prSet presAssocID="{954748B2-B9C5-4075-9259-29A20A96707D}" presName="parentTextArrow" presStyleLbl="node1" presStyleIdx="0" presStyleCnt="5"/>
      <dgm:spPr/>
      <dgm:t>
        <a:bodyPr/>
        <a:lstStyle/>
        <a:p>
          <a:endParaRPr lang="en-US"/>
        </a:p>
      </dgm:t>
    </dgm:pt>
    <dgm:pt modelId="{318B4D1D-BD0E-4C44-B738-508C3602F64C}" type="pres">
      <dgm:prSet presAssocID="{954748B2-B9C5-4075-9259-29A20A96707D}" presName="arrow" presStyleLbl="node1" presStyleIdx="1" presStyleCnt="5"/>
      <dgm:spPr/>
      <dgm:t>
        <a:bodyPr/>
        <a:lstStyle/>
        <a:p>
          <a:endParaRPr lang="en-US"/>
        </a:p>
      </dgm:t>
    </dgm:pt>
    <dgm:pt modelId="{926D3000-5DE2-4BFF-B506-944F524EE475}" type="pres">
      <dgm:prSet presAssocID="{954748B2-B9C5-4075-9259-29A20A96707D}" presName="descendantArrow" presStyleCnt="0"/>
      <dgm:spPr/>
      <dgm:t>
        <a:bodyPr/>
        <a:lstStyle/>
        <a:p>
          <a:endParaRPr lang="id-ID"/>
        </a:p>
      </dgm:t>
    </dgm:pt>
    <dgm:pt modelId="{A6822670-8E12-4826-8328-5AE162A0AF7C}" type="pres">
      <dgm:prSet presAssocID="{670AFE76-8DF2-4B8B-9EEF-64443FA04FF1}" presName="childTextArrow" presStyleLbl="fgAccFollow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6440C-D749-48E7-A685-2783579D6CDF}" type="pres">
      <dgm:prSet presAssocID="{B216159A-B845-44C4-8D17-45D00E738E63}" presName="childTextArrow" presStyleLbl="fgAccFollow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85B7F-C966-47DA-955B-E8FBBAEF16F5}" type="pres">
      <dgm:prSet presAssocID="{D46C4668-AA6F-4601-98EE-1E6677EB91E5}" presName="childTextArrow" presStyleLbl="fgAccFollow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B92FE-1611-4FC5-8725-388D7DE189F8}" type="pres">
      <dgm:prSet presAssocID="{75096AD7-732D-4982-AC96-BA908B8F96F8}" presName="childTextArrow" presStyleLbl="fgAccFollow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5AD4F-63E7-4BC9-AC79-122A2F120A04}" type="pres">
      <dgm:prSet presAssocID="{16176BF1-81C9-4894-9DF4-715D80340839}" presName="sp" presStyleCnt="0"/>
      <dgm:spPr/>
      <dgm:t>
        <a:bodyPr/>
        <a:lstStyle/>
        <a:p>
          <a:endParaRPr lang="id-ID"/>
        </a:p>
      </dgm:t>
    </dgm:pt>
    <dgm:pt modelId="{8A287CFE-1B13-4623-A12A-1E4274DEAC3D}" type="pres">
      <dgm:prSet presAssocID="{2B5AD0C5-BD87-4188-952D-B5A74D1DDCFA}" presName="arrowAndChildren" presStyleCnt="0"/>
      <dgm:spPr/>
      <dgm:t>
        <a:bodyPr/>
        <a:lstStyle/>
        <a:p>
          <a:endParaRPr lang="id-ID"/>
        </a:p>
      </dgm:t>
    </dgm:pt>
    <dgm:pt modelId="{75532A67-D60E-47FB-92D3-02D02726917D}" type="pres">
      <dgm:prSet presAssocID="{2B5AD0C5-BD87-4188-952D-B5A74D1DDCFA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B60689B2-1208-464E-9E4F-43AAFB6F604A}" type="pres">
      <dgm:prSet presAssocID="{2B5AD0C5-BD87-4188-952D-B5A74D1DDCFA}" presName="arrow" presStyleLbl="node1" presStyleIdx="2" presStyleCnt="5"/>
      <dgm:spPr/>
      <dgm:t>
        <a:bodyPr/>
        <a:lstStyle/>
        <a:p>
          <a:endParaRPr lang="en-US"/>
        </a:p>
      </dgm:t>
    </dgm:pt>
    <dgm:pt modelId="{2090D49B-A87B-43CC-939F-31F941B7887D}" type="pres">
      <dgm:prSet presAssocID="{2B5AD0C5-BD87-4188-952D-B5A74D1DDCFA}" presName="descendantArrow" presStyleCnt="0"/>
      <dgm:spPr/>
      <dgm:t>
        <a:bodyPr/>
        <a:lstStyle/>
        <a:p>
          <a:endParaRPr lang="id-ID"/>
        </a:p>
      </dgm:t>
    </dgm:pt>
    <dgm:pt modelId="{1C314C07-81A8-4060-A881-B17D4C02E28C}" type="pres">
      <dgm:prSet presAssocID="{E3A02393-07B9-4CDA-9C4C-4AD3A6F96353}" presName="childTextArrow" presStyleLbl="fgAccFollow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EACE5-E228-4306-9E53-9BD12FFF617C}" type="pres">
      <dgm:prSet presAssocID="{730F77E1-9A02-4B72-947B-17DB4C73AB78}" presName="childTextArrow" presStyleLbl="fgAccFollow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86691-F99D-4513-AC15-9D8662B232C2}" type="pres">
      <dgm:prSet presAssocID="{D2052048-EE34-4AFC-AFD1-810C7E013EEB}" presName="childTextArrow" presStyleLbl="fgAccFollow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661C8-DAF7-45FE-8F03-450458CDEE80}" type="pres">
      <dgm:prSet presAssocID="{6350CB8B-51AD-44DB-B4E0-8132521D4535}" presName="childTextArrow" presStyleLbl="fgAccFollow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BD5CC-125E-47F1-A7E6-F3C41EF5BA2F}" type="pres">
      <dgm:prSet presAssocID="{8169589A-9536-4587-A29B-79E79805AD05}" presName="childTextArrow" presStyleLbl="fgAccFollow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881B-2B2D-4BEF-9913-C21E8F9BF0E1}" type="pres">
      <dgm:prSet presAssocID="{6A54C419-63C6-4020-BCC3-E6B8261F8D7E}" presName="sp" presStyleCnt="0"/>
      <dgm:spPr/>
      <dgm:t>
        <a:bodyPr/>
        <a:lstStyle/>
        <a:p>
          <a:endParaRPr lang="id-ID"/>
        </a:p>
      </dgm:t>
    </dgm:pt>
    <dgm:pt modelId="{1B9C863A-650A-4E04-BC82-892D93B81AD0}" type="pres">
      <dgm:prSet presAssocID="{813DD882-8A83-4A9E-B980-9CFCF6B04267}" presName="arrowAndChildren" presStyleCnt="0"/>
      <dgm:spPr/>
      <dgm:t>
        <a:bodyPr/>
        <a:lstStyle/>
        <a:p>
          <a:endParaRPr lang="id-ID"/>
        </a:p>
      </dgm:t>
    </dgm:pt>
    <dgm:pt modelId="{40B2FC3E-D97A-422D-836D-43540A0F1983}" type="pres">
      <dgm:prSet presAssocID="{813DD882-8A83-4A9E-B980-9CFCF6B04267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55C34688-ECC5-4227-8882-E166E89334C6}" type="pres">
      <dgm:prSet presAssocID="{26A0055D-3263-407B-A91E-D63AE585FC38}" presName="sp" presStyleCnt="0"/>
      <dgm:spPr/>
      <dgm:t>
        <a:bodyPr/>
        <a:lstStyle/>
        <a:p>
          <a:endParaRPr lang="id-ID"/>
        </a:p>
      </dgm:t>
    </dgm:pt>
    <dgm:pt modelId="{A2AF073F-CBC2-4262-BF0C-88B433A21CED}" type="pres">
      <dgm:prSet presAssocID="{68F17F7D-DF33-4265-9394-43A295AE3940}" presName="arrowAndChildren" presStyleCnt="0"/>
      <dgm:spPr/>
      <dgm:t>
        <a:bodyPr/>
        <a:lstStyle/>
        <a:p>
          <a:endParaRPr lang="id-ID"/>
        </a:p>
      </dgm:t>
    </dgm:pt>
    <dgm:pt modelId="{1CFCA14C-2BC1-4965-9754-F32F5771F786}" type="pres">
      <dgm:prSet presAssocID="{68F17F7D-DF33-4265-9394-43A295AE3940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B7771656-B368-4837-B6F6-F8D649E2C051}" type="pres">
      <dgm:prSet presAssocID="{68F17F7D-DF33-4265-9394-43A295AE3940}" presName="arrow" presStyleLbl="node1" presStyleIdx="4" presStyleCnt="5"/>
      <dgm:spPr/>
      <dgm:t>
        <a:bodyPr/>
        <a:lstStyle/>
        <a:p>
          <a:endParaRPr lang="en-US"/>
        </a:p>
      </dgm:t>
    </dgm:pt>
    <dgm:pt modelId="{09FC9EF8-B28A-453C-A619-F2D458EB63F9}" type="pres">
      <dgm:prSet presAssocID="{68F17F7D-DF33-4265-9394-43A295AE3940}" presName="descendantArrow" presStyleCnt="0"/>
      <dgm:spPr/>
      <dgm:t>
        <a:bodyPr/>
        <a:lstStyle/>
        <a:p>
          <a:endParaRPr lang="id-ID"/>
        </a:p>
      </dgm:t>
    </dgm:pt>
    <dgm:pt modelId="{7C7A297D-7743-42A9-B9E3-E50E1E7460BD}" type="pres">
      <dgm:prSet presAssocID="{63892171-E020-4F18-84FD-50ABA6A98632}" presName="childTextArrow" presStyleLbl="fgAccFollow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BD876-9296-4120-9B22-9399C6E2ECA4}" type="pres">
      <dgm:prSet presAssocID="{7A9807D1-0E95-4F70-9D6B-8CDC9E225F6B}" presName="childTextArrow" presStyleLbl="fgAccFollow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1BA20-9CA7-4724-AAD3-C0333CF5BD50}" type="pres">
      <dgm:prSet presAssocID="{49FFAC8E-A23A-454A-B352-064C546BDC8D}" presName="childTextArrow" presStyleLbl="fgAccFollow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8DEE30-80AC-4DB9-9C68-FC9EE2FA6C13}" srcId="{68F17F7D-DF33-4265-9394-43A295AE3940}" destId="{63892171-E020-4F18-84FD-50ABA6A98632}" srcOrd="0" destOrd="0" parTransId="{941599B2-CBAE-484A-88E4-E76C9A90A5BC}" sibTransId="{D0B78307-7DDD-466C-94F9-A45200ABA743}"/>
    <dgm:cxn modelId="{92F1DE58-047F-4EF5-9BD3-5503D9D3978F}" type="presOf" srcId="{8169589A-9536-4587-A29B-79E79805AD05}" destId="{297BD5CC-125E-47F1-A7E6-F3C41EF5BA2F}" srcOrd="0" destOrd="0" presId="urn:microsoft.com/office/officeart/2005/8/layout/process4"/>
    <dgm:cxn modelId="{18411105-9679-45E3-AE85-DAE2893CC66A}" srcId="{68F17F7D-DF33-4265-9394-43A295AE3940}" destId="{49FFAC8E-A23A-454A-B352-064C546BDC8D}" srcOrd="2" destOrd="0" parTransId="{35017DCC-09B5-4DF4-B165-A454D2F4614C}" sibTransId="{C3CDBD85-D674-4E1E-9CEE-69A11FB95D1A}"/>
    <dgm:cxn modelId="{AA39739E-FC79-4C40-A24F-574588E3E32B}" type="presOf" srcId="{75096AD7-732D-4982-AC96-BA908B8F96F8}" destId="{743B92FE-1611-4FC5-8725-388D7DE189F8}" srcOrd="0" destOrd="0" presId="urn:microsoft.com/office/officeart/2005/8/layout/process4"/>
    <dgm:cxn modelId="{5B4585E6-8F0C-49D0-83E1-80DFA266B515}" type="presOf" srcId="{7A9807D1-0E95-4F70-9D6B-8CDC9E225F6B}" destId="{775BD876-9296-4120-9B22-9399C6E2ECA4}" srcOrd="0" destOrd="0" presId="urn:microsoft.com/office/officeart/2005/8/layout/process4"/>
    <dgm:cxn modelId="{FABB0F50-2AF2-48D2-8AAD-BB35CBE75654}" type="presOf" srcId="{813DD882-8A83-4A9E-B980-9CFCF6B04267}" destId="{40B2FC3E-D97A-422D-836D-43540A0F1983}" srcOrd="0" destOrd="0" presId="urn:microsoft.com/office/officeart/2005/8/layout/process4"/>
    <dgm:cxn modelId="{6C293800-CA01-4450-898C-93BA27773A03}" srcId="{954748B2-B9C5-4075-9259-29A20A96707D}" destId="{670AFE76-8DF2-4B8B-9EEF-64443FA04FF1}" srcOrd="0" destOrd="0" parTransId="{2EDA86A5-25B4-448A-97D1-B1C0038484A4}" sibTransId="{67D6AAA4-8017-432D-95EE-B45B667EA1D6}"/>
    <dgm:cxn modelId="{2480F3D1-9BC8-490D-BA52-87ADC0FCDE07}" type="presOf" srcId="{656D69E6-3600-4167-B978-BA72918B5A97}" destId="{1035A0F9-4DAD-475B-811D-49C42F60F98F}" srcOrd="0" destOrd="0" presId="urn:microsoft.com/office/officeart/2005/8/layout/process4"/>
    <dgm:cxn modelId="{55EAF74E-AD33-4D56-A7E0-96A87D5C7028}" type="presOf" srcId="{954748B2-B9C5-4075-9259-29A20A96707D}" destId="{318B4D1D-BD0E-4C44-B738-508C3602F64C}" srcOrd="1" destOrd="0" presId="urn:microsoft.com/office/officeart/2005/8/layout/process4"/>
    <dgm:cxn modelId="{9CA8467B-55F6-4E79-AC6D-9FEC1A0DD8E3}" type="presOf" srcId="{E3A02393-07B9-4CDA-9C4C-4AD3A6F96353}" destId="{1C314C07-81A8-4060-A881-B17D4C02E28C}" srcOrd="0" destOrd="0" presId="urn:microsoft.com/office/officeart/2005/8/layout/process4"/>
    <dgm:cxn modelId="{FDDDC546-E8A6-481B-80A9-2B994F20B0EE}" srcId="{2B5AD0C5-BD87-4188-952D-B5A74D1DDCFA}" destId="{E3A02393-07B9-4CDA-9C4C-4AD3A6F96353}" srcOrd="0" destOrd="0" parTransId="{173909A1-78AA-4B0D-A90B-475048D13839}" sibTransId="{BA9D51E2-9CCC-436C-AC2B-956D04AD59D0}"/>
    <dgm:cxn modelId="{5C8A58D5-68EF-4E62-B0F6-8B3A04601279}" type="presOf" srcId="{2B5AD0C5-BD87-4188-952D-B5A74D1DDCFA}" destId="{75532A67-D60E-47FB-92D3-02D02726917D}" srcOrd="0" destOrd="0" presId="urn:microsoft.com/office/officeart/2005/8/layout/process4"/>
    <dgm:cxn modelId="{D5B3AD66-2459-4740-9238-DAB94ACF1B16}" type="presOf" srcId="{68F17F7D-DF33-4265-9394-43A295AE3940}" destId="{B7771656-B368-4837-B6F6-F8D649E2C051}" srcOrd="1" destOrd="0" presId="urn:microsoft.com/office/officeart/2005/8/layout/process4"/>
    <dgm:cxn modelId="{99BF7CDB-BAE0-45C6-8619-B2555A0E72B5}" srcId="{954748B2-B9C5-4075-9259-29A20A96707D}" destId="{75096AD7-732D-4982-AC96-BA908B8F96F8}" srcOrd="3" destOrd="0" parTransId="{F6581103-E5DF-41E3-9B26-28D7B57C0BBE}" sibTransId="{E720921D-96E0-4496-BE06-72317AB08D57}"/>
    <dgm:cxn modelId="{E86B3018-5A6A-40BD-95A4-0838756CBCCF}" type="presOf" srcId="{6350CB8B-51AD-44DB-B4E0-8132521D4535}" destId="{479661C8-DAF7-45FE-8F03-450458CDEE80}" srcOrd="0" destOrd="0" presId="urn:microsoft.com/office/officeart/2005/8/layout/process4"/>
    <dgm:cxn modelId="{8EFE87B1-F3DA-4947-959B-0874774C4203}" srcId="{DE9745D2-3241-43A5-BDF9-70B7DF0562EB}" destId="{68F17F7D-DF33-4265-9394-43A295AE3940}" srcOrd="0" destOrd="0" parTransId="{DD589670-F9B2-4F19-BE66-5A269853B94F}" sibTransId="{26A0055D-3263-407B-A91E-D63AE585FC38}"/>
    <dgm:cxn modelId="{47419BC8-FC54-42D3-BDC2-5CF952209865}" srcId="{2B5AD0C5-BD87-4188-952D-B5A74D1DDCFA}" destId="{8169589A-9536-4587-A29B-79E79805AD05}" srcOrd="4" destOrd="0" parTransId="{D59F5F12-30CF-4572-8C34-FDE21AC66E2F}" sibTransId="{5C7B0F5D-1EBE-4153-8C9D-5C3F1DBB38C2}"/>
    <dgm:cxn modelId="{FB9D1625-2EFD-4D75-A8D4-717F38EA020B}" type="presOf" srcId="{B216159A-B845-44C4-8D17-45D00E738E63}" destId="{B236440C-D749-48E7-A685-2783579D6CDF}" srcOrd="0" destOrd="0" presId="urn:microsoft.com/office/officeart/2005/8/layout/process4"/>
    <dgm:cxn modelId="{9963894F-68DA-4CA9-B1BA-E0FC9EECFCCC}" srcId="{2B5AD0C5-BD87-4188-952D-B5A74D1DDCFA}" destId="{D2052048-EE34-4AFC-AFD1-810C7E013EEB}" srcOrd="2" destOrd="0" parTransId="{EC73F2CB-B478-4CA2-9DBA-F4EDC2BF7972}" sibTransId="{BEF0FEEB-0CA4-4B18-A5BF-34115EF4022B}"/>
    <dgm:cxn modelId="{0BA63392-D304-439E-BA4A-CBD54DCA8EE2}" srcId="{954748B2-B9C5-4075-9259-29A20A96707D}" destId="{B216159A-B845-44C4-8D17-45D00E738E63}" srcOrd="1" destOrd="0" parTransId="{E747E383-CB3E-4931-9356-AE999C5F5FF7}" sibTransId="{FDC99DAC-0002-412B-BDE5-1084023AF663}"/>
    <dgm:cxn modelId="{A038A129-3C7F-4885-9C3A-03D7ADDC672A}" type="presOf" srcId="{63892171-E020-4F18-84FD-50ABA6A98632}" destId="{7C7A297D-7743-42A9-B9E3-E50E1E7460BD}" srcOrd="0" destOrd="0" presId="urn:microsoft.com/office/officeart/2005/8/layout/process4"/>
    <dgm:cxn modelId="{E9B553EF-76FA-4BC9-8B86-A2195823C555}" srcId="{DE9745D2-3241-43A5-BDF9-70B7DF0562EB}" destId="{656D69E6-3600-4167-B978-BA72918B5A97}" srcOrd="4" destOrd="0" parTransId="{AE0140EB-A91A-427E-8791-907EB167259F}" sibTransId="{69B5859F-2294-4B4A-9B97-96457AE81FBE}"/>
    <dgm:cxn modelId="{560F2B72-EBB4-42FE-829A-F6FBFC030FBC}" srcId="{954748B2-B9C5-4075-9259-29A20A96707D}" destId="{D46C4668-AA6F-4601-98EE-1E6677EB91E5}" srcOrd="2" destOrd="0" parTransId="{08828E9F-F5B4-4873-B78C-5A39E77370C1}" sibTransId="{13D255AA-6AD4-44F2-8993-9574040A547A}"/>
    <dgm:cxn modelId="{7DFB9E82-2A9F-4EBD-ADDD-A729E4F5A0BA}" type="presOf" srcId="{954748B2-B9C5-4075-9259-29A20A96707D}" destId="{B08D5313-8934-4488-9D09-7506CBC4BB4E}" srcOrd="0" destOrd="0" presId="urn:microsoft.com/office/officeart/2005/8/layout/process4"/>
    <dgm:cxn modelId="{37D18D7C-2342-4AB7-9E02-ABAB153F9185}" srcId="{DE9745D2-3241-43A5-BDF9-70B7DF0562EB}" destId="{2B5AD0C5-BD87-4188-952D-B5A74D1DDCFA}" srcOrd="2" destOrd="0" parTransId="{23514F11-2D89-4858-93E4-E615E10C4DD6}" sibTransId="{16176BF1-81C9-4894-9DF4-715D80340839}"/>
    <dgm:cxn modelId="{522C1527-4F0F-4ECD-B4B7-5B903D2E226D}" type="presOf" srcId="{49FFAC8E-A23A-454A-B352-064C546BDC8D}" destId="{93E1BA20-9CA7-4724-AAD3-C0333CF5BD50}" srcOrd="0" destOrd="0" presId="urn:microsoft.com/office/officeart/2005/8/layout/process4"/>
    <dgm:cxn modelId="{9BF40382-228A-4A5C-847B-BE5F7B5099CE}" srcId="{2B5AD0C5-BD87-4188-952D-B5A74D1DDCFA}" destId="{6350CB8B-51AD-44DB-B4E0-8132521D4535}" srcOrd="3" destOrd="0" parTransId="{319128E4-C267-43D7-A386-12C48CC5E7DE}" sibTransId="{0C7CA320-BEB8-4E66-9F97-917B1785476B}"/>
    <dgm:cxn modelId="{5A7B29C5-98E3-490F-A816-F784B249C3A7}" type="presOf" srcId="{730F77E1-9A02-4B72-947B-17DB4C73AB78}" destId="{224EACE5-E228-4306-9E53-9BD12FFF617C}" srcOrd="0" destOrd="0" presId="urn:microsoft.com/office/officeart/2005/8/layout/process4"/>
    <dgm:cxn modelId="{D004D761-5DBC-48F0-ABD1-FFCCF28B45F4}" srcId="{DE9745D2-3241-43A5-BDF9-70B7DF0562EB}" destId="{954748B2-B9C5-4075-9259-29A20A96707D}" srcOrd="3" destOrd="0" parTransId="{08F971E7-5410-4CC6-AB6D-8ECB94067B2C}" sibTransId="{17F0D4EA-8846-4AAD-A236-1D42EB518324}"/>
    <dgm:cxn modelId="{66E5FCAF-F985-4CEB-810E-757CD531351F}" srcId="{DE9745D2-3241-43A5-BDF9-70B7DF0562EB}" destId="{813DD882-8A83-4A9E-B980-9CFCF6B04267}" srcOrd="1" destOrd="0" parTransId="{0628CF4B-8A7C-4D2D-A869-229955E1986B}" sibTransId="{6A54C419-63C6-4020-BCC3-E6B8261F8D7E}"/>
    <dgm:cxn modelId="{FEEB27C8-F3BB-4589-84EC-170E6815FBF5}" type="presOf" srcId="{DE9745D2-3241-43A5-BDF9-70B7DF0562EB}" destId="{A47E82F8-ECCF-4D67-B71B-0F94BAA10D38}" srcOrd="0" destOrd="0" presId="urn:microsoft.com/office/officeart/2005/8/layout/process4"/>
    <dgm:cxn modelId="{83334DD2-06C2-44DA-8B1A-B52C95411B60}" srcId="{68F17F7D-DF33-4265-9394-43A295AE3940}" destId="{7A9807D1-0E95-4F70-9D6B-8CDC9E225F6B}" srcOrd="1" destOrd="0" parTransId="{A85DD0C5-5D11-4BC0-A00F-599423DE4646}" sibTransId="{AA40C72C-2064-41FD-B63F-8B655B2D9BA9}"/>
    <dgm:cxn modelId="{E5FFF1F0-BA8F-46B1-A88E-A2012C9B79FE}" type="presOf" srcId="{68F17F7D-DF33-4265-9394-43A295AE3940}" destId="{1CFCA14C-2BC1-4965-9754-F32F5771F786}" srcOrd="0" destOrd="0" presId="urn:microsoft.com/office/officeart/2005/8/layout/process4"/>
    <dgm:cxn modelId="{4F3EDEEA-D1EB-4318-A758-A4CDDF0E91F2}" type="presOf" srcId="{670AFE76-8DF2-4B8B-9EEF-64443FA04FF1}" destId="{A6822670-8E12-4826-8328-5AE162A0AF7C}" srcOrd="0" destOrd="0" presId="urn:microsoft.com/office/officeart/2005/8/layout/process4"/>
    <dgm:cxn modelId="{59F1457E-5C0C-4160-AC4F-6C0C7BCB8B1B}" type="presOf" srcId="{2B5AD0C5-BD87-4188-952D-B5A74D1DDCFA}" destId="{B60689B2-1208-464E-9E4F-43AAFB6F604A}" srcOrd="1" destOrd="0" presId="urn:microsoft.com/office/officeart/2005/8/layout/process4"/>
    <dgm:cxn modelId="{EB567D9F-3EE5-4F24-89D0-8D169F29E833}" srcId="{2B5AD0C5-BD87-4188-952D-B5A74D1DDCFA}" destId="{730F77E1-9A02-4B72-947B-17DB4C73AB78}" srcOrd="1" destOrd="0" parTransId="{46D6AA17-EAA1-4E5D-89D3-94068E418532}" sibTransId="{33468C74-FB0D-4160-A3FF-0D57E4AB777D}"/>
    <dgm:cxn modelId="{2BB5F1BB-6E7F-4EC4-99BB-8704344F52D0}" type="presOf" srcId="{D46C4668-AA6F-4601-98EE-1E6677EB91E5}" destId="{34685B7F-C966-47DA-955B-E8FBBAEF16F5}" srcOrd="0" destOrd="0" presId="urn:microsoft.com/office/officeart/2005/8/layout/process4"/>
    <dgm:cxn modelId="{89F86B0E-1628-4B91-95AB-38EEE5BB18F6}" type="presOf" srcId="{D2052048-EE34-4AFC-AFD1-810C7E013EEB}" destId="{42D86691-F99D-4513-AC15-9D8662B232C2}" srcOrd="0" destOrd="0" presId="urn:microsoft.com/office/officeart/2005/8/layout/process4"/>
    <dgm:cxn modelId="{731A8564-36FC-4A67-BC11-FF207ADBD7FA}" type="presParOf" srcId="{A47E82F8-ECCF-4D67-B71B-0F94BAA10D38}" destId="{8C167D8A-A8F6-4330-AF39-166921B78129}" srcOrd="0" destOrd="0" presId="urn:microsoft.com/office/officeart/2005/8/layout/process4"/>
    <dgm:cxn modelId="{007D460D-133D-48E1-A39F-587DFD6DC066}" type="presParOf" srcId="{8C167D8A-A8F6-4330-AF39-166921B78129}" destId="{1035A0F9-4DAD-475B-811D-49C42F60F98F}" srcOrd="0" destOrd="0" presId="urn:microsoft.com/office/officeart/2005/8/layout/process4"/>
    <dgm:cxn modelId="{9554D1E4-EF49-4610-875B-5FED59F7E5CE}" type="presParOf" srcId="{A47E82F8-ECCF-4D67-B71B-0F94BAA10D38}" destId="{7DBDFBBF-F4A2-4006-8DF4-AE631CAD882B}" srcOrd="1" destOrd="0" presId="urn:microsoft.com/office/officeart/2005/8/layout/process4"/>
    <dgm:cxn modelId="{27D2BD64-DF97-4DE2-BA41-6CE95A08184D}" type="presParOf" srcId="{A47E82F8-ECCF-4D67-B71B-0F94BAA10D38}" destId="{72772752-A1F5-4193-A43F-DB9C200F355A}" srcOrd="2" destOrd="0" presId="urn:microsoft.com/office/officeart/2005/8/layout/process4"/>
    <dgm:cxn modelId="{19FA3017-3233-4803-A6B1-959502D188DA}" type="presParOf" srcId="{72772752-A1F5-4193-A43F-DB9C200F355A}" destId="{B08D5313-8934-4488-9D09-7506CBC4BB4E}" srcOrd="0" destOrd="0" presId="urn:microsoft.com/office/officeart/2005/8/layout/process4"/>
    <dgm:cxn modelId="{C508F33D-E487-4125-811A-21AF4FCC567F}" type="presParOf" srcId="{72772752-A1F5-4193-A43F-DB9C200F355A}" destId="{318B4D1D-BD0E-4C44-B738-508C3602F64C}" srcOrd="1" destOrd="0" presId="urn:microsoft.com/office/officeart/2005/8/layout/process4"/>
    <dgm:cxn modelId="{03A7BB8B-9665-4BD3-905A-6004A6C7A071}" type="presParOf" srcId="{72772752-A1F5-4193-A43F-DB9C200F355A}" destId="{926D3000-5DE2-4BFF-B506-944F524EE475}" srcOrd="2" destOrd="0" presId="urn:microsoft.com/office/officeart/2005/8/layout/process4"/>
    <dgm:cxn modelId="{C3923D2A-C72F-4284-9D1A-7D9D661C2C9F}" type="presParOf" srcId="{926D3000-5DE2-4BFF-B506-944F524EE475}" destId="{A6822670-8E12-4826-8328-5AE162A0AF7C}" srcOrd="0" destOrd="0" presId="urn:microsoft.com/office/officeart/2005/8/layout/process4"/>
    <dgm:cxn modelId="{C912E05D-E45A-492A-B01F-09B7A7B97258}" type="presParOf" srcId="{926D3000-5DE2-4BFF-B506-944F524EE475}" destId="{B236440C-D749-48E7-A685-2783579D6CDF}" srcOrd="1" destOrd="0" presId="urn:microsoft.com/office/officeart/2005/8/layout/process4"/>
    <dgm:cxn modelId="{1B836527-2619-409C-BD65-3D1F7043EF97}" type="presParOf" srcId="{926D3000-5DE2-4BFF-B506-944F524EE475}" destId="{34685B7F-C966-47DA-955B-E8FBBAEF16F5}" srcOrd="2" destOrd="0" presId="urn:microsoft.com/office/officeart/2005/8/layout/process4"/>
    <dgm:cxn modelId="{BD0CBFCC-D87E-4963-88E3-6174CFB972A0}" type="presParOf" srcId="{926D3000-5DE2-4BFF-B506-944F524EE475}" destId="{743B92FE-1611-4FC5-8725-388D7DE189F8}" srcOrd="3" destOrd="0" presId="urn:microsoft.com/office/officeart/2005/8/layout/process4"/>
    <dgm:cxn modelId="{B2B28233-7656-4ED0-A52D-C96538A05CB3}" type="presParOf" srcId="{A47E82F8-ECCF-4D67-B71B-0F94BAA10D38}" destId="{A655AD4F-63E7-4BC9-AC79-122A2F120A04}" srcOrd="3" destOrd="0" presId="urn:microsoft.com/office/officeart/2005/8/layout/process4"/>
    <dgm:cxn modelId="{A72C1DF9-A9CE-4BFE-AA53-16ADD00337F8}" type="presParOf" srcId="{A47E82F8-ECCF-4D67-B71B-0F94BAA10D38}" destId="{8A287CFE-1B13-4623-A12A-1E4274DEAC3D}" srcOrd="4" destOrd="0" presId="urn:microsoft.com/office/officeart/2005/8/layout/process4"/>
    <dgm:cxn modelId="{12751BE6-9A86-4395-A6EE-C130CCC6F55D}" type="presParOf" srcId="{8A287CFE-1B13-4623-A12A-1E4274DEAC3D}" destId="{75532A67-D60E-47FB-92D3-02D02726917D}" srcOrd="0" destOrd="0" presId="urn:microsoft.com/office/officeart/2005/8/layout/process4"/>
    <dgm:cxn modelId="{3C28E482-C3E2-431D-8865-CF63EC493735}" type="presParOf" srcId="{8A287CFE-1B13-4623-A12A-1E4274DEAC3D}" destId="{B60689B2-1208-464E-9E4F-43AAFB6F604A}" srcOrd="1" destOrd="0" presId="urn:microsoft.com/office/officeart/2005/8/layout/process4"/>
    <dgm:cxn modelId="{2A356F52-C449-4EAD-9DB4-4C200094D01B}" type="presParOf" srcId="{8A287CFE-1B13-4623-A12A-1E4274DEAC3D}" destId="{2090D49B-A87B-43CC-939F-31F941B7887D}" srcOrd="2" destOrd="0" presId="urn:microsoft.com/office/officeart/2005/8/layout/process4"/>
    <dgm:cxn modelId="{42569E1C-71D5-4C1D-8ADF-2543F0537B29}" type="presParOf" srcId="{2090D49B-A87B-43CC-939F-31F941B7887D}" destId="{1C314C07-81A8-4060-A881-B17D4C02E28C}" srcOrd="0" destOrd="0" presId="urn:microsoft.com/office/officeart/2005/8/layout/process4"/>
    <dgm:cxn modelId="{987475A0-2EAC-49B7-8001-EF83A383E038}" type="presParOf" srcId="{2090D49B-A87B-43CC-939F-31F941B7887D}" destId="{224EACE5-E228-4306-9E53-9BD12FFF617C}" srcOrd="1" destOrd="0" presId="urn:microsoft.com/office/officeart/2005/8/layout/process4"/>
    <dgm:cxn modelId="{FC15D807-634F-47F8-BB23-2E54F0D14A29}" type="presParOf" srcId="{2090D49B-A87B-43CC-939F-31F941B7887D}" destId="{42D86691-F99D-4513-AC15-9D8662B232C2}" srcOrd="2" destOrd="0" presId="urn:microsoft.com/office/officeart/2005/8/layout/process4"/>
    <dgm:cxn modelId="{C7937517-5688-4E43-9B99-E7A22265C469}" type="presParOf" srcId="{2090D49B-A87B-43CC-939F-31F941B7887D}" destId="{479661C8-DAF7-45FE-8F03-450458CDEE80}" srcOrd="3" destOrd="0" presId="urn:microsoft.com/office/officeart/2005/8/layout/process4"/>
    <dgm:cxn modelId="{79035223-2F78-4F5B-8EC6-2BD3CBBF3A2D}" type="presParOf" srcId="{2090D49B-A87B-43CC-939F-31F941B7887D}" destId="{297BD5CC-125E-47F1-A7E6-F3C41EF5BA2F}" srcOrd="4" destOrd="0" presId="urn:microsoft.com/office/officeart/2005/8/layout/process4"/>
    <dgm:cxn modelId="{185BF25B-90E7-4A1B-B080-E8DA8F78892D}" type="presParOf" srcId="{A47E82F8-ECCF-4D67-B71B-0F94BAA10D38}" destId="{B10F881B-2B2D-4BEF-9913-C21E8F9BF0E1}" srcOrd="5" destOrd="0" presId="urn:microsoft.com/office/officeart/2005/8/layout/process4"/>
    <dgm:cxn modelId="{0A426EF9-560E-48E6-BC7E-020ADB06BD9A}" type="presParOf" srcId="{A47E82F8-ECCF-4D67-B71B-0F94BAA10D38}" destId="{1B9C863A-650A-4E04-BC82-892D93B81AD0}" srcOrd="6" destOrd="0" presId="urn:microsoft.com/office/officeart/2005/8/layout/process4"/>
    <dgm:cxn modelId="{8D836BBE-F9A0-476E-950C-424C8A4F46FA}" type="presParOf" srcId="{1B9C863A-650A-4E04-BC82-892D93B81AD0}" destId="{40B2FC3E-D97A-422D-836D-43540A0F1983}" srcOrd="0" destOrd="0" presId="urn:microsoft.com/office/officeart/2005/8/layout/process4"/>
    <dgm:cxn modelId="{5B8BB8D3-1CDC-4D04-BF3F-E1E9B8BD8002}" type="presParOf" srcId="{A47E82F8-ECCF-4D67-B71B-0F94BAA10D38}" destId="{55C34688-ECC5-4227-8882-E166E89334C6}" srcOrd="7" destOrd="0" presId="urn:microsoft.com/office/officeart/2005/8/layout/process4"/>
    <dgm:cxn modelId="{C436E51D-4CC3-4CDF-8D16-62C2385F2C4F}" type="presParOf" srcId="{A47E82F8-ECCF-4D67-B71B-0F94BAA10D38}" destId="{A2AF073F-CBC2-4262-BF0C-88B433A21CED}" srcOrd="8" destOrd="0" presId="urn:microsoft.com/office/officeart/2005/8/layout/process4"/>
    <dgm:cxn modelId="{000E7BE6-5930-4F96-B973-C9CD223C699F}" type="presParOf" srcId="{A2AF073F-CBC2-4262-BF0C-88B433A21CED}" destId="{1CFCA14C-2BC1-4965-9754-F32F5771F786}" srcOrd="0" destOrd="0" presId="urn:microsoft.com/office/officeart/2005/8/layout/process4"/>
    <dgm:cxn modelId="{862CB3F9-8C3D-4FCC-81A0-A3681EC94FF4}" type="presParOf" srcId="{A2AF073F-CBC2-4262-BF0C-88B433A21CED}" destId="{B7771656-B368-4837-B6F6-F8D649E2C051}" srcOrd="1" destOrd="0" presId="urn:microsoft.com/office/officeart/2005/8/layout/process4"/>
    <dgm:cxn modelId="{E2CE30F1-C2F1-4066-9B90-A8746B3E5A58}" type="presParOf" srcId="{A2AF073F-CBC2-4262-BF0C-88B433A21CED}" destId="{09FC9EF8-B28A-453C-A619-F2D458EB63F9}" srcOrd="2" destOrd="0" presId="urn:microsoft.com/office/officeart/2005/8/layout/process4"/>
    <dgm:cxn modelId="{13C6FE98-30BD-48C5-8569-D5F8A96D53FB}" type="presParOf" srcId="{09FC9EF8-B28A-453C-A619-F2D458EB63F9}" destId="{7C7A297D-7743-42A9-B9E3-E50E1E7460BD}" srcOrd="0" destOrd="0" presId="urn:microsoft.com/office/officeart/2005/8/layout/process4"/>
    <dgm:cxn modelId="{2327CB8A-308C-41B2-A739-E3FC4CE568C9}" type="presParOf" srcId="{09FC9EF8-B28A-453C-A619-F2D458EB63F9}" destId="{775BD876-9296-4120-9B22-9399C6E2ECA4}" srcOrd="1" destOrd="0" presId="urn:microsoft.com/office/officeart/2005/8/layout/process4"/>
    <dgm:cxn modelId="{C55E8BF2-C90E-4DF7-8007-58B33234CBE3}" type="presParOf" srcId="{09FC9EF8-B28A-453C-A619-F2D458EB63F9}" destId="{93E1BA20-9CA7-4724-AAD3-C0333CF5BD50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81400" y="9224964"/>
            <a:ext cx="3200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r" defTabSz="954018">
              <a:defRPr sz="700" i="1" dirty="0">
                <a:effectLst/>
              </a:defRPr>
            </a:lvl1pPr>
          </a:lstStyle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11189" y="180975"/>
            <a:ext cx="61642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r" defTabSz="954018">
              <a:defRPr sz="700" i="1" dirty="0" smtClean="0">
                <a:effectLst/>
              </a:defRPr>
            </a:lvl1pPr>
          </a:lstStyle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95300" y="9101138"/>
            <a:ext cx="3314701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b" anchorCtr="0" compatLnSpc="1">
            <a:prstTxWarp prst="textNoShape">
              <a:avLst/>
            </a:prstTxWarp>
          </a:bodyPr>
          <a:lstStyle>
            <a:lvl1pPr algn="l" defTabSz="954018">
              <a:defRPr sz="700" i="1" dirty="0">
                <a:effectLst/>
              </a:defRPr>
            </a:lvl1pPr>
          </a:lstStyle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611190" y="381000"/>
            <a:ext cx="6096000" cy="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6" rIns="91433" bIns="45716"/>
          <a:lstStyle/>
          <a:p>
            <a:pPr>
              <a:defRPr/>
            </a:pPr>
            <a:endParaRPr lang="id-ID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611190" y="9220200"/>
            <a:ext cx="6096000" cy="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6" rIns="91433" bIns="45716"/>
          <a:lstStyle/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82424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l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5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r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2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b" anchorCtr="0" compatLnSpc="1">
            <a:prstTxWarp prst="textNoShape">
              <a:avLst/>
            </a:prstTxWarp>
          </a:bodyPr>
          <a:lstStyle>
            <a:lvl1pPr algn="l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b" anchorCtr="0" compatLnSpc="1">
            <a:prstTxWarp prst="textNoShape">
              <a:avLst/>
            </a:prstTxWarp>
          </a:bodyPr>
          <a:lstStyle>
            <a:lvl1pPr algn="r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38C9D2B2-F8A0-41B1-8482-D108E1D20E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3483857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kjdfhg;jklsdfhg;sdjkhfg</a:t>
            </a:r>
          </a:p>
          <a:p>
            <a:r>
              <a:rPr lang="en-US"/>
              <a:t>sdl;fkgj;sdklfjg;lsdkjfg;lksdr</a:t>
            </a:r>
          </a:p>
          <a:p>
            <a:r>
              <a:rPr lang="en-US"/>
              <a:t>sd;klfg;lsdkjfg;lksdjfg’sd</a:t>
            </a:r>
          </a:p>
          <a:p>
            <a:r>
              <a:rPr lang="en-US"/>
              <a:t>lskdfg;’lksdjfgl;kdjfg</a:t>
            </a:r>
          </a:p>
          <a:p>
            <a:r>
              <a:rPr lang="en-US"/>
              <a:t>l;kasdfg;’lkdjfgl;kdsfg</a:t>
            </a:r>
          </a:p>
          <a:p>
            <a:r>
              <a:rPr lang="en-US"/>
              <a:t>	;lkjglkajl;’ksdjfg</a:t>
            </a:r>
          </a:p>
          <a:p>
            <a:r>
              <a:rPr lang="en-US"/>
              <a:t>‘aksdjgflkasdjg	kljlksdjfg</a:t>
            </a:r>
          </a:p>
          <a:p>
            <a:r>
              <a:rPr lang="en-US"/>
              <a:t>‘lkjsdfglkjasdfglk</a:t>
            </a:r>
          </a:p>
        </p:txBody>
      </p:sp>
      <p:sp>
        <p:nvSpPr>
          <p:cNvPr id="225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82638"/>
            <a:ext cx="4797425" cy="3597275"/>
          </a:xfrm>
          <a:ln cap="flat"/>
        </p:spPr>
      </p:sp>
    </p:spTree>
    <p:extLst>
      <p:ext uri="{BB962C8B-B14F-4D97-AF65-F5344CB8AC3E}">
        <p14:creationId xmlns:p14="http://schemas.microsoft.com/office/powerpoint/2010/main" val="2404151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kjdfhg;jklsdfhg;sdjkhfg</a:t>
            </a:r>
          </a:p>
          <a:p>
            <a:r>
              <a:rPr lang="en-US"/>
              <a:t>sdl;fkgj;sdklfjg;lsdkjfg;lksdr</a:t>
            </a:r>
          </a:p>
          <a:p>
            <a:r>
              <a:rPr lang="en-US"/>
              <a:t>sd;klfg;lsdkjfg;lksdjfg’sd</a:t>
            </a:r>
          </a:p>
          <a:p>
            <a:r>
              <a:rPr lang="en-US"/>
              <a:t>lskdfg;’lksdjfgl;kdjfg</a:t>
            </a:r>
          </a:p>
          <a:p>
            <a:r>
              <a:rPr lang="en-US"/>
              <a:t>l;kasdfg;’lkdjfgl;kdsfg</a:t>
            </a:r>
          </a:p>
          <a:p>
            <a:r>
              <a:rPr lang="en-US"/>
              <a:t>	;lkjglkajl;’ksdjfg</a:t>
            </a:r>
          </a:p>
          <a:p>
            <a:r>
              <a:rPr lang="en-US"/>
              <a:t>‘aksdjgflkasdjg	kljlksdjfg</a:t>
            </a:r>
          </a:p>
          <a:p>
            <a:r>
              <a:rPr lang="en-US"/>
              <a:t>‘lkjsdfglkjasdfglk</a:t>
            </a:r>
          </a:p>
        </p:txBody>
      </p:sp>
      <p:sp>
        <p:nvSpPr>
          <p:cNvPr id="245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82638"/>
            <a:ext cx="4797425" cy="3597275"/>
          </a:xfrm>
          <a:ln cap="flat"/>
        </p:spPr>
      </p:sp>
    </p:spTree>
    <p:extLst>
      <p:ext uri="{BB962C8B-B14F-4D97-AF65-F5344CB8AC3E}">
        <p14:creationId xmlns:p14="http://schemas.microsoft.com/office/powerpoint/2010/main" val="1781546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kjdfhg;jklsdfhg;sdjkhfg</a:t>
            </a:r>
          </a:p>
          <a:p>
            <a:r>
              <a:rPr lang="en-US"/>
              <a:t>sdl;fkgj;sdklfjg;lsdkjfg;lksdr</a:t>
            </a:r>
          </a:p>
          <a:p>
            <a:r>
              <a:rPr lang="en-US"/>
              <a:t>sd;klfg;lsdkjfg;lksdjfg’sd</a:t>
            </a:r>
          </a:p>
          <a:p>
            <a:r>
              <a:rPr lang="en-US"/>
              <a:t>lskdfg;’lksdjfgl;kdjfg</a:t>
            </a:r>
          </a:p>
          <a:p>
            <a:r>
              <a:rPr lang="en-US"/>
              <a:t>l;kasdfg;’lkdjfgl;kdsfg</a:t>
            </a:r>
          </a:p>
          <a:p>
            <a:r>
              <a:rPr lang="en-US"/>
              <a:t>	;lkjglkajl;’ksdjfg</a:t>
            </a:r>
          </a:p>
          <a:p>
            <a:r>
              <a:rPr lang="en-US"/>
              <a:t>‘aksdjgflkasdjg	kljlksdjfg</a:t>
            </a:r>
          </a:p>
          <a:p>
            <a:r>
              <a:rPr lang="en-US"/>
              <a:t>‘lkjsdfglkjasdfglk</a:t>
            </a:r>
          </a:p>
        </p:txBody>
      </p:sp>
      <p:sp>
        <p:nvSpPr>
          <p:cNvPr id="266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82638"/>
            <a:ext cx="4797425" cy="3597275"/>
          </a:xfrm>
          <a:ln cap="flat"/>
        </p:spPr>
      </p:sp>
    </p:spTree>
    <p:extLst>
      <p:ext uri="{BB962C8B-B14F-4D97-AF65-F5344CB8AC3E}">
        <p14:creationId xmlns:p14="http://schemas.microsoft.com/office/powerpoint/2010/main" val="2181755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kjdfhg;jklsdfhg;sdjkhfg</a:t>
            </a:r>
          </a:p>
          <a:p>
            <a:r>
              <a:rPr lang="en-US"/>
              <a:t>sdl;fkgj;sdklfjg;lsdkjfg;lksdr</a:t>
            </a:r>
          </a:p>
          <a:p>
            <a:r>
              <a:rPr lang="en-US"/>
              <a:t>sd;klfg;lsdkjfg;lksdjfg’sd</a:t>
            </a:r>
          </a:p>
          <a:p>
            <a:r>
              <a:rPr lang="en-US"/>
              <a:t>lskdfg;’lksdjfgl;kdjfg</a:t>
            </a:r>
          </a:p>
          <a:p>
            <a:r>
              <a:rPr lang="en-US"/>
              <a:t>l;kasdfg;’lkdjfgl;kdsfg</a:t>
            </a:r>
          </a:p>
          <a:p>
            <a:r>
              <a:rPr lang="en-US"/>
              <a:t>	;lkjglkajl;’ksdjfg</a:t>
            </a:r>
          </a:p>
          <a:p>
            <a:r>
              <a:rPr lang="en-US"/>
              <a:t>‘aksdjgflkasdjg	kljlksdjfg</a:t>
            </a:r>
          </a:p>
          <a:p>
            <a:r>
              <a:rPr lang="en-US"/>
              <a:t>‘lkjsdfglkjasdfglk</a:t>
            </a:r>
          </a:p>
        </p:txBody>
      </p:sp>
      <p:sp>
        <p:nvSpPr>
          <p:cNvPr id="286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82638"/>
            <a:ext cx="4797425" cy="3597275"/>
          </a:xfrm>
          <a:ln cap="flat"/>
        </p:spPr>
      </p:sp>
    </p:spTree>
    <p:extLst>
      <p:ext uri="{BB962C8B-B14F-4D97-AF65-F5344CB8AC3E}">
        <p14:creationId xmlns:p14="http://schemas.microsoft.com/office/powerpoint/2010/main" val="619901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5229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42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32004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 anchor="ctr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defRPr/>
            </a:pPr>
            <a:endParaRPr kumimoji="0" lang="en-US" sz="2400">
              <a:solidFill>
                <a:srgbClr val="000000"/>
              </a:solidFill>
              <a:effectLst/>
              <a:latin typeface="Arial" pitchFamily="34" charset="0"/>
              <a:ea typeface="Arial Unicode MS"/>
            </a:endParaRPr>
          </a:p>
        </p:txBody>
      </p:sp>
      <p:sp>
        <p:nvSpPr>
          <p:cNvPr id="280799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3521075" y="4267200"/>
            <a:ext cx="5113338" cy="1404938"/>
          </a:xfrm>
          <a:ln/>
        </p:spPr>
        <p:txBody>
          <a:bodyPr rIns="0"/>
          <a:lstStyle>
            <a:lvl1pPr marL="0" indent="0" algn="r">
              <a:buFont typeface="Times" pitchFamily="18" charset="0"/>
              <a:buNone/>
              <a:defRPr sz="26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80698" name="Rectangle 122"/>
          <p:cNvSpPr>
            <a:spLocks noGrp="1" noChangeArrowheads="1"/>
          </p:cNvSpPr>
          <p:nvPr>
            <p:ph type="ctrTitle"/>
          </p:nvPr>
        </p:nvSpPr>
        <p:spPr bwMode="auto">
          <a:xfrm>
            <a:off x="381000" y="420688"/>
            <a:ext cx="8305800" cy="2352675"/>
          </a:xfrm>
          <a:ln/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84" y="6593288"/>
            <a:ext cx="850100" cy="201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" y="6593288"/>
            <a:ext cx="1019247" cy="20228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372397" y="6553200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fld id="{0B740A30-4246-490D-8477-DDC9B02284B9}" type="slidenum">
              <a:rPr kumimoji="0" lang="en-US" sz="12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</a:rPr>
              <a:pPr algn="l">
                <a:defRPr/>
              </a:pPr>
              <a:t>‹#›</a:t>
            </a:fld>
            <a:endParaRPr kumimoji="0"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113155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75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613" y="190500"/>
            <a:ext cx="2090737" cy="5591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7813" y="190500"/>
            <a:ext cx="6121400" cy="5591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635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/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1600200" cy="457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algn="l">
              <a:defRPr/>
            </a:pPr>
            <a:endParaRPr kumimoji="0" lang="en-US" sz="1800">
              <a:effectLst/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3505200" cy="457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algn="l">
              <a:defRPr/>
            </a:pPr>
            <a:endParaRPr kumimoji="0" lang="en-US" sz="1800">
              <a:effectLst/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48400" y="6248400"/>
            <a:ext cx="1524000" cy="4572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5F5F5F"/>
                </a:solidFill>
                <a:ea typeface="ＭＳ Ｐゴシック" pitchFamily="34" charset="-128"/>
                <a:cs typeface="Arial Unicode MS"/>
              </a:defRPr>
            </a:lvl1pPr>
          </a:lstStyle>
          <a:p>
            <a:pPr algn="l">
              <a:defRPr/>
            </a:pPr>
            <a:fld id="{EADF7C83-A7C6-478B-B500-C064B482CE0F}" type="slidenum">
              <a:rPr kumimoji="0" lang="en-US">
                <a:effectLst/>
                <a:latin typeface="Arial" charset="0"/>
              </a:rPr>
              <a:pPr algn="l">
                <a:defRPr/>
              </a:pPr>
              <a:t>‹#›</a:t>
            </a:fld>
            <a:endParaRPr kumimoji="0" lang="en-US"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72961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926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92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5532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fld id="{F33DB1F6-EF26-4ADB-905F-8C647625EC41}" type="slidenum">
              <a:rPr kumimoji="0" lang="en-US" altLang="en-US" sz="1800">
                <a:solidFill>
                  <a:srgbClr val="000000"/>
                </a:solidFill>
                <a:effectLst/>
                <a:latin typeface="Arial" charset="0"/>
                <a:ea typeface="Arial Unicode MS"/>
                <a:cs typeface="Arial" charset="0"/>
              </a:rPr>
              <a:pPr algn="l">
                <a:defRPr/>
              </a:pPr>
              <a:t>‹#›</a:t>
            </a:fld>
            <a:endParaRPr kumimoji="0" lang="en-US" altLang="en-US" sz="1800">
              <a:solidFill>
                <a:srgbClr val="000000"/>
              </a:solidFill>
              <a:effectLst/>
              <a:latin typeface="Arial" charset="0"/>
              <a:ea typeface="Arial Unicode MS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386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48488" y="623728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algn="l">
              <a:defRPr/>
            </a:pPr>
            <a:endParaRPr kumimoji="0" lang="en-US" sz="1800">
              <a:solidFill>
                <a:srgbClr val="000000"/>
              </a:solidFill>
              <a:effectLst/>
              <a:latin typeface="Arial" charset="0"/>
              <a:ea typeface="Arial Unicode M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308725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algn="l">
              <a:defRPr/>
            </a:pPr>
            <a:endParaRPr kumimoji="0" lang="en-US" sz="1800">
              <a:solidFill>
                <a:srgbClr val="000000"/>
              </a:solidFill>
              <a:effectLst/>
              <a:latin typeface="Arial" charset="0"/>
              <a:ea typeface="Arial Unicode M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5532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fld id="{B69B7BB2-87DD-499E-A7A0-72C7A8C5EED6}" type="slidenum">
              <a:rPr kumimoji="0" lang="en-US" sz="1800">
                <a:solidFill>
                  <a:srgbClr val="000000"/>
                </a:solidFill>
                <a:effectLst/>
                <a:latin typeface="Arial" charset="0"/>
                <a:ea typeface="Arial Unicode MS"/>
                <a:cs typeface="Arial" charset="0"/>
              </a:rPr>
              <a:pPr algn="l">
                <a:defRPr/>
              </a:pPr>
              <a:t>‹#›</a:t>
            </a:fld>
            <a:endParaRPr kumimoji="0" lang="en-US" sz="1800">
              <a:solidFill>
                <a:srgbClr val="000000"/>
              </a:solidFill>
              <a:effectLst/>
              <a:latin typeface="Arial" charset="0"/>
              <a:ea typeface="Arial Unicode MS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689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905000"/>
            <a:ext cx="7010400" cy="4114800"/>
          </a:xfrm>
        </p:spPr>
        <p:txBody>
          <a:bodyPr/>
          <a:lstStyle/>
          <a:p>
            <a:pPr lvl="0"/>
            <a:endParaRPr lang="id-ID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48488" y="623728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algn="l">
              <a:defRPr/>
            </a:pPr>
            <a:endParaRPr kumimoji="0" lang="en-US" sz="1800" b="1">
              <a:solidFill>
                <a:srgbClr val="00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308725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algn="l">
              <a:defRPr/>
            </a:pPr>
            <a:endParaRPr kumimoji="0" lang="en-US" sz="1800" b="1">
              <a:solidFill>
                <a:srgbClr val="00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5532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fld id="{0B740A30-4246-490D-8477-DDC9B02284B9}" type="slidenum">
              <a:rPr kumimoji="0" lang="en-US" sz="1800">
                <a:solidFill>
                  <a:srgbClr val="000000"/>
                </a:solidFill>
                <a:effectLst/>
                <a:latin typeface="Arial" charset="0"/>
                <a:ea typeface="Arial Unicode MS"/>
              </a:rPr>
              <a:pPr algn="l">
                <a:defRPr/>
              </a:pPr>
              <a:t>‹#›</a:t>
            </a:fld>
            <a:endParaRPr kumimoji="0" lang="en-US" sz="1800">
              <a:solidFill>
                <a:srgbClr val="000000"/>
              </a:solidFill>
              <a:effectLst/>
              <a:latin typeface="Arial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574541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066800"/>
            <a:ext cx="8553450" cy="518160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24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67648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362075"/>
            <a:ext cx="41021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0250" y="1362075"/>
            <a:ext cx="41021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151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0151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90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369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191004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17998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 anchor="ctr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defRPr/>
            </a:pPr>
            <a:endParaRPr kumimoji="0" lang="en-US" sz="2400">
              <a:solidFill>
                <a:srgbClr val="000000"/>
              </a:solidFill>
              <a:effectLst/>
              <a:latin typeface="Arial" pitchFamily="34" charset="0"/>
              <a:ea typeface="Arial Unicode MS"/>
              <a:cs typeface="Arial" charset="0"/>
            </a:endParaRPr>
          </a:p>
        </p:txBody>
      </p:sp>
      <p:sp>
        <p:nvSpPr>
          <p:cNvPr id="7171" name="Rectangle 52"/>
          <p:cNvSpPr>
            <a:spLocks noGrp="1" noChangeArrowheads="1"/>
          </p:cNvSpPr>
          <p:nvPr>
            <p:ph type="body" idx="1"/>
          </p:nvPr>
        </p:nvSpPr>
        <p:spPr bwMode="gray">
          <a:xfrm>
            <a:off x="285750" y="1143000"/>
            <a:ext cx="8553450" cy="510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172" name="Rectangle 53"/>
          <p:cNvSpPr>
            <a:spLocks noGrp="1" noChangeArrowheads="1"/>
          </p:cNvSpPr>
          <p:nvPr>
            <p:ph type="title"/>
          </p:nvPr>
        </p:nvSpPr>
        <p:spPr bwMode="invGray">
          <a:xfrm>
            <a:off x="277813" y="190500"/>
            <a:ext cx="8561387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84" y="6593288"/>
            <a:ext cx="850100" cy="201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" y="6593288"/>
            <a:ext cx="1019247" cy="20228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372397" y="6553200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fld id="{0B740A30-4246-490D-8477-DDC9B02284B9}" type="slidenum">
              <a:rPr kumimoji="0" lang="en-US" sz="12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</a:rPr>
              <a:pPr algn="l">
                <a:defRPr/>
              </a:pPr>
              <a:t>‹#›</a:t>
            </a:fld>
            <a:endParaRPr kumimoji="0"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08953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Tahoma" pitchFamily="34" charset="0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7663" indent="-347663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7F7F7F"/>
        </a:buClr>
        <a:buFont typeface="Wingdings" pitchFamily="2" charset="2"/>
        <a:buChar char="§"/>
        <a:defRPr sz="3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35000" indent="-173038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A6A6A6"/>
        </a:buClr>
        <a:buFont typeface="Arial" charset="0"/>
        <a:buChar char="•"/>
        <a:defRPr sz="26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22338" indent="-173038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A6A6A6"/>
        </a:buClr>
        <a:buFont typeface="Wingdings" pitchFamily="2" charset="2"/>
        <a:buChar char="ü"/>
        <a:defRPr sz="2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09675" indent="-173038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A6A6A6"/>
        </a:buClr>
        <a:buFont typeface="Arial" charset="0"/>
        <a:buChar char="-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97013" indent="-173038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A6A6A6"/>
        </a:buClr>
        <a:buFont typeface="Times" pitchFamily="18" charset="0"/>
        <a:buChar char="•"/>
        <a:defRPr sz="1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954213" indent="-173038" algn="l" rtl="0" fontAlgn="base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411413" indent="-173038" algn="l" rtl="0" fontAlgn="base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2868613" indent="-173038" algn="l" rtl="0" fontAlgn="base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325813" indent="-173038" algn="l" rtl="0" fontAlgn="base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801688"/>
            <a:ext cx="8305800" cy="2093912"/>
          </a:xfrm>
        </p:spPr>
        <p:txBody>
          <a:bodyPr/>
          <a:lstStyle/>
          <a:p>
            <a:pPr>
              <a:defRPr/>
            </a:pPr>
            <a:r>
              <a:rPr lang="en-US" sz="6000" kern="800" spc="-300" dirty="0" smtClean="0">
                <a:solidFill>
                  <a:schemeClr val="bg1">
                    <a:lumMod val="50000"/>
                  </a:schemeClr>
                </a:solidFill>
              </a:rPr>
              <a:t>Java Fundamentals</a:t>
            </a:r>
            <a:r>
              <a:rPr lang="id-ID" sz="6000" kern="800" spc="-3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id-ID" sz="8000" kern="800" spc="-300" dirty="0" smtClean="0"/>
              <a:t/>
            </a:r>
            <a:br>
              <a:rPr lang="id-ID" sz="8000" kern="800" spc="-300" dirty="0" smtClean="0"/>
            </a:br>
            <a:r>
              <a:rPr lang="en-US" sz="8000" kern="800" spc="-300" dirty="0" smtClean="0"/>
              <a:t>6. J</a:t>
            </a:r>
            <a:r>
              <a:rPr lang="id-ID" sz="8000" kern="800" spc="-300" dirty="0" smtClean="0"/>
              <a:t>ava Database</a:t>
            </a:r>
            <a:endParaRPr lang="en-US" sz="8000" b="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28800" y="4267200"/>
            <a:ext cx="6781800" cy="1600200"/>
          </a:xfrm>
        </p:spPr>
        <p:txBody>
          <a:bodyPr/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id-ID" sz="3600" dirty="0" smtClean="0"/>
              <a:t>Romi Satria Wahon</a:t>
            </a:r>
            <a:r>
              <a:rPr lang="en-US" sz="3600" dirty="0" smtClean="0"/>
              <a:t>o</a:t>
            </a:r>
            <a:br>
              <a:rPr lang="en-US" sz="3600" dirty="0" smtClean="0"/>
            </a:br>
            <a:r>
              <a:rPr lang="en-US" sz="2500" dirty="0" smtClean="0"/>
              <a:t>romi@romisatriawahono.net</a:t>
            </a:r>
            <a:br>
              <a:rPr lang="en-US" sz="2500" dirty="0" smtClean="0"/>
            </a:br>
            <a:r>
              <a:rPr lang="en-US" sz="2500" dirty="0" smtClean="0"/>
              <a:t>http://romisatriawahono.net</a:t>
            </a:r>
            <a:r>
              <a:rPr lang="en-US" sz="2500" smtClean="0"/>
              <a:t/>
            </a:r>
            <a:br>
              <a:rPr lang="en-US" sz="2500" smtClean="0"/>
            </a:br>
            <a:r>
              <a:rPr lang="id-ID" sz="2500"/>
              <a:t>+6281586220090</a:t>
            </a:r>
            <a:endParaRPr lang="en-US" sz="2500"/>
          </a:p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en-US" sz="2500" i="1" dirty="0" smtClean="0"/>
          </a:p>
        </p:txBody>
      </p:sp>
    </p:spTree>
    <p:extLst>
      <p:ext uri="{BB962C8B-B14F-4D97-AF65-F5344CB8AC3E}">
        <p14:creationId xmlns:p14="http://schemas.microsoft.com/office/powerpoint/2010/main" val="262690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 dirty="0"/>
              <a:t>Disadvantage of Database Systems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792663"/>
          </a:xfrm>
          <a:noFill/>
          <a:ln/>
        </p:spPr>
        <p:txBody>
          <a:bodyPr/>
          <a:lstStyle/>
          <a:p>
            <a:r>
              <a:rPr lang="en-US" dirty="0"/>
              <a:t>Database is </a:t>
            </a:r>
            <a:r>
              <a:rPr lang="en-US" dirty="0">
                <a:solidFill>
                  <a:srgbClr val="C00000"/>
                </a:solidFill>
              </a:rPr>
              <a:t>more vulnerable </a:t>
            </a:r>
            <a:r>
              <a:rPr lang="en-US" dirty="0"/>
              <a:t>to destruction thru:</a:t>
            </a:r>
          </a:p>
          <a:p>
            <a:pPr lvl="1"/>
            <a:r>
              <a:rPr lang="en-US" dirty="0"/>
              <a:t>machine malfunction</a:t>
            </a:r>
          </a:p>
          <a:p>
            <a:pPr lvl="1"/>
            <a:r>
              <a:rPr lang="en-US" dirty="0"/>
              <a:t>personal error</a:t>
            </a:r>
          </a:p>
          <a:p>
            <a:pPr lvl="1"/>
            <a:r>
              <a:rPr lang="en-US" dirty="0"/>
              <a:t>Deliberate human tampering</a:t>
            </a:r>
          </a:p>
          <a:p>
            <a:r>
              <a:rPr lang="en-US" dirty="0">
                <a:solidFill>
                  <a:srgbClr val="C00000"/>
                </a:solidFill>
              </a:rPr>
              <a:t>Cost</a:t>
            </a:r>
            <a:r>
              <a:rPr lang="en-US" dirty="0"/>
              <a:t>: the cost of required hardware, DB development, and DB maintenance is </a:t>
            </a:r>
            <a:r>
              <a:rPr lang="en-US" dirty="0" smtClean="0"/>
              <a:t>high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Complexity</a:t>
            </a:r>
            <a:r>
              <a:rPr lang="en-US" dirty="0"/>
              <a:t>: Due to its complexity, the user should understand it well enough to use it efficiently and </a:t>
            </a:r>
            <a:r>
              <a:rPr lang="en-US" dirty="0" smtClean="0"/>
              <a:t>effectively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Database Models - Product - Vendor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838200"/>
            <a:ext cx="8915400" cy="5249863"/>
          </a:xfrm>
          <a:noFill/>
          <a:ln/>
        </p:spPr>
        <p:txBody>
          <a:bodyPr/>
          <a:lstStyle/>
          <a:p>
            <a:pPr>
              <a:buNone/>
            </a:pPr>
            <a:r>
              <a:rPr lang="en-US" sz="2200" dirty="0" smtClean="0"/>
              <a:t>	</a:t>
            </a:r>
            <a:r>
              <a:rPr lang="en-US" sz="2800" dirty="0" smtClean="0"/>
              <a:t>MODEL			PRODUCT		VENDOR</a:t>
            </a:r>
            <a:endParaRPr lang="en-US" sz="2800" dirty="0"/>
          </a:p>
          <a:p>
            <a:pPr marL="801687" lvl="1" indent="-457200"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1. Relational</a:t>
            </a:r>
            <a:r>
              <a:rPr lang="en-US" sz="2200" dirty="0" smtClean="0"/>
              <a:t>         		DB2    			IBMSQL/DS                    </a:t>
            </a:r>
            <a:r>
              <a:rPr lang="en-US" sz="2200" dirty="0"/>
              <a:t>	                       </a:t>
            </a:r>
            <a:r>
              <a:rPr lang="en-US" sz="2200" dirty="0" smtClean="0"/>
              <a:t>		Ingress			Relational Tech.</a:t>
            </a:r>
            <a:endParaRPr lang="en-US" sz="2200" dirty="0"/>
          </a:p>
          <a:p>
            <a:pPr lvl="1">
              <a:buFontTx/>
              <a:buNone/>
            </a:pPr>
            <a:r>
              <a:rPr lang="en-US" sz="2200" dirty="0"/>
              <a:t>                          </a:t>
            </a:r>
            <a:r>
              <a:rPr lang="en-US" sz="2200" dirty="0" smtClean="0"/>
              <a:t>		Oracle          		Oracle </a:t>
            </a:r>
            <a:r>
              <a:rPr lang="en-US" sz="2200" dirty="0" err="1" smtClean="0"/>
              <a:t>corp</a:t>
            </a:r>
            <a:endParaRPr lang="en-US" sz="2200" dirty="0"/>
          </a:p>
          <a:p>
            <a:pPr lvl="1">
              <a:buFontTx/>
              <a:buNone/>
            </a:pPr>
            <a:r>
              <a:rPr lang="en-US" sz="2200" dirty="0"/>
              <a:t>                 </a:t>
            </a:r>
            <a:r>
              <a:rPr lang="en-US" sz="2200" dirty="0" smtClean="0"/>
              <a:t>			Access        		Microsoft </a:t>
            </a:r>
          </a:p>
          <a:p>
            <a:pPr lvl="1">
              <a:buFontTx/>
              <a:buNone/>
            </a:pPr>
            <a:r>
              <a:rPr lang="en-US" sz="2200" dirty="0" smtClean="0"/>
              <a:t>					</a:t>
            </a:r>
            <a:r>
              <a:rPr lang="en-US" sz="2200" dirty="0" err="1" smtClean="0"/>
              <a:t>PostgreSQL</a:t>
            </a:r>
            <a:endParaRPr lang="en-US" sz="2200" dirty="0" smtClean="0"/>
          </a:p>
          <a:p>
            <a:pPr lvl="1">
              <a:buFontTx/>
              <a:buNone/>
            </a:pPr>
            <a:r>
              <a:rPr lang="en-US" sz="2200" dirty="0" smtClean="0"/>
              <a:t>					MySQL 			                          </a:t>
            </a:r>
            <a:endParaRPr lang="en-US" sz="2200" dirty="0"/>
          </a:p>
          <a:p>
            <a:pPr marL="801687" lvl="1" indent="-457200"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2. Network           		</a:t>
            </a:r>
            <a:r>
              <a:rPr lang="en-US" sz="2200" dirty="0" smtClean="0"/>
              <a:t>DMS100    		</a:t>
            </a:r>
            <a:r>
              <a:rPr lang="en-US" sz="2200" dirty="0" err="1" smtClean="0"/>
              <a:t>Unysis</a:t>
            </a:r>
            <a:endParaRPr lang="en-US" sz="2200" dirty="0"/>
          </a:p>
          <a:p>
            <a:pPr lvl="1">
              <a:buFontTx/>
              <a:buNone/>
            </a:pPr>
            <a:r>
              <a:rPr lang="en-US" sz="2200" dirty="0"/>
              <a:t>                              </a:t>
            </a:r>
            <a:r>
              <a:rPr lang="en-US" sz="2200" dirty="0" smtClean="0"/>
              <a:t>		IDMS        	 	</a:t>
            </a:r>
            <a:r>
              <a:rPr lang="en-US" sz="2200" dirty="0" err="1" smtClean="0"/>
              <a:t>Cullinet</a:t>
            </a:r>
            <a:endParaRPr lang="en-US" sz="2200" dirty="0"/>
          </a:p>
          <a:p>
            <a:pPr lvl="1"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3. </a:t>
            </a:r>
            <a:r>
              <a:rPr lang="en-US" sz="2200" dirty="0" err="1" smtClean="0">
                <a:solidFill>
                  <a:srgbClr val="C00000"/>
                </a:solidFill>
              </a:rPr>
              <a:t>Heirarchical</a:t>
            </a:r>
            <a:r>
              <a:rPr lang="en-US" sz="2200" dirty="0" smtClean="0">
                <a:solidFill>
                  <a:srgbClr val="C00000"/>
                </a:solidFill>
              </a:rPr>
              <a:t>       		</a:t>
            </a:r>
            <a:r>
              <a:rPr lang="en-US" sz="2200" dirty="0" smtClean="0"/>
              <a:t>IMS       	 	IBM</a:t>
            </a:r>
            <a:endParaRPr lang="en-US" sz="2200" dirty="0"/>
          </a:p>
          <a:p>
            <a:pPr lvl="1">
              <a:buFontTx/>
              <a:buNone/>
            </a:pPr>
            <a:r>
              <a:rPr lang="en-US" sz="2200" dirty="0"/>
              <a:t>                              </a:t>
            </a:r>
            <a:r>
              <a:rPr lang="en-US" sz="2200" dirty="0" smtClean="0"/>
              <a:t>		System 2000		 </a:t>
            </a:r>
            <a:r>
              <a:rPr lang="en-US" sz="2200" dirty="0"/>
              <a:t>Intel</a:t>
            </a:r>
          </a:p>
          <a:p>
            <a:pPr lvl="1"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4. Object </a:t>
            </a:r>
            <a:r>
              <a:rPr lang="en-US" sz="2200" dirty="0">
                <a:solidFill>
                  <a:srgbClr val="C00000"/>
                </a:solidFill>
              </a:rPr>
              <a:t>oriented </a:t>
            </a:r>
            <a:r>
              <a:rPr lang="en-US" sz="2200" dirty="0" smtClean="0">
                <a:solidFill>
                  <a:srgbClr val="C00000"/>
                </a:solidFill>
              </a:rPr>
              <a:t>		</a:t>
            </a:r>
            <a:r>
              <a:rPr lang="en-US" sz="2200" dirty="0" smtClean="0"/>
              <a:t>Starburst   	 	IBM</a:t>
            </a:r>
            <a:endParaRPr lang="en-US" sz="2200" dirty="0"/>
          </a:p>
          <a:p>
            <a:pPr lvl="1">
              <a:buFontTx/>
              <a:buNone/>
            </a:pPr>
            <a:r>
              <a:rPr lang="en-US" sz="2200" dirty="0" smtClean="0"/>
              <a:t>                              		Gemstone</a:t>
            </a:r>
            <a:endParaRPr lang="en-US" sz="2200" dirty="0"/>
          </a:p>
          <a:p>
            <a:pPr lvl="1">
              <a:buFontTx/>
              <a:buNone/>
            </a:pPr>
            <a:r>
              <a:rPr lang="en-US" sz="2200" dirty="0"/>
              <a:t>                              </a:t>
            </a:r>
            <a:r>
              <a:rPr lang="en-US" sz="2200" dirty="0" smtClean="0"/>
              <a:t>		Orion</a:t>
            </a: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Relational Database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sz="3200" dirty="0"/>
              <a:t>Relational database is a </a:t>
            </a:r>
            <a:r>
              <a:rPr lang="en-US" sz="3200" dirty="0">
                <a:solidFill>
                  <a:srgbClr val="C00000"/>
                </a:solidFill>
              </a:rPr>
              <a:t>collection of tables</a:t>
            </a:r>
          </a:p>
          <a:p>
            <a:r>
              <a:rPr lang="en-US" sz="3200" dirty="0"/>
              <a:t>Formally a </a:t>
            </a:r>
            <a:r>
              <a:rPr lang="en-US" sz="3200" dirty="0">
                <a:solidFill>
                  <a:srgbClr val="C00000"/>
                </a:solidFill>
              </a:rPr>
              <a:t>table is called a relation</a:t>
            </a:r>
          </a:p>
          <a:p>
            <a:r>
              <a:rPr lang="en-US" sz="3200" dirty="0"/>
              <a:t>Database is a </a:t>
            </a:r>
            <a:r>
              <a:rPr lang="en-US" sz="3200" dirty="0">
                <a:solidFill>
                  <a:srgbClr val="C00000"/>
                </a:solidFill>
              </a:rPr>
              <a:t>structure that can hold information about tables, rows, and columns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Relational Database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00025" y="1228725"/>
            <a:ext cx="8858250" cy="5229225"/>
          </a:xfrm>
          <a:noFill/>
          <a:ln/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dirty="0" smtClean="0">
                <a:solidFill>
                  <a:srgbClr val="C00000"/>
                </a:solidFill>
              </a:rPr>
              <a:t>Relational 		   Relational                 	Traditional</a:t>
            </a:r>
            <a:endParaRPr lang="en-US" dirty="0">
              <a:solidFill>
                <a:srgbClr val="C00000"/>
              </a:solidFill>
            </a:endParaRPr>
          </a:p>
          <a:p>
            <a:pPr>
              <a:buFont typeface="Monotype Sorts" charset="2"/>
              <a:buNone/>
            </a:pPr>
            <a:r>
              <a:rPr lang="en-US" u="sng" dirty="0">
                <a:solidFill>
                  <a:srgbClr val="C00000"/>
                </a:solidFill>
              </a:rPr>
              <a:t>Model</a:t>
            </a: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	   </a:t>
            </a:r>
            <a:r>
              <a:rPr lang="en-US" u="sng" dirty="0" smtClean="0">
                <a:solidFill>
                  <a:srgbClr val="C00000"/>
                </a:solidFill>
              </a:rPr>
              <a:t>DBMS</a:t>
            </a:r>
            <a:r>
              <a:rPr lang="en-US" dirty="0" smtClean="0">
                <a:solidFill>
                  <a:srgbClr val="C00000"/>
                </a:solidFill>
              </a:rPr>
              <a:t>             		</a:t>
            </a:r>
            <a:r>
              <a:rPr lang="en-US" u="sng" dirty="0" smtClean="0">
                <a:solidFill>
                  <a:srgbClr val="C00000"/>
                </a:solidFill>
              </a:rPr>
              <a:t>File </a:t>
            </a:r>
            <a:r>
              <a:rPr lang="en-US" u="sng" dirty="0">
                <a:solidFill>
                  <a:srgbClr val="C00000"/>
                </a:solidFill>
              </a:rPr>
              <a:t>System</a:t>
            </a:r>
          </a:p>
          <a:p>
            <a:pPr>
              <a:buFont typeface="Monotype Sorts" charset="2"/>
              <a:buNone/>
            </a:pPr>
            <a:endParaRPr lang="en-US" dirty="0"/>
          </a:p>
          <a:p>
            <a:pPr>
              <a:buFont typeface="Monotype Sorts" charset="2"/>
              <a:buNone/>
            </a:pPr>
            <a:r>
              <a:rPr lang="en-US" dirty="0"/>
              <a:t>Relation                  Table             </a:t>
            </a:r>
            <a:r>
              <a:rPr lang="en-US" dirty="0" smtClean="0"/>
              <a:t>		File</a:t>
            </a:r>
            <a:endParaRPr lang="en-US" dirty="0"/>
          </a:p>
          <a:p>
            <a:pPr>
              <a:buFont typeface="Monotype Sorts" charset="2"/>
              <a:buNone/>
            </a:pPr>
            <a:r>
              <a:rPr lang="en-US" dirty="0" err="1"/>
              <a:t>Tuple</a:t>
            </a:r>
            <a:r>
              <a:rPr lang="en-US" dirty="0"/>
              <a:t>                       Row              </a:t>
            </a:r>
            <a:r>
              <a:rPr lang="en-US" dirty="0" smtClean="0"/>
              <a:t>		Record</a:t>
            </a:r>
            <a:endParaRPr lang="en-US" dirty="0"/>
          </a:p>
          <a:p>
            <a:pPr>
              <a:buFont typeface="Monotype Sorts" charset="2"/>
              <a:buNone/>
            </a:pPr>
            <a:r>
              <a:rPr lang="en-US" dirty="0"/>
              <a:t>Attribute                </a:t>
            </a:r>
            <a:r>
              <a:rPr lang="en-US" dirty="0" smtClean="0"/>
              <a:t> Column            	</a:t>
            </a:r>
            <a:r>
              <a:rPr lang="id-ID" dirty="0" smtClean="0"/>
              <a:t>	</a:t>
            </a:r>
            <a:r>
              <a:rPr lang="en-US" dirty="0" smtClean="0"/>
              <a:t>Field</a:t>
            </a:r>
            <a:endParaRPr lang="en-US" dirty="0"/>
          </a:p>
          <a:p>
            <a:pPr>
              <a:buFont typeface="Monotype Sorts" charset="2"/>
              <a:buNone/>
            </a:pPr>
            <a:r>
              <a:rPr lang="en-US" dirty="0"/>
              <a:t>Primary Key</a:t>
            </a:r>
            <a:r>
              <a:rPr lang="en-US" sz="2800" dirty="0"/>
              <a:t> (PK)    </a:t>
            </a:r>
            <a:r>
              <a:rPr lang="en-US" dirty="0" smtClean="0"/>
              <a:t>Primary </a:t>
            </a:r>
            <a:r>
              <a:rPr lang="en-US" dirty="0"/>
              <a:t>Key </a:t>
            </a:r>
            <a:r>
              <a:rPr lang="en-US" sz="2800" dirty="0"/>
              <a:t>(PK)    </a:t>
            </a:r>
            <a:r>
              <a:rPr lang="en-US" sz="2800" dirty="0" smtClean="0"/>
              <a:t>	</a:t>
            </a:r>
            <a:r>
              <a:rPr lang="en-US" dirty="0" smtClean="0"/>
              <a:t>Search </a:t>
            </a:r>
            <a:r>
              <a:rPr lang="en-US" dirty="0"/>
              <a:t>Key</a:t>
            </a:r>
          </a:p>
          <a:p>
            <a:pPr>
              <a:buFont typeface="Monotype Sorts" charset="2"/>
              <a:buNone/>
            </a:pPr>
            <a:r>
              <a:rPr lang="en-US" dirty="0"/>
              <a:t>Relationship </a:t>
            </a:r>
            <a:r>
              <a:rPr lang="en-US" sz="2800" dirty="0"/>
              <a:t>(FK)    </a:t>
            </a:r>
            <a:r>
              <a:rPr lang="en-US" dirty="0" smtClean="0"/>
              <a:t>Relationship </a:t>
            </a:r>
            <a:r>
              <a:rPr lang="en-US" sz="2800" dirty="0"/>
              <a:t>(FK) </a:t>
            </a:r>
            <a:r>
              <a:rPr lang="en-US" dirty="0"/>
              <a:t>   </a:t>
            </a:r>
            <a:r>
              <a:rPr lang="en-US" dirty="0" smtClean="0"/>
              <a:t>	Not </a:t>
            </a:r>
            <a:r>
              <a:rPr lang="en-US" dirty="0"/>
              <a:t>Used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Relational Database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C00000"/>
                </a:solidFill>
              </a:rPr>
              <a:t>Primary Key </a:t>
            </a:r>
            <a:r>
              <a:rPr lang="en-US" sz="3200" dirty="0"/>
              <a:t>(PK): An attribute which can </a:t>
            </a:r>
            <a:r>
              <a:rPr lang="en-US" sz="3200" dirty="0">
                <a:solidFill>
                  <a:srgbClr val="0070C0"/>
                </a:solidFill>
              </a:rPr>
              <a:t>uniquely identify each record </a:t>
            </a:r>
            <a:r>
              <a:rPr lang="en-US" sz="3200" dirty="0"/>
              <a:t>(tuple) of a relation (table</a:t>
            </a:r>
            <a:r>
              <a:rPr lang="en-US" sz="32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C00000"/>
                </a:solidFill>
              </a:rPr>
              <a:t>Foreign Key </a:t>
            </a:r>
            <a:r>
              <a:rPr lang="en-US" sz="3200" dirty="0"/>
              <a:t>(FK): An attribute which is a </a:t>
            </a:r>
            <a:r>
              <a:rPr lang="en-US" sz="3200" dirty="0">
                <a:solidFill>
                  <a:srgbClr val="0070C0"/>
                </a:solidFill>
              </a:rPr>
              <a:t>regular attribute in one table </a:t>
            </a:r>
            <a:r>
              <a:rPr lang="en-US" sz="3200" dirty="0"/>
              <a:t>but a </a:t>
            </a:r>
            <a:r>
              <a:rPr lang="en-US" sz="3200" dirty="0">
                <a:solidFill>
                  <a:srgbClr val="0070C0"/>
                </a:solidFill>
              </a:rPr>
              <a:t>primary key in another </a:t>
            </a:r>
            <a:r>
              <a:rPr lang="en-US" sz="3200" dirty="0" smtClean="0">
                <a:solidFill>
                  <a:srgbClr val="0070C0"/>
                </a:solidFill>
              </a:rPr>
              <a:t>table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03250" y="244475"/>
            <a:ext cx="8318500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endParaRPr lang="en-US" sz="40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059613" y="1697038"/>
            <a:ext cx="7112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/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57200" y="209550"/>
            <a:ext cx="8172450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l"/>
            <a:r>
              <a:rPr lang="en-US" sz="4000" b="1" dirty="0">
                <a:solidFill>
                  <a:schemeClr val="tx2"/>
                </a:solidFill>
                <a:effectLst/>
                <a:latin typeface="Calibri" pitchFamily="34" charset="0"/>
                <a:cs typeface="Calibri" pitchFamily="34" charset="0"/>
              </a:rPr>
              <a:t>Example of a Relational Database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57225" y="2687638"/>
            <a:ext cx="7023100" cy="2027237"/>
            <a:chOff x="414" y="1693"/>
            <a:chExt cx="4424" cy="1277"/>
          </a:xfrm>
        </p:grpSpPr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432" y="1934"/>
              <a:ext cx="4406" cy="9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414" y="1905"/>
              <a:ext cx="4023" cy="10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u="sng" dirty="0" err="1">
                  <a:solidFill>
                    <a:srgbClr val="C00000"/>
                  </a:solidFill>
                  <a:latin typeface="Times New Roman" pitchFamily="18" charset="0"/>
                </a:rPr>
                <a:t>SalesNO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>
                  <a:solidFill>
                    <a:schemeClr val="tx2"/>
                  </a:solidFill>
                  <a:latin typeface="Times New Roman" pitchFamily="18" charset="0"/>
                </a:rPr>
                <a:t>  </a:t>
              </a:r>
              <a:r>
                <a:rPr lang="en-US" sz="2400" u="sng" dirty="0">
                  <a:latin typeface="Times New Roman" pitchFamily="18" charset="0"/>
                </a:rPr>
                <a:t>Name</a:t>
              </a:r>
              <a:r>
                <a:rPr lang="en-US" sz="2400" dirty="0">
                  <a:latin typeface="Times New Roman" pitchFamily="18" charset="0"/>
                </a:rPr>
                <a:t>     </a:t>
              </a:r>
              <a:r>
                <a:rPr lang="en-US" sz="2400" u="sng" dirty="0">
                  <a:latin typeface="Times New Roman" pitchFamily="18" charset="0"/>
                </a:rPr>
                <a:t>Rate	</a:t>
              </a:r>
              <a:r>
                <a:rPr lang="en-US" sz="2400" dirty="0">
                  <a:latin typeface="Times New Roman" pitchFamily="18" charset="0"/>
                </a:rPr>
                <a:t>  </a:t>
              </a:r>
              <a:r>
                <a:rPr lang="en-US" sz="2400" u="sng" dirty="0">
                  <a:latin typeface="Times New Roman" pitchFamily="18" charset="0"/>
                </a:rPr>
                <a:t>City     </a:t>
              </a:r>
              <a:r>
                <a:rPr lang="en-US" sz="2400" dirty="0">
                  <a:latin typeface="Times New Roman" pitchFamily="18" charset="0"/>
                </a:rPr>
                <a:t>         </a:t>
              </a:r>
              <a:r>
                <a:rPr lang="en-US" sz="2400" u="sng" dirty="0">
                  <a:latin typeface="Times New Roman" pitchFamily="18" charset="0"/>
                </a:rPr>
                <a:t>Dept#</a:t>
              </a:r>
            </a:p>
            <a:p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</a:rPr>
                <a:t>10	     James     10	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</a:rPr>
                <a:t>	  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</a:rPr>
                <a:t>Dallas          A211</a:t>
              </a:r>
            </a:p>
            <a:p>
              <a:r>
                <a:rPr lang="en-US" sz="2400" dirty="0">
                  <a:solidFill>
                    <a:srgbClr val="FE9B03"/>
                  </a:solidFill>
                  <a:latin typeface="Times New Roman" pitchFamily="18" charset="0"/>
                </a:rPr>
                <a:t>12	     Black      15              Denver         F654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  <a:p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</a:rPr>
                <a:t>48	     Black      8	             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</a:rPr>
                <a:t>WashDC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</a:rPr>
                <a:t>      A211</a:t>
              </a:r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433" y="1693"/>
              <a:ext cx="45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 New Roman" pitchFamily="18" charset="0"/>
                </a:rPr>
                <a:t>Sale</a:t>
              </a:r>
            </a:p>
          </p:txBody>
        </p:sp>
      </p:grp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401888" y="2306638"/>
            <a:ext cx="34544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Primary Key (PK)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1828800" y="2714625"/>
            <a:ext cx="542925" cy="31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623888" y="1595438"/>
            <a:ext cx="22002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Relation Name</a:t>
            </a: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1028700" y="1971675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280988" y="5138738"/>
            <a:ext cx="20970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>
                <a:solidFill>
                  <a:srgbClr val="FE9B03"/>
                </a:solidFill>
              </a:rPr>
              <a:t>Tuple (record)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V="1">
            <a:off x="742950" y="4200525"/>
            <a:ext cx="1114425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5805159" y="1852613"/>
            <a:ext cx="135479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dirty="0"/>
              <a:t>Attribute</a:t>
            </a: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6486525" y="2257425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H="1">
            <a:off x="5086350" y="2371725"/>
            <a:ext cx="1228725" cy="600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03250" y="244475"/>
            <a:ext cx="8318500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endParaRPr lang="en-US" sz="400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66788" y="3941763"/>
            <a:ext cx="7056438" cy="2395537"/>
            <a:chOff x="609" y="2773"/>
            <a:chExt cx="4445" cy="1509"/>
          </a:xfrm>
        </p:grpSpPr>
        <p:sp>
          <p:nvSpPr>
            <p:cNvPr id="23555" name="Rectangle 3"/>
            <p:cNvSpPr>
              <a:spLocks noChangeArrowheads="1"/>
            </p:cNvSpPr>
            <p:nvPr/>
          </p:nvSpPr>
          <p:spPr bwMode="auto">
            <a:xfrm>
              <a:off x="648" y="3014"/>
              <a:ext cx="4406" cy="11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6" name="Rectangle 4"/>
            <p:cNvSpPr>
              <a:spLocks noChangeArrowheads="1"/>
            </p:cNvSpPr>
            <p:nvPr/>
          </p:nvSpPr>
          <p:spPr bwMode="auto">
            <a:xfrm>
              <a:off x="630" y="2985"/>
              <a:ext cx="4362" cy="12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2400" u="sng" dirty="0" err="1">
                  <a:solidFill>
                    <a:srgbClr val="C00000"/>
                  </a:solidFill>
                  <a:latin typeface="Times New Roman" pitchFamily="18" charset="0"/>
                </a:rPr>
                <a:t>SalesNO</a:t>
              </a:r>
              <a:r>
                <a:rPr lang="en-US" sz="2400" dirty="0">
                  <a:solidFill>
                    <a:schemeClr val="tx2"/>
                  </a:solidFill>
                  <a:latin typeface="Times New Roman" pitchFamily="18" charset="0"/>
                </a:rPr>
                <a:t>   </a:t>
              </a:r>
              <a:r>
                <a:rPr lang="en-US" sz="2400" u="sng" dirty="0">
                  <a:latin typeface="Times New Roman" pitchFamily="18" charset="0"/>
                </a:rPr>
                <a:t>Name</a:t>
              </a:r>
              <a:r>
                <a:rPr lang="en-US" sz="2400" dirty="0">
                  <a:latin typeface="Times New Roman" pitchFamily="18" charset="0"/>
                </a:rPr>
                <a:t>     </a:t>
              </a:r>
              <a:r>
                <a:rPr lang="en-US" sz="2400" u="sng" dirty="0">
                  <a:latin typeface="Times New Roman" pitchFamily="18" charset="0"/>
                </a:rPr>
                <a:t>Rate	</a:t>
              </a:r>
              <a:r>
                <a:rPr lang="en-US" sz="2400" dirty="0">
                  <a:latin typeface="Times New Roman" pitchFamily="18" charset="0"/>
                </a:rPr>
                <a:t>  </a:t>
              </a:r>
              <a:r>
                <a:rPr lang="en-US" sz="2400" u="sng" dirty="0">
                  <a:latin typeface="Times New Roman" pitchFamily="18" charset="0"/>
                </a:rPr>
                <a:t>City     </a:t>
              </a:r>
              <a:r>
                <a:rPr lang="en-US" sz="2400" dirty="0">
                  <a:latin typeface="Times New Roman" pitchFamily="18" charset="0"/>
                </a:rPr>
                <a:t>         </a:t>
              </a:r>
              <a:r>
                <a:rPr lang="en-US" sz="2400" u="sng" dirty="0">
                  <a:latin typeface="Times New Roman" pitchFamily="18" charset="0"/>
                </a:rPr>
                <a:t>Dept#</a:t>
              </a:r>
            </a:p>
            <a:p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</a:rPr>
                <a:t>10	     James     10	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</a:rPr>
                <a:t>	  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</a:rPr>
                <a:t>Dallas          A211</a:t>
              </a:r>
            </a:p>
            <a:p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</a:rPr>
                <a:t>12	     Black      15              Denver         F654</a:t>
              </a:r>
            </a:p>
            <a:p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</a:rPr>
                <a:t>48	     Black      8	             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</a:rPr>
                <a:t>WashDC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</a:rPr>
                <a:t>      A211</a:t>
              </a:r>
            </a:p>
            <a:p>
              <a:pPr eaLnBrk="1"/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3557" name="Rectangle 5"/>
            <p:cNvSpPr>
              <a:spLocks noChangeArrowheads="1"/>
            </p:cNvSpPr>
            <p:nvPr/>
          </p:nvSpPr>
          <p:spPr bwMode="auto">
            <a:xfrm>
              <a:off x="609" y="2773"/>
              <a:ext cx="535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</a:rPr>
                <a:t>Sales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111250" y="1654175"/>
            <a:ext cx="6203950" cy="16192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128712" y="1608138"/>
            <a:ext cx="6110287" cy="2059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en-US" sz="2400" u="sng" dirty="0" err="1">
                <a:solidFill>
                  <a:schemeClr val="accent2"/>
                </a:solidFill>
                <a:latin typeface="Times New Roman" pitchFamily="18" charset="0"/>
              </a:rPr>
              <a:t>CustID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en-US" sz="2400" u="sng" dirty="0">
                <a:latin typeface="Times New Roman" pitchFamily="18" charset="0"/>
              </a:rPr>
              <a:t>Name</a:t>
            </a:r>
            <a:r>
              <a:rPr lang="en-US" sz="2400" dirty="0">
                <a:latin typeface="Times New Roman" pitchFamily="18" charset="0"/>
              </a:rPr>
              <a:t>     </a:t>
            </a:r>
            <a:r>
              <a:rPr lang="en-US" sz="2400" u="sng" dirty="0">
                <a:latin typeface="Times New Roman" pitchFamily="18" charset="0"/>
              </a:rPr>
              <a:t>Balance </a:t>
            </a:r>
            <a:r>
              <a:rPr lang="en-US" sz="2400" dirty="0">
                <a:latin typeface="Times New Roman" pitchFamily="18" charset="0"/>
              </a:rPr>
              <a:t>     </a:t>
            </a:r>
            <a:r>
              <a:rPr lang="en-US" sz="2400" u="sng" dirty="0">
                <a:latin typeface="Times New Roman" pitchFamily="18" charset="0"/>
              </a:rPr>
              <a:t>City</a:t>
            </a:r>
            <a:r>
              <a:rPr lang="en-US" sz="2400" dirty="0">
                <a:latin typeface="Times New Roman" pitchFamily="18" charset="0"/>
              </a:rPr>
              <a:t>       </a:t>
            </a:r>
            <a:r>
              <a:rPr lang="en-US" sz="2400" u="sng" dirty="0" err="1">
                <a:latin typeface="Times New Roman" pitchFamily="18" charset="0"/>
              </a:rPr>
              <a:t>SaleNo</a:t>
            </a:r>
            <a:endParaRPr lang="en-US" sz="2400" u="sng" dirty="0">
              <a:latin typeface="Times New Roman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132	   Black     2000.00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Dallas	     10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135	   Tom         129.89     Denver      12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198	   Tom        (132.90)	Dallas       10</a:t>
            </a:r>
          </a:p>
          <a:p>
            <a:pPr eaLnBrk="1" hangingPunct="1"/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1128713" y="1219200"/>
            <a:ext cx="1476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Customer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685800" y="3576325"/>
            <a:ext cx="79406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2400" b="1" dirty="0" err="1">
                <a:latin typeface="Times New Roman" pitchFamily="18" charset="0"/>
              </a:rPr>
              <a:t>SalesNO</a:t>
            </a:r>
            <a:r>
              <a:rPr lang="en-US" sz="2400" b="1" dirty="0">
                <a:latin typeface="Times New Roman" pitchFamily="18" charset="0"/>
              </a:rPr>
              <a:t>  is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PK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</a:rPr>
              <a:t>in Sales table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57200" y="209550"/>
            <a:ext cx="8058150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l"/>
            <a:r>
              <a:rPr lang="en-US" sz="4000" b="1" dirty="0" smtClean="0">
                <a:solidFill>
                  <a:schemeClr val="tx2"/>
                </a:solidFill>
                <a:effectLst/>
                <a:latin typeface="Calibri" pitchFamily="34" charset="0"/>
                <a:cs typeface="Calibri" pitchFamily="34" charset="0"/>
              </a:rPr>
              <a:t>Example of a Relational Database</a:t>
            </a:r>
            <a:endParaRPr lang="en-US" sz="4000" b="1" dirty="0">
              <a:solidFill>
                <a:schemeClr val="tx2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H="1">
            <a:off x="2171700" y="3968750"/>
            <a:ext cx="542925" cy="31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03250" y="244475"/>
            <a:ext cx="8318500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endParaRPr lang="en-US" sz="400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66788" y="3941764"/>
            <a:ext cx="7056438" cy="2362034"/>
            <a:chOff x="609" y="2773"/>
            <a:chExt cx="4445" cy="1657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auto">
            <a:xfrm>
              <a:off x="648" y="3014"/>
              <a:ext cx="4406" cy="11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629" y="2985"/>
              <a:ext cx="3975" cy="1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u="sng" dirty="0" err="1">
                  <a:solidFill>
                    <a:srgbClr val="C00000"/>
                  </a:solidFill>
                  <a:latin typeface="Times New Roman" pitchFamily="18" charset="0"/>
                </a:rPr>
                <a:t>SalesNO</a:t>
              </a:r>
              <a:r>
                <a:rPr lang="en-US" sz="2400" dirty="0">
                  <a:solidFill>
                    <a:schemeClr val="tx2"/>
                  </a:solidFill>
                  <a:latin typeface="Times New Roman" pitchFamily="18" charset="0"/>
                </a:rPr>
                <a:t>   </a:t>
              </a:r>
              <a:r>
                <a:rPr lang="en-US" sz="2400" u="sng" dirty="0">
                  <a:latin typeface="Times New Roman" pitchFamily="18" charset="0"/>
                </a:rPr>
                <a:t>Name</a:t>
              </a:r>
              <a:r>
                <a:rPr lang="en-US" sz="2400" dirty="0">
                  <a:latin typeface="Times New Roman" pitchFamily="18" charset="0"/>
                </a:rPr>
                <a:t>     </a:t>
              </a:r>
              <a:r>
                <a:rPr lang="en-US" sz="2400" u="sng" dirty="0">
                  <a:latin typeface="Times New Roman" pitchFamily="18" charset="0"/>
                </a:rPr>
                <a:t>Rate	</a:t>
              </a:r>
              <a:r>
                <a:rPr lang="en-US" sz="2400" dirty="0">
                  <a:latin typeface="Times New Roman" pitchFamily="18" charset="0"/>
                </a:rPr>
                <a:t>  </a:t>
              </a:r>
              <a:r>
                <a:rPr lang="en-US" sz="2400" u="sng" dirty="0">
                  <a:latin typeface="Times New Roman" pitchFamily="18" charset="0"/>
                </a:rPr>
                <a:t>City     </a:t>
              </a:r>
              <a:r>
                <a:rPr lang="en-US" sz="2400" dirty="0">
                  <a:latin typeface="Times New Roman" pitchFamily="18" charset="0"/>
                </a:rPr>
                <a:t>        </a:t>
              </a:r>
              <a:r>
                <a:rPr lang="en-US" sz="2400" u="sng" dirty="0">
                  <a:latin typeface="Times New Roman" pitchFamily="18" charset="0"/>
                </a:rPr>
                <a:t>Dept#</a:t>
              </a:r>
            </a:p>
            <a:p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</a:rPr>
                <a:t>10	     James     10	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</a:rPr>
                <a:t>	  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</a:rPr>
                <a:t>Dallas         A211</a:t>
              </a:r>
            </a:p>
            <a:p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</a:rPr>
                <a:t>12	     Black      15              Denver        F654</a:t>
              </a:r>
            </a:p>
            <a:p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</a:rPr>
                <a:t>48	     Black      8	             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</a:rPr>
                <a:t>WashDC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</a:rPr>
                <a:t>     A211</a:t>
              </a:r>
            </a:p>
            <a:p>
              <a:pPr eaLnBrk="1"/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609" y="2773"/>
              <a:ext cx="535" cy="3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</a:rPr>
                <a:t>Sales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111250" y="1654175"/>
            <a:ext cx="6140450" cy="16192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128713" y="1608138"/>
            <a:ext cx="5956300" cy="2059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2400" u="sng" dirty="0" err="1">
                <a:solidFill>
                  <a:schemeClr val="accent2"/>
                </a:solidFill>
                <a:latin typeface="Times New Roman" pitchFamily="18" charset="0"/>
              </a:rPr>
              <a:t>CustID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en-US" sz="2400" u="sng" dirty="0">
                <a:latin typeface="Times New Roman" pitchFamily="18" charset="0"/>
              </a:rPr>
              <a:t>Name</a:t>
            </a:r>
            <a:r>
              <a:rPr lang="en-US" sz="2400" dirty="0">
                <a:latin typeface="Times New Roman" pitchFamily="18" charset="0"/>
              </a:rPr>
              <a:t>     </a:t>
            </a:r>
            <a:r>
              <a:rPr lang="en-US" sz="2400" u="sng" dirty="0">
                <a:latin typeface="Times New Roman" pitchFamily="18" charset="0"/>
              </a:rPr>
              <a:t>Balance </a:t>
            </a:r>
            <a:r>
              <a:rPr lang="en-US" sz="2400" dirty="0">
                <a:latin typeface="Times New Roman" pitchFamily="18" charset="0"/>
              </a:rPr>
              <a:t>     </a:t>
            </a:r>
            <a:r>
              <a:rPr lang="en-US" sz="2400" u="sng" dirty="0">
                <a:latin typeface="Times New Roman" pitchFamily="18" charset="0"/>
              </a:rPr>
              <a:t>City</a:t>
            </a:r>
            <a:r>
              <a:rPr lang="en-US" sz="2400" dirty="0">
                <a:latin typeface="Times New Roman" pitchFamily="18" charset="0"/>
              </a:rPr>
              <a:t>       </a:t>
            </a:r>
            <a:r>
              <a:rPr lang="en-US" sz="2400" u="sng" dirty="0" err="1">
                <a:solidFill>
                  <a:srgbClr val="FFC000"/>
                </a:solidFill>
                <a:latin typeface="Times New Roman" pitchFamily="18" charset="0"/>
              </a:rPr>
              <a:t>SaleNo</a:t>
            </a:r>
            <a:endParaRPr lang="en-US" sz="2400" u="sng" dirty="0">
              <a:solidFill>
                <a:srgbClr val="FFC000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132	   Black     2000.00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Dallas	     10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135	   Tom        129.89       Denver     12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198	   Tom       (132.90)	Dallas       10</a:t>
            </a:r>
          </a:p>
          <a:p>
            <a:pPr eaLnBrk="1" hangingPunct="1"/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128713" y="1219200"/>
            <a:ext cx="1476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Customer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915988" y="3503613"/>
            <a:ext cx="79406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2400" b="1" dirty="0" err="1">
                <a:latin typeface="Times New Roman" pitchFamily="18" charset="0"/>
              </a:rPr>
              <a:t>SalesNO</a:t>
            </a:r>
            <a:r>
              <a:rPr lang="en-US" sz="2400" b="1" dirty="0">
                <a:latin typeface="Times New Roman" pitchFamily="18" charset="0"/>
              </a:rPr>
              <a:t> is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PK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</a:rPr>
              <a:t>in Sales table and 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</a:rPr>
              <a:t>FK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</a:rPr>
              <a:t>in Customer table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381000" y="209550"/>
            <a:ext cx="8058150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l"/>
            <a:r>
              <a:rPr lang="en-US" sz="4000" b="1" dirty="0" smtClean="0">
                <a:solidFill>
                  <a:schemeClr val="tx2"/>
                </a:solidFill>
                <a:effectLst/>
                <a:latin typeface="Calibri" pitchFamily="34" charset="0"/>
                <a:cs typeface="Calibri" pitchFamily="34" charset="0"/>
              </a:rPr>
              <a:t>Example of a Relational Database</a:t>
            </a:r>
            <a:endParaRPr lang="en-US" sz="4000" b="1" dirty="0">
              <a:solidFill>
                <a:schemeClr val="tx2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V="1">
            <a:off x="5781675" y="2057399"/>
            <a:ext cx="542925" cy="159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H="1">
            <a:off x="2133599" y="3892117"/>
            <a:ext cx="825165" cy="5086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95300" y="211138"/>
            <a:ext cx="8382000" cy="111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65163" y="2757488"/>
            <a:ext cx="8032750" cy="1255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691063" y="838200"/>
            <a:ext cx="135096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Times New Roman" pitchFamily="18" charset="0"/>
              </a:rPr>
              <a:t>OrderLine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679950" y="1196975"/>
            <a:ext cx="4235450" cy="1409128"/>
            <a:chOff x="2948" y="1125"/>
            <a:chExt cx="2800" cy="775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2948" y="1125"/>
              <a:ext cx="2800" cy="775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2959" y="1167"/>
              <a:ext cx="2739" cy="71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800" b="1" u="sng" dirty="0">
                  <a:latin typeface="Times New Roman" pitchFamily="18" charset="0"/>
                </a:rPr>
                <a:t>ONO</a:t>
              </a:r>
              <a:r>
                <a:rPr lang="en-US" sz="1800" b="1" dirty="0">
                  <a:latin typeface="Times New Roman" pitchFamily="18" charset="0"/>
                </a:rPr>
                <a:t>   </a:t>
              </a:r>
              <a:r>
                <a:rPr lang="en-US" sz="1800" b="1" u="sng" dirty="0" err="1">
                  <a:latin typeface="Times New Roman" pitchFamily="18" charset="0"/>
                </a:rPr>
                <a:t>Oline</a:t>
              </a:r>
              <a:r>
                <a:rPr lang="en-US" sz="1800" b="1" u="sng" dirty="0">
                  <a:latin typeface="Times New Roman" pitchFamily="18" charset="0"/>
                </a:rPr>
                <a:t># </a:t>
              </a:r>
              <a:r>
                <a:rPr lang="en-US" sz="1800" b="1" dirty="0">
                  <a:latin typeface="Times New Roman" pitchFamily="18" charset="0"/>
                </a:rPr>
                <a:t>   </a:t>
              </a:r>
              <a:r>
                <a:rPr lang="en-US" sz="1800" u="sng" dirty="0">
                  <a:solidFill>
                    <a:schemeClr val="tx1"/>
                  </a:solidFill>
                  <a:latin typeface="Times New Roman" pitchFamily="18" charset="0"/>
                </a:rPr>
                <a:t>Part#   </a:t>
              </a:r>
              <a:r>
                <a:rPr lang="en-US" sz="1800" dirty="0">
                  <a:solidFill>
                    <a:schemeClr val="tx1"/>
                  </a:solidFill>
                  <a:latin typeface="Times New Roman" pitchFamily="18" charset="0"/>
                </a:rPr>
                <a:t>   </a:t>
              </a:r>
              <a:r>
                <a:rPr lang="en-US" sz="1800" u="sng" dirty="0">
                  <a:solidFill>
                    <a:schemeClr val="tx1"/>
                  </a:solidFill>
                  <a:latin typeface="Times New Roman" pitchFamily="18" charset="0"/>
                </a:rPr>
                <a:t>Qty   </a:t>
              </a:r>
              <a:r>
                <a:rPr lang="en-US" sz="1800" dirty="0">
                  <a:solidFill>
                    <a:schemeClr val="tx1"/>
                  </a:solidFill>
                  <a:latin typeface="Times New Roman" pitchFamily="18" charset="0"/>
                </a:rPr>
                <a:t>    </a:t>
              </a:r>
              <a:r>
                <a:rPr lang="en-US" sz="1800" u="sng" dirty="0">
                  <a:solidFill>
                    <a:schemeClr val="tx1"/>
                  </a:solidFill>
                  <a:latin typeface="Times New Roman" pitchFamily="18" charset="0"/>
                </a:rPr>
                <a:t>Part#   </a:t>
              </a:r>
              <a:endParaRPr lang="en-US" sz="1800" u="sng" dirty="0">
                <a:solidFill>
                  <a:schemeClr val="tx2"/>
                </a:solidFill>
                <a:latin typeface="Times New Roman" pitchFamily="18" charset="0"/>
              </a:endParaRPr>
            </a:p>
            <a:p>
              <a:r>
                <a:rPr lang="en-US" sz="1800" dirty="0">
                  <a:solidFill>
                    <a:schemeClr val="tx1"/>
                  </a:solidFill>
                  <a:latin typeface="Times New Roman" pitchFamily="18" charset="0"/>
                </a:rPr>
                <a:t>102      1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</a:rPr>
                <a:t>	          </a:t>
              </a:r>
              <a:r>
                <a:rPr lang="en-US" sz="1800" dirty="0">
                  <a:solidFill>
                    <a:schemeClr val="tx1"/>
                  </a:solidFill>
                  <a:latin typeface="Times New Roman" pitchFamily="18" charset="0"/>
                </a:rPr>
                <a:t>12.00     10      EX454</a:t>
              </a:r>
            </a:p>
            <a:p>
              <a:r>
                <a:rPr lang="en-US" sz="1800" dirty="0">
                  <a:solidFill>
                    <a:schemeClr val="tx1"/>
                  </a:solidFill>
                  <a:latin typeface="Times New Roman" pitchFamily="18" charset="0"/>
                </a:rPr>
                <a:t>102      2	             129.89    1       DE012</a:t>
              </a:r>
            </a:p>
            <a:p>
              <a:r>
                <a:rPr lang="en-US" sz="1800" dirty="0">
                  <a:solidFill>
                    <a:schemeClr val="tx1"/>
                  </a:solidFill>
                  <a:latin typeface="Times New Roman" pitchFamily="18" charset="0"/>
                </a:rPr>
                <a:t>199       1                32.90    3       DC810</a:t>
              </a:r>
            </a:p>
          </p:txBody>
        </p:sp>
      </p:grp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434975" y="1222375"/>
            <a:ext cx="3930650" cy="14446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97248" y="1196975"/>
            <a:ext cx="3998552" cy="14439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l"/>
            <a:r>
              <a:rPr lang="en-US" sz="2000" b="1" u="sng" dirty="0">
                <a:solidFill>
                  <a:schemeClr val="tx1"/>
                </a:solidFill>
                <a:latin typeface="Times New Roman" pitchFamily="18" charset="0"/>
              </a:rPr>
              <a:t>ONO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   </a:t>
            </a:r>
            <a:r>
              <a:rPr lang="en-US" sz="2000" u="sng" dirty="0">
                <a:solidFill>
                  <a:schemeClr val="tx1"/>
                </a:solidFill>
                <a:latin typeface="Times New Roman" pitchFamily="18" charset="0"/>
              </a:rPr>
              <a:t>DATE	</a:t>
            </a:r>
            <a:r>
              <a:rPr lang="en-US" sz="2000" u="sng" dirty="0" smtClean="0">
                <a:latin typeface="Times New Roman" pitchFamily="18" charset="0"/>
              </a:rPr>
              <a:t>   </a:t>
            </a:r>
            <a:r>
              <a:rPr lang="en-US" sz="2000" u="sng" dirty="0" err="1" smtClean="0">
                <a:solidFill>
                  <a:schemeClr val="tx1"/>
                </a:solidFill>
                <a:latin typeface="Times New Roman" pitchFamily="18" charset="0"/>
              </a:rPr>
              <a:t>CustID</a:t>
            </a:r>
            <a:r>
              <a:rPr lang="en-US" sz="2000" u="sng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 u="sng" dirty="0" err="1" smtClean="0">
                <a:solidFill>
                  <a:schemeClr val="tx1"/>
                </a:solidFill>
                <a:latin typeface="Times New Roman" pitchFamily="18" charset="0"/>
              </a:rPr>
              <a:t>SalesNO</a:t>
            </a:r>
            <a:endParaRPr lang="en-US" sz="2000" u="sng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102      11/2/94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</a:rPr>
              <a:t>	  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132	 10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199     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2/15/95	    135     12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  92      10/4/94         102	 53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474663" y="838200"/>
            <a:ext cx="8572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</a:rPr>
              <a:t>Order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3400425" y="4300538"/>
            <a:ext cx="381000" cy="19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471488" y="3125787"/>
            <a:ext cx="5167312" cy="13477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263210" y="3124200"/>
            <a:ext cx="5451790" cy="13208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en-US" sz="2000" b="1" u="sng" dirty="0" err="1">
                <a:latin typeface="Times New Roman" pitchFamily="18" charset="0"/>
              </a:rPr>
              <a:t>CustID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u="sng" dirty="0">
                <a:solidFill>
                  <a:schemeClr val="tx1"/>
                </a:solidFill>
                <a:latin typeface="Times New Roman" pitchFamily="18" charset="0"/>
              </a:rPr>
              <a:t>Name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     </a:t>
            </a:r>
            <a:r>
              <a:rPr lang="en-US" sz="2000" u="sng" dirty="0">
                <a:solidFill>
                  <a:schemeClr val="tx1"/>
                </a:solidFill>
                <a:latin typeface="Times New Roman" pitchFamily="18" charset="0"/>
              </a:rPr>
              <a:t>Balance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     </a:t>
            </a:r>
            <a:r>
              <a:rPr lang="en-US" sz="2000" u="sng" dirty="0">
                <a:solidFill>
                  <a:schemeClr val="tx1"/>
                </a:solidFill>
                <a:latin typeface="Times New Roman" pitchFamily="18" charset="0"/>
              </a:rPr>
              <a:t>City    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     </a:t>
            </a:r>
            <a:r>
              <a:rPr lang="en-US" sz="2000" u="sng" dirty="0" err="1">
                <a:solidFill>
                  <a:schemeClr val="tx1"/>
                </a:solidFill>
                <a:latin typeface="Times New Roman" pitchFamily="18" charset="0"/>
              </a:rPr>
              <a:t>SaleNo</a:t>
            </a:r>
            <a:endParaRPr lang="en-US" sz="2000" u="sng" dirty="0">
              <a:solidFill>
                <a:srgbClr val="00DFCA"/>
              </a:solidFill>
              <a:latin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132	   Black     2000.00  Dallas        10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135	   Tom        129.89    Denver      12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198	   Tom       (132.90)   Dallas       10</a:t>
            </a: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457200" y="2797175"/>
            <a:ext cx="12525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</a:rPr>
              <a:t>Customer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446463" y="4565650"/>
            <a:ext cx="5062537" cy="1889125"/>
            <a:chOff x="2171" y="3130"/>
            <a:chExt cx="3189" cy="1190"/>
          </a:xfrm>
        </p:grpSpPr>
        <p:sp>
          <p:nvSpPr>
            <p:cNvPr id="27663" name="Rectangle 15"/>
            <p:cNvSpPr>
              <a:spLocks noChangeArrowheads="1"/>
            </p:cNvSpPr>
            <p:nvPr/>
          </p:nvSpPr>
          <p:spPr bwMode="auto">
            <a:xfrm>
              <a:off x="2171" y="3390"/>
              <a:ext cx="3189" cy="93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Rectangle 16"/>
            <p:cNvSpPr>
              <a:spLocks noChangeArrowheads="1"/>
            </p:cNvSpPr>
            <p:nvPr/>
          </p:nvSpPr>
          <p:spPr bwMode="auto">
            <a:xfrm>
              <a:off x="2192" y="3371"/>
              <a:ext cx="3025" cy="9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u="sng" dirty="0" err="1">
                  <a:latin typeface="Times New Roman" pitchFamily="18" charset="0"/>
                </a:rPr>
                <a:t>SalesNO</a:t>
              </a:r>
              <a:r>
                <a:rPr lang="en-US" sz="2000" b="1" dirty="0">
                  <a:latin typeface="Times New Roman" pitchFamily="18" charset="0"/>
                </a:rPr>
                <a:t> </a:t>
              </a:r>
              <a:r>
                <a:rPr lang="en-US" sz="2000" dirty="0">
                  <a:solidFill>
                    <a:schemeClr val="tx2"/>
                  </a:solidFill>
                  <a:latin typeface="Times New Roman" pitchFamily="18" charset="0"/>
                </a:rPr>
                <a:t>  </a:t>
              </a:r>
              <a:r>
                <a:rPr lang="en-US" sz="2000" u="sng" dirty="0">
                  <a:solidFill>
                    <a:schemeClr val="tx1"/>
                  </a:solidFill>
                  <a:latin typeface="Times New Roman" pitchFamily="18" charset="0"/>
                </a:rPr>
                <a:t>Name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</a:rPr>
                <a:t>     </a:t>
              </a:r>
              <a:r>
                <a:rPr lang="en-US" sz="2000" u="sng" dirty="0">
                  <a:solidFill>
                    <a:schemeClr val="tx1"/>
                  </a:solidFill>
                  <a:latin typeface="Times New Roman" pitchFamily="18" charset="0"/>
                </a:rPr>
                <a:t>Rate	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</a:rPr>
                <a:t>  </a:t>
              </a:r>
              <a:r>
                <a:rPr lang="en-US" sz="2000" u="sng" dirty="0">
                  <a:solidFill>
                    <a:schemeClr val="tx1"/>
                  </a:solidFill>
                  <a:latin typeface="Times New Roman" pitchFamily="18" charset="0"/>
                </a:rPr>
                <a:t>City     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</a:rPr>
                <a:t>     </a:t>
              </a:r>
              <a:r>
                <a:rPr lang="en-US" sz="2000" u="sng" dirty="0" err="1">
                  <a:solidFill>
                    <a:schemeClr val="tx1"/>
                  </a:solidFill>
                  <a:latin typeface="Times New Roman" pitchFamily="18" charset="0"/>
                </a:rPr>
                <a:t>Dept</a:t>
              </a:r>
              <a:r>
                <a:rPr lang="en-US" sz="2000" u="sng" dirty="0">
                  <a:solidFill>
                    <a:schemeClr val="tx1"/>
                  </a:solidFill>
                  <a:latin typeface="Times New Roman" pitchFamily="18" charset="0"/>
                </a:rPr>
                <a:t>#</a:t>
              </a:r>
            </a:p>
            <a:p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</a:rPr>
                <a:t>10	     James     10	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</a:rPr>
                <a:t>  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</a:rPr>
                <a:t>Dallas       A211</a:t>
              </a:r>
            </a:p>
            <a:p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</a:rPr>
                <a:t>12	     Black      15       Denver      F654</a:t>
              </a:r>
            </a:p>
            <a:p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</a:rPr>
                <a:t>48	     Black      8	   </a:t>
              </a:r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</a:rPr>
                <a:t>WashDC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</a:rPr>
                <a:t>   A211</a:t>
              </a:r>
            </a:p>
          </p:txBody>
        </p:sp>
        <p:sp>
          <p:nvSpPr>
            <p:cNvPr id="27665" name="Rectangle 17"/>
            <p:cNvSpPr>
              <a:spLocks noChangeArrowheads="1"/>
            </p:cNvSpPr>
            <p:nvPr/>
          </p:nvSpPr>
          <p:spPr bwMode="auto">
            <a:xfrm>
              <a:off x="2177" y="3130"/>
              <a:ext cx="46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dirty="0" smtClean="0">
                  <a:solidFill>
                    <a:schemeClr val="tx1"/>
                  </a:solidFill>
                  <a:latin typeface="Times New Roman" pitchFamily="18" charset="0"/>
                </a:rPr>
                <a:t>Sales</a:t>
              </a:r>
              <a:endParaRPr lang="en-US" sz="2000" b="1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1489075" y="147638"/>
            <a:ext cx="50260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485775" y="209550"/>
            <a:ext cx="7848600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l"/>
            <a:r>
              <a:rPr lang="en-US" sz="4000" b="1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Example: Order Entry Database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Functionality of a DBMS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178800" cy="4457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programmer sees SQL, which has </a:t>
            </a:r>
            <a:r>
              <a:rPr lang="en-US" sz="2800" dirty="0" smtClean="0"/>
              <a:t>two components</a:t>
            </a:r>
            <a:r>
              <a:rPr lang="en-US" sz="2800" dirty="0"/>
              <a:t>:</a:t>
            </a:r>
          </a:p>
          <a:p>
            <a:pPr marL="86360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Data Definition Language </a:t>
            </a:r>
            <a:r>
              <a:rPr lang="en-US" sz="2400" dirty="0" smtClean="0"/>
              <a:t>(DDL)</a:t>
            </a:r>
            <a:endParaRPr lang="en-US" sz="2400" dirty="0"/>
          </a:p>
          <a:p>
            <a:pPr marL="86360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Data Manipulation Language </a:t>
            </a:r>
            <a:r>
              <a:rPr lang="en-US" sz="2400" dirty="0"/>
              <a:t>(</a:t>
            </a:r>
            <a:r>
              <a:rPr lang="en-US" sz="2400" dirty="0" smtClean="0"/>
              <a:t>DML)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Behind </a:t>
            </a:r>
            <a:r>
              <a:rPr lang="en-US" sz="2800" dirty="0"/>
              <a:t>the scenes the DBMS has:</a:t>
            </a:r>
          </a:p>
          <a:p>
            <a:pPr marL="86360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Query engine</a:t>
            </a:r>
          </a:p>
          <a:p>
            <a:pPr marL="86360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Query optimizer</a:t>
            </a:r>
          </a:p>
          <a:p>
            <a:pPr marL="86360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Storage management</a:t>
            </a:r>
          </a:p>
          <a:p>
            <a:pPr marL="86360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Transaction Management (concurrency, recovery)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478" t="3448" r="8186" b="6897"/>
          <a:stretch>
            <a:fillRect/>
          </a:stretch>
        </p:blipFill>
        <p:spPr bwMode="auto">
          <a:xfrm>
            <a:off x="5791200" y="914400"/>
            <a:ext cx="33528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143000"/>
            <a:ext cx="8258175" cy="4648200"/>
          </a:xfrm>
        </p:spPr>
        <p:txBody>
          <a:bodyPr/>
          <a:lstStyle/>
          <a:p>
            <a:pPr eaLnBrk="1" hangingPunct="1"/>
            <a:r>
              <a:rPr lang="id-ID" sz="2600" dirty="0" smtClean="0">
                <a:solidFill>
                  <a:srgbClr val="C00000"/>
                </a:solidFill>
              </a:rPr>
              <a:t>SD Sompok </a:t>
            </a:r>
            <a:r>
              <a:rPr lang="id-ID" sz="2600" dirty="0" smtClean="0"/>
              <a:t>Semarang (1987)</a:t>
            </a:r>
          </a:p>
          <a:p>
            <a:pPr eaLnBrk="1" hangingPunct="1"/>
            <a:r>
              <a:rPr lang="id-ID" sz="2600" dirty="0" smtClean="0">
                <a:solidFill>
                  <a:srgbClr val="C00000"/>
                </a:solidFill>
              </a:rPr>
              <a:t>SMPN 8</a:t>
            </a:r>
            <a:r>
              <a:rPr lang="id-ID" sz="2600" dirty="0" smtClean="0"/>
              <a:t> Semarang (1990)</a:t>
            </a:r>
          </a:p>
          <a:p>
            <a:pPr eaLnBrk="1" hangingPunct="1"/>
            <a:r>
              <a:rPr lang="id-ID" sz="2600" dirty="0" smtClean="0">
                <a:solidFill>
                  <a:srgbClr val="C00000"/>
                </a:solidFill>
              </a:rPr>
              <a:t>SMA Taruna Nusantara</a:t>
            </a:r>
            <a:r>
              <a:rPr lang="id-ID" sz="2600" dirty="0" smtClean="0"/>
              <a:t>, Magelang (1993)</a:t>
            </a:r>
          </a:p>
          <a:p>
            <a:pPr eaLnBrk="1" hangingPunct="1"/>
            <a:r>
              <a:rPr lang="id-ID" sz="2600" dirty="0" smtClean="0"/>
              <a:t>S1, S2 dan S3 (on-leave)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Department of Computer Sciences</a:t>
            </a:r>
            <a:br>
              <a:rPr lang="en-US" sz="2600" dirty="0" smtClean="0"/>
            </a:br>
            <a:r>
              <a:rPr lang="en-US" sz="2600" dirty="0" smtClean="0">
                <a:solidFill>
                  <a:srgbClr val="CC0000"/>
                </a:solidFill>
              </a:rPr>
              <a:t>Saitama University</a:t>
            </a:r>
            <a:r>
              <a:rPr lang="en-US" sz="2600" dirty="0" smtClean="0"/>
              <a:t>, Japan (1994-2004)</a:t>
            </a:r>
          </a:p>
          <a:p>
            <a:pPr eaLnBrk="1" hangingPunct="1"/>
            <a:r>
              <a:rPr lang="id-ID" sz="2600" dirty="0" smtClean="0"/>
              <a:t>Research Interests: </a:t>
            </a:r>
            <a:r>
              <a:rPr lang="en-US" sz="2600" dirty="0" smtClean="0">
                <a:solidFill>
                  <a:srgbClr val="C00000"/>
                </a:solidFill>
              </a:rPr>
              <a:t>Software Engineering</a:t>
            </a:r>
            <a:r>
              <a:rPr lang="en-US" sz="2600" dirty="0" smtClean="0"/>
              <a:t>,</a:t>
            </a:r>
            <a:r>
              <a:rPr lang="id-ID" sz="2600" dirty="0" smtClean="0"/>
              <a:t/>
            </a:r>
            <a:br>
              <a:rPr lang="id-ID" sz="2600" dirty="0" smtClean="0"/>
            </a:br>
            <a:r>
              <a:rPr lang="id-ID" sz="2600" dirty="0" smtClean="0"/>
              <a:t>Intelligent Systems</a:t>
            </a:r>
            <a:endParaRPr lang="en-US" sz="2600" dirty="0" smtClean="0"/>
          </a:p>
          <a:p>
            <a:pPr eaLnBrk="1" hangingPunct="1"/>
            <a:r>
              <a:rPr lang="en-US" sz="2600" dirty="0" smtClean="0"/>
              <a:t>Founder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Koordinator</a:t>
            </a:r>
            <a:r>
              <a:rPr lang="en-US" sz="2600" dirty="0" smtClean="0"/>
              <a:t> </a:t>
            </a:r>
            <a:r>
              <a:rPr lang="en-US" sz="2600" dirty="0" err="1" smtClean="0">
                <a:solidFill>
                  <a:srgbClr val="CC0000"/>
                </a:solidFill>
              </a:rPr>
              <a:t>IlmuKomputer.Com</a:t>
            </a:r>
            <a:endParaRPr lang="id-ID" sz="2600" dirty="0" smtClean="0">
              <a:solidFill>
                <a:srgbClr val="CC0000"/>
              </a:solidFill>
            </a:endParaRPr>
          </a:p>
          <a:p>
            <a:pPr eaLnBrk="1" hangingPunct="1"/>
            <a:r>
              <a:rPr lang="id-ID" sz="2600" dirty="0" smtClean="0"/>
              <a:t>Peneliti LIPI </a:t>
            </a:r>
            <a:r>
              <a:rPr lang="id-ID" sz="2600" smtClean="0"/>
              <a:t>(2004-2007)</a:t>
            </a:r>
            <a:endParaRPr lang="id-ID" sz="2600" dirty="0" smtClean="0"/>
          </a:p>
          <a:p>
            <a:pPr eaLnBrk="1" hangingPunct="1"/>
            <a:r>
              <a:rPr lang="id-ID" sz="2600" dirty="0" smtClean="0"/>
              <a:t>Founder dan CEO </a:t>
            </a:r>
            <a:r>
              <a:rPr lang="id-ID" sz="2600" dirty="0" smtClean="0">
                <a:solidFill>
                  <a:srgbClr val="CC0000"/>
                </a:solidFill>
              </a:rPr>
              <a:t>PT Brainmatics Cipta Informatika</a:t>
            </a:r>
            <a:endParaRPr lang="en-US" sz="2600" dirty="0" smtClean="0">
              <a:solidFill>
                <a:srgbClr val="CC0000"/>
              </a:solidFill>
            </a:endParaRPr>
          </a:p>
        </p:txBody>
      </p:sp>
      <p:sp>
        <p:nvSpPr>
          <p:cNvPr id="12292" name="Title 5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762000"/>
          </a:xfrm>
        </p:spPr>
        <p:txBody>
          <a:bodyPr/>
          <a:lstStyle/>
          <a:p>
            <a:pPr eaLnBrk="1" hangingPunct="1"/>
            <a:r>
              <a:rPr lang="id-ID" sz="4000" dirty="0" smtClean="0">
                <a:latin typeface="Calibri" pitchFamily="34" charset="0"/>
                <a:cs typeface="Calibri" pitchFamily="34" charset="0"/>
              </a:rPr>
              <a:t>Romi Satria Wahono</a:t>
            </a:r>
          </a:p>
        </p:txBody>
      </p:sp>
    </p:spTree>
    <p:extLst>
      <p:ext uri="{BB962C8B-B14F-4D97-AF65-F5344CB8AC3E}">
        <p14:creationId xmlns:p14="http://schemas.microsoft.com/office/powerpoint/2010/main" val="1205975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7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7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7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7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7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7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7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7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7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7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7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7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7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7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7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7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7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7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7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93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Programmer Sees the DBMS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Start </a:t>
            </a:r>
            <a:r>
              <a:rPr lang="en-US" dirty="0"/>
              <a:t>with DDL to </a:t>
            </a:r>
            <a:r>
              <a:rPr lang="en-US" i="1" dirty="0"/>
              <a:t>create tables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2. Continue </a:t>
            </a:r>
            <a:r>
              <a:rPr lang="en-US" dirty="0"/>
              <a:t>with DML to </a:t>
            </a:r>
            <a:r>
              <a:rPr lang="en-US" i="1" dirty="0"/>
              <a:t>populate tables:</a:t>
            </a:r>
            <a:endParaRPr lang="en-US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2895600" y="2057400"/>
            <a:ext cx="5867400" cy="14773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dirty="0"/>
              <a:t>CREATE TABLE Students (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dirty="0"/>
              <a:t>	Name CHAR(30)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dirty="0"/>
              <a:t>	SSN CHAR(9) PRIMARY KEY NOT NULL,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dirty="0"/>
              <a:t>	Category CHAR(20)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dirty="0"/>
              <a:t>)   . . . 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2667000" y="4724400"/>
            <a:ext cx="5597623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dirty="0"/>
              <a:t>INSERT INTO Students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dirty="0"/>
              <a:t>VALUES(‘Charles’, ‘123456789’, ‘undergraduate’)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dirty="0"/>
              <a:t>.  .  . 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173663"/>
          </a:xfrm>
        </p:spPr>
        <p:txBody>
          <a:bodyPr/>
          <a:lstStyle/>
          <a:p>
            <a:r>
              <a:rPr lang="en-US" dirty="0"/>
              <a:t>Enroll “Mary Johnson” in “CSE444”:</a:t>
            </a:r>
          </a:p>
          <a:p>
            <a:endParaRPr lang="en-US" dirty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600200" y="1676400"/>
            <a:ext cx="5646097" cy="36933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dirty="0"/>
              <a:t>BEGIN TRANSACTION; 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000" dirty="0"/>
          </a:p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dirty="0"/>
              <a:t>INSERT INTO Takes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dirty="0"/>
              <a:t>    SELECT Students.SSN, Courses.CID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dirty="0"/>
              <a:t>    FROM Students, Courses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dirty="0"/>
              <a:t>    WHERE Students.name = ‘Mary Johnson’ and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dirty="0"/>
              <a:t>                   Courses.name = ‘CSE444’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000" dirty="0"/>
          </a:p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dirty="0"/>
              <a:t>-- More updates here....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000" dirty="0"/>
          </a:p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dirty="0"/>
              <a:t>IF everything-went-OK</a:t>
            </a:r>
            <a:br>
              <a:rPr lang="en-US" sz="2000" dirty="0"/>
            </a:br>
            <a:r>
              <a:rPr lang="en-US" sz="2000" dirty="0"/>
              <a:t>      THEN COMMIT;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dirty="0"/>
              <a:t>ELSE ROLLBACK 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98249" y="5943600"/>
            <a:ext cx="7992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000" dirty="0"/>
              <a:t>If system crashes, the transaction is still either committed or aborted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021263"/>
          </a:xfrm>
        </p:spPr>
        <p:txBody>
          <a:bodyPr/>
          <a:lstStyle/>
          <a:p>
            <a:r>
              <a:rPr lang="en-US" sz="3200" dirty="0"/>
              <a:t>A </a:t>
            </a:r>
            <a:r>
              <a:rPr lang="en-US" sz="3200" dirty="0">
                <a:solidFill>
                  <a:srgbClr val="C00000"/>
                </a:solidFill>
              </a:rPr>
              <a:t>transaction</a:t>
            </a:r>
            <a:r>
              <a:rPr lang="en-US" sz="3200" dirty="0"/>
              <a:t> = sequence of statements that either all succeed, or all fail</a:t>
            </a:r>
          </a:p>
          <a:p>
            <a:r>
              <a:rPr lang="en-US" sz="3200" dirty="0"/>
              <a:t>Transactions have the ACID properties:</a:t>
            </a:r>
          </a:p>
          <a:p>
            <a:pPr marL="801687" lvl="1" indent="-457200"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A</a:t>
            </a:r>
            <a:r>
              <a:rPr lang="en-US" sz="2400" dirty="0"/>
              <a:t> = atomicity </a:t>
            </a:r>
            <a:r>
              <a:rPr lang="en-US" sz="1800" dirty="0"/>
              <a:t>(a transaction should be done or undone completely )</a:t>
            </a:r>
          </a:p>
          <a:p>
            <a:pPr marL="801687" lvl="1" indent="-457200"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C </a:t>
            </a:r>
            <a:r>
              <a:rPr lang="en-US" sz="2400" dirty="0"/>
              <a:t>= consistency </a:t>
            </a:r>
            <a:r>
              <a:rPr lang="en-US" sz="1800" dirty="0"/>
              <a:t>(a transaction should transform a system from one consistent state to another consistent state)</a:t>
            </a:r>
            <a:r>
              <a:rPr lang="en-US" sz="2400" dirty="0"/>
              <a:t> </a:t>
            </a:r>
          </a:p>
          <a:p>
            <a:pPr marL="801687" lvl="1" indent="-457200"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I</a:t>
            </a:r>
            <a:r>
              <a:rPr lang="en-US" sz="2400" dirty="0"/>
              <a:t>  = isolation </a:t>
            </a:r>
            <a:r>
              <a:rPr lang="en-US" sz="1800" dirty="0"/>
              <a:t>(each transaction should happen independently of other transactions )</a:t>
            </a:r>
          </a:p>
          <a:p>
            <a:pPr marL="801687" lvl="1" indent="-457200"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D </a:t>
            </a:r>
            <a:r>
              <a:rPr lang="en-US" sz="2400" dirty="0"/>
              <a:t>= durability </a:t>
            </a:r>
            <a:r>
              <a:rPr lang="en-US" sz="1800" dirty="0"/>
              <a:t>(completed transactions should remain permanent)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021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Find all courses that “Mary” takes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What </a:t>
            </a:r>
            <a:r>
              <a:rPr lang="en-US" dirty="0"/>
              <a:t>happens behind the scene 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Query processor figures out how to answer the query efficiently. 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914400" y="1981200"/>
            <a:ext cx="6870214" cy="164352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800" dirty="0"/>
              <a:t>SELECT  C.name</a:t>
            </a:r>
            <a:br>
              <a:rPr lang="en-US" sz="2800" dirty="0"/>
            </a:br>
            <a:r>
              <a:rPr lang="en-US" sz="2800" dirty="0"/>
              <a:t>FROM </a:t>
            </a:r>
            <a:r>
              <a:rPr lang="en-US" sz="2800" b="1" dirty="0"/>
              <a:t>    </a:t>
            </a:r>
            <a:r>
              <a:rPr lang="en-US" sz="2800" dirty="0"/>
              <a:t>Students S, Takes T, Courses C</a:t>
            </a:r>
            <a:br>
              <a:rPr lang="en-US" sz="2800" dirty="0"/>
            </a:br>
            <a:r>
              <a:rPr lang="en-US" sz="2800" dirty="0"/>
              <a:t>WHERE  S.name=“Mary” and </a:t>
            </a:r>
            <a:br>
              <a:rPr lang="en-US" sz="2800" dirty="0"/>
            </a:br>
            <a:r>
              <a:rPr lang="en-US" sz="2800" dirty="0"/>
              <a:t>                S.ssn = T.ssn and T.cid = C.cid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609600"/>
          </a:xfrm>
        </p:spPr>
        <p:txBody>
          <a:bodyPr/>
          <a:lstStyle/>
          <a:p>
            <a:r>
              <a:rPr lang="en-US" dirty="0"/>
              <a:t>Queries, </a:t>
            </a:r>
            <a:r>
              <a:rPr lang="id-ID" dirty="0" smtClean="0"/>
              <a:t>B</a:t>
            </a:r>
            <a:r>
              <a:rPr lang="en-US" dirty="0" err="1" smtClean="0"/>
              <a:t>ehind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id-ID" dirty="0" smtClean="0"/>
              <a:t>S</a:t>
            </a:r>
            <a:r>
              <a:rPr lang="en-US" dirty="0" err="1" smtClean="0"/>
              <a:t>cene</a:t>
            </a:r>
            <a:endParaRPr lang="en-US" dirty="0"/>
          </a:p>
        </p:txBody>
      </p:sp>
      <p:sp>
        <p:nvSpPr>
          <p:cNvPr id="26684" name="Line 60"/>
          <p:cNvSpPr>
            <a:spLocks noChangeShapeType="1"/>
          </p:cNvSpPr>
          <p:nvPr/>
        </p:nvSpPr>
        <p:spPr bwMode="auto">
          <a:xfrm flipH="1">
            <a:off x="5867400" y="685800"/>
            <a:ext cx="1219200" cy="2209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" name="Rectangle 28"/>
          <p:cNvSpPr>
            <a:spLocks noChangeArrowheads="1"/>
          </p:cNvSpPr>
          <p:nvPr/>
        </p:nvSpPr>
        <p:spPr bwMode="auto">
          <a:xfrm>
            <a:off x="4630137" y="1524000"/>
            <a:ext cx="4063612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</a:rPr>
              <a:t>Imperative query execution plan:</a:t>
            </a:r>
          </a:p>
        </p:txBody>
      </p:sp>
      <p:sp>
        <p:nvSpPr>
          <p:cNvPr id="109" name="Rectangle 29"/>
          <p:cNvSpPr>
            <a:spLocks noChangeArrowheads="1"/>
          </p:cNvSpPr>
          <p:nvPr/>
        </p:nvSpPr>
        <p:spPr bwMode="auto">
          <a:xfrm>
            <a:off x="228600" y="2362200"/>
            <a:ext cx="4185441" cy="120097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SELECT  C.name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FROM</a:t>
            </a: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Students S, Takes T, Courses C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WHERE S.name=“Mary” and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S.ssn = T.ssn and T.cid = C.cid</a:t>
            </a:r>
          </a:p>
        </p:txBody>
      </p:sp>
      <p:sp>
        <p:nvSpPr>
          <p:cNvPr id="110" name="Text Box 30"/>
          <p:cNvSpPr txBox="1">
            <a:spLocks noChangeArrowheads="1"/>
          </p:cNvSpPr>
          <p:nvPr/>
        </p:nvSpPr>
        <p:spPr bwMode="auto">
          <a:xfrm>
            <a:off x="458811" y="1524000"/>
            <a:ext cx="27526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Declarative SQL query</a:t>
            </a:r>
          </a:p>
        </p:txBody>
      </p:sp>
      <p:sp>
        <p:nvSpPr>
          <p:cNvPr id="111" name="Line 54"/>
          <p:cNvSpPr>
            <a:spLocks noChangeShapeType="1"/>
          </p:cNvSpPr>
          <p:nvPr/>
        </p:nvSpPr>
        <p:spPr bwMode="auto">
          <a:xfrm flipV="1">
            <a:off x="4953000" y="4724400"/>
            <a:ext cx="0" cy="381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" name="Line 56"/>
          <p:cNvSpPr>
            <a:spLocks noChangeShapeType="1"/>
          </p:cNvSpPr>
          <p:nvPr/>
        </p:nvSpPr>
        <p:spPr bwMode="auto">
          <a:xfrm flipV="1">
            <a:off x="5486400" y="4114800"/>
            <a:ext cx="0" cy="762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" name="Line 61"/>
          <p:cNvSpPr>
            <a:spLocks noChangeShapeType="1"/>
          </p:cNvSpPr>
          <p:nvPr/>
        </p:nvSpPr>
        <p:spPr bwMode="auto">
          <a:xfrm flipH="1" flipV="1">
            <a:off x="3581400" y="2209800"/>
            <a:ext cx="2286000" cy="762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4" name="Line 64"/>
          <p:cNvSpPr>
            <a:spLocks noChangeShapeType="1"/>
          </p:cNvSpPr>
          <p:nvPr/>
        </p:nvSpPr>
        <p:spPr bwMode="auto">
          <a:xfrm flipH="1">
            <a:off x="1981200" y="2209800"/>
            <a:ext cx="1600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" name="Line 65"/>
          <p:cNvSpPr>
            <a:spLocks noChangeShapeType="1"/>
          </p:cNvSpPr>
          <p:nvPr/>
        </p:nvSpPr>
        <p:spPr bwMode="auto">
          <a:xfrm flipH="1">
            <a:off x="685800" y="2209800"/>
            <a:ext cx="1295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" name="Line 66"/>
          <p:cNvSpPr>
            <a:spLocks noChangeShapeType="1"/>
          </p:cNvSpPr>
          <p:nvPr/>
        </p:nvSpPr>
        <p:spPr bwMode="auto">
          <a:xfrm>
            <a:off x="2362200" y="2362200"/>
            <a:ext cx="37338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" name="Line 67"/>
          <p:cNvSpPr>
            <a:spLocks noChangeShapeType="1"/>
          </p:cNvSpPr>
          <p:nvPr/>
        </p:nvSpPr>
        <p:spPr bwMode="auto">
          <a:xfrm flipH="1">
            <a:off x="6019800" y="2438400"/>
            <a:ext cx="76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18" name="Group 83"/>
          <p:cNvGrpSpPr>
            <a:grpSpLocks/>
          </p:cNvGrpSpPr>
          <p:nvPr/>
        </p:nvGrpSpPr>
        <p:grpSpPr bwMode="auto">
          <a:xfrm>
            <a:off x="4419600" y="1981200"/>
            <a:ext cx="4343400" cy="3397250"/>
            <a:chOff x="2875" y="1337"/>
            <a:chExt cx="2736" cy="2140"/>
          </a:xfrm>
        </p:grpSpPr>
        <p:sp>
          <p:nvSpPr>
            <p:cNvPr id="119" name="Freeform 16"/>
            <p:cNvSpPr>
              <a:spLocks/>
            </p:cNvSpPr>
            <p:nvPr/>
          </p:nvSpPr>
          <p:spPr bwMode="auto">
            <a:xfrm flipH="1">
              <a:off x="3713" y="1618"/>
              <a:ext cx="799" cy="3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2"/>
                </a:cxn>
                <a:cxn ang="0">
                  <a:pos x="0" y="0"/>
                </a:cxn>
              </a:cxnLst>
              <a:rect l="0" t="0" r="r" b="b"/>
              <a:pathLst>
                <a:path w="1" h="323">
                  <a:moveTo>
                    <a:pt x="0" y="0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Rectangle 19"/>
            <p:cNvSpPr>
              <a:spLocks noChangeArrowheads="1"/>
            </p:cNvSpPr>
            <p:nvPr/>
          </p:nvSpPr>
          <p:spPr bwMode="auto">
            <a:xfrm>
              <a:off x="2875" y="3250"/>
              <a:ext cx="704" cy="22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Students</a:t>
              </a:r>
            </a:p>
          </p:txBody>
        </p:sp>
        <p:sp>
          <p:nvSpPr>
            <p:cNvPr id="121" name="Rectangle 20"/>
            <p:cNvSpPr>
              <a:spLocks noChangeArrowheads="1"/>
            </p:cNvSpPr>
            <p:nvPr/>
          </p:nvSpPr>
          <p:spPr bwMode="auto">
            <a:xfrm>
              <a:off x="4000" y="3240"/>
              <a:ext cx="509" cy="22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Takes</a:t>
              </a:r>
            </a:p>
          </p:txBody>
        </p:sp>
        <p:grpSp>
          <p:nvGrpSpPr>
            <p:cNvPr id="122" name="Group 42"/>
            <p:cNvGrpSpPr>
              <a:grpSpLocks/>
            </p:cNvGrpSpPr>
            <p:nvPr/>
          </p:nvGrpSpPr>
          <p:grpSpPr bwMode="auto">
            <a:xfrm>
              <a:off x="3504" y="2400"/>
              <a:ext cx="503" cy="324"/>
              <a:chOff x="3488" y="2651"/>
              <a:chExt cx="503" cy="324"/>
            </a:xfrm>
          </p:grpSpPr>
          <p:sp>
            <p:nvSpPr>
              <p:cNvPr id="150" name="Freeform 9"/>
              <p:cNvSpPr>
                <a:spLocks/>
              </p:cNvSpPr>
              <p:nvPr/>
            </p:nvSpPr>
            <p:spPr bwMode="auto">
              <a:xfrm>
                <a:off x="3601" y="2651"/>
                <a:ext cx="1" cy="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7"/>
                  </a:cxn>
                  <a:cxn ang="0">
                    <a:pos x="0" y="0"/>
                  </a:cxn>
                </a:cxnLst>
                <a:rect l="0" t="0" r="r" b="b"/>
                <a:pathLst>
                  <a:path w="1" h="78">
                    <a:moveTo>
                      <a:pt x="0" y="0"/>
                    </a:moveTo>
                    <a:lnTo>
                      <a:pt x="0" y="7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Freeform 10"/>
              <p:cNvSpPr>
                <a:spLocks/>
              </p:cNvSpPr>
              <p:nvPr/>
            </p:nvSpPr>
            <p:spPr bwMode="auto">
              <a:xfrm>
                <a:off x="3820" y="2651"/>
                <a:ext cx="1" cy="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7"/>
                  </a:cxn>
                  <a:cxn ang="0">
                    <a:pos x="0" y="0"/>
                  </a:cxn>
                </a:cxnLst>
                <a:rect l="0" t="0" r="r" b="b"/>
                <a:pathLst>
                  <a:path w="1" h="78">
                    <a:moveTo>
                      <a:pt x="0" y="0"/>
                    </a:moveTo>
                    <a:lnTo>
                      <a:pt x="0" y="7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Freeform 11"/>
              <p:cNvSpPr>
                <a:spLocks/>
              </p:cNvSpPr>
              <p:nvPr/>
            </p:nvSpPr>
            <p:spPr bwMode="auto">
              <a:xfrm>
                <a:off x="3601" y="2651"/>
                <a:ext cx="220" cy="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9" y="77"/>
                  </a:cxn>
                  <a:cxn ang="0">
                    <a:pos x="0" y="0"/>
                  </a:cxn>
                </a:cxnLst>
                <a:rect l="0" t="0" r="r" b="b"/>
                <a:pathLst>
                  <a:path w="220" h="78">
                    <a:moveTo>
                      <a:pt x="0" y="0"/>
                    </a:moveTo>
                    <a:lnTo>
                      <a:pt x="219" y="7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53" name="Group 41"/>
              <p:cNvGrpSpPr>
                <a:grpSpLocks/>
              </p:cNvGrpSpPr>
              <p:nvPr/>
            </p:nvGrpSpPr>
            <p:grpSpPr bwMode="auto">
              <a:xfrm>
                <a:off x="3488" y="2651"/>
                <a:ext cx="503" cy="324"/>
                <a:chOff x="3488" y="2651"/>
                <a:chExt cx="503" cy="324"/>
              </a:xfrm>
            </p:grpSpPr>
            <p:sp>
              <p:nvSpPr>
                <p:cNvPr id="154" name="Freeform 12"/>
                <p:cNvSpPr>
                  <a:spLocks/>
                </p:cNvSpPr>
                <p:nvPr/>
              </p:nvSpPr>
              <p:spPr bwMode="auto">
                <a:xfrm>
                  <a:off x="3601" y="2651"/>
                  <a:ext cx="220" cy="78"/>
                </a:xfrm>
                <a:custGeom>
                  <a:avLst/>
                  <a:gdLst/>
                  <a:ahLst/>
                  <a:cxnLst>
                    <a:cxn ang="0">
                      <a:pos x="0" y="77"/>
                    </a:cxn>
                    <a:cxn ang="0">
                      <a:pos x="219" y="0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220" h="78">
                      <a:moveTo>
                        <a:pt x="0" y="77"/>
                      </a:moveTo>
                      <a:lnTo>
                        <a:pt x="219" y="0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5" name="Rectangle 21"/>
                <p:cNvSpPr>
                  <a:spLocks noChangeArrowheads="1"/>
                </p:cNvSpPr>
                <p:nvPr/>
              </p:nvSpPr>
              <p:spPr bwMode="auto">
                <a:xfrm>
                  <a:off x="3488" y="2783"/>
                  <a:ext cx="50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sid=sid</a:t>
                  </a:r>
                </a:p>
              </p:txBody>
            </p:sp>
          </p:grpSp>
        </p:grpSp>
        <p:grpSp>
          <p:nvGrpSpPr>
            <p:cNvPr id="123" name="Group 51"/>
            <p:cNvGrpSpPr>
              <a:grpSpLocks/>
            </p:cNvGrpSpPr>
            <p:nvPr/>
          </p:nvGrpSpPr>
          <p:grpSpPr bwMode="auto">
            <a:xfrm>
              <a:off x="4464" y="1344"/>
              <a:ext cx="530" cy="245"/>
              <a:chOff x="3501" y="1383"/>
              <a:chExt cx="530" cy="245"/>
            </a:xfrm>
          </p:grpSpPr>
          <p:sp>
            <p:nvSpPr>
              <p:cNvPr id="146" name="Freeform 6"/>
              <p:cNvSpPr>
                <a:spLocks/>
              </p:cNvSpPr>
              <p:nvPr/>
            </p:nvSpPr>
            <p:spPr bwMode="auto">
              <a:xfrm>
                <a:off x="3527" y="1393"/>
                <a:ext cx="1" cy="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"/>
                  </a:cxn>
                  <a:cxn ang="0">
                    <a:pos x="0" y="0"/>
                  </a:cxn>
                </a:cxnLst>
                <a:rect l="0" t="0" r="r" b="b"/>
                <a:pathLst>
                  <a:path w="1" h="109">
                    <a:moveTo>
                      <a:pt x="0" y="0"/>
                    </a:moveTo>
                    <a:lnTo>
                      <a:pt x="0" y="10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Freeform 7"/>
              <p:cNvSpPr>
                <a:spLocks/>
              </p:cNvSpPr>
              <p:nvPr/>
            </p:nvSpPr>
            <p:spPr bwMode="auto">
              <a:xfrm>
                <a:off x="3582" y="1393"/>
                <a:ext cx="1" cy="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"/>
                  </a:cxn>
                  <a:cxn ang="0">
                    <a:pos x="0" y="0"/>
                  </a:cxn>
                </a:cxnLst>
                <a:rect l="0" t="0" r="r" b="b"/>
                <a:pathLst>
                  <a:path w="1" h="109">
                    <a:moveTo>
                      <a:pt x="0" y="0"/>
                    </a:moveTo>
                    <a:lnTo>
                      <a:pt x="0" y="10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Freeform 8"/>
              <p:cNvSpPr>
                <a:spLocks/>
              </p:cNvSpPr>
              <p:nvPr/>
            </p:nvSpPr>
            <p:spPr bwMode="auto">
              <a:xfrm>
                <a:off x="3501" y="1383"/>
                <a:ext cx="11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9" y="0"/>
                  </a:cxn>
                  <a:cxn ang="0">
                    <a:pos x="0" y="0"/>
                  </a:cxn>
                </a:cxnLst>
                <a:rect l="0" t="0" r="r" b="b"/>
                <a:pathLst>
                  <a:path w="110" h="1">
                    <a:moveTo>
                      <a:pt x="0" y="0"/>
                    </a:moveTo>
                    <a:lnTo>
                      <a:pt x="10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Rectangle 24"/>
              <p:cNvSpPr>
                <a:spLocks noChangeArrowheads="1"/>
              </p:cNvSpPr>
              <p:nvPr/>
            </p:nvSpPr>
            <p:spPr bwMode="auto">
              <a:xfrm>
                <a:off x="3561" y="1436"/>
                <a:ext cx="47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sname</a:t>
                </a:r>
              </a:p>
            </p:txBody>
          </p:sp>
        </p:grpSp>
        <p:sp>
          <p:nvSpPr>
            <p:cNvPr id="124" name="Rectangle 26"/>
            <p:cNvSpPr>
              <a:spLocks noChangeArrowheads="1"/>
            </p:cNvSpPr>
            <p:nvPr/>
          </p:nvSpPr>
          <p:spPr bwMode="auto">
            <a:xfrm>
              <a:off x="4460" y="1971"/>
              <a:ext cx="11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5" name="Rectangle 27"/>
            <p:cNvSpPr>
              <a:spLocks noChangeArrowheads="1"/>
            </p:cNvSpPr>
            <p:nvPr/>
          </p:nvSpPr>
          <p:spPr bwMode="auto">
            <a:xfrm>
              <a:off x="4440" y="1337"/>
              <a:ext cx="11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126" name="Group 43"/>
            <p:cNvGrpSpPr>
              <a:grpSpLocks/>
            </p:cNvGrpSpPr>
            <p:nvPr/>
          </p:nvGrpSpPr>
          <p:grpSpPr bwMode="auto">
            <a:xfrm>
              <a:off x="3072" y="2832"/>
              <a:ext cx="925" cy="240"/>
              <a:chOff x="3120" y="3024"/>
              <a:chExt cx="925" cy="240"/>
            </a:xfrm>
          </p:grpSpPr>
          <p:grpSp>
            <p:nvGrpSpPr>
              <p:cNvPr id="142" name="Group 37"/>
              <p:cNvGrpSpPr>
                <a:grpSpLocks/>
              </p:cNvGrpSpPr>
              <p:nvPr/>
            </p:nvGrpSpPr>
            <p:grpSpPr bwMode="auto">
              <a:xfrm>
                <a:off x="3120" y="3024"/>
                <a:ext cx="102" cy="100"/>
                <a:chOff x="3125" y="1968"/>
                <a:chExt cx="102" cy="100"/>
              </a:xfrm>
            </p:grpSpPr>
            <p:sp>
              <p:nvSpPr>
                <p:cNvPr id="144" name="Freeform 38"/>
                <p:cNvSpPr>
                  <a:spLocks/>
                </p:cNvSpPr>
                <p:nvPr/>
              </p:nvSpPr>
              <p:spPr bwMode="auto">
                <a:xfrm>
                  <a:off x="3125" y="1968"/>
                  <a:ext cx="73" cy="100"/>
                </a:xfrm>
                <a:custGeom>
                  <a:avLst/>
                  <a:gdLst/>
                  <a:ahLst/>
                  <a:cxnLst>
                    <a:cxn ang="0">
                      <a:pos x="72" y="50"/>
                    </a:cxn>
                    <a:cxn ang="0">
                      <a:pos x="62" y="15"/>
                    </a:cxn>
                    <a:cxn ang="0">
                      <a:pos x="36" y="0"/>
                    </a:cxn>
                    <a:cxn ang="0">
                      <a:pos x="11" y="15"/>
                    </a:cxn>
                    <a:cxn ang="0">
                      <a:pos x="0" y="50"/>
                    </a:cxn>
                    <a:cxn ang="0">
                      <a:pos x="11" y="84"/>
                    </a:cxn>
                    <a:cxn ang="0">
                      <a:pos x="36" y="99"/>
                    </a:cxn>
                    <a:cxn ang="0">
                      <a:pos x="62" y="84"/>
                    </a:cxn>
                    <a:cxn ang="0">
                      <a:pos x="72" y="50"/>
                    </a:cxn>
                  </a:cxnLst>
                  <a:rect l="0" t="0" r="r" b="b"/>
                  <a:pathLst>
                    <a:path w="73" h="100">
                      <a:moveTo>
                        <a:pt x="72" y="50"/>
                      </a:moveTo>
                      <a:lnTo>
                        <a:pt x="62" y="15"/>
                      </a:lnTo>
                      <a:lnTo>
                        <a:pt x="36" y="0"/>
                      </a:lnTo>
                      <a:lnTo>
                        <a:pt x="11" y="15"/>
                      </a:lnTo>
                      <a:lnTo>
                        <a:pt x="0" y="50"/>
                      </a:lnTo>
                      <a:lnTo>
                        <a:pt x="11" y="84"/>
                      </a:lnTo>
                      <a:lnTo>
                        <a:pt x="36" y="99"/>
                      </a:lnTo>
                      <a:lnTo>
                        <a:pt x="62" y="84"/>
                      </a:lnTo>
                      <a:lnTo>
                        <a:pt x="72" y="5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" name="Freeform 39"/>
                <p:cNvSpPr>
                  <a:spLocks/>
                </p:cNvSpPr>
                <p:nvPr/>
              </p:nvSpPr>
              <p:spPr bwMode="auto">
                <a:xfrm>
                  <a:off x="3162" y="1979"/>
                  <a:ext cx="65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5" h="1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43" name="Rectangle 40"/>
              <p:cNvSpPr>
                <a:spLocks noChangeArrowheads="1"/>
              </p:cNvSpPr>
              <p:nvPr/>
            </p:nvSpPr>
            <p:spPr bwMode="auto">
              <a:xfrm>
                <a:off x="3168" y="3072"/>
                <a:ext cx="87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name=“Mary” </a:t>
                </a:r>
              </a:p>
            </p:txBody>
          </p:sp>
        </p:grpSp>
        <p:grpSp>
          <p:nvGrpSpPr>
            <p:cNvPr id="127" name="Group 44"/>
            <p:cNvGrpSpPr>
              <a:grpSpLocks/>
            </p:cNvGrpSpPr>
            <p:nvPr/>
          </p:nvGrpSpPr>
          <p:grpSpPr bwMode="auto">
            <a:xfrm>
              <a:off x="4320" y="1968"/>
              <a:ext cx="503" cy="324"/>
              <a:chOff x="3488" y="2651"/>
              <a:chExt cx="503" cy="324"/>
            </a:xfrm>
          </p:grpSpPr>
          <p:sp>
            <p:nvSpPr>
              <p:cNvPr id="136" name="Freeform 45"/>
              <p:cNvSpPr>
                <a:spLocks/>
              </p:cNvSpPr>
              <p:nvPr/>
            </p:nvSpPr>
            <p:spPr bwMode="auto">
              <a:xfrm>
                <a:off x="3601" y="2651"/>
                <a:ext cx="1" cy="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7"/>
                  </a:cxn>
                  <a:cxn ang="0">
                    <a:pos x="0" y="0"/>
                  </a:cxn>
                </a:cxnLst>
                <a:rect l="0" t="0" r="r" b="b"/>
                <a:pathLst>
                  <a:path w="1" h="78">
                    <a:moveTo>
                      <a:pt x="0" y="0"/>
                    </a:moveTo>
                    <a:lnTo>
                      <a:pt x="0" y="7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Freeform 46"/>
              <p:cNvSpPr>
                <a:spLocks/>
              </p:cNvSpPr>
              <p:nvPr/>
            </p:nvSpPr>
            <p:spPr bwMode="auto">
              <a:xfrm>
                <a:off x="3820" y="2651"/>
                <a:ext cx="1" cy="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7"/>
                  </a:cxn>
                  <a:cxn ang="0">
                    <a:pos x="0" y="0"/>
                  </a:cxn>
                </a:cxnLst>
                <a:rect l="0" t="0" r="r" b="b"/>
                <a:pathLst>
                  <a:path w="1" h="78">
                    <a:moveTo>
                      <a:pt x="0" y="0"/>
                    </a:moveTo>
                    <a:lnTo>
                      <a:pt x="0" y="7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Freeform 47"/>
              <p:cNvSpPr>
                <a:spLocks/>
              </p:cNvSpPr>
              <p:nvPr/>
            </p:nvSpPr>
            <p:spPr bwMode="auto">
              <a:xfrm>
                <a:off x="3601" y="2651"/>
                <a:ext cx="220" cy="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9" y="77"/>
                  </a:cxn>
                  <a:cxn ang="0">
                    <a:pos x="0" y="0"/>
                  </a:cxn>
                </a:cxnLst>
                <a:rect l="0" t="0" r="r" b="b"/>
                <a:pathLst>
                  <a:path w="220" h="78">
                    <a:moveTo>
                      <a:pt x="0" y="0"/>
                    </a:moveTo>
                    <a:lnTo>
                      <a:pt x="219" y="7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39" name="Group 48"/>
              <p:cNvGrpSpPr>
                <a:grpSpLocks/>
              </p:cNvGrpSpPr>
              <p:nvPr/>
            </p:nvGrpSpPr>
            <p:grpSpPr bwMode="auto">
              <a:xfrm>
                <a:off x="3488" y="2651"/>
                <a:ext cx="503" cy="324"/>
                <a:chOff x="3488" y="2651"/>
                <a:chExt cx="503" cy="324"/>
              </a:xfrm>
            </p:grpSpPr>
            <p:sp>
              <p:nvSpPr>
                <p:cNvPr id="140" name="Freeform 49"/>
                <p:cNvSpPr>
                  <a:spLocks/>
                </p:cNvSpPr>
                <p:nvPr/>
              </p:nvSpPr>
              <p:spPr bwMode="auto">
                <a:xfrm>
                  <a:off x="3601" y="2651"/>
                  <a:ext cx="220" cy="78"/>
                </a:xfrm>
                <a:custGeom>
                  <a:avLst/>
                  <a:gdLst/>
                  <a:ahLst/>
                  <a:cxnLst>
                    <a:cxn ang="0">
                      <a:pos x="0" y="77"/>
                    </a:cxn>
                    <a:cxn ang="0">
                      <a:pos x="219" y="0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220" h="78">
                      <a:moveTo>
                        <a:pt x="0" y="77"/>
                      </a:moveTo>
                      <a:lnTo>
                        <a:pt x="219" y="0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1" name="Rectangle 50"/>
                <p:cNvSpPr>
                  <a:spLocks noChangeArrowheads="1"/>
                </p:cNvSpPr>
                <p:nvPr/>
              </p:nvSpPr>
              <p:spPr bwMode="auto">
                <a:xfrm>
                  <a:off x="3488" y="2783"/>
                  <a:ext cx="50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cid=cid</a:t>
                  </a:r>
                </a:p>
              </p:txBody>
            </p:sp>
          </p:grpSp>
        </p:grpSp>
        <p:sp>
          <p:nvSpPr>
            <p:cNvPr id="128" name="Rectangle 52"/>
            <p:cNvSpPr>
              <a:spLocks noChangeArrowheads="1"/>
            </p:cNvSpPr>
            <p:nvPr/>
          </p:nvSpPr>
          <p:spPr bwMode="auto">
            <a:xfrm>
              <a:off x="4944" y="3216"/>
              <a:ext cx="667" cy="22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Courses</a:t>
              </a:r>
            </a:p>
          </p:txBody>
        </p:sp>
        <p:sp>
          <p:nvSpPr>
            <p:cNvPr id="129" name="Line 55"/>
            <p:cNvSpPr>
              <a:spLocks noChangeShapeType="1"/>
            </p:cNvSpPr>
            <p:nvPr/>
          </p:nvSpPr>
          <p:spPr bwMode="auto">
            <a:xfrm flipV="1">
              <a:off x="3264" y="2640"/>
              <a:ext cx="192" cy="144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Line 77"/>
            <p:cNvSpPr>
              <a:spLocks noChangeShapeType="1"/>
            </p:cNvSpPr>
            <p:nvPr/>
          </p:nvSpPr>
          <p:spPr bwMode="auto">
            <a:xfrm flipV="1">
              <a:off x="3120" y="3024"/>
              <a:ext cx="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Line 78"/>
            <p:cNvSpPr>
              <a:spLocks noChangeShapeType="1"/>
            </p:cNvSpPr>
            <p:nvPr/>
          </p:nvSpPr>
          <p:spPr bwMode="auto">
            <a:xfrm>
              <a:off x="3120" y="3024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Line 79"/>
            <p:cNvSpPr>
              <a:spLocks noChangeShapeType="1"/>
            </p:cNvSpPr>
            <p:nvPr/>
          </p:nvSpPr>
          <p:spPr bwMode="auto">
            <a:xfrm flipV="1">
              <a:off x="3264" y="2592"/>
              <a:ext cx="24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Line 80"/>
            <p:cNvSpPr>
              <a:spLocks noChangeShapeType="1"/>
            </p:cNvSpPr>
            <p:nvPr/>
          </p:nvSpPr>
          <p:spPr bwMode="auto">
            <a:xfrm flipH="1" flipV="1">
              <a:off x="3984" y="2592"/>
              <a:ext cx="336" cy="6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Line 81"/>
            <p:cNvSpPr>
              <a:spLocks noChangeShapeType="1"/>
            </p:cNvSpPr>
            <p:nvPr/>
          </p:nvSpPr>
          <p:spPr bwMode="auto">
            <a:xfrm flipV="1">
              <a:off x="3888" y="2064"/>
              <a:ext cx="528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Line 82"/>
            <p:cNvSpPr>
              <a:spLocks noChangeShapeType="1"/>
            </p:cNvSpPr>
            <p:nvPr/>
          </p:nvSpPr>
          <p:spPr bwMode="auto">
            <a:xfrm flipH="1" flipV="1">
              <a:off x="4800" y="2064"/>
              <a:ext cx="432" cy="1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6" name="Line 84"/>
          <p:cNvSpPr>
            <a:spLocks noChangeShapeType="1"/>
          </p:cNvSpPr>
          <p:nvPr/>
        </p:nvSpPr>
        <p:spPr bwMode="auto">
          <a:xfrm>
            <a:off x="3657600" y="1752600"/>
            <a:ext cx="533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" name="Line 85"/>
          <p:cNvSpPr>
            <a:spLocks noChangeShapeType="1"/>
          </p:cNvSpPr>
          <p:nvPr/>
        </p:nvSpPr>
        <p:spPr bwMode="auto">
          <a:xfrm>
            <a:off x="5638800" y="2819400"/>
            <a:ext cx="685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8" name="Text Box 86"/>
          <p:cNvSpPr txBox="1">
            <a:spLocks noChangeArrowheads="1"/>
          </p:cNvSpPr>
          <p:nvPr/>
        </p:nvSpPr>
        <p:spPr bwMode="auto">
          <a:xfrm>
            <a:off x="669925" y="6061075"/>
            <a:ext cx="731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</a:t>
            </a: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optimizer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chooses the best execution plan for a query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20689"/>
            <a:ext cx="8153400" cy="2170112"/>
          </a:xfrm>
        </p:spPr>
        <p:txBody>
          <a:bodyPr/>
          <a:lstStyle/>
          <a:p>
            <a:r>
              <a:rPr lang="en-US" sz="4400" dirty="0" smtClean="0"/>
              <a:t>6.2 </a:t>
            </a:r>
            <a:r>
              <a:rPr lang="en-US" sz="4400" dirty="0" err="1" smtClean="0"/>
              <a:t>Pengantar</a:t>
            </a:r>
            <a:r>
              <a:rPr lang="en-US" sz="4400" dirty="0" smtClean="0"/>
              <a:t> SQL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1263"/>
          </a:xfrm>
        </p:spPr>
        <p:txBody>
          <a:bodyPr/>
          <a:lstStyle/>
          <a:p>
            <a:r>
              <a:rPr lang="en-US" dirty="0" smtClean="0"/>
              <a:t>Standard language for </a:t>
            </a:r>
            <a:r>
              <a:rPr lang="en-US" dirty="0" smtClean="0">
                <a:solidFill>
                  <a:srgbClr val="C00000"/>
                </a:solidFill>
              </a:rPr>
              <a:t>querying and manipulating data</a:t>
            </a:r>
          </a:p>
          <a:p>
            <a:r>
              <a:rPr lang="en-US" dirty="0" smtClean="0"/>
              <a:t>SQL = Structured  Query   Language</a:t>
            </a:r>
          </a:p>
          <a:p>
            <a:r>
              <a:rPr lang="en-US" dirty="0" smtClean="0"/>
              <a:t>Many standards out there: 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 ANSI SQL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 SQL92 (a.k.a. SQL2)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SQL99 (a.k.a. SQL3)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Vendors support various subsets of these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What we discuss is common to all of them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SQL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C00000"/>
                </a:solidFill>
              </a:rPr>
              <a:t>Data Definition Language </a:t>
            </a:r>
            <a:r>
              <a:rPr lang="en-US" sz="3200" dirty="0"/>
              <a:t>(DDL)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Create/alter/delete tables and their attributes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Data </a:t>
            </a:r>
            <a:r>
              <a:rPr lang="en-US" sz="3200" dirty="0">
                <a:solidFill>
                  <a:srgbClr val="C00000"/>
                </a:solidFill>
              </a:rPr>
              <a:t>Manipulation Language </a:t>
            </a:r>
            <a:r>
              <a:rPr lang="en-US" sz="3200" dirty="0"/>
              <a:t>(DML)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Query one or more </a:t>
            </a:r>
            <a:r>
              <a:rPr lang="en-US" sz="2400" dirty="0" smtClean="0"/>
              <a:t>tables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Insert/delete/modify </a:t>
            </a:r>
            <a:r>
              <a:rPr lang="en-US" sz="2400" dirty="0" err="1"/>
              <a:t>tuples</a:t>
            </a:r>
            <a:r>
              <a:rPr lang="en-US" sz="2400" dirty="0"/>
              <a:t> in tables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Transact-SQL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Idea: package a sequence of SQL statements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smtClean="0">
                <a:sym typeface="Wingdings" pitchFamily="2" charset="2"/>
              </a:rPr>
              <a:t>server</a:t>
            </a:r>
            <a:endParaRPr lang="en-US" sz="2400" dirty="0"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Types in SQL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</a:rPr>
              <a:t>Characters</a:t>
            </a:r>
            <a:r>
              <a:rPr lang="en-US" sz="2800" dirty="0"/>
              <a:t>: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/>
              <a:t>CHAR(20)		-- fixed length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/>
              <a:t>VARCHAR(40)	</a:t>
            </a:r>
            <a:r>
              <a:rPr lang="id-ID" sz="2400" dirty="0" smtClean="0"/>
              <a:t>	</a:t>
            </a:r>
            <a:r>
              <a:rPr lang="en-US" sz="2400" dirty="0" smtClean="0"/>
              <a:t>-- </a:t>
            </a:r>
            <a:r>
              <a:rPr lang="en-US" sz="2400" dirty="0"/>
              <a:t>variable length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</a:rPr>
              <a:t>Numbers</a:t>
            </a:r>
            <a:r>
              <a:rPr lang="en-US" sz="2800" dirty="0"/>
              <a:t>: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/>
              <a:t>BIGINT, INT, SMALLINT, TINYINT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/>
              <a:t>REAL, FLOAT  </a:t>
            </a:r>
            <a:r>
              <a:rPr lang="id-ID" sz="2400" dirty="0" smtClean="0"/>
              <a:t>	</a:t>
            </a:r>
            <a:r>
              <a:rPr lang="en-US" sz="2400" dirty="0"/>
              <a:t>	-- differ in precision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/>
              <a:t>MONEY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</a:rPr>
              <a:t>Times and dates</a:t>
            </a:r>
            <a:r>
              <a:rPr lang="en-US" sz="2800" dirty="0"/>
              <a:t>: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/>
              <a:t>DATE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/>
              <a:t>DATETIME		-- SQL Server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Others...  All are simple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SQL Data </a:t>
            </a:r>
            <a:r>
              <a:rPr lang="id-ID" dirty="0" err="1" smtClean="0"/>
              <a:t>Type</a:t>
            </a:r>
            <a:r>
              <a:rPr lang="id-ID" dirty="0" smtClean="0"/>
              <a:t> vs Java Data </a:t>
            </a:r>
            <a:r>
              <a:rPr lang="id-ID" dirty="0" err="1" smtClean="0"/>
              <a:t>Type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65823"/>
              </p:ext>
            </p:extLst>
          </p:nvPr>
        </p:nvGraphicFramePr>
        <p:xfrm>
          <a:off x="304800" y="996950"/>
          <a:ext cx="8382000" cy="519121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743200"/>
                <a:gridCol w="5638800"/>
              </a:tblGrid>
              <a:tr h="584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SQL Data Type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Java Data Type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</a:txBody>
                  <a:tcPr marT="45717" marB="45717" anchor="ctr" horzOverflow="overflow"/>
                </a:tc>
              </a:tr>
              <a:tr h="5794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INTEGER or INT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49" charset="0"/>
                        <a:ea typeface="ＭＳ Ｐゴシック" pitchFamily="-107" charset="-128"/>
                        <a:cs typeface="Courier New" pitchFamily="49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49" charset="0"/>
                        <a:ea typeface="ＭＳ Ｐゴシック" pitchFamily="-107" charset="-128"/>
                        <a:cs typeface="Courier New" pitchFamily="49" charset="0"/>
                      </a:endParaRPr>
                    </a:p>
                  </a:txBody>
                  <a:tcPr marT="45717" marB="45717" anchor="ctr" horzOverflow="overflow"/>
                </a:tc>
              </a:tr>
              <a:tr h="580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49" charset="0"/>
                        <a:ea typeface="ＭＳ Ｐゴシック" pitchFamily="-107" charset="-128"/>
                        <a:cs typeface="Courier New" pitchFamily="49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float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49" charset="0"/>
                        <a:ea typeface="ＭＳ Ｐゴシック" pitchFamily="-107" charset="-128"/>
                        <a:cs typeface="Courier New" pitchFamily="49" charset="0"/>
                      </a:endParaRPr>
                    </a:p>
                  </a:txBody>
                  <a:tcPr marT="45717" marB="45717" anchor="ctr" horzOverflow="overflow"/>
                </a:tc>
              </a:tr>
              <a:tr h="580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DOUBLE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49" charset="0"/>
                        <a:ea typeface="ＭＳ Ｐゴシック" pitchFamily="-107" charset="-128"/>
                        <a:cs typeface="Courier New" pitchFamily="49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double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49" charset="0"/>
                        <a:ea typeface="ＭＳ Ｐゴシック" pitchFamily="-107" charset="-128"/>
                        <a:cs typeface="Courier New" pitchFamily="49" charset="0"/>
                      </a:endParaRPr>
                    </a:p>
                  </a:txBody>
                  <a:tcPr marT="45717" marB="45717" anchor="ctr" horzOverflow="overflow"/>
                </a:tc>
              </a:tr>
              <a:tr h="1005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DECIMAL(m, n)</a:t>
                      </a:r>
                      <a:endPara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  <a:cs typeface="Courier New" pitchFamily="49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Fixed-point decimal numbers with m total digits and n digits after the decimal point; similar to BigDecimal.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  <a:cs typeface="Courier New" pitchFamily="49" charset="0"/>
                      </a:endParaRPr>
                    </a:p>
                  </a:txBody>
                  <a:tcPr marT="45717" marB="45717" anchor="ctr" horzOverflow="overflow"/>
                </a:tc>
              </a:tr>
              <a:tr h="5794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BOOLEAN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49" charset="0"/>
                        <a:ea typeface="ＭＳ Ｐゴシック" pitchFamily="-107" charset="-128"/>
                        <a:cs typeface="Courier New" pitchFamily="49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Boolean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49" charset="0"/>
                        <a:ea typeface="ＭＳ Ｐゴシック" pitchFamily="-107" charset="-128"/>
                        <a:cs typeface="Courier New" pitchFamily="49" charset="0"/>
                      </a:endParaRPr>
                    </a:p>
                  </a:txBody>
                  <a:tcPr marT="45717" marB="45717" anchor="ctr" horzOverflow="overflow"/>
                </a:tc>
              </a:tr>
              <a:tr h="5794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VARCHAR(n)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49" charset="0"/>
                        <a:ea typeface="ＭＳ Ｐゴシック" pitchFamily="-107" charset="-128"/>
                        <a:cs typeface="Courier New" pitchFamily="49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Variable-length String of length up to n</a:t>
                      </a:r>
                      <a:endPara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49" charset="0"/>
                        <a:ea typeface="ＭＳ Ｐゴシック" pitchFamily="-107" charset="-128"/>
                        <a:cs typeface="Courier New" pitchFamily="49" charset="0"/>
                      </a:endParaRPr>
                    </a:p>
                  </a:txBody>
                  <a:tcPr marT="45717" marB="45717" anchor="ctr" horzOverflow="overflow"/>
                </a:tc>
              </a:tr>
              <a:tr h="70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CHARACTER(n) or CHAR(n)</a:t>
                      </a:r>
                      <a:endPara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  <a:cs typeface="Courier New" pitchFamily="49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Fixed-length String of length 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  <a:cs typeface="Courier New" pitchFamily="49" charset="0"/>
                      </a:endParaRPr>
                    </a:p>
                  </a:txBody>
                  <a:tcPr marT="45717" marB="45717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232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400" dirty="0"/>
              <a:t>Course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8537"/>
            <a:ext cx="8458200" cy="47926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OOP Concepts</a:t>
            </a:r>
            <a:r>
              <a:rPr lang="id-ID" sz="2800" dirty="0" smtClean="0"/>
              <a:t>:</a:t>
            </a:r>
            <a:br>
              <a:rPr lang="id-ID" sz="2800" dirty="0" smtClean="0"/>
            </a:br>
            <a:r>
              <a:rPr lang="id-ID" sz="2400" i="1" dirty="0" smtClean="0"/>
              <a:t>Konsep dan Paradigma Object-Oriented 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Java </a:t>
            </a:r>
            <a:r>
              <a:rPr lang="en-US" sz="2800" dirty="0" smtClean="0">
                <a:solidFill>
                  <a:srgbClr val="C00000"/>
                </a:solidFill>
              </a:rPr>
              <a:t>Basics</a:t>
            </a:r>
            <a:r>
              <a:rPr lang="id-ID" sz="2800" dirty="0" smtClean="0"/>
              <a:t>:</a:t>
            </a:r>
            <a:br>
              <a:rPr lang="id-ID" sz="2800" dirty="0" smtClean="0"/>
            </a:br>
            <a:r>
              <a:rPr lang="id-ID" sz="2400" i="1" dirty="0" smtClean="0"/>
              <a:t>Memahami Sintaks dan Grammar </a:t>
            </a:r>
            <a:r>
              <a:rPr lang="en-US" sz="2400" i="1" dirty="0" err="1" smtClean="0"/>
              <a:t>Bahasa</a:t>
            </a:r>
            <a:r>
              <a:rPr lang="en-US" sz="2400" i="1" dirty="0" smtClean="0"/>
              <a:t> </a:t>
            </a:r>
            <a:r>
              <a:rPr lang="id-ID" sz="2400" i="1" dirty="0" smtClean="0"/>
              <a:t>Java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>
                <a:solidFill>
                  <a:srgbClr val="C00000"/>
                </a:solidFill>
              </a:rPr>
              <a:t>Java GUI</a:t>
            </a:r>
            <a:r>
              <a:rPr lang="id-ID" sz="2800" dirty="0"/>
              <a:t>:</a:t>
            </a:r>
            <a:r>
              <a:rPr lang="id-ID" sz="3200" dirty="0"/>
              <a:t/>
            </a:r>
            <a:br>
              <a:rPr lang="id-ID" sz="3200" dirty="0"/>
            </a:br>
            <a:r>
              <a:rPr lang="id-ID" sz="2400" i="1" dirty="0"/>
              <a:t>Swing, GUI Component, Event Handling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Pengembangan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Aplikasi</a:t>
            </a:r>
            <a:r>
              <a:rPr lang="en-US" sz="2400" i="1" dirty="0" smtClean="0"/>
              <a:t> GUI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>
                <a:solidFill>
                  <a:srgbClr val="C00000"/>
                </a:solidFill>
              </a:rPr>
              <a:t>Java </a:t>
            </a:r>
            <a:r>
              <a:rPr lang="en-US" sz="2800" dirty="0" smtClean="0">
                <a:solidFill>
                  <a:srgbClr val="C00000"/>
                </a:solidFill>
              </a:rPr>
              <a:t>Algorithms</a:t>
            </a:r>
            <a:r>
              <a:rPr lang="id-ID" sz="2800" dirty="0" smtClean="0"/>
              <a:t>:</a:t>
            </a:r>
            <a:r>
              <a:rPr lang="id-ID" sz="3200" dirty="0"/>
              <a:t/>
            </a:r>
            <a:br>
              <a:rPr lang="id-ID" sz="3200" dirty="0"/>
            </a:br>
            <a:r>
              <a:rPr lang="en-US" sz="2400" i="1" dirty="0" err="1" smtClean="0"/>
              <a:t>Pengantar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Algoritma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Struktur</a:t>
            </a:r>
            <a:r>
              <a:rPr lang="en-US" sz="2400" i="1" dirty="0" smtClean="0"/>
              <a:t> Data, Algorithm Analysis</a:t>
            </a:r>
            <a:endParaRPr lang="id-ID" sz="2400" i="1" dirty="0"/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Java Advanced</a:t>
            </a:r>
            <a:r>
              <a:rPr lang="id-ID" sz="2800" dirty="0" smtClean="0"/>
              <a:t>:</a:t>
            </a:r>
            <a:br>
              <a:rPr lang="id-ID" sz="2800" dirty="0" smtClean="0"/>
            </a:br>
            <a:r>
              <a:rPr lang="id-ID" sz="2400" i="1" dirty="0" smtClean="0"/>
              <a:t>Eksepsi, Thread, Java API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Java </a:t>
            </a:r>
            <a:r>
              <a:rPr lang="en-US" sz="2800" dirty="0" smtClean="0">
                <a:solidFill>
                  <a:srgbClr val="C00000"/>
                </a:solidFill>
              </a:rPr>
              <a:t>Database</a:t>
            </a:r>
            <a:r>
              <a:rPr lang="id-ID" sz="2800" dirty="0" smtClean="0"/>
              <a:t>:</a:t>
            </a:r>
            <a:br>
              <a:rPr lang="id-ID" sz="2800" dirty="0" smtClean="0"/>
            </a:br>
            <a:r>
              <a:rPr lang="en-US" sz="2400" i="1" dirty="0" err="1" smtClean="0"/>
              <a:t>Koneksi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ke</a:t>
            </a:r>
            <a:r>
              <a:rPr lang="en-US" sz="2400" i="1" dirty="0" smtClean="0"/>
              <a:t> Database, </a:t>
            </a:r>
            <a:r>
              <a:rPr lang="en-US" sz="2400" i="1" dirty="0" err="1" smtClean="0"/>
              <a:t>Pengembangan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Aplikasi</a:t>
            </a:r>
            <a:r>
              <a:rPr lang="en-US" sz="2400" i="1" dirty="0" smtClean="0"/>
              <a:t> Database</a:t>
            </a:r>
            <a:endParaRPr lang="id-ID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04937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 in SQL</a:t>
            </a:r>
          </a:p>
        </p:txBody>
      </p:sp>
      <p:graphicFrame>
        <p:nvGraphicFramePr>
          <p:cNvPr id="72707" name="Group 3"/>
          <p:cNvGraphicFramePr>
            <a:graphicFrameLocks noGrp="1"/>
          </p:cNvGraphicFramePr>
          <p:nvPr/>
        </p:nvGraphicFramePr>
        <p:xfrm>
          <a:off x="1143000" y="2209800"/>
          <a:ext cx="7696200" cy="3556000"/>
        </p:xfrm>
        <a:graphic>
          <a:graphicData uri="http://schemas.openxmlformats.org/drawingml/2006/table">
            <a:tbl>
              <a:tblPr/>
              <a:tblGrid>
                <a:gridCol w="1924050"/>
                <a:gridCol w="1924050"/>
                <a:gridCol w="1924050"/>
                <a:gridCol w="1924050"/>
              </a:tblGrid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PName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Category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Manufacturer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Gizmo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Gadgets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GizmoWorks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Powergizmo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$29.99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Gadgets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GizmoWorks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SingleTouch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$149.99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Photography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Canon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MultiTouch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$203.99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Household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Hitachi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739" name="Text Box 35"/>
          <p:cNvSpPr txBox="1">
            <a:spLocks noChangeArrowheads="1"/>
          </p:cNvSpPr>
          <p:nvPr/>
        </p:nvSpPr>
        <p:spPr bwMode="auto">
          <a:xfrm>
            <a:off x="480546" y="1676400"/>
            <a:ext cx="13899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Product</a:t>
            </a:r>
          </a:p>
        </p:txBody>
      </p:sp>
      <p:sp>
        <p:nvSpPr>
          <p:cNvPr id="72740" name="AutoShape 36"/>
          <p:cNvSpPr>
            <a:spLocks noChangeArrowheads="1"/>
          </p:cNvSpPr>
          <p:nvPr/>
        </p:nvSpPr>
        <p:spPr bwMode="auto">
          <a:xfrm>
            <a:off x="5592308" y="838200"/>
            <a:ext cx="3296344" cy="649188"/>
          </a:xfrm>
          <a:prstGeom prst="wedgeEllipseCallout">
            <a:avLst>
              <a:gd name="adj1" fmla="val 17758"/>
              <a:gd name="adj2" fmla="val 182476"/>
            </a:avLst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/>
              <a:t>Attribute names</a:t>
            </a:r>
          </a:p>
        </p:txBody>
      </p:sp>
      <p:sp>
        <p:nvSpPr>
          <p:cNvPr id="72741" name="AutoShape 37"/>
          <p:cNvSpPr>
            <a:spLocks noChangeArrowheads="1"/>
          </p:cNvSpPr>
          <p:nvPr/>
        </p:nvSpPr>
        <p:spPr bwMode="auto">
          <a:xfrm>
            <a:off x="1371600" y="914400"/>
            <a:ext cx="2819400" cy="649188"/>
          </a:xfrm>
          <a:prstGeom prst="wedgeEllipseCallout">
            <a:avLst>
              <a:gd name="adj1" fmla="val -53942"/>
              <a:gd name="adj2" fmla="val 79344"/>
            </a:avLst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/>
              <a:t>Table name</a:t>
            </a:r>
          </a:p>
        </p:txBody>
      </p:sp>
      <p:sp>
        <p:nvSpPr>
          <p:cNvPr id="72742" name="AutoShape 38"/>
          <p:cNvSpPr>
            <a:spLocks noChangeArrowheads="1"/>
          </p:cNvSpPr>
          <p:nvPr/>
        </p:nvSpPr>
        <p:spPr bwMode="auto">
          <a:xfrm>
            <a:off x="467810" y="6096000"/>
            <a:ext cx="3037390" cy="649188"/>
          </a:xfrm>
          <a:prstGeom prst="wedgeEllipseCallout">
            <a:avLst>
              <a:gd name="adj1" fmla="val -1884"/>
              <a:gd name="adj2" fmla="val -120514"/>
            </a:avLst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 err="1"/>
              <a:t>Tuples</a:t>
            </a:r>
            <a:r>
              <a:rPr lang="en-US" sz="2400" dirty="0"/>
              <a:t> or rows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40" grpId="0" animBg="1" autoUpdateAnimBg="0"/>
      <p:bldP spid="72741" grpId="0" animBg="1" autoUpdateAnimBg="0"/>
      <p:bldP spid="72742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Tables Explained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 </a:t>
            </a:r>
            <a:r>
              <a:rPr lang="en-US" sz="3200" dirty="0" err="1"/>
              <a:t>tuple</a:t>
            </a:r>
            <a:r>
              <a:rPr lang="en-US" sz="3200" dirty="0"/>
              <a:t> = a record</a:t>
            </a:r>
          </a:p>
          <a:p>
            <a:pPr lvl="1"/>
            <a:r>
              <a:rPr lang="en-US" sz="2400" dirty="0"/>
              <a:t>Restriction: all attributes are of atomic type</a:t>
            </a:r>
          </a:p>
          <a:p>
            <a:r>
              <a:rPr lang="en-US" sz="3200" dirty="0"/>
              <a:t>A table = a set of </a:t>
            </a:r>
            <a:r>
              <a:rPr lang="en-US" sz="3200" dirty="0" err="1"/>
              <a:t>tuples</a:t>
            </a:r>
            <a:endParaRPr lang="en-US" sz="3200" dirty="0"/>
          </a:p>
          <a:p>
            <a:pPr lvl="1"/>
            <a:r>
              <a:rPr lang="en-US" sz="2400" dirty="0"/>
              <a:t>Like a list…</a:t>
            </a:r>
          </a:p>
          <a:p>
            <a:pPr lvl="1"/>
            <a:r>
              <a:rPr lang="en-US" sz="2400" dirty="0"/>
              <a:t>…but it is </a:t>
            </a:r>
            <a:r>
              <a:rPr lang="en-US" sz="2400" dirty="0" err="1"/>
              <a:t>unorderd</a:t>
            </a:r>
            <a:r>
              <a:rPr lang="en-US" sz="2400" dirty="0"/>
              <a:t>: no </a:t>
            </a:r>
            <a:r>
              <a:rPr lang="en-US" sz="2400" b="1" dirty="0"/>
              <a:t>first()</a:t>
            </a:r>
            <a:r>
              <a:rPr lang="en-US" sz="2400" dirty="0"/>
              <a:t>, no </a:t>
            </a:r>
            <a:r>
              <a:rPr lang="en-US" sz="2400" b="1" dirty="0"/>
              <a:t>next()</a:t>
            </a:r>
            <a:r>
              <a:rPr lang="en-US" sz="2400" dirty="0"/>
              <a:t>, no </a:t>
            </a:r>
            <a:r>
              <a:rPr lang="en-US" sz="2400" b="1" dirty="0"/>
              <a:t>last()</a:t>
            </a:r>
            <a:r>
              <a:rPr lang="en-US" sz="2400" dirty="0"/>
              <a:t>.</a:t>
            </a:r>
          </a:p>
          <a:p>
            <a:r>
              <a:rPr lang="en-US" sz="3200" dirty="0"/>
              <a:t>No nested tables, only flat tables are </a:t>
            </a:r>
            <a:r>
              <a:rPr lang="en-US" sz="3200" dirty="0" smtClean="0"/>
              <a:t>allowed!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Tables Explained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schema</a:t>
            </a:r>
            <a:r>
              <a:rPr lang="en-US" dirty="0"/>
              <a:t> of a table is the table name and its attributes: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2"/>
                </a:solidFill>
              </a:rPr>
              <a:t>	Product(</a:t>
            </a:r>
            <a:r>
              <a:rPr lang="en-US" dirty="0" err="1" smtClean="0">
                <a:solidFill>
                  <a:schemeClr val="accent2"/>
                </a:solidFill>
              </a:rPr>
              <a:t>PName</a:t>
            </a:r>
            <a:r>
              <a:rPr lang="en-US" dirty="0">
                <a:solidFill>
                  <a:schemeClr val="accent2"/>
                </a:solidFill>
              </a:rPr>
              <a:t>, Price, Category, </a:t>
            </a:r>
            <a:r>
              <a:rPr lang="en-US" dirty="0" err="1">
                <a:solidFill>
                  <a:schemeClr val="accent2"/>
                </a:solidFill>
              </a:rPr>
              <a:t>Manfacturer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key</a:t>
            </a:r>
            <a:r>
              <a:rPr lang="en-US" dirty="0"/>
              <a:t> is an attribute whose values are unique;</a:t>
            </a:r>
            <a:br>
              <a:rPr lang="en-US" dirty="0"/>
            </a:br>
            <a:r>
              <a:rPr lang="en-US" dirty="0"/>
              <a:t>we underline a key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2"/>
                </a:solidFill>
              </a:rPr>
              <a:t>	Product(</a:t>
            </a:r>
            <a:r>
              <a:rPr lang="en-US" u="sng" dirty="0" err="1" smtClean="0">
                <a:solidFill>
                  <a:schemeClr val="accent2"/>
                </a:solidFill>
              </a:rPr>
              <a:t>PName</a:t>
            </a:r>
            <a:r>
              <a:rPr lang="en-US" dirty="0">
                <a:solidFill>
                  <a:schemeClr val="accent2"/>
                </a:solidFill>
              </a:rPr>
              <a:t>, Price, Category, </a:t>
            </a:r>
            <a:r>
              <a:rPr lang="en-US" dirty="0" err="1">
                <a:solidFill>
                  <a:schemeClr val="accent2"/>
                </a:solidFill>
              </a:rPr>
              <a:t>Manfacturer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SQL Query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09600" y="1600200"/>
            <a:ext cx="756168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Basic form: (plus many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many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more bells and whistles)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45695" y="2667000"/>
            <a:ext cx="7162800" cy="12003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SELECT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attributes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FROM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relations (possibly multiple, joined)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WHERE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conditions (selections)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SQL Query</a:t>
            </a:r>
          </a:p>
        </p:txBody>
      </p:sp>
      <p:graphicFrame>
        <p:nvGraphicFramePr>
          <p:cNvPr id="16" name="Group 3"/>
          <p:cNvGraphicFramePr>
            <a:graphicFrameLocks noGrp="1"/>
          </p:cNvGraphicFramePr>
          <p:nvPr/>
        </p:nvGraphicFramePr>
        <p:xfrm>
          <a:off x="3352800" y="1295400"/>
          <a:ext cx="5410200" cy="1676400"/>
        </p:xfrm>
        <a:graphic>
          <a:graphicData uri="http://schemas.openxmlformats.org/drawingml/2006/table">
            <a:tbl>
              <a:tblPr/>
              <a:tblGrid>
                <a:gridCol w="1352550"/>
                <a:gridCol w="1352550"/>
                <a:gridCol w="1352550"/>
                <a:gridCol w="1352550"/>
              </a:tblGrid>
              <a:tr h="319088"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PName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Category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Manufacturer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Gizmo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Gadgets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GizmoWorks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Powergizmo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$29.99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Gadgets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GizmoWorks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SingleTouch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$149.99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Photography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Canon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MultiTouch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$203.99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Household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Hitachi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228600" y="3124200"/>
            <a:ext cx="3143809" cy="9233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SELECT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*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FROM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Product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WHERE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category=‘Gadgets’</a:t>
            </a: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2362200" y="1295400"/>
            <a:ext cx="817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Product</a:t>
            </a:r>
          </a:p>
        </p:txBody>
      </p:sp>
      <p:sp>
        <p:nvSpPr>
          <p:cNvPr id="19" name="AutoShape 37"/>
          <p:cNvSpPr>
            <a:spLocks noChangeArrowheads="1"/>
          </p:cNvSpPr>
          <p:nvPr/>
        </p:nvSpPr>
        <p:spPr bwMode="auto">
          <a:xfrm>
            <a:off x="6019800" y="3276600"/>
            <a:ext cx="609600" cy="9144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0" name="Group 38"/>
          <p:cNvGraphicFramePr>
            <a:graphicFrameLocks noGrp="1"/>
          </p:cNvGraphicFramePr>
          <p:nvPr/>
        </p:nvGraphicFramePr>
        <p:xfrm>
          <a:off x="3276600" y="4572000"/>
          <a:ext cx="5410200" cy="1005840"/>
        </p:xfrm>
        <a:graphic>
          <a:graphicData uri="http://schemas.openxmlformats.org/drawingml/2006/table">
            <a:tbl>
              <a:tblPr/>
              <a:tblGrid>
                <a:gridCol w="1352550"/>
                <a:gridCol w="1352550"/>
                <a:gridCol w="1352550"/>
                <a:gridCol w="1352550"/>
              </a:tblGrid>
              <a:tr h="319088"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PName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Category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Manufacturer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Gizmo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Gadgets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GizmoWorks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Powergizmo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$29.99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Gadgets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GizmoWorks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Oval 60"/>
          <p:cNvSpPr>
            <a:spLocks noChangeArrowheads="1"/>
          </p:cNvSpPr>
          <p:nvPr/>
        </p:nvSpPr>
        <p:spPr bwMode="auto">
          <a:xfrm>
            <a:off x="304800" y="5181600"/>
            <a:ext cx="2106613" cy="619125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“selection”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9" grpId="0" animBg="1"/>
      <p:bldP spid="21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SQL Query</a:t>
            </a:r>
          </a:p>
        </p:txBody>
      </p:sp>
      <p:graphicFrame>
        <p:nvGraphicFramePr>
          <p:cNvPr id="16" name="Group 3"/>
          <p:cNvGraphicFramePr>
            <a:graphicFrameLocks noGrp="1"/>
          </p:cNvGraphicFramePr>
          <p:nvPr/>
        </p:nvGraphicFramePr>
        <p:xfrm>
          <a:off x="3352800" y="1295400"/>
          <a:ext cx="5410200" cy="1676400"/>
        </p:xfrm>
        <a:graphic>
          <a:graphicData uri="http://schemas.openxmlformats.org/drawingml/2006/table">
            <a:tbl>
              <a:tblPr/>
              <a:tblGrid>
                <a:gridCol w="1352550"/>
                <a:gridCol w="1352550"/>
                <a:gridCol w="1352550"/>
                <a:gridCol w="1352550"/>
              </a:tblGrid>
              <a:tr h="319088"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PName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Category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Manufacturer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Gizmo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Gadgets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GizmoWorks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Powergizmo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$29.99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Gadgets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GizmoWorks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SingleTouch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$149.99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Photography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Canon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MultiTouch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$203.99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Household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Hitachi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228600" y="3124200"/>
            <a:ext cx="4022255" cy="9233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SELECT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PName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Price, Manufacturer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FROM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Product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WHERE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Price &gt; 100</a:t>
            </a: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2362200" y="1295400"/>
            <a:ext cx="817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Product</a:t>
            </a:r>
          </a:p>
        </p:txBody>
      </p:sp>
      <p:sp>
        <p:nvSpPr>
          <p:cNvPr id="19" name="AutoShape 37"/>
          <p:cNvSpPr>
            <a:spLocks noChangeArrowheads="1"/>
          </p:cNvSpPr>
          <p:nvPr/>
        </p:nvSpPr>
        <p:spPr bwMode="auto">
          <a:xfrm>
            <a:off x="6019800" y="3276600"/>
            <a:ext cx="609600" cy="6096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0" name="Group 38"/>
          <p:cNvGraphicFramePr>
            <a:graphicFrameLocks noGrp="1"/>
          </p:cNvGraphicFramePr>
          <p:nvPr/>
        </p:nvGraphicFramePr>
        <p:xfrm>
          <a:off x="4114800" y="4572000"/>
          <a:ext cx="4057650" cy="1005840"/>
        </p:xfrm>
        <a:graphic>
          <a:graphicData uri="http://schemas.openxmlformats.org/drawingml/2006/table">
            <a:tbl>
              <a:tblPr/>
              <a:tblGrid>
                <a:gridCol w="1352550"/>
                <a:gridCol w="1352550"/>
                <a:gridCol w="1352550"/>
              </a:tblGrid>
              <a:tr h="319088"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PName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Manufacturer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SingleTouch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$149.99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Canon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MultiTouch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$203.99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Hitachi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Oval 56"/>
          <p:cNvSpPr>
            <a:spLocks noChangeArrowheads="1"/>
          </p:cNvSpPr>
          <p:nvPr/>
        </p:nvSpPr>
        <p:spPr bwMode="auto">
          <a:xfrm>
            <a:off x="381000" y="4648200"/>
            <a:ext cx="2835275" cy="1136650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“selection” and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“projection”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9" grpId="0" animBg="1"/>
      <p:bldP spid="21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Notation for SQL Queries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28600" y="3200400"/>
            <a:ext cx="4022255" cy="9233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SELECT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PName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Price, Manufacturer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FROM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Product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WHERE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Price &gt; 100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962400" y="2590800"/>
            <a:ext cx="4973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Product(</a:t>
            </a:r>
            <a:r>
              <a:rPr kumimoji="0" lang="en-US" sz="2000" b="0" i="0" u="sng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PName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, Price, Category, Manfacturer)</a:t>
            </a: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019800" y="3352800"/>
            <a:ext cx="609600" cy="6096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648200" y="4648200"/>
            <a:ext cx="3917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Answer(PName, Price, Manfacturer)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6248400" y="1143000"/>
            <a:ext cx="2574925" cy="619125"/>
          </a:xfrm>
          <a:prstGeom prst="wedgeEllipseCallout">
            <a:avLst>
              <a:gd name="adj1" fmla="val -39088"/>
              <a:gd name="adj2" fmla="val 180769"/>
            </a:avLst>
          </a:prstGeom>
          <a:solidFill>
            <a:srgbClr val="C0C0C0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Input Schema</a:t>
            </a: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3657600" y="5486400"/>
            <a:ext cx="2863850" cy="619125"/>
          </a:xfrm>
          <a:prstGeom prst="wedgeEllipseCallout">
            <a:avLst>
              <a:gd name="adj1" fmla="val 20593"/>
              <a:gd name="adj2" fmla="val -106412"/>
            </a:avLst>
          </a:prstGeom>
          <a:solidFill>
            <a:srgbClr val="C0C0C0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Output Schema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9" grpId="0" animBg="1"/>
      <p:bldP spid="20" grpId="0" autoUpdateAnimBg="0"/>
      <p:bldP spid="21" grpId="0" animBg="1" autoUpdateAnimBg="0"/>
      <p:bldP spid="22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Selections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/>
              <a:t>What goes in the </a:t>
            </a:r>
            <a:r>
              <a:rPr lang="en-US" sz="2800" dirty="0">
                <a:solidFill>
                  <a:schemeClr val="accent2"/>
                </a:solidFill>
              </a:rPr>
              <a:t>WHERE</a:t>
            </a:r>
            <a:r>
              <a:rPr lang="en-US" sz="2800" dirty="0"/>
              <a:t> clause:</a:t>
            </a:r>
          </a:p>
          <a:p>
            <a:r>
              <a:rPr lang="en-US" sz="2800" dirty="0"/>
              <a:t> x = y, x &lt; y, x &lt;= y, etc</a:t>
            </a:r>
          </a:p>
          <a:p>
            <a:pPr lvl="1"/>
            <a:r>
              <a:rPr lang="en-US" sz="2400" dirty="0"/>
              <a:t>For number, they have the usual meanings</a:t>
            </a:r>
          </a:p>
          <a:p>
            <a:pPr lvl="1"/>
            <a:r>
              <a:rPr lang="en-US" sz="2400" dirty="0"/>
              <a:t>For CHAR and VARCHAR: lexicographic ordering</a:t>
            </a:r>
          </a:p>
          <a:p>
            <a:pPr lvl="2"/>
            <a:r>
              <a:rPr lang="en-US" sz="2000" dirty="0"/>
              <a:t>Expected conversion between CHAR and VARCHAR</a:t>
            </a:r>
          </a:p>
          <a:p>
            <a:pPr lvl="1"/>
            <a:r>
              <a:rPr lang="en-US" sz="2400" dirty="0"/>
              <a:t>For dates and times, what you expect...</a:t>
            </a:r>
          </a:p>
          <a:p>
            <a:r>
              <a:rPr lang="en-US" sz="2800" dirty="0"/>
              <a:t>Pattern matching on strings: s LIKE </a:t>
            </a:r>
            <a:r>
              <a:rPr lang="en-US" sz="2800" dirty="0" smtClean="0"/>
              <a:t>p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b="1"/>
              <a:t>LIKE</a:t>
            </a:r>
            <a:r>
              <a:rPr lang="en-US"/>
              <a:t> operator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sz="2800"/>
              <a:t>s </a:t>
            </a:r>
            <a:r>
              <a:rPr lang="en-US" sz="2800" b="1"/>
              <a:t>LIKE</a:t>
            </a:r>
            <a:r>
              <a:rPr lang="en-US" sz="2800"/>
              <a:t> p:  pattern matching on strings</a:t>
            </a:r>
          </a:p>
          <a:p>
            <a:pPr marL="609600" indent="-609600"/>
            <a:r>
              <a:rPr lang="en-US" sz="2800"/>
              <a:t>p may contain two special symbols:</a:t>
            </a:r>
          </a:p>
          <a:p>
            <a:pPr marL="990600" lvl="1" indent="-533400"/>
            <a:r>
              <a:rPr lang="en-US" sz="2400"/>
              <a:t>%  = any sequence of characters</a:t>
            </a:r>
          </a:p>
          <a:p>
            <a:pPr marL="990600" lvl="1" indent="-533400"/>
            <a:r>
              <a:rPr lang="en-US" sz="2400"/>
              <a:t>_   = any single character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endParaRPr lang="en-US" sz="2000"/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Product(Name, Price, Category, Manufacturer)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sz="2000"/>
              <a:t>Find all products whose name mentions ‘gizmo’: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endParaRPr lang="en-US" sz="2000"/>
          </a:p>
          <a:p>
            <a:pPr marL="609600" indent="-609600">
              <a:spcBef>
                <a:spcPct val="0"/>
              </a:spcBef>
              <a:buFontTx/>
              <a:buNone/>
            </a:pPr>
            <a:endParaRPr lang="en-US" sz="2800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828800" y="4724400"/>
            <a:ext cx="4495800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000" dirty="0">
                <a:solidFill>
                  <a:schemeClr val="accent2"/>
                </a:solidFill>
              </a:rPr>
              <a:t>SELECT</a:t>
            </a:r>
            <a:r>
              <a:rPr lang="en-US" sz="2000" dirty="0"/>
              <a:t>   *</a:t>
            </a:r>
            <a:br>
              <a:rPr lang="en-US" sz="2000" dirty="0"/>
            </a:br>
            <a:r>
              <a:rPr lang="en-US" sz="2000" dirty="0">
                <a:solidFill>
                  <a:schemeClr val="accent2"/>
                </a:solidFill>
              </a:rPr>
              <a:t>FROM</a:t>
            </a:r>
            <a:r>
              <a:rPr lang="en-US" sz="2000" dirty="0"/>
              <a:t>      Products</a:t>
            </a:r>
            <a:br>
              <a:rPr lang="en-US" sz="2000" dirty="0"/>
            </a:br>
            <a:r>
              <a:rPr lang="en-US" sz="2000" dirty="0">
                <a:solidFill>
                  <a:schemeClr val="accent2"/>
                </a:solidFill>
              </a:rPr>
              <a:t>WHERE</a:t>
            </a:r>
            <a:r>
              <a:rPr lang="en-US" sz="2000" dirty="0"/>
              <a:t>   </a:t>
            </a:r>
            <a:r>
              <a:rPr lang="en-US" sz="2000" dirty="0" err="1"/>
              <a:t>PName</a:t>
            </a:r>
            <a:r>
              <a:rPr lang="en-US" sz="2000" dirty="0"/>
              <a:t> </a:t>
            </a:r>
            <a:r>
              <a:rPr lang="en-US" sz="2000" b="1" dirty="0"/>
              <a:t>LIKE</a:t>
            </a:r>
            <a:r>
              <a:rPr lang="en-US" sz="2000" dirty="0"/>
              <a:t> ‘%gizmo%’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Eliminating Duplicates</a:t>
            </a:r>
          </a:p>
        </p:txBody>
      </p:sp>
      <p:sp>
        <p:nvSpPr>
          <p:cNvPr id="67" name="Text Box 4"/>
          <p:cNvSpPr txBox="1">
            <a:spLocks noChangeArrowheads="1"/>
          </p:cNvSpPr>
          <p:nvPr/>
        </p:nvSpPr>
        <p:spPr bwMode="auto">
          <a:xfrm>
            <a:off x="1524000" y="3328987"/>
            <a:ext cx="169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Compare to:</a:t>
            </a:r>
          </a:p>
        </p:txBody>
      </p:sp>
      <p:grpSp>
        <p:nvGrpSpPr>
          <p:cNvPr id="68" name="Group 35"/>
          <p:cNvGrpSpPr>
            <a:grpSpLocks/>
          </p:cNvGrpSpPr>
          <p:nvPr/>
        </p:nvGrpSpPr>
        <p:grpSpPr bwMode="auto">
          <a:xfrm>
            <a:off x="600075" y="4103686"/>
            <a:ext cx="7477125" cy="2144713"/>
            <a:chOff x="480" y="1200"/>
            <a:chExt cx="4308" cy="844"/>
          </a:xfrm>
        </p:grpSpPr>
        <p:sp>
          <p:nvSpPr>
            <p:cNvPr id="69" name="Rectangle 3"/>
            <p:cNvSpPr>
              <a:spLocks noChangeArrowheads="1"/>
            </p:cNvSpPr>
            <p:nvPr/>
          </p:nvSpPr>
          <p:spPr bwMode="auto">
            <a:xfrm>
              <a:off x="480" y="1344"/>
              <a:ext cx="1982" cy="4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</a:rPr>
                <a:t>SELECT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</a:rPr>
                <a:t>DISTINCT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category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</a:rPr>
                <a:t>FROM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  Product</a:t>
              </a:r>
            </a:p>
          </p:txBody>
        </p:sp>
        <p:sp>
          <p:nvSpPr>
            <p:cNvPr id="70" name="Rectangle 21"/>
            <p:cNvSpPr>
              <a:spLocks noChangeArrowheads="1"/>
            </p:cNvSpPr>
            <p:nvPr/>
          </p:nvSpPr>
          <p:spPr bwMode="auto">
            <a:xfrm>
              <a:off x="3936" y="1833"/>
              <a:ext cx="8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Household</a:t>
              </a:r>
            </a:p>
          </p:txBody>
        </p:sp>
        <p:sp>
          <p:nvSpPr>
            <p:cNvPr id="71" name="Rectangle 22"/>
            <p:cNvSpPr>
              <a:spLocks noChangeArrowheads="1"/>
            </p:cNvSpPr>
            <p:nvPr/>
          </p:nvSpPr>
          <p:spPr bwMode="auto">
            <a:xfrm>
              <a:off x="3936" y="1622"/>
              <a:ext cx="8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Photography</a:t>
              </a:r>
            </a:p>
          </p:txBody>
        </p:sp>
        <p:sp>
          <p:nvSpPr>
            <p:cNvPr id="72" name="Rectangle 23"/>
            <p:cNvSpPr>
              <a:spLocks noChangeArrowheads="1"/>
            </p:cNvSpPr>
            <p:nvPr/>
          </p:nvSpPr>
          <p:spPr bwMode="auto">
            <a:xfrm>
              <a:off x="3936" y="1411"/>
              <a:ext cx="8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Gadgets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3936" y="1200"/>
              <a:ext cx="8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</a:rPr>
                <a:t>Category</a:t>
              </a:r>
            </a:p>
          </p:txBody>
        </p:sp>
        <p:sp>
          <p:nvSpPr>
            <p:cNvPr id="74" name="Line 25"/>
            <p:cNvSpPr>
              <a:spLocks noChangeShapeType="1"/>
            </p:cNvSpPr>
            <p:nvPr/>
          </p:nvSpPr>
          <p:spPr bwMode="auto">
            <a:xfrm>
              <a:off x="3936" y="1200"/>
              <a:ext cx="85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Line 26"/>
            <p:cNvSpPr>
              <a:spLocks noChangeShapeType="1"/>
            </p:cNvSpPr>
            <p:nvPr/>
          </p:nvSpPr>
          <p:spPr bwMode="auto">
            <a:xfrm>
              <a:off x="3936" y="1411"/>
              <a:ext cx="85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Line 27"/>
            <p:cNvSpPr>
              <a:spLocks noChangeShapeType="1"/>
            </p:cNvSpPr>
            <p:nvPr/>
          </p:nvSpPr>
          <p:spPr bwMode="auto">
            <a:xfrm>
              <a:off x="3936" y="1622"/>
              <a:ext cx="8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3936" y="2044"/>
              <a:ext cx="852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Line 29"/>
            <p:cNvSpPr>
              <a:spLocks noChangeShapeType="1"/>
            </p:cNvSpPr>
            <p:nvPr/>
          </p:nvSpPr>
          <p:spPr bwMode="auto">
            <a:xfrm>
              <a:off x="3936" y="1200"/>
              <a:ext cx="0" cy="844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Line 30"/>
            <p:cNvSpPr>
              <a:spLocks noChangeShapeType="1"/>
            </p:cNvSpPr>
            <p:nvPr/>
          </p:nvSpPr>
          <p:spPr bwMode="auto">
            <a:xfrm>
              <a:off x="4788" y="1200"/>
              <a:ext cx="0" cy="844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Line 31"/>
            <p:cNvSpPr>
              <a:spLocks noChangeShapeType="1"/>
            </p:cNvSpPr>
            <p:nvPr/>
          </p:nvSpPr>
          <p:spPr bwMode="auto">
            <a:xfrm>
              <a:off x="3936" y="1833"/>
              <a:ext cx="8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AutoShape 32"/>
            <p:cNvSpPr>
              <a:spLocks noChangeArrowheads="1"/>
            </p:cNvSpPr>
            <p:nvPr/>
          </p:nvSpPr>
          <p:spPr bwMode="auto">
            <a:xfrm>
              <a:off x="3264" y="1410"/>
              <a:ext cx="486" cy="462"/>
            </a:xfrm>
            <a:prstGeom prst="rightArrow">
              <a:avLst>
                <a:gd name="adj1" fmla="val 50000"/>
                <a:gd name="adj2" fmla="val 50245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2" name="Group 34"/>
          <p:cNvGrpSpPr>
            <a:grpSpLocks/>
          </p:cNvGrpSpPr>
          <p:nvPr/>
        </p:nvGrpSpPr>
        <p:grpSpPr bwMode="auto">
          <a:xfrm>
            <a:off x="685800" y="1143000"/>
            <a:ext cx="7486650" cy="2133600"/>
            <a:chOff x="528" y="2736"/>
            <a:chExt cx="4308" cy="1055"/>
          </a:xfrm>
        </p:grpSpPr>
        <p:sp>
          <p:nvSpPr>
            <p:cNvPr id="83" name="Rectangle 5"/>
            <p:cNvSpPr>
              <a:spLocks noChangeArrowheads="1"/>
            </p:cNvSpPr>
            <p:nvPr/>
          </p:nvSpPr>
          <p:spPr bwMode="auto">
            <a:xfrm>
              <a:off x="528" y="3072"/>
              <a:ext cx="1295" cy="4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</a:rPr>
                <a:t>SELECT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category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</a:rPr>
                <a:t>FROM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  Product</a:t>
              </a:r>
            </a:p>
          </p:txBody>
        </p:sp>
        <p:sp>
          <p:nvSpPr>
            <p:cNvPr id="84" name="Rectangle 7"/>
            <p:cNvSpPr>
              <a:spLocks noChangeArrowheads="1"/>
            </p:cNvSpPr>
            <p:nvPr/>
          </p:nvSpPr>
          <p:spPr bwMode="auto">
            <a:xfrm>
              <a:off x="3984" y="3580"/>
              <a:ext cx="8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Household</a:t>
              </a:r>
            </a:p>
          </p:txBody>
        </p:sp>
        <p:sp>
          <p:nvSpPr>
            <p:cNvPr id="85" name="Rectangle 8"/>
            <p:cNvSpPr>
              <a:spLocks noChangeArrowheads="1"/>
            </p:cNvSpPr>
            <p:nvPr/>
          </p:nvSpPr>
          <p:spPr bwMode="auto">
            <a:xfrm>
              <a:off x="3984" y="3369"/>
              <a:ext cx="8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Photography</a:t>
              </a: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3984" y="3158"/>
              <a:ext cx="8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Gadgets</a:t>
              </a:r>
            </a:p>
          </p:txBody>
        </p:sp>
        <p:sp>
          <p:nvSpPr>
            <p:cNvPr id="87" name="Rectangle 10"/>
            <p:cNvSpPr>
              <a:spLocks noChangeArrowheads="1"/>
            </p:cNvSpPr>
            <p:nvPr/>
          </p:nvSpPr>
          <p:spPr bwMode="auto">
            <a:xfrm>
              <a:off x="3984" y="2947"/>
              <a:ext cx="8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Gadgets</a:t>
              </a:r>
            </a:p>
          </p:txBody>
        </p:sp>
        <p:sp>
          <p:nvSpPr>
            <p:cNvPr id="88" name="Rectangle 11"/>
            <p:cNvSpPr>
              <a:spLocks noChangeArrowheads="1"/>
            </p:cNvSpPr>
            <p:nvPr/>
          </p:nvSpPr>
          <p:spPr bwMode="auto">
            <a:xfrm>
              <a:off x="3984" y="2736"/>
              <a:ext cx="8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</a:rPr>
                <a:t>Category</a:t>
              </a:r>
            </a:p>
          </p:txBody>
        </p:sp>
        <p:sp>
          <p:nvSpPr>
            <p:cNvPr id="89" name="Line 12"/>
            <p:cNvSpPr>
              <a:spLocks noChangeShapeType="1"/>
            </p:cNvSpPr>
            <p:nvPr/>
          </p:nvSpPr>
          <p:spPr bwMode="auto">
            <a:xfrm>
              <a:off x="3984" y="2736"/>
              <a:ext cx="85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Line 13"/>
            <p:cNvSpPr>
              <a:spLocks noChangeShapeType="1"/>
            </p:cNvSpPr>
            <p:nvPr/>
          </p:nvSpPr>
          <p:spPr bwMode="auto">
            <a:xfrm>
              <a:off x="3984" y="2947"/>
              <a:ext cx="85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3984" y="3158"/>
              <a:ext cx="8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Line 15"/>
            <p:cNvSpPr>
              <a:spLocks noChangeShapeType="1"/>
            </p:cNvSpPr>
            <p:nvPr/>
          </p:nvSpPr>
          <p:spPr bwMode="auto">
            <a:xfrm>
              <a:off x="3984" y="3369"/>
              <a:ext cx="8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Line 16"/>
            <p:cNvSpPr>
              <a:spLocks noChangeShapeType="1"/>
            </p:cNvSpPr>
            <p:nvPr/>
          </p:nvSpPr>
          <p:spPr bwMode="auto">
            <a:xfrm>
              <a:off x="3984" y="3791"/>
              <a:ext cx="852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Line 17"/>
            <p:cNvSpPr>
              <a:spLocks noChangeShapeType="1"/>
            </p:cNvSpPr>
            <p:nvPr/>
          </p:nvSpPr>
          <p:spPr bwMode="auto">
            <a:xfrm>
              <a:off x="3984" y="2736"/>
              <a:ext cx="0" cy="1055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>
              <a:off x="4836" y="2736"/>
              <a:ext cx="0" cy="1055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>
              <a:off x="3984" y="3580"/>
              <a:ext cx="8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AutoShape 33"/>
            <p:cNvSpPr>
              <a:spLocks noChangeArrowheads="1"/>
            </p:cNvSpPr>
            <p:nvPr/>
          </p:nvSpPr>
          <p:spPr bwMode="auto">
            <a:xfrm>
              <a:off x="3216" y="3090"/>
              <a:ext cx="492" cy="462"/>
            </a:xfrm>
            <a:prstGeom prst="rightArrow">
              <a:avLst>
                <a:gd name="adj1" fmla="val 50000"/>
                <a:gd name="adj2" fmla="val 50245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001000" cy="1743075"/>
          </a:xfrm>
        </p:spPr>
        <p:txBody>
          <a:bodyPr/>
          <a:lstStyle/>
          <a:p>
            <a:r>
              <a:rPr lang="en-US" sz="7200" dirty="0" smtClean="0"/>
              <a:t>6. Java Database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188235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Ordering the Results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62000" y="2133600"/>
            <a:ext cx="4564070" cy="12003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SELECT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pname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price, manufacturer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FROM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Product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WHERE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category=‘gizmo’ AND price &gt; 50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</a:rPr>
              <a:t>ORDER BY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price,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pname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78458" y="4079875"/>
            <a:ext cx="69573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Ordering is ascending, unless you specify the DESC keyword.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Ties are broken by the second attribute on the ORDER BY list,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Ordering the Results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33400" y="1828800"/>
            <a:ext cx="2895600" cy="9233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SELECT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Category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FROM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Product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ORDER BY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PName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3" name="Group 4"/>
          <p:cNvGraphicFramePr>
            <a:graphicFrameLocks noGrp="1"/>
          </p:cNvGraphicFramePr>
          <p:nvPr/>
        </p:nvGraphicFramePr>
        <p:xfrm>
          <a:off x="457200" y="4038600"/>
          <a:ext cx="5410200" cy="1676400"/>
        </p:xfrm>
        <a:graphic>
          <a:graphicData uri="http://schemas.openxmlformats.org/drawingml/2006/table">
            <a:tbl>
              <a:tblPr/>
              <a:tblGrid>
                <a:gridCol w="1352550"/>
                <a:gridCol w="1352550"/>
                <a:gridCol w="1352550"/>
                <a:gridCol w="1352550"/>
              </a:tblGrid>
              <a:tr h="319088"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PName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Category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Manufacturer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Gizmo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Gadgets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GizmoWorks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Powergizmo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$29.99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Gadgets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GizmoWorks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SingleTouch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$149.99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Photography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Canon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MultiTouch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$203.99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Household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Hitachi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AutoShape 36"/>
          <p:cNvSpPr>
            <a:spLocks noChangeArrowheads="1"/>
          </p:cNvSpPr>
          <p:nvPr/>
        </p:nvSpPr>
        <p:spPr bwMode="auto">
          <a:xfrm>
            <a:off x="6338887" y="4648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7772400" y="4191000"/>
            <a:ext cx="635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Ordering the Results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762000" y="1828800"/>
            <a:ext cx="3352800" cy="9233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SELECT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DISTINCT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category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FROM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Product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ORDER BY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category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524000" y="3429000"/>
            <a:ext cx="169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Compare to:</a:t>
            </a:r>
          </a:p>
        </p:txBody>
      </p:sp>
      <p:graphicFrame>
        <p:nvGraphicFramePr>
          <p:cNvPr id="25" name="Group 5"/>
          <p:cNvGraphicFramePr>
            <a:graphicFrameLocks noGrp="1"/>
          </p:cNvGraphicFramePr>
          <p:nvPr/>
        </p:nvGraphicFramePr>
        <p:xfrm>
          <a:off x="6400800" y="1524000"/>
          <a:ext cx="1752600" cy="1600200"/>
        </p:xfrm>
        <a:graphic>
          <a:graphicData uri="http://schemas.openxmlformats.org/drawingml/2006/table">
            <a:tbl>
              <a:tblPr/>
              <a:tblGrid>
                <a:gridCol w="1752600"/>
              </a:tblGrid>
              <a:tr h="400050"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Category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Gadgets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Household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Photography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" name="AutoShape 17"/>
          <p:cNvSpPr>
            <a:spLocks noChangeArrowheads="1"/>
          </p:cNvSpPr>
          <p:nvPr/>
        </p:nvSpPr>
        <p:spPr bwMode="auto">
          <a:xfrm>
            <a:off x="5181600" y="2057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5105400" y="4724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762000" y="4267200"/>
            <a:ext cx="3352800" cy="9233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SELECT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DISTINCT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category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FROM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Product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ORDER BY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PName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6781800" y="4191000"/>
            <a:ext cx="635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Joins in SQL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4737"/>
            <a:ext cx="8229600" cy="4792663"/>
          </a:xfrm>
        </p:spPr>
        <p:txBody>
          <a:bodyPr/>
          <a:lstStyle/>
          <a:p>
            <a:r>
              <a:rPr lang="en-US" dirty="0"/>
              <a:t>Connect two or more tables:</a:t>
            </a:r>
          </a:p>
        </p:txBody>
      </p:sp>
      <p:graphicFrame>
        <p:nvGraphicFramePr>
          <p:cNvPr id="8602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575638"/>
              </p:ext>
            </p:extLst>
          </p:nvPr>
        </p:nvGraphicFramePr>
        <p:xfrm>
          <a:off x="1676400" y="1828800"/>
          <a:ext cx="6553200" cy="1828800"/>
        </p:xfrm>
        <a:graphic>
          <a:graphicData uri="http://schemas.openxmlformats.org/drawingml/2006/table">
            <a:tbl>
              <a:tblPr/>
              <a:tblGrid>
                <a:gridCol w="1638300"/>
                <a:gridCol w="1638300"/>
                <a:gridCol w="1638300"/>
                <a:gridCol w="1638300"/>
              </a:tblGrid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PName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Category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Manufacturer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Gizmo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Gadgets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GizmoWorks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Powergizmo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$29.99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Gadgets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GizmoWorks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SingleTouch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$149.99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Photography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Canon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MultiTouch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$203.99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Household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Hitachi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052" name="Text Box 36"/>
          <p:cNvSpPr txBox="1">
            <a:spLocks noChangeArrowheads="1"/>
          </p:cNvSpPr>
          <p:nvPr/>
        </p:nvSpPr>
        <p:spPr bwMode="auto">
          <a:xfrm>
            <a:off x="533400" y="19050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Product</a:t>
            </a:r>
          </a:p>
        </p:txBody>
      </p:sp>
      <p:sp>
        <p:nvSpPr>
          <p:cNvPr id="86053" name="Text Box 37"/>
          <p:cNvSpPr txBox="1">
            <a:spLocks noChangeArrowheads="1"/>
          </p:cNvSpPr>
          <p:nvPr/>
        </p:nvSpPr>
        <p:spPr bwMode="auto">
          <a:xfrm>
            <a:off x="2057400" y="42672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Company</a:t>
            </a:r>
          </a:p>
        </p:txBody>
      </p:sp>
      <p:graphicFrame>
        <p:nvGraphicFramePr>
          <p:cNvPr id="86054" name="Group 38"/>
          <p:cNvGraphicFramePr>
            <a:graphicFrameLocks noGrp="1"/>
          </p:cNvGraphicFramePr>
          <p:nvPr/>
        </p:nvGraphicFramePr>
        <p:xfrm>
          <a:off x="3200400" y="4267200"/>
          <a:ext cx="5410200" cy="1930400"/>
        </p:xfrm>
        <a:graphic>
          <a:graphicData uri="http://schemas.openxmlformats.org/drawingml/2006/table">
            <a:tbl>
              <a:tblPr/>
              <a:tblGrid>
                <a:gridCol w="1803400"/>
                <a:gridCol w="1803400"/>
                <a:gridCol w="18034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CName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StockPrice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Country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GizmoWorks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Canon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Japan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Hitachi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Japan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6076" name="Oval 60"/>
          <p:cNvSpPr>
            <a:spLocks noChangeArrowheads="1"/>
          </p:cNvSpPr>
          <p:nvPr/>
        </p:nvSpPr>
        <p:spPr bwMode="auto">
          <a:xfrm>
            <a:off x="379413" y="4714875"/>
            <a:ext cx="2378075" cy="1568450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/>
              <a:t>What is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/>
              <a:t>the Connection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/>
              <a:t>between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/>
              <a:t>them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76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476625" y="1524000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57200" y="3124200"/>
            <a:ext cx="7543799" cy="1569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SELECT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PName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Price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FROM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Product, Company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WHERE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Manufacturer=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CName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AND Country=‘Japan’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     AND Price &lt;= 200</a:t>
            </a:r>
          </a:p>
        </p:txBody>
      </p:sp>
      <p:grpSp>
        <p:nvGrpSpPr>
          <p:cNvPr id="18" name="Group 6"/>
          <p:cNvGrpSpPr>
            <a:grpSpLocks/>
          </p:cNvGrpSpPr>
          <p:nvPr/>
        </p:nvGrpSpPr>
        <p:grpSpPr bwMode="auto">
          <a:xfrm>
            <a:off x="1676400" y="1447801"/>
            <a:ext cx="7162800" cy="2582863"/>
            <a:chOff x="1026" y="2016"/>
            <a:chExt cx="4512" cy="1627"/>
          </a:xfrm>
        </p:grpSpPr>
        <p:sp>
          <p:nvSpPr>
            <p:cNvPr id="19" name="Oval 7"/>
            <p:cNvSpPr>
              <a:spLocks noChangeArrowheads="1"/>
            </p:cNvSpPr>
            <p:nvPr/>
          </p:nvSpPr>
          <p:spPr bwMode="auto">
            <a:xfrm>
              <a:off x="1026" y="3316"/>
              <a:ext cx="2112" cy="327"/>
            </a:xfrm>
            <a:prstGeom prst="ellips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AutoShape 8"/>
            <p:cNvSpPr>
              <a:spLocks noChangeArrowheads="1"/>
            </p:cNvSpPr>
            <p:nvPr/>
          </p:nvSpPr>
          <p:spPr bwMode="auto">
            <a:xfrm>
              <a:off x="3600" y="2016"/>
              <a:ext cx="1938" cy="818"/>
            </a:xfrm>
            <a:prstGeom prst="wedgeEllipseCallout">
              <a:avLst>
                <a:gd name="adj1" fmla="val -88650"/>
                <a:gd name="adj2" fmla="val 118974"/>
              </a:avLst>
            </a:prstGeom>
            <a:solidFill>
              <a:srgbClr val="C0C0C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Join</a:t>
              </a:r>
              <a:b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between Product</a:t>
              </a:r>
              <a:b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and Company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Joins in SQL</a:t>
            </a:r>
          </a:p>
        </p:txBody>
      </p:sp>
      <p:graphicFrame>
        <p:nvGraphicFramePr>
          <p:cNvPr id="88067" name="Group 3"/>
          <p:cNvGraphicFramePr>
            <a:graphicFrameLocks noGrp="1"/>
          </p:cNvGraphicFramePr>
          <p:nvPr/>
        </p:nvGraphicFramePr>
        <p:xfrm>
          <a:off x="152400" y="2133600"/>
          <a:ext cx="4114800" cy="1371600"/>
        </p:xfrm>
        <a:graphic>
          <a:graphicData uri="http://schemas.openxmlformats.org/drawingml/2006/table">
            <a:tbl>
              <a:tblPr/>
              <a:tblGrid>
                <a:gridCol w="1047750"/>
                <a:gridCol w="857250"/>
                <a:gridCol w="1066800"/>
                <a:gridCol w="1143000"/>
              </a:tblGrid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PName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Category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Manufacturer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Gizmo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Gadgets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GizmoWorks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Powergizmo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$29.99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Gadgets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GizmoWorks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SingleTouch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$149.99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Photography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Canon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MultiTouch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$203.99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Household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Hitachi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099" name="Text Box 35"/>
          <p:cNvSpPr txBox="1">
            <a:spLocks noChangeArrowheads="1"/>
          </p:cNvSpPr>
          <p:nvPr/>
        </p:nvSpPr>
        <p:spPr bwMode="auto">
          <a:xfrm>
            <a:off x="152400" y="1752600"/>
            <a:ext cx="658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chemeClr val="accent2"/>
                </a:solidFill>
              </a:rPr>
              <a:t>Product</a:t>
            </a:r>
          </a:p>
        </p:txBody>
      </p:sp>
      <p:sp>
        <p:nvSpPr>
          <p:cNvPr id="88100" name="Text Box 36"/>
          <p:cNvSpPr txBox="1">
            <a:spLocks noChangeArrowheads="1"/>
          </p:cNvSpPr>
          <p:nvPr/>
        </p:nvSpPr>
        <p:spPr bwMode="auto">
          <a:xfrm>
            <a:off x="5029200" y="1828800"/>
            <a:ext cx="777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chemeClr val="accent2"/>
                </a:solidFill>
              </a:rPr>
              <a:t>Company</a:t>
            </a:r>
          </a:p>
        </p:txBody>
      </p:sp>
      <p:graphicFrame>
        <p:nvGraphicFramePr>
          <p:cNvPr id="88101" name="Group 37"/>
          <p:cNvGraphicFramePr>
            <a:graphicFrameLocks noGrp="1"/>
          </p:cNvGraphicFramePr>
          <p:nvPr/>
        </p:nvGraphicFramePr>
        <p:xfrm>
          <a:off x="5105400" y="2209800"/>
          <a:ext cx="3810000" cy="1097280"/>
        </p:xfrm>
        <a:graphic>
          <a:graphicData uri="http://schemas.openxmlformats.org/drawingml/2006/table">
            <a:tbl>
              <a:tblPr/>
              <a:tblGrid>
                <a:gridCol w="1270000"/>
                <a:gridCol w="1270000"/>
                <a:gridCol w="1270000"/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Cname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StockPrice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Country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GizmoWorks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Canon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Japan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Hitachi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Japan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8123" name="AutoShape 59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4267200" y="2543175"/>
            <a:ext cx="838200" cy="76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88124" name="AutoShape 60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4267200" y="2892425"/>
            <a:ext cx="838200" cy="1968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88125" name="AutoShape 61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4267200" y="3316288"/>
            <a:ext cx="838200" cy="460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88126" name="AutoShape 62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4267200" y="2619375"/>
            <a:ext cx="838200" cy="1968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graphicFrame>
        <p:nvGraphicFramePr>
          <p:cNvPr id="88127" name="Group 63"/>
          <p:cNvGraphicFramePr>
            <a:graphicFrameLocks noGrp="1"/>
          </p:cNvGraphicFramePr>
          <p:nvPr/>
        </p:nvGraphicFramePr>
        <p:xfrm>
          <a:off x="5943600" y="5638800"/>
          <a:ext cx="1905000" cy="548640"/>
        </p:xfrm>
        <a:graphic>
          <a:graphicData uri="http://schemas.openxmlformats.org/drawingml/2006/table">
            <a:tbl>
              <a:tblPr/>
              <a:tblGrid>
                <a:gridCol w="1047750"/>
                <a:gridCol w="857250"/>
              </a:tblGrid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PName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SingleTouch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$149.99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138" name="AutoShape 74"/>
          <p:cNvSpPr>
            <a:spLocks noChangeArrowheads="1"/>
          </p:cNvSpPr>
          <p:nvPr/>
        </p:nvSpPr>
        <p:spPr bwMode="auto">
          <a:xfrm>
            <a:off x="6781800" y="40386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1219200" y="2362200"/>
            <a:ext cx="7620000" cy="1066800"/>
            <a:chOff x="768" y="1488"/>
            <a:chExt cx="4800" cy="672"/>
          </a:xfrm>
        </p:grpSpPr>
        <p:sp>
          <p:nvSpPr>
            <p:cNvPr id="88140" name="Oval 76"/>
            <p:cNvSpPr>
              <a:spLocks noChangeArrowheads="1"/>
            </p:cNvSpPr>
            <p:nvPr/>
          </p:nvSpPr>
          <p:spPr bwMode="auto">
            <a:xfrm>
              <a:off x="4896" y="1680"/>
              <a:ext cx="672" cy="48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8141" name="Oval 77"/>
            <p:cNvSpPr>
              <a:spLocks noChangeArrowheads="1"/>
            </p:cNvSpPr>
            <p:nvPr/>
          </p:nvSpPr>
          <p:spPr bwMode="auto">
            <a:xfrm>
              <a:off x="768" y="1488"/>
              <a:ext cx="528" cy="57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8142" name="Oval 78"/>
            <p:cNvSpPr>
              <a:spLocks noChangeArrowheads="1"/>
            </p:cNvSpPr>
            <p:nvPr/>
          </p:nvSpPr>
          <p:spPr bwMode="auto">
            <a:xfrm rot="-465106">
              <a:off x="2108" y="1730"/>
              <a:ext cx="1872" cy="288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8143" name="Rectangle 79"/>
          <p:cNvSpPr>
            <a:spLocks noChangeArrowheads="1"/>
          </p:cNvSpPr>
          <p:nvPr/>
        </p:nvSpPr>
        <p:spPr bwMode="auto">
          <a:xfrm>
            <a:off x="304800" y="4330700"/>
            <a:ext cx="5047857" cy="10772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sz="1600" dirty="0">
                <a:solidFill>
                  <a:schemeClr val="accent2"/>
                </a:solidFill>
              </a:rPr>
              <a:t>SELECT</a:t>
            </a:r>
            <a:r>
              <a:rPr lang="en-US" sz="1600" dirty="0"/>
              <a:t>   </a:t>
            </a:r>
            <a:r>
              <a:rPr lang="en-US" sz="1600" dirty="0" err="1"/>
              <a:t>PName</a:t>
            </a:r>
            <a:r>
              <a:rPr lang="en-US" sz="1600" dirty="0"/>
              <a:t>, Price</a:t>
            </a:r>
            <a:br>
              <a:rPr lang="en-US" sz="1600" dirty="0"/>
            </a:br>
            <a:r>
              <a:rPr lang="en-US" sz="1600" dirty="0">
                <a:solidFill>
                  <a:schemeClr val="accent2"/>
                </a:solidFill>
              </a:rPr>
              <a:t>FROM</a:t>
            </a:r>
            <a:r>
              <a:rPr lang="en-US" sz="1600" dirty="0"/>
              <a:t>      Product, Company</a:t>
            </a:r>
            <a:br>
              <a:rPr lang="en-US" sz="1600" dirty="0"/>
            </a:br>
            <a:r>
              <a:rPr lang="en-US" sz="1600" dirty="0">
                <a:solidFill>
                  <a:schemeClr val="accent2"/>
                </a:solidFill>
              </a:rPr>
              <a:t>WHERE   </a:t>
            </a:r>
            <a:r>
              <a:rPr lang="en-US" sz="1600" dirty="0"/>
              <a:t>Manufacturer=</a:t>
            </a:r>
            <a:r>
              <a:rPr lang="en-US" sz="1600" dirty="0" err="1"/>
              <a:t>CName</a:t>
            </a:r>
            <a:r>
              <a:rPr lang="en-US" sz="1600" dirty="0"/>
              <a:t> AND Country=‘Japan’</a:t>
            </a:r>
            <a:br>
              <a:rPr lang="en-US" sz="1600" dirty="0"/>
            </a:br>
            <a:r>
              <a:rPr lang="en-US" sz="1600" dirty="0"/>
              <a:t>                 AND Price &lt;= 200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3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09600" y="1219200"/>
            <a:ext cx="8001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Product (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pname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,  price, category, manufacturer)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Company (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cname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stockPrice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, country)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Find all countries that manufacture some product in the ‘Gadgets’ category.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33400" y="3733800"/>
            <a:ext cx="7960834" cy="12003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SELECT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Country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FROM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Product, Company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WHERE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Manufacturer=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CName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AND Category=‘Gadgets’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Joins in SQL</a:t>
            </a:r>
          </a:p>
        </p:txBody>
      </p:sp>
      <p:graphicFrame>
        <p:nvGraphicFramePr>
          <p:cNvPr id="90115" name="Group 3"/>
          <p:cNvGraphicFramePr>
            <a:graphicFrameLocks noGrp="1"/>
          </p:cNvGraphicFramePr>
          <p:nvPr/>
        </p:nvGraphicFramePr>
        <p:xfrm>
          <a:off x="152400" y="1524000"/>
          <a:ext cx="4114800" cy="1371600"/>
        </p:xfrm>
        <a:graphic>
          <a:graphicData uri="http://schemas.openxmlformats.org/drawingml/2006/table">
            <a:tbl>
              <a:tblPr/>
              <a:tblGrid>
                <a:gridCol w="1047750"/>
                <a:gridCol w="857250"/>
                <a:gridCol w="1066800"/>
                <a:gridCol w="1143000"/>
              </a:tblGrid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PName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Category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Manufacturer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Gizmo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Gadgets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GizmoWorks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Powergizmo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$29.99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Gadgets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GizmoWorks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SingleTouch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$149.99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Photography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Canon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MultiTouch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$203.99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Household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Hitachi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147" name="Text Box 35"/>
          <p:cNvSpPr txBox="1">
            <a:spLocks noChangeArrowheads="1"/>
          </p:cNvSpPr>
          <p:nvPr/>
        </p:nvSpPr>
        <p:spPr bwMode="auto">
          <a:xfrm>
            <a:off x="152400" y="1143000"/>
            <a:ext cx="658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chemeClr val="accent2"/>
                </a:solidFill>
              </a:rPr>
              <a:t>Product</a:t>
            </a:r>
          </a:p>
        </p:txBody>
      </p:sp>
      <p:sp>
        <p:nvSpPr>
          <p:cNvPr id="90148" name="Text Box 36"/>
          <p:cNvSpPr txBox="1">
            <a:spLocks noChangeArrowheads="1"/>
          </p:cNvSpPr>
          <p:nvPr/>
        </p:nvSpPr>
        <p:spPr bwMode="auto">
          <a:xfrm>
            <a:off x="5029200" y="1219200"/>
            <a:ext cx="777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chemeClr val="accent2"/>
                </a:solidFill>
              </a:rPr>
              <a:t>Company</a:t>
            </a:r>
          </a:p>
        </p:txBody>
      </p:sp>
      <p:graphicFrame>
        <p:nvGraphicFramePr>
          <p:cNvPr id="90149" name="Group 37"/>
          <p:cNvGraphicFramePr>
            <a:graphicFrameLocks noGrp="1"/>
          </p:cNvGraphicFramePr>
          <p:nvPr/>
        </p:nvGraphicFramePr>
        <p:xfrm>
          <a:off x="5105400" y="1600200"/>
          <a:ext cx="3810000" cy="1097280"/>
        </p:xfrm>
        <a:graphic>
          <a:graphicData uri="http://schemas.openxmlformats.org/drawingml/2006/table">
            <a:tbl>
              <a:tblPr/>
              <a:tblGrid>
                <a:gridCol w="1270000"/>
                <a:gridCol w="1270000"/>
                <a:gridCol w="1270000"/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Cname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StockPrice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Country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GizmoWorks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Canon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Japan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Hitachi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Japan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0171" name="AutoShape 59"/>
          <p:cNvCxnSpPr>
            <a:cxnSpLocks noChangeShapeType="1"/>
          </p:cNvCxnSpPr>
          <p:nvPr/>
        </p:nvCxnSpPr>
        <p:spPr bwMode="auto">
          <a:xfrm>
            <a:off x="4267200" y="1933575"/>
            <a:ext cx="838200" cy="76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90172" name="AutoShape 60"/>
          <p:cNvCxnSpPr>
            <a:cxnSpLocks noChangeShapeType="1"/>
          </p:cNvCxnSpPr>
          <p:nvPr/>
        </p:nvCxnSpPr>
        <p:spPr bwMode="auto">
          <a:xfrm flipV="1">
            <a:off x="4267200" y="2282825"/>
            <a:ext cx="838200" cy="1968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90173" name="AutoShape 61"/>
          <p:cNvCxnSpPr>
            <a:cxnSpLocks noChangeShapeType="1"/>
          </p:cNvCxnSpPr>
          <p:nvPr/>
        </p:nvCxnSpPr>
        <p:spPr bwMode="auto">
          <a:xfrm flipV="1">
            <a:off x="4267200" y="2706688"/>
            <a:ext cx="838200" cy="460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90174" name="AutoShape 62"/>
          <p:cNvCxnSpPr>
            <a:cxnSpLocks noChangeShapeType="1"/>
          </p:cNvCxnSpPr>
          <p:nvPr/>
        </p:nvCxnSpPr>
        <p:spPr bwMode="auto">
          <a:xfrm flipV="1">
            <a:off x="4267200" y="2009775"/>
            <a:ext cx="838200" cy="1968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90175" name="Oval 63"/>
          <p:cNvSpPr>
            <a:spLocks noChangeArrowheads="1"/>
          </p:cNvSpPr>
          <p:nvPr/>
        </p:nvSpPr>
        <p:spPr bwMode="auto">
          <a:xfrm>
            <a:off x="2209800" y="1828800"/>
            <a:ext cx="762000" cy="4572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0176" name="AutoShape 64"/>
          <p:cNvSpPr>
            <a:spLocks noChangeArrowheads="1"/>
          </p:cNvSpPr>
          <p:nvPr/>
        </p:nvSpPr>
        <p:spPr bwMode="auto">
          <a:xfrm>
            <a:off x="6781800" y="34290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0177" name="Group 65"/>
          <p:cNvGraphicFramePr>
            <a:graphicFrameLocks noGrp="1"/>
          </p:cNvGraphicFramePr>
          <p:nvPr/>
        </p:nvGraphicFramePr>
        <p:xfrm>
          <a:off x="6553200" y="4572000"/>
          <a:ext cx="1270000" cy="1097280"/>
        </p:xfrm>
        <a:graphic>
          <a:graphicData uri="http://schemas.openxmlformats.org/drawingml/2006/table">
            <a:tbl>
              <a:tblPr/>
              <a:tblGrid>
                <a:gridCol w="1270000"/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Country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??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??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0189" name="Oval 77"/>
          <p:cNvSpPr>
            <a:spLocks noChangeArrowheads="1"/>
          </p:cNvSpPr>
          <p:nvPr/>
        </p:nvSpPr>
        <p:spPr bwMode="auto">
          <a:xfrm>
            <a:off x="487363" y="4562475"/>
            <a:ext cx="2165350" cy="1568450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/>
              <a:t>What is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/>
              <a:t>the problem ?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/>
              <a:t>What’s the</a:t>
            </a:r>
            <a:br>
              <a:rPr lang="en-US" sz="2000"/>
            </a:br>
            <a:r>
              <a:rPr lang="en-US" sz="2000"/>
              <a:t>solution ?</a:t>
            </a:r>
          </a:p>
        </p:txBody>
      </p:sp>
      <p:sp>
        <p:nvSpPr>
          <p:cNvPr id="90190" name="Rectangle 78"/>
          <p:cNvSpPr>
            <a:spLocks noChangeArrowheads="1"/>
          </p:cNvSpPr>
          <p:nvPr/>
        </p:nvSpPr>
        <p:spPr bwMode="auto">
          <a:xfrm>
            <a:off x="609600" y="3352800"/>
            <a:ext cx="5360442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sz="1600" dirty="0">
                <a:solidFill>
                  <a:schemeClr val="accent2"/>
                </a:solidFill>
              </a:rPr>
              <a:t>SELECT</a:t>
            </a:r>
            <a:r>
              <a:rPr lang="en-US" sz="1600" dirty="0"/>
              <a:t>   Country</a:t>
            </a:r>
            <a:br>
              <a:rPr lang="en-US" sz="1600" dirty="0"/>
            </a:br>
            <a:r>
              <a:rPr lang="en-US" sz="1600" dirty="0">
                <a:solidFill>
                  <a:schemeClr val="accent2"/>
                </a:solidFill>
              </a:rPr>
              <a:t>FROM</a:t>
            </a:r>
            <a:r>
              <a:rPr lang="en-US" sz="1600" dirty="0"/>
              <a:t>      Product, Company</a:t>
            </a:r>
            <a:br>
              <a:rPr lang="en-US" sz="1600" dirty="0"/>
            </a:br>
            <a:r>
              <a:rPr lang="en-US" sz="1600" dirty="0">
                <a:solidFill>
                  <a:schemeClr val="accent2"/>
                </a:solidFill>
              </a:rPr>
              <a:t>WHERE   </a:t>
            </a:r>
            <a:r>
              <a:rPr lang="en-US" sz="1600" dirty="0"/>
              <a:t>Manufacturer=</a:t>
            </a:r>
            <a:r>
              <a:rPr lang="en-US" sz="1600" dirty="0" err="1"/>
              <a:t>CName</a:t>
            </a:r>
            <a:r>
              <a:rPr lang="en-US" sz="1600" dirty="0"/>
              <a:t> AND Category=‘Gadgets’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0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75" grpId="0" animBg="1"/>
      <p:bldP spid="90189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429000" y="2571750"/>
            <a:ext cx="2568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09600" y="1143000"/>
            <a:ext cx="81534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Product (</a:t>
            </a:r>
            <a:r>
              <a:rPr kumimoji="0" lang="en-US" sz="20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pname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,  price, category, manufacturer)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Purchase (buyer,  seller,  store,  product)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Person(</a:t>
            </a:r>
            <a:r>
              <a:rPr kumimoji="0" lang="en-US" sz="20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persname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phoneNumber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, city)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Find names of people living in Seattle that bought some  product in the ‘Gadgets’ category, and the names of the stores they bought such product from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85800" y="4038600"/>
            <a:ext cx="6477000" cy="12003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SELECT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DISTINCT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persname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store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FROM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Person, Purchase, Product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WHERE  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persname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=buyer AND product =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pname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AND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     city=‘Seattle’  AND category=‘Gadgets’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Disambiguating Attributes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Sometimes two relations have the same attribute: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Person(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pname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address,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worksfor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Company(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cname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address)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447800" y="2971800"/>
            <a:ext cx="3894015" cy="9233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SELECT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DISTINCT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pname, address</a:t>
            </a:r>
            <a:b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FROM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Person, Company</a:t>
            </a:r>
            <a:b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WHERE  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worksfor = cname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838200" y="4724400"/>
            <a:ext cx="5673348" cy="9233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SELECT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DISTINCT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Person.pname, Company.address</a:t>
            </a:r>
            <a:b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FROM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Person, Company</a:t>
            </a:r>
            <a:b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WHERE  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Person.worksfor = Company.cname</a:t>
            </a: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5715000" y="2590800"/>
            <a:ext cx="1623422" cy="908864"/>
          </a:xfrm>
          <a:prstGeom prst="wedgeEllipseCallout">
            <a:avLst>
              <a:gd name="adj1" fmla="val -81824"/>
              <a:gd name="adj2" fmla="val 11870"/>
            </a:avLst>
          </a:prstGeom>
          <a:solidFill>
            <a:srgbClr val="C0C0C0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Which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address ?</a:t>
            </a: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3200400" y="4166473"/>
            <a:ext cx="457200" cy="430054"/>
          </a:xfrm>
          <a:prstGeom prst="downArrow">
            <a:avLst>
              <a:gd name="adj1" fmla="val 50000"/>
              <a:gd name="adj2" fmla="val 291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Java Database</a:t>
            </a:r>
            <a:endParaRPr lang="en-US" dirty="0" smtClean="0"/>
          </a:p>
        </p:txBody>
      </p:sp>
      <p:sp>
        <p:nvSpPr>
          <p:cNvPr id="11356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9537"/>
            <a:ext cx="8229600" cy="42592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 err="1" smtClean="0"/>
              <a:t>Pengantar</a:t>
            </a:r>
            <a:r>
              <a:rPr lang="en-US" sz="3600" dirty="0" smtClean="0"/>
              <a:t> Database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/>
              <a:t>Pengantar</a:t>
            </a:r>
            <a:r>
              <a:rPr lang="en-US" sz="3600" dirty="0" smtClean="0"/>
              <a:t> SQL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/>
              <a:t>Koneksi</a:t>
            </a:r>
            <a:r>
              <a:rPr lang="en-US" sz="3600" dirty="0" smtClean="0"/>
              <a:t> </a:t>
            </a:r>
            <a:r>
              <a:rPr lang="en-US" sz="3600" dirty="0" err="1" smtClean="0"/>
              <a:t>Aplikasi</a:t>
            </a:r>
            <a:r>
              <a:rPr lang="en-US" sz="3600" dirty="0" smtClean="0"/>
              <a:t> Java </a:t>
            </a:r>
            <a:r>
              <a:rPr lang="en-US" sz="3600" dirty="0" err="1" smtClean="0"/>
              <a:t>ke</a:t>
            </a:r>
            <a:r>
              <a:rPr lang="en-US" sz="3600" dirty="0" smtClean="0"/>
              <a:t> Database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/>
              <a:t>Studi</a:t>
            </a:r>
            <a:r>
              <a:rPr lang="en-US" sz="3600" dirty="0" smtClean="0"/>
              <a:t> </a:t>
            </a:r>
            <a:r>
              <a:rPr lang="en-US" sz="3600" dirty="0" err="1" smtClean="0"/>
              <a:t>Kasus</a:t>
            </a:r>
            <a:r>
              <a:rPr lang="en-US" sz="3600" dirty="0" smtClean="0"/>
              <a:t> </a:t>
            </a:r>
            <a:r>
              <a:rPr lang="en-US" sz="3600" dirty="0" err="1" smtClean="0"/>
              <a:t>Aplikasi</a:t>
            </a:r>
            <a:r>
              <a:rPr lang="en-US" sz="3600" dirty="0" smtClean="0"/>
              <a:t> Java Database</a:t>
            </a:r>
            <a:endParaRPr lang="id-ID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3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3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3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1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 Variables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09600" y="3810000"/>
            <a:ext cx="5917004" cy="9233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SELECT DISTINCT 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x.store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FROM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Purchase AS x, Purchase AS y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WHERE 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x.product = y.product AND y.store = ‘BestBuy’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33400" y="2743200"/>
            <a:ext cx="61269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Find all stores that sold at least one product that the store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‘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BestBuy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’ also sold: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33400" y="5257800"/>
            <a:ext cx="1688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Answer (store)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33400" y="1371600"/>
            <a:ext cx="51395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Product 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pname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,  price, category, manufacturer)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Purchase (buyer,  seller,  store,  product)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Person(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persname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phoneNumber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, city)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457200"/>
          </a:xfrm>
        </p:spPr>
        <p:txBody>
          <a:bodyPr/>
          <a:lstStyle/>
          <a:p>
            <a:r>
              <a:rPr lang="en-US" dirty="0" err="1"/>
              <a:t>Tuple</a:t>
            </a:r>
            <a:r>
              <a:rPr lang="en-US" dirty="0"/>
              <a:t> Variables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62000" y="1066800"/>
            <a:ext cx="71310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General rule: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tuple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variables introduced automatically by the system: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Product ( name,  price, category, manufacturer)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Becomes: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             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Doesn’t work when Product occurs more than once: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 that case the user needs to define variables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explicitely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590800" y="2362200"/>
            <a:ext cx="2351926" cy="9233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 SELECT 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name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FROM    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Product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WHERE 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price &gt; 100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590800" y="3505200"/>
            <a:ext cx="3124573" cy="9233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 SELECT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Product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name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FROM 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Product AS Product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WHERE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Product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.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price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&gt; 100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Renaming Columns</a:t>
            </a:r>
          </a:p>
        </p:txBody>
      </p:sp>
      <p:graphicFrame>
        <p:nvGraphicFramePr>
          <p:cNvPr id="16" name="Group 3"/>
          <p:cNvGraphicFramePr>
            <a:graphicFrameLocks noGrp="1"/>
          </p:cNvGraphicFramePr>
          <p:nvPr/>
        </p:nvGraphicFramePr>
        <p:xfrm>
          <a:off x="3352800" y="1371600"/>
          <a:ext cx="5410200" cy="1676400"/>
        </p:xfrm>
        <a:graphic>
          <a:graphicData uri="http://schemas.openxmlformats.org/drawingml/2006/table">
            <a:tbl>
              <a:tblPr/>
              <a:tblGrid>
                <a:gridCol w="1352550"/>
                <a:gridCol w="1352550"/>
                <a:gridCol w="1352550"/>
                <a:gridCol w="1352550"/>
              </a:tblGrid>
              <a:tr h="319088"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PName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Category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Manufacturer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Gizmo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Gadgets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GizmoWorks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Powergizmo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$29.99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Gadgets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GizmoWorks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SingleTouch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$149.99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Photography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Canon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MultiTouch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$203.99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Household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Hitachi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228600" y="3200400"/>
            <a:ext cx="5210081" cy="9233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SELECT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Pname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</a:rPr>
              <a:t>AS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prodName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Price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</a:rPr>
              <a:t>AS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askPrice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FROM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Product</a:t>
            </a:r>
            <a:b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WHERE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Price &gt; 100</a:t>
            </a: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2362200" y="1371600"/>
            <a:ext cx="817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Product</a:t>
            </a:r>
          </a:p>
        </p:txBody>
      </p:sp>
      <p:sp>
        <p:nvSpPr>
          <p:cNvPr id="19" name="AutoShape 37"/>
          <p:cNvSpPr>
            <a:spLocks noChangeArrowheads="1"/>
          </p:cNvSpPr>
          <p:nvPr/>
        </p:nvSpPr>
        <p:spPr bwMode="auto">
          <a:xfrm>
            <a:off x="7162800" y="3429000"/>
            <a:ext cx="609600" cy="6096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0" name="Group 38"/>
          <p:cNvGraphicFramePr>
            <a:graphicFrameLocks noGrp="1"/>
          </p:cNvGraphicFramePr>
          <p:nvPr/>
        </p:nvGraphicFramePr>
        <p:xfrm>
          <a:off x="4876800" y="4572000"/>
          <a:ext cx="2705100" cy="1005840"/>
        </p:xfrm>
        <a:graphic>
          <a:graphicData uri="http://schemas.openxmlformats.org/drawingml/2006/table">
            <a:tbl>
              <a:tblPr/>
              <a:tblGrid>
                <a:gridCol w="1352550"/>
                <a:gridCol w="1352550"/>
              </a:tblGrid>
              <a:tr h="319088"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prodName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askPrice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SingleTouch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$149.99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MultiTouch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$203.99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Oval 52"/>
          <p:cNvSpPr>
            <a:spLocks noChangeArrowheads="1"/>
          </p:cNvSpPr>
          <p:nvPr/>
        </p:nvSpPr>
        <p:spPr bwMode="auto">
          <a:xfrm>
            <a:off x="728663" y="4724400"/>
            <a:ext cx="2144712" cy="1136650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Query with</a:t>
            </a:r>
            <a:b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renaming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9" grpId="0" animBg="1"/>
      <p:bldP spid="21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71525"/>
            <a:ext cx="8001000" cy="1743075"/>
          </a:xfrm>
        </p:spPr>
        <p:txBody>
          <a:bodyPr/>
          <a:lstStyle/>
          <a:p>
            <a:r>
              <a:rPr lang="en-US" sz="4400" dirty="0" smtClean="0"/>
              <a:t>6.3 </a:t>
            </a:r>
            <a:r>
              <a:rPr lang="en-US" sz="4400" dirty="0" err="1" smtClean="0"/>
              <a:t>Koneksi</a:t>
            </a:r>
            <a:r>
              <a:rPr lang="en-US" sz="4400" dirty="0" smtClean="0"/>
              <a:t> </a:t>
            </a:r>
            <a:r>
              <a:rPr lang="en-US" sz="4400" dirty="0" err="1" smtClean="0"/>
              <a:t>Aplikasi</a:t>
            </a:r>
            <a:r>
              <a:rPr lang="en-US" sz="4400" dirty="0" smtClean="0"/>
              <a:t> Java </a:t>
            </a:r>
            <a:r>
              <a:rPr lang="en-US" sz="4400" dirty="0" err="1" smtClean="0"/>
              <a:t>ke</a:t>
            </a:r>
            <a:r>
              <a:rPr lang="en-US" sz="4400" dirty="0" smtClean="0"/>
              <a:t> Database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Tahapan</a:t>
            </a:r>
            <a:r>
              <a:rPr lang="en-US" sz="3200" dirty="0" smtClean="0"/>
              <a:t> </a:t>
            </a:r>
            <a:r>
              <a:rPr lang="en-US" sz="3200" dirty="0" err="1" smtClean="0"/>
              <a:t>Akses</a:t>
            </a:r>
            <a:r>
              <a:rPr lang="en-US" sz="3200" dirty="0" smtClean="0"/>
              <a:t> Database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JDBC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810548"/>
              </p:ext>
            </p:extLst>
          </p:nvPr>
        </p:nvGraphicFramePr>
        <p:xfrm>
          <a:off x="457200" y="9906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JDBC (Java DB Connectivity)</a:t>
            </a:r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755650" y="2205038"/>
            <a:ext cx="4608513" cy="20875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l" eaLnBrk="0" hangingPunct="0">
              <a:spcBef>
                <a:spcPct val="10000"/>
              </a:spcBef>
            </a:pPr>
            <a:endParaRPr lang="en-US" sz="2400" dirty="0">
              <a:effectLst/>
            </a:endParaRPr>
          </a:p>
          <a:p>
            <a:pPr algn="l" eaLnBrk="0" hangingPunct="0">
              <a:spcBef>
                <a:spcPct val="10000"/>
              </a:spcBef>
            </a:pPr>
            <a:r>
              <a:rPr lang="en-US" sz="2400" dirty="0">
                <a:effectLst/>
              </a:rPr>
              <a:t>Java application</a:t>
            </a:r>
          </a:p>
          <a:p>
            <a:pPr algn="l" eaLnBrk="0" hangingPunct="0">
              <a:spcBef>
                <a:spcPct val="10000"/>
              </a:spcBef>
            </a:pPr>
            <a:r>
              <a:rPr lang="en-US" sz="2400" dirty="0">
                <a:effectLst/>
              </a:rPr>
              <a:t>{ ...</a:t>
            </a:r>
          </a:p>
          <a:p>
            <a:pPr algn="l" eaLnBrk="0" hangingPunct="0">
              <a:spcBef>
                <a:spcPct val="10000"/>
              </a:spcBef>
            </a:pPr>
            <a:r>
              <a:rPr lang="en-US" sz="2400" dirty="0">
                <a:effectLst/>
              </a:rPr>
              <a:t>"SELECT ... FROM ... WHERE"</a:t>
            </a:r>
          </a:p>
          <a:p>
            <a:pPr algn="l" eaLnBrk="0" hangingPunct="0">
              <a:spcBef>
                <a:spcPct val="10000"/>
              </a:spcBef>
            </a:pPr>
            <a:r>
              <a:rPr lang="en-US" sz="2400" dirty="0">
                <a:effectLst/>
              </a:rPr>
              <a:t>... }</a:t>
            </a:r>
          </a:p>
          <a:p>
            <a:pPr algn="l" eaLnBrk="0" hangingPunct="0">
              <a:spcBef>
                <a:spcPct val="10000"/>
              </a:spcBef>
            </a:pPr>
            <a:endParaRPr lang="en-US" sz="2400" dirty="0">
              <a:effectLst/>
            </a:endParaRPr>
          </a:p>
        </p:txBody>
      </p:sp>
      <p:sp>
        <p:nvSpPr>
          <p:cNvPr id="270341" name="Rectangle 5"/>
          <p:cNvSpPr>
            <a:spLocks noChangeArrowheads="1"/>
          </p:cNvSpPr>
          <p:nvPr/>
        </p:nvSpPr>
        <p:spPr bwMode="auto">
          <a:xfrm>
            <a:off x="5746750" y="4097338"/>
            <a:ext cx="2209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spcBef>
                <a:spcPct val="10000"/>
              </a:spcBef>
            </a:pPr>
            <a:endParaRPr lang="en-US" sz="1800" b="1"/>
          </a:p>
          <a:p>
            <a:pPr algn="ctr" eaLnBrk="0" hangingPunct="0">
              <a:spcBef>
                <a:spcPct val="10000"/>
              </a:spcBef>
            </a:pPr>
            <a:r>
              <a:rPr lang="en-US" sz="2800" b="1"/>
              <a:t>DBMS</a:t>
            </a:r>
            <a:endParaRPr lang="en-US" sz="2800"/>
          </a:p>
          <a:p>
            <a:pPr algn="ctr" eaLnBrk="0" hangingPunct="0">
              <a:spcBef>
                <a:spcPct val="10000"/>
              </a:spcBef>
            </a:pPr>
            <a:endParaRPr lang="en-US" sz="1800"/>
          </a:p>
        </p:txBody>
      </p:sp>
      <p:pic>
        <p:nvPicPr>
          <p:cNvPr id="270342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2400" y="5386388"/>
            <a:ext cx="711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0343" name="Freeform 7"/>
          <p:cNvSpPr>
            <a:spLocks/>
          </p:cNvSpPr>
          <p:nvPr/>
        </p:nvSpPr>
        <p:spPr bwMode="auto">
          <a:xfrm>
            <a:off x="6851650" y="4859338"/>
            <a:ext cx="1588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6"/>
              </a:cxn>
            </a:cxnLst>
            <a:rect l="0" t="0" r="r" b="b"/>
            <a:pathLst>
              <a:path w="1" h="337">
                <a:moveTo>
                  <a:pt x="0" y="0"/>
                </a:moveTo>
                <a:lnTo>
                  <a:pt x="0" y="33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344" name="Freeform 8"/>
          <p:cNvSpPr>
            <a:spLocks/>
          </p:cNvSpPr>
          <p:nvPr/>
        </p:nvSpPr>
        <p:spPr bwMode="auto">
          <a:xfrm>
            <a:off x="5364163" y="3068638"/>
            <a:ext cx="1489075" cy="1030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20" y="0"/>
              </a:cxn>
              <a:cxn ang="0">
                <a:pos x="1320" y="624"/>
              </a:cxn>
            </a:cxnLst>
            <a:rect l="0" t="0" r="r" b="b"/>
            <a:pathLst>
              <a:path w="1321" h="625">
                <a:moveTo>
                  <a:pt x="0" y="0"/>
                </a:moveTo>
                <a:lnTo>
                  <a:pt x="1320" y="0"/>
                </a:lnTo>
                <a:lnTo>
                  <a:pt x="1320" y="62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JDBC Drivers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" y="1447800"/>
            <a:ext cx="7167519" cy="4022725"/>
            <a:chOff x="860" y="1852"/>
            <a:chExt cx="3733" cy="2026"/>
          </a:xfrm>
        </p:grpSpPr>
        <p:sp>
          <p:nvSpPr>
            <p:cNvPr id="271365" name="Rectangle 5"/>
            <p:cNvSpPr>
              <a:spLocks noChangeArrowheads="1"/>
            </p:cNvSpPr>
            <p:nvPr/>
          </p:nvSpPr>
          <p:spPr bwMode="auto">
            <a:xfrm>
              <a:off x="2315" y="1852"/>
              <a:ext cx="744" cy="24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effectLst/>
                </a:rPr>
                <a:t>Java</a:t>
              </a:r>
            </a:p>
            <a:p>
              <a:pPr algn="ctr"/>
              <a:r>
                <a:rPr lang="en-US" sz="1600">
                  <a:effectLst/>
                </a:rPr>
                <a:t>application</a:t>
              </a:r>
            </a:p>
          </p:txBody>
        </p:sp>
        <p:sp>
          <p:nvSpPr>
            <p:cNvPr id="271366" name="Line 6"/>
            <p:cNvSpPr>
              <a:spLocks noChangeShapeType="1"/>
            </p:cNvSpPr>
            <p:nvPr/>
          </p:nvSpPr>
          <p:spPr bwMode="auto">
            <a:xfrm>
              <a:off x="860" y="2129"/>
              <a:ext cx="36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271367" name="Rectangle 7"/>
            <p:cNvSpPr>
              <a:spLocks noChangeArrowheads="1"/>
            </p:cNvSpPr>
            <p:nvPr/>
          </p:nvSpPr>
          <p:spPr bwMode="auto">
            <a:xfrm>
              <a:off x="2278" y="2200"/>
              <a:ext cx="818" cy="24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effectLst/>
                </a:rPr>
                <a:t>JDBC-</a:t>
              </a:r>
            </a:p>
            <a:p>
              <a:pPr algn="ctr"/>
              <a:r>
                <a:rPr lang="en-US" sz="1600">
                  <a:effectLst/>
                </a:rPr>
                <a:t>Driver manager</a:t>
              </a:r>
            </a:p>
          </p:txBody>
        </p:sp>
        <p:sp>
          <p:nvSpPr>
            <p:cNvPr id="271368" name="Rectangle 8"/>
            <p:cNvSpPr>
              <a:spLocks noChangeArrowheads="1"/>
            </p:cNvSpPr>
            <p:nvPr/>
          </p:nvSpPr>
          <p:spPr bwMode="auto">
            <a:xfrm>
              <a:off x="898" y="2582"/>
              <a:ext cx="707" cy="24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effectLst/>
                </a:rPr>
                <a:t>Native</a:t>
              </a:r>
            </a:p>
            <a:p>
              <a:pPr algn="ctr"/>
              <a:r>
                <a:rPr lang="en-US" sz="1600">
                  <a:effectLst/>
                </a:rPr>
                <a:t>Protocol driver</a:t>
              </a:r>
            </a:p>
          </p:txBody>
        </p:sp>
        <p:sp>
          <p:nvSpPr>
            <p:cNvPr id="271369" name="Rectangle 9"/>
            <p:cNvSpPr>
              <a:spLocks noChangeArrowheads="1"/>
            </p:cNvSpPr>
            <p:nvPr/>
          </p:nvSpPr>
          <p:spPr bwMode="auto">
            <a:xfrm>
              <a:off x="1868" y="2582"/>
              <a:ext cx="594" cy="24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effectLst/>
                </a:rPr>
                <a:t>JDBC-</a:t>
              </a:r>
            </a:p>
            <a:p>
              <a:pPr algn="ctr"/>
              <a:r>
                <a:rPr lang="en-US" sz="1600">
                  <a:effectLst/>
                </a:rPr>
                <a:t>Net-driver</a:t>
              </a:r>
            </a:p>
          </p:txBody>
        </p:sp>
        <p:sp>
          <p:nvSpPr>
            <p:cNvPr id="271370" name="Rectangle 10"/>
            <p:cNvSpPr>
              <a:spLocks noChangeArrowheads="1"/>
            </p:cNvSpPr>
            <p:nvPr/>
          </p:nvSpPr>
          <p:spPr bwMode="auto">
            <a:xfrm>
              <a:off x="3732" y="2582"/>
              <a:ext cx="594" cy="24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effectLst/>
                </a:rPr>
                <a:t>Native</a:t>
              </a:r>
            </a:p>
            <a:p>
              <a:pPr algn="ctr"/>
              <a:r>
                <a:rPr lang="en-US" sz="1600">
                  <a:effectLst/>
                </a:rPr>
                <a:t>API-driver</a:t>
              </a:r>
            </a:p>
          </p:txBody>
        </p:sp>
        <p:sp>
          <p:nvSpPr>
            <p:cNvPr id="271371" name="Rectangle 11"/>
            <p:cNvSpPr>
              <a:spLocks noChangeArrowheads="1"/>
            </p:cNvSpPr>
            <p:nvPr/>
          </p:nvSpPr>
          <p:spPr bwMode="auto">
            <a:xfrm>
              <a:off x="2800" y="2582"/>
              <a:ext cx="594" cy="24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effectLst/>
                </a:rPr>
                <a:t>JDBC-ODBC</a:t>
              </a:r>
            </a:p>
            <a:p>
              <a:pPr algn="ctr"/>
              <a:r>
                <a:rPr lang="en-US" sz="1600">
                  <a:effectLst/>
                </a:rPr>
                <a:t>bridge</a:t>
              </a:r>
            </a:p>
          </p:txBody>
        </p:sp>
        <p:sp>
          <p:nvSpPr>
            <p:cNvPr id="271372" name="Rectangle 12"/>
            <p:cNvSpPr>
              <a:spLocks noChangeArrowheads="1"/>
            </p:cNvSpPr>
            <p:nvPr/>
          </p:nvSpPr>
          <p:spPr bwMode="auto">
            <a:xfrm>
              <a:off x="3732" y="2895"/>
              <a:ext cx="594" cy="24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dirty="0">
                  <a:effectLst/>
                </a:rPr>
                <a:t>Client library</a:t>
              </a:r>
            </a:p>
          </p:txBody>
        </p:sp>
        <p:sp>
          <p:nvSpPr>
            <p:cNvPr id="271373" name="Rectangle 13"/>
            <p:cNvSpPr>
              <a:spLocks noChangeArrowheads="1"/>
            </p:cNvSpPr>
            <p:nvPr/>
          </p:nvSpPr>
          <p:spPr bwMode="auto">
            <a:xfrm>
              <a:off x="1868" y="2895"/>
              <a:ext cx="594" cy="24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effectLst/>
                </a:rPr>
                <a:t>DB-</a:t>
              </a:r>
            </a:p>
            <a:p>
              <a:pPr algn="ctr"/>
              <a:r>
                <a:rPr lang="en-US" sz="1600">
                  <a:effectLst/>
                </a:rPr>
                <a:t>Middleware</a:t>
              </a:r>
            </a:p>
          </p:txBody>
        </p:sp>
        <p:sp>
          <p:nvSpPr>
            <p:cNvPr id="271374" name="Rectangle 14"/>
            <p:cNvSpPr>
              <a:spLocks noChangeArrowheads="1"/>
            </p:cNvSpPr>
            <p:nvPr/>
          </p:nvSpPr>
          <p:spPr bwMode="auto">
            <a:xfrm>
              <a:off x="2800" y="2895"/>
              <a:ext cx="594" cy="24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effectLst/>
                </a:rPr>
                <a:t>ODBC</a:t>
              </a:r>
            </a:p>
          </p:txBody>
        </p:sp>
        <p:sp>
          <p:nvSpPr>
            <p:cNvPr id="271375" name="Rectangle 15"/>
            <p:cNvSpPr>
              <a:spLocks noChangeArrowheads="1"/>
            </p:cNvSpPr>
            <p:nvPr/>
          </p:nvSpPr>
          <p:spPr bwMode="auto">
            <a:xfrm>
              <a:off x="2800" y="3208"/>
              <a:ext cx="594" cy="24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effectLst/>
                </a:rPr>
                <a:t>Client library</a:t>
              </a:r>
            </a:p>
          </p:txBody>
        </p:sp>
        <p:pic>
          <p:nvPicPr>
            <p:cNvPr id="271376" name="Picture 1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2" y="3621"/>
              <a:ext cx="647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1377" name="Picture 17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64" y="3621"/>
              <a:ext cx="61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1378" name="Picture 18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96" y="3621"/>
              <a:ext cx="61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1379" name="Picture 19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28" y="3621"/>
              <a:ext cx="61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1380" name="Freeform 20"/>
            <p:cNvSpPr>
              <a:spLocks/>
            </p:cNvSpPr>
            <p:nvPr/>
          </p:nvSpPr>
          <p:spPr bwMode="auto">
            <a:xfrm>
              <a:off x="1251" y="2824"/>
              <a:ext cx="1" cy="801"/>
            </a:xfrm>
            <a:custGeom>
              <a:avLst/>
              <a:gdLst/>
              <a:ahLst/>
              <a:cxnLst>
                <a:cxn ang="0">
                  <a:pos x="0" y="800"/>
                </a:cxn>
                <a:cxn ang="0">
                  <a:pos x="0" y="0"/>
                </a:cxn>
              </a:cxnLst>
              <a:rect l="0" t="0" r="r" b="b"/>
              <a:pathLst>
                <a:path w="1" h="801">
                  <a:moveTo>
                    <a:pt x="0" y="800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271381" name="Freeform 21"/>
            <p:cNvSpPr>
              <a:spLocks/>
            </p:cNvSpPr>
            <p:nvPr/>
          </p:nvSpPr>
          <p:spPr bwMode="auto">
            <a:xfrm>
              <a:off x="2165" y="3137"/>
              <a:ext cx="1" cy="488"/>
            </a:xfrm>
            <a:custGeom>
              <a:avLst/>
              <a:gdLst/>
              <a:ahLst/>
              <a:cxnLst>
                <a:cxn ang="0">
                  <a:pos x="0" y="487"/>
                </a:cxn>
                <a:cxn ang="0">
                  <a:pos x="0" y="0"/>
                </a:cxn>
              </a:cxnLst>
              <a:rect l="0" t="0" r="r" b="b"/>
              <a:pathLst>
                <a:path w="1" h="488">
                  <a:moveTo>
                    <a:pt x="0" y="487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271382" name="Freeform 22"/>
            <p:cNvSpPr>
              <a:spLocks/>
            </p:cNvSpPr>
            <p:nvPr/>
          </p:nvSpPr>
          <p:spPr bwMode="auto">
            <a:xfrm>
              <a:off x="3097" y="3450"/>
              <a:ext cx="1" cy="175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0" y="0"/>
                </a:cxn>
              </a:cxnLst>
              <a:rect l="0" t="0" r="r" b="b"/>
              <a:pathLst>
                <a:path w="1" h="175">
                  <a:moveTo>
                    <a:pt x="0" y="174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271383" name="Freeform 23"/>
            <p:cNvSpPr>
              <a:spLocks/>
            </p:cNvSpPr>
            <p:nvPr/>
          </p:nvSpPr>
          <p:spPr bwMode="auto">
            <a:xfrm>
              <a:off x="4029" y="3137"/>
              <a:ext cx="1" cy="488"/>
            </a:xfrm>
            <a:custGeom>
              <a:avLst/>
              <a:gdLst/>
              <a:ahLst/>
              <a:cxnLst>
                <a:cxn ang="0">
                  <a:pos x="0" y="487"/>
                </a:cxn>
                <a:cxn ang="0">
                  <a:pos x="0" y="0"/>
                </a:cxn>
              </a:cxnLst>
              <a:rect l="0" t="0" r="r" b="b"/>
              <a:pathLst>
                <a:path w="1" h="488">
                  <a:moveTo>
                    <a:pt x="0" y="487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271384" name="Freeform 24"/>
            <p:cNvSpPr>
              <a:spLocks/>
            </p:cNvSpPr>
            <p:nvPr/>
          </p:nvSpPr>
          <p:spPr bwMode="auto">
            <a:xfrm>
              <a:off x="1251" y="2442"/>
              <a:ext cx="1437" cy="140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1436" y="0"/>
                </a:cxn>
              </a:cxnLst>
              <a:rect l="0" t="0" r="r" b="b"/>
              <a:pathLst>
                <a:path w="1437" h="140">
                  <a:moveTo>
                    <a:pt x="0" y="139"/>
                  </a:moveTo>
                  <a:lnTo>
                    <a:pt x="1436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271385" name="Freeform 25"/>
            <p:cNvSpPr>
              <a:spLocks/>
            </p:cNvSpPr>
            <p:nvPr/>
          </p:nvSpPr>
          <p:spPr bwMode="auto">
            <a:xfrm>
              <a:off x="2165" y="2442"/>
              <a:ext cx="523" cy="140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522" y="0"/>
                </a:cxn>
              </a:cxnLst>
              <a:rect l="0" t="0" r="r" b="b"/>
              <a:pathLst>
                <a:path w="523" h="140">
                  <a:moveTo>
                    <a:pt x="0" y="139"/>
                  </a:moveTo>
                  <a:lnTo>
                    <a:pt x="522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271386" name="Freeform 26"/>
            <p:cNvSpPr>
              <a:spLocks/>
            </p:cNvSpPr>
            <p:nvPr/>
          </p:nvSpPr>
          <p:spPr bwMode="auto">
            <a:xfrm>
              <a:off x="2687" y="2442"/>
              <a:ext cx="411" cy="140"/>
            </a:xfrm>
            <a:custGeom>
              <a:avLst/>
              <a:gdLst/>
              <a:ahLst/>
              <a:cxnLst>
                <a:cxn ang="0">
                  <a:pos x="410" y="139"/>
                </a:cxn>
                <a:cxn ang="0">
                  <a:pos x="0" y="0"/>
                </a:cxn>
              </a:cxnLst>
              <a:rect l="0" t="0" r="r" b="b"/>
              <a:pathLst>
                <a:path w="411" h="140">
                  <a:moveTo>
                    <a:pt x="410" y="139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271387" name="Freeform 27"/>
            <p:cNvSpPr>
              <a:spLocks/>
            </p:cNvSpPr>
            <p:nvPr/>
          </p:nvSpPr>
          <p:spPr bwMode="auto">
            <a:xfrm>
              <a:off x="2687" y="2442"/>
              <a:ext cx="1343" cy="140"/>
            </a:xfrm>
            <a:custGeom>
              <a:avLst/>
              <a:gdLst/>
              <a:ahLst/>
              <a:cxnLst>
                <a:cxn ang="0">
                  <a:pos x="1342" y="139"/>
                </a:cxn>
                <a:cxn ang="0">
                  <a:pos x="0" y="0"/>
                </a:cxn>
              </a:cxnLst>
              <a:rect l="0" t="0" r="r" b="b"/>
              <a:pathLst>
                <a:path w="1343" h="140">
                  <a:moveTo>
                    <a:pt x="1342" y="139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271388" name="Rectangle 28"/>
            <p:cNvSpPr>
              <a:spLocks noChangeArrowheads="1"/>
            </p:cNvSpPr>
            <p:nvPr/>
          </p:nvSpPr>
          <p:spPr bwMode="auto">
            <a:xfrm>
              <a:off x="4054" y="2005"/>
              <a:ext cx="53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>
                  <a:effectLst/>
                </a:rPr>
                <a:t>JDBC-API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Running a JDBC Application</a:t>
            </a:r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533400" y="1371600"/>
            <a:ext cx="2133600" cy="4495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272389" name="Rectangle 5"/>
          <p:cNvSpPr>
            <a:spLocks noChangeArrowheads="1"/>
          </p:cNvSpPr>
          <p:nvPr/>
        </p:nvSpPr>
        <p:spPr bwMode="auto">
          <a:xfrm>
            <a:off x="2667000" y="1371600"/>
            <a:ext cx="3276600" cy="4495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5943600" y="1371600"/>
            <a:ext cx="2743200" cy="44958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838200" y="14478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600" b="1">
                <a:effectLst/>
              </a:rPr>
              <a:t>Phase</a:t>
            </a:r>
          </a:p>
        </p:txBody>
      </p:sp>
      <p:sp>
        <p:nvSpPr>
          <p:cNvPr id="272392" name="Rectangle 8"/>
          <p:cNvSpPr>
            <a:spLocks noChangeArrowheads="1"/>
          </p:cNvSpPr>
          <p:nvPr/>
        </p:nvSpPr>
        <p:spPr bwMode="auto">
          <a:xfrm>
            <a:off x="3276600" y="14478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600" b="1" dirty="0">
                <a:effectLst/>
              </a:rPr>
              <a:t>Task</a:t>
            </a:r>
          </a:p>
        </p:txBody>
      </p:sp>
      <p:sp>
        <p:nvSpPr>
          <p:cNvPr id="272393" name="Rectangle 9"/>
          <p:cNvSpPr>
            <a:spLocks noChangeArrowheads="1"/>
          </p:cNvSpPr>
          <p:nvPr/>
        </p:nvSpPr>
        <p:spPr bwMode="auto">
          <a:xfrm>
            <a:off x="6248400" y="1447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600" b="1">
                <a:effectLst/>
              </a:rPr>
              <a:t>Relevant java.sql classes</a:t>
            </a:r>
          </a:p>
        </p:txBody>
      </p:sp>
      <p:sp>
        <p:nvSpPr>
          <p:cNvPr id="272394" name="Rectangle 10"/>
          <p:cNvSpPr>
            <a:spLocks noChangeArrowheads="1"/>
          </p:cNvSpPr>
          <p:nvPr/>
        </p:nvSpPr>
        <p:spPr bwMode="auto">
          <a:xfrm>
            <a:off x="839788" y="2592388"/>
            <a:ext cx="1368425" cy="301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600" b="1">
                <a:effectLst/>
              </a:rPr>
              <a:t>Initialisation</a:t>
            </a:r>
          </a:p>
        </p:txBody>
      </p:sp>
      <p:sp>
        <p:nvSpPr>
          <p:cNvPr id="272395" name="Rectangle 11"/>
          <p:cNvSpPr>
            <a:spLocks noChangeArrowheads="1"/>
          </p:cNvSpPr>
          <p:nvPr/>
        </p:nvSpPr>
        <p:spPr bwMode="auto">
          <a:xfrm>
            <a:off x="839788" y="3735388"/>
            <a:ext cx="1368425" cy="301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600" b="1">
                <a:effectLst/>
              </a:rPr>
              <a:t>Processing</a:t>
            </a:r>
          </a:p>
        </p:txBody>
      </p:sp>
      <p:sp>
        <p:nvSpPr>
          <p:cNvPr id="272396" name="Rectangle 12"/>
          <p:cNvSpPr>
            <a:spLocks noChangeArrowheads="1"/>
          </p:cNvSpPr>
          <p:nvPr/>
        </p:nvSpPr>
        <p:spPr bwMode="auto">
          <a:xfrm>
            <a:off x="839788" y="5030788"/>
            <a:ext cx="1368425" cy="301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600" b="1">
                <a:effectLst/>
              </a:rPr>
              <a:t>Termination</a:t>
            </a:r>
          </a:p>
        </p:txBody>
      </p:sp>
      <p:sp>
        <p:nvSpPr>
          <p:cNvPr id="272397" name="Rectangle 13"/>
          <p:cNvSpPr>
            <a:spLocks noChangeArrowheads="1"/>
          </p:cNvSpPr>
          <p:nvPr/>
        </p:nvSpPr>
        <p:spPr bwMode="auto">
          <a:xfrm>
            <a:off x="3124200" y="251460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r>
              <a:rPr lang="en-US" sz="1600" b="1" dirty="0">
                <a:effectLst/>
              </a:rPr>
              <a:t>Load driver</a:t>
            </a:r>
          </a:p>
          <a:p>
            <a:r>
              <a:rPr lang="en-US" sz="1600" b="1" dirty="0">
                <a:effectLst/>
              </a:rPr>
              <a:t>Create connection</a:t>
            </a:r>
          </a:p>
        </p:txBody>
      </p:sp>
      <p:sp>
        <p:nvSpPr>
          <p:cNvPr id="272398" name="Rectangle 14"/>
          <p:cNvSpPr>
            <a:spLocks noChangeArrowheads="1"/>
          </p:cNvSpPr>
          <p:nvPr/>
        </p:nvSpPr>
        <p:spPr bwMode="auto">
          <a:xfrm>
            <a:off x="2971800" y="3733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r>
              <a:rPr lang="en-US" sz="1600" b="1" dirty="0">
                <a:effectLst/>
              </a:rPr>
              <a:t>Generate SQL statements</a:t>
            </a:r>
          </a:p>
          <a:p>
            <a:r>
              <a:rPr lang="en-US" sz="1600" b="1" dirty="0">
                <a:effectLst/>
              </a:rPr>
              <a:t>Process result data</a:t>
            </a:r>
          </a:p>
        </p:txBody>
      </p:sp>
      <p:sp>
        <p:nvSpPr>
          <p:cNvPr id="272399" name="Rectangle 15"/>
          <p:cNvSpPr>
            <a:spLocks noChangeArrowheads="1"/>
          </p:cNvSpPr>
          <p:nvPr/>
        </p:nvSpPr>
        <p:spPr bwMode="auto">
          <a:xfrm>
            <a:off x="2971800" y="49530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r>
              <a:rPr lang="en-US" sz="1600" b="1" dirty="0">
                <a:effectLst/>
              </a:rPr>
              <a:t>Terminate connection</a:t>
            </a:r>
          </a:p>
          <a:p>
            <a:r>
              <a:rPr lang="en-US" sz="1600" b="1" dirty="0">
                <a:effectLst/>
              </a:rPr>
              <a:t>Release data structures</a:t>
            </a:r>
          </a:p>
        </p:txBody>
      </p:sp>
      <p:sp>
        <p:nvSpPr>
          <p:cNvPr id="272400" name="Freeform 16"/>
          <p:cNvSpPr>
            <a:spLocks/>
          </p:cNvSpPr>
          <p:nvPr/>
        </p:nvSpPr>
        <p:spPr bwMode="auto">
          <a:xfrm>
            <a:off x="1524000" y="2895600"/>
            <a:ext cx="1588" cy="839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8"/>
              </a:cxn>
            </a:cxnLst>
            <a:rect l="0" t="0" r="r" b="b"/>
            <a:pathLst>
              <a:path w="1" h="529">
                <a:moveTo>
                  <a:pt x="0" y="0"/>
                </a:moveTo>
                <a:lnTo>
                  <a:pt x="0" y="52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272401" name="Freeform 17"/>
          <p:cNvSpPr>
            <a:spLocks/>
          </p:cNvSpPr>
          <p:nvPr/>
        </p:nvSpPr>
        <p:spPr bwMode="auto">
          <a:xfrm>
            <a:off x="1524000" y="4038600"/>
            <a:ext cx="1588" cy="992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24"/>
              </a:cxn>
            </a:cxnLst>
            <a:rect l="0" t="0" r="r" b="b"/>
            <a:pathLst>
              <a:path w="1" h="625">
                <a:moveTo>
                  <a:pt x="0" y="0"/>
                </a:moveTo>
                <a:lnTo>
                  <a:pt x="0" y="62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272402" name="Freeform 18"/>
          <p:cNvSpPr>
            <a:spLocks/>
          </p:cNvSpPr>
          <p:nvPr/>
        </p:nvSpPr>
        <p:spPr bwMode="auto">
          <a:xfrm>
            <a:off x="1524000" y="3505200"/>
            <a:ext cx="915988" cy="382588"/>
          </a:xfrm>
          <a:custGeom>
            <a:avLst/>
            <a:gdLst/>
            <a:ahLst/>
            <a:cxnLst>
              <a:cxn ang="0">
                <a:pos x="432" y="240"/>
              </a:cxn>
              <a:cxn ang="0">
                <a:pos x="459" y="237"/>
              </a:cxn>
              <a:cxn ang="0">
                <a:pos x="485" y="230"/>
              </a:cxn>
              <a:cxn ang="0">
                <a:pos x="509" y="218"/>
              </a:cxn>
              <a:cxn ang="0">
                <a:pos x="531" y="203"/>
              </a:cxn>
              <a:cxn ang="0">
                <a:pos x="550" y="184"/>
              </a:cxn>
              <a:cxn ang="0">
                <a:pos x="564" y="164"/>
              </a:cxn>
              <a:cxn ang="0">
                <a:pos x="573" y="143"/>
              </a:cxn>
              <a:cxn ang="0">
                <a:pos x="575" y="131"/>
              </a:cxn>
              <a:cxn ang="0">
                <a:pos x="576" y="120"/>
              </a:cxn>
              <a:cxn ang="0">
                <a:pos x="574" y="109"/>
              </a:cxn>
              <a:cxn ang="0">
                <a:pos x="570" y="98"/>
              </a:cxn>
              <a:cxn ang="0">
                <a:pos x="562" y="87"/>
              </a:cxn>
              <a:cxn ang="0">
                <a:pos x="551" y="76"/>
              </a:cxn>
              <a:cxn ang="0">
                <a:pos x="538" y="66"/>
              </a:cxn>
              <a:cxn ang="0">
                <a:pos x="523" y="56"/>
              </a:cxn>
              <a:cxn ang="0">
                <a:pos x="505" y="46"/>
              </a:cxn>
              <a:cxn ang="0">
                <a:pos x="486" y="38"/>
              </a:cxn>
              <a:cxn ang="0">
                <a:pos x="465" y="30"/>
              </a:cxn>
              <a:cxn ang="0">
                <a:pos x="443" y="22"/>
              </a:cxn>
              <a:cxn ang="0">
                <a:pos x="394" y="10"/>
              </a:cxn>
              <a:cxn ang="0">
                <a:pos x="342" y="3"/>
              </a:cxn>
              <a:cxn ang="0">
                <a:pos x="288" y="0"/>
              </a:cxn>
              <a:cxn ang="0">
                <a:pos x="261" y="1"/>
              </a:cxn>
              <a:cxn ang="0">
                <a:pos x="234" y="3"/>
              </a:cxn>
              <a:cxn ang="0">
                <a:pos x="182" y="13"/>
              </a:cxn>
              <a:cxn ang="0">
                <a:pos x="134" y="27"/>
              </a:cxn>
              <a:cxn ang="0">
                <a:pos x="111" y="35"/>
              </a:cxn>
              <a:cxn ang="0">
                <a:pos x="90" y="45"/>
              </a:cxn>
              <a:cxn ang="0">
                <a:pos x="71" y="56"/>
              </a:cxn>
              <a:cxn ang="0">
                <a:pos x="53" y="67"/>
              </a:cxn>
              <a:cxn ang="0">
                <a:pos x="38" y="79"/>
              </a:cxn>
              <a:cxn ang="0">
                <a:pos x="25" y="91"/>
              </a:cxn>
              <a:cxn ang="0">
                <a:pos x="14" y="104"/>
              </a:cxn>
              <a:cxn ang="0">
                <a:pos x="7" y="117"/>
              </a:cxn>
              <a:cxn ang="0">
                <a:pos x="2" y="131"/>
              </a:cxn>
              <a:cxn ang="0">
                <a:pos x="0" y="144"/>
              </a:cxn>
            </a:cxnLst>
            <a:rect l="0" t="0" r="r" b="b"/>
            <a:pathLst>
              <a:path w="577" h="241">
                <a:moveTo>
                  <a:pt x="432" y="240"/>
                </a:moveTo>
                <a:lnTo>
                  <a:pt x="459" y="237"/>
                </a:lnTo>
                <a:lnTo>
                  <a:pt x="485" y="230"/>
                </a:lnTo>
                <a:lnTo>
                  <a:pt x="509" y="218"/>
                </a:lnTo>
                <a:lnTo>
                  <a:pt x="531" y="203"/>
                </a:lnTo>
                <a:lnTo>
                  <a:pt x="550" y="184"/>
                </a:lnTo>
                <a:lnTo>
                  <a:pt x="564" y="164"/>
                </a:lnTo>
                <a:lnTo>
                  <a:pt x="573" y="143"/>
                </a:lnTo>
                <a:lnTo>
                  <a:pt x="575" y="131"/>
                </a:lnTo>
                <a:lnTo>
                  <a:pt x="576" y="120"/>
                </a:lnTo>
                <a:lnTo>
                  <a:pt x="574" y="109"/>
                </a:lnTo>
                <a:lnTo>
                  <a:pt x="570" y="98"/>
                </a:lnTo>
                <a:lnTo>
                  <a:pt x="562" y="87"/>
                </a:lnTo>
                <a:lnTo>
                  <a:pt x="551" y="76"/>
                </a:lnTo>
                <a:lnTo>
                  <a:pt x="538" y="66"/>
                </a:lnTo>
                <a:lnTo>
                  <a:pt x="523" y="56"/>
                </a:lnTo>
                <a:lnTo>
                  <a:pt x="505" y="46"/>
                </a:lnTo>
                <a:lnTo>
                  <a:pt x="486" y="38"/>
                </a:lnTo>
                <a:lnTo>
                  <a:pt x="465" y="30"/>
                </a:lnTo>
                <a:lnTo>
                  <a:pt x="443" y="22"/>
                </a:lnTo>
                <a:lnTo>
                  <a:pt x="394" y="10"/>
                </a:lnTo>
                <a:lnTo>
                  <a:pt x="342" y="3"/>
                </a:lnTo>
                <a:lnTo>
                  <a:pt x="288" y="0"/>
                </a:lnTo>
                <a:lnTo>
                  <a:pt x="261" y="1"/>
                </a:lnTo>
                <a:lnTo>
                  <a:pt x="234" y="3"/>
                </a:lnTo>
                <a:lnTo>
                  <a:pt x="182" y="13"/>
                </a:lnTo>
                <a:lnTo>
                  <a:pt x="134" y="27"/>
                </a:lnTo>
                <a:lnTo>
                  <a:pt x="111" y="35"/>
                </a:lnTo>
                <a:lnTo>
                  <a:pt x="90" y="45"/>
                </a:lnTo>
                <a:lnTo>
                  <a:pt x="71" y="56"/>
                </a:lnTo>
                <a:lnTo>
                  <a:pt x="53" y="67"/>
                </a:lnTo>
                <a:lnTo>
                  <a:pt x="38" y="79"/>
                </a:lnTo>
                <a:lnTo>
                  <a:pt x="25" y="91"/>
                </a:lnTo>
                <a:lnTo>
                  <a:pt x="14" y="104"/>
                </a:lnTo>
                <a:lnTo>
                  <a:pt x="7" y="117"/>
                </a:lnTo>
                <a:lnTo>
                  <a:pt x="2" y="131"/>
                </a:lnTo>
                <a:lnTo>
                  <a:pt x="0" y="14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272403" name="Rectangle 19"/>
          <p:cNvSpPr>
            <a:spLocks noChangeArrowheads="1"/>
          </p:cNvSpPr>
          <p:nvPr/>
        </p:nvSpPr>
        <p:spPr bwMode="auto">
          <a:xfrm>
            <a:off x="6248400" y="25146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r>
              <a:rPr lang="en-US" sz="1600" b="1" dirty="0" err="1">
                <a:effectLst/>
              </a:rPr>
              <a:t>DriverManager</a:t>
            </a:r>
            <a:endParaRPr lang="en-US" sz="1600" b="1" dirty="0">
              <a:effectLst/>
            </a:endParaRPr>
          </a:p>
          <a:p>
            <a:r>
              <a:rPr lang="en-US" sz="1600" b="1" dirty="0">
                <a:effectLst/>
              </a:rPr>
              <a:t>Connection</a:t>
            </a:r>
          </a:p>
        </p:txBody>
      </p:sp>
      <p:sp>
        <p:nvSpPr>
          <p:cNvPr id="272404" name="Rectangle 20"/>
          <p:cNvSpPr>
            <a:spLocks noChangeArrowheads="1"/>
          </p:cNvSpPr>
          <p:nvPr/>
        </p:nvSpPr>
        <p:spPr bwMode="auto">
          <a:xfrm>
            <a:off x="6248400" y="36576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r>
              <a:rPr lang="en-US" sz="1600" b="1" dirty="0">
                <a:effectLst/>
              </a:rPr>
              <a:t>Statement</a:t>
            </a:r>
          </a:p>
          <a:p>
            <a:r>
              <a:rPr lang="en-US" sz="1600" b="1" dirty="0" err="1">
                <a:effectLst/>
              </a:rPr>
              <a:t>ResultSet</a:t>
            </a:r>
            <a:r>
              <a:rPr lang="en-US" sz="1600" b="1" dirty="0">
                <a:effectLst/>
              </a:rPr>
              <a:t> etc.</a:t>
            </a:r>
          </a:p>
        </p:txBody>
      </p:sp>
      <p:sp>
        <p:nvSpPr>
          <p:cNvPr id="272405" name="Rectangle 21"/>
          <p:cNvSpPr>
            <a:spLocks noChangeArrowheads="1"/>
          </p:cNvSpPr>
          <p:nvPr/>
        </p:nvSpPr>
        <p:spPr bwMode="auto">
          <a:xfrm>
            <a:off x="6248400" y="49530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r>
              <a:rPr lang="en-US" sz="1600" b="1" dirty="0">
                <a:effectLst/>
              </a:rPr>
              <a:t>Connection</a:t>
            </a:r>
          </a:p>
          <a:p>
            <a:r>
              <a:rPr lang="en-US" sz="1600" b="1" dirty="0">
                <a:effectLst/>
              </a:rPr>
              <a:t>Statement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7772400" cy="573087"/>
          </a:xfrm>
        </p:spPr>
        <p:txBody>
          <a:bodyPr/>
          <a:lstStyle/>
          <a:p>
            <a:r>
              <a:rPr lang="en-US" dirty="0"/>
              <a:t>A Simple JDBC application</a:t>
            </a:r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694257" y="1457325"/>
            <a:ext cx="1597025" cy="303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b="1" dirty="0" err="1"/>
              <a:t>loadDriver</a:t>
            </a:r>
            <a:endParaRPr lang="en-US" sz="1400" b="1" dirty="0"/>
          </a:p>
        </p:txBody>
      </p:sp>
      <p:sp>
        <p:nvSpPr>
          <p:cNvPr id="273413" name="Rectangle 5"/>
          <p:cNvSpPr>
            <a:spLocks noChangeArrowheads="1"/>
          </p:cNvSpPr>
          <p:nvPr/>
        </p:nvSpPr>
        <p:spPr bwMode="auto">
          <a:xfrm>
            <a:off x="694257" y="1990725"/>
            <a:ext cx="1597025" cy="303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b="1"/>
              <a:t>getConnection</a:t>
            </a:r>
          </a:p>
        </p:txBody>
      </p:sp>
      <p:sp>
        <p:nvSpPr>
          <p:cNvPr id="273414" name="Rectangle 6"/>
          <p:cNvSpPr>
            <a:spLocks noChangeArrowheads="1"/>
          </p:cNvSpPr>
          <p:nvPr/>
        </p:nvSpPr>
        <p:spPr bwMode="auto">
          <a:xfrm>
            <a:off x="694257" y="2524125"/>
            <a:ext cx="1597025" cy="303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b="1" dirty="0" err="1"/>
              <a:t>createStatement</a:t>
            </a:r>
            <a:endParaRPr lang="en-US" sz="1400" b="1" dirty="0"/>
          </a:p>
        </p:txBody>
      </p:sp>
      <p:sp>
        <p:nvSpPr>
          <p:cNvPr id="273415" name="Freeform 7"/>
          <p:cNvSpPr>
            <a:spLocks/>
          </p:cNvSpPr>
          <p:nvPr/>
        </p:nvSpPr>
        <p:spPr bwMode="auto">
          <a:xfrm>
            <a:off x="1503858" y="1760538"/>
            <a:ext cx="45719" cy="23139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4"/>
              </a:cxn>
            </a:cxnLst>
            <a:rect l="0" t="0" r="r" b="b"/>
            <a:pathLst>
              <a:path w="1" h="145">
                <a:moveTo>
                  <a:pt x="0" y="0"/>
                </a:moveTo>
                <a:lnTo>
                  <a:pt x="0" y="14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416" name="Freeform 8"/>
          <p:cNvSpPr>
            <a:spLocks/>
          </p:cNvSpPr>
          <p:nvPr/>
        </p:nvSpPr>
        <p:spPr bwMode="auto">
          <a:xfrm>
            <a:off x="1503858" y="2293938"/>
            <a:ext cx="45719" cy="23139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4"/>
              </a:cxn>
            </a:cxnLst>
            <a:rect l="0" t="0" r="r" b="b"/>
            <a:pathLst>
              <a:path w="1" h="145">
                <a:moveTo>
                  <a:pt x="0" y="0"/>
                </a:moveTo>
                <a:lnTo>
                  <a:pt x="0" y="14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417" name="Rectangle 9"/>
          <p:cNvSpPr>
            <a:spLocks noChangeArrowheads="1"/>
          </p:cNvSpPr>
          <p:nvPr/>
        </p:nvSpPr>
        <p:spPr bwMode="auto">
          <a:xfrm>
            <a:off x="694257" y="3057525"/>
            <a:ext cx="1597025" cy="303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b="1"/>
              <a:t>execute(SQL)</a:t>
            </a:r>
          </a:p>
        </p:txBody>
      </p:sp>
      <p:sp>
        <p:nvSpPr>
          <p:cNvPr id="273418" name="Freeform 10"/>
          <p:cNvSpPr>
            <a:spLocks/>
          </p:cNvSpPr>
          <p:nvPr/>
        </p:nvSpPr>
        <p:spPr bwMode="auto">
          <a:xfrm>
            <a:off x="1503858" y="2827338"/>
            <a:ext cx="45719" cy="23139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4"/>
              </a:cxn>
            </a:cxnLst>
            <a:rect l="0" t="0" r="r" b="b"/>
            <a:pathLst>
              <a:path w="1" h="145">
                <a:moveTo>
                  <a:pt x="0" y="0"/>
                </a:moveTo>
                <a:lnTo>
                  <a:pt x="0" y="14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419" name="Rectangle 11"/>
          <p:cNvSpPr>
            <a:spLocks noChangeArrowheads="1"/>
          </p:cNvSpPr>
          <p:nvPr/>
        </p:nvSpPr>
        <p:spPr bwMode="auto">
          <a:xfrm>
            <a:off x="694257" y="3590925"/>
            <a:ext cx="1597025" cy="303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b="1"/>
              <a:t>Result handling</a:t>
            </a:r>
          </a:p>
        </p:txBody>
      </p:sp>
      <p:sp>
        <p:nvSpPr>
          <p:cNvPr id="273420" name="Freeform 12"/>
          <p:cNvSpPr>
            <a:spLocks/>
          </p:cNvSpPr>
          <p:nvPr/>
        </p:nvSpPr>
        <p:spPr bwMode="auto">
          <a:xfrm>
            <a:off x="1503858" y="3360738"/>
            <a:ext cx="45719" cy="23139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4"/>
              </a:cxn>
            </a:cxnLst>
            <a:rect l="0" t="0" r="r" b="b"/>
            <a:pathLst>
              <a:path w="1" h="145">
                <a:moveTo>
                  <a:pt x="0" y="0"/>
                </a:moveTo>
                <a:lnTo>
                  <a:pt x="0" y="14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421" name="AutoShape 13"/>
          <p:cNvSpPr>
            <a:spLocks noChangeArrowheads="1"/>
          </p:cNvSpPr>
          <p:nvPr/>
        </p:nvSpPr>
        <p:spPr bwMode="auto">
          <a:xfrm>
            <a:off x="795917" y="4276725"/>
            <a:ext cx="1419166" cy="686219"/>
          </a:xfrm>
          <a:prstGeom prst="diamond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b="1" dirty="0"/>
              <a:t>More</a:t>
            </a:r>
          </a:p>
          <a:p>
            <a:pPr algn="ctr"/>
            <a:r>
              <a:rPr lang="en-US" sz="1400" b="1" dirty="0"/>
              <a:t>results ?</a:t>
            </a:r>
          </a:p>
        </p:txBody>
      </p:sp>
      <p:sp>
        <p:nvSpPr>
          <p:cNvPr id="273422" name="Freeform 14"/>
          <p:cNvSpPr>
            <a:spLocks/>
          </p:cNvSpPr>
          <p:nvPr/>
        </p:nvSpPr>
        <p:spPr bwMode="auto">
          <a:xfrm>
            <a:off x="1503858" y="3894138"/>
            <a:ext cx="45719" cy="3846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"/>
              </a:cxn>
            </a:cxnLst>
            <a:rect l="0" t="0" r="r" b="b"/>
            <a:pathLst>
              <a:path w="1" h="241">
                <a:moveTo>
                  <a:pt x="0" y="0"/>
                </a:moveTo>
                <a:lnTo>
                  <a:pt x="0" y="24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423" name="Rectangle 15"/>
          <p:cNvSpPr>
            <a:spLocks noChangeArrowheads="1"/>
          </p:cNvSpPr>
          <p:nvPr/>
        </p:nvSpPr>
        <p:spPr bwMode="auto">
          <a:xfrm>
            <a:off x="694257" y="5267325"/>
            <a:ext cx="1597025" cy="303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b="1"/>
              <a:t>closeStatment</a:t>
            </a:r>
          </a:p>
        </p:txBody>
      </p:sp>
      <p:sp>
        <p:nvSpPr>
          <p:cNvPr id="273424" name="Rectangle 16"/>
          <p:cNvSpPr>
            <a:spLocks noChangeArrowheads="1"/>
          </p:cNvSpPr>
          <p:nvPr/>
        </p:nvSpPr>
        <p:spPr bwMode="auto">
          <a:xfrm>
            <a:off x="694257" y="5800725"/>
            <a:ext cx="1597025" cy="303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b="1"/>
              <a:t>closeConnection</a:t>
            </a:r>
          </a:p>
        </p:txBody>
      </p:sp>
      <p:sp>
        <p:nvSpPr>
          <p:cNvPr id="273425" name="Freeform 17"/>
          <p:cNvSpPr>
            <a:spLocks/>
          </p:cNvSpPr>
          <p:nvPr/>
        </p:nvSpPr>
        <p:spPr bwMode="auto">
          <a:xfrm>
            <a:off x="1524000" y="4960938"/>
            <a:ext cx="45719" cy="30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2"/>
              </a:cxn>
            </a:cxnLst>
            <a:rect l="0" t="0" r="r" b="b"/>
            <a:pathLst>
              <a:path w="1" h="193">
                <a:moveTo>
                  <a:pt x="0" y="0"/>
                </a:moveTo>
                <a:lnTo>
                  <a:pt x="0" y="19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426" name="Freeform 18"/>
          <p:cNvSpPr>
            <a:spLocks/>
          </p:cNvSpPr>
          <p:nvPr/>
        </p:nvSpPr>
        <p:spPr bwMode="auto">
          <a:xfrm>
            <a:off x="1503858" y="5570538"/>
            <a:ext cx="45719" cy="23139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4"/>
              </a:cxn>
            </a:cxnLst>
            <a:rect l="0" t="0" r="r" b="b"/>
            <a:pathLst>
              <a:path w="1" h="145">
                <a:moveTo>
                  <a:pt x="0" y="0"/>
                </a:moveTo>
                <a:lnTo>
                  <a:pt x="0" y="14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427" name="Freeform 19"/>
          <p:cNvSpPr>
            <a:spLocks/>
          </p:cNvSpPr>
          <p:nvPr/>
        </p:nvSpPr>
        <p:spPr bwMode="auto">
          <a:xfrm>
            <a:off x="457200" y="3727450"/>
            <a:ext cx="355718" cy="896872"/>
          </a:xfrm>
          <a:custGeom>
            <a:avLst/>
            <a:gdLst/>
            <a:ahLst/>
            <a:cxnLst>
              <a:cxn ang="0">
                <a:pos x="192" y="888"/>
              </a:cxn>
              <a:cxn ang="0">
                <a:pos x="0" y="888"/>
              </a:cxn>
              <a:cxn ang="0">
                <a:pos x="0" y="0"/>
              </a:cxn>
              <a:cxn ang="0">
                <a:pos x="144" y="0"/>
              </a:cxn>
            </a:cxnLst>
            <a:rect l="0" t="0" r="r" b="b"/>
            <a:pathLst>
              <a:path w="193" h="889">
                <a:moveTo>
                  <a:pt x="192" y="888"/>
                </a:moveTo>
                <a:lnTo>
                  <a:pt x="0" y="888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428" name="Rectangle 20"/>
          <p:cNvSpPr>
            <a:spLocks noChangeArrowheads="1"/>
          </p:cNvSpPr>
          <p:nvPr/>
        </p:nvSpPr>
        <p:spPr bwMode="auto">
          <a:xfrm>
            <a:off x="990600" y="4951412"/>
            <a:ext cx="533577" cy="30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no</a:t>
            </a:r>
          </a:p>
        </p:txBody>
      </p:sp>
      <p:sp>
        <p:nvSpPr>
          <p:cNvPr id="273429" name="Rectangle 21"/>
          <p:cNvSpPr>
            <a:spLocks noChangeArrowheads="1"/>
          </p:cNvSpPr>
          <p:nvPr/>
        </p:nvSpPr>
        <p:spPr bwMode="auto">
          <a:xfrm>
            <a:off x="76200" y="4014788"/>
            <a:ext cx="768869" cy="31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yes</a:t>
            </a:r>
          </a:p>
        </p:txBody>
      </p:sp>
      <p:sp>
        <p:nvSpPr>
          <p:cNvPr id="273430" name="Rectangle 22"/>
          <p:cNvSpPr>
            <a:spLocks noChangeArrowheads="1"/>
          </p:cNvSpPr>
          <p:nvPr/>
        </p:nvSpPr>
        <p:spPr bwMode="auto">
          <a:xfrm>
            <a:off x="3054869" y="1295400"/>
            <a:ext cx="6705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</a:pPr>
            <a:r>
              <a:rPr lang="en-US" sz="1400" dirty="0">
                <a:effectLst/>
              </a:rPr>
              <a:t>import java.sql.*;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400" dirty="0">
                <a:effectLst/>
              </a:rPr>
              <a:t>public class </a:t>
            </a:r>
            <a:r>
              <a:rPr lang="en-US" sz="1400" dirty="0" err="1">
                <a:effectLst/>
              </a:rPr>
              <a:t>jdbctest</a:t>
            </a:r>
            <a:r>
              <a:rPr lang="en-US" sz="1400" dirty="0">
                <a:effectLst/>
              </a:rPr>
              <a:t> {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400" dirty="0">
                <a:effectLst/>
              </a:rPr>
              <a:t>  public static void main(String </a:t>
            </a:r>
            <a:r>
              <a:rPr lang="en-US" sz="1400" dirty="0" err="1">
                <a:effectLst/>
              </a:rPr>
              <a:t>args</a:t>
            </a:r>
            <a:r>
              <a:rPr lang="en-US" sz="1400" dirty="0">
                <a:effectLst/>
              </a:rPr>
              <a:t>[]){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400" dirty="0">
                <a:effectLst/>
              </a:rPr>
              <a:t>	try{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400" dirty="0">
                <a:effectLst/>
              </a:rPr>
              <a:t>	  </a:t>
            </a:r>
            <a:r>
              <a:rPr lang="en-US" sz="1400" dirty="0" err="1">
                <a:effectLst/>
              </a:rPr>
              <a:t>Class.forName</a:t>
            </a:r>
            <a:r>
              <a:rPr lang="en-US" sz="1400" dirty="0">
                <a:effectLst/>
              </a:rPr>
              <a:t>("</a:t>
            </a:r>
            <a:r>
              <a:rPr lang="en-US" sz="1400" dirty="0" err="1">
                <a:effectLst/>
              </a:rPr>
              <a:t>org.postgresql.Driver</a:t>
            </a:r>
            <a:r>
              <a:rPr lang="en-US" sz="1400" dirty="0">
                <a:effectLst/>
              </a:rPr>
              <a:t>");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400" dirty="0">
                <a:effectLst/>
              </a:rPr>
              <a:t>	  Connection con = </a:t>
            </a:r>
            <a:r>
              <a:rPr lang="en-US" sz="1400" dirty="0" err="1">
                <a:effectLst/>
              </a:rPr>
              <a:t>DriverManager.getConnection</a:t>
            </a:r>
            <a:endParaRPr lang="en-US" sz="1400" dirty="0">
              <a:effectLst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1400" dirty="0">
                <a:effectLst/>
              </a:rPr>
              <a:t>	      ("</a:t>
            </a:r>
            <a:r>
              <a:rPr lang="en-US" sz="1400" dirty="0" err="1">
                <a:effectLst/>
              </a:rPr>
              <a:t>jdbc:postgresql</a:t>
            </a:r>
            <a:r>
              <a:rPr lang="en-US" sz="1400" dirty="0">
                <a:effectLst/>
              </a:rPr>
              <a:t>://lsir-cis-pc8:5401/</a:t>
            </a:r>
            <a:r>
              <a:rPr lang="en-US" sz="1400" dirty="0" err="1">
                <a:effectLst/>
              </a:rPr>
              <a:t>pcmdb</a:t>
            </a:r>
            <a:r>
              <a:rPr lang="en-US" sz="1400" dirty="0">
                <a:effectLst/>
              </a:rPr>
              <a:t>", "user", "</a:t>
            </a:r>
            <a:r>
              <a:rPr lang="en-US" sz="1400" dirty="0" err="1">
                <a:effectLst/>
              </a:rPr>
              <a:t>passwd</a:t>
            </a:r>
            <a:r>
              <a:rPr lang="en-US" sz="1400" dirty="0">
                <a:effectLst/>
              </a:rPr>
              <a:t>");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400" dirty="0">
                <a:effectLst/>
              </a:rPr>
              <a:t>	  Statement stmt = </a:t>
            </a:r>
            <a:r>
              <a:rPr lang="en-US" sz="1400" dirty="0" err="1">
                <a:effectLst/>
              </a:rPr>
              <a:t>con.createStatement</a:t>
            </a:r>
            <a:r>
              <a:rPr lang="en-US" sz="1400" dirty="0">
                <a:effectLst/>
              </a:rPr>
              <a:t>();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400" dirty="0">
                <a:effectLst/>
              </a:rPr>
              <a:t>	  </a:t>
            </a:r>
            <a:r>
              <a:rPr lang="en-US" sz="1400" dirty="0" err="1">
                <a:effectLst/>
              </a:rPr>
              <a:t>ResultSet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rs</a:t>
            </a:r>
            <a:r>
              <a:rPr lang="en-US" sz="1400" dirty="0">
                <a:effectLst/>
              </a:rPr>
              <a:t> = </a:t>
            </a:r>
            <a:r>
              <a:rPr lang="en-US" sz="1400" dirty="0" err="1">
                <a:effectLst/>
              </a:rPr>
              <a:t>stmt.executeQuery</a:t>
            </a:r>
            <a:endParaRPr lang="en-US" sz="1400" dirty="0">
              <a:effectLst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1400" dirty="0">
                <a:effectLst/>
              </a:rPr>
              <a:t>	      ("select name, number from </a:t>
            </a:r>
            <a:r>
              <a:rPr lang="en-US" sz="1400" dirty="0" err="1">
                <a:effectLst/>
              </a:rPr>
              <a:t>pcmtable</a:t>
            </a:r>
            <a:r>
              <a:rPr lang="en-US" sz="1400" dirty="0">
                <a:effectLst/>
              </a:rPr>
              <a:t> where number &lt; 2");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400" dirty="0">
                <a:effectLst/>
              </a:rPr>
              <a:t>	  while(</a:t>
            </a:r>
            <a:r>
              <a:rPr lang="en-US" sz="1400" dirty="0" err="1">
                <a:effectLst/>
              </a:rPr>
              <a:t>rs.next</a:t>
            </a:r>
            <a:r>
              <a:rPr lang="en-US" sz="1400" dirty="0">
                <a:effectLst/>
              </a:rPr>
              <a:t>())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400" dirty="0">
                <a:effectLst/>
              </a:rPr>
              <a:t>		  </a:t>
            </a:r>
            <a:r>
              <a:rPr lang="en-US" sz="1400" dirty="0" err="1">
                <a:effectLst/>
              </a:rPr>
              <a:t>System.out.println</a:t>
            </a:r>
            <a:r>
              <a:rPr lang="en-US" sz="1400" dirty="0">
                <a:effectLst/>
              </a:rPr>
              <a:t>(</a:t>
            </a:r>
            <a:r>
              <a:rPr lang="en-US" sz="1400" dirty="0" err="1">
                <a:effectLst/>
              </a:rPr>
              <a:t>rs.getString</a:t>
            </a:r>
            <a:r>
              <a:rPr lang="en-US" sz="1400" dirty="0">
                <a:effectLst/>
              </a:rPr>
              <a:t>(1) + " (" + </a:t>
            </a:r>
            <a:r>
              <a:rPr lang="en-US" sz="1400" dirty="0" err="1">
                <a:effectLst/>
              </a:rPr>
              <a:t>rs.getInt</a:t>
            </a:r>
            <a:r>
              <a:rPr lang="en-US" sz="1400" dirty="0">
                <a:effectLst/>
              </a:rPr>
              <a:t>(2) + ")");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400" dirty="0">
                <a:effectLst/>
              </a:rPr>
              <a:t>	  </a:t>
            </a:r>
            <a:r>
              <a:rPr lang="en-US" sz="1400" dirty="0" err="1">
                <a:effectLst/>
              </a:rPr>
              <a:t>stmt.close</a:t>
            </a:r>
            <a:r>
              <a:rPr lang="en-US" sz="1400" dirty="0">
                <a:effectLst/>
              </a:rPr>
              <a:t>()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400" dirty="0">
                <a:effectLst/>
              </a:rPr>
              <a:t>	  </a:t>
            </a:r>
            <a:r>
              <a:rPr lang="en-US" sz="1400" dirty="0" err="1">
                <a:effectLst/>
              </a:rPr>
              <a:t>con.close</a:t>
            </a:r>
            <a:r>
              <a:rPr lang="en-US" sz="1400" dirty="0">
                <a:effectLst/>
              </a:rPr>
              <a:t>();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400" dirty="0">
                <a:effectLst/>
              </a:rPr>
              <a:t>	} catch(Exception e){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400" dirty="0">
                <a:effectLst/>
              </a:rPr>
              <a:t>	  </a:t>
            </a:r>
            <a:r>
              <a:rPr lang="en-US" sz="1400" dirty="0" err="1">
                <a:effectLst/>
              </a:rPr>
              <a:t>System.err.println</a:t>
            </a:r>
            <a:r>
              <a:rPr lang="en-US" sz="1400" dirty="0">
                <a:effectLst/>
              </a:rPr>
              <a:t>(e</a:t>
            </a:r>
            <a:r>
              <a:rPr lang="en-US" sz="1400" dirty="0" smtClean="0">
                <a:effectLst/>
              </a:rPr>
              <a:t>);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400" dirty="0" smtClean="0">
                <a:effectLst/>
              </a:rPr>
              <a:t>}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400" dirty="0" smtClean="0">
                <a:effectLst/>
              </a:rPr>
              <a:t>}}</a:t>
            </a:r>
            <a:endParaRPr lang="en-US" sz="1400" dirty="0">
              <a:effectLst/>
            </a:endParaRPr>
          </a:p>
        </p:txBody>
      </p:sp>
      <p:sp>
        <p:nvSpPr>
          <p:cNvPr id="273431" name="Line 23"/>
          <p:cNvSpPr>
            <a:spLocks noChangeShapeType="1"/>
          </p:cNvSpPr>
          <p:nvPr/>
        </p:nvSpPr>
        <p:spPr bwMode="auto">
          <a:xfrm>
            <a:off x="2351607" y="1566863"/>
            <a:ext cx="1160462" cy="871537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73432" name="Line 24"/>
          <p:cNvSpPr>
            <a:spLocks noChangeShapeType="1"/>
          </p:cNvSpPr>
          <p:nvPr/>
        </p:nvSpPr>
        <p:spPr bwMode="auto">
          <a:xfrm>
            <a:off x="2351607" y="2143125"/>
            <a:ext cx="1236662" cy="600075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73433" name="Line 25"/>
          <p:cNvSpPr>
            <a:spLocks noChangeShapeType="1"/>
          </p:cNvSpPr>
          <p:nvPr/>
        </p:nvSpPr>
        <p:spPr bwMode="auto">
          <a:xfrm>
            <a:off x="2351607" y="2719388"/>
            <a:ext cx="1084262" cy="481012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73434" name="Line 26"/>
          <p:cNvSpPr>
            <a:spLocks noChangeShapeType="1"/>
          </p:cNvSpPr>
          <p:nvPr/>
        </p:nvSpPr>
        <p:spPr bwMode="auto">
          <a:xfrm>
            <a:off x="2351607" y="3222624"/>
            <a:ext cx="1160462" cy="282575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73435" name="Line 27"/>
          <p:cNvSpPr>
            <a:spLocks noChangeShapeType="1"/>
          </p:cNvSpPr>
          <p:nvPr/>
        </p:nvSpPr>
        <p:spPr bwMode="auto">
          <a:xfrm>
            <a:off x="2351607" y="3727451"/>
            <a:ext cx="1160462" cy="31115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73436" name="Line 28"/>
          <p:cNvSpPr>
            <a:spLocks noChangeShapeType="1"/>
          </p:cNvSpPr>
          <p:nvPr/>
        </p:nvSpPr>
        <p:spPr bwMode="auto">
          <a:xfrm flipV="1">
            <a:off x="2351607" y="4572000"/>
            <a:ext cx="1160462" cy="88265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73437" name="Line 29"/>
          <p:cNvSpPr>
            <a:spLocks noChangeShapeType="1"/>
          </p:cNvSpPr>
          <p:nvPr/>
        </p:nvSpPr>
        <p:spPr bwMode="auto">
          <a:xfrm flipV="1">
            <a:off x="2351607" y="4876799"/>
            <a:ext cx="1236662" cy="1082675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Loading of Driver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207375" cy="5105400"/>
          </a:xfrm>
        </p:spPr>
        <p:txBody>
          <a:bodyPr/>
          <a:lstStyle/>
          <a:p>
            <a:r>
              <a:rPr lang="en-US" sz="3600" dirty="0"/>
              <a:t>Creates an instance of the driver</a:t>
            </a:r>
          </a:p>
          <a:p>
            <a:r>
              <a:rPr lang="en-US" sz="3600" dirty="0"/>
              <a:t>Registers driver in the driver manager</a:t>
            </a:r>
          </a:p>
          <a:p>
            <a:r>
              <a:rPr lang="en-US" sz="3600" dirty="0"/>
              <a:t>Explicit loading</a:t>
            </a:r>
            <a:br>
              <a:rPr lang="en-US" sz="3600" dirty="0"/>
            </a:br>
            <a:r>
              <a:rPr lang="en-US" sz="3600" dirty="0">
                <a:solidFill>
                  <a:srgbClr val="C00000"/>
                </a:solidFill>
              </a:rPr>
              <a:t>String </a:t>
            </a:r>
            <a:r>
              <a:rPr lang="en-US" sz="3600" dirty="0" err="1">
                <a:solidFill>
                  <a:srgbClr val="C00000"/>
                </a:solidFill>
              </a:rPr>
              <a:t>l_driver</a:t>
            </a:r>
            <a:r>
              <a:rPr lang="en-US" sz="3600" dirty="0">
                <a:solidFill>
                  <a:srgbClr val="C00000"/>
                </a:solidFill>
              </a:rPr>
              <a:t> = "</a:t>
            </a:r>
            <a:r>
              <a:rPr lang="en-US" sz="3600" dirty="0" err="1">
                <a:solidFill>
                  <a:srgbClr val="C00000"/>
                </a:solidFill>
              </a:rPr>
              <a:t>org.postgresql.Driver</a:t>
            </a:r>
            <a:r>
              <a:rPr lang="en-US" sz="3600" dirty="0">
                <a:solidFill>
                  <a:srgbClr val="C00000"/>
                </a:solidFill>
              </a:rPr>
              <a:t>";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600" dirty="0" err="1">
                <a:solidFill>
                  <a:srgbClr val="C00000"/>
                </a:solidFill>
              </a:rPr>
              <a:t>Class.forName</a:t>
            </a:r>
            <a:r>
              <a:rPr lang="en-US" sz="3600" dirty="0">
                <a:solidFill>
                  <a:srgbClr val="C00000"/>
                </a:solidFill>
              </a:rPr>
              <a:t>(</a:t>
            </a:r>
            <a:r>
              <a:rPr lang="en-US" sz="3600" dirty="0" err="1">
                <a:solidFill>
                  <a:srgbClr val="C00000"/>
                </a:solidFill>
              </a:rPr>
              <a:t>l_driver</a:t>
            </a:r>
            <a:r>
              <a:rPr lang="en-US" sz="3600" dirty="0">
                <a:solidFill>
                  <a:srgbClr val="C00000"/>
                </a:solidFill>
              </a:rPr>
              <a:t>);</a:t>
            </a:r>
          </a:p>
          <a:p>
            <a:r>
              <a:rPr lang="en-US" sz="3600" dirty="0"/>
              <a:t>Several drivers can be loaded and registered</a:t>
            </a:r>
          </a:p>
          <a:p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8001000" cy="1743075"/>
          </a:xfrm>
        </p:spPr>
        <p:txBody>
          <a:bodyPr/>
          <a:lstStyle/>
          <a:p>
            <a:r>
              <a:rPr lang="en-US" sz="4400" dirty="0" smtClean="0"/>
              <a:t>6.1 </a:t>
            </a:r>
            <a:r>
              <a:rPr lang="en-US" sz="4400" dirty="0" err="1" smtClean="0"/>
              <a:t>Pengantar</a:t>
            </a:r>
            <a:r>
              <a:rPr lang="en-US" sz="4400" dirty="0" smtClean="0"/>
              <a:t> Database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Implicit Driver Loading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7926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Setting system property: </a:t>
            </a:r>
            <a:r>
              <a:rPr lang="en-US" sz="2800" dirty="0" err="1"/>
              <a:t>jdbc.drivers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A colon-separated list of driver </a:t>
            </a:r>
            <a:r>
              <a:rPr lang="en-US" sz="2000" dirty="0" err="1" smtClean="0"/>
              <a:t>classnames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Can </a:t>
            </a:r>
            <a:r>
              <a:rPr lang="en-US" sz="2800" dirty="0"/>
              <a:t>be set when starting the application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java -</a:t>
            </a:r>
            <a:r>
              <a:rPr lang="en-US" sz="2000" dirty="0" err="1"/>
              <a:t>Djdbc.drivers</a:t>
            </a:r>
            <a:r>
              <a:rPr lang="en-US" sz="2000" dirty="0"/>
              <a:t>=</a:t>
            </a:r>
            <a:r>
              <a:rPr lang="en-US" sz="2000" dirty="0" err="1"/>
              <a:t>org.postgresql.Driver</a:t>
            </a:r>
            <a:r>
              <a:rPr lang="en-US" sz="2000" dirty="0"/>
              <a:t> </a:t>
            </a:r>
            <a:r>
              <a:rPr lang="en-US" sz="2000" dirty="0" smtClean="0"/>
              <a:t>application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Can </a:t>
            </a:r>
            <a:r>
              <a:rPr lang="en-US" sz="2800" dirty="0"/>
              <a:t>also be set from within the Java application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Properties </a:t>
            </a:r>
            <a:r>
              <a:rPr lang="en-US" sz="2000" dirty="0" err="1"/>
              <a:t>prp</a:t>
            </a:r>
            <a:r>
              <a:rPr lang="en-US" sz="2000" dirty="0"/>
              <a:t> = </a:t>
            </a:r>
            <a:r>
              <a:rPr lang="en-US" sz="2000" dirty="0" err="1"/>
              <a:t>System.getProperties</a:t>
            </a:r>
            <a:r>
              <a:rPr lang="en-US" sz="2000" dirty="0"/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 	  </a:t>
            </a:r>
            <a:r>
              <a:rPr lang="en-US" sz="2000" dirty="0" err="1"/>
              <a:t>prp.put</a:t>
            </a:r>
            <a:r>
              <a:rPr lang="en-US" sz="2000" dirty="0"/>
              <a:t>("</a:t>
            </a:r>
            <a:r>
              <a:rPr lang="en-US" sz="2000" dirty="0" err="1"/>
              <a:t>jdbc.drivers</a:t>
            </a:r>
            <a:r>
              <a:rPr lang="en-US" sz="2000" dirty="0"/>
              <a:t>"         	"</a:t>
            </a:r>
            <a:r>
              <a:rPr lang="en-US" sz="2000" dirty="0" err="1"/>
              <a:t>com.mimer.jdbc.Driver:org.postgresql.Driver</a:t>
            </a:r>
            <a:r>
              <a:rPr lang="en-US" sz="2000" dirty="0"/>
              <a:t>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 	  </a:t>
            </a:r>
            <a:r>
              <a:rPr lang="en-US" sz="2000" dirty="0" err="1"/>
              <a:t>System.setProperties</a:t>
            </a:r>
            <a:r>
              <a:rPr lang="en-US" sz="2000" dirty="0"/>
              <a:t>(</a:t>
            </a:r>
            <a:r>
              <a:rPr lang="en-US" sz="2000" dirty="0" err="1"/>
              <a:t>prp</a:t>
            </a:r>
            <a:r>
              <a:rPr lang="en-US" sz="2000" dirty="0" smtClean="0"/>
              <a:t>);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The </a:t>
            </a:r>
            <a:r>
              <a:rPr lang="en-US" sz="2800" dirty="0" err="1"/>
              <a:t>DriverManager</a:t>
            </a:r>
            <a:r>
              <a:rPr lang="en-US" sz="2800" dirty="0"/>
              <a:t> class attempts to load all the classes specified in </a:t>
            </a:r>
            <a:r>
              <a:rPr lang="en-US" sz="2800" dirty="0" err="1"/>
              <a:t>jdbc.drivers</a:t>
            </a:r>
            <a:r>
              <a:rPr lang="en-US" sz="2800" dirty="0"/>
              <a:t> when the </a:t>
            </a:r>
            <a:r>
              <a:rPr lang="en-US" sz="2800" dirty="0" err="1"/>
              <a:t>DriverManager</a:t>
            </a:r>
            <a:r>
              <a:rPr lang="en-US" sz="2800" dirty="0"/>
              <a:t> class is </a:t>
            </a:r>
            <a:r>
              <a:rPr lang="en-US" sz="2800" dirty="0" smtClean="0"/>
              <a:t>initialized</a:t>
            </a:r>
            <a:endParaRPr lang="en-US" sz="2800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Addressing Database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8062913" cy="4114800"/>
          </a:xfrm>
        </p:spPr>
        <p:txBody>
          <a:bodyPr/>
          <a:lstStyle/>
          <a:p>
            <a:r>
              <a:rPr lang="en-US" sz="3200" dirty="0"/>
              <a:t>A connection is a session with one database</a:t>
            </a:r>
          </a:p>
          <a:p>
            <a:r>
              <a:rPr lang="en-US" sz="3200" dirty="0"/>
              <a:t>Databases are addressed using a URL of the form "</a:t>
            </a:r>
            <a:r>
              <a:rPr lang="de-DE" sz="3200" dirty="0"/>
              <a:t>jdbc:&lt;subprotocol&gt;:&lt;subname&gt;"</a:t>
            </a:r>
          </a:p>
          <a:p>
            <a:r>
              <a:rPr lang="de-DE" sz="3200" dirty="0"/>
              <a:t>Examples</a:t>
            </a:r>
            <a:endParaRPr lang="de-DE" sz="3200" dirty="0">
              <a:solidFill>
                <a:srgbClr val="FF5050"/>
              </a:solidFill>
            </a:endParaRPr>
          </a:p>
          <a:p>
            <a:pPr lvl="1">
              <a:buFontTx/>
              <a:buNone/>
            </a:pPr>
            <a:r>
              <a:rPr lang="de-DE" sz="3200" dirty="0">
                <a:solidFill>
                  <a:srgbClr val="C00000"/>
                </a:solidFill>
              </a:rPr>
              <a:t>jdbc:postgresql:database</a:t>
            </a:r>
          </a:p>
          <a:p>
            <a:pPr lvl="1">
              <a:buFontTx/>
              <a:buNone/>
            </a:pPr>
            <a:r>
              <a:rPr lang="de-DE" sz="3200" dirty="0">
                <a:solidFill>
                  <a:srgbClr val="C00000"/>
                </a:solidFill>
              </a:rPr>
              <a:t>jdbc:postgresql://host/database</a:t>
            </a:r>
          </a:p>
          <a:p>
            <a:pPr lvl="1">
              <a:buFontTx/>
              <a:buNone/>
            </a:pPr>
            <a:r>
              <a:rPr lang="de-DE" sz="3200" dirty="0">
                <a:solidFill>
                  <a:srgbClr val="C00000"/>
                </a:solidFill>
              </a:rPr>
              <a:t>jdbc:postgresql://host:port/database</a:t>
            </a:r>
          </a:p>
          <a:p>
            <a:r>
              <a:rPr lang="de-DE" sz="3200" dirty="0"/>
              <a:t>Defaults: host=localhost, port=5432</a:t>
            </a:r>
          </a:p>
          <a:p>
            <a:pPr>
              <a:buFontTx/>
              <a:buNone/>
            </a:pPr>
            <a:endParaRPr lang="de-DE" sz="3200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Connecting to Database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Connection is established</a:t>
            </a:r>
            <a:br>
              <a:rPr lang="en-US" sz="3200" dirty="0"/>
            </a:br>
            <a:r>
              <a:rPr lang="en-US" sz="2800" dirty="0">
                <a:solidFill>
                  <a:srgbClr val="C00000"/>
                </a:solidFill>
              </a:rPr>
              <a:t>Connection con =    </a:t>
            </a:r>
            <a:r>
              <a:rPr lang="en-US" sz="2800" dirty="0" err="1">
                <a:solidFill>
                  <a:srgbClr val="C00000"/>
                </a:solidFill>
              </a:rPr>
              <a:t>DriverManager.getConnection</a:t>
            </a:r>
            <a:r>
              <a:rPr lang="en-US" sz="2800" dirty="0">
                <a:solidFill>
                  <a:srgbClr val="C00000"/>
                </a:solidFill>
              </a:rPr>
              <a:t>(URL,USERID,PWD);</a:t>
            </a:r>
          </a:p>
          <a:p>
            <a:r>
              <a:rPr lang="en-US" sz="3200" dirty="0"/>
              <a:t>Connection properties (class Properties)</a:t>
            </a:r>
          </a:p>
          <a:p>
            <a:r>
              <a:rPr lang="en-US" sz="3200" dirty="0"/>
              <a:t>Close the connection</a:t>
            </a:r>
            <a:br>
              <a:rPr lang="en-US" sz="3200" dirty="0"/>
            </a:br>
            <a:r>
              <a:rPr lang="en-US" sz="3200" dirty="0" err="1">
                <a:solidFill>
                  <a:srgbClr val="C00000"/>
                </a:solidFill>
              </a:rPr>
              <a:t>con.close</a:t>
            </a:r>
            <a:r>
              <a:rPr lang="en-US" sz="3200" dirty="0">
                <a:solidFill>
                  <a:srgbClr val="C00000"/>
                </a:solidFill>
              </a:rPr>
              <a:t>();</a:t>
            </a:r>
          </a:p>
          <a:p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SQL Statements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Statement </a:t>
            </a:r>
            <a:r>
              <a:rPr lang="en-US" dirty="0"/>
              <a:t>object for invocation</a:t>
            </a:r>
            <a:br>
              <a:rPr lang="en-US" dirty="0"/>
            </a:br>
            <a:r>
              <a:rPr lang="en-US" sz="2400" dirty="0" err="1">
                <a:solidFill>
                  <a:srgbClr val="C00000"/>
                </a:solidFill>
              </a:rPr>
              <a:t>stmt</a:t>
            </a:r>
            <a:r>
              <a:rPr lang="en-US" sz="2400" dirty="0">
                <a:solidFill>
                  <a:srgbClr val="C00000"/>
                </a:solidFill>
              </a:rPr>
              <a:t> = </a:t>
            </a:r>
            <a:r>
              <a:rPr lang="en-US" sz="2400" dirty="0" err="1">
                <a:solidFill>
                  <a:srgbClr val="C00000"/>
                </a:solidFill>
              </a:rPr>
              <a:t>conn.createStatement</a:t>
            </a:r>
            <a:r>
              <a:rPr lang="en-US" sz="2400" dirty="0">
                <a:solidFill>
                  <a:srgbClr val="C00000"/>
                </a:solidFill>
              </a:rPr>
              <a:t>();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 err="1">
                <a:solidFill>
                  <a:srgbClr val="C00000"/>
                </a:solidFill>
              </a:rPr>
              <a:t>ResultSet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rset</a:t>
            </a:r>
            <a:r>
              <a:rPr lang="en-US" sz="2400" dirty="0">
                <a:solidFill>
                  <a:srgbClr val="C00000"/>
                </a:solidFill>
              </a:rPr>
              <a:t>= </a:t>
            </a:r>
            <a:r>
              <a:rPr lang="en-US" sz="2400" dirty="0" err="1">
                <a:solidFill>
                  <a:srgbClr val="C00000"/>
                </a:solidFill>
              </a:rPr>
              <a:t>stmt.executeQuery</a:t>
            </a:r>
            <a:r>
              <a:rPr lang="en-US" sz="2400" dirty="0">
                <a:solidFill>
                  <a:srgbClr val="C00000"/>
                </a:solidFill>
              </a:rPr>
              <a:t>(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             "SELECT </a:t>
            </a:r>
            <a:r>
              <a:rPr lang="en-US" sz="2400" dirty="0" err="1">
                <a:solidFill>
                  <a:srgbClr val="C00000"/>
                </a:solidFill>
              </a:rPr>
              <a:t>address,script,type</a:t>
            </a:r>
            <a:r>
              <a:rPr lang="en-US" sz="2400" dirty="0">
                <a:solidFill>
                  <a:srgbClr val="C00000"/>
                </a:solidFill>
              </a:rPr>
              <a:t> FROM </a:t>
            </a:r>
            <a:r>
              <a:rPr lang="en-US" sz="2400" dirty="0" err="1">
                <a:solidFill>
                  <a:srgbClr val="C00000"/>
                </a:solidFill>
              </a:rPr>
              <a:t>worklist</a:t>
            </a:r>
            <a:r>
              <a:rPr lang="en-US" sz="2400" dirty="0">
                <a:solidFill>
                  <a:srgbClr val="C00000"/>
                </a:solidFill>
              </a:rPr>
              <a:t>");</a:t>
            </a:r>
          </a:p>
          <a:p>
            <a:endParaRPr lang="en-US" sz="2400" dirty="0">
              <a:solidFill>
                <a:srgbClr val="FF5050"/>
              </a:solidFill>
            </a:endParaRPr>
          </a:p>
          <a:p>
            <a:r>
              <a:rPr lang="en-US" dirty="0" err="1">
                <a:solidFill>
                  <a:srgbClr val="C00000"/>
                </a:solidFill>
              </a:rPr>
              <a:t>ResultSet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object for result processing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66725"/>
            <a:ext cx="8001000" cy="2276475"/>
          </a:xfrm>
        </p:spPr>
        <p:txBody>
          <a:bodyPr/>
          <a:lstStyle/>
          <a:p>
            <a:r>
              <a:rPr lang="en-US" sz="4400" dirty="0" smtClean="0"/>
              <a:t>6.4 </a:t>
            </a:r>
            <a:r>
              <a:rPr lang="en-US" sz="4400" dirty="0" err="1" smtClean="0"/>
              <a:t>Studi</a:t>
            </a:r>
            <a:r>
              <a:rPr lang="en-US" sz="4400" dirty="0" smtClean="0"/>
              <a:t> </a:t>
            </a:r>
            <a:r>
              <a:rPr lang="en-US" sz="4400" dirty="0" err="1" smtClean="0"/>
              <a:t>Kasus</a:t>
            </a:r>
            <a:r>
              <a:rPr lang="en-US" sz="4400" dirty="0" smtClean="0"/>
              <a:t> </a:t>
            </a:r>
            <a:r>
              <a:rPr lang="en-US" sz="4400" dirty="0" err="1" smtClean="0"/>
              <a:t>Aplikasi</a:t>
            </a:r>
            <a:r>
              <a:rPr lang="en-US" sz="4400" dirty="0" smtClean="0"/>
              <a:t> Database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Aplikasi</a:t>
            </a:r>
            <a:r>
              <a:rPr lang="en-US" dirty="0" smtClean="0"/>
              <a:t>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 smtClean="0"/>
              <a:t>Aplikasi</a:t>
            </a:r>
            <a:r>
              <a:rPr lang="en-US" sz="3600" dirty="0" smtClean="0"/>
              <a:t> </a:t>
            </a:r>
            <a:r>
              <a:rPr lang="en-US" sz="3600" dirty="0" err="1" smtClean="0"/>
              <a:t>Telepon</a:t>
            </a:r>
            <a:endParaRPr lang="id-ID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id-ID" sz="3600" dirty="0" smtClean="0"/>
              <a:t>Aplikasi Guru</a:t>
            </a: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/>
              <a:t>Aplikasi</a:t>
            </a:r>
            <a:r>
              <a:rPr lang="en-US" sz="3600" dirty="0" smtClean="0"/>
              <a:t> Bank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/>
              <a:t>Aplikasi</a:t>
            </a:r>
            <a:r>
              <a:rPr lang="en-US" sz="3600" dirty="0" smtClean="0"/>
              <a:t> </a:t>
            </a:r>
            <a:r>
              <a:rPr lang="en-US" sz="3600" dirty="0" err="1" smtClean="0"/>
              <a:t>Penjualan</a:t>
            </a:r>
            <a:r>
              <a:rPr lang="en-US" sz="3600" dirty="0" smtClean="0"/>
              <a:t> </a:t>
            </a:r>
            <a:r>
              <a:rPr lang="en-US" sz="3600" dirty="0" err="1" smtClean="0"/>
              <a:t>Barang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4934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err="1"/>
              <a:t>Aplikasi</a:t>
            </a:r>
            <a:r>
              <a:rPr lang="en-US" sz="5400" dirty="0"/>
              <a:t> </a:t>
            </a:r>
            <a:r>
              <a:rPr lang="en-US" sz="5400" dirty="0" err="1" smtClean="0"/>
              <a:t>Telepon</a:t>
            </a:r>
            <a:endParaRPr lang="id-ID" sz="5400" dirty="0"/>
          </a:p>
        </p:txBody>
      </p:sp>
    </p:spTree>
    <p:extLst>
      <p:ext uri="{BB962C8B-B14F-4D97-AF65-F5344CB8AC3E}">
        <p14:creationId xmlns:p14="http://schemas.microsoft.com/office/powerpoint/2010/main" val="2838027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Telepon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47926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Ekstrak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xampplite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jalankan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xampp_start.exe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mengaktifkan</a:t>
            </a:r>
            <a:r>
              <a:rPr lang="en-US" sz="2800" dirty="0" smtClean="0"/>
              <a:t> Apache </a:t>
            </a:r>
            <a:r>
              <a:rPr lang="en-US" sz="2800" dirty="0" err="1" smtClean="0"/>
              <a:t>dan</a:t>
            </a:r>
            <a:r>
              <a:rPr lang="en-US" sz="2800" dirty="0" smtClean="0"/>
              <a:t> MySQL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Buka</a:t>
            </a:r>
            <a:r>
              <a:rPr lang="en-US" sz="2800" dirty="0" smtClean="0"/>
              <a:t> browser</a:t>
            </a:r>
            <a:r>
              <a:rPr lang="id-ID" sz="2800" dirty="0" smtClean="0"/>
              <a:t>, arahkan </a:t>
            </a:r>
            <a:r>
              <a:rPr lang="id-ID" sz="2800" dirty="0" err="1" smtClean="0"/>
              <a:t>url</a:t>
            </a:r>
            <a:r>
              <a:rPr lang="id-ID" sz="2800" dirty="0" smtClean="0"/>
              <a:t> ke http://localhost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id-ID" sz="2800" dirty="0" smtClean="0"/>
              <a:t>klik </a:t>
            </a:r>
            <a:r>
              <a:rPr lang="id-ID" sz="2800" dirty="0" err="1" smtClean="0"/>
              <a:t>link</a:t>
            </a:r>
            <a:r>
              <a:rPr lang="id-ID" sz="2800" dirty="0" smtClean="0"/>
              <a:t> ke </a:t>
            </a:r>
            <a:r>
              <a:rPr lang="en-US" sz="2800" dirty="0" err="1" smtClean="0">
                <a:solidFill>
                  <a:srgbClr val="C00000"/>
                </a:solidFill>
              </a:rPr>
              <a:t>phpMyAdmin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Buat</a:t>
            </a:r>
            <a:r>
              <a:rPr lang="en-US" sz="2800" dirty="0" smtClean="0"/>
              <a:t> database </a:t>
            </a:r>
            <a:r>
              <a:rPr lang="en-US" sz="2800" dirty="0" err="1" smtClean="0">
                <a:solidFill>
                  <a:srgbClr val="C00000"/>
                </a:solidFill>
              </a:rPr>
              <a:t>telepon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Buat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table </a:t>
            </a:r>
            <a:r>
              <a:rPr lang="en-US" sz="2800" dirty="0" err="1" smtClean="0">
                <a:solidFill>
                  <a:srgbClr val="C00000"/>
                </a:solidFill>
              </a:rPr>
              <a:t>bukutelepon</a:t>
            </a:r>
            <a:r>
              <a:rPr lang="en-US" sz="2800" dirty="0" smtClean="0"/>
              <a:t>, yang </a:t>
            </a:r>
            <a:r>
              <a:rPr lang="en-US" sz="2800" dirty="0" err="1" smtClean="0"/>
              <a:t>berisi</a:t>
            </a:r>
            <a:r>
              <a:rPr lang="en-US" sz="2800" dirty="0" smtClean="0"/>
              <a:t> field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id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primary key </a:t>
            </a:r>
            <a:r>
              <a:rPr lang="en-US" sz="2800" dirty="0" smtClean="0"/>
              <a:t>(PK):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sz="2400" dirty="0" smtClean="0"/>
              <a:t>id				</a:t>
            </a:r>
            <a:r>
              <a:rPr lang="en-US" sz="2400" dirty="0" smtClean="0">
                <a:solidFill>
                  <a:srgbClr val="0070C0"/>
                </a:solidFill>
              </a:rPr>
              <a:t>integer (auto increment)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sz="2400" dirty="0" err="1" smtClean="0"/>
              <a:t>nama</a:t>
            </a:r>
            <a:r>
              <a:rPr lang="en-US" sz="2400" dirty="0" smtClean="0"/>
              <a:t>				</a:t>
            </a:r>
            <a:r>
              <a:rPr lang="en-US" sz="2400" dirty="0" err="1" smtClean="0">
                <a:solidFill>
                  <a:srgbClr val="0070C0"/>
                </a:solidFill>
              </a:rPr>
              <a:t>varchar</a:t>
            </a:r>
            <a:r>
              <a:rPr lang="en-US" sz="2400" dirty="0" smtClean="0">
                <a:solidFill>
                  <a:srgbClr val="0070C0"/>
                </a:solidFill>
              </a:rPr>
              <a:t>(20)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sz="2400" dirty="0" err="1" smtClean="0"/>
              <a:t>alamat</a:t>
            </a:r>
            <a:r>
              <a:rPr lang="en-US" sz="2400" dirty="0" smtClean="0"/>
              <a:t>				</a:t>
            </a:r>
            <a:r>
              <a:rPr lang="en-US" sz="2400" dirty="0" err="1" smtClean="0">
                <a:solidFill>
                  <a:srgbClr val="0070C0"/>
                </a:solidFill>
              </a:rPr>
              <a:t>varchar</a:t>
            </a:r>
            <a:r>
              <a:rPr lang="en-US" sz="2400" dirty="0" smtClean="0">
                <a:solidFill>
                  <a:srgbClr val="0070C0"/>
                </a:solidFill>
              </a:rPr>
              <a:t>(50)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sz="2400" dirty="0" err="1" smtClean="0"/>
              <a:t>telepon</a:t>
            </a:r>
            <a:r>
              <a:rPr lang="en-US" sz="2400" dirty="0" smtClean="0"/>
              <a:t>			</a:t>
            </a:r>
            <a:r>
              <a:rPr lang="id-ID" sz="2400" dirty="0" smtClean="0"/>
              <a:t>	</a:t>
            </a:r>
            <a:r>
              <a:rPr lang="en-US" sz="2400" dirty="0" err="1" smtClean="0">
                <a:solidFill>
                  <a:srgbClr val="0070C0"/>
                </a:solidFill>
              </a:rPr>
              <a:t>varchar</a:t>
            </a:r>
            <a:r>
              <a:rPr lang="en-US" sz="2400" dirty="0" smtClean="0">
                <a:solidFill>
                  <a:srgbClr val="0070C0"/>
                </a:solidFill>
              </a:rPr>
              <a:t>(20)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sz="2400" dirty="0" err="1" smtClean="0"/>
              <a:t>handphone</a:t>
            </a:r>
            <a:r>
              <a:rPr lang="en-US" sz="2400" dirty="0" smtClean="0"/>
              <a:t>			</a:t>
            </a:r>
            <a:r>
              <a:rPr lang="en-US" sz="2400" dirty="0" err="1" smtClean="0">
                <a:solidFill>
                  <a:srgbClr val="0070C0"/>
                </a:solidFill>
              </a:rPr>
              <a:t>varchar</a:t>
            </a:r>
            <a:r>
              <a:rPr lang="en-US" sz="2400" dirty="0" smtClean="0">
                <a:solidFill>
                  <a:srgbClr val="0070C0"/>
                </a:solidFill>
              </a:rPr>
              <a:t>(20)</a:t>
            </a:r>
          </a:p>
        </p:txBody>
      </p:sp>
    </p:spTree>
    <p:extLst>
      <p:ext uri="{BB962C8B-B14F-4D97-AF65-F5344CB8AC3E}">
        <p14:creationId xmlns:p14="http://schemas.microsoft.com/office/powerpoint/2010/main" val="4184551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690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91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Introduction to Database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076825"/>
          </a:xfrm>
          <a:noFill/>
          <a:ln/>
        </p:spPr>
        <p:txBody>
          <a:bodyPr/>
          <a:lstStyle/>
          <a:p>
            <a:r>
              <a:rPr lang="en-US" sz="3200" dirty="0"/>
              <a:t>Database system is a </a:t>
            </a:r>
            <a:r>
              <a:rPr lang="en-US" sz="3200" dirty="0">
                <a:solidFill>
                  <a:srgbClr val="C00000"/>
                </a:solidFill>
              </a:rPr>
              <a:t>computer based record keeping </a:t>
            </a:r>
            <a:r>
              <a:rPr lang="en-US" sz="3200" dirty="0" smtClean="0">
                <a:solidFill>
                  <a:srgbClr val="C00000"/>
                </a:solidFill>
              </a:rPr>
              <a:t>system</a:t>
            </a:r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/>
              <a:t>It is a system whose overall purpose is </a:t>
            </a:r>
            <a:r>
              <a:rPr lang="en-US" sz="3200" dirty="0">
                <a:solidFill>
                  <a:srgbClr val="C00000"/>
                </a:solidFill>
              </a:rPr>
              <a:t>to record and maintain </a:t>
            </a:r>
            <a:r>
              <a:rPr lang="en-US" sz="3200" dirty="0" smtClean="0">
                <a:solidFill>
                  <a:srgbClr val="C00000"/>
                </a:solidFill>
              </a:rPr>
              <a:t>information</a:t>
            </a:r>
            <a:r>
              <a:rPr lang="en-US" sz="3200" dirty="0" smtClean="0"/>
              <a:t> that </a:t>
            </a:r>
            <a:r>
              <a:rPr lang="en-US" sz="3200" dirty="0"/>
              <a:t>is deemed important to the </a:t>
            </a:r>
            <a:r>
              <a:rPr lang="en-US" sz="3200" dirty="0" smtClean="0"/>
              <a:t>organization</a:t>
            </a:r>
            <a:endParaRPr lang="en-US" sz="3200" dirty="0"/>
          </a:p>
          <a:p>
            <a:r>
              <a:rPr lang="en-US" sz="3200" dirty="0" smtClean="0"/>
              <a:t>Database </a:t>
            </a:r>
            <a:r>
              <a:rPr lang="en-US" sz="3200" dirty="0"/>
              <a:t>is </a:t>
            </a:r>
            <a:r>
              <a:rPr lang="en-US" sz="3200" dirty="0">
                <a:solidFill>
                  <a:srgbClr val="C00000"/>
                </a:solidFill>
              </a:rPr>
              <a:t>collection of stored operational data </a:t>
            </a:r>
            <a:r>
              <a:rPr lang="en-US" sz="3200" dirty="0"/>
              <a:t>which can be used and shared by different applications and users of any </a:t>
            </a:r>
            <a:r>
              <a:rPr lang="en-US" sz="3200" dirty="0" smtClean="0"/>
              <a:t>organization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448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957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Autoincrement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PostgreSQL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4953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CREATE SEQUENCE </a:t>
            </a:r>
            <a:r>
              <a:rPr lang="en-US" sz="2600" dirty="0" err="1" smtClean="0"/>
              <a:t>bukutelepon_id_seq</a:t>
            </a:r>
            <a:r>
              <a:rPr lang="en-US" sz="2600" dirty="0" smtClean="0"/>
              <a:t>;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ALTER TABLE </a:t>
            </a:r>
            <a:r>
              <a:rPr lang="en-US" sz="2600" dirty="0" err="1" smtClean="0"/>
              <a:t>bukutelepon</a:t>
            </a:r>
            <a:r>
              <a:rPr lang="en-US" sz="2600" dirty="0" smtClean="0"/>
              <a:t> </a:t>
            </a:r>
          </a:p>
          <a:p>
            <a:pPr>
              <a:buNone/>
            </a:pPr>
            <a:r>
              <a:rPr lang="en-US" sz="2600" dirty="0" smtClean="0"/>
              <a:t>    ALTER COLUMN id </a:t>
            </a:r>
          </a:p>
          <a:p>
            <a:pPr>
              <a:buNone/>
            </a:pPr>
            <a:r>
              <a:rPr lang="en-US" sz="2600" dirty="0" smtClean="0"/>
              <a:t>        SET DEFAULT NEXTVAL('</a:t>
            </a:r>
            <a:r>
              <a:rPr lang="en-US" sz="2600" dirty="0" err="1" smtClean="0"/>
              <a:t>bukutelepon_id_seq</a:t>
            </a:r>
            <a:r>
              <a:rPr lang="en-US" sz="2600" dirty="0" smtClean="0"/>
              <a:t>');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UPDATE </a:t>
            </a:r>
            <a:r>
              <a:rPr lang="en-US" sz="2600" dirty="0" err="1" smtClean="0"/>
              <a:t>bukutelepon</a:t>
            </a:r>
            <a:r>
              <a:rPr lang="en-US" sz="2600" dirty="0" smtClean="0"/>
              <a:t> </a:t>
            </a:r>
          </a:p>
          <a:p>
            <a:pPr>
              <a:buNone/>
            </a:pPr>
            <a:r>
              <a:rPr lang="en-US" sz="2600" dirty="0" smtClean="0"/>
              <a:t>    SET id = NEXTVAL('</a:t>
            </a:r>
            <a:r>
              <a:rPr lang="en-US" sz="2600" dirty="0" err="1" smtClean="0"/>
              <a:t>bukutelepon_id_seq</a:t>
            </a:r>
            <a:r>
              <a:rPr lang="en-US" sz="2600" dirty="0" smtClean="0"/>
              <a:t>');</a:t>
            </a:r>
            <a:endParaRPr 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6398" t="7292" r="15666" b="10417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0830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7" t="15765" r="3058" b="1427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611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398" t="7292" r="15666" b="10417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398" t="7292" r="15666" b="10417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398" t="7292" r="15666" b="10417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844" t="6250" r="7812" b="15625"/>
          <a:stretch>
            <a:fillRect/>
          </a:stretch>
        </p:blipFill>
        <p:spPr bwMode="auto">
          <a:xfrm>
            <a:off x="0" y="-1"/>
            <a:ext cx="9144000" cy="692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Aplikasi</a:t>
            </a:r>
            <a:r>
              <a:rPr lang="en-US" sz="3600" dirty="0"/>
              <a:t> </a:t>
            </a:r>
            <a:r>
              <a:rPr lang="en-US" sz="3600" dirty="0" err="1"/>
              <a:t>Telepon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3200" dirty="0" err="1" smtClean="0"/>
              <a:t>Extract</a:t>
            </a:r>
            <a:r>
              <a:rPr lang="id-ID" sz="3200" dirty="0" smtClean="0"/>
              <a:t> dan </a:t>
            </a:r>
            <a:r>
              <a:rPr lang="id-ID" sz="3200" dirty="0" err="1" smtClean="0"/>
              <a:t>copy</a:t>
            </a:r>
            <a:r>
              <a:rPr lang="id-ID" sz="3200" dirty="0" smtClean="0"/>
              <a:t> folder </a:t>
            </a:r>
            <a:r>
              <a:rPr lang="en-US" sz="3200" dirty="0">
                <a:solidFill>
                  <a:srgbClr val="C00000"/>
                </a:solidFill>
              </a:rPr>
              <a:t>05 JAVA </a:t>
            </a:r>
            <a:r>
              <a:rPr lang="en-US" sz="3200" dirty="0" smtClean="0">
                <a:solidFill>
                  <a:srgbClr val="C00000"/>
                </a:solidFill>
              </a:rPr>
              <a:t>DATABASE</a:t>
            </a:r>
            <a:r>
              <a:rPr lang="id-ID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di</a:t>
            </a:r>
            <a:r>
              <a:rPr lang="id-ID" sz="3200" dirty="0" smtClean="0"/>
              <a:t> </a:t>
            </a:r>
            <a:r>
              <a:rPr lang="en-US" sz="3200" dirty="0" err="1" smtClean="0"/>
              <a:t>NetbeansProject</a:t>
            </a:r>
            <a:r>
              <a:rPr lang="en-US" sz="3200" dirty="0" smtClean="0"/>
              <a:t> </a:t>
            </a:r>
            <a:r>
              <a:rPr lang="en-US" sz="3200" dirty="0" err="1" smtClean="0"/>
              <a:t>anda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Di </a:t>
            </a:r>
            <a:r>
              <a:rPr lang="en-US" sz="3200" dirty="0" err="1" smtClean="0"/>
              <a:t>Netbeans</a:t>
            </a:r>
            <a:r>
              <a:rPr lang="en-US" sz="3200" dirty="0" smtClean="0"/>
              <a:t> </a:t>
            </a:r>
            <a:r>
              <a:rPr lang="en-US" sz="3200" dirty="0" err="1" smtClean="0"/>
              <a:t>buka</a:t>
            </a:r>
            <a:r>
              <a:rPr lang="en-US" sz="3200" dirty="0" smtClean="0"/>
              <a:t> file </a:t>
            </a:r>
            <a:r>
              <a:rPr lang="en-US" sz="3200" dirty="0" err="1" smtClean="0"/>
              <a:t>tersebut</a:t>
            </a:r>
            <a:r>
              <a:rPr lang="en-US" sz="3200" dirty="0" smtClean="0"/>
              <a:t> </a:t>
            </a:r>
            <a:r>
              <a:rPr lang="en-US" sz="3200" dirty="0" err="1" smtClean="0"/>
              <a:t>melalui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Open project</a:t>
            </a:r>
            <a:endParaRPr lang="id-ID" sz="32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Cek package </a:t>
            </a:r>
            <a:r>
              <a:rPr lang="id-ID" sz="3200" dirty="0" smtClean="0">
                <a:solidFill>
                  <a:srgbClr val="C00000"/>
                </a:solidFill>
              </a:rPr>
              <a:t>db.mysql </a:t>
            </a:r>
            <a:r>
              <a:rPr lang="id-ID" sz="3200" dirty="0" smtClean="0"/>
              <a:t>(versi text) dan </a:t>
            </a:r>
            <a:r>
              <a:rPr lang="id-ID" sz="3200" dirty="0" smtClean="0">
                <a:solidFill>
                  <a:srgbClr val="C00000"/>
                </a:solidFill>
              </a:rPr>
              <a:t>dbgui.mysql </a:t>
            </a:r>
            <a:r>
              <a:rPr lang="id-ID" sz="3200" dirty="0" smtClean="0"/>
              <a:t>(versi  gui)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Program yang ada di kedua package tersebut akan </a:t>
            </a:r>
            <a:r>
              <a:rPr lang="id-ID" sz="3200" dirty="0" smtClean="0">
                <a:solidFill>
                  <a:srgbClr val="C00000"/>
                </a:solidFill>
              </a:rPr>
              <a:t>mengakses dan melakukan query ke database telepon </a:t>
            </a:r>
            <a:r>
              <a:rPr lang="id-ID" sz="3200" dirty="0" smtClean="0"/>
              <a:t>(table bukutelepon)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93064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Why Database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sz="3200" dirty="0"/>
              <a:t>Database system provides the </a:t>
            </a:r>
            <a:r>
              <a:rPr lang="en-US" sz="3200" dirty="0" smtClean="0"/>
              <a:t>organization with </a:t>
            </a:r>
            <a:r>
              <a:rPr lang="en-US" sz="3200" dirty="0">
                <a:solidFill>
                  <a:srgbClr val="C00000"/>
                </a:solidFill>
              </a:rPr>
              <a:t>centralized control of its operational data</a:t>
            </a:r>
            <a:r>
              <a:rPr lang="en-US" sz="3200" dirty="0"/>
              <a:t>, which is one of its most valuable </a:t>
            </a:r>
            <a:r>
              <a:rPr lang="en-US" sz="3200" dirty="0" smtClean="0"/>
              <a:t>assets</a:t>
            </a:r>
            <a:endParaRPr lang="en-US" sz="3200" dirty="0"/>
          </a:p>
          <a:p>
            <a:r>
              <a:rPr lang="en-US" sz="3200" dirty="0"/>
              <a:t>This is totally opposite of the situation that is happening in many organizations, where typically </a:t>
            </a:r>
            <a:r>
              <a:rPr lang="en-US" sz="3200" dirty="0">
                <a:solidFill>
                  <a:srgbClr val="C00000"/>
                </a:solidFill>
              </a:rPr>
              <a:t>each application has its own private </a:t>
            </a:r>
            <a:r>
              <a:rPr lang="en-US" sz="3200" dirty="0" smtClean="0">
                <a:solidFill>
                  <a:srgbClr val="C00000"/>
                </a:solidFill>
              </a:rPr>
              <a:t>files</a:t>
            </a:r>
            <a:r>
              <a:rPr lang="en-US" sz="3200" dirty="0" smtClean="0"/>
              <a:t> (flat file). </a:t>
            </a:r>
            <a:r>
              <a:rPr lang="en-US" sz="3200" dirty="0"/>
              <a:t>This makes the operational data widely dispersed and </a:t>
            </a:r>
            <a:r>
              <a:rPr lang="en-US" sz="3200" dirty="0">
                <a:solidFill>
                  <a:srgbClr val="C00000"/>
                </a:solidFill>
              </a:rPr>
              <a:t>difficult to </a:t>
            </a:r>
            <a:r>
              <a:rPr lang="en-US" sz="3200" dirty="0" smtClean="0">
                <a:solidFill>
                  <a:srgbClr val="C00000"/>
                </a:solidFill>
              </a:rPr>
              <a:t>control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Database MySQL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300" dirty="0">
                <a:effectLst/>
                <a:latin typeface="Tekton Pro Cond" pitchFamily="34" charset="0"/>
              </a:rPr>
              <a:t> </a:t>
            </a:r>
            <a:r>
              <a:rPr lang="en-US" sz="2300" dirty="0" smtClean="0">
                <a:effectLst/>
                <a:latin typeface="Tekton Pro Cond" pitchFamily="34" charset="0"/>
              </a:rPr>
              <a:t>  String </a:t>
            </a:r>
            <a:r>
              <a:rPr lang="en-US" sz="2300" dirty="0">
                <a:effectLst/>
                <a:latin typeface="Tekton Pro Cond" pitchFamily="34" charset="0"/>
              </a:rPr>
              <a:t>user="root"; </a:t>
            </a:r>
            <a:r>
              <a:rPr lang="en-US" sz="2300" dirty="0" smtClean="0">
                <a:effectLst/>
                <a:latin typeface="Tekton Pro Cond" pitchFamily="34" charset="0"/>
              </a:rPr>
              <a:t> String </a:t>
            </a:r>
            <a:r>
              <a:rPr lang="en-US" sz="2300" dirty="0" err="1" smtClean="0">
                <a:effectLst/>
                <a:latin typeface="Tekton Pro Cond" pitchFamily="34" charset="0"/>
              </a:rPr>
              <a:t>pswd</a:t>
            </a:r>
            <a:r>
              <a:rPr lang="en-US" sz="2300" dirty="0" smtClean="0">
                <a:effectLst/>
                <a:latin typeface="Tekton Pro Cond" pitchFamily="34" charset="0"/>
              </a:rPr>
              <a:t> </a:t>
            </a:r>
            <a:r>
              <a:rPr lang="en-US" sz="2300" dirty="0">
                <a:effectLst/>
                <a:latin typeface="Tekton Pro Cond" pitchFamily="34" charset="0"/>
              </a:rPr>
              <a:t>=""; </a:t>
            </a:r>
          </a:p>
          <a:p>
            <a:pPr marL="0" indent="0">
              <a:buNone/>
            </a:pPr>
            <a:r>
              <a:rPr lang="en-US" sz="2300" dirty="0" smtClean="0">
                <a:effectLst/>
                <a:latin typeface="Tekton Pro Cond" pitchFamily="34" charset="0"/>
              </a:rPr>
              <a:t>   String </a:t>
            </a:r>
            <a:r>
              <a:rPr lang="en-US" sz="2300" dirty="0">
                <a:effectLst/>
                <a:latin typeface="Tekton Pro Cond" pitchFamily="34" charset="0"/>
              </a:rPr>
              <a:t>host="</a:t>
            </a:r>
            <a:r>
              <a:rPr lang="en-US" sz="2300" dirty="0" err="1">
                <a:effectLst/>
                <a:latin typeface="Tekton Pro Cond" pitchFamily="34" charset="0"/>
              </a:rPr>
              <a:t>localhost</a:t>
            </a:r>
            <a:r>
              <a:rPr lang="en-US" sz="2300" dirty="0" smtClean="0">
                <a:effectLst/>
                <a:latin typeface="Tekton Pro Cond" pitchFamily="34" charset="0"/>
              </a:rPr>
              <a:t>";  String </a:t>
            </a:r>
            <a:r>
              <a:rPr lang="en-US" sz="2300" dirty="0" err="1">
                <a:effectLst/>
                <a:latin typeface="Tekton Pro Cond" pitchFamily="34" charset="0"/>
              </a:rPr>
              <a:t>db</a:t>
            </a:r>
            <a:r>
              <a:rPr lang="en-US" sz="2300" dirty="0">
                <a:effectLst/>
                <a:latin typeface="Tekton Pro Cond" pitchFamily="34" charset="0"/>
              </a:rPr>
              <a:t>="</a:t>
            </a:r>
            <a:r>
              <a:rPr lang="en-US" sz="2300" dirty="0" err="1">
                <a:effectLst/>
                <a:latin typeface="Tekton Pro Cond" pitchFamily="34" charset="0"/>
              </a:rPr>
              <a:t>telepon</a:t>
            </a:r>
            <a:r>
              <a:rPr lang="en-US" sz="2300" dirty="0">
                <a:effectLst/>
                <a:latin typeface="Tekton Pro Cond" pitchFamily="34" charset="0"/>
              </a:rPr>
              <a:t>"; </a:t>
            </a:r>
            <a:r>
              <a:rPr lang="en-US" sz="2300" dirty="0" smtClean="0">
                <a:effectLst/>
                <a:latin typeface="Tekton Pro Cond" pitchFamily="34" charset="0"/>
              </a:rPr>
              <a:t> String </a:t>
            </a:r>
            <a:r>
              <a:rPr lang="en-US" sz="2300" dirty="0" err="1" smtClean="0">
                <a:effectLst/>
                <a:latin typeface="Tekton Pro Cond" pitchFamily="34" charset="0"/>
              </a:rPr>
              <a:t>url</a:t>
            </a:r>
            <a:r>
              <a:rPr lang="en-US" sz="2300" dirty="0" smtClean="0">
                <a:effectLst/>
                <a:latin typeface="Tekton Pro Cond" pitchFamily="34" charset="0"/>
              </a:rPr>
              <a:t>=""; </a:t>
            </a:r>
          </a:p>
          <a:p>
            <a:pPr marL="0" indent="0">
              <a:buNone/>
            </a:pPr>
            <a:r>
              <a:rPr lang="en-US" sz="2300" dirty="0" smtClean="0">
                <a:effectLst/>
                <a:latin typeface="Tekton Pro Cond" pitchFamily="34" charset="0"/>
              </a:rPr>
              <a:t>   try </a:t>
            </a:r>
            <a:r>
              <a:rPr lang="en-US" sz="2300" dirty="0">
                <a:effectLst/>
                <a:latin typeface="Tekton Pro Cond" pitchFamily="34" charset="0"/>
              </a:rPr>
              <a:t>{         </a:t>
            </a:r>
            <a:endParaRPr lang="en-US" sz="2300" dirty="0" smtClean="0">
              <a:effectLst/>
              <a:latin typeface="Tekton Pro Cond" pitchFamily="34" charset="0"/>
            </a:endParaRPr>
          </a:p>
          <a:p>
            <a:pPr marL="0" indent="0">
              <a:buNone/>
            </a:pPr>
            <a:r>
              <a:rPr lang="en-US" sz="2300" dirty="0">
                <a:effectLst/>
                <a:latin typeface="Tekton Pro Cond" pitchFamily="34" charset="0"/>
              </a:rPr>
              <a:t> </a:t>
            </a:r>
            <a:r>
              <a:rPr lang="en-US" sz="2300" dirty="0" smtClean="0">
                <a:effectLst/>
                <a:latin typeface="Tekton Pro Cond" pitchFamily="34" charset="0"/>
              </a:rPr>
              <a:t>       </a:t>
            </a:r>
            <a:r>
              <a:rPr lang="en-US" sz="2300" dirty="0" err="1" smtClean="0">
                <a:effectLst/>
                <a:latin typeface="Tekton Pro Cond" pitchFamily="34" charset="0"/>
              </a:rPr>
              <a:t>Class.forName</a:t>
            </a:r>
            <a:r>
              <a:rPr lang="en-US" sz="2300" dirty="0">
                <a:effectLst/>
                <a:latin typeface="Tekton Pro Cond" pitchFamily="34" charset="0"/>
              </a:rPr>
              <a:t>("</a:t>
            </a:r>
            <a:r>
              <a:rPr lang="en-US" sz="2300" dirty="0" err="1">
                <a:solidFill>
                  <a:srgbClr val="C00000"/>
                </a:solidFill>
                <a:effectLst/>
                <a:latin typeface="Tekton Pro Cond" pitchFamily="34" charset="0"/>
              </a:rPr>
              <a:t>com.mysql.jdbc.Driver</a:t>
            </a:r>
            <a:r>
              <a:rPr lang="en-US" sz="2300" dirty="0">
                <a:effectLst/>
                <a:latin typeface="Tekton Pro Cond" pitchFamily="34" charset="0"/>
              </a:rPr>
              <a:t>");           </a:t>
            </a:r>
            <a:endParaRPr lang="en-US" sz="2300" dirty="0" smtClean="0">
              <a:effectLst/>
              <a:latin typeface="Tekton Pro Cond" pitchFamily="34" charset="0"/>
            </a:endParaRPr>
          </a:p>
          <a:p>
            <a:pPr marL="0" indent="0">
              <a:buNone/>
            </a:pPr>
            <a:r>
              <a:rPr lang="en-US" sz="2300" dirty="0">
                <a:effectLst/>
                <a:latin typeface="Tekton Pro Cond" pitchFamily="34" charset="0"/>
              </a:rPr>
              <a:t> </a:t>
            </a:r>
            <a:r>
              <a:rPr lang="en-US" sz="2300" dirty="0" smtClean="0">
                <a:effectLst/>
                <a:latin typeface="Tekton Pro Cond" pitchFamily="34" charset="0"/>
              </a:rPr>
              <a:t>       </a:t>
            </a:r>
            <a:r>
              <a:rPr lang="en-US" sz="2300" dirty="0" err="1" smtClean="0">
                <a:effectLst/>
                <a:latin typeface="Tekton Pro Cond" pitchFamily="34" charset="0"/>
              </a:rPr>
              <a:t>url</a:t>
            </a:r>
            <a:r>
              <a:rPr lang="en-US" sz="2300" dirty="0" smtClean="0">
                <a:effectLst/>
                <a:latin typeface="Tekton Pro Cond" pitchFamily="34" charset="0"/>
              </a:rPr>
              <a:t>="</a:t>
            </a:r>
            <a:r>
              <a:rPr lang="en-US" sz="2300" dirty="0" err="1">
                <a:solidFill>
                  <a:srgbClr val="C00000"/>
                </a:solidFill>
                <a:effectLst/>
                <a:latin typeface="Tekton Pro Cond" pitchFamily="34" charset="0"/>
              </a:rPr>
              <a:t>jdbc:mysql</a:t>
            </a:r>
            <a:r>
              <a:rPr lang="en-US" sz="2300" dirty="0">
                <a:effectLst/>
                <a:latin typeface="Tekton Pro Cond" pitchFamily="34" charset="0"/>
              </a:rPr>
              <a:t>://"+ host +"/"+  </a:t>
            </a:r>
            <a:r>
              <a:rPr lang="en-US" sz="2300" dirty="0" err="1" smtClean="0">
                <a:effectLst/>
                <a:latin typeface="Tekton Pro Cond" pitchFamily="34" charset="0"/>
              </a:rPr>
              <a:t>db</a:t>
            </a:r>
            <a:r>
              <a:rPr lang="en-US" sz="2300" dirty="0" smtClean="0">
                <a:effectLst/>
                <a:latin typeface="Tekton Pro Cond" pitchFamily="34" charset="0"/>
              </a:rPr>
              <a:t> </a:t>
            </a:r>
            <a:r>
              <a:rPr lang="en-US" sz="2300" dirty="0">
                <a:effectLst/>
                <a:latin typeface="Tekton Pro Cond" pitchFamily="34" charset="0"/>
              </a:rPr>
              <a:t>+"?user=" + user + </a:t>
            </a:r>
            <a:r>
              <a:rPr lang="en-US" sz="2300" dirty="0" smtClean="0">
                <a:effectLst/>
                <a:latin typeface="Tekton Pro Cond" pitchFamily="34" charset="0"/>
              </a:rPr>
              <a:t>"&amp;</a:t>
            </a:r>
            <a:r>
              <a:rPr lang="en-US" sz="2300" dirty="0">
                <a:effectLst/>
                <a:latin typeface="Tekton Pro Cond" pitchFamily="34" charset="0"/>
              </a:rPr>
              <a:t>password</a:t>
            </a:r>
            <a:r>
              <a:rPr lang="en-US" sz="2300" dirty="0" smtClean="0">
                <a:effectLst/>
                <a:latin typeface="Tekton Pro Cond" pitchFamily="34" charset="0"/>
              </a:rPr>
              <a:t>="+ </a:t>
            </a:r>
            <a:r>
              <a:rPr lang="en-US" sz="2300" dirty="0" err="1" smtClean="0">
                <a:effectLst/>
                <a:latin typeface="Tekton Pro Cond" pitchFamily="34" charset="0"/>
              </a:rPr>
              <a:t>pswd</a:t>
            </a:r>
            <a:r>
              <a:rPr lang="en-US" sz="2300" dirty="0">
                <a:effectLst/>
                <a:latin typeface="Tekton Pro Cond" pitchFamily="34" charset="0"/>
              </a:rPr>
              <a:t>;             </a:t>
            </a:r>
            <a:r>
              <a:rPr lang="en-US" sz="2300" dirty="0" smtClean="0">
                <a:effectLst/>
                <a:latin typeface="Tekton Pro Cond" pitchFamily="34" charset="0"/>
              </a:rPr>
              <a:t>     </a:t>
            </a:r>
          </a:p>
          <a:p>
            <a:pPr marL="0" indent="0">
              <a:buNone/>
            </a:pPr>
            <a:r>
              <a:rPr lang="en-US" sz="2300" dirty="0">
                <a:effectLst/>
                <a:latin typeface="Tekton Pro Cond" pitchFamily="34" charset="0"/>
              </a:rPr>
              <a:t> </a:t>
            </a:r>
            <a:r>
              <a:rPr lang="en-US" sz="2300" dirty="0" smtClean="0">
                <a:effectLst/>
                <a:latin typeface="Tekton Pro Cond" pitchFamily="34" charset="0"/>
              </a:rPr>
              <a:t>       Connection </a:t>
            </a:r>
            <a:r>
              <a:rPr lang="en-US" sz="2300" dirty="0">
                <a:effectLst/>
                <a:latin typeface="Tekton Pro Cond" pitchFamily="34" charset="0"/>
              </a:rPr>
              <a:t>conn=</a:t>
            </a:r>
            <a:r>
              <a:rPr lang="en-US" sz="2300" dirty="0" err="1">
                <a:effectLst/>
                <a:latin typeface="Tekton Pro Cond" pitchFamily="34" charset="0"/>
              </a:rPr>
              <a:t>DriverManager.getConnection</a:t>
            </a:r>
            <a:r>
              <a:rPr lang="en-US" sz="2300" dirty="0">
                <a:effectLst/>
                <a:latin typeface="Tekton Pro Cond" pitchFamily="34" charset="0"/>
              </a:rPr>
              <a:t>(</a:t>
            </a:r>
            <a:r>
              <a:rPr lang="en-US" sz="2300" dirty="0" err="1">
                <a:effectLst/>
                <a:latin typeface="Tekton Pro Cond" pitchFamily="34" charset="0"/>
              </a:rPr>
              <a:t>urlValue</a:t>
            </a:r>
            <a:r>
              <a:rPr lang="en-US" sz="2300" dirty="0">
                <a:effectLst/>
                <a:latin typeface="Tekton Pro Cond" pitchFamily="34" charset="0"/>
              </a:rPr>
              <a:t>);            </a:t>
            </a:r>
            <a:endParaRPr lang="en-US" sz="2300" dirty="0" smtClean="0">
              <a:effectLst/>
              <a:latin typeface="Tekton Pro Cond" pitchFamily="34" charset="0"/>
            </a:endParaRPr>
          </a:p>
          <a:p>
            <a:pPr marL="0" indent="0">
              <a:buNone/>
            </a:pPr>
            <a:r>
              <a:rPr lang="en-US" sz="2300" dirty="0" smtClean="0">
                <a:effectLst/>
                <a:latin typeface="Tekton Pro Cond" pitchFamily="34" charset="0"/>
              </a:rPr>
              <a:t>        </a:t>
            </a:r>
            <a:r>
              <a:rPr lang="en-US" sz="2300" dirty="0" err="1" smtClean="0">
                <a:effectLst/>
                <a:latin typeface="Tekton Pro Cond" pitchFamily="34" charset="0"/>
              </a:rPr>
              <a:t>System.out.println</a:t>
            </a:r>
            <a:r>
              <a:rPr lang="en-US" sz="2300" dirty="0">
                <a:effectLst/>
                <a:latin typeface="Tekton Pro Cond" pitchFamily="34" charset="0"/>
              </a:rPr>
              <a:t>("</a:t>
            </a:r>
            <a:r>
              <a:rPr lang="en-US" sz="2300" dirty="0" err="1">
                <a:effectLst/>
                <a:latin typeface="Tekton Pro Cond" pitchFamily="34" charset="0"/>
              </a:rPr>
              <a:t>koneksi</a:t>
            </a:r>
            <a:r>
              <a:rPr lang="en-US" sz="2300" dirty="0">
                <a:effectLst/>
                <a:latin typeface="Tekton Pro Cond" pitchFamily="34" charset="0"/>
              </a:rPr>
              <a:t> </a:t>
            </a:r>
            <a:r>
              <a:rPr lang="en-US" sz="2300" dirty="0" err="1">
                <a:effectLst/>
                <a:latin typeface="Tekton Pro Cond" pitchFamily="34" charset="0"/>
              </a:rPr>
              <a:t>sukses</a:t>
            </a:r>
            <a:r>
              <a:rPr lang="en-US" sz="2300" dirty="0">
                <a:effectLst/>
                <a:latin typeface="Tekton Pro Cond" pitchFamily="34" charset="0"/>
              </a:rPr>
              <a:t>");            </a:t>
            </a:r>
            <a:endParaRPr lang="en-US" sz="2300" dirty="0" smtClean="0">
              <a:effectLst/>
              <a:latin typeface="Tekton Pro Cond" pitchFamily="34" charset="0"/>
            </a:endParaRPr>
          </a:p>
          <a:p>
            <a:pPr marL="0" indent="0">
              <a:buNone/>
            </a:pPr>
            <a:r>
              <a:rPr lang="en-US" sz="2300" dirty="0">
                <a:effectLst/>
                <a:latin typeface="Tekton Pro Cond" pitchFamily="34" charset="0"/>
              </a:rPr>
              <a:t> </a:t>
            </a:r>
            <a:r>
              <a:rPr lang="en-US" sz="2300" dirty="0" smtClean="0">
                <a:effectLst/>
                <a:latin typeface="Tekton Pro Cond" pitchFamily="34" charset="0"/>
              </a:rPr>
              <a:t>       </a:t>
            </a:r>
            <a:r>
              <a:rPr lang="en-US" sz="2300" dirty="0" err="1" smtClean="0">
                <a:effectLst/>
                <a:latin typeface="Tekton Pro Cond" pitchFamily="34" charset="0"/>
              </a:rPr>
              <a:t>conn.close</a:t>
            </a:r>
            <a:r>
              <a:rPr lang="en-US" sz="2300" dirty="0">
                <a:effectLst/>
                <a:latin typeface="Tekton Pro Cond" pitchFamily="34" charset="0"/>
              </a:rPr>
              <a:t>();                  </a:t>
            </a:r>
            <a:endParaRPr lang="en-US" sz="2300" dirty="0" smtClean="0">
              <a:effectLst/>
              <a:latin typeface="Tekton Pro Cond" pitchFamily="34" charset="0"/>
            </a:endParaRPr>
          </a:p>
          <a:p>
            <a:pPr marL="0" indent="0">
              <a:buNone/>
            </a:pPr>
            <a:r>
              <a:rPr lang="en-US" sz="2300" dirty="0" smtClean="0">
                <a:effectLst/>
                <a:latin typeface="Tekton Pro Cond" pitchFamily="34" charset="0"/>
              </a:rPr>
              <a:t>   } </a:t>
            </a:r>
            <a:r>
              <a:rPr lang="en-US" sz="2300" dirty="0">
                <a:effectLst/>
                <a:latin typeface="Tekton Pro Cond" pitchFamily="34" charset="0"/>
              </a:rPr>
              <a:t>catch (</a:t>
            </a:r>
            <a:r>
              <a:rPr lang="en-US" sz="2300" dirty="0" err="1">
                <a:effectLst/>
                <a:latin typeface="Tekton Pro Cond" pitchFamily="34" charset="0"/>
              </a:rPr>
              <a:t>SQLException</a:t>
            </a:r>
            <a:r>
              <a:rPr lang="en-US" sz="2300" dirty="0">
                <a:effectLst/>
                <a:latin typeface="Tekton Pro Cond" pitchFamily="34" charset="0"/>
              </a:rPr>
              <a:t> e){           </a:t>
            </a:r>
            <a:endParaRPr lang="en-US" sz="2300" dirty="0" smtClean="0">
              <a:effectLst/>
              <a:latin typeface="Tekton Pro Cond" pitchFamily="34" charset="0"/>
            </a:endParaRPr>
          </a:p>
          <a:p>
            <a:pPr marL="0" indent="0">
              <a:buNone/>
            </a:pPr>
            <a:r>
              <a:rPr lang="en-US" sz="2300" dirty="0">
                <a:effectLst/>
                <a:latin typeface="Tekton Pro Cond" pitchFamily="34" charset="0"/>
              </a:rPr>
              <a:t> </a:t>
            </a:r>
            <a:r>
              <a:rPr lang="en-US" sz="2300" dirty="0" smtClean="0">
                <a:effectLst/>
                <a:latin typeface="Tekton Pro Cond" pitchFamily="34" charset="0"/>
              </a:rPr>
              <a:t>       </a:t>
            </a:r>
            <a:r>
              <a:rPr lang="en-US" sz="2300" dirty="0" err="1" smtClean="0">
                <a:effectLst/>
                <a:latin typeface="Tekton Pro Cond" pitchFamily="34" charset="0"/>
              </a:rPr>
              <a:t>System.out.println</a:t>
            </a:r>
            <a:r>
              <a:rPr lang="en-US" sz="2300" dirty="0">
                <a:effectLst/>
                <a:latin typeface="Tekton Pro Cond" pitchFamily="34" charset="0"/>
              </a:rPr>
              <a:t>("</a:t>
            </a:r>
            <a:r>
              <a:rPr lang="en-US" sz="2300" dirty="0" err="1">
                <a:effectLst/>
                <a:latin typeface="Tekton Pro Cond" pitchFamily="34" charset="0"/>
              </a:rPr>
              <a:t>koneksi</a:t>
            </a:r>
            <a:r>
              <a:rPr lang="en-US" sz="2300" dirty="0">
                <a:effectLst/>
                <a:latin typeface="Tekton Pro Cond" pitchFamily="34" charset="0"/>
              </a:rPr>
              <a:t> </a:t>
            </a:r>
            <a:r>
              <a:rPr lang="en-US" sz="2300" dirty="0" err="1">
                <a:effectLst/>
                <a:latin typeface="Tekton Pro Cond" pitchFamily="34" charset="0"/>
              </a:rPr>
              <a:t>gagal</a:t>
            </a:r>
            <a:r>
              <a:rPr lang="en-US" sz="2300" dirty="0">
                <a:effectLst/>
                <a:latin typeface="Tekton Pro Cond" pitchFamily="34" charset="0"/>
              </a:rPr>
              <a:t> " + </a:t>
            </a:r>
            <a:r>
              <a:rPr lang="en-US" sz="2300" dirty="0" err="1">
                <a:effectLst/>
                <a:latin typeface="Tekton Pro Cond" pitchFamily="34" charset="0"/>
              </a:rPr>
              <a:t>e.toString</a:t>
            </a:r>
            <a:r>
              <a:rPr lang="en-US" sz="2300" dirty="0">
                <a:effectLst/>
                <a:latin typeface="Tekton Pro Cond" pitchFamily="34" charset="0"/>
              </a:rPr>
              <a:t>());      </a:t>
            </a:r>
            <a:endParaRPr lang="en-US" sz="2300" dirty="0" smtClean="0">
              <a:effectLst/>
              <a:latin typeface="Tekton Pro Cond" pitchFamily="34" charset="0"/>
            </a:endParaRPr>
          </a:p>
          <a:p>
            <a:pPr marL="0" indent="0">
              <a:buNone/>
            </a:pPr>
            <a:r>
              <a:rPr lang="en-US" sz="2300" dirty="0" smtClean="0">
                <a:effectLst/>
                <a:latin typeface="Tekton Pro Cond" pitchFamily="34" charset="0"/>
              </a:rPr>
              <a:t>   } </a:t>
            </a:r>
            <a:r>
              <a:rPr lang="en-US" sz="2300" dirty="0">
                <a:effectLst/>
                <a:latin typeface="Tekton Pro Cond" pitchFamily="34" charset="0"/>
              </a:rPr>
              <a:t>catch(</a:t>
            </a:r>
            <a:r>
              <a:rPr lang="en-US" sz="2300" dirty="0" err="1">
                <a:effectLst/>
                <a:latin typeface="Tekton Pro Cond" pitchFamily="34" charset="0"/>
              </a:rPr>
              <a:t>ClassNotFoundException</a:t>
            </a:r>
            <a:r>
              <a:rPr lang="en-US" sz="2300" dirty="0">
                <a:effectLst/>
                <a:latin typeface="Tekton Pro Cond" pitchFamily="34" charset="0"/>
              </a:rPr>
              <a:t> e) {           </a:t>
            </a:r>
            <a:endParaRPr lang="en-US" sz="2300" dirty="0" smtClean="0">
              <a:effectLst/>
              <a:latin typeface="Tekton Pro Cond" pitchFamily="34" charset="0"/>
            </a:endParaRPr>
          </a:p>
          <a:p>
            <a:pPr marL="0" indent="0">
              <a:buNone/>
            </a:pPr>
            <a:r>
              <a:rPr lang="en-US" sz="2300" dirty="0">
                <a:effectLst/>
                <a:latin typeface="Tekton Pro Cond" pitchFamily="34" charset="0"/>
              </a:rPr>
              <a:t> </a:t>
            </a:r>
            <a:r>
              <a:rPr lang="en-US" sz="2300" dirty="0" smtClean="0">
                <a:effectLst/>
                <a:latin typeface="Tekton Pro Cond" pitchFamily="34" charset="0"/>
              </a:rPr>
              <a:t>       </a:t>
            </a:r>
            <a:r>
              <a:rPr lang="en-US" sz="2300" dirty="0" err="1" smtClean="0">
                <a:effectLst/>
                <a:latin typeface="Tekton Pro Cond" pitchFamily="34" charset="0"/>
              </a:rPr>
              <a:t>System.out.println</a:t>
            </a:r>
            <a:r>
              <a:rPr lang="en-US" sz="2300" dirty="0">
                <a:effectLst/>
                <a:latin typeface="Tekton Pro Cond" pitchFamily="34" charset="0"/>
              </a:rPr>
              <a:t>("</a:t>
            </a:r>
            <a:r>
              <a:rPr lang="en-US" sz="2300" dirty="0" err="1">
                <a:effectLst/>
                <a:latin typeface="Tekton Pro Cond" pitchFamily="34" charset="0"/>
              </a:rPr>
              <a:t>jdbc.Driver</a:t>
            </a:r>
            <a:r>
              <a:rPr lang="en-US" sz="2300" dirty="0">
                <a:effectLst/>
                <a:latin typeface="Tekton Pro Cond" pitchFamily="34" charset="0"/>
              </a:rPr>
              <a:t> </a:t>
            </a:r>
            <a:r>
              <a:rPr lang="en-US" sz="2300" dirty="0" err="1">
                <a:effectLst/>
                <a:latin typeface="Tekton Pro Cond" pitchFamily="34" charset="0"/>
              </a:rPr>
              <a:t>tidak</a:t>
            </a:r>
            <a:r>
              <a:rPr lang="en-US" sz="2300" dirty="0">
                <a:effectLst/>
                <a:latin typeface="Tekton Pro Cond" pitchFamily="34" charset="0"/>
              </a:rPr>
              <a:t> </a:t>
            </a:r>
            <a:r>
              <a:rPr lang="en-US" sz="2300" dirty="0" err="1">
                <a:effectLst/>
                <a:latin typeface="Tekton Pro Cond" pitchFamily="34" charset="0"/>
              </a:rPr>
              <a:t>ditemukan</a:t>
            </a:r>
            <a:r>
              <a:rPr lang="en-US" sz="2300" dirty="0">
                <a:effectLst/>
                <a:latin typeface="Tekton Pro Cond" pitchFamily="34" charset="0"/>
              </a:rPr>
              <a:t>");      </a:t>
            </a:r>
            <a:endParaRPr lang="en-US" sz="2300" dirty="0" smtClean="0">
              <a:effectLst/>
              <a:latin typeface="Tekton Pro Cond" pitchFamily="34" charset="0"/>
            </a:endParaRPr>
          </a:p>
          <a:p>
            <a:pPr marL="0" indent="0">
              <a:buNone/>
            </a:pPr>
            <a:r>
              <a:rPr lang="en-US" sz="2300" dirty="0" smtClean="0">
                <a:effectLst/>
                <a:latin typeface="Tekton Pro Cond" pitchFamily="34" charset="0"/>
              </a:rPr>
              <a:t>   } </a:t>
            </a:r>
            <a:endParaRPr lang="en-US" sz="2300" dirty="0">
              <a:effectLst/>
              <a:latin typeface="Tekton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27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Database </a:t>
            </a:r>
            <a:r>
              <a:rPr lang="en-US" dirty="0" err="1" smtClean="0"/>
              <a:t>PostgreSQL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300" dirty="0">
                <a:effectLst/>
                <a:latin typeface="Tekton Pro Cond" pitchFamily="34" charset="0"/>
              </a:rPr>
              <a:t> </a:t>
            </a:r>
            <a:r>
              <a:rPr lang="en-US" sz="2300" dirty="0" smtClean="0">
                <a:effectLst/>
                <a:latin typeface="Tekton Pro Cond" pitchFamily="34" charset="0"/>
              </a:rPr>
              <a:t>  String </a:t>
            </a:r>
            <a:r>
              <a:rPr lang="en-US" sz="2300" dirty="0">
                <a:effectLst/>
                <a:latin typeface="Tekton Pro Cond" pitchFamily="34" charset="0"/>
              </a:rPr>
              <a:t>user="root"; </a:t>
            </a:r>
            <a:r>
              <a:rPr lang="en-US" sz="2300" dirty="0" smtClean="0">
                <a:effectLst/>
                <a:latin typeface="Tekton Pro Cond" pitchFamily="34" charset="0"/>
              </a:rPr>
              <a:t> String </a:t>
            </a:r>
            <a:r>
              <a:rPr lang="en-US" sz="2300" dirty="0" err="1" smtClean="0">
                <a:effectLst/>
                <a:latin typeface="Tekton Pro Cond" pitchFamily="34" charset="0"/>
              </a:rPr>
              <a:t>pswd</a:t>
            </a:r>
            <a:r>
              <a:rPr lang="en-US" sz="2300" dirty="0" smtClean="0">
                <a:effectLst/>
                <a:latin typeface="Tekton Pro Cond" pitchFamily="34" charset="0"/>
              </a:rPr>
              <a:t> </a:t>
            </a:r>
            <a:r>
              <a:rPr lang="en-US" sz="2300" dirty="0">
                <a:effectLst/>
                <a:latin typeface="Tekton Pro Cond" pitchFamily="34" charset="0"/>
              </a:rPr>
              <a:t>=""; </a:t>
            </a:r>
          </a:p>
          <a:p>
            <a:pPr marL="0" indent="0">
              <a:buNone/>
            </a:pPr>
            <a:r>
              <a:rPr lang="en-US" sz="2300" dirty="0" smtClean="0">
                <a:effectLst/>
                <a:latin typeface="Tekton Pro Cond" pitchFamily="34" charset="0"/>
              </a:rPr>
              <a:t>   String </a:t>
            </a:r>
            <a:r>
              <a:rPr lang="en-US" sz="2300" dirty="0">
                <a:effectLst/>
                <a:latin typeface="Tekton Pro Cond" pitchFamily="34" charset="0"/>
              </a:rPr>
              <a:t>host="</a:t>
            </a:r>
            <a:r>
              <a:rPr lang="en-US" sz="2300" dirty="0" err="1">
                <a:effectLst/>
                <a:latin typeface="Tekton Pro Cond" pitchFamily="34" charset="0"/>
              </a:rPr>
              <a:t>localhost</a:t>
            </a:r>
            <a:r>
              <a:rPr lang="en-US" sz="2300" dirty="0" smtClean="0">
                <a:effectLst/>
                <a:latin typeface="Tekton Pro Cond" pitchFamily="34" charset="0"/>
              </a:rPr>
              <a:t>";  String </a:t>
            </a:r>
            <a:r>
              <a:rPr lang="en-US" sz="2300" dirty="0" err="1">
                <a:effectLst/>
                <a:latin typeface="Tekton Pro Cond" pitchFamily="34" charset="0"/>
              </a:rPr>
              <a:t>db</a:t>
            </a:r>
            <a:r>
              <a:rPr lang="en-US" sz="2300" dirty="0">
                <a:effectLst/>
                <a:latin typeface="Tekton Pro Cond" pitchFamily="34" charset="0"/>
              </a:rPr>
              <a:t>="</a:t>
            </a:r>
            <a:r>
              <a:rPr lang="en-US" sz="2300" dirty="0" err="1">
                <a:effectLst/>
                <a:latin typeface="Tekton Pro Cond" pitchFamily="34" charset="0"/>
              </a:rPr>
              <a:t>telepon</a:t>
            </a:r>
            <a:r>
              <a:rPr lang="en-US" sz="2300" dirty="0">
                <a:effectLst/>
                <a:latin typeface="Tekton Pro Cond" pitchFamily="34" charset="0"/>
              </a:rPr>
              <a:t>"; </a:t>
            </a:r>
            <a:r>
              <a:rPr lang="en-US" sz="2300" dirty="0" smtClean="0">
                <a:effectLst/>
                <a:latin typeface="Tekton Pro Cond" pitchFamily="34" charset="0"/>
              </a:rPr>
              <a:t> String </a:t>
            </a:r>
            <a:r>
              <a:rPr lang="en-US" sz="2300" dirty="0" err="1" smtClean="0">
                <a:effectLst/>
                <a:latin typeface="Tekton Pro Cond" pitchFamily="34" charset="0"/>
              </a:rPr>
              <a:t>url</a:t>
            </a:r>
            <a:r>
              <a:rPr lang="en-US" sz="2300" dirty="0" smtClean="0">
                <a:effectLst/>
                <a:latin typeface="Tekton Pro Cond" pitchFamily="34" charset="0"/>
              </a:rPr>
              <a:t>=""; </a:t>
            </a:r>
          </a:p>
          <a:p>
            <a:pPr marL="0" indent="0">
              <a:buNone/>
            </a:pPr>
            <a:r>
              <a:rPr lang="en-US" sz="2300" dirty="0" smtClean="0">
                <a:effectLst/>
                <a:latin typeface="Tekton Pro Cond" pitchFamily="34" charset="0"/>
              </a:rPr>
              <a:t>   try </a:t>
            </a:r>
            <a:r>
              <a:rPr lang="en-US" sz="2300" dirty="0">
                <a:effectLst/>
                <a:latin typeface="Tekton Pro Cond" pitchFamily="34" charset="0"/>
              </a:rPr>
              <a:t>{         </a:t>
            </a:r>
            <a:endParaRPr lang="en-US" sz="2300" dirty="0" smtClean="0">
              <a:effectLst/>
              <a:latin typeface="Tekton Pro Cond" pitchFamily="34" charset="0"/>
            </a:endParaRPr>
          </a:p>
          <a:p>
            <a:pPr marL="0" indent="0">
              <a:buNone/>
            </a:pPr>
            <a:r>
              <a:rPr lang="en-US" sz="2300" dirty="0">
                <a:effectLst/>
                <a:latin typeface="Tekton Pro Cond" pitchFamily="34" charset="0"/>
              </a:rPr>
              <a:t> </a:t>
            </a:r>
            <a:r>
              <a:rPr lang="en-US" sz="2300" dirty="0" smtClean="0">
                <a:effectLst/>
                <a:latin typeface="Tekton Pro Cond" pitchFamily="34" charset="0"/>
              </a:rPr>
              <a:t>       </a:t>
            </a:r>
            <a:r>
              <a:rPr lang="en-US" sz="2300" dirty="0" err="1" smtClean="0">
                <a:effectLst/>
                <a:latin typeface="Tekton Pro Cond" pitchFamily="34" charset="0"/>
              </a:rPr>
              <a:t>Class.forName</a:t>
            </a:r>
            <a:r>
              <a:rPr lang="en-US" sz="2300" dirty="0" smtClean="0">
                <a:effectLst/>
                <a:latin typeface="Tekton Pro Cond" pitchFamily="34" charset="0"/>
              </a:rPr>
              <a:t>(“</a:t>
            </a:r>
            <a:r>
              <a:rPr lang="en-US" sz="2300" dirty="0" err="1" smtClean="0">
                <a:solidFill>
                  <a:srgbClr val="C00000"/>
                </a:solidFill>
                <a:effectLst/>
                <a:latin typeface="Tekton Pro Cond" pitchFamily="34" charset="0"/>
              </a:rPr>
              <a:t>org.postgresql.Driver</a:t>
            </a:r>
            <a:r>
              <a:rPr lang="en-US" sz="2300" dirty="0">
                <a:effectLst/>
                <a:latin typeface="Tekton Pro Cond" pitchFamily="34" charset="0"/>
              </a:rPr>
              <a:t>");           </a:t>
            </a:r>
            <a:endParaRPr lang="en-US" sz="2300" dirty="0" smtClean="0">
              <a:effectLst/>
              <a:latin typeface="Tekton Pro Cond" pitchFamily="34" charset="0"/>
            </a:endParaRPr>
          </a:p>
          <a:p>
            <a:pPr marL="0" indent="0">
              <a:buNone/>
            </a:pPr>
            <a:r>
              <a:rPr lang="en-US" sz="2300" dirty="0">
                <a:effectLst/>
                <a:latin typeface="Tekton Pro Cond" pitchFamily="34" charset="0"/>
              </a:rPr>
              <a:t> </a:t>
            </a:r>
            <a:r>
              <a:rPr lang="en-US" sz="2300" dirty="0" smtClean="0">
                <a:effectLst/>
                <a:latin typeface="Tekton Pro Cond" pitchFamily="34" charset="0"/>
              </a:rPr>
              <a:t>       </a:t>
            </a:r>
            <a:r>
              <a:rPr lang="en-US" sz="2300" dirty="0" err="1" smtClean="0">
                <a:effectLst/>
                <a:latin typeface="Tekton Pro Cond" pitchFamily="34" charset="0"/>
              </a:rPr>
              <a:t>url</a:t>
            </a:r>
            <a:r>
              <a:rPr lang="en-US" sz="2300" dirty="0" smtClean="0">
                <a:effectLst/>
                <a:latin typeface="Tekton Pro Cond" pitchFamily="34" charset="0"/>
              </a:rPr>
              <a:t>="</a:t>
            </a:r>
            <a:r>
              <a:rPr lang="en-US" sz="2300" dirty="0" err="1" smtClean="0">
                <a:solidFill>
                  <a:srgbClr val="C00000"/>
                </a:solidFill>
                <a:effectLst/>
                <a:latin typeface="Tekton Pro Cond" pitchFamily="34" charset="0"/>
              </a:rPr>
              <a:t>jdbc:postgresql</a:t>
            </a:r>
            <a:r>
              <a:rPr lang="en-US" sz="2300" dirty="0" smtClean="0">
                <a:effectLst/>
                <a:latin typeface="Tekton Pro Cond" pitchFamily="34" charset="0"/>
              </a:rPr>
              <a:t>://"+ </a:t>
            </a:r>
            <a:r>
              <a:rPr lang="en-US" sz="2300" dirty="0">
                <a:effectLst/>
                <a:latin typeface="Tekton Pro Cond" pitchFamily="34" charset="0"/>
              </a:rPr>
              <a:t>host +"/"+  </a:t>
            </a:r>
            <a:r>
              <a:rPr lang="en-US" sz="2300" dirty="0" smtClean="0">
                <a:effectLst/>
                <a:latin typeface="Tekton Pro Cond" pitchFamily="34" charset="0"/>
              </a:rPr>
              <a:t>db </a:t>
            </a:r>
            <a:r>
              <a:rPr lang="en-US" sz="2300" dirty="0">
                <a:effectLst/>
                <a:latin typeface="Tekton Pro Cond" pitchFamily="34" charset="0"/>
              </a:rPr>
              <a:t>+"?user=" + user + </a:t>
            </a:r>
            <a:r>
              <a:rPr lang="en-US" sz="2300" dirty="0" smtClean="0">
                <a:effectLst/>
                <a:latin typeface="Tekton Pro Cond" pitchFamily="34" charset="0"/>
              </a:rPr>
              <a:t>"&amp;</a:t>
            </a:r>
            <a:r>
              <a:rPr lang="en-US" sz="2300" dirty="0">
                <a:effectLst/>
                <a:latin typeface="Tekton Pro Cond" pitchFamily="34" charset="0"/>
              </a:rPr>
              <a:t>password</a:t>
            </a:r>
            <a:r>
              <a:rPr lang="en-US" sz="2300" dirty="0" smtClean="0">
                <a:effectLst/>
                <a:latin typeface="Tekton Pro Cond" pitchFamily="34" charset="0"/>
              </a:rPr>
              <a:t>="+ </a:t>
            </a:r>
            <a:r>
              <a:rPr lang="en-US" sz="2300" dirty="0" err="1" smtClean="0">
                <a:effectLst/>
                <a:latin typeface="Tekton Pro Cond" pitchFamily="34" charset="0"/>
              </a:rPr>
              <a:t>pswd</a:t>
            </a:r>
            <a:r>
              <a:rPr lang="en-US" sz="2300" dirty="0">
                <a:effectLst/>
                <a:latin typeface="Tekton Pro Cond" pitchFamily="34" charset="0"/>
              </a:rPr>
              <a:t>;             </a:t>
            </a:r>
            <a:r>
              <a:rPr lang="en-US" sz="2300" dirty="0" smtClean="0">
                <a:effectLst/>
                <a:latin typeface="Tekton Pro Cond" pitchFamily="34" charset="0"/>
              </a:rPr>
              <a:t>     </a:t>
            </a:r>
          </a:p>
          <a:p>
            <a:pPr marL="0" indent="0">
              <a:buNone/>
            </a:pPr>
            <a:r>
              <a:rPr lang="en-US" sz="2300" dirty="0">
                <a:effectLst/>
                <a:latin typeface="Tekton Pro Cond" pitchFamily="34" charset="0"/>
              </a:rPr>
              <a:t> </a:t>
            </a:r>
            <a:r>
              <a:rPr lang="en-US" sz="2300" dirty="0" smtClean="0">
                <a:effectLst/>
                <a:latin typeface="Tekton Pro Cond" pitchFamily="34" charset="0"/>
              </a:rPr>
              <a:t>       Connection </a:t>
            </a:r>
            <a:r>
              <a:rPr lang="en-US" sz="2300" dirty="0">
                <a:effectLst/>
                <a:latin typeface="Tekton Pro Cond" pitchFamily="34" charset="0"/>
              </a:rPr>
              <a:t>conn=</a:t>
            </a:r>
            <a:r>
              <a:rPr lang="en-US" sz="2300" dirty="0" err="1">
                <a:effectLst/>
                <a:latin typeface="Tekton Pro Cond" pitchFamily="34" charset="0"/>
              </a:rPr>
              <a:t>DriverManager.getConnection</a:t>
            </a:r>
            <a:r>
              <a:rPr lang="en-US" sz="2300" dirty="0">
                <a:effectLst/>
                <a:latin typeface="Tekton Pro Cond" pitchFamily="34" charset="0"/>
              </a:rPr>
              <a:t>(</a:t>
            </a:r>
            <a:r>
              <a:rPr lang="en-US" sz="2300" dirty="0" err="1">
                <a:effectLst/>
                <a:latin typeface="Tekton Pro Cond" pitchFamily="34" charset="0"/>
              </a:rPr>
              <a:t>urlValue</a:t>
            </a:r>
            <a:r>
              <a:rPr lang="en-US" sz="2300" dirty="0">
                <a:effectLst/>
                <a:latin typeface="Tekton Pro Cond" pitchFamily="34" charset="0"/>
              </a:rPr>
              <a:t>);            </a:t>
            </a:r>
            <a:endParaRPr lang="en-US" sz="2300" dirty="0" smtClean="0">
              <a:effectLst/>
              <a:latin typeface="Tekton Pro Cond" pitchFamily="34" charset="0"/>
            </a:endParaRPr>
          </a:p>
          <a:p>
            <a:pPr marL="0" indent="0">
              <a:buNone/>
            </a:pPr>
            <a:r>
              <a:rPr lang="en-US" sz="2300" dirty="0" smtClean="0">
                <a:effectLst/>
                <a:latin typeface="Tekton Pro Cond" pitchFamily="34" charset="0"/>
              </a:rPr>
              <a:t>        </a:t>
            </a:r>
            <a:r>
              <a:rPr lang="en-US" sz="2300" dirty="0" err="1" smtClean="0">
                <a:effectLst/>
                <a:latin typeface="Tekton Pro Cond" pitchFamily="34" charset="0"/>
              </a:rPr>
              <a:t>System.out.println</a:t>
            </a:r>
            <a:r>
              <a:rPr lang="en-US" sz="2300" dirty="0">
                <a:effectLst/>
                <a:latin typeface="Tekton Pro Cond" pitchFamily="34" charset="0"/>
              </a:rPr>
              <a:t>("</a:t>
            </a:r>
            <a:r>
              <a:rPr lang="en-US" sz="2300" dirty="0" err="1">
                <a:effectLst/>
                <a:latin typeface="Tekton Pro Cond" pitchFamily="34" charset="0"/>
              </a:rPr>
              <a:t>koneksi</a:t>
            </a:r>
            <a:r>
              <a:rPr lang="en-US" sz="2300" dirty="0">
                <a:effectLst/>
                <a:latin typeface="Tekton Pro Cond" pitchFamily="34" charset="0"/>
              </a:rPr>
              <a:t> </a:t>
            </a:r>
            <a:r>
              <a:rPr lang="en-US" sz="2300" dirty="0" err="1">
                <a:effectLst/>
                <a:latin typeface="Tekton Pro Cond" pitchFamily="34" charset="0"/>
              </a:rPr>
              <a:t>sukses</a:t>
            </a:r>
            <a:r>
              <a:rPr lang="en-US" sz="2300" dirty="0">
                <a:effectLst/>
                <a:latin typeface="Tekton Pro Cond" pitchFamily="34" charset="0"/>
              </a:rPr>
              <a:t>");            </a:t>
            </a:r>
            <a:endParaRPr lang="en-US" sz="2300" dirty="0" smtClean="0">
              <a:effectLst/>
              <a:latin typeface="Tekton Pro Cond" pitchFamily="34" charset="0"/>
            </a:endParaRPr>
          </a:p>
          <a:p>
            <a:pPr marL="0" indent="0">
              <a:buNone/>
            </a:pPr>
            <a:r>
              <a:rPr lang="en-US" sz="2300" dirty="0">
                <a:effectLst/>
                <a:latin typeface="Tekton Pro Cond" pitchFamily="34" charset="0"/>
              </a:rPr>
              <a:t> </a:t>
            </a:r>
            <a:r>
              <a:rPr lang="en-US" sz="2300" dirty="0" smtClean="0">
                <a:effectLst/>
                <a:latin typeface="Tekton Pro Cond" pitchFamily="34" charset="0"/>
              </a:rPr>
              <a:t>       </a:t>
            </a:r>
            <a:r>
              <a:rPr lang="en-US" sz="2300" dirty="0" err="1" smtClean="0">
                <a:effectLst/>
                <a:latin typeface="Tekton Pro Cond" pitchFamily="34" charset="0"/>
              </a:rPr>
              <a:t>conn.close</a:t>
            </a:r>
            <a:r>
              <a:rPr lang="en-US" sz="2300" dirty="0">
                <a:effectLst/>
                <a:latin typeface="Tekton Pro Cond" pitchFamily="34" charset="0"/>
              </a:rPr>
              <a:t>();                  </a:t>
            </a:r>
            <a:endParaRPr lang="en-US" sz="2300" dirty="0" smtClean="0">
              <a:effectLst/>
              <a:latin typeface="Tekton Pro Cond" pitchFamily="34" charset="0"/>
            </a:endParaRPr>
          </a:p>
          <a:p>
            <a:pPr marL="0" indent="0">
              <a:buNone/>
            </a:pPr>
            <a:r>
              <a:rPr lang="en-US" sz="2300" dirty="0" smtClean="0">
                <a:effectLst/>
                <a:latin typeface="Tekton Pro Cond" pitchFamily="34" charset="0"/>
              </a:rPr>
              <a:t>   } </a:t>
            </a:r>
            <a:r>
              <a:rPr lang="en-US" sz="2300" dirty="0">
                <a:effectLst/>
                <a:latin typeface="Tekton Pro Cond" pitchFamily="34" charset="0"/>
              </a:rPr>
              <a:t>catch (</a:t>
            </a:r>
            <a:r>
              <a:rPr lang="en-US" sz="2300" dirty="0" err="1">
                <a:effectLst/>
                <a:latin typeface="Tekton Pro Cond" pitchFamily="34" charset="0"/>
              </a:rPr>
              <a:t>SQLException</a:t>
            </a:r>
            <a:r>
              <a:rPr lang="en-US" sz="2300" dirty="0">
                <a:effectLst/>
                <a:latin typeface="Tekton Pro Cond" pitchFamily="34" charset="0"/>
              </a:rPr>
              <a:t> e){           </a:t>
            </a:r>
            <a:endParaRPr lang="en-US" sz="2300" dirty="0" smtClean="0">
              <a:effectLst/>
              <a:latin typeface="Tekton Pro Cond" pitchFamily="34" charset="0"/>
            </a:endParaRPr>
          </a:p>
          <a:p>
            <a:pPr marL="0" indent="0">
              <a:buNone/>
            </a:pPr>
            <a:r>
              <a:rPr lang="en-US" sz="2300" dirty="0">
                <a:effectLst/>
                <a:latin typeface="Tekton Pro Cond" pitchFamily="34" charset="0"/>
              </a:rPr>
              <a:t> </a:t>
            </a:r>
            <a:r>
              <a:rPr lang="en-US" sz="2300" dirty="0" smtClean="0">
                <a:effectLst/>
                <a:latin typeface="Tekton Pro Cond" pitchFamily="34" charset="0"/>
              </a:rPr>
              <a:t>       </a:t>
            </a:r>
            <a:r>
              <a:rPr lang="en-US" sz="2300" dirty="0" err="1" smtClean="0">
                <a:effectLst/>
                <a:latin typeface="Tekton Pro Cond" pitchFamily="34" charset="0"/>
              </a:rPr>
              <a:t>System.out.println</a:t>
            </a:r>
            <a:r>
              <a:rPr lang="en-US" sz="2300" dirty="0">
                <a:effectLst/>
                <a:latin typeface="Tekton Pro Cond" pitchFamily="34" charset="0"/>
              </a:rPr>
              <a:t>("</a:t>
            </a:r>
            <a:r>
              <a:rPr lang="en-US" sz="2300" dirty="0" err="1">
                <a:effectLst/>
                <a:latin typeface="Tekton Pro Cond" pitchFamily="34" charset="0"/>
              </a:rPr>
              <a:t>koneksi</a:t>
            </a:r>
            <a:r>
              <a:rPr lang="en-US" sz="2300" dirty="0">
                <a:effectLst/>
                <a:latin typeface="Tekton Pro Cond" pitchFamily="34" charset="0"/>
              </a:rPr>
              <a:t> </a:t>
            </a:r>
            <a:r>
              <a:rPr lang="en-US" sz="2300" dirty="0" err="1">
                <a:effectLst/>
                <a:latin typeface="Tekton Pro Cond" pitchFamily="34" charset="0"/>
              </a:rPr>
              <a:t>gagal</a:t>
            </a:r>
            <a:r>
              <a:rPr lang="en-US" sz="2300" dirty="0">
                <a:effectLst/>
                <a:latin typeface="Tekton Pro Cond" pitchFamily="34" charset="0"/>
              </a:rPr>
              <a:t> " + </a:t>
            </a:r>
            <a:r>
              <a:rPr lang="en-US" sz="2300" dirty="0" err="1">
                <a:effectLst/>
                <a:latin typeface="Tekton Pro Cond" pitchFamily="34" charset="0"/>
              </a:rPr>
              <a:t>e.toString</a:t>
            </a:r>
            <a:r>
              <a:rPr lang="en-US" sz="2300" dirty="0">
                <a:effectLst/>
                <a:latin typeface="Tekton Pro Cond" pitchFamily="34" charset="0"/>
              </a:rPr>
              <a:t>());      </a:t>
            </a:r>
            <a:endParaRPr lang="en-US" sz="2300" dirty="0" smtClean="0">
              <a:effectLst/>
              <a:latin typeface="Tekton Pro Cond" pitchFamily="34" charset="0"/>
            </a:endParaRPr>
          </a:p>
          <a:p>
            <a:pPr marL="0" indent="0">
              <a:buNone/>
            </a:pPr>
            <a:r>
              <a:rPr lang="en-US" sz="2300" dirty="0" smtClean="0">
                <a:effectLst/>
                <a:latin typeface="Tekton Pro Cond" pitchFamily="34" charset="0"/>
              </a:rPr>
              <a:t>   } </a:t>
            </a:r>
            <a:r>
              <a:rPr lang="en-US" sz="2300" dirty="0">
                <a:effectLst/>
                <a:latin typeface="Tekton Pro Cond" pitchFamily="34" charset="0"/>
              </a:rPr>
              <a:t>catch(</a:t>
            </a:r>
            <a:r>
              <a:rPr lang="en-US" sz="2300" dirty="0" err="1">
                <a:effectLst/>
                <a:latin typeface="Tekton Pro Cond" pitchFamily="34" charset="0"/>
              </a:rPr>
              <a:t>ClassNotFoundException</a:t>
            </a:r>
            <a:r>
              <a:rPr lang="en-US" sz="2300" dirty="0">
                <a:effectLst/>
                <a:latin typeface="Tekton Pro Cond" pitchFamily="34" charset="0"/>
              </a:rPr>
              <a:t> e) {           </a:t>
            </a:r>
            <a:endParaRPr lang="en-US" sz="2300" dirty="0" smtClean="0">
              <a:effectLst/>
              <a:latin typeface="Tekton Pro Cond" pitchFamily="34" charset="0"/>
            </a:endParaRPr>
          </a:p>
          <a:p>
            <a:pPr marL="0" indent="0">
              <a:buNone/>
            </a:pPr>
            <a:r>
              <a:rPr lang="en-US" sz="2300" dirty="0">
                <a:effectLst/>
                <a:latin typeface="Tekton Pro Cond" pitchFamily="34" charset="0"/>
              </a:rPr>
              <a:t> </a:t>
            </a:r>
            <a:r>
              <a:rPr lang="en-US" sz="2300" dirty="0" smtClean="0">
                <a:effectLst/>
                <a:latin typeface="Tekton Pro Cond" pitchFamily="34" charset="0"/>
              </a:rPr>
              <a:t>       </a:t>
            </a:r>
            <a:r>
              <a:rPr lang="en-US" sz="2300" dirty="0" err="1" smtClean="0">
                <a:effectLst/>
                <a:latin typeface="Tekton Pro Cond" pitchFamily="34" charset="0"/>
              </a:rPr>
              <a:t>System.out.println</a:t>
            </a:r>
            <a:r>
              <a:rPr lang="en-US" sz="2300" dirty="0">
                <a:effectLst/>
                <a:latin typeface="Tekton Pro Cond" pitchFamily="34" charset="0"/>
              </a:rPr>
              <a:t>("</a:t>
            </a:r>
            <a:r>
              <a:rPr lang="en-US" sz="2300" dirty="0" err="1">
                <a:effectLst/>
                <a:latin typeface="Tekton Pro Cond" pitchFamily="34" charset="0"/>
              </a:rPr>
              <a:t>jdbc.Driver</a:t>
            </a:r>
            <a:r>
              <a:rPr lang="en-US" sz="2300" dirty="0">
                <a:effectLst/>
                <a:latin typeface="Tekton Pro Cond" pitchFamily="34" charset="0"/>
              </a:rPr>
              <a:t> </a:t>
            </a:r>
            <a:r>
              <a:rPr lang="en-US" sz="2300" dirty="0" err="1">
                <a:effectLst/>
                <a:latin typeface="Tekton Pro Cond" pitchFamily="34" charset="0"/>
              </a:rPr>
              <a:t>tidak</a:t>
            </a:r>
            <a:r>
              <a:rPr lang="en-US" sz="2300" dirty="0">
                <a:effectLst/>
                <a:latin typeface="Tekton Pro Cond" pitchFamily="34" charset="0"/>
              </a:rPr>
              <a:t> </a:t>
            </a:r>
            <a:r>
              <a:rPr lang="en-US" sz="2300" dirty="0" err="1">
                <a:effectLst/>
                <a:latin typeface="Tekton Pro Cond" pitchFamily="34" charset="0"/>
              </a:rPr>
              <a:t>ditemukan</a:t>
            </a:r>
            <a:r>
              <a:rPr lang="en-US" sz="2300" dirty="0">
                <a:effectLst/>
                <a:latin typeface="Tekton Pro Cond" pitchFamily="34" charset="0"/>
              </a:rPr>
              <a:t>");      </a:t>
            </a:r>
            <a:endParaRPr lang="en-US" sz="2300" dirty="0" smtClean="0">
              <a:effectLst/>
              <a:latin typeface="Tekton Pro Cond" pitchFamily="34" charset="0"/>
            </a:endParaRPr>
          </a:p>
          <a:p>
            <a:pPr marL="0" indent="0">
              <a:buNone/>
            </a:pPr>
            <a:r>
              <a:rPr lang="en-US" sz="2300" dirty="0" smtClean="0">
                <a:effectLst/>
                <a:latin typeface="Tekton Pro Cond" pitchFamily="34" charset="0"/>
              </a:rPr>
              <a:t>   } </a:t>
            </a:r>
            <a:endParaRPr lang="en-US" sz="2300" dirty="0">
              <a:effectLst/>
              <a:latin typeface="Tekton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27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err="1"/>
              <a:t>Aplikasi</a:t>
            </a:r>
            <a:r>
              <a:rPr lang="en-US" sz="5400" dirty="0"/>
              <a:t> </a:t>
            </a:r>
            <a:r>
              <a:rPr lang="id-ID" sz="5400" dirty="0" smtClean="0"/>
              <a:t>Guru</a:t>
            </a:r>
            <a:endParaRPr lang="id-ID" sz="5400" dirty="0"/>
          </a:p>
        </p:txBody>
      </p:sp>
    </p:spTree>
    <p:extLst>
      <p:ext uri="{BB962C8B-B14F-4D97-AF65-F5344CB8AC3E}">
        <p14:creationId xmlns:p14="http://schemas.microsoft.com/office/powerpoint/2010/main" val="2952072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id-ID" dirty="0" smtClean="0"/>
              <a:t>Guru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74737"/>
            <a:ext cx="8382000" cy="47164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Buat</a:t>
            </a:r>
            <a:r>
              <a:rPr lang="en-US" sz="2800" dirty="0" smtClean="0"/>
              <a:t> database </a:t>
            </a:r>
            <a:r>
              <a:rPr lang="id-ID" sz="2800" dirty="0" smtClean="0">
                <a:solidFill>
                  <a:srgbClr val="C00000"/>
                </a:solidFill>
              </a:rPr>
              <a:t>Guru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Buat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table </a:t>
            </a:r>
            <a:r>
              <a:rPr lang="id-ID" sz="2800" dirty="0" err="1" smtClean="0">
                <a:solidFill>
                  <a:srgbClr val="C00000"/>
                </a:solidFill>
              </a:rPr>
              <a:t>dataguru</a:t>
            </a:r>
            <a:r>
              <a:rPr lang="en-US" sz="2800" dirty="0" smtClean="0"/>
              <a:t>, yang </a:t>
            </a:r>
            <a:r>
              <a:rPr lang="en-US" sz="2800" dirty="0" err="1" smtClean="0"/>
              <a:t>berisi</a:t>
            </a:r>
            <a:r>
              <a:rPr lang="en-US" sz="2800" dirty="0" smtClean="0"/>
              <a:t> field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id-ID" sz="2800" dirty="0" err="1" smtClean="0">
                <a:solidFill>
                  <a:srgbClr val="C00000"/>
                </a:solidFill>
              </a:rPr>
              <a:t>nip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primary key </a:t>
            </a:r>
            <a:r>
              <a:rPr lang="en-US" sz="2800" dirty="0" smtClean="0"/>
              <a:t>(PK)</a:t>
            </a:r>
            <a:r>
              <a:rPr lang="id-ID" sz="2800" dirty="0" smtClean="0"/>
              <a:t>. Field yang lain adalah seperti di bawah:</a:t>
            </a:r>
            <a:endParaRPr lang="en-US" sz="2800" dirty="0" smtClean="0"/>
          </a:p>
          <a:p>
            <a:pPr marL="858837" lvl="1" indent="-514350">
              <a:buFont typeface="+mj-lt"/>
              <a:buAutoNum type="arabicPeriod"/>
            </a:pPr>
            <a:r>
              <a:rPr lang="id-ID" sz="2200" dirty="0" err="1" smtClean="0"/>
              <a:t>nip</a:t>
            </a:r>
            <a:r>
              <a:rPr lang="en-US" sz="2200" dirty="0" smtClean="0"/>
              <a:t>				</a:t>
            </a:r>
            <a:r>
              <a:rPr lang="en-US" sz="2200" dirty="0" smtClean="0">
                <a:solidFill>
                  <a:srgbClr val="0070C0"/>
                </a:solidFill>
              </a:rPr>
              <a:t>integer (auto increment)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sz="2200" dirty="0" err="1" smtClean="0"/>
              <a:t>nama</a:t>
            </a:r>
            <a:r>
              <a:rPr lang="en-US" sz="2200" dirty="0" smtClean="0"/>
              <a:t>				</a:t>
            </a:r>
            <a:r>
              <a:rPr lang="en-US" sz="2200" dirty="0" err="1" smtClean="0">
                <a:solidFill>
                  <a:srgbClr val="0070C0"/>
                </a:solidFill>
              </a:rPr>
              <a:t>varchar</a:t>
            </a:r>
            <a:r>
              <a:rPr lang="en-US" sz="2200" dirty="0" smtClean="0">
                <a:solidFill>
                  <a:srgbClr val="0070C0"/>
                </a:solidFill>
              </a:rPr>
              <a:t>(</a:t>
            </a:r>
            <a:r>
              <a:rPr lang="id-ID" sz="2200" dirty="0" smtClean="0">
                <a:solidFill>
                  <a:srgbClr val="0070C0"/>
                </a:solidFill>
              </a:rPr>
              <a:t>3</a:t>
            </a:r>
            <a:r>
              <a:rPr lang="en-US" sz="2200" dirty="0" smtClean="0">
                <a:solidFill>
                  <a:srgbClr val="0070C0"/>
                </a:solidFill>
              </a:rPr>
              <a:t>0)</a:t>
            </a:r>
          </a:p>
          <a:p>
            <a:pPr marL="858837" lvl="1" indent="-514350">
              <a:buFont typeface="+mj-lt"/>
              <a:buAutoNum type="arabicPeriod"/>
            </a:pPr>
            <a:r>
              <a:rPr lang="id-ID" sz="2200" dirty="0" smtClean="0"/>
              <a:t>status				</a:t>
            </a:r>
            <a:r>
              <a:rPr lang="en-US" sz="2200" dirty="0" err="1" smtClean="0">
                <a:solidFill>
                  <a:srgbClr val="0070C0"/>
                </a:solidFill>
              </a:rPr>
              <a:t>varchar</a:t>
            </a:r>
            <a:r>
              <a:rPr lang="en-US" sz="2200" dirty="0" smtClean="0">
                <a:solidFill>
                  <a:srgbClr val="0070C0"/>
                </a:solidFill>
              </a:rPr>
              <a:t>(</a:t>
            </a:r>
            <a:r>
              <a:rPr lang="id-ID" sz="2200" dirty="0" smtClean="0">
                <a:solidFill>
                  <a:srgbClr val="0070C0"/>
                </a:solidFill>
              </a:rPr>
              <a:t>2</a:t>
            </a:r>
            <a:r>
              <a:rPr lang="en-US" sz="2200" dirty="0" smtClean="0">
                <a:solidFill>
                  <a:srgbClr val="0070C0"/>
                </a:solidFill>
              </a:rPr>
              <a:t>0</a:t>
            </a:r>
            <a:r>
              <a:rPr lang="en-US" sz="2200" dirty="0">
                <a:solidFill>
                  <a:srgbClr val="0070C0"/>
                </a:solidFill>
              </a:rPr>
              <a:t>)</a:t>
            </a:r>
            <a:endParaRPr lang="id-ID" sz="2200" dirty="0" smtClean="0"/>
          </a:p>
          <a:p>
            <a:pPr marL="858837" lvl="1" indent="-514350">
              <a:buFont typeface="+mj-lt"/>
              <a:buAutoNum type="arabicPeriod"/>
            </a:pPr>
            <a:r>
              <a:rPr lang="id-ID" sz="2200" dirty="0" smtClean="0"/>
              <a:t>institusi</a:t>
            </a:r>
            <a:r>
              <a:rPr lang="en-US" sz="2200" dirty="0" smtClean="0"/>
              <a:t>			</a:t>
            </a:r>
            <a:r>
              <a:rPr lang="id-ID" sz="2200" dirty="0" smtClean="0"/>
              <a:t>	</a:t>
            </a:r>
            <a:r>
              <a:rPr lang="en-US" sz="2200" dirty="0" err="1" smtClean="0">
                <a:solidFill>
                  <a:srgbClr val="0070C0"/>
                </a:solidFill>
              </a:rPr>
              <a:t>varchar</a:t>
            </a:r>
            <a:r>
              <a:rPr lang="en-US" sz="2200" dirty="0" smtClean="0">
                <a:solidFill>
                  <a:srgbClr val="0070C0"/>
                </a:solidFill>
              </a:rPr>
              <a:t>(</a:t>
            </a:r>
            <a:r>
              <a:rPr lang="id-ID" sz="2200" dirty="0" smtClean="0">
                <a:solidFill>
                  <a:srgbClr val="0070C0"/>
                </a:solidFill>
              </a:rPr>
              <a:t>3</a:t>
            </a:r>
            <a:r>
              <a:rPr lang="en-US" sz="2200" dirty="0" smtClean="0">
                <a:solidFill>
                  <a:srgbClr val="0070C0"/>
                </a:solidFill>
              </a:rPr>
              <a:t>0)</a:t>
            </a:r>
            <a:endParaRPr lang="id-ID" sz="2200" dirty="0" smtClean="0">
              <a:solidFill>
                <a:srgbClr val="0070C0"/>
              </a:solidFill>
            </a:endParaRPr>
          </a:p>
          <a:p>
            <a:pPr marL="858837" lvl="1" indent="-514350">
              <a:buFont typeface="+mj-lt"/>
              <a:buAutoNum type="arabicPeriod"/>
            </a:pPr>
            <a:r>
              <a:rPr lang="id-ID" sz="2200" dirty="0" smtClean="0"/>
              <a:t>kota				</a:t>
            </a:r>
            <a:r>
              <a:rPr lang="en-US" sz="2200" dirty="0" err="1" smtClean="0">
                <a:solidFill>
                  <a:srgbClr val="0070C0"/>
                </a:solidFill>
              </a:rPr>
              <a:t>varchar</a:t>
            </a:r>
            <a:r>
              <a:rPr lang="en-US" sz="2200" dirty="0" smtClean="0">
                <a:solidFill>
                  <a:srgbClr val="0070C0"/>
                </a:solidFill>
              </a:rPr>
              <a:t>(</a:t>
            </a:r>
            <a:r>
              <a:rPr lang="id-ID" sz="2200" dirty="0">
                <a:solidFill>
                  <a:srgbClr val="0070C0"/>
                </a:solidFill>
              </a:rPr>
              <a:t>3</a:t>
            </a:r>
            <a:r>
              <a:rPr lang="en-US" sz="2200" dirty="0" smtClean="0">
                <a:solidFill>
                  <a:srgbClr val="0070C0"/>
                </a:solidFill>
              </a:rPr>
              <a:t>0</a:t>
            </a:r>
            <a:r>
              <a:rPr lang="en-US" sz="2200" dirty="0">
                <a:solidFill>
                  <a:srgbClr val="0070C0"/>
                </a:solidFill>
              </a:rPr>
              <a:t>)</a:t>
            </a:r>
            <a:endParaRPr lang="id-ID" sz="2200" dirty="0" smtClean="0"/>
          </a:p>
          <a:p>
            <a:pPr marL="858837" lvl="1" indent="-514350">
              <a:buFont typeface="+mj-lt"/>
              <a:buAutoNum type="arabicPeriod"/>
            </a:pPr>
            <a:r>
              <a:rPr lang="id-ID" sz="2200" dirty="0" err="1" smtClean="0"/>
              <a:t>handphone</a:t>
            </a:r>
            <a:r>
              <a:rPr lang="id-ID" sz="2200" dirty="0" smtClean="0"/>
              <a:t>			</a:t>
            </a:r>
            <a:r>
              <a:rPr lang="en-US" sz="2200" dirty="0" err="1" smtClean="0">
                <a:solidFill>
                  <a:srgbClr val="0070C0"/>
                </a:solidFill>
              </a:rPr>
              <a:t>varchar</a:t>
            </a:r>
            <a:r>
              <a:rPr lang="en-US" sz="2200" dirty="0" smtClean="0">
                <a:solidFill>
                  <a:srgbClr val="0070C0"/>
                </a:solidFill>
              </a:rPr>
              <a:t>(</a:t>
            </a:r>
            <a:r>
              <a:rPr lang="id-ID" sz="2200" dirty="0" smtClean="0">
                <a:solidFill>
                  <a:srgbClr val="0070C0"/>
                </a:solidFill>
              </a:rPr>
              <a:t>2</a:t>
            </a:r>
            <a:r>
              <a:rPr lang="en-US" sz="2200" dirty="0" smtClean="0">
                <a:solidFill>
                  <a:srgbClr val="0070C0"/>
                </a:solidFill>
              </a:rPr>
              <a:t>0)</a:t>
            </a:r>
            <a:endParaRPr lang="id-ID" sz="2200" dirty="0" smtClean="0">
              <a:solidFill>
                <a:srgbClr val="0070C0"/>
              </a:solidFill>
            </a:endParaRPr>
          </a:p>
          <a:p>
            <a:pPr marL="858837" lvl="1" indent="-514350">
              <a:buFont typeface="+mj-lt"/>
              <a:buAutoNum type="arabicPeriod"/>
            </a:pPr>
            <a:r>
              <a:rPr lang="id-ID" sz="2200" dirty="0" err="1"/>
              <a:t>j</a:t>
            </a:r>
            <a:r>
              <a:rPr lang="id-ID" sz="2200" dirty="0" err="1" smtClean="0"/>
              <a:t>eniskelamin</a:t>
            </a:r>
            <a:r>
              <a:rPr lang="id-ID" sz="2200" dirty="0" smtClean="0">
                <a:solidFill>
                  <a:srgbClr val="0070C0"/>
                </a:solidFill>
              </a:rPr>
              <a:t>			</a:t>
            </a:r>
            <a:r>
              <a:rPr lang="id-ID" sz="2200" dirty="0" err="1" smtClean="0">
                <a:solidFill>
                  <a:srgbClr val="0070C0"/>
                </a:solidFill>
              </a:rPr>
              <a:t>varchar</a:t>
            </a:r>
            <a:r>
              <a:rPr lang="id-ID" sz="2200" dirty="0" smtClean="0">
                <a:solidFill>
                  <a:srgbClr val="0070C0"/>
                </a:solidFill>
              </a:rPr>
              <a:t>(20)</a:t>
            </a:r>
            <a:endParaRPr lang="id-ID" sz="2200" dirty="0" smtClean="0"/>
          </a:p>
          <a:p>
            <a:pPr marL="858837" lvl="1" indent="-514350">
              <a:buFont typeface="+mj-lt"/>
              <a:buAutoNum type="arabicPeriod"/>
            </a:pPr>
            <a:r>
              <a:rPr lang="id-ID" sz="2200" dirty="0" err="1" smtClean="0"/>
              <a:t>bidangstudi</a:t>
            </a:r>
            <a:r>
              <a:rPr lang="id-ID" sz="2200" dirty="0" smtClean="0"/>
              <a:t>			</a:t>
            </a:r>
            <a:r>
              <a:rPr lang="en-US" sz="2200" dirty="0" err="1" smtClean="0">
                <a:solidFill>
                  <a:srgbClr val="0070C0"/>
                </a:solidFill>
              </a:rPr>
              <a:t>varchar</a:t>
            </a:r>
            <a:r>
              <a:rPr lang="en-US" sz="2200" dirty="0" smtClean="0">
                <a:solidFill>
                  <a:srgbClr val="0070C0"/>
                </a:solidFill>
              </a:rPr>
              <a:t>(</a:t>
            </a:r>
            <a:r>
              <a:rPr lang="id-ID" sz="2200" dirty="0" smtClean="0">
                <a:solidFill>
                  <a:srgbClr val="0070C0"/>
                </a:solidFill>
              </a:rPr>
              <a:t>3</a:t>
            </a:r>
            <a:r>
              <a:rPr lang="en-US" sz="2200" dirty="0" smtClean="0">
                <a:solidFill>
                  <a:srgbClr val="0070C0"/>
                </a:solidFill>
              </a:rPr>
              <a:t>0)</a:t>
            </a:r>
            <a:endParaRPr lang="id-ID" sz="2200" dirty="0" smtClean="0">
              <a:solidFill>
                <a:srgbClr val="0070C0"/>
              </a:solidFill>
            </a:endParaRPr>
          </a:p>
          <a:p>
            <a:pPr marL="858837" lvl="1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6530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Tugas: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id-ID" dirty="0"/>
              <a:t>Guru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73663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id-ID" sz="3200" dirty="0" smtClean="0"/>
              <a:t>Pahami program yang ada di package db.mysql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 err="1" smtClean="0"/>
              <a:t>Buat</a:t>
            </a:r>
            <a:r>
              <a:rPr lang="en-US" sz="3200" dirty="0" smtClean="0"/>
              <a:t> </a:t>
            </a:r>
            <a:r>
              <a:rPr lang="en-US" sz="3200" dirty="0"/>
              <a:t>5</a:t>
            </a:r>
            <a:r>
              <a:rPr lang="en-US" sz="3200" dirty="0" smtClean="0"/>
              <a:t> class </a:t>
            </a:r>
            <a:r>
              <a:rPr lang="id-ID" sz="3200" dirty="0" smtClean="0"/>
              <a:t>java </a:t>
            </a:r>
            <a:r>
              <a:rPr lang="en-US" sz="3200" dirty="0" smtClean="0"/>
              <a:t>yang </a:t>
            </a:r>
            <a:r>
              <a:rPr lang="en-US" sz="3200" dirty="0" err="1" smtClean="0"/>
              <a:t>melakukan</a:t>
            </a:r>
            <a:r>
              <a:rPr lang="en-US" sz="3200" dirty="0" smtClean="0"/>
              <a:t> query </a:t>
            </a:r>
            <a:r>
              <a:rPr lang="en-US" sz="3200" dirty="0" err="1" smtClean="0"/>
              <a:t>ke</a:t>
            </a:r>
            <a:r>
              <a:rPr lang="en-US" sz="3200" dirty="0" smtClean="0"/>
              <a:t> database </a:t>
            </a:r>
            <a:r>
              <a:rPr lang="id-ID" sz="3200" dirty="0" smtClean="0">
                <a:solidFill>
                  <a:srgbClr val="C00000"/>
                </a:solidFill>
              </a:rPr>
              <a:t>Guru</a:t>
            </a:r>
            <a:r>
              <a:rPr lang="en-US" sz="3200" dirty="0" smtClean="0"/>
              <a:t>: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GuruConnection.java</a:t>
            </a:r>
          </a:p>
          <a:p>
            <a:pPr marL="858837" lvl="1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Guru</a:t>
            </a:r>
            <a:r>
              <a:rPr lang="en-US" sz="2800" dirty="0" smtClean="0">
                <a:solidFill>
                  <a:srgbClr val="C00000"/>
                </a:solidFill>
              </a:rPr>
              <a:t>Insert.java</a:t>
            </a:r>
          </a:p>
          <a:p>
            <a:pPr marL="858837" lvl="1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Guru</a:t>
            </a:r>
            <a:r>
              <a:rPr lang="en-US" sz="2800" dirty="0" smtClean="0">
                <a:solidFill>
                  <a:srgbClr val="C00000"/>
                </a:solidFill>
              </a:rPr>
              <a:t>Read.java</a:t>
            </a:r>
            <a:endParaRPr lang="en-US" sz="2800" dirty="0">
              <a:solidFill>
                <a:srgbClr val="C00000"/>
              </a:solidFill>
            </a:endParaRPr>
          </a:p>
          <a:p>
            <a:pPr marL="858837" lvl="1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Guru</a:t>
            </a:r>
            <a:r>
              <a:rPr lang="en-US" sz="2800" dirty="0" smtClean="0">
                <a:solidFill>
                  <a:srgbClr val="C00000"/>
                </a:solidFill>
              </a:rPr>
              <a:t>Update.java</a:t>
            </a:r>
          </a:p>
          <a:p>
            <a:pPr marL="858837" lvl="1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Guru</a:t>
            </a:r>
            <a:r>
              <a:rPr lang="en-US" sz="2800" dirty="0" smtClean="0">
                <a:solidFill>
                  <a:srgbClr val="C00000"/>
                </a:solidFill>
              </a:rPr>
              <a:t>Delete.java</a:t>
            </a:r>
            <a:endParaRPr lang="en-US" sz="2800" dirty="0">
              <a:solidFill>
                <a:srgbClr val="C00000"/>
              </a:solidFill>
            </a:endParaRPr>
          </a:p>
          <a:p>
            <a:pPr lvl="2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5219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Tugas: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id-ID" dirty="0"/>
              <a:t>Guru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73663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id-ID" sz="3200" dirty="0" smtClean="0"/>
              <a:t>Pahami program yang ada di package dbgui.mysql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 err="1" smtClean="0"/>
              <a:t>Buat</a:t>
            </a:r>
            <a:r>
              <a:rPr lang="en-US" sz="3200" dirty="0" smtClean="0"/>
              <a:t> </a:t>
            </a:r>
            <a:r>
              <a:rPr lang="id-ID" sz="3200" dirty="0"/>
              <a:t>1</a:t>
            </a:r>
            <a:r>
              <a:rPr lang="id-ID" sz="3200" dirty="0" smtClean="0"/>
              <a:t> </a:t>
            </a:r>
            <a:r>
              <a:rPr lang="id-ID" sz="3200" dirty="0" err="1" smtClean="0"/>
              <a:t>class</a:t>
            </a:r>
            <a:r>
              <a:rPr lang="id-ID" sz="3200" dirty="0" smtClean="0"/>
              <a:t> </a:t>
            </a:r>
            <a:r>
              <a:rPr lang="id-ID" sz="3200" dirty="0" err="1" smtClean="0"/>
              <a:t>MenuUtama</a:t>
            </a:r>
            <a:r>
              <a:rPr lang="id-ID" sz="3200" dirty="0" smtClean="0"/>
              <a:t> dan 4</a:t>
            </a:r>
            <a:r>
              <a:rPr lang="en-US" sz="3200" dirty="0" smtClean="0"/>
              <a:t> class </a:t>
            </a:r>
            <a:r>
              <a:rPr lang="id-ID" sz="3200" dirty="0" smtClean="0"/>
              <a:t>java GUI </a:t>
            </a:r>
            <a:r>
              <a:rPr lang="en-US" sz="3200" dirty="0" smtClean="0"/>
              <a:t>yang </a:t>
            </a:r>
            <a:r>
              <a:rPr lang="en-US" sz="3200" dirty="0" err="1" smtClean="0"/>
              <a:t>melakukan</a:t>
            </a:r>
            <a:r>
              <a:rPr lang="en-US" sz="3200" dirty="0" smtClean="0"/>
              <a:t> query </a:t>
            </a:r>
            <a:r>
              <a:rPr lang="en-US" sz="3200" dirty="0" err="1" smtClean="0"/>
              <a:t>ke</a:t>
            </a:r>
            <a:r>
              <a:rPr lang="en-US" sz="3200" dirty="0" smtClean="0"/>
              <a:t> database </a:t>
            </a:r>
            <a:r>
              <a:rPr lang="id-ID" sz="3200" dirty="0" smtClean="0">
                <a:solidFill>
                  <a:srgbClr val="C00000"/>
                </a:solidFill>
              </a:rPr>
              <a:t>Guru</a:t>
            </a:r>
            <a:r>
              <a:rPr lang="en-US" sz="3200" dirty="0" smtClean="0"/>
              <a:t>:</a:t>
            </a:r>
          </a:p>
          <a:p>
            <a:pPr marL="858837" lvl="1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Guru</a:t>
            </a:r>
            <a:r>
              <a:rPr lang="en-US" sz="2800" dirty="0" smtClean="0">
                <a:solidFill>
                  <a:srgbClr val="C00000"/>
                </a:solidFill>
              </a:rPr>
              <a:t>InsertUI.java</a:t>
            </a:r>
          </a:p>
          <a:p>
            <a:pPr marL="858837" lvl="1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Guru</a:t>
            </a:r>
            <a:r>
              <a:rPr lang="en-US" sz="2800" dirty="0" smtClean="0">
                <a:solidFill>
                  <a:srgbClr val="C00000"/>
                </a:solidFill>
              </a:rPr>
              <a:t>ReadUI.java</a:t>
            </a:r>
            <a:endParaRPr lang="en-US" sz="2800" dirty="0">
              <a:solidFill>
                <a:srgbClr val="C00000"/>
              </a:solidFill>
            </a:endParaRPr>
          </a:p>
          <a:p>
            <a:pPr marL="858837" lvl="1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Guru</a:t>
            </a:r>
            <a:r>
              <a:rPr lang="en-US" sz="2800" dirty="0" smtClean="0">
                <a:solidFill>
                  <a:srgbClr val="C00000"/>
                </a:solidFill>
              </a:rPr>
              <a:t>UpdateUI.java</a:t>
            </a:r>
          </a:p>
          <a:p>
            <a:pPr marL="858837" lvl="1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Guru</a:t>
            </a:r>
            <a:r>
              <a:rPr lang="en-US" sz="2800" dirty="0" smtClean="0">
                <a:solidFill>
                  <a:srgbClr val="C00000"/>
                </a:solidFill>
              </a:rPr>
              <a:t>DeleteUI.java</a:t>
            </a:r>
            <a:endParaRPr lang="en-US" sz="2800" dirty="0">
              <a:solidFill>
                <a:srgbClr val="C00000"/>
              </a:solidFill>
            </a:endParaRPr>
          </a:p>
          <a:p>
            <a:pPr marL="858837" lvl="1" indent="-514350">
              <a:buFont typeface="+mj-lt"/>
              <a:buAutoNum type="arabicPeriod"/>
            </a:pPr>
            <a:r>
              <a:rPr lang="id-ID" sz="2800" dirty="0" err="1" smtClean="0">
                <a:solidFill>
                  <a:srgbClr val="C00000"/>
                </a:solidFill>
              </a:rPr>
              <a:t>MenuUtama</a:t>
            </a:r>
            <a:r>
              <a:rPr lang="en-US" sz="2800" dirty="0" smtClean="0">
                <a:solidFill>
                  <a:srgbClr val="C00000"/>
                </a:solidFill>
              </a:rPr>
              <a:t>.</a:t>
            </a:r>
            <a:r>
              <a:rPr lang="en-US" sz="2800" dirty="0" err="1" smtClean="0">
                <a:solidFill>
                  <a:srgbClr val="C00000"/>
                </a:solidFill>
              </a:rPr>
              <a:t>jav</a:t>
            </a:r>
            <a:r>
              <a:rPr lang="id-ID" sz="2800" dirty="0" smtClean="0">
                <a:solidFill>
                  <a:srgbClr val="C00000"/>
                </a:solidFill>
              </a:rPr>
              <a:t>a</a:t>
            </a:r>
            <a:endParaRPr lang="id-ID" sz="2800" dirty="0"/>
          </a:p>
          <a:p>
            <a:pPr lvl="2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38409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err="1"/>
              <a:t>Aplikasi</a:t>
            </a:r>
            <a:r>
              <a:rPr lang="en-US" sz="5400" dirty="0"/>
              <a:t> </a:t>
            </a:r>
            <a:r>
              <a:rPr lang="id-ID" sz="5400" dirty="0" smtClean="0"/>
              <a:t>Bank</a:t>
            </a:r>
            <a:endParaRPr lang="id-ID" sz="5400" dirty="0"/>
          </a:p>
        </p:txBody>
      </p:sp>
    </p:spTree>
    <p:extLst>
      <p:ext uri="{BB962C8B-B14F-4D97-AF65-F5344CB8AC3E}">
        <p14:creationId xmlns:p14="http://schemas.microsoft.com/office/powerpoint/2010/main" val="2952072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id-ID" dirty="0" smtClean="0"/>
              <a:t>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74737"/>
            <a:ext cx="8382000" cy="47164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</a:t>
            </a:r>
            <a:r>
              <a:rPr lang="id-ID" sz="3200" dirty="0" err="1" smtClean="0"/>
              <a:t>ahami</a:t>
            </a:r>
            <a:r>
              <a:rPr lang="id-ID" sz="3200" dirty="0" smtClean="0"/>
              <a:t> dengan baik </a:t>
            </a:r>
            <a:r>
              <a:rPr lang="id-ID" sz="3200" dirty="0" err="1" smtClean="0">
                <a:solidFill>
                  <a:srgbClr val="C00000"/>
                </a:solidFill>
              </a:rPr>
              <a:t>Case</a:t>
            </a:r>
            <a:r>
              <a:rPr lang="id-ID" sz="3200" dirty="0" smtClean="0">
                <a:solidFill>
                  <a:srgbClr val="C00000"/>
                </a:solidFill>
              </a:rPr>
              <a:t> Study: A Bank </a:t>
            </a:r>
            <a:r>
              <a:rPr lang="id-ID" sz="3200" dirty="0" err="1" smtClean="0">
                <a:solidFill>
                  <a:srgbClr val="C00000"/>
                </a:solidFill>
              </a:rPr>
              <a:t>Database</a:t>
            </a:r>
            <a:r>
              <a:rPr lang="id-ID" sz="3200" dirty="0" smtClean="0"/>
              <a:t> yang terdapat pada buku </a:t>
            </a:r>
            <a:r>
              <a:rPr lang="id-ID" sz="3200" dirty="0" err="1" smtClean="0"/>
              <a:t>Hortsmann</a:t>
            </a:r>
            <a:r>
              <a:rPr lang="id-ID" sz="3200" dirty="0"/>
              <a:t> </a:t>
            </a:r>
            <a:r>
              <a:rPr lang="id-ID" sz="3200" dirty="0" smtClean="0"/>
              <a:t>(halaman 871)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Buat dua tabel </a:t>
            </a:r>
            <a:r>
              <a:rPr lang="id-ID" sz="3200" dirty="0" err="1" smtClean="0"/>
              <a:t>database</a:t>
            </a:r>
            <a:r>
              <a:rPr lang="id-ID" sz="3200" dirty="0" smtClean="0"/>
              <a:t>: </a:t>
            </a:r>
            <a:r>
              <a:rPr lang="id-ID" sz="3200" dirty="0" err="1" smtClean="0">
                <a:solidFill>
                  <a:srgbClr val="C00000"/>
                </a:solidFill>
              </a:rPr>
              <a:t>BankCustomer</a:t>
            </a:r>
            <a:r>
              <a:rPr lang="id-ID" sz="3200" dirty="0" smtClean="0">
                <a:solidFill>
                  <a:srgbClr val="C00000"/>
                </a:solidFill>
              </a:rPr>
              <a:t> </a:t>
            </a:r>
            <a:r>
              <a:rPr lang="id-ID" sz="3200" dirty="0" smtClean="0"/>
              <a:t>dan </a:t>
            </a:r>
            <a:r>
              <a:rPr lang="id-ID" sz="3200" dirty="0" err="1" smtClean="0">
                <a:solidFill>
                  <a:srgbClr val="C00000"/>
                </a:solidFill>
              </a:rPr>
              <a:t>Account</a:t>
            </a:r>
            <a:endParaRPr lang="id-ID" sz="3200" dirty="0"/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Buat dua </a:t>
            </a:r>
            <a:r>
              <a:rPr lang="id-ID" sz="3200" dirty="0" err="1" smtClean="0"/>
              <a:t>class</a:t>
            </a:r>
            <a:r>
              <a:rPr lang="id-ID" sz="3200" dirty="0" smtClean="0"/>
              <a:t> yang mendefinisikan dan mengoperasikan aplikasi Bank: </a:t>
            </a:r>
            <a:r>
              <a:rPr lang="id-ID" sz="3200" dirty="0" err="1" smtClean="0">
                <a:solidFill>
                  <a:srgbClr val="C00000"/>
                </a:solidFill>
              </a:rPr>
              <a:t>Bank.java</a:t>
            </a:r>
            <a:r>
              <a:rPr lang="id-ID" sz="3200" dirty="0" smtClean="0"/>
              <a:t> dan </a:t>
            </a:r>
            <a:r>
              <a:rPr lang="id-ID" sz="3200" dirty="0" err="1" smtClean="0">
                <a:solidFill>
                  <a:srgbClr val="C00000"/>
                </a:solidFill>
              </a:rPr>
              <a:t>BankAccount.java</a:t>
            </a:r>
            <a:endParaRPr lang="id-ID" sz="32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Buat satu </a:t>
            </a:r>
            <a:r>
              <a:rPr lang="id-ID" sz="3200" dirty="0" err="1" smtClean="0"/>
              <a:t>class</a:t>
            </a:r>
            <a:r>
              <a:rPr lang="id-ID" sz="3200" dirty="0" smtClean="0"/>
              <a:t> yang berisi </a:t>
            </a:r>
            <a:r>
              <a:rPr lang="id-ID" sz="3200" dirty="0" err="1" smtClean="0"/>
              <a:t>method</a:t>
            </a:r>
            <a:r>
              <a:rPr lang="id-ID" sz="3200" dirty="0" smtClean="0"/>
              <a:t> main yang mengeksekusi aplikasi bank</a:t>
            </a:r>
          </a:p>
        </p:txBody>
      </p:sp>
    </p:spTree>
    <p:extLst>
      <p:ext uri="{BB962C8B-B14F-4D97-AF65-F5344CB8AC3E}">
        <p14:creationId xmlns:p14="http://schemas.microsoft.com/office/powerpoint/2010/main" val="3520339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err="1"/>
              <a:t>Aplikasi</a:t>
            </a:r>
            <a:r>
              <a:rPr lang="en-US" sz="5400" dirty="0"/>
              <a:t> </a:t>
            </a:r>
            <a:r>
              <a:rPr lang="id-ID" sz="5400" dirty="0" smtClean="0"/>
              <a:t>Penjualan Barang</a:t>
            </a:r>
            <a:endParaRPr lang="id-ID" sz="5400" dirty="0"/>
          </a:p>
        </p:txBody>
      </p:sp>
    </p:spTree>
    <p:extLst>
      <p:ext uri="{BB962C8B-B14F-4D97-AF65-F5344CB8AC3E}">
        <p14:creationId xmlns:p14="http://schemas.microsoft.com/office/powerpoint/2010/main" val="2952072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686800" cy="762000"/>
          </a:xfrm>
        </p:spPr>
        <p:txBody>
          <a:bodyPr/>
          <a:lstStyle/>
          <a:p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(Quantum)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48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Ekstrak</a:t>
            </a:r>
            <a:r>
              <a:rPr lang="en-US" dirty="0" smtClean="0"/>
              <a:t> quantum.zip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Buat</a:t>
            </a:r>
            <a:r>
              <a:rPr lang="en-US" dirty="0" smtClean="0"/>
              <a:t> database sib di MySQL </a:t>
            </a:r>
            <a:r>
              <a:rPr lang="en-US" dirty="0" err="1" smtClean="0"/>
              <a:t>dan</a:t>
            </a:r>
            <a:r>
              <a:rPr lang="en-US" dirty="0" smtClean="0"/>
              <a:t> import </a:t>
            </a:r>
            <a:r>
              <a:rPr lang="en-US" dirty="0" err="1" smtClean="0"/>
              <a:t>sib.sql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 project quantum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pengecekan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error yang </a:t>
            </a:r>
            <a:r>
              <a:rPr lang="en-US" dirty="0" err="1" smtClean="0"/>
              <a:t>ada</a:t>
            </a:r>
            <a:r>
              <a:rPr lang="en-US" dirty="0" smtClean="0"/>
              <a:t> (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di project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Resolve Reference Problem)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jalankan</a:t>
            </a:r>
            <a:r>
              <a:rPr lang="en-US" dirty="0" smtClean="0"/>
              <a:t> program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Pelajari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source </a:t>
            </a:r>
            <a:r>
              <a:rPr lang="en-US" dirty="0" err="1" smtClean="0"/>
              <a:t>codenya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64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Advantage of </a:t>
            </a:r>
            <a:r>
              <a:rPr lang="en-US" dirty="0" smtClean="0"/>
              <a:t>Centralized Database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Redundancy</a:t>
            </a:r>
            <a:r>
              <a:rPr lang="en-US" dirty="0"/>
              <a:t> can be reduced</a:t>
            </a:r>
          </a:p>
          <a:p>
            <a:r>
              <a:rPr lang="en-US" dirty="0">
                <a:solidFill>
                  <a:srgbClr val="C00000"/>
                </a:solidFill>
              </a:rPr>
              <a:t>Inconsistency</a:t>
            </a:r>
            <a:r>
              <a:rPr lang="en-US" dirty="0"/>
              <a:t> can be avoided</a:t>
            </a:r>
          </a:p>
          <a:p>
            <a:r>
              <a:rPr lang="en-US" dirty="0">
                <a:solidFill>
                  <a:srgbClr val="C00000"/>
                </a:solidFill>
              </a:rPr>
              <a:t>Data</a:t>
            </a:r>
            <a:r>
              <a:rPr lang="en-US" dirty="0"/>
              <a:t> can be shared</a:t>
            </a:r>
          </a:p>
          <a:p>
            <a:r>
              <a:rPr lang="en-US" dirty="0">
                <a:solidFill>
                  <a:srgbClr val="C00000"/>
                </a:solidFill>
              </a:rPr>
              <a:t>Standards</a:t>
            </a:r>
            <a:r>
              <a:rPr lang="en-US" dirty="0"/>
              <a:t> can be enforced</a:t>
            </a:r>
          </a:p>
          <a:p>
            <a:r>
              <a:rPr lang="en-US" dirty="0">
                <a:solidFill>
                  <a:srgbClr val="C00000"/>
                </a:solidFill>
              </a:rPr>
              <a:t>Security restrictions </a:t>
            </a:r>
            <a:r>
              <a:rPr lang="en-US" dirty="0"/>
              <a:t>can be applied</a:t>
            </a:r>
          </a:p>
          <a:p>
            <a:r>
              <a:rPr lang="en-US" dirty="0">
                <a:solidFill>
                  <a:srgbClr val="C00000"/>
                </a:solidFill>
              </a:rPr>
              <a:t>Integrity</a:t>
            </a:r>
            <a:r>
              <a:rPr lang="en-US" dirty="0"/>
              <a:t> can be maintained</a:t>
            </a:r>
          </a:p>
          <a:p>
            <a:r>
              <a:rPr lang="en-US" dirty="0">
                <a:solidFill>
                  <a:srgbClr val="C00000"/>
                </a:solidFill>
              </a:rPr>
              <a:t>Conflicting requirements </a:t>
            </a:r>
            <a:r>
              <a:rPr lang="en-US" dirty="0"/>
              <a:t>can be balanced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562600"/>
          </a:xfrm>
        </p:spPr>
        <p:txBody>
          <a:bodyPr/>
          <a:lstStyle/>
          <a:p>
            <a:r>
              <a:rPr lang="en-US" sz="2200" dirty="0" err="1" smtClean="0"/>
              <a:t>Kembangkan</a:t>
            </a:r>
            <a:r>
              <a:rPr lang="en-US" sz="2200" dirty="0" smtClean="0"/>
              <a:t> </a:t>
            </a:r>
            <a:r>
              <a:rPr lang="en-US" sz="2200" dirty="0" err="1" smtClean="0"/>
              <a:t>aplikasi</a:t>
            </a:r>
            <a:r>
              <a:rPr lang="en-US" sz="2200" dirty="0" smtClean="0"/>
              <a:t> java </a:t>
            </a:r>
            <a:r>
              <a:rPr lang="en-US" sz="2200" dirty="0" err="1" smtClean="0"/>
              <a:t>berbasis</a:t>
            </a:r>
            <a:r>
              <a:rPr lang="en-US" sz="2200" dirty="0" smtClean="0"/>
              <a:t> GUI yang </a:t>
            </a:r>
            <a:r>
              <a:rPr lang="en-US" sz="2200" dirty="0" err="1" smtClean="0"/>
              <a:t>mengakses</a:t>
            </a:r>
            <a:r>
              <a:rPr lang="en-US" sz="2200" dirty="0" smtClean="0"/>
              <a:t> database </a:t>
            </a:r>
            <a:r>
              <a:rPr lang="en-US" sz="2200" dirty="0" err="1" smtClean="0"/>
              <a:t>MySQL</a:t>
            </a:r>
            <a:r>
              <a:rPr lang="en-US" sz="2200" dirty="0" smtClean="0"/>
              <a:t>. </a:t>
            </a:r>
            <a:r>
              <a:rPr lang="en-US" sz="2200" dirty="0" err="1" smtClean="0"/>
              <a:t>Fitur</a:t>
            </a:r>
            <a:r>
              <a:rPr lang="en-US" sz="2200" dirty="0" smtClean="0"/>
              <a:t> </a:t>
            </a:r>
            <a:r>
              <a:rPr lang="en-US" sz="2200" dirty="0" err="1" smtClean="0"/>
              <a:t>utama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aplikasi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kemampuan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CRUD (create, read (listing), update, delete) data </a:t>
            </a:r>
            <a:r>
              <a:rPr lang="en-US" sz="2200" dirty="0" err="1" smtClean="0"/>
              <a:t>dari</a:t>
            </a:r>
            <a:r>
              <a:rPr lang="en-US" sz="2200" dirty="0" smtClean="0"/>
              <a:t> database MySQL </a:t>
            </a:r>
            <a:r>
              <a:rPr lang="id-ID" sz="2200" dirty="0" smtClean="0"/>
              <a:t> dan fitur transaksi  serta </a:t>
            </a:r>
            <a:r>
              <a:rPr lang="id-ID" sz="2200" dirty="0" err="1" smtClean="0"/>
              <a:t>reporting</a:t>
            </a:r>
            <a:r>
              <a:rPr lang="id-ID" sz="2200" dirty="0"/>
              <a:t>.</a:t>
            </a:r>
            <a:r>
              <a:rPr lang="id-ID" sz="2200" dirty="0" smtClean="0">
                <a:sym typeface="Wingdings" pitchFamily="2" charset="2"/>
              </a:rPr>
              <a:t> </a:t>
            </a:r>
            <a:r>
              <a:rPr lang="id-ID" sz="2200" dirty="0">
                <a:sym typeface="Wingdings" pitchFamily="2" charset="2"/>
              </a:rPr>
              <a:t>G</a:t>
            </a:r>
            <a:r>
              <a:rPr lang="id-ID" sz="2200" dirty="0" smtClean="0">
                <a:sym typeface="Wingdings" pitchFamily="2" charset="2"/>
              </a:rPr>
              <a:t>unakan lebih dari satu table</a:t>
            </a:r>
            <a:endParaRPr lang="en-US" sz="2200" dirty="0" smtClean="0"/>
          </a:p>
          <a:p>
            <a:r>
              <a:rPr lang="en-US" sz="2200" dirty="0" err="1" smtClean="0"/>
              <a:t>Pilih</a:t>
            </a:r>
            <a:r>
              <a:rPr lang="en-US" sz="2200" dirty="0" smtClean="0"/>
              <a:t> </a:t>
            </a:r>
            <a:r>
              <a:rPr lang="en-US" sz="2200" dirty="0" err="1" smtClean="0"/>
              <a:t>aplikasi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list di </a:t>
            </a:r>
            <a:r>
              <a:rPr lang="en-US" sz="2200" dirty="0" err="1" smtClean="0"/>
              <a:t>bawah</a:t>
            </a:r>
            <a:r>
              <a:rPr lang="id-ID" sz="2200" dirty="0" smtClean="0"/>
              <a:t> (digit terakhir NIM)</a:t>
            </a:r>
            <a:r>
              <a:rPr lang="en-US" sz="2200" dirty="0" smtClean="0"/>
              <a:t>:</a:t>
            </a:r>
          </a:p>
          <a:p>
            <a:endParaRPr lang="id-ID" sz="2000" dirty="0" smtClean="0"/>
          </a:p>
          <a:p>
            <a:endParaRPr lang="id-ID" sz="2000" dirty="0"/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200" dirty="0" err="1" smtClean="0"/>
              <a:t>Kirimkan</a:t>
            </a:r>
            <a:r>
              <a:rPr lang="en-US" sz="2200" dirty="0" smtClean="0"/>
              <a:t> </a:t>
            </a:r>
            <a:r>
              <a:rPr lang="id-ID" sz="2200" dirty="0" smtClean="0"/>
              <a:t>file-file di bawah </a:t>
            </a:r>
            <a:r>
              <a:rPr lang="en-US" sz="2200" dirty="0" err="1" smtClean="0"/>
              <a:t>ke</a:t>
            </a:r>
            <a:r>
              <a:rPr lang="en-US" sz="2200" dirty="0" smtClean="0"/>
              <a:t> romi@brainmatics.com</a:t>
            </a:r>
            <a:r>
              <a:rPr lang="id-ID" sz="2200" dirty="0"/>
              <a:t> </a:t>
            </a:r>
            <a:r>
              <a:rPr lang="id-ID" sz="2200" dirty="0" smtClean="0"/>
              <a:t>subject email</a:t>
            </a:r>
            <a:r>
              <a:rPr lang="en-US" sz="2200" dirty="0" smtClean="0"/>
              <a:t> </a:t>
            </a:r>
            <a:r>
              <a:rPr lang="en-US" sz="2200" dirty="0">
                <a:solidFill>
                  <a:srgbClr val="C00000"/>
                </a:solidFill>
              </a:rPr>
              <a:t>[</a:t>
            </a:r>
            <a:r>
              <a:rPr lang="en-US" sz="2200" dirty="0" smtClean="0">
                <a:solidFill>
                  <a:srgbClr val="C00000"/>
                </a:solidFill>
              </a:rPr>
              <a:t>OOP</a:t>
            </a:r>
            <a:r>
              <a:rPr lang="id-ID" sz="2200" dirty="0">
                <a:solidFill>
                  <a:srgbClr val="C00000"/>
                </a:solidFill>
              </a:rPr>
              <a:t>5</a:t>
            </a:r>
            <a:r>
              <a:rPr lang="en-US" sz="2200" dirty="0" smtClean="0">
                <a:solidFill>
                  <a:srgbClr val="C00000"/>
                </a:solidFill>
              </a:rPr>
              <a:t>-</a:t>
            </a:r>
            <a:r>
              <a:rPr lang="id-ID" sz="2200" dirty="0" smtClean="0">
                <a:solidFill>
                  <a:srgbClr val="C00000"/>
                </a:solidFill>
              </a:rPr>
              <a:t>Universitas</a:t>
            </a:r>
            <a:r>
              <a:rPr lang="en-US" sz="2200" dirty="0" smtClean="0">
                <a:solidFill>
                  <a:srgbClr val="C00000"/>
                </a:solidFill>
              </a:rPr>
              <a:t>] </a:t>
            </a:r>
            <a:r>
              <a:rPr lang="en-US" sz="2200" dirty="0" err="1" smtClean="0">
                <a:solidFill>
                  <a:srgbClr val="C00000"/>
                </a:solidFill>
              </a:rPr>
              <a:t>Nama</a:t>
            </a:r>
            <a:r>
              <a:rPr lang="id-ID" sz="2200" dirty="0" smtClean="0">
                <a:solidFill>
                  <a:srgbClr val="C00000"/>
                </a:solidFill>
              </a:rPr>
              <a:t>-NIM</a:t>
            </a:r>
            <a:endParaRPr lang="en-US" sz="2200" dirty="0">
              <a:solidFill>
                <a:srgbClr val="C00000"/>
              </a:solidFill>
            </a:endParaRPr>
          </a:p>
          <a:p>
            <a:pPr lvl="1"/>
            <a:r>
              <a:rPr lang="id-ID" sz="1800" dirty="0" smtClean="0"/>
              <a:t>So</a:t>
            </a:r>
            <a:r>
              <a:rPr lang="en-US" sz="1800" dirty="0" err="1" smtClean="0"/>
              <a:t>urce</a:t>
            </a:r>
            <a:r>
              <a:rPr lang="en-US" sz="1800" dirty="0" smtClean="0"/>
              <a:t> project </a:t>
            </a:r>
            <a:r>
              <a:rPr lang="en-US" sz="1800" dirty="0" err="1" smtClean="0"/>
              <a:t>netbeans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aplikasi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dibuat</a:t>
            </a:r>
            <a:endParaRPr lang="id-ID" sz="1800" dirty="0"/>
          </a:p>
          <a:p>
            <a:pPr lvl="1"/>
            <a:r>
              <a:rPr lang="id-ID" sz="1800" dirty="0" err="1"/>
              <a:t>E</a:t>
            </a:r>
            <a:r>
              <a:rPr lang="en-US" sz="1800" dirty="0" err="1" smtClean="0"/>
              <a:t>kspor</a:t>
            </a:r>
            <a:r>
              <a:rPr lang="en-US" sz="1800" dirty="0" smtClean="0"/>
              <a:t> </a:t>
            </a:r>
            <a:r>
              <a:rPr lang="id-ID" sz="1800" dirty="0" smtClean="0"/>
              <a:t>(dumped) </a:t>
            </a:r>
            <a:r>
              <a:rPr lang="en-US" sz="1800" dirty="0" smtClean="0"/>
              <a:t>database MySQL (*.</a:t>
            </a:r>
            <a:r>
              <a:rPr lang="en-US" sz="1800" dirty="0" err="1" smtClean="0"/>
              <a:t>sql</a:t>
            </a:r>
            <a:r>
              <a:rPr lang="en-US" sz="1800" dirty="0" smtClean="0"/>
              <a:t>)</a:t>
            </a:r>
            <a:endParaRPr lang="id-ID" sz="1800" dirty="0" smtClean="0"/>
          </a:p>
          <a:p>
            <a:r>
              <a:rPr lang="id-ID" sz="2200" dirty="0" smtClean="0"/>
              <a:t>Deadline: </a:t>
            </a:r>
            <a:r>
              <a:rPr lang="id-ID" sz="2200" dirty="0">
                <a:solidFill>
                  <a:srgbClr val="C00000"/>
                </a:solidFill>
              </a:rPr>
              <a:t>2</a:t>
            </a:r>
            <a:r>
              <a:rPr lang="id-ID" sz="2200" dirty="0" smtClean="0">
                <a:solidFill>
                  <a:srgbClr val="C00000"/>
                </a:solidFill>
              </a:rPr>
              <a:t> Minggu</a:t>
            </a:r>
          </a:p>
          <a:p>
            <a:r>
              <a:rPr lang="id-ID" sz="2200" dirty="0" smtClean="0">
                <a:solidFill>
                  <a:srgbClr val="C00000"/>
                </a:solidFill>
              </a:rPr>
              <a:t>Nyontek akan diberi nilai 0</a:t>
            </a:r>
            <a:endParaRPr lang="en-US" sz="2200" dirty="0" smtClean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2637472"/>
            <a:ext cx="38888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l"/>
            <a:r>
              <a:rPr lang="en-US" sz="1800" dirty="0" smtClean="0">
                <a:effectLst/>
                <a:latin typeface="Calibri" pitchFamily="34" charset="0"/>
                <a:cs typeface="Calibri" pitchFamily="34" charset="0"/>
              </a:rPr>
              <a:t>6. </a:t>
            </a:r>
            <a:r>
              <a:rPr lang="en-US" sz="1800" dirty="0" err="1" smtClean="0">
                <a:effectLst/>
                <a:latin typeface="Calibri" pitchFamily="34" charset="0"/>
                <a:cs typeface="Calibri" pitchFamily="34" charset="0"/>
              </a:rPr>
              <a:t>Aplikasi</a:t>
            </a:r>
            <a:r>
              <a:rPr lang="en-US" sz="18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effectLst/>
                <a:latin typeface="Calibri" pitchFamily="34" charset="0"/>
                <a:cs typeface="Calibri" pitchFamily="34" charset="0"/>
              </a:rPr>
              <a:t>Sirkulasi</a:t>
            </a:r>
            <a:r>
              <a:rPr lang="en-US" sz="18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effectLst/>
                <a:latin typeface="Calibri" pitchFamily="34" charset="0"/>
                <a:cs typeface="Calibri" pitchFamily="34" charset="0"/>
              </a:rPr>
              <a:t>Perpustakaan</a:t>
            </a:r>
            <a:endParaRPr lang="en-US" sz="18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0" lvl="1" algn="l"/>
            <a:r>
              <a:rPr lang="en-US" sz="1800" dirty="0" smtClean="0">
                <a:effectLst/>
                <a:latin typeface="Calibri" pitchFamily="34" charset="0"/>
                <a:cs typeface="Calibri" pitchFamily="34" charset="0"/>
              </a:rPr>
              <a:t>7. </a:t>
            </a:r>
            <a:r>
              <a:rPr lang="en-US" sz="1800" dirty="0" err="1" smtClean="0">
                <a:effectLst/>
                <a:latin typeface="Calibri" pitchFamily="34" charset="0"/>
                <a:cs typeface="Calibri" pitchFamily="34" charset="0"/>
              </a:rPr>
              <a:t>Aplikasi</a:t>
            </a:r>
            <a:r>
              <a:rPr lang="en-US" sz="1800" dirty="0" smtClean="0">
                <a:effectLst/>
                <a:latin typeface="Calibri" pitchFamily="34" charset="0"/>
                <a:cs typeface="Calibri" pitchFamily="34" charset="0"/>
              </a:rPr>
              <a:t> Rental Mobil</a:t>
            </a:r>
            <a:endParaRPr lang="en-US" sz="1800" dirty="0">
              <a:effectLst/>
              <a:latin typeface="Calibri" pitchFamily="34" charset="0"/>
              <a:cs typeface="Calibri" pitchFamily="34" charset="0"/>
            </a:endParaRPr>
          </a:p>
          <a:p>
            <a:pPr marL="0" lvl="1" algn="l"/>
            <a:r>
              <a:rPr lang="en-US" sz="1800" dirty="0" smtClean="0">
                <a:effectLst/>
                <a:latin typeface="Calibri" pitchFamily="34" charset="0"/>
                <a:cs typeface="Calibri" pitchFamily="34" charset="0"/>
              </a:rPr>
              <a:t>8. </a:t>
            </a:r>
            <a:r>
              <a:rPr lang="en-US" sz="1800" dirty="0" err="1" smtClean="0">
                <a:effectLst/>
                <a:latin typeface="Calibri" pitchFamily="34" charset="0"/>
                <a:cs typeface="Calibri" pitchFamily="34" charset="0"/>
              </a:rPr>
              <a:t>Aplikasi</a:t>
            </a:r>
            <a:r>
              <a:rPr lang="en-US" sz="18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effectLst/>
                <a:latin typeface="Calibri" pitchFamily="34" charset="0"/>
                <a:cs typeface="Calibri" pitchFamily="34" charset="0"/>
              </a:rPr>
              <a:t>Penjualan</a:t>
            </a:r>
            <a:r>
              <a:rPr lang="en-US" sz="18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effectLst/>
                <a:latin typeface="Calibri" pitchFamily="34" charset="0"/>
                <a:cs typeface="Calibri" pitchFamily="34" charset="0"/>
              </a:rPr>
              <a:t>Handphone</a:t>
            </a:r>
            <a:endParaRPr lang="en-US" sz="1800" dirty="0">
              <a:effectLst/>
              <a:latin typeface="Calibri" pitchFamily="34" charset="0"/>
              <a:cs typeface="Calibri" pitchFamily="34" charset="0"/>
            </a:endParaRPr>
          </a:p>
          <a:p>
            <a:pPr marL="0" lvl="1" algn="l"/>
            <a:r>
              <a:rPr lang="en-US" sz="1800" dirty="0" smtClean="0">
                <a:effectLst/>
                <a:latin typeface="Calibri" pitchFamily="34" charset="0"/>
                <a:cs typeface="Calibri" pitchFamily="34" charset="0"/>
              </a:rPr>
              <a:t>9. </a:t>
            </a:r>
            <a:r>
              <a:rPr lang="en-US" sz="1800" dirty="0" err="1" smtClean="0">
                <a:effectLst/>
                <a:latin typeface="Calibri" pitchFamily="34" charset="0"/>
                <a:cs typeface="Calibri" pitchFamily="34" charset="0"/>
              </a:rPr>
              <a:t>Aplikasi</a:t>
            </a:r>
            <a:r>
              <a:rPr lang="en-US" sz="18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effectLst/>
                <a:latin typeface="Calibri" pitchFamily="34" charset="0"/>
                <a:cs typeface="Calibri" pitchFamily="34" charset="0"/>
              </a:rPr>
              <a:t>Pe</a:t>
            </a:r>
            <a:r>
              <a:rPr lang="id-ID" sz="1800" dirty="0" smtClean="0">
                <a:effectLst/>
                <a:latin typeface="Calibri" pitchFamily="34" charset="0"/>
                <a:cs typeface="Calibri" pitchFamily="34" charset="0"/>
              </a:rPr>
              <a:t>njualan CD Musik</a:t>
            </a:r>
            <a:endParaRPr lang="en-US" sz="18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457200" indent="-457200" algn="l"/>
            <a:r>
              <a:rPr lang="en-US" sz="1800" dirty="0" smtClean="0">
                <a:effectLst/>
                <a:latin typeface="Calibri" pitchFamily="34" charset="0"/>
                <a:cs typeface="Calibri" pitchFamily="34" charset="0"/>
              </a:rPr>
              <a:t>0. </a:t>
            </a:r>
            <a:r>
              <a:rPr lang="en-US" sz="1800" dirty="0" err="1" smtClean="0">
                <a:effectLst/>
                <a:latin typeface="Calibri" pitchFamily="34" charset="0"/>
                <a:cs typeface="Calibri" pitchFamily="34" charset="0"/>
              </a:rPr>
              <a:t>Aplikasi</a:t>
            </a:r>
            <a:r>
              <a:rPr lang="en-US" sz="18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effectLst/>
                <a:latin typeface="Calibri" pitchFamily="34" charset="0"/>
                <a:cs typeface="Calibri" pitchFamily="34" charset="0"/>
              </a:rPr>
              <a:t>Sewa</a:t>
            </a:r>
            <a:r>
              <a:rPr lang="en-US" sz="1800" dirty="0" smtClean="0">
                <a:effectLst/>
                <a:latin typeface="Calibri" pitchFamily="34" charset="0"/>
                <a:cs typeface="Calibri" pitchFamily="34" charset="0"/>
              </a:rPr>
              <a:t> PC</a:t>
            </a:r>
            <a:endParaRPr lang="en-US" sz="1800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637472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87" lvl="1" indent="-457200" algn="l">
              <a:buNone/>
            </a:pPr>
            <a:r>
              <a:rPr lang="sv-SE" sz="1800" dirty="0">
                <a:effectLst/>
                <a:latin typeface="Calibri" pitchFamily="34" charset="0"/>
                <a:cs typeface="Calibri" pitchFamily="34" charset="0"/>
              </a:rPr>
              <a:t>1. </a:t>
            </a:r>
            <a:r>
              <a:rPr lang="sv-SE" sz="1800" dirty="0" smtClean="0">
                <a:effectLst/>
                <a:latin typeface="Calibri" pitchFamily="34" charset="0"/>
                <a:cs typeface="Calibri" pitchFamily="34" charset="0"/>
              </a:rPr>
              <a:t>Aplikasi Online Penjualan </a:t>
            </a:r>
            <a:r>
              <a:rPr lang="sv-SE" sz="1800" dirty="0">
                <a:effectLst/>
                <a:latin typeface="Calibri" pitchFamily="34" charset="0"/>
                <a:cs typeface="Calibri" pitchFamily="34" charset="0"/>
              </a:rPr>
              <a:t>Buku</a:t>
            </a:r>
          </a:p>
          <a:p>
            <a:pPr marL="801687" lvl="1" indent="-457200" algn="l">
              <a:buNone/>
            </a:pPr>
            <a:r>
              <a:rPr lang="sv-SE" sz="1800" dirty="0">
                <a:effectLst/>
                <a:latin typeface="Calibri" pitchFamily="34" charset="0"/>
                <a:cs typeface="Calibri" pitchFamily="34" charset="0"/>
              </a:rPr>
              <a:t>2. </a:t>
            </a:r>
            <a:r>
              <a:rPr lang="sv-SE" sz="1800" dirty="0" smtClean="0">
                <a:effectLst/>
                <a:latin typeface="Calibri" pitchFamily="34" charset="0"/>
                <a:cs typeface="Calibri" pitchFamily="34" charset="0"/>
              </a:rPr>
              <a:t>Aplikasi Online Penjualan Handphone</a:t>
            </a:r>
            <a:endParaRPr lang="sv-SE" sz="1800" dirty="0">
              <a:effectLst/>
              <a:latin typeface="Calibri" pitchFamily="34" charset="0"/>
              <a:cs typeface="Calibri" pitchFamily="34" charset="0"/>
            </a:endParaRPr>
          </a:p>
          <a:p>
            <a:pPr marL="801687" lvl="1" indent="-457200" algn="l">
              <a:buNone/>
            </a:pPr>
            <a:r>
              <a:rPr lang="sv-SE" sz="1800" dirty="0">
                <a:effectLst/>
                <a:latin typeface="Calibri" pitchFamily="34" charset="0"/>
                <a:cs typeface="Calibri" pitchFamily="34" charset="0"/>
              </a:rPr>
              <a:t>3. </a:t>
            </a:r>
            <a:r>
              <a:rPr lang="sv-SE" sz="1800" dirty="0" smtClean="0">
                <a:effectLst/>
                <a:latin typeface="Calibri" pitchFamily="34" charset="0"/>
                <a:cs typeface="Calibri" pitchFamily="34" charset="0"/>
              </a:rPr>
              <a:t>Aplikasi Online P</a:t>
            </a:r>
            <a:r>
              <a:rPr lang="id-ID" sz="1800" dirty="0">
                <a:effectLst/>
                <a:latin typeface="Calibri" pitchFamily="34" charset="0"/>
                <a:cs typeface="Calibri" pitchFamily="34" charset="0"/>
              </a:rPr>
              <a:t>engelolaan KRS</a:t>
            </a:r>
            <a:endParaRPr lang="en-US" sz="1800" dirty="0">
              <a:effectLst/>
              <a:latin typeface="Calibri" pitchFamily="34" charset="0"/>
              <a:cs typeface="Calibri" pitchFamily="34" charset="0"/>
            </a:endParaRPr>
          </a:p>
          <a:p>
            <a:pPr marL="801687" lvl="1" indent="-457200" algn="l">
              <a:buNone/>
            </a:pPr>
            <a:r>
              <a:rPr lang="en-US" sz="1800" dirty="0" smtClean="0">
                <a:effectLst/>
                <a:latin typeface="Calibri" pitchFamily="34" charset="0"/>
                <a:cs typeface="Calibri" pitchFamily="34" charset="0"/>
              </a:rPr>
              <a:t>4. </a:t>
            </a:r>
            <a:r>
              <a:rPr lang="en-US" sz="1800" dirty="0" err="1" smtClean="0">
                <a:effectLst/>
                <a:latin typeface="Calibri" pitchFamily="34" charset="0"/>
                <a:cs typeface="Calibri" pitchFamily="34" charset="0"/>
              </a:rPr>
              <a:t>Aplikasi</a:t>
            </a:r>
            <a:r>
              <a:rPr lang="en-US" sz="1800" dirty="0" smtClean="0">
                <a:effectLst/>
                <a:latin typeface="Calibri" pitchFamily="34" charset="0"/>
                <a:cs typeface="Calibri" pitchFamily="34" charset="0"/>
              </a:rPr>
              <a:t> Online </a:t>
            </a:r>
            <a:r>
              <a:rPr lang="en-US" sz="1800" dirty="0" err="1" smtClean="0">
                <a:effectLst/>
                <a:latin typeface="Calibri" pitchFamily="34" charset="0"/>
                <a:cs typeface="Calibri" pitchFamily="34" charset="0"/>
              </a:rPr>
              <a:t>Penjualan</a:t>
            </a:r>
            <a:r>
              <a:rPr lang="en-US" sz="18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effectLst/>
                <a:latin typeface="Calibri" pitchFamily="34" charset="0"/>
                <a:cs typeface="Calibri" pitchFamily="34" charset="0"/>
              </a:rPr>
              <a:t>Tiket</a:t>
            </a:r>
            <a:r>
              <a:rPr lang="en-US" sz="18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id-ID" sz="1800" dirty="0" smtClean="0">
                <a:effectLst/>
                <a:latin typeface="Calibri" pitchFamily="34" charset="0"/>
                <a:cs typeface="Calibri" pitchFamily="34" charset="0"/>
              </a:rPr>
              <a:t>Pesawat</a:t>
            </a:r>
            <a:endParaRPr lang="en-US" sz="18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801687" lvl="1" indent="-457200" algn="l">
              <a:buNone/>
            </a:pPr>
            <a:r>
              <a:rPr lang="en-US" sz="1800" dirty="0" smtClean="0">
                <a:effectLst/>
                <a:latin typeface="Calibri" pitchFamily="34" charset="0"/>
                <a:cs typeface="Calibri" pitchFamily="34" charset="0"/>
              </a:rPr>
              <a:t>5. </a:t>
            </a:r>
            <a:r>
              <a:rPr lang="en-US" sz="1800" dirty="0" err="1" smtClean="0">
                <a:effectLst/>
                <a:latin typeface="Calibri" pitchFamily="34" charset="0"/>
                <a:cs typeface="Calibri" pitchFamily="34" charset="0"/>
              </a:rPr>
              <a:t>Aplikasi</a:t>
            </a:r>
            <a:r>
              <a:rPr lang="en-US" sz="1800" dirty="0" smtClean="0">
                <a:effectLst/>
                <a:latin typeface="Calibri" pitchFamily="34" charset="0"/>
                <a:cs typeface="Calibri" pitchFamily="34" charset="0"/>
              </a:rPr>
              <a:t> Online </a:t>
            </a:r>
            <a:r>
              <a:rPr lang="en-US" sz="1800" dirty="0" err="1" smtClean="0">
                <a:effectLst/>
                <a:latin typeface="Calibri" pitchFamily="34" charset="0"/>
                <a:cs typeface="Calibri" pitchFamily="34" charset="0"/>
              </a:rPr>
              <a:t>Penjualan</a:t>
            </a:r>
            <a:r>
              <a:rPr lang="en-US" sz="18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effectLst/>
                <a:latin typeface="Calibri" pitchFamily="34" charset="0"/>
                <a:cs typeface="Calibri" pitchFamily="34" charset="0"/>
              </a:rPr>
              <a:t>Tiket</a:t>
            </a:r>
            <a:r>
              <a:rPr lang="en-US" sz="18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effectLst/>
                <a:latin typeface="Calibri" pitchFamily="34" charset="0"/>
                <a:cs typeface="Calibri" pitchFamily="34" charset="0"/>
              </a:rPr>
              <a:t>Kereta</a:t>
            </a:r>
            <a:endParaRPr lang="id-ID" sz="1800" dirty="0"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935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66800"/>
            <a:ext cx="8534399" cy="5486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d-ID" sz="2200" dirty="0" smtClean="0"/>
              <a:t>Sharon Zakhour  et al,  </a:t>
            </a:r>
            <a:r>
              <a:rPr lang="id-ID" sz="2200" dirty="0" smtClean="0">
                <a:solidFill>
                  <a:srgbClr val="C00000"/>
                </a:solidFill>
              </a:rPr>
              <a:t>The Java Tutorial Fourth Edition</a:t>
            </a:r>
            <a:r>
              <a:rPr lang="id-ID" sz="2200" dirty="0" smtClean="0"/>
              <a:t>, </a:t>
            </a:r>
            <a:r>
              <a:rPr lang="id-ID" sz="2200" i="1" dirty="0" smtClean="0"/>
              <a:t>http://java.sun.com/docs/books/tutorial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200" dirty="0" smtClean="0"/>
              <a:t>Cay </a:t>
            </a:r>
            <a:r>
              <a:rPr lang="en-US" sz="2200" dirty="0" err="1" smtClean="0"/>
              <a:t>Horstmann</a:t>
            </a:r>
            <a:r>
              <a:rPr lang="en-US" sz="2200" dirty="0" smtClean="0"/>
              <a:t>, </a:t>
            </a:r>
            <a:r>
              <a:rPr lang="en-US" sz="2200" dirty="0">
                <a:solidFill>
                  <a:srgbClr val="C00000"/>
                </a:solidFill>
              </a:rPr>
              <a:t>Big </a:t>
            </a:r>
            <a:r>
              <a:rPr lang="en-US" sz="2200" dirty="0" smtClean="0">
                <a:solidFill>
                  <a:srgbClr val="C00000"/>
                </a:solidFill>
              </a:rPr>
              <a:t>Java: Earl Objects 5</a:t>
            </a:r>
            <a:r>
              <a:rPr lang="en-US" sz="2200" baseline="30000" dirty="0" smtClean="0">
                <a:solidFill>
                  <a:srgbClr val="C00000"/>
                </a:solidFill>
              </a:rPr>
              <a:t>th</a:t>
            </a:r>
            <a:r>
              <a:rPr lang="en-US" sz="2200" dirty="0" smtClean="0">
                <a:solidFill>
                  <a:srgbClr val="C00000"/>
                </a:solidFill>
              </a:rPr>
              <a:t> Edition</a:t>
            </a:r>
            <a:r>
              <a:rPr lang="en-US" sz="2200" dirty="0" smtClean="0"/>
              <a:t>, </a:t>
            </a:r>
            <a:r>
              <a:rPr lang="en-US" sz="2200" i="1" dirty="0" smtClean="0"/>
              <a:t>John </a:t>
            </a:r>
            <a:r>
              <a:rPr lang="en-US" sz="2200" i="1" dirty="0"/>
              <a:t>Wiley &amp; </a:t>
            </a:r>
            <a:r>
              <a:rPr lang="en-US" sz="2200" i="1" dirty="0" smtClean="0"/>
              <a:t>Sons</a:t>
            </a:r>
            <a:r>
              <a:rPr lang="en-US" sz="2200" dirty="0" smtClean="0"/>
              <a:t>, 2013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Deitel</a:t>
            </a:r>
            <a:r>
              <a:rPr lang="en-US" sz="2200" dirty="0"/>
              <a:t> &amp; </a:t>
            </a:r>
            <a:r>
              <a:rPr lang="en-US" sz="2200" dirty="0" err="1"/>
              <a:t>Deitel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C00000"/>
                </a:solidFill>
              </a:rPr>
              <a:t>Java </a:t>
            </a:r>
            <a:r>
              <a:rPr lang="en-US" sz="2200" dirty="0" err="1">
                <a:solidFill>
                  <a:srgbClr val="C00000"/>
                </a:solidFill>
              </a:rPr>
              <a:t>Howto</a:t>
            </a:r>
            <a:r>
              <a:rPr lang="en-US" sz="2200" dirty="0">
                <a:solidFill>
                  <a:srgbClr val="C00000"/>
                </a:solidFill>
              </a:rPr>
              <a:t> Program 9</a:t>
            </a:r>
            <a:r>
              <a:rPr lang="en-US" sz="2200" baseline="30000" dirty="0">
                <a:solidFill>
                  <a:srgbClr val="C00000"/>
                </a:solidFill>
              </a:rPr>
              <a:t>th</a:t>
            </a:r>
            <a:r>
              <a:rPr lang="en-US" sz="2200" dirty="0">
                <a:solidFill>
                  <a:srgbClr val="C00000"/>
                </a:solidFill>
              </a:rPr>
              <a:t> Edition,</a:t>
            </a:r>
            <a:r>
              <a:rPr lang="en-US" sz="2200" dirty="0"/>
              <a:t> </a:t>
            </a:r>
            <a:r>
              <a:rPr lang="en-US" sz="2200" i="1" dirty="0"/>
              <a:t>Prentice Hall</a:t>
            </a:r>
            <a:r>
              <a:rPr lang="en-US" sz="2200" dirty="0"/>
              <a:t>, 2012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200" dirty="0" smtClean="0"/>
              <a:t>Richard </a:t>
            </a:r>
            <a:r>
              <a:rPr lang="id-ID" sz="2200" dirty="0"/>
              <a:t>M. </a:t>
            </a:r>
            <a:r>
              <a:rPr lang="id-ID" sz="2200" dirty="0" smtClean="0"/>
              <a:t>Reese</a:t>
            </a:r>
            <a:r>
              <a:rPr lang="en-US" sz="2200" dirty="0" smtClean="0"/>
              <a:t>, </a:t>
            </a:r>
            <a:r>
              <a:rPr lang="id-ID" sz="2200" dirty="0" smtClean="0">
                <a:solidFill>
                  <a:srgbClr val="C00000"/>
                </a:solidFill>
              </a:rPr>
              <a:t>Oracle </a:t>
            </a:r>
            <a:r>
              <a:rPr lang="id-ID" sz="2200" dirty="0">
                <a:solidFill>
                  <a:srgbClr val="C00000"/>
                </a:solidFill>
              </a:rPr>
              <a:t>Certified </a:t>
            </a:r>
            <a:r>
              <a:rPr lang="id-ID" sz="2200" dirty="0" smtClean="0">
                <a:solidFill>
                  <a:srgbClr val="C00000"/>
                </a:solidFill>
              </a:rPr>
              <a:t>Associate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id-ID" sz="2200" dirty="0" smtClean="0">
                <a:solidFill>
                  <a:srgbClr val="C00000"/>
                </a:solidFill>
              </a:rPr>
              <a:t>Java </a:t>
            </a:r>
            <a:r>
              <a:rPr lang="id-ID" sz="2200" dirty="0">
                <a:solidFill>
                  <a:srgbClr val="C00000"/>
                </a:solidFill>
              </a:rPr>
              <a:t>SE 7 </a:t>
            </a:r>
            <a:r>
              <a:rPr lang="id-ID" sz="2200" dirty="0" smtClean="0">
                <a:solidFill>
                  <a:srgbClr val="C00000"/>
                </a:solidFill>
              </a:rPr>
              <a:t>Programmer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id-ID" sz="2200" dirty="0" smtClean="0">
                <a:solidFill>
                  <a:srgbClr val="C00000"/>
                </a:solidFill>
              </a:rPr>
              <a:t>Study Guide</a:t>
            </a:r>
            <a:r>
              <a:rPr lang="en-US" sz="2200" dirty="0"/>
              <a:t>, </a:t>
            </a:r>
            <a:r>
              <a:rPr lang="en-US" sz="2200" i="1" dirty="0" err="1"/>
              <a:t>Packt</a:t>
            </a:r>
            <a:r>
              <a:rPr lang="en-US" sz="2200" i="1" dirty="0"/>
              <a:t> </a:t>
            </a:r>
            <a:r>
              <a:rPr lang="en-US" sz="2200" i="1" dirty="0" smtClean="0"/>
              <a:t>Publishing</a:t>
            </a:r>
            <a:r>
              <a:rPr lang="en-US" sz="2200" dirty="0" smtClean="0"/>
              <a:t>, 2012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Walter </a:t>
            </a:r>
            <a:r>
              <a:rPr lang="en-US" sz="2200" dirty="0" err="1" smtClean="0"/>
              <a:t>Savitch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C00000"/>
                </a:solidFill>
              </a:rPr>
              <a:t>Absolute Java 5</a:t>
            </a:r>
            <a:r>
              <a:rPr lang="en-US" sz="2200" baseline="30000" dirty="0" smtClean="0">
                <a:solidFill>
                  <a:srgbClr val="C00000"/>
                </a:solidFill>
              </a:rPr>
              <a:t>th</a:t>
            </a:r>
            <a:r>
              <a:rPr lang="en-US" sz="2200" dirty="0" smtClean="0">
                <a:solidFill>
                  <a:srgbClr val="C00000"/>
                </a:solidFill>
              </a:rPr>
              <a:t> Edition</a:t>
            </a:r>
            <a:r>
              <a:rPr lang="en-US" sz="2200" dirty="0" smtClean="0"/>
              <a:t>, </a:t>
            </a:r>
            <a:r>
              <a:rPr lang="en-US" sz="2200" i="1" dirty="0" smtClean="0"/>
              <a:t>Pearson Education</a:t>
            </a:r>
            <a:r>
              <a:rPr lang="en-US" sz="2200" dirty="0" smtClean="0"/>
              <a:t>, 2013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Mark Allen </a:t>
            </a:r>
            <a:r>
              <a:rPr lang="en-US" sz="2200" dirty="0"/>
              <a:t>Weiss, </a:t>
            </a:r>
            <a:r>
              <a:rPr lang="en-US" sz="2200" dirty="0" smtClean="0">
                <a:solidFill>
                  <a:srgbClr val="C00000"/>
                </a:solidFill>
              </a:rPr>
              <a:t>Data Structures </a:t>
            </a:r>
            <a:r>
              <a:rPr lang="en-US" sz="2200" dirty="0">
                <a:solidFill>
                  <a:srgbClr val="C00000"/>
                </a:solidFill>
              </a:rPr>
              <a:t>and </a:t>
            </a:r>
            <a:r>
              <a:rPr lang="en-US" sz="2200" dirty="0" smtClean="0">
                <a:solidFill>
                  <a:srgbClr val="C00000"/>
                </a:solidFill>
              </a:rPr>
              <a:t>Algorithm Analysis </a:t>
            </a:r>
            <a:r>
              <a:rPr lang="en-US" sz="2200" dirty="0">
                <a:solidFill>
                  <a:srgbClr val="C00000"/>
                </a:solidFill>
              </a:rPr>
              <a:t>in </a:t>
            </a:r>
            <a:r>
              <a:rPr lang="en-US" sz="2200" dirty="0" smtClean="0">
                <a:solidFill>
                  <a:srgbClr val="C00000"/>
                </a:solidFill>
              </a:rPr>
              <a:t>Java 3</a:t>
            </a:r>
            <a:r>
              <a:rPr lang="en-US" sz="2200" baseline="30000" dirty="0" smtClean="0">
                <a:solidFill>
                  <a:srgbClr val="C00000"/>
                </a:solidFill>
              </a:rPr>
              <a:t>rd</a:t>
            </a:r>
            <a:r>
              <a:rPr lang="en-US" sz="2200" dirty="0" smtClean="0">
                <a:solidFill>
                  <a:srgbClr val="C00000"/>
                </a:solidFill>
              </a:rPr>
              <a:t> Edition</a:t>
            </a:r>
            <a:r>
              <a:rPr lang="en-US" sz="2200" dirty="0" smtClean="0"/>
              <a:t>, </a:t>
            </a:r>
            <a:r>
              <a:rPr lang="en-US" sz="2200" i="1" dirty="0"/>
              <a:t>Pearson Education</a:t>
            </a:r>
            <a:r>
              <a:rPr lang="en-US" sz="2200" dirty="0"/>
              <a:t>, </a:t>
            </a:r>
            <a:r>
              <a:rPr lang="en-US" sz="2200" dirty="0" smtClean="0"/>
              <a:t>2012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 smtClean="0"/>
              <a:t>Anany</a:t>
            </a:r>
            <a:r>
              <a:rPr lang="en-US" sz="2200" dirty="0" smtClean="0"/>
              <a:t> </a:t>
            </a:r>
            <a:r>
              <a:rPr lang="en-US" sz="2200" dirty="0" err="1" smtClean="0"/>
              <a:t>Levitin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C00000"/>
                </a:solidFill>
              </a:rPr>
              <a:t>Introduction to the Design and Analysis of Algorithms 3</a:t>
            </a:r>
            <a:r>
              <a:rPr lang="en-US" sz="2200" baseline="30000" dirty="0" smtClean="0">
                <a:solidFill>
                  <a:srgbClr val="C00000"/>
                </a:solidFill>
              </a:rPr>
              <a:t>rd</a:t>
            </a:r>
            <a:r>
              <a:rPr lang="en-US" sz="2200" dirty="0">
                <a:solidFill>
                  <a:srgbClr val="C00000"/>
                </a:solidFill>
              </a:rPr>
              <a:t> Edition</a:t>
            </a:r>
            <a:r>
              <a:rPr lang="en-US" sz="2200" dirty="0"/>
              <a:t>, </a:t>
            </a:r>
            <a:r>
              <a:rPr lang="en-US" sz="2200" i="1" dirty="0"/>
              <a:t>Pearson </a:t>
            </a:r>
            <a:r>
              <a:rPr lang="en-US" sz="2200" i="1" dirty="0" smtClean="0"/>
              <a:t>Education</a:t>
            </a:r>
            <a:r>
              <a:rPr lang="en-US" sz="2200" dirty="0" smtClean="0"/>
              <a:t>, 2012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Ying </a:t>
            </a:r>
            <a:r>
              <a:rPr lang="en-US" sz="2200" dirty="0" err="1"/>
              <a:t>Bai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C00000"/>
                </a:solidFill>
              </a:rPr>
              <a:t>Practical Database Programming with Java</a:t>
            </a:r>
            <a:r>
              <a:rPr lang="en-US" sz="2200" dirty="0"/>
              <a:t>, </a:t>
            </a:r>
            <a:r>
              <a:rPr lang="en-US" sz="2200" i="1" dirty="0"/>
              <a:t>John Wiley &amp; Sons</a:t>
            </a:r>
            <a:r>
              <a:rPr lang="en-US" sz="2200" dirty="0"/>
              <a:t>, 2011</a:t>
            </a:r>
            <a:endParaRPr lang="id-ID" sz="2200" dirty="0"/>
          </a:p>
          <a:p>
            <a:pPr marL="457200" indent="-457200">
              <a:buFont typeface="+mj-lt"/>
              <a:buAutoNum type="arabicPeriod"/>
            </a:pPr>
            <a:endParaRPr lang="id-ID" sz="2200" dirty="0" smtClean="0"/>
          </a:p>
        </p:txBody>
      </p:sp>
    </p:spTree>
    <p:extLst>
      <p:ext uri="{BB962C8B-B14F-4D97-AF65-F5344CB8AC3E}">
        <p14:creationId xmlns:p14="http://schemas.microsoft.com/office/powerpoint/2010/main" val="1477328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b93f6844c2fa4b14bbbe63bc46749c93c7633"/>
</p:tagLst>
</file>

<file path=ppt/theme/theme1.xml><?xml version="1.0" encoding="utf-8"?>
<a:theme xmlns:a="http://schemas.openxmlformats.org/drawingml/2006/main" name="Romi Satria Wahono's Presentation">
  <a:themeElements>
    <a:clrScheme name="">
      <a:dk1>
        <a:srgbClr val="000000"/>
      </a:dk1>
      <a:lt1>
        <a:srgbClr val="FFFFFF"/>
      </a:lt1>
      <a:dk2>
        <a:srgbClr val="F8F8F8"/>
      </a:dk2>
      <a:lt2>
        <a:srgbClr val="808080"/>
      </a:lt2>
      <a:accent1>
        <a:srgbClr val="3366CC"/>
      </a:accent1>
      <a:accent2>
        <a:srgbClr val="FF0000"/>
      </a:accent2>
      <a:accent3>
        <a:srgbClr val="FFFFFF"/>
      </a:accent3>
      <a:accent4>
        <a:srgbClr val="000000"/>
      </a:accent4>
      <a:accent5>
        <a:srgbClr val="ADB8E2"/>
      </a:accent5>
      <a:accent6>
        <a:srgbClr val="E70000"/>
      </a:accent6>
      <a:hlink>
        <a:srgbClr val="FF9900"/>
      </a:hlink>
      <a:folHlink>
        <a:srgbClr val="6699FF"/>
      </a:folHlink>
    </a:clrScheme>
    <a:fontScheme name="Gartner PPT- one template-v8_rm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529B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1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529B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1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artner PPT- one template-v8_r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rtner PPT- one template-v8_r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8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CCFF66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E2FFB8"/>
        </a:accent5>
        <a:accent6>
          <a:srgbClr val="E7B900"/>
        </a:accent6>
        <a:hlink>
          <a:srgbClr val="0066FF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9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618FFD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B7C6FE"/>
        </a:accent5>
        <a:accent6>
          <a:srgbClr val="009D00"/>
        </a:accent6>
        <a:hlink>
          <a:srgbClr val="0033CC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49382</TotalTime>
  <Words>3003</Words>
  <Application>Microsoft Office PowerPoint</Application>
  <PresentationFormat>On-screen Show (4:3)</PresentationFormat>
  <Paragraphs>959</Paragraphs>
  <Slides>91</Slides>
  <Notes>6</Notes>
  <HiddenSlides>4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104" baseType="lpstr">
      <vt:lpstr>Arial Unicode MS</vt:lpstr>
      <vt:lpstr>ＭＳ Ｐゴシック</vt:lpstr>
      <vt:lpstr>ＭＳ Ｐ明朝</vt:lpstr>
      <vt:lpstr>Arial</vt:lpstr>
      <vt:lpstr>Calibri</vt:lpstr>
      <vt:lpstr>Courier New</vt:lpstr>
      <vt:lpstr>Monotype Sorts</vt:lpstr>
      <vt:lpstr>Tahoma</vt:lpstr>
      <vt:lpstr>Tekton Pro Cond</vt:lpstr>
      <vt:lpstr>Times</vt:lpstr>
      <vt:lpstr>Times New Roman</vt:lpstr>
      <vt:lpstr>Wingdings</vt:lpstr>
      <vt:lpstr>Romi Satria Wahono's Presentation</vt:lpstr>
      <vt:lpstr>Java Fundamentals: 6. Java Database</vt:lpstr>
      <vt:lpstr>Romi Satria Wahono</vt:lpstr>
      <vt:lpstr>Course Outline</vt:lpstr>
      <vt:lpstr>6. Java Database</vt:lpstr>
      <vt:lpstr>Java Database</vt:lpstr>
      <vt:lpstr>6.1 Pengantar Database</vt:lpstr>
      <vt:lpstr>Introduction to Database</vt:lpstr>
      <vt:lpstr>Why Database</vt:lpstr>
      <vt:lpstr>Advantage of Centralized Database</vt:lpstr>
      <vt:lpstr>Disadvantage of Database Systems</vt:lpstr>
      <vt:lpstr>Database Models - Product - Vendor</vt:lpstr>
      <vt:lpstr>Relational Database</vt:lpstr>
      <vt:lpstr>Relational Database</vt:lpstr>
      <vt:lpstr>Relational Database</vt:lpstr>
      <vt:lpstr>PowerPoint Presentation</vt:lpstr>
      <vt:lpstr>PowerPoint Presentation</vt:lpstr>
      <vt:lpstr>PowerPoint Presentation</vt:lpstr>
      <vt:lpstr>PowerPoint Presentation</vt:lpstr>
      <vt:lpstr>Functionality of a DBMS</vt:lpstr>
      <vt:lpstr>How the Programmer Sees the DBMS</vt:lpstr>
      <vt:lpstr>Transactions</vt:lpstr>
      <vt:lpstr>Transactions</vt:lpstr>
      <vt:lpstr>Queries</vt:lpstr>
      <vt:lpstr>Queries, Behind the Scene</vt:lpstr>
      <vt:lpstr>6.2 Pengantar SQL</vt:lpstr>
      <vt:lpstr>SQL Introduction</vt:lpstr>
      <vt:lpstr>SQL</vt:lpstr>
      <vt:lpstr>Data Types in SQL</vt:lpstr>
      <vt:lpstr>SQL Data Type vs Java Data Type</vt:lpstr>
      <vt:lpstr>Tables in SQL</vt:lpstr>
      <vt:lpstr>Tables Explained</vt:lpstr>
      <vt:lpstr>Tables Explained</vt:lpstr>
      <vt:lpstr>SQL Query</vt:lpstr>
      <vt:lpstr>Simple SQL Query</vt:lpstr>
      <vt:lpstr>Simple SQL Query</vt:lpstr>
      <vt:lpstr>A Notation for SQL Queries</vt:lpstr>
      <vt:lpstr>Selections</vt:lpstr>
      <vt:lpstr>The LIKE operator</vt:lpstr>
      <vt:lpstr>Eliminating Duplicates</vt:lpstr>
      <vt:lpstr>Ordering the Results</vt:lpstr>
      <vt:lpstr>Ordering the Results</vt:lpstr>
      <vt:lpstr>Ordering the Results</vt:lpstr>
      <vt:lpstr>Joins in SQL</vt:lpstr>
      <vt:lpstr>Joins</vt:lpstr>
      <vt:lpstr>Joins in SQL</vt:lpstr>
      <vt:lpstr>Joins</vt:lpstr>
      <vt:lpstr>Joins in SQL</vt:lpstr>
      <vt:lpstr>Joins</vt:lpstr>
      <vt:lpstr>Disambiguating Attributes</vt:lpstr>
      <vt:lpstr>Tuple Variables</vt:lpstr>
      <vt:lpstr>Tuple Variables</vt:lpstr>
      <vt:lpstr>Renaming Columns</vt:lpstr>
      <vt:lpstr>6.3 Koneksi Aplikasi Java ke Database</vt:lpstr>
      <vt:lpstr>Tahapan Akses Database dengan JDBC</vt:lpstr>
      <vt:lpstr>JDBC (Java DB Connectivity)</vt:lpstr>
      <vt:lpstr>JDBC Drivers</vt:lpstr>
      <vt:lpstr>Running a JDBC Application</vt:lpstr>
      <vt:lpstr>A Simple JDBC application</vt:lpstr>
      <vt:lpstr>Loading of Driver</vt:lpstr>
      <vt:lpstr>Implicit Driver Loading</vt:lpstr>
      <vt:lpstr>Addressing Database</vt:lpstr>
      <vt:lpstr>Connecting to Database</vt:lpstr>
      <vt:lpstr>Simple SQL Statements</vt:lpstr>
      <vt:lpstr>6.4 Studi Kasus Aplikasi Database</vt:lpstr>
      <vt:lpstr>Aplikasi Database</vt:lpstr>
      <vt:lpstr>Aplikasi Telepon</vt:lpstr>
      <vt:lpstr>Aplikasi Telepon</vt:lpstr>
      <vt:lpstr>PowerPoint Presentation</vt:lpstr>
      <vt:lpstr>PowerPoint Presentation</vt:lpstr>
      <vt:lpstr>PowerPoint Presentation</vt:lpstr>
      <vt:lpstr>PowerPoint Presentation</vt:lpstr>
      <vt:lpstr>Autoincrement di PostgreSQL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Aplikasi Telepon</vt:lpstr>
      <vt:lpstr>Cek Koneksi ke Database MySQL</vt:lpstr>
      <vt:lpstr>Cek Koneksi ke Database PostgreSQL</vt:lpstr>
      <vt:lpstr>Aplikasi Guru</vt:lpstr>
      <vt:lpstr>Aplikasi Guru</vt:lpstr>
      <vt:lpstr>Tugas: Aplikasi Guru</vt:lpstr>
      <vt:lpstr>Tugas: Aplikasi Guru</vt:lpstr>
      <vt:lpstr>Aplikasi Bank</vt:lpstr>
      <vt:lpstr>Aplikasi Bank</vt:lpstr>
      <vt:lpstr>Aplikasi Penjualan Barang</vt:lpstr>
      <vt:lpstr>Aplikasi Penjualan Barang (Quantum)</vt:lpstr>
      <vt:lpstr>Tugas</vt:lpstr>
      <vt:lpstr>Referensi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Romi Satria Wahono's Presentation</dc:title>
  <dc:creator>Romi Satria Wahono</dc:creator>
  <cp:lastModifiedBy>Romi Satria Wahono</cp:lastModifiedBy>
  <cp:revision>4859</cp:revision>
  <cp:lastPrinted>2011-02-13T16:29:35Z</cp:lastPrinted>
  <dcterms:created xsi:type="dcterms:W3CDTF">1601-01-01T00:00:00Z</dcterms:created>
  <dcterms:modified xsi:type="dcterms:W3CDTF">2014-04-11T09:51:03Z</dcterms:modified>
</cp:coreProperties>
</file>