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6"/>
  </p:notesMasterIdLst>
  <p:handoutMasterIdLst>
    <p:handoutMasterId r:id="rId137"/>
  </p:handoutMasterIdLst>
  <p:sldIdLst>
    <p:sldId id="1728" r:id="rId2"/>
    <p:sldId id="1729" r:id="rId3"/>
    <p:sldId id="1725" r:id="rId4"/>
    <p:sldId id="1773" r:id="rId5"/>
    <p:sldId id="1767" r:id="rId6"/>
    <p:sldId id="1714" r:id="rId7"/>
    <p:sldId id="1122" r:id="rId8"/>
    <p:sldId id="1123" r:id="rId9"/>
    <p:sldId id="1429" r:id="rId10"/>
    <p:sldId id="1426" r:id="rId11"/>
    <p:sldId id="1574" r:id="rId12"/>
    <p:sldId id="1572" r:id="rId13"/>
    <p:sldId id="1596" r:id="rId14"/>
    <p:sldId id="1665" r:id="rId15"/>
    <p:sldId id="1425" r:id="rId16"/>
    <p:sldId id="1559" r:id="rId17"/>
    <p:sldId id="1721" r:id="rId18"/>
    <p:sldId id="1560" r:id="rId19"/>
    <p:sldId id="1731" r:id="rId20"/>
    <p:sldId id="1720" r:id="rId21"/>
    <p:sldId id="1771" r:id="rId22"/>
    <p:sldId id="1715" r:id="rId23"/>
    <p:sldId id="1716" r:id="rId24"/>
    <p:sldId id="1717" r:id="rId25"/>
    <p:sldId id="1718" r:id="rId26"/>
    <p:sldId id="1719" r:id="rId27"/>
    <p:sldId id="1440" r:id="rId28"/>
    <p:sldId id="1561" r:id="rId29"/>
    <p:sldId id="1667" r:id="rId30"/>
    <p:sldId id="1565" r:id="rId31"/>
    <p:sldId id="1567" r:id="rId32"/>
    <p:sldId id="1732" r:id="rId33"/>
    <p:sldId id="1594" r:id="rId34"/>
    <p:sldId id="1595" r:id="rId35"/>
    <p:sldId id="1663" r:id="rId36"/>
    <p:sldId id="1698" r:id="rId37"/>
    <p:sldId id="1702" r:id="rId38"/>
    <p:sldId id="1703" r:id="rId39"/>
    <p:sldId id="1704" r:id="rId40"/>
    <p:sldId id="1705" r:id="rId41"/>
    <p:sldId id="1699" r:id="rId42"/>
    <p:sldId id="1700" r:id="rId43"/>
    <p:sldId id="1701" r:id="rId44"/>
    <p:sldId id="1706" r:id="rId45"/>
    <p:sldId id="1768" r:id="rId46"/>
    <p:sldId id="1431" r:id="rId47"/>
    <p:sldId id="1438" r:id="rId48"/>
    <p:sldId id="1439" r:id="rId49"/>
    <p:sldId id="1695" r:id="rId50"/>
    <p:sldId id="1741" r:id="rId51"/>
    <p:sldId id="1696" r:id="rId52"/>
    <p:sldId id="1697" r:id="rId53"/>
    <p:sldId id="1464" r:id="rId54"/>
    <p:sldId id="1507" r:id="rId55"/>
    <p:sldId id="1664" r:id="rId56"/>
    <p:sldId id="1653" r:id="rId57"/>
    <p:sldId id="1654" r:id="rId58"/>
    <p:sldId id="1655" r:id="rId59"/>
    <p:sldId id="1661" r:id="rId60"/>
    <p:sldId id="1656" r:id="rId61"/>
    <p:sldId id="1657" r:id="rId62"/>
    <p:sldId id="1658" r:id="rId63"/>
    <p:sldId id="1659" r:id="rId64"/>
    <p:sldId id="1660" r:id="rId65"/>
    <p:sldId id="1465" r:id="rId66"/>
    <p:sldId id="1739" r:id="rId67"/>
    <p:sldId id="1605" r:id="rId68"/>
    <p:sldId id="1589" r:id="rId69"/>
    <p:sldId id="1668" r:id="rId70"/>
    <p:sldId id="1766" r:id="rId71"/>
    <p:sldId id="1742" r:id="rId72"/>
    <p:sldId id="1606" r:id="rId73"/>
    <p:sldId id="1607" r:id="rId74"/>
    <p:sldId id="1619" r:id="rId75"/>
    <p:sldId id="1505" r:id="rId76"/>
    <p:sldId id="1506" r:id="rId77"/>
    <p:sldId id="1575" r:id="rId78"/>
    <p:sldId id="1693" r:id="rId79"/>
    <p:sldId id="1514" r:id="rId80"/>
    <p:sldId id="1516" r:id="rId81"/>
    <p:sldId id="1517" r:id="rId82"/>
    <p:sldId id="1531" r:id="rId83"/>
    <p:sldId id="1669" r:id="rId84"/>
    <p:sldId id="1670" r:id="rId85"/>
    <p:sldId id="1671" r:id="rId86"/>
    <p:sldId id="1672" r:id="rId87"/>
    <p:sldId id="1673" r:id="rId88"/>
    <p:sldId id="1775" r:id="rId89"/>
    <p:sldId id="1674" r:id="rId90"/>
    <p:sldId id="1747" r:id="rId91"/>
    <p:sldId id="1755" r:id="rId92"/>
    <p:sldId id="1743" r:id="rId93"/>
    <p:sldId id="1744" r:id="rId94"/>
    <p:sldId id="1753" r:id="rId95"/>
    <p:sldId id="1678" r:id="rId96"/>
    <p:sldId id="1754" r:id="rId97"/>
    <p:sldId id="1680" r:id="rId98"/>
    <p:sldId id="1681" r:id="rId99"/>
    <p:sldId id="1769" r:id="rId100"/>
    <p:sldId id="1493" r:id="rId101"/>
    <p:sldId id="1536" r:id="rId102"/>
    <p:sldId id="1608" r:id="rId103"/>
    <p:sldId id="1749" r:id="rId104"/>
    <p:sldId id="1751" r:id="rId105"/>
    <p:sldId id="1590" r:id="rId106"/>
    <p:sldId id="1627" r:id="rId107"/>
    <p:sldId id="1770" r:id="rId108"/>
    <p:sldId id="1682" r:id="rId109"/>
    <p:sldId id="1500" r:id="rId110"/>
    <p:sldId id="1757" r:id="rId111"/>
    <p:sldId id="1758" r:id="rId112"/>
    <p:sldId id="1690" r:id="rId113"/>
    <p:sldId id="1537" r:id="rId114"/>
    <p:sldId id="1538" r:id="rId115"/>
    <p:sldId id="1539" r:id="rId116"/>
    <p:sldId id="1740" r:id="rId117"/>
    <p:sldId id="1639" r:id="rId118"/>
    <p:sldId id="1540" r:id="rId119"/>
    <p:sldId id="1759" r:id="rId120"/>
    <p:sldId id="1541" r:id="rId121"/>
    <p:sldId id="1581" r:id="rId122"/>
    <p:sldId id="1582" r:id="rId123"/>
    <p:sldId id="1694" r:id="rId124"/>
    <p:sldId id="1583" r:id="rId125"/>
    <p:sldId id="1760" r:id="rId126"/>
    <p:sldId id="1761" r:id="rId127"/>
    <p:sldId id="1762" r:id="rId128"/>
    <p:sldId id="1733" r:id="rId129"/>
    <p:sldId id="1756" r:id="rId130"/>
    <p:sldId id="1734" r:id="rId131"/>
    <p:sldId id="1735" r:id="rId132"/>
    <p:sldId id="1736" r:id="rId133"/>
    <p:sldId id="1727" r:id="rId134"/>
    <p:sldId id="1774" r:id="rId135"/>
  </p:sldIdLst>
  <p:sldSz cx="9144000" cy="6858000" type="screen4x3"/>
  <p:notesSz cx="7315200" cy="9601200"/>
  <p:custDataLst>
    <p:tags r:id="rId138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99FFCC"/>
    <a:srgbClr val="14663B"/>
    <a:srgbClr val="097542"/>
    <a:srgbClr val="000099"/>
    <a:srgbClr val="085823"/>
    <a:srgbClr val="333333"/>
    <a:srgbClr val="CC0000"/>
    <a:srgbClr val="1C1C1C"/>
    <a:srgbClr val="045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1" autoAdjust="0"/>
  </p:normalViewPr>
  <p:slideViewPr>
    <p:cSldViewPr>
      <p:cViewPr varScale="1">
        <p:scale>
          <a:sx n="91" d="100"/>
          <a:sy n="91" d="100"/>
        </p:scale>
        <p:origin x="1326" y="72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1212" y="-25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tags" Target="tags/tag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2.xml"/><Relationship Id="rId2" Type="http://schemas.openxmlformats.org/officeDocument/2006/relationships/slide" Target="slides/slide51.xml"/><Relationship Id="rId1" Type="http://schemas.openxmlformats.org/officeDocument/2006/relationships/slide" Target="slides/slide18.xml"/><Relationship Id="rId6" Type="http://schemas.openxmlformats.org/officeDocument/2006/relationships/slide" Target="slides/slide95.xml"/><Relationship Id="rId5" Type="http://schemas.openxmlformats.org/officeDocument/2006/relationships/slide" Target="slides/slide73.xml"/><Relationship Id="rId4" Type="http://schemas.openxmlformats.org/officeDocument/2006/relationships/slide" Target="slides/slide7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7891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romi@romisatriawahono.net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id-ID" altLang="ja-JP" smtClean="0"/>
              <a:t>Object-Oriented Programming</a:t>
            </a:r>
            <a:endParaRPr lang="en-US" altLang="ja-JP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http://romisatriawahono.net</a:t>
            </a:r>
          </a:p>
        </p:txBody>
      </p:sp>
      <p:sp>
        <p:nvSpPr>
          <p:cNvPr id="286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20BA22-84AE-463F-B763-769EDAF33372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286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1715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91002E-3643-421E-8E60-DB9FD978C5C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Typical Java environment</a:t>
            </a:r>
          </a:p>
        </p:txBody>
      </p:sp>
    </p:spTree>
    <p:extLst>
      <p:ext uri="{BB962C8B-B14F-4D97-AF65-F5344CB8AC3E}">
        <p14:creationId xmlns:p14="http://schemas.microsoft.com/office/powerpoint/2010/main" val="289900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</a:endParaRPr>
          </a:p>
        </p:txBody>
      </p:sp>
      <p:sp>
        <p:nvSpPr>
          <p:cNvPr id="280799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3521075" y="4267200"/>
            <a:ext cx="5113338" cy="1404938"/>
          </a:xfrm>
          <a:ln/>
        </p:spPr>
        <p:txBody>
          <a:bodyPr rIns="0"/>
          <a:lstStyle>
            <a:lvl1pPr marL="0" indent="0" algn="r">
              <a:buFont typeface="Times" pitchFamily="18" charset="0"/>
              <a:buNone/>
              <a:defRPr sz="26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0698" name="Rectangle 122"/>
          <p:cNvSpPr>
            <a:spLocks noGrp="1" noChangeArrowheads="1"/>
          </p:cNvSpPr>
          <p:nvPr>
            <p:ph type="ctrTitle"/>
          </p:nvPr>
        </p:nvSpPr>
        <p:spPr bwMode="auto">
          <a:xfrm>
            <a:off x="381000" y="420688"/>
            <a:ext cx="8305800" cy="2352675"/>
          </a:xfrm>
          <a:ln/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475989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926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92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kumimoji="0" lang="en-US" altLang="en-US" sz="1800" dirty="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50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48488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30872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 algn="l">
              <a:defRPr/>
            </a:pPr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553200"/>
            <a:ext cx="2133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fld id="{B69B7BB2-87DD-499E-A7A0-72C7A8C5EED6}" type="slidenum">
              <a:rPr kumimoji="0" lang="en-US" sz="180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‹#›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5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12" y="190500"/>
            <a:ext cx="8561387" cy="6477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553450" cy="5181600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802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598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62075"/>
            <a:ext cx="4102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56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23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4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86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301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0973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tIns="91440" bIns="91440" anchor="ctr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defRPr/>
            </a:pPr>
            <a:endParaRPr kumimoji="0" lang="en-US" sz="2400">
              <a:solidFill>
                <a:srgbClr val="000000"/>
              </a:solidFill>
              <a:effectLst/>
              <a:latin typeface="Arial" pitchFamily="34" charset="0"/>
              <a:ea typeface="Arial Unicode MS"/>
              <a:cs typeface="Arial" charset="0"/>
            </a:endParaRPr>
          </a:p>
        </p:txBody>
      </p:sp>
      <p:sp>
        <p:nvSpPr>
          <p:cNvPr id="7171" name="Rectangle 52"/>
          <p:cNvSpPr>
            <a:spLocks noGrp="1" noChangeArrowheads="1"/>
          </p:cNvSpPr>
          <p:nvPr>
            <p:ph type="body" idx="1"/>
          </p:nvPr>
        </p:nvSpPr>
        <p:spPr bwMode="gray">
          <a:xfrm>
            <a:off x="285750" y="1143000"/>
            <a:ext cx="8553450" cy="5105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172" name="Rectangle 53"/>
          <p:cNvSpPr>
            <a:spLocks noGrp="1" noChangeArrowheads="1"/>
          </p:cNvSpPr>
          <p:nvPr>
            <p:ph type="title"/>
          </p:nvPr>
        </p:nvSpPr>
        <p:spPr bwMode="invGray">
          <a:xfrm>
            <a:off x="277813" y="190500"/>
            <a:ext cx="8561387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4372397" y="65532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0B740A30-4246-490D-8477-DDC9B02284B9}" type="slidenum">
              <a:rPr kumimoji="0" lang="en-US" sz="12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Unicode MS"/>
              </a:rPr>
              <a:pPr algn="l">
                <a:defRPr/>
              </a:pPr>
              <a:t>‹#›</a:t>
            </a:fld>
            <a:endParaRPr kumimoji="0" lang="en-US" sz="1200" dirty="0">
              <a:solidFill>
                <a:srgbClr val="000000"/>
              </a:solidFill>
              <a:effectLst/>
              <a:latin typeface="Calibri" panose="020F0502020204030204" pitchFamily="34" charset="0"/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89630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21" r:id="rId11"/>
    <p:sldLayoutId id="2147483722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Tahoma" pitchFamily="34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pitchFamily="34" charset="0"/>
          <a:ea typeface="Arial Unicode MS" pitchFamily="34" charset="-128"/>
          <a:cs typeface="Arial Unicode MS" pitchFamily="34" charset="-128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7F7F7F"/>
        </a:buClr>
        <a:buFont typeface="Wingdings" pitchFamily="2" charset="2"/>
        <a:buChar char="§"/>
        <a:defRPr sz="3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35000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•"/>
        <a:defRPr sz="26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22338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Wingdings" pitchFamily="2" charset="2"/>
        <a:buChar char="ü"/>
        <a:defRPr sz="2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09675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Arial" charset="0"/>
        <a:buChar char="-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97013" indent="-173038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A6A6A6"/>
        </a:buClr>
        <a:buFont typeface="Times" pitchFamily="18" charset="0"/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9542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4114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28686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325813" indent="-173038" algn="l" rtl="0" fontAlgn="base">
        <a:lnSpc>
          <a:spcPct val="90000"/>
        </a:lnSpc>
        <a:spcBef>
          <a:spcPct val="30000"/>
        </a:spcBef>
        <a:spcAft>
          <a:spcPct val="10000"/>
        </a:spcAft>
        <a:buClr>
          <a:schemeClr val="tx1"/>
        </a:buClr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hyperlink" Target="mailto:romi@brainmatics.com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801688"/>
            <a:ext cx="8305800" cy="2093912"/>
          </a:xfrm>
        </p:spPr>
        <p:txBody>
          <a:bodyPr/>
          <a:lstStyle/>
          <a:p>
            <a:pPr>
              <a:defRPr/>
            </a:pPr>
            <a:r>
              <a:rPr lang="en-US" sz="6600" dirty="0" smtClean="0"/>
              <a:t>Java Fundamentals</a:t>
            </a:r>
            <a:endParaRPr lang="en-US" sz="66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6781800" cy="1600200"/>
          </a:xfrm>
        </p:spPr>
        <p:txBody>
          <a:bodyPr/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dirty="0" smtClean="0"/>
              <a:t>romi@romisatriawahono.net</a:t>
            </a:r>
            <a:br>
              <a:rPr lang="en-US" sz="2500" dirty="0" smtClean="0"/>
            </a:br>
            <a:r>
              <a:rPr lang="en-US" sz="2500" dirty="0" smtClean="0"/>
              <a:t>http://romisatriawahono.net</a:t>
            </a:r>
            <a:r>
              <a:rPr lang="en-US" sz="2500" smtClean="0"/>
              <a:t/>
            </a:r>
            <a:br>
              <a:rPr lang="en-US" sz="2500" smtClean="0"/>
            </a:br>
            <a:r>
              <a:rPr lang="id-ID" sz="2500"/>
              <a:t>+6281586220090</a:t>
            </a:r>
            <a:endParaRPr lang="en-US" sz="2500"/>
          </a:p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7524890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Bahasa Pemrograman?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92663"/>
          </a:xfrm>
        </p:spPr>
        <p:txBody>
          <a:bodyPr/>
          <a:lstStyle/>
          <a:p>
            <a:pPr>
              <a:defRPr/>
            </a:pPr>
            <a:r>
              <a:rPr lang="id-ID" sz="3200" dirty="0" smtClean="0"/>
              <a:t>Komputer bekerja seperti </a:t>
            </a:r>
            <a:r>
              <a:rPr lang="id-ID" sz="3200" dirty="0" smtClean="0">
                <a:solidFill>
                  <a:srgbClr val="C00000"/>
                </a:solidFill>
              </a:rPr>
              <a:t>switching</a:t>
            </a:r>
            <a:r>
              <a:rPr lang="id-ID" sz="3200" dirty="0" smtClean="0"/>
              <a:t> dan hanya </a:t>
            </a:r>
            <a:r>
              <a:rPr lang="id-ID" sz="3200" dirty="0" smtClean="0">
                <a:solidFill>
                  <a:srgbClr val="C00000"/>
                </a:solidFill>
              </a:rPr>
              <a:t>mengenali 0 dan 1</a:t>
            </a:r>
          </a:p>
          <a:p>
            <a:pPr>
              <a:defRPr/>
            </a:pPr>
            <a:r>
              <a:rPr lang="id-ID" sz="3200" dirty="0" smtClean="0"/>
              <a:t>Manusia </a:t>
            </a:r>
            <a:r>
              <a:rPr lang="id-ID" sz="3200" dirty="0" smtClean="0">
                <a:solidFill>
                  <a:srgbClr val="C00000"/>
                </a:solidFill>
              </a:rPr>
              <a:t>tidak (paham) berbicara </a:t>
            </a:r>
            <a:r>
              <a:rPr lang="id-ID" sz="3200" dirty="0" smtClean="0"/>
              <a:t>dengan bahasa 0 dan 1</a:t>
            </a:r>
          </a:p>
          <a:p>
            <a:pPr>
              <a:defRPr/>
            </a:pPr>
            <a:r>
              <a:rPr lang="id-ID" sz="3200" dirty="0" smtClean="0"/>
              <a:t>Perlu bahasa pemrograman yang dapat menjadi </a:t>
            </a:r>
            <a:r>
              <a:rPr lang="id-ID" sz="3200" dirty="0" smtClean="0">
                <a:solidFill>
                  <a:srgbClr val="C00000"/>
                </a:solidFill>
              </a:rPr>
              <a:t>perantara percakapan </a:t>
            </a:r>
            <a:r>
              <a:rPr lang="id-ID" sz="3200" dirty="0" smtClean="0"/>
              <a:t>antara komputer dan manusia</a:t>
            </a:r>
          </a:p>
          <a:p>
            <a:pPr>
              <a:defRPr/>
            </a:pPr>
            <a:r>
              <a:rPr lang="id-ID" sz="3200" dirty="0" smtClean="0"/>
              <a:t>Bahasa pemrograman diubah ke dalam bahasa yang dipahami oleh komputer dengan menggunakan </a:t>
            </a:r>
            <a:r>
              <a:rPr lang="id-ID" sz="3200" dirty="0" smtClean="0">
                <a:solidFill>
                  <a:srgbClr val="C00000"/>
                </a:solidFill>
              </a:rPr>
              <a:t>interpreter</a:t>
            </a:r>
            <a:r>
              <a:rPr lang="id-ID" sz="3200" dirty="0" smtClean="0"/>
              <a:t> atau </a:t>
            </a:r>
            <a:r>
              <a:rPr lang="id-ID" sz="3200" dirty="0" smtClean="0">
                <a:solidFill>
                  <a:srgbClr val="C00000"/>
                </a:solidFill>
              </a:rPr>
              <a:t>kompiler</a:t>
            </a:r>
            <a:endParaRPr lang="id-ID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Polymorphism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792663"/>
          </a:xfrm>
        </p:spPr>
        <p:txBody>
          <a:bodyPr/>
          <a:lstStyle/>
          <a:p>
            <a:r>
              <a:rPr lang="id-ID" sz="3400" dirty="0" smtClean="0"/>
              <a:t>Kemampuan untuk </a:t>
            </a:r>
            <a:r>
              <a:rPr lang="id-ID" sz="3400" dirty="0" smtClean="0">
                <a:solidFill>
                  <a:srgbClr val="C00000"/>
                </a:solidFill>
              </a:rPr>
              <a:t>memperlakukan </a:t>
            </a:r>
            <a:r>
              <a:rPr lang="id-ID" sz="3400" dirty="0" err="1" smtClean="0">
                <a:solidFill>
                  <a:srgbClr val="C00000"/>
                </a:solidFill>
              </a:rPr>
              <a:t>object</a:t>
            </a:r>
            <a:r>
              <a:rPr lang="id-ID" sz="3400" dirty="0" smtClean="0">
                <a:solidFill>
                  <a:srgbClr val="C00000"/>
                </a:solidFill>
              </a:rPr>
              <a:t> yang memiliki perilaku (bentuk) yang berbeda </a:t>
            </a:r>
          </a:p>
          <a:p>
            <a:r>
              <a:rPr lang="en-US" sz="3400" dirty="0" err="1" smtClean="0"/>
              <a:t>Implementasi</a:t>
            </a:r>
            <a:r>
              <a:rPr lang="en-US" sz="3400" dirty="0" smtClean="0"/>
              <a:t> </a:t>
            </a:r>
            <a:r>
              <a:rPr lang="en-US" sz="3400" dirty="0" err="1" smtClean="0"/>
              <a:t>konsep</a:t>
            </a:r>
            <a:r>
              <a:rPr lang="en-US" sz="3400" dirty="0" smtClean="0"/>
              <a:t> polymorphism:</a:t>
            </a:r>
            <a:endParaRPr lang="id-ID" sz="3400" dirty="0" smtClean="0"/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Overloading</a:t>
            </a:r>
            <a:r>
              <a:rPr lang="id-ID" sz="2800" dirty="0" smtClean="0"/>
              <a:t>: Kemampuan untuk menggunakan </a:t>
            </a:r>
            <a:r>
              <a:rPr lang="id-ID" sz="2800" dirty="0" smtClean="0">
                <a:solidFill>
                  <a:srgbClr val="0070C0"/>
                </a:solidFill>
              </a:rPr>
              <a:t>nama yang sama</a:t>
            </a:r>
            <a:r>
              <a:rPr lang="id-ID" sz="2800" dirty="0" smtClean="0"/>
              <a:t> untuk beberapa </a:t>
            </a:r>
            <a:r>
              <a:rPr lang="id-ID" sz="2800" dirty="0" smtClean="0">
                <a:solidFill>
                  <a:srgbClr val="0070C0"/>
                </a:solidFill>
              </a:rPr>
              <a:t>method yang berbeda parameter</a:t>
            </a:r>
            <a:r>
              <a:rPr lang="id-ID" sz="2800" dirty="0" smtClean="0"/>
              <a:t> (</a:t>
            </a:r>
            <a:r>
              <a:rPr lang="id-ID" sz="2800" dirty="0" smtClean="0">
                <a:solidFill>
                  <a:srgbClr val="0070C0"/>
                </a:solidFill>
              </a:rPr>
              <a:t>tipe</a:t>
            </a:r>
            <a:r>
              <a:rPr lang="id-ID" sz="2800" dirty="0" smtClean="0"/>
              <a:t> dan atau </a:t>
            </a:r>
            <a:r>
              <a:rPr lang="id-ID" sz="2800" dirty="0" smtClean="0">
                <a:solidFill>
                  <a:srgbClr val="0070C0"/>
                </a:solidFill>
              </a:rPr>
              <a:t>jumlah</a:t>
            </a:r>
            <a:r>
              <a:rPr lang="id-ID" sz="2800" dirty="0" smtClean="0"/>
              <a:t>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Overriding</a:t>
            </a:r>
            <a:r>
              <a:rPr lang="id-ID" sz="2800" dirty="0" smtClean="0"/>
              <a:t>: Kemampuan </a:t>
            </a:r>
            <a:r>
              <a:rPr lang="id-ID" sz="2800" dirty="0" err="1" smtClean="0"/>
              <a:t>subclass</a:t>
            </a:r>
            <a:r>
              <a:rPr lang="id-ID" sz="2800" dirty="0" smtClean="0"/>
              <a:t> untuk </a:t>
            </a:r>
            <a:r>
              <a:rPr lang="id-ID" sz="2800" dirty="0" smtClean="0">
                <a:solidFill>
                  <a:srgbClr val="0070C0"/>
                </a:solidFill>
              </a:rPr>
              <a:t>menimpa </a:t>
            </a:r>
            <a:r>
              <a:rPr lang="id-ID" sz="2800" dirty="0" err="1" smtClean="0">
                <a:solidFill>
                  <a:srgbClr val="0070C0"/>
                </a:solidFill>
              </a:rPr>
              <a:t>method</a:t>
            </a:r>
            <a:r>
              <a:rPr lang="id-ID" sz="2800" dirty="0" smtClean="0">
                <a:solidFill>
                  <a:srgbClr val="0070C0"/>
                </a:solidFill>
              </a:rPr>
              <a:t> </a:t>
            </a:r>
            <a:r>
              <a:rPr lang="id-ID" sz="2800" dirty="0" smtClean="0"/>
              <a:t>dari </a:t>
            </a:r>
            <a:r>
              <a:rPr lang="id-ID" sz="2800" dirty="0" err="1" smtClean="0"/>
              <a:t>superclass</a:t>
            </a:r>
            <a:r>
              <a:rPr lang="id-ID" sz="2800" dirty="0" smtClean="0"/>
              <a:t>, yaitu dengan cara menggunakan nama dan parameter yang sama pada </a:t>
            </a:r>
            <a:r>
              <a:rPr lang="id-ID" sz="2800" dirty="0" err="1" smtClean="0"/>
              <a:t>method</a:t>
            </a:r>
            <a:endParaRPr lang="id-ID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Polymorphism – </a:t>
            </a:r>
            <a:r>
              <a:rPr lang="id-ID" altLang="ja-JP" dirty="0" smtClean="0"/>
              <a:t>Overloading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572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1600" dirty="0" smtClean="0"/>
              <a:t>class Mobil {</a:t>
            </a:r>
          </a:p>
          <a:p>
            <a:pPr>
              <a:buNone/>
            </a:pPr>
            <a:r>
              <a:rPr lang="id-ID" sz="1600" dirty="0" smtClean="0"/>
              <a:t>	String warna;</a:t>
            </a:r>
          </a:p>
          <a:p>
            <a:pPr>
              <a:buNone/>
            </a:pPr>
            <a:r>
              <a:rPr lang="id-ID" sz="1600" dirty="0" smtClean="0"/>
              <a:t>	int tahunProduksi;</a:t>
            </a:r>
          </a:p>
          <a:p>
            <a:pPr>
              <a:buNone/>
            </a:pPr>
            <a:endParaRPr lang="id-ID" sz="1600" dirty="0" smtClean="0"/>
          </a:p>
          <a:p>
            <a:pPr>
              <a:buNone/>
            </a:pPr>
            <a:r>
              <a:rPr lang="id-ID" sz="1600" dirty="0" smtClean="0"/>
              <a:t>	</a:t>
            </a:r>
            <a:r>
              <a:rPr lang="id-ID" sz="1600" dirty="0" smtClean="0">
                <a:solidFill>
                  <a:srgbClr val="C00000"/>
                </a:solidFill>
              </a:rPr>
              <a:t>public Mobil(String warna, int tahunProduksi){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    </a:t>
            </a:r>
            <a:r>
              <a:rPr lang="id-ID" sz="1600" dirty="0" err="1" smtClean="0">
                <a:solidFill>
                  <a:srgbClr val="C00000"/>
                </a:solidFill>
              </a:rPr>
              <a:t>this.warna</a:t>
            </a:r>
            <a:r>
              <a:rPr lang="id-ID" sz="1600" dirty="0" smtClean="0">
                <a:solidFill>
                  <a:srgbClr val="C00000"/>
                </a:solidFill>
              </a:rPr>
              <a:t> = warna;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    </a:t>
            </a:r>
            <a:r>
              <a:rPr lang="id-ID" sz="1600" dirty="0" err="1" smtClean="0">
                <a:solidFill>
                  <a:srgbClr val="C00000"/>
                </a:solidFill>
              </a:rPr>
              <a:t>this.tahunProduksi</a:t>
            </a:r>
            <a:r>
              <a:rPr lang="id-ID" sz="1600" dirty="0" smtClean="0">
                <a:solidFill>
                  <a:srgbClr val="C00000"/>
                </a:solidFill>
              </a:rPr>
              <a:t> = tahunProduksi;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public Mobil(){</a:t>
            </a:r>
          </a:p>
          <a:p>
            <a:pPr>
              <a:buNone/>
            </a:pPr>
            <a:r>
              <a:rPr lang="id-ID" sz="16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id-ID" sz="1600" dirty="0" smtClean="0"/>
              <a:t>	</a:t>
            </a:r>
          </a:p>
          <a:p>
            <a:pPr>
              <a:buNone/>
            </a:pPr>
            <a:r>
              <a:rPr lang="id-ID" sz="1600" dirty="0" smtClean="0"/>
              <a:t>	void info(){</a:t>
            </a:r>
          </a:p>
          <a:p>
            <a:pPr>
              <a:buNone/>
            </a:pPr>
            <a:r>
              <a:rPr lang="id-ID" sz="1600" dirty="0" smtClean="0"/>
              <a:t>	</a:t>
            </a:r>
            <a:r>
              <a:rPr lang="id-ID" sz="1400" dirty="0" smtClean="0"/>
              <a:t>     </a:t>
            </a:r>
            <a:r>
              <a:rPr lang="id-ID" sz="1400" dirty="0" err="1" smtClean="0"/>
              <a:t>System.out.println</a:t>
            </a:r>
            <a:r>
              <a:rPr lang="id-ID" sz="1400" dirty="0" smtClean="0"/>
              <a:t>("Warna: " + warna);</a:t>
            </a:r>
          </a:p>
          <a:p>
            <a:pPr>
              <a:buNone/>
            </a:pPr>
            <a:r>
              <a:rPr lang="id-ID" sz="1400" dirty="0" smtClean="0"/>
              <a:t>	     </a:t>
            </a:r>
            <a:r>
              <a:rPr lang="id-ID" sz="1400" dirty="0" err="1" smtClean="0"/>
              <a:t>System.out.println</a:t>
            </a:r>
            <a:r>
              <a:rPr lang="id-ID" sz="1400" dirty="0" smtClean="0"/>
              <a:t>("Tahun: " + </a:t>
            </a:r>
            <a:r>
              <a:rPr lang="id-ID" sz="1400" dirty="0" err="1" smtClean="0"/>
              <a:t>tahunProduksi</a:t>
            </a:r>
            <a:r>
              <a:rPr lang="id-ID" sz="1400" dirty="0" smtClean="0"/>
              <a:t>);</a:t>
            </a:r>
          </a:p>
          <a:p>
            <a:pPr>
              <a:buNone/>
            </a:pPr>
            <a:r>
              <a:rPr lang="id-ID" sz="1600" dirty="0" smtClean="0"/>
              <a:t>	}</a:t>
            </a:r>
          </a:p>
          <a:p>
            <a:pPr>
              <a:buNone/>
            </a:pPr>
            <a:r>
              <a:rPr lang="id-ID" sz="16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00600" y="838200"/>
            <a:ext cx="4343400" cy="3276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MobilKonstruktor{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static void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16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 mobilku = new Mobil(“Merah”, 2003);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mobilku.info();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1800" kern="0" dirty="0" smtClean="0">
              <a:solidFill>
                <a:srgbClr val="C000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nn-NO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Mobil mobil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mu</a:t>
            </a:r>
            <a:r>
              <a:rPr kumimoji="0" lang="nn-NO" sz="1800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 = new Mobil();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kumimoji="0" lang="nn-NO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mobil</a:t>
            </a:r>
            <a:r>
              <a:rPr kumimoji="0" lang="id-ID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mu.</a:t>
            </a:r>
            <a:r>
              <a:rPr kumimoji="0" lang="nn-NO" sz="18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info();</a:t>
            </a:r>
            <a:endParaRPr kumimoji="0" lang="id-ID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511398"/>
            <a:ext cx="4343400" cy="2346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Polymorphism – </a:t>
            </a:r>
            <a:r>
              <a:rPr lang="id-ID" altLang="ja-JP" dirty="0" smtClean="0"/>
              <a:t>Overloading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buNone/>
            </a:pPr>
            <a:r>
              <a:rPr lang="id-ID" sz="2200" dirty="0" smtClean="0"/>
              <a:t>class Lingkaran{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	</a:t>
            </a:r>
            <a:r>
              <a:rPr lang="id-ID" sz="2200" dirty="0" err="1" smtClean="0"/>
              <a:t>void</a:t>
            </a:r>
            <a:r>
              <a:rPr lang="id-ID" sz="2200" dirty="0" smtClean="0"/>
              <a:t> gambar</a:t>
            </a:r>
            <a:r>
              <a:rPr lang="en-US" sz="2200" dirty="0" err="1" smtClean="0"/>
              <a:t>Lingkaran</a:t>
            </a:r>
            <a:r>
              <a:rPr lang="en-US" sz="2200" dirty="0" smtClean="0"/>
              <a:t>(){</a:t>
            </a:r>
          </a:p>
          <a:p>
            <a:pPr>
              <a:buNone/>
            </a:pPr>
            <a:r>
              <a:rPr lang="en-US" sz="2200" dirty="0" smtClean="0"/>
              <a:t>	}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/>
              <a:t> </a:t>
            </a:r>
            <a:r>
              <a:rPr lang="id-ID" sz="2200" dirty="0" err="1"/>
              <a:t>void</a:t>
            </a:r>
            <a:r>
              <a:rPr lang="id-ID" sz="2200" dirty="0"/>
              <a:t> </a:t>
            </a:r>
            <a:r>
              <a:rPr lang="id-ID" sz="2200" dirty="0" err="1" smtClean="0">
                <a:solidFill>
                  <a:srgbClr val="C00000"/>
                </a:solidFill>
              </a:rPr>
              <a:t>gambarLingkaran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err="1" smtClean="0">
                <a:solidFill>
                  <a:srgbClr val="C00000"/>
                </a:solidFill>
              </a:rPr>
              <a:t>int</a:t>
            </a:r>
            <a:r>
              <a:rPr lang="id-ID" sz="2200" dirty="0" smtClean="0">
                <a:solidFill>
                  <a:srgbClr val="C00000"/>
                </a:solidFill>
              </a:rPr>
              <a:t> diameter)</a:t>
            </a:r>
            <a:r>
              <a:rPr lang="id-ID" sz="2200" dirty="0" smtClean="0"/>
              <a:t>{</a:t>
            </a:r>
          </a:p>
          <a:p>
            <a:pPr>
              <a:buNone/>
            </a:pPr>
            <a:r>
              <a:rPr lang="id-ID" sz="2200" dirty="0" smtClean="0"/>
              <a:t>	...</a:t>
            </a:r>
          </a:p>
          <a:p>
            <a:pPr>
              <a:buNone/>
            </a:pPr>
            <a:r>
              <a:rPr lang="id-ID" sz="2200" smtClean="0"/>
              <a:t>	}</a:t>
            </a:r>
          </a:p>
          <a:p>
            <a:pPr>
              <a:buNone/>
            </a:pPr>
            <a:r>
              <a:rPr lang="id-ID" sz="2200"/>
              <a:t>	 void </a:t>
            </a:r>
            <a:r>
              <a:rPr lang="id-ID" sz="2200" smtClean="0">
                <a:solidFill>
                  <a:srgbClr val="C00000"/>
                </a:solidFill>
              </a:rPr>
              <a:t>gambarLingkaran(double </a:t>
            </a:r>
            <a:r>
              <a:rPr lang="id-ID" sz="2200">
                <a:solidFill>
                  <a:srgbClr val="C00000"/>
                </a:solidFill>
              </a:rPr>
              <a:t>diameter)</a:t>
            </a:r>
            <a:r>
              <a:rPr lang="id-ID" sz="2200"/>
              <a:t>{</a:t>
            </a:r>
          </a:p>
          <a:p>
            <a:pPr>
              <a:buNone/>
            </a:pPr>
            <a:r>
              <a:rPr lang="id-ID" sz="2200"/>
              <a:t>	...</a:t>
            </a:r>
          </a:p>
          <a:p>
            <a:pPr>
              <a:buNone/>
            </a:pPr>
            <a:r>
              <a:rPr lang="id-ID" sz="2200"/>
              <a:t>	</a:t>
            </a:r>
            <a:r>
              <a:rPr lang="id-ID" sz="2200" smtClean="0"/>
              <a:t>}</a:t>
            </a:r>
            <a:endParaRPr lang="id-ID" sz="2200" dirty="0" smtClean="0"/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/>
              <a:t> </a:t>
            </a:r>
            <a:r>
              <a:rPr lang="id-ID" sz="2200" dirty="0" err="1"/>
              <a:t>void</a:t>
            </a:r>
            <a:r>
              <a:rPr lang="id-ID" sz="2200" dirty="0"/>
              <a:t> </a:t>
            </a:r>
            <a:r>
              <a:rPr lang="id-ID" sz="2200" dirty="0" err="1" smtClean="0">
                <a:solidFill>
                  <a:srgbClr val="C00000"/>
                </a:solidFill>
              </a:rPr>
              <a:t>gambarLingkaran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err="1" smtClean="0">
                <a:solidFill>
                  <a:srgbClr val="C00000"/>
                </a:solidFill>
              </a:rPr>
              <a:t>int</a:t>
            </a:r>
            <a:r>
              <a:rPr lang="id-ID" sz="2200" dirty="0" smtClean="0">
                <a:solidFill>
                  <a:srgbClr val="C00000"/>
                </a:solidFill>
              </a:rPr>
              <a:t> diameter, int x, int y)</a:t>
            </a:r>
            <a:r>
              <a:rPr lang="id-ID" sz="2200" dirty="0" smtClean="0"/>
              <a:t>{</a:t>
            </a:r>
            <a:br>
              <a:rPr lang="id-ID" sz="2200" dirty="0" smtClean="0"/>
            </a:br>
            <a:r>
              <a:rPr lang="id-ID" sz="2200" dirty="0" smtClean="0"/>
              <a:t>...</a:t>
            </a:r>
          </a:p>
          <a:p>
            <a:pPr>
              <a:buNone/>
            </a:pPr>
            <a:r>
              <a:rPr lang="id-ID" sz="2200" dirty="0" smtClean="0"/>
              <a:t>	}</a:t>
            </a:r>
          </a:p>
          <a:p>
            <a:pPr>
              <a:buNone/>
            </a:pPr>
            <a:r>
              <a:rPr lang="id-ID" sz="2200" dirty="0" smtClean="0"/>
              <a:t>	</a:t>
            </a:r>
            <a:r>
              <a:rPr lang="id-ID" sz="2200" dirty="0"/>
              <a:t> </a:t>
            </a:r>
            <a:r>
              <a:rPr lang="id-ID" sz="2200" dirty="0" err="1"/>
              <a:t>void</a:t>
            </a:r>
            <a:r>
              <a:rPr lang="id-ID" sz="2200" dirty="0"/>
              <a:t> </a:t>
            </a:r>
            <a:r>
              <a:rPr lang="id-ID" sz="2200" dirty="0" err="1" smtClean="0">
                <a:solidFill>
                  <a:srgbClr val="C00000"/>
                </a:solidFill>
              </a:rPr>
              <a:t>gambarLingkaran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err="1" smtClean="0">
                <a:solidFill>
                  <a:srgbClr val="C00000"/>
                </a:solidFill>
              </a:rPr>
              <a:t>int</a:t>
            </a:r>
            <a:r>
              <a:rPr lang="id-ID" sz="2200" dirty="0" smtClean="0">
                <a:solidFill>
                  <a:srgbClr val="C00000"/>
                </a:solidFill>
              </a:rPr>
              <a:t> diameter, int x, int y, int warna, String namaLingkaran)</a:t>
            </a:r>
            <a:r>
              <a:rPr lang="id-ID" sz="2200" dirty="0" smtClean="0"/>
              <a:t>{</a:t>
            </a:r>
            <a:br>
              <a:rPr lang="id-ID" sz="2200" dirty="0" smtClean="0"/>
            </a:br>
            <a:r>
              <a:rPr lang="id-ID" sz="2200" dirty="0" smtClean="0"/>
              <a:t>...</a:t>
            </a:r>
          </a:p>
          <a:p>
            <a:pPr>
              <a:buNone/>
            </a:pPr>
            <a:r>
              <a:rPr lang="id-ID" sz="2200" dirty="0" smtClean="0"/>
              <a:t>	}</a:t>
            </a:r>
          </a:p>
          <a:p>
            <a:pPr>
              <a:buNone/>
            </a:pPr>
            <a:r>
              <a:rPr lang="id-ID" sz="2200" dirty="0" smtClean="0"/>
              <a:t>}</a:t>
            </a:r>
            <a:endParaRPr lang="id-ID" sz="2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altLang="ja-JP" dirty="0"/>
              <a:t>Polymorphism - </a:t>
            </a:r>
            <a:r>
              <a:rPr lang="id-ID" altLang="ja-JP" dirty="0" err="1"/>
              <a:t>Overriding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400" dirty="0" smtClean="0"/>
          </a:p>
          <a:p>
            <a:pPr lvl="1">
              <a:buNone/>
              <a:defRPr/>
            </a:pPr>
            <a:r>
              <a:rPr lang="en-US" sz="2400" dirty="0" smtClean="0"/>
              <a:t>public </a:t>
            </a:r>
            <a:r>
              <a:rPr lang="id-ID" sz="2400" dirty="0" err="1" smtClean="0"/>
              <a:t>class</a:t>
            </a:r>
            <a:r>
              <a:rPr lang="id-ID" sz="2400" dirty="0" smtClean="0"/>
              <a:t> Sepeda{</a:t>
            </a:r>
          </a:p>
          <a:p>
            <a:pPr lvl="1">
              <a:buNone/>
              <a:defRPr/>
            </a:pPr>
            <a:r>
              <a:rPr lang="id-ID" sz="2400" dirty="0"/>
              <a:t>	</a:t>
            </a:r>
            <a:r>
              <a:rPr lang="id-ID" sz="2400" dirty="0" smtClean="0"/>
              <a:t>	</a:t>
            </a:r>
            <a:r>
              <a:rPr lang="id-ID" sz="2400" dirty="0" err="1" smtClean="0"/>
              <a:t>private</a:t>
            </a:r>
            <a:r>
              <a:rPr lang="id-ID" sz="2400" dirty="0" smtClean="0"/>
              <a:t> </a:t>
            </a:r>
            <a:r>
              <a:rPr lang="id-ID" sz="2400" dirty="0" err="1" smtClean="0"/>
              <a:t>int</a:t>
            </a:r>
            <a:r>
              <a:rPr lang="id-ID" sz="2400" dirty="0" smtClean="0"/>
              <a:t> </a:t>
            </a:r>
            <a:r>
              <a:rPr lang="en-US" sz="2400" dirty="0" err="1" smtClean="0"/>
              <a:t>gir</a:t>
            </a:r>
            <a:r>
              <a:rPr lang="en-US" sz="2400" dirty="0" smtClean="0"/>
              <a:t>;</a:t>
            </a:r>
            <a:endParaRPr lang="id-ID" sz="2400" dirty="0" smtClean="0"/>
          </a:p>
          <a:p>
            <a:pPr lvl="1">
              <a:buNone/>
              <a:defRPr/>
            </a:pPr>
            <a:r>
              <a:rPr lang="id-ID" sz="2400" dirty="0" smtClean="0"/>
              <a:t>	</a:t>
            </a:r>
          </a:p>
          <a:p>
            <a:pPr lvl="2">
              <a:buNone/>
              <a:defRPr/>
            </a:pPr>
            <a:r>
              <a:rPr lang="id-ID" sz="2400" dirty="0" smtClean="0"/>
              <a:t>	</a:t>
            </a:r>
            <a:r>
              <a:rPr lang="id-ID" sz="2400" dirty="0" err="1" smtClean="0"/>
              <a:t>void</a:t>
            </a:r>
            <a:r>
              <a:rPr lang="id-ID" sz="2400" dirty="0" smtClean="0"/>
              <a:t> </a:t>
            </a:r>
            <a:r>
              <a:rPr lang="id-ID" sz="2400" dirty="0" err="1" smtClean="0"/>
              <a:t>setGir</a:t>
            </a:r>
            <a:r>
              <a:rPr lang="id-ID" sz="2400" dirty="0" smtClean="0"/>
              <a:t>(</a:t>
            </a:r>
            <a:r>
              <a:rPr lang="id-ID" sz="2400" dirty="0" err="1" smtClean="0"/>
              <a:t>int</a:t>
            </a:r>
            <a:r>
              <a:rPr lang="id-ID" sz="24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4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400" dirty="0" smtClean="0"/>
              <a:t>	}</a:t>
            </a:r>
            <a:endParaRPr lang="en-US" sz="2400" dirty="0" smtClean="0"/>
          </a:p>
          <a:p>
            <a:pPr lvl="2">
              <a:buNone/>
              <a:defRPr/>
            </a:pPr>
            <a:endParaRPr lang="id-ID" sz="2400" dirty="0" smtClean="0"/>
          </a:p>
          <a:p>
            <a:pPr lvl="2">
              <a:buNone/>
              <a:defRPr/>
            </a:pPr>
            <a:r>
              <a:rPr lang="id-ID" sz="2400" dirty="0" smtClean="0"/>
              <a:t>	</a:t>
            </a:r>
            <a:r>
              <a:rPr lang="id-ID" sz="2400" dirty="0" err="1" smtClean="0"/>
              <a:t>int</a:t>
            </a:r>
            <a:r>
              <a:rPr lang="id-ID" sz="2400" dirty="0" smtClean="0"/>
              <a:t> </a:t>
            </a:r>
            <a:r>
              <a:rPr lang="id-ID" sz="2400" dirty="0" err="1" smtClean="0"/>
              <a:t>getGir</a:t>
            </a:r>
            <a:r>
              <a:rPr lang="id-ID" sz="2400" dirty="0" smtClean="0"/>
              <a:t>() {</a:t>
            </a:r>
          </a:p>
          <a:p>
            <a:pPr lvl="2">
              <a:buNone/>
              <a:defRPr/>
            </a:pPr>
            <a:r>
              <a:rPr lang="id-ID" sz="2400" dirty="0"/>
              <a:t>	 </a:t>
            </a:r>
            <a:r>
              <a:rPr lang="id-ID" sz="2400" dirty="0" smtClean="0"/>
              <a:t>   	</a:t>
            </a:r>
            <a:r>
              <a:rPr lang="id-ID" sz="2400" dirty="0" err="1" smtClean="0"/>
              <a:t>return</a:t>
            </a:r>
            <a:r>
              <a:rPr lang="id-ID" sz="2400" dirty="0" smtClean="0"/>
              <a:t> gir;</a:t>
            </a:r>
          </a:p>
          <a:p>
            <a:pPr lvl="2">
              <a:buNone/>
              <a:defRPr/>
            </a:pPr>
            <a:r>
              <a:rPr lang="id-ID" sz="2400" dirty="0" smtClean="0"/>
              <a:t>	}</a:t>
            </a:r>
          </a:p>
          <a:p>
            <a:pPr lvl="1">
              <a:buNone/>
              <a:defRPr/>
            </a:pPr>
            <a:r>
              <a:rPr lang="id-ID" sz="24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6091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991600" cy="685800"/>
          </a:xfrm>
        </p:spPr>
        <p:txBody>
          <a:bodyPr/>
          <a:lstStyle/>
          <a:p>
            <a:r>
              <a:rPr lang="en-US" altLang="ja-JP" sz="3600" dirty="0"/>
              <a:t>Polymorphism - </a:t>
            </a:r>
            <a:r>
              <a:rPr lang="id-ID" altLang="ja-JP" sz="3600" dirty="0" err="1"/>
              <a:t>Overriding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  <a:defRPr/>
            </a:pPr>
            <a:endParaRPr lang="id-ID" sz="2000" dirty="0" smtClean="0"/>
          </a:p>
          <a:p>
            <a:pPr>
              <a:buNone/>
              <a:defRPr/>
            </a:pPr>
            <a:r>
              <a:rPr lang="id-ID" sz="1800" dirty="0" err="1" smtClean="0"/>
              <a:t>public</a:t>
            </a:r>
            <a:r>
              <a:rPr lang="id-ID" sz="1800" dirty="0" smtClean="0"/>
              <a:t> </a:t>
            </a:r>
            <a:r>
              <a:rPr lang="en-US" sz="1800" dirty="0" smtClean="0"/>
              <a:t>class </a:t>
            </a:r>
            <a:r>
              <a:rPr lang="id-ID" sz="1800" dirty="0" smtClean="0"/>
              <a:t>SepedaGunung </a:t>
            </a:r>
            <a:r>
              <a:rPr lang="en-US" sz="1800" dirty="0" smtClean="0">
                <a:solidFill>
                  <a:srgbClr val="C00000"/>
                </a:solidFill>
              </a:rPr>
              <a:t>extends</a:t>
            </a:r>
            <a:r>
              <a:rPr lang="en-US" sz="1800" dirty="0" smtClean="0"/>
              <a:t> </a:t>
            </a:r>
            <a:r>
              <a:rPr lang="id-ID" sz="1800" dirty="0" smtClean="0"/>
              <a:t>Sepeda</a:t>
            </a:r>
            <a:r>
              <a:rPr lang="en-US" sz="1800" dirty="0" smtClean="0"/>
              <a:t>{ </a:t>
            </a:r>
            <a:endParaRPr lang="id-ID" sz="1800" dirty="0" smtClean="0"/>
          </a:p>
          <a:p>
            <a:pPr>
              <a:buNone/>
              <a:defRPr/>
            </a:pPr>
            <a:r>
              <a:rPr lang="id-ID" sz="2000" dirty="0" smtClean="0"/>
              <a:t>	</a:t>
            </a: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void </a:t>
            </a:r>
            <a:r>
              <a:rPr lang="id-ID" sz="2000" dirty="0" err="1" smtClean="0">
                <a:solidFill>
                  <a:srgbClr val="C00000"/>
                </a:solidFill>
              </a:rPr>
              <a:t>setGir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int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err="1" smtClean="0">
                <a:solidFill>
                  <a:srgbClr val="C00000"/>
                </a:solidFill>
              </a:rPr>
              <a:t>pertambahanGir</a:t>
            </a:r>
            <a:r>
              <a:rPr lang="en-US" sz="2000" dirty="0" smtClean="0">
                <a:solidFill>
                  <a:srgbClr val="C00000"/>
                </a:solidFill>
              </a:rPr>
              <a:t>) { 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/>
              <a:t>	    </a:t>
            </a:r>
            <a:r>
              <a:rPr lang="id-ID" sz="2000" dirty="0" smtClean="0"/>
              <a:t>   </a:t>
            </a:r>
            <a:r>
              <a:rPr lang="id-ID" sz="2000" dirty="0" err="1" smtClean="0">
                <a:solidFill>
                  <a:srgbClr val="0070C0"/>
                </a:solidFill>
              </a:rPr>
              <a:t>super</a:t>
            </a:r>
            <a:r>
              <a:rPr lang="id-ID" sz="2000" dirty="0" err="1" smtClean="0"/>
              <a:t>.setGir</a:t>
            </a:r>
            <a:r>
              <a:rPr lang="id-ID" sz="2000" dirty="0" smtClean="0"/>
              <a:t>(</a:t>
            </a:r>
            <a:r>
              <a:rPr lang="id-ID" sz="2000" dirty="0" err="1" smtClean="0"/>
              <a:t>pertambahanGir</a:t>
            </a:r>
            <a:r>
              <a:rPr lang="id-ID" sz="2000" dirty="0"/>
              <a:t>);</a:t>
            </a:r>
          </a:p>
          <a:p>
            <a:pPr>
              <a:buNone/>
              <a:defRPr/>
            </a:pPr>
            <a:r>
              <a:rPr lang="id-ID" sz="2000" dirty="0"/>
              <a:t>         </a:t>
            </a:r>
            <a:r>
              <a:rPr lang="id-ID" sz="2000" dirty="0" smtClean="0"/>
              <a:t>    </a:t>
            </a:r>
            <a:r>
              <a:rPr lang="id-ID" sz="2000" dirty="0" smtClean="0">
                <a:solidFill>
                  <a:srgbClr val="0070C0"/>
                </a:solidFill>
              </a:rPr>
              <a:t>gir </a:t>
            </a:r>
            <a:r>
              <a:rPr lang="id-ID" sz="2000" dirty="0">
                <a:solidFill>
                  <a:srgbClr val="0070C0"/>
                </a:solidFill>
              </a:rPr>
              <a:t>= 2*getGir();	</a:t>
            </a:r>
            <a:endParaRPr lang="id-ID" sz="2000" dirty="0" smtClean="0">
              <a:solidFill>
                <a:srgbClr val="0070C0"/>
              </a:solidFill>
            </a:endParaRP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r>
              <a:rPr lang="id-ID" sz="2000" dirty="0" smtClean="0">
                <a:solidFill>
                  <a:srgbClr val="C00000"/>
                </a:solidFill>
              </a:rPr>
              <a:t>}</a:t>
            </a:r>
            <a:endParaRPr lang="id-ID" sz="2000" dirty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en-US" sz="2000" dirty="0" smtClean="0"/>
              <a:t>} </a:t>
            </a:r>
            <a:endParaRPr lang="id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838200"/>
            <a:ext cx="4724400" cy="6019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err="1" smtClean="0">
                <a:effectLst/>
                <a:latin typeface="+mn-lt"/>
              </a:rPr>
              <a:t>public</a:t>
            </a:r>
            <a:r>
              <a:rPr kumimoji="0" lang="id-ID" sz="1800" kern="0" dirty="0" smtClean="0">
                <a:effectLst/>
                <a:latin typeface="+mn-lt"/>
              </a:rPr>
              <a:t> </a:t>
            </a:r>
            <a:r>
              <a:rPr kumimoji="0" lang="id-ID" sz="1800" kern="0" dirty="0" err="1" smtClean="0">
                <a:effectLst/>
                <a:latin typeface="+mn-lt"/>
              </a:rPr>
              <a:t>class</a:t>
            </a:r>
            <a:r>
              <a:rPr kumimoji="0" lang="id-ID" sz="1800" kern="0" dirty="0" smtClean="0">
                <a:effectLst/>
                <a:latin typeface="+mn-lt"/>
              </a:rPr>
              <a:t> SepedaGunungBeraksi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   public static void main(String[] args)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600" kern="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6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epedaGunung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g=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new</a:t>
            </a:r>
            <a:r>
              <a:rPr kumimoji="0" lang="id-ID" sz="16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epedaGunung();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 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g.setGir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(2);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  </a:t>
            </a:r>
            <a:r>
              <a:rPr kumimoji="0" lang="id-ID" sz="1800" kern="0" dirty="0" err="1" smtClean="0">
                <a:effectLst/>
                <a:latin typeface="+mn-lt"/>
              </a:rPr>
              <a:t>System.out.println</a:t>
            </a:r>
            <a:r>
              <a:rPr kumimoji="0" lang="id-ID" sz="1800" kern="0" dirty="0" smtClean="0">
                <a:effectLst/>
                <a:latin typeface="+mn-lt"/>
              </a:rPr>
              <a:t>(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g.getGir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()</a:t>
            </a:r>
            <a:r>
              <a:rPr kumimoji="0" lang="id-ID" sz="1800" kern="0" dirty="0" smtClean="0">
                <a:effectLst/>
                <a:latin typeface="+mn-lt"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solidFill>
                <a:srgbClr val="0070C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solidFill>
                  <a:srgbClr val="C00000"/>
                </a:solidFill>
                <a:effectLst/>
              </a:rPr>
              <a:t> 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</a:rPr>
              <a:t>   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</a:rPr>
              <a:t>g.setGir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</a:rPr>
              <a:t>(3);</a:t>
            </a:r>
            <a:endParaRPr kumimoji="0" lang="id-ID" sz="1800" kern="0" dirty="0">
              <a:solidFill>
                <a:srgbClr val="0070C0"/>
              </a:solidFill>
              <a:effectLst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>
                <a:solidFill>
                  <a:srgbClr val="0070C0"/>
                </a:solidFill>
                <a:effectLst/>
              </a:rPr>
              <a:t>    </a:t>
            </a:r>
            <a:r>
              <a:rPr kumimoji="0" lang="id-ID" sz="1800" kern="0" dirty="0" err="1">
                <a:effectLst/>
              </a:rPr>
              <a:t>System.out.println</a:t>
            </a:r>
            <a:r>
              <a:rPr kumimoji="0" lang="id-ID" sz="1800" kern="0" dirty="0">
                <a:effectLst/>
              </a:rPr>
              <a:t>(</a:t>
            </a:r>
            <a:r>
              <a:rPr kumimoji="0" lang="en-US" sz="1800" kern="0" dirty="0">
                <a:solidFill>
                  <a:srgbClr val="0070C0"/>
                </a:solidFill>
                <a:effectLst/>
              </a:rPr>
              <a:t>s</a:t>
            </a:r>
            <a:r>
              <a:rPr kumimoji="0" lang="id-ID" sz="1800" kern="0" dirty="0" err="1">
                <a:solidFill>
                  <a:srgbClr val="0070C0"/>
                </a:solidFill>
                <a:effectLst/>
              </a:rPr>
              <a:t>g.getGir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</a:rPr>
              <a:t>()</a:t>
            </a:r>
            <a:r>
              <a:rPr kumimoji="0" lang="id-ID" sz="1800" kern="0" dirty="0" smtClean="0">
                <a:effectLst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82380"/>
            <a:ext cx="335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867" y="6182380"/>
            <a:ext cx="4486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SepedaGunungBeraksi.java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36359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Overloading</a:t>
            </a:r>
            <a:r>
              <a:rPr lang="id-ID" dirty="0" smtClean="0"/>
              <a:t> pada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74737"/>
            <a:ext cx="8458200" cy="47926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Kembangkan </a:t>
            </a:r>
            <a:r>
              <a:rPr lang="id-ID" sz="2800" dirty="0" err="1" smtClean="0"/>
              <a:t>class</a:t>
            </a:r>
            <a:r>
              <a:rPr lang="id-ID" sz="2800" dirty="0" smtClean="0"/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Matematika</a:t>
            </a:r>
            <a:r>
              <a:rPr lang="id-ID" sz="2800" dirty="0" smtClean="0"/>
              <a:t>, </a:t>
            </a:r>
            <a:r>
              <a:rPr lang="id-ID" sz="2800" dirty="0" err="1" smtClean="0">
                <a:solidFill>
                  <a:srgbClr val="C00000"/>
                </a:solidFill>
              </a:rPr>
              <a:t>MatematikaCanggih</a:t>
            </a:r>
            <a:r>
              <a:rPr lang="id-ID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/>
              <a:t>dan </a:t>
            </a:r>
            <a:r>
              <a:rPr lang="id-ID" sz="2800" dirty="0" smtClean="0">
                <a:solidFill>
                  <a:srgbClr val="C00000"/>
                </a:solidFill>
              </a:rPr>
              <a:t>MatematikaBeraksi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Lakukan </a:t>
            </a:r>
            <a:r>
              <a:rPr lang="id-ID" sz="2800" dirty="0" smtClean="0">
                <a:solidFill>
                  <a:srgbClr val="C00000"/>
                </a:solidFill>
              </a:rPr>
              <a:t>overloading pada Method </a:t>
            </a:r>
            <a:r>
              <a:rPr lang="id-ID" sz="2800" dirty="0" smtClean="0"/>
              <a:t>yang ada (pertambahan, pengurangan, perkalian, pembagian, </a:t>
            </a:r>
            <a:r>
              <a:rPr lang="id-ID" sz="2800" dirty="0" err="1" smtClean="0"/>
              <a:t>modulus</a:t>
            </a:r>
            <a:r>
              <a:rPr lang="id-ID" sz="2800" dirty="0" smtClean="0"/>
              <a:t>)</a:t>
            </a:r>
            <a:endParaRPr lang="en-US" sz="28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Tambahkan</a:t>
            </a:r>
            <a:r>
              <a:rPr lang="en-US" sz="2800" dirty="0" smtClean="0"/>
              <a:t> m</a:t>
            </a:r>
            <a:r>
              <a:rPr lang="id-ID" sz="2800" dirty="0" smtClean="0"/>
              <a:t>ethod baru bertipe  data </a:t>
            </a:r>
            <a:r>
              <a:rPr lang="id-ID" sz="2800" dirty="0" smtClean="0">
                <a:solidFill>
                  <a:srgbClr val="C00000"/>
                </a:solidFill>
              </a:rPr>
              <a:t>double</a:t>
            </a:r>
            <a:r>
              <a:rPr lang="id-ID" sz="2800" dirty="0" smtClean="0"/>
              <a:t> (pecahan) dan </a:t>
            </a:r>
            <a:r>
              <a:rPr lang="id-ID" sz="2800" dirty="0" smtClean="0">
                <a:solidFill>
                  <a:srgbClr val="C00000"/>
                </a:solidFill>
              </a:rPr>
              <a:t>memiliki 3 parameter</a:t>
            </a:r>
          </a:p>
          <a:p>
            <a:pPr marL="742950" indent="-742950">
              <a:buFont typeface="+mj-lt"/>
              <a:buAutoNum type="arabicPeriod"/>
            </a:pPr>
            <a:r>
              <a:rPr lang="id-ID" sz="2800" dirty="0" smtClean="0"/>
              <a:t>Uji di kelas </a:t>
            </a:r>
            <a:r>
              <a:rPr lang="id-ID" sz="2800" dirty="0" smtClean="0">
                <a:solidFill>
                  <a:srgbClr val="C00000"/>
                </a:solidFill>
              </a:rPr>
              <a:t>MatematikaBeraksi</a:t>
            </a:r>
            <a:r>
              <a:rPr lang="id-ID" sz="2800" dirty="0" smtClean="0"/>
              <a:t> dengan parameter pecahan: 12.5, 28.7, 14.2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dirty="0" err="1" smtClean="0"/>
              <a:t>Uji</a:t>
            </a:r>
            <a:r>
              <a:rPr lang="en-US" sz="2800" dirty="0" smtClean="0"/>
              <a:t> </a:t>
            </a:r>
            <a:r>
              <a:rPr lang="en-US" sz="2800" dirty="0" err="1" smtClean="0"/>
              <a:t>konsep</a:t>
            </a:r>
            <a:r>
              <a:rPr lang="en-US" sz="2800" dirty="0" smtClean="0"/>
              <a:t> overloading </a:t>
            </a:r>
            <a:r>
              <a:rPr lang="en-US" sz="2800" dirty="0" err="1" smtClean="0"/>
              <a:t>dengan</a:t>
            </a:r>
            <a:r>
              <a:rPr lang="id-ID" sz="2800" dirty="0" smtClean="0"/>
              <a:t>: </a:t>
            </a:r>
            <a:br>
              <a:rPr lang="id-ID" sz="2800" dirty="0" smtClean="0"/>
            </a:br>
            <a:r>
              <a:rPr lang="id-ID" sz="2400" dirty="0" smtClean="0">
                <a:solidFill>
                  <a:srgbClr val="0070C0"/>
                </a:solidFill>
              </a:rPr>
              <a:t>pertambahan(12.5, 28.7, 14.2)</a:t>
            </a:r>
            <a:r>
              <a:rPr lang="id-ID" sz="2400" dirty="0">
                <a:solidFill>
                  <a:srgbClr val="0070C0"/>
                </a:solidFill>
              </a:rPr>
              <a:t>	 </a:t>
            </a:r>
            <a:r>
              <a:rPr lang="id-ID" sz="2400" dirty="0" smtClean="0">
                <a:solidFill>
                  <a:srgbClr val="0070C0"/>
                </a:solidFill>
              </a:rPr>
              <a:t>   pertambahan(12, 28, 14)</a:t>
            </a:r>
            <a:r>
              <a:rPr lang="en-US" sz="2400" dirty="0" smtClean="0">
                <a:solidFill>
                  <a:srgbClr val="0070C0"/>
                </a:solidFill>
              </a:rPr>
              <a:t/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err="1" smtClean="0">
                <a:solidFill>
                  <a:srgbClr val="0070C0"/>
                </a:solidFill>
              </a:rPr>
              <a:t>pertambahan</a:t>
            </a:r>
            <a:r>
              <a:rPr lang="en-US" sz="2400" dirty="0" smtClean="0">
                <a:solidFill>
                  <a:srgbClr val="0070C0"/>
                </a:solidFill>
              </a:rPr>
              <a:t>(23, 34)</a:t>
            </a:r>
            <a:r>
              <a:rPr lang="id-ID" sz="2400" dirty="0" smtClean="0">
                <a:solidFill>
                  <a:srgbClr val="0070C0"/>
                </a:solidFill>
              </a:rPr>
              <a:t>		    </a:t>
            </a:r>
            <a:r>
              <a:rPr lang="id-ID" sz="2400" dirty="0" smtClean="0">
                <a:solidFill>
                  <a:srgbClr val="C00000"/>
                </a:solidFill>
              </a:rPr>
              <a:t>pertambahan(3.4, 4.9)</a:t>
            </a:r>
          </a:p>
          <a:p>
            <a:pPr marL="742950" indent="-742950">
              <a:buNone/>
            </a:pPr>
            <a:endParaRPr lang="id-ID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Matematika.java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2500" dirty="0" err="1" smtClean="0"/>
              <a:t>public</a:t>
            </a:r>
            <a:r>
              <a:rPr lang="id-ID" sz="2500" dirty="0" smtClean="0"/>
              <a:t> </a:t>
            </a:r>
            <a:r>
              <a:rPr lang="id-ID" sz="2500" dirty="0" err="1" smtClean="0"/>
              <a:t>class</a:t>
            </a:r>
            <a:r>
              <a:rPr lang="id-ID" sz="2500" dirty="0" smtClean="0"/>
              <a:t> Matematika{</a:t>
            </a:r>
          </a:p>
          <a:p>
            <a:pPr>
              <a:buNone/>
            </a:pPr>
            <a:r>
              <a:rPr lang="id-ID" sz="2500" dirty="0" smtClean="0"/>
              <a:t>	void </a:t>
            </a:r>
            <a:r>
              <a:rPr lang="id-ID" sz="2500" dirty="0" smtClean="0">
                <a:solidFill>
                  <a:srgbClr val="C00000"/>
                </a:solidFill>
              </a:rPr>
              <a:t>pertambahan (int a, int b)</a:t>
            </a:r>
            <a:r>
              <a:rPr lang="id-ID" sz="2500" dirty="0" smtClean="0"/>
              <a:t>{</a:t>
            </a:r>
          </a:p>
          <a:p>
            <a:pPr>
              <a:buNone/>
            </a:pPr>
            <a:r>
              <a:rPr lang="id-ID" sz="2500" dirty="0" smtClean="0"/>
              <a:t>		</a:t>
            </a:r>
            <a:r>
              <a:rPr lang="en-US" sz="2500" dirty="0" err="1" smtClean="0"/>
              <a:t>int</a:t>
            </a:r>
            <a:r>
              <a:rPr lang="en-US" sz="2500" dirty="0" smtClean="0"/>
              <a:t> </a:t>
            </a:r>
            <a:r>
              <a:rPr lang="id-ID" sz="2500" dirty="0" smtClean="0"/>
              <a:t>hasil= a + b;</a:t>
            </a:r>
          </a:p>
          <a:p>
            <a:pPr>
              <a:buNone/>
            </a:pPr>
            <a:r>
              <a:rPr lang="id-ID" sz="2500" dirty="0" smtClean="0"/>
              <a:t>		System.out.println(“hasil:” + hasil);</a:t>
            </a:r>
          </a:p>
          <a:p>
            <a:pPr>
              <a:buNone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>
              <a:buNone/>
            </a:pPr>
            <a:endParaRPr lang="id-ID" sz="2500" dirty="0" smtClean="0"/>
          </a:p>
          <a:p>
            <a:pPr>
              <a:buNone/>
            </a:pPr>
            <a:r>
              <a:rPr lang="id-ID" sz="2500" dirty="0" smtClean="0"/>
              <a:t>	void </a:t>
            </a:r>
            <a:r>
              <a:rPr lang="id-ID" sz="2500" dirty="0" smtClean="0">
                <a:solidFill>
                  <a:srgbClr val="C00000"/>
                </a:solidFill>
              </a:rPr>
              <a:t>pertambahan (double a, double b, double c)</a:t>
            </a:r>
            <a:r>
              <a:rPr lang="id-ID" sz="2500" dirty="0" smtClean="0"/>
              <a:t>{</a:t>
            </a:r>
          </a:p>
          <a:p>
            <a:pPr>
              <a:buNone/>
            </a:pPr>
            <a:r>
              <a:rPr lang="id-ID" sz="2500" dirty="0" smtClean="0"/>
              <a:t>	</a:t>
            </a:r>
            <a:r>
              <a:rPr lang="id-ID" sz="2500" smtClean="0"/>
              <a:t>	double hasil</a:t>
            </a:r>
            <a:r>
              <a:rPr lang="id-ID" sz="2500" dirty="0" smtClean="0"/>
              <a:t>= a + b + c;</a:t>
            </a:r>
          </a:p>
          <a:p>
            <a:pPr>
              <a:buNone/>
            </a:pPr>
            <a:r>
              <a:rPr lang="id-ID" sz="2500" dirty="0" smtClean="0"/>
              <a:t>		System.out.println(“hasil:” + hasil);</a:t>
            </a:r>
          </a:p>
          <a:p>
            <a:pPr>
              <a:buNone/>
            </a:pPr>
            <a:r>
              <a:rPr lang="id-ID" sz="2500" dirty="0" smtClean="0"/>
              <a:t>	}</a:t>
            </a:r>
          </a:p>
          <a:p>
            <a:pPr>
              <a:buNone/>
            </a:pPr>
            <a:r>
              <a:rPr lang="id-ID" sz="2500" dirty="0" smtClean="0"/>
              <a:t>	...</a:t>
            </a:r>
          </a:p>
          <a:p>
            <a:pPr>
              <a:buNone/>
            </a:pPr>
            <a:r>
              <a:rPr lang="id-ID" sz="2500" dirty="0" smtClean="0"/>
              <a:t>}</a:t>
            </a:r>
            <a:endParaRPr lang="id-ID" sz="2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Skill Check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Class</a:t>
            </a:r>
            <a:r>
              <a:rPr lang="id-ID" smtClean="0"/>
              <a:t>: HaloSemarang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Variable</a:t>
            </a:r>
            <a:r>
              <a:rPr lang="id-ID" smtClean="0"/>
              <a:t>: Mobil</a:t>
            </a:r>
            <a:endParaRPr lang="id-ID"/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Method</a:t>
            </a:r>
            <a:r>
              <a:rPr lang="id-ID" smtClean="0"/>
              <a:t>: Bank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Parameter</a:t>
            </a:r>
            <a:r>
              <a:rPr lang="id-ID" smtClean="0"/>
              <a:t>: Matematika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Encapsulation</a:t>
            </a:r>
            <a:r>
              <a:rPr lang="id-ID" smtClean="0"/>
              <a:t>: Sepeda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Inheritance</a:t>
            </a:r>
            <a:r>
              <a:rPr lang="id-ID" smtClean="0"/>
              <a:t>: MatematikaCanggih</a:t>
            </a:r>
          </a:p>
          <a:p>
            <a:pPr marL="514350" indent="-514350">
              <a:buFont typeface="+mj-lt"/>
              <a:buAutoNum type="arabicPeriod"/>
            </a:pPr>
            <a:r>
              <a:rPr lang="id-ID" smtClean="0">
                <a:solidFill>
                  <a:srgbClr val="FF0000"/>
                </a:solidFill>
              </a:rPr>
              <a:t>Polimorphism</a:t>
            </a:r>
            <a:r>
              <a:rPr lang="id-ID" smtClean="0"/>
              <a:t>: Matematika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Package, Interface</a:t>
            </a:r>
            <a:r>
              <a:rPr lang="id-ID" sz="3200" dirty="0" smtClean="0"/>
              <a:t>, JAR,</a:t>
            </a:r>
            <a:br>
              <a:rPr lang="id-ID" sz="3200" dirty="0" smtClean="0"/>
            </a:br>
            <a:r>
              <a:rPr lang="id-ID" sz="3200" dirty="0" smtClean="0"/>
              <a:t>Java API </a:t>
            </a:r>
            <a:r>
              <a:rPr lang="id-ID" sz="3200" dirty="0" err="1" smtClean="0"/>
              <a:t>Library</a:t>
            </a:r>
            <a:r>
              <a:rPr lang="id-ID" sz="3200" dirty="0" smtClean="0"/>
              <a:t> </a:t>
            </a:r>
            <a:r>
              <a:rPr lang="id-ID" sz="3200" dirty="0" err="1" smtClean="0"/>
              <a:t>and</a:t>
            </a:r>
            <a:r>
              <a:rPr lang="id-ID" sz="3200" dirty="0" smtClean="0"/>
              <a:t> </a:t>
            </a:r>
            <a:r>
              <a:rPr lang="id-ID" sz="3200" dirty="0" err="1" smtClean="0"/>
              <a:t>Documentation</a:t>
            </a:r>
            <a:endParaRPr lang="en-US" sz="32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1.5 </a:t>
            </a:r>
            <a:r>
              <a:rPr lang="en-US" sz="4400" dirty="0" err="1" smtClean="0"/>
              <a:t>Pengorganisasian</a:t>
            </a:r>
            <a:r>
              <a:rPr lang="en-US" sz="4400" dirty="0" smtClean="0"/>
              <a:t> Class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4792663"/>
          </a:xfrm>
        </p:spPr>
        <p:txBody>
          <a:bodyPr/>
          <a:lstStyle/>
          <a:p>
            <a:r>
              <a:rPr lang="id-ID" altLang="ja-JP" sz="2800" dirty="0" smtClean="0"/>
              <a:t>P</a:t>
            </a:r>
            <a:r>
              <a:rPr lang="en-US" altLang="ja-JP" sz="2800" dirty="0" err="1" smtClean="0"/>
              <a:t>ackage</a:t>
            </a:r>
            <a:r>
              <a:rPr lang="en-US" altLang="ja-JP" sz="2800" dirty="0" smtClean="0"/>
              <a:t> </a:t>
            </a:r>
            <a:r>
              <a:rPr lang="id-ID" altLang="ja-JP" sz="2800" dirty="0" smtClean="0"/>
              <a:t>adalah </a:t>
            </a:r>
            <a:r>
              <a:rPr lang="id-ID" altLang="ja-JP" sz="2800" dirty="0" smtClean="0">
                <a:solidFill>
                  <a:srgbClr val="CC0000"/>
                </a:solidFill>
              </a:rPr>
              <a:t>koleksi dari beberapa class dan interface yang berhubungan, dan menyediakan proteksi akses dan pengelolaan namespace</a:t>
            </a:r>
            <a:endParaRPr lang="en-US" altLang="ja-JP" sz="2800" dirty="0"/>
          </a:p>
          <a:p>
            <a:r>
              <a:rPr lang="en-US" altLang="ja-JP" sz="2800" dirty="0"/>
              <a:t>1 package </a:t>
            </a:r>
            <a:r>
              <a:rPr lang="id-ID" altLang="ja-JP" sz="2800" dirty="0" smtClean="0"/>
              <a:t>adalah </a:t>
            </a:r>
            <a:r>
              <a:rPr lang="en-US" altLang="ja-JP" sz="2800" dirty="0" smtClean="0"/>
              <a:t>1 folder </a:t>
            </a:r>
            <a:r>
              <a:rPr lang="id-ID" altLang="ja-JP" sz="2800" dirty="0" smtClean="0"/>
              <a:t>di </a:t>
            </a:r>
            <a:r>
              <a:rPr lang="en-US" altLang="ja-JP" sz="2800" dirty="0" smtClean="0"/>
              <a:t>file </a:t>
            </a:r>
            <a:r>
              <a:rPr lang="en-US" altLang="ja-JP" sz="2800" dirty="0"/>
              <a:t>system</a:t>
            </a:r>
          </a:p>
          <a:p>
            <a:r>
              <a:rPr lang="id-ID" altLang="ja-JP" sz="2800" dirty="0" smtClean="0"/>
              <a:t>Package berguna untuk </a:t>
            </a:r>
            <a:r>
              <a:rPr lang="id-ID" altLang="ja-JP" sz="2800" dirty="0" smtClean="0">
                <a:solidFill>
                  <a:srgbClr val="C00000"/>
                </a:solidFill>
              </a:rPr>
              <a:t>mengorganisir file</a:t>
            </a:r>
            <a:r>
              <a:rPr lang="id-ID" altLang="ja-JP" sz="2800" dirty="0" smtClean="0"/>
              <a:t> dalam suatu project atau library</a:t>
            </a:r>
          </a:p>
          <a:p>
            <a:r>
              <a:rPr lang="id-ID" altLang="ja-JP" sz="2800" dirty="0" smtClean="0"/>
              <a:t>Nama package menggunakan </a:t>
            </a:r>
            <a:r>
              <a:rPr lang="id-ID" altLang="ja-JP" sz="2800" dirty="0" smtClean="0">
                <a:solidFill>
                  <a:srgbClr val="C00000"/>
                </a:solidFill>
              </a:rPr>
              <a:t>lowercase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r>
              <a:rPr lang="en-US" altLang="ja-JP" sz="2800" dirty="0" err="1" smtClean="0"/>
              <a:t>Nama</a:t>
            </a:r>
            <a:r>
              <a:rPr lang="en-US" altLang="ja-JP" sz="2800" dirty="0" smtClean="0"/>
              <a:t> package </a:t>
            </a:r>
            <a:r>
              <a:rPr lang="en-US" altLang="ja-JP" sz="2800" dirty="0" err="1" smtClean="0"/>
              <a:t>mengikuti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nama</a:t>
            </a:r>
            <a:r>
              <a:rPr lang="en-US" altLang="ja-JP" sz="2800" dirty="0" smtClean="0">
                <a:solidFill>
                  <a:srgbClr val="C00000"/>
                </a:solidFill>
              </a:rPr>
              <a:t> domain </a:t>
            </a:r>
            <a:r>
              <a:rPr lang="en-US" altLang="ja-JP" sz="2800" dirty="0" smtClean="0"/>
              <a:t>(</a:t>
            </a:r>
            <a:r>
              <a:rPr lang="en-US" altLang="ja-JP" sz="2800" dirty="0" err="1" smtClean="0"/>
              <a:t>perusahaan</a:t>
            </a:r>
            <a:r>
              <a:rPr lang="en-US" altLang="ja-JP" sz="2800" dirty="0" smtClean="0"/>
              <a:t>) </a:t>
            </a:r>
            <a:r>
              <a:rPr lang="en-US" altLang="ja-JP" sz="2800" dirty="0" err="1" smtClean="0"/>
              <a:t>dengan</a:t>
            </a:r>
            <a:r>
              <a:rPr lang="en-US" altLang="ja-JP" sz="2800" dirty="0" smtClean="0"/>
              <a:t>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susunan</a:t>
            </a:r>
            <a:r>
              <a:rPr lang="en-US" altLang="ja-JP" sz="2800" dirty="0" smtClean="0">
                <a:solidFill>
                  <a:srgbClr val="C00000"/>
                </a:solidFill>
              </a:rPr>
              <a:t> </a:t>
            </a:r>
            <a:r>
              <a:rPr lang="en-US" altLang="ja-JP" sz="2800" dirty="0" err="1" smtClean="0">
                <a:solidFill>
                  <a:srgbClr val="C00000"/>
                </a:solidFill>
              </a:rPr>
              <a:t>terbalik</a:t>
            </a:r>
            <a:endParaRPr lang="en-US" altLang="ja-JP" sz="2800" dirty="0" smtClean="0">
              <a:solidFill>
                <a:srgbClr val="C00000"/>
              </a:solidFill>
            </a:endParaRPr>
          </a:p>
          <a:p>
            <a:pPr lvl="1"/>
            <a:r>
              <a:rPr lang="en-US" altLang="ja-JP" sz="2400" dirty="0" err="1" smtClean="0"/>
              <a:t>Contoh</a:t>
            </a:r>
            <a:r>
              <a:rPr lang="en-US" altLang="ja-JP" sz="2400" dirty="0" smtClean="0"/>
              <a:t>: </a:t>
            </a:r>
            <a:r>
              <a:rPr lang="en-US" altLang="ja-JP" sz="2400" dirty="0" err="1" smtClean="0"/>
              <a:t>com.brainmatics.kendaraan</a:t>
            </a:r>
            <a:endParaRPr lang="id-ID" altLang="ja-JP" sz="2400" dirty="0" smtClean="0"/>
          </a:p>
          <a:p>
            <a:r>
              <a:rPr lang="en-US" altLang="ja-JP" sz="2800" dirty="0" smtClean="0"/>
              <a:t>Keyword</a:t>
            </a:r>
            <a:r>
              <a:rPr lang="en-US" altLang="ja-JP" sz="2800" dirty="0"/>
              <a:t>: </a:t>
            </a:r>
            <a:r>
              <a:rPr lang="en-US" altLang="ja-JP" sz="2800" i="1" dirty="0">
                <a:solidFill>
                  <a:srgbClr val="CC0000"/>
                </a:solidFill>
              </a:rPr>
              <a:t>package name;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Compiler or Interpreter?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id-ID" sz="4000" dirty="0" err="1" smtClean="0">
                <a:solidFill>
                  <a:srgbClr val="C00000"/>
                </a:solidFill>
              </a:rPr>
              <a:t>Compiler</a:t>
            </a:r>
            <a:r>
              <a:rPr lang="id-ID" sz="4000" dirty="0" smtClean="0">
                <a:solidFill>
                  <a:srgbClr val="C00000"/>
                </a:solidFill>
              </a:rPr>
              <a:t>:</a:t>
            </a:r>
            <a:br>
              <a:rPr lang="id-ID" sz="4000" dirty="0" smtClean="0">
                <a:solidFill>
                  <a:srgbClr val="C00000"/>
                </a:solidFill>
              </a:rPr>
            </a:br>
            <a:r>
              <a:rPr lang="id-ID" sz="4000" dirty="0" err="1" smtClean="0"/>
              <a:t>Mengkompilasi</a:t>
            </a:r>
            <a:r>
              <a:rPr lang="id-ID" sz="4000" dirty="0" smtClean="0"/>
              <a:t> source code menjadi bentuk</a:t>
            </a:r>
            <a:r>
              <a:rPr lang="id-ID" sz="4000" dirty="0" smtClean="0">
                <a:solidFill>
                  <a:srgbClr val="C00000"/>
                </a:solidFill>
              </a:rPr>
              <a:t> </a:t>
            </a:r>
            <a:r>
              <a:rPr lang="id-ID" sz="4000" dirty="0" smtClean="0">
                <a:solidFill>
                  <a:srgbClr val="0070C0"/>
                </a:solidFill>
              </a:rPr>
              <a:t>file yang bisa dieksekusi</a:t>
            </a:r>
          </a:p>
          <a:p>
            <a:pPr marL="742950" indent="-742950">
              <a:buFont typeface="+mj-lt"/>
              <a:buAutoNum type="arabicPeriod"/>
            </a:pPr>
            <a:endParaRPr lang="id-ID" sz="3600" dirty="0" smtClean="0">
              <a:solidFill>
                <a:srgbClr val="0070C0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id-ID" sz="4000" dirty="0" smtClean="0">
                <a:solidFill>
                  <a:srgbClr val="C00000"/>
                </a:solidFill>
              </a:rPr>
              <a:t>Interpreter:</a:t>
            </a:r>
            <a:br>
              <a:rPr lang="id-ID" sz="4000" dirty="0" smtClean="0">
                <a:solidFill>
                  <a:srgbClr val="C00000"/>
                </a:solidFill>
              </a:rPr>
            </a:br>
            <a:r>
              <a:rPr lang="id-ID" sz="4000" dirty="0" err="1" smtClean="0"/>
              <a:t>Mengkompilasi</a:t>
            </a:r>
            <a:r>
              <a:rPr lang="id-ID" sz="4000" dirty="0" smtClean="0"/>
              <a:t> dan menjalankan source code </a:t>
            </a:r>
            <a:r>
              <a:rPr lang="id-ID" sz="4000" dirty="0" smtClean="0">
                <a:solidFill>
                  <a:srgbClr val="0070C0"/>
                </a:solidFill>
              </a:rPr>
              <a:t>secara langsung</a:t>
            </a:r>
            <a:endParaRPr lang="id-ID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pack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580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1677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Packages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Base directory</a:t>
            </a:r>
            <a:r>
              <a:rPr lang="en-US" dirty="0"/>
              <a:t>: holds your program's Files</a:t>
            </a:r>
          </a:p>
          <a:p>
            <a:r>
              <a:rPr lang="en-US" dirty="0">
                <a:solidFill>
                  <a:srgbClr val="C00000"/>
                </a:solidFill>
              </a:rPr>
              <a:t>Path name</a:t>
            </a:r>
            <a:r>
              <a:rPr lang="en-US" dirty="0"/>
              <a:t>, relative to base directory, must match </a:t>
            </a:r>
            <a:r>
              <a:rPr lang="en-US" dirty="0">
                <a:solidFill>
                  <a:srgbClr val="C00000"/>
                </a:solidFill>
              </a:rPr>
              <a:t>package name</a:t>
            </a:r>
            <a:r>
              <a:rPr lang="en-US" dirty="0" smtClean="0"/>
              <a:t>: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en-US" sz="24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com/</a:t>
            </a:r>
            <a:r>
              <a:rPr lang="en-US" sz="2400" dirty="0" err="1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horstmann</a:t>
            </a:r>
            <a:r>
              <a:rPr lang="en-US" sz="24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2400" dirty="0" err="1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bigjava</a:t>
            </a:r>
            <a:r>
              <a:rPr lang="en-US" sz="2400" dirty="0" smtClean="0">
                <a:solidFill>
                  <a:srgbClr val="6E7069"/>
                </a:solidFill>
                <a:latin typeface="Courier New" pitchFamily="49" charset="0"/>
                <a:cs typeface="Courier New" pitchFamily="49" charset="0"/>
              </a:rPr>
              <a:t>/Financial.java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pic>
        <p:nvPicPr>
          <p:cNvPr id="4" name="Picture 5" descr="base_directo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5"/>
          <a:stretch/>
        </p:blipFill>
        <p:spPr bwMode="auto">
          <a:xfrm>
            <a:off x="1524000" y="3219960"/>
            <a:ext cx="6019800" cy="33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628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25986" b="37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 bwMode="auto">
          <a:xfrm>
            <a:off x="0" y="381000"/>
            <a:ext cx="2743200" cy="5334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Budi.java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package kelasku;</a:t>
            </a:r>
          </a:p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public</a:t>
            </a:r>
            <a:r>
              <a:rPr lang="id-ID" sz="3600" dirty="0" smtClean="0"/>
              <a:t> class Budi{</a:t>
            </a:r>
          </a:p>
          <a:p>
            <a:pPr>
              <a:buNone/>
            </a:pPr>
            <a:r>
              <a:rPr lang="id-ID" sz="3600" dirty="0" smtClean="0"/>
              <a:t>		public void info(){</a:t>
            </a:r>
          </a:p>
          <a:p>
            <a:pPr>
              <a:buNone/>
            </a:pPr>
            <a:r>
              <a:rPr lang="id-ID" sz="3600" dirty="0" smtClean="0"/>
              <a:t>			System.out.println(“Kelas Budi”);</a:t>
            </a:r>
          </a:p>
          <a:p>
            <a:pPr>
              <a:buNone/>
            </a:pPr>
            <a:r>
              <a:rPr lang="id-ID" sz="3600" dirty="0" smtClean="0"/>
              <a:t>		}</a:t>
            </a:r>
          </a:p>
          <a:p>
            <a:pPr>
              <a:buNone/>
            </a:pPr>
            <a:r>
              <a:rPr lang="id-ID" sz="3600" dirty="0" smtClean="0"/>
              <a:t>	}</a:t>
            </a:r>
            <a:endParaRPr lang="id-ID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Joko.java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package kelasku;</a:t>
            </a:r>
          </a:p>
          <a:p>
            <a:pPr>
              <a:buNone/>
            </a:pPr>
            <a:endParaRPr lang="id-ID" sz="3600" dirty="0" smtClean="0"/>
          </a:p>
          <a:p>
            <a:pPr>
              <a:buNone/>
            </a:pPr>
            <a:r>
              <a:rPr lang="id-ID" sz="3600" dirty="0" smtClean="0">
                <a:solidFill>
                  <a:srgbClr val="C00000"/>
                </a:solidFill>
              </a:rPr>
              <a:t>	public</a:t>
            </a:r>
            <a:r>
              <a:rPr lang="id-ID" sz="3600" dirty="0" smtClean="0"/>
              <a:t> class Joko{</a:t>
            </a:r>
          </a:p>
          <a:p>
            <a:pPr>
              <a:buNone/>
            </a:pPr>
            <a:r>
              <a:rPr lang="id-ID" sz="3600" dirty="0" smtClean="0"/>
              <a:t>		public void info(){</a:t>
            </a:r>
          </a:p>
          <a:p>
            <a:pPr>
              <a:buNone/>
            </a:pPr>
            <a:r>
              <a:rPr lang="id-ID" sz="3600" dirty="0" smtClean="0"/>
              <a:t>			System.out.println(“Kelas Joko”);</a:t>
            </a:r>
          </a:p>
          <a:p>
            <a:pPr>
              <a:buNone/>
            </a:pPr>
            <a:r>
              <a:rPr lang="id-ID" sz="3600" dirty="0" smtClean="0"/>
              <a:t>		}</a:t>
            </a:r>
          </a:p>
          <a:p>
            <a:pPr>
              <a:buNone/>
            </a:pPr>
            <a:r>
              <a:rPr lang="id-ID" sz="3600" dirty="0" smtClean="0"/>
              <a:t>	}</a:t>
            </a:r>
            <a:endParaRPr lang="id-ID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/>
          <a:lstStyle/>
          <a:p>
            <a:r>
              <a:rPr lang="id-ID" dirty="0" smtClean="0"/>
              <a:t>PaketBeraksi.java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C00000"/>
                </a:solidFill>
              </a:rPr>
              <a:t>	</a:t>
            </a:r>
            <a:r>
              <a:rPr lang="id-ID" dirty="0" err="1" smtClean="0">
                <a:solidFill>
                  <a:srgbClr val="C00000"/>
                </a:solidFill>
              </a:rPr>
              <a:t>import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kelasku.Joko</a:t>
            </a:r>
            <a:r>
              <a:rPr lang="id-ID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public class PaketBeraksi{</a:t>
            </a:r>
          </a:p>
          <a:p>
            <a:pPr>
              <a:buNone/>
            </a:pPr>
            <a:r>
              <a:rPr lang="id-ID" dirty="0" smtClean="0"/>
              <a:t>		public static void main(String[] args){</a:t>
            </a:r>
          </a:p>
          <a:p>
            <a:pPr>
              <a:buNone/>
            </a:pPr>
            <a:r>
              <a:rPr lang="id-ID" dirty="0" smtClean="0"/>
              <a:t>			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 objectJoko = new 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();</a:t>
            </a:r>
          </a:p>
          <a:p>
            <a:pPr>
              <a:buNone/>
            </a:pPr>
            <a:r>
              <a:rPr lang="id-ID" dirty="0" smtClean="0"/>
              <a:t>			objectJoko.info();</a:t>
            </a:r>
          </a:p>
          <a:p>
            <a:pPr>
              <a:buNone/>
            </a:pPr>
            <a:r>
              <a:rPr lang="id-ID" dirty="0" smtClean="0"/>
              <a:t>		}</a:t>
            </a:r>
          </a:p>
          <a:p>
            <a:pPr>
              <a:buNone/>
            </a:pPr>
            <a:r>
              <a:rPr lang="id-ID" dirty="0" smtClean="0"/>
              <a:t>	}</a:t>
            </a:r>
          </a:p>
          <a:p>
            <a:pPr>
              <a:buNone/>
            </a:pPr>
            <a:r>
              <a:rPr lang="id-ID" dirty="0" smtClean="0"/>
              <a:t>		</a:t>
            </a:r>
          </a:p>
          <a:p>
            <a:pPr>
              <a:buNone/>
            </a:pP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609600"/>
          </a:xfrm>
        </p:spPr>
        <p:txBody>
          <a:bodyPr/>
          <a:lstStyle/>
          <a:p>
            <a:r>
              <a:rPr lang="id-ID" dirty="0" smtClean="0"/>
              <a:t>PaketBeraksi.java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dirty="0" smtClean="0">
                <a:solidFill>
                  <a:srgbClr val="C00000"/>
                </a:solidFill>
              </a:rPr>
              <a:t>	import kelasku.</a:t>
            </a:r>
            <a:r>
              <a:rPr lang="en-US" dirty="0">
                <a:solidFill>
                  <a:srgbClr val="C00000"/>
                </a:solidFill>
              </a:rPr>
              <a:t>*</a:t>
            </a:r>
            <a:r>
              <a:rPr lang="id-ID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endParaRPr lang="id-ID" dirty="0" smtClean="0"/>
          </a:p>
          <a:p>
            <a:pPr>
              <a:buNone/>
            </a:pPr>
            <a:r>
              <a:rPr lang="id-ID" dirty="0" smtClean="0"/>
              <a:t>	public class PaketBeraksi{</a:t>
            </a:r>
          </a:p>
          <a:p>
            <a:pPr>
              <a:buNone/>
            </a:pPr>
            <a:r>
              <a:rPr lang="id-ID" dirty="0" smtClean="0"/>
              <a:t>		public static void main(String[] args){</a:t>
            </a:r>
          </a:p>
          <a:p>
            <a:pPr>
              <a:buNone/>
            </a:pPr>
            <a:r>
              <a:rPr lang="id-ID" dirty="0" smtClean="0"/>
              <a:t>			</a:t>
            </a:r>
            <a:r>
              <a:rPr lang="id-ID" dirty="0" smtClean="0">
                <a:solidFill>
                  <a:srgbClr val="0070C0"/>
                </a:solidFill>
              </a:rPr>
              <a:t>Budi</a:t>
            </a:r>
            <a:r>
              <a:rPr lang="id-ID" dirty="0" smtClean="0"/>
              <a:t> objectBudi = new </a:t>
            </a:r>
            <a:r>
              <a:rPr lang="id-ID" dirty="0" smtClean="0">
                <a:solidFill>
                  <a:srgbClr val="0070C0"/>
                </a:solidFill>
              </a:rPr>
              <a:t>Budi</a:t>
            </a:r>
            <a:r>
              <a:rPr lang="id-ID" dirty="0" smtClean="0"/>
              <a:t>();</a:t>
            </a:r>
          </a:p>
          <a:p>
            <a:pPr>
              <a:buNone/>
            </a:pPr>
            <a:r>
              <a:rPr lang="id-ID" dirty="0" smtClean="0"/>
              <a:t>			objectBudi.info();</a:t>
            </a:r>
          </a:p>
          <a:p>
            <a:pPr>
              <a:buNone/>
            </a:pPr>
            <a:r>
              <a:rPr lang="id-ID" dirty="0" smtClean="0"/>
              <a:t>			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 objectJoko = new </a:t>
            </a:r>
            <a:r>
              <a:rPr lang="id-ID" dirty="0" smtClean="0">
                <a:solidFill>
                  <a:srgbClr val="0070C0"/>
                </a:solidFill>
              </a:rPr>
              <a:t>Joko</a:t>
            </a:r>
            <a:r>
              <a:rPr lang="id-ID" dirty="0" smtClean="0"/>
              <a:t>();</a:t>
            </a:r>
          </a:p>
          <a:p>
            <a:pPr>
              <a:buNone/>
            </a:pPr>
            <a:r>
              <a:rPr lang="id-ID" dirty="0" smtClean="0"/>
              <a:t>			objectJoko.info();</a:t>
            </a:r>
          </a:p>
          <a:p>
            <a:pPr>
              <a:buNone/>
            </a:pPr>
            <a:r>
              <a:rPr lang="id-ID" dirty="0" smtClean="0"/>
              <a:t>		}</a:t>
            </a:r>
          </a:p>
          <a:p>
            <a:pPr>
              <a:buNone/>
            </a:pPr>
            <a:r>
              <a:rPr lang="id-ID" dirty="0" smtClean="0"/>
              <a:t>	}</a:t>
            </a:r>
          </a:p>
          <a:p>
            <a:pPr>
              <a:buNone/>
            </a:pPr>
            <a:r>
              <a:rPr lang="id-ID" dirty="0" smtClean="0"/>
              <a:t>		</a:t>
            </a:r>
          </a:p>
          <a:p>
            <a:pPr>
              <a:buNone/>
            </a:pP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3901594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Struktur Direktori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4000" dirty="0" smtClean="0"/>
              <a:t>PaketBeraksi.java</a:t>
            </a:r>
          </a:p>
          <a:p>
            <a:r>
              <a:rPr lang="id-ID" sz="4000" dirty="0" smtClean="0">
                <a:solidFill>
                  <a:srgbClr val="C00000"/>
                </a:solidFill>
              </a:rPr>
              <a:t>kelasku</a:t>
            </a:r>
          </a:p>
          <a:p>
            <a:pPr lvl="1"/>
            <a:r>
              <a:rPr lang="id-ID" sz="3200" dirty="0" smtClean="0"/>
              <a:t>Budi.java</a:t>
            </a:r>
          </a:p>
          <a:p>
            <a:pPr lvl="1"/>
            <a:r>
              <a:rPr lang="id-ID" sz="3200" dirty="0" smtClean="0"/>
              <a:t>Joko.java</a:t>
            </a:r>
            <a:endParaRPr lang="id-ID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Interface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d-ID" altLang="ja-JP" sz="3600" dirty="0" smtClean="0"/>
              <a:t>Interface digunakan apabila kita ingin menentukan apa yang harus dilakukan oleh suatu class tapi </a:t>
            </a:r>
            <a:r>
              <a:rPr lang="id-ID" altLang="ja-JP" sz="3600" dirty="0" smtClean="0">
                <a:solidFill>
                  <a:srgbClr val="C00000"/>
                </a:solidFill>
              </a:rPr>
              <a:t>tidak menentukan bagaimana cara untuk melakukannya</a:t>
            </a:r>
            <a:endParaRPr lang="en-US" altLang="ja-JP" sz="3600" dirty="0">
              <a:solidFill>
                <a:srgbClr val="C00000"/>
              </a:solidFill>
            </a:endParaRPr>
          </a:p>
          <a:p>
            <a:r>
              <a:rPr lang="id-ID" altLang="ja-JP" sz="3600" dirty="0" smtClean="0"/>
              <a:t>Interface sebenarnya sama dengan class, tapi hanya memiliki </a:t>
            </a:r>
            <a:r>
              <a:rPr lang="id-ID" altLang="ja-JP" sz="3600" dirty="0" smtClean="0">
                <a:solidFill>
                  <a:srgbClr val="CC0000"/>
                </a:solidFill>
              </a:rPr>
              <a:t>deklarasi method tanpa implementasi</a:t>
            </a:r>
            <a:endParaRPr lang="en-US" altLang="ja-JP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Interface</a:t>
            </a:r>
            <a:r>
              <a:rPr lang="id-ID" altLang="ja-JP" dirty="0" smtClean="0"/>
              <a:t> dan </a:t>
            </a:r>
            <a:r>
              <a:rPr lang="id-ID" altLang="ja-JP" dirty="0" err="1" smtClean="0"/>
              <a:t>Implementation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syntax_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9608"/>
            <a:ext cx="7467600" cy="1962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yntax_implementing_interfa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7391400" cy="304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543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621106" y="1981200"/>
            <a:ext cx="2514600" cy="2352674"/>
          </a:xfrm>
          <a:prstGeom prst="foldedCorner">
            <a:avLst>
              <a:gd name="adj" fmla="val 125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#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include &lt;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stdio.h</a:t>
            </a:r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&gt;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endParaRPr lang="id-ID" sz="2000" b="1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/>
            <a:r>
              <a:rPr lang="en-US" sz="2000" b="1" dirty="0" smtClean="0">
                <a:effectLst/>
                <a:latin typeface="Calibri" pitchFamily="34" charset="0"/>
                <a:cs typeface="Calibri" pitchFamily="34" charset="0"/>
              </a:rPr>
              <a:t>main</a:t>
            </a:r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()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algn="l"/>
            <a:r>
              <a:rPr lang="en-US" sz="2000" b="1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printf(“Hallo”);</a:t>
            </a:r>
          </a:p>
          <a:p>
            <a:pPr algn="l"/>
            <a:r>
              <a:rPr lang="id-ID" sz="2000" b="1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  <a:endParaRPr lang="en-US" sz="20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1022" y="4572000"/>
            <a:ext cx="1501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id-ID" sz="2400" b="1" dirty="0" smtClean="0">
                <a:effectLst/>
                <a:latin typeface="Calibri" pitchFamily="34" charset="0"/>
                <a:cs typeface="Calibri" pitchFamily="34" charset="0"/>
              </a:rPr>
              <a:t>C Program</a:t>
            </a:r>
            <a:endParaRPr lang="en-US" sz="2400" b="1" dirty="0"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135706" y="2667000"/>
            <a:ext cx="2438399" cy="981074"/>
            <a:chOff x="1344" y="1248"/>
            <a:chExt cx="1305" cy="624"/>
          </a:xfrm>
        </p:grpSpPr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>
              <a:off x="1737" y="1248"/>
              <a:ext cx="912" cy="624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</a:t>
              </a:r>
              <a:r>
                <a:rPr lang="id-ID" sz="1800" b="1" dirty="0" smtClean="0"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1800" b="1" dirty="0" smtClean="0">
                  <a:effectLst/>
                  <a:latin typeface="Calibri" pitchFamily="34" charset="0"/>
                  <a:cs typeface="Calibri" pitchFamily="34" charset="0"/>
                </a:rPr>
                <a:t>Compiler</a:t>
              </a:r>
              <a:endParaRPr lang="en-US" sz="18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9" name="AutoShape 8"/>
            <p:cNvCxnSpPr>
              <a:cxnSpLocks noChangeShapeType="1"/>
              <a:stCxn id="5" idx="3"/>
              <a:endCxn id="8" idx="1"/>
            </p:cNvCxnSpPr>
            <p:nvPr/>
          </p:nvCxnSpPr>
          <p:spPr bwMode="auto">
            <a:xfrm>
              <a:off x="1344" y="1560"/>
              <a:ext cx="393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5291674" y="2133600"/>
            <a:ext cx="3699926" cy="2963202"/>
            <a:chOff x="2655" y="1008"/>
            <a:chExt cx="2027" cy="1578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>
              <a:off x="3168" y="1008"/>
              <a:ext cx="864" cy="1104"/>
            </a:xfrm>
            <a:prstGeom prst="foldedCorner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algn="l"/>
              <a:r>
                <a:rPr lang="en-US" sz="1800" b="1" dirty="0">
                  <a:effectLst/>
                  <a:latin typeface="Calibri" pitchFamily="34" charset="0"/>
                  <a:cs typeface="Calibri" pitchFamily="34" charset="0"/>
                </a:rPr>
                <a:t>000101000011001010000100010010010101010101010010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655" y="2143"/>
              <a:ext cx="2027" cy="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Machine language program</a:t>
              </a:r>
            </a:p>
            <a:p>
              <a:pPr algn="ctr"/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(</a:t>
              </a:r>
              <a:r>
                <a:rPr lang="id-ID" sz="2400" b="1" dirty="0" smtClean="0">
                  <a:effectLst/>
                  <a:latin typeface="Calibri" pitchFamily="34" charset="0"/>
                  <a:cs typeface="Calibri" pitchFamily="34" charset="0"/>
                </a:rPr>
                <a:t>executable “.exe” </a:t>
              </a:r>
              <a:r>
                <a:rPr lang="en-US" sz="2400" b="1" dirty="0" smtClean="0">
                  <a:effectLst/>
                  <a:latin typeface="Calibri" pitchFamily="34" charset="0"/>
                  <a:cs typeface="Calibri" pitchFamily="34" charset="0"/>
                </a:rPr>
                <a:t>file)</a:t>
              </a:r>
              <a:endParaRPr lang="en-US" sz="2400" b="1" dirty="0">
                <a:effectLst/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3" name="AutoShape 12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2810" y="1553"/>
              <a:ext cx="358" cy="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600" dirty="0" smtClean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interface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InterfaceLampu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static final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KEADAAN_HIDUP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=1;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static final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KEADAAN_MATI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=0;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6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abstract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void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();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lang="en-US" altLang="ja-JP" sz="36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abstract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 void </a:t>
            </a:r>
            <a:r>
              <a:rPr lang="en-US" altLang="ja-JP" sz="36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();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36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3600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3600" dirty="0" smtClean="0"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d-ID" altLang="ja-JP" dirty="0" smtClean="0"/>
              <a:t>Int</a:t>
            </a:r>
            <a:r>
              <a:rPr lang="en-US" altLang="ja-JP" dirty="0" err="1" smtClean="0"/>
              <a:t>erfaceLampu</a:t>
            </a:r>
            <a:r>
              <a:rPr lang="id-ID" altLang="ja-JP" dirty="0" smtClean="0"/>
              <a:t>.java</a:t>
            </a:r>
            <a:endParaRPr lang="en-US" altLang="ja-JP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707886"/>
            <a:ext cx="9144000" cy="615011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public class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implements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InterfaceLampu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   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    p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ublic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void </a:t>
            </a:r>
            <a:r>
              <a:rPr lang="en-US" altLang="ja-JP" sz="20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if (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  <a:endParaRPr lang="id-ID" altLang="ja-JP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}else{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Sudah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Kok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0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d-ID" altLang="ja-JP" sz="20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public void </a:t>
            </a:r>
            <a:r>
              <a:rPr lang="en-US" altLang="ja-JP" sz="2000" dirty="0" err="1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if (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KEADAAN_HIDUP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statusLampu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= </a:t>
            </a:r>
            <a:r>
              <a:rPr lang="id-ID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KEADAAN_MATI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}else{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("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! --&gt;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Sudah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Mati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000" dirty="0" err="1" smtClean="0">
                <a:effectLst/>
                <a:latin typeface="Calibri" pitchFamily="34" charset="0"/>
                <a:cs typeface="Calibri" pitchFamily="34" charset="0"/>
              </a:rPr>
              <a:t>Kok</a:t>
            </a: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000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Lampu.java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public class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>Beraksi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public static void main(String[]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args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){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= new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System.out.println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("Status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Saat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Ini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Mati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");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Matikan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	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lampuKamar.hidupkan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(); //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Hidupkan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Lampu</a:t>
            </a:r>
            <a:endParaRPr lang="en-US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	}</a:t>
            </a:r>
          </a:p>
          <a:p>
            <a:pPr marL="447675" indent="-447675" algn="l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1918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LampuBeraksi.java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InterfaceAC</a:t>
            </a: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029200"/>
          </a:xfrm>
        </p:spPr>
        <p:txBody>
          <a:bodyPr/>
          <a:lstStyle/>
          <a:p>
            <a:r>
              <a:rPr lang="id-ID" sz="3600" dirty="0" smtClean="0"/>
              <a:t>Buat program serupa dengan InterfaceBeraksi.java tapi untuk </a:t>
            </a:r>
            <a:r>
              <a:rPr lang="id-ID" sz="3600" dirty="0" smtClean="0">
                <a:solidFill>
                  <a:srgbClr val="C00000"/>
                </a:solidFill>
              </a:rPr>
              <a:t>ACBeraksi.java</a:t>
            </a:r>
          </a:p>
          <a:p>
            <a:r>
              <a:rPr lang="id-ID" sz="3600" dirty="0" smtClean="0"/>
              <a:t>Masukkan method-method di bawah ke dalam </a:t>
            </a:r>
            <a:r>
              <a:rPr lang="id-ID" sz="3600" dirty="0" smtClean="0">
                <a:solidFill>
                  <a:srgbClr val="C00000"/>
                </a:solidFill>
              </a:rPr>
              <a:t>ACBeraksi.java</a:t>
            </a:r>
          </a:p>
          <a:p>
            <a:pPr lvl="1"/>
            <a:r>
              <a:rPr lang="id-ID" sz="3200" dirty="0" smtClean="0"/>
              <a:t>matikanAC() dan hidupkanAC()</a:t>
            </a:r>
          </a:p>
          <a:p>
            <a:pPr lvl="1"/>
            <a:r>
              <a:rPr lang="id-ID" sz="3200" dirty="0" smtClean="0"/>
              <a:t>dinginkanAC() dan panaskanAC ()</a:t>
            </a:r>
            <a:endParaRPr lang="id-ID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Kompresi dengan JAR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553450" cy="5105400"/>
          </a:xfrm>
        </p:spPr>
        <p:txBody>
          <a:bodyPr/>
          <a:lstStyle/>
          <a:p>
            <a:r>
              <a:rPr lang="id-ID" sz="3200" dirty="0" smtClean="0"/>
              <a:t>JAR atau Java </a:t>
            </a:r>
            <a:r>
              <a:rPr lang="id-ID" sz="3200" dirty="0" err="1" smtClean="0"/>
              <a:t>Archive</a:t>
            </a:r>
            <a:r>
              <a:rPr lang="id-ID" sz="3200" dirty="0" smtClean="0"/>
              <a:t> adalah metode </a:t>
            </a:r>
            <a:r>
              <a:rPr lang="id-ID" sz="3200" dirty="0" smtClean="0">
                <a:solidFill>
                  <a:srgbClr val="C00000"/>
                </a:solidFill>
              </a:rPr>
              <a:t>kompresi </a:t>
            </a:r>
            <a:r>
              <a:rPr lang="id-ID" sz="3200" dirty="0" err="1" smtClean="0">
                <a:solidFill>
                  <a:srgbClr val="C00000"/>
                </a:solidFill>
              </a:rPr>
              <a:t>standard</a:t>
            </a:r>
            <a:r>
              <a:rPr lang="id-ID" sz="3200" dirty="0" smtClean="0"/>
              <a:t> dari </a:t>
            </a:r>
            <a:r>
              <a:rPr lang="id-ID" sz="3200" dirty="0" err="1" smtClean="0"/>
              <a:t>file-file</a:t>
            </a:r>
            <a:r>
              <a:rPr lang="id-ID" sz="3200" dirty="0" smtClean="0"/>
              <a:t> yang berisi program Java</a:t>
            </a:r>
          </a:p>
          <a:p>
            <a:r>
              <a:rPr lang="id-ID" sz="3200" dirty="0" smtClean="0"/>
              <a:t>JAR menampung </a:t>
            </a:r>
            <a:r>
              <a:rPr lang="id-ID" sz="3200" dirty="0" err="1" smtClean="0"/>
              <a:t>file</a:t>
            </a:r>
            <a:r>
              <a:rPr lang="id-ID" sz="3200" dirty="0" smtClean="0"/>
              <a:t> </a:t>
            </a:r>
            <a:r>
              <a:rPr lang="id-ID" sz="3200" dirty="0" smtClean="0">
                <a:solidFill>
                  <a:srgbClr val="C00000"/>
                </a:solidFill>
              </a:rPr>
              <a:t>.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smtClean="0"/>
              <a:t>dan </a:t>
            </a:r>
            <a:r>
              <a:rPr lang="id-ID" sz="3200" dirty="0" err="1" smtClean="0"/>
              <a:t>file</a:t>
            </a:r>
            <a:r>
              <a:rPr lang="id-ID" sz="3200" dirty="0" smtClean="0"/>
              <a:t> lain yang dibutuhkan supaya program bisa berjalan dengan baik</a:t>
            </a:r>
          </a:p>
          <a:p>
            <a:r>
              <a:rPr lang="id-ID" sz="3200" dirty="0" smtClean="0"/>
              <a:t>Kompresi dapat dilakukan setelah </a:t>
            </a:r>
            <a:r>
              <a:rPr lang="id-ID" sz="3200" dirty="0" smtClean="0">
                <a:solidFill>
                  <a:srgbClr val="C00000"/>
                </a:solidFill>
              </a:rPr>
              <a:t>semua 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id-ID" sz="3200" dirty="0" err="1" smtClean="0">
                <a:solidFill>
                  <a:srgbClr val="C00000"/>
                </a:solidFill>
              </a:rPr>
              <a:t>dikompilasi</a:t>
            </a:r>
            <a:endParaRPr lang="id-ID" sz="32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588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Penggunaan JAR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Perintah </a:t>
            </a:r>
            <a:r>
              <a:rPr lang="id-ID" dirty="0" smtClean="0">
                <a:solidFill>
                  <a:srgbClr val="C00000"/>
                </a:solidFill>
              </a:rPr>
              <a:t>Membuat</a:t>
            </a:r>
            <a:r>
              <a:rPr lang="id-ID" dirty="0" smtClean="0"/>
              <a:t> </a:t>
            </a:r>
            <a:r>
              <a:rPr lang="id-ID" dirty="0" err="1" smtClean="0"/>
              <a:t>file</a:t>
            </a:r>
            <a:r>
              <a:rPr lang="id-ID" dirty="0" smtClean="0"/>
              <a:t> JAR:</a:t>
            </a:r>
          </a:p>
          <a:p>
            <a:pPr marL="0" indent="0">
              <a:buNone/>
            </a:pPr>
            <a:r>
              <a:rPr lang="id-ID" sz="18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2200" dirty="0" err="1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id-ID" sz="22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id-ID" sz="2200" dirty="0" err="1" smtClean="0">
                <a:latin typeface="Courier New" pitchFamily="49" charset="0"/>
                <a:cs typeface="Courier New" pitchFamily="49" charset="0"/>
              </a:rPr>
              <a:t>cvf</a:t>
            </a:r>
            <a:r>
              <a:rPr lang="id-ID" sz="2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200" dirty="0" err="1" smtClean="0">
                <a:latin typeface="Courier New" pitchFamily="49" charset="0"/>
                <a:cs typeface="Courier New" pitchFamily="49" charset="0"/>
              </a:rPr>
              <a:t>namafile.jar</a:t>
            </a:r>
            <a:r>
              <a:rPr lang="id-ID" sz="2200" dirty="0" smtClean="0">
                <a:latin typeface="Courier New" pitchFamily="49" charset="0"/>
                <a:cs typeface="Courier New" pitchFamily="49" charset="0"/>
              </a:rPr>
              <a:t> file1.class file2.class</a:t>
            </a:r>
            <a:endParaRPr lang="id-ID" sz="2200" dirty="0" smtClean="0"/>
          </a:p>
          <a:p>
            <a:r>
              <a:rPr lang="id-ID" dirty="0" smtClean="0"/>
              <a:t>Perintah </a:t>
            </a:r>
            <a:r>
              <a:rPr lang="id-ID" dirty="0" smtClean="0">
                <a:solidFill>
                  <a:srgbClr val="C00000"/>
                </a:solidFill>
              </a:rPr>
              <a:t>Melihat</a:t>
            </a:r>
            <a:r>
              <a:rPr lang="id-ID" dirty="0" smtClean="0"/>
              <a:t> isi dalam </a:t>
            </a:r>
            <a:r>
              <a:rPr lang="id-ID" dirty="0" err="1" smtClean="0"/>
              <a:t>file</a:t>
            </a:r>
            <a:r>
              <a:rPr lang="id-ID" dirty="0" smtClean="0"/>
              <a:t> JAR:</a:t>
            </a:r>
          </a:p>
          <a:p>
            <a:pPr marL="0" indent="0">
              <a:buNone/>
            </a:pPr>
            <a:r>
              <a:rPr lang="id-ID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tvf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namafile.jar</a:t>
            </a:r>
            <a:endParaRPr lang="id-ID" sz="2400" dirty="0" smtClean="0"/>
          </a:p>
          <a:p>
            <a:r>
              <a:rPr lang="id-ID" dirty="0" smtClean="0"/>
              <a:t>Perintah </a:t>
            </a:r>
            <a:r>
              <a:rPr lang="id-ID" dirty="0" smtClean="0">
                <a:solidFill>
                  <a:srgbClr val="C00000"/>
                </a:solidFill>
              </a:rPr>
              <a:t>Mengekstraksi</a:t>
            </a:r>
            <a:r>
              <a:rPr lang="id-ID" dirty="0" smtClean="0"/>
              <a:t> isi </a:t>
            </a:r>
            <a:r>
              <a:rPr lang="id-ID" dirty="0" err="1" smtClean="0"/>
              <a:t>file</a:t>
            </a:r>
            <a:r>
              <a:rPr lang="id-ID" dirty="0" smtClean="0"/>
              <a:t> JAR:</a:t>
            </a:r>
          </a:p>
          <a:p>
            <a:pPr marL="0" indent="0">
              <a:buNone/>
            </a:pP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jar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–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xvf</a:t>
            </a:r>
            <a:r>
              <a:rPr lang="id-ID" sz="24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400" dirty="0" err="1" smtClean="0">
                <a:latin typeface="Courier New" pitchFamily="49" charset="0"/>
                <a:cs typeface="Courier New" pitchFamily="49" charset="0"/>
              </a:rPr>
              <a:t>namafile.jar</a:t>
            </a:r>
            <a:endParaRPr lang="id-ID" sz="2400" dirty="0" smtClean="0"/>
          </a:p>
          <a:p>
            <a:r>
              <a:rPr lang="id-ID" dirty="0" smtClean="0">
                <a:solidFill>
                  <a:srgbClr val="C00000"/>
                </a:solidFill>
              </a:rPr>
              <a:t>Keterangan</a:t>
            </a:r>
            <a:r>
              <a:rPr lang="id-ID" dirty="0" smtClean="0"/>
              <a:t> Pilihan:</a:t>
            </a:r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c</a:t>
            </a:r>
            <a:r>
              <a:rPr lang="id-ID" sz="2400" dirty="0" smtClean="0"/>
              <a:t> = </a:t>
            </a:r>
            <a:r>
              <a:rPr lang="id-ID" sz="2400" dirty="0" err="1" smtClean="0"/>
              <a:t>create</a:t>
            </a:r>
            <a:r>
              <a:rPr lang="id-ID" sz="2400" dirty="0" smtClean="0"/>
              <a:t> (membuat </a:t>
            </a:r>
            <a:r>
              <a:rPr lang="id-ID" sz="2400" dirty="0" err="1" smtClean="0"/>
              <a:t>file</a:t>
            </a:r>
            <a:r>
              <a:rPr lang="id-ID" sz="2400" dirty="0" smtClean="0"/>
              <a:t> JAR)</a:t>
            </a:r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v</a:t>
            </a:r>
            <a:r>
              <a:rPr lang="id-ID" sz="2400" dirty="0" smtClean="0"/>
              <a:t> = </a:t>
            </a:r>
            <a:r>
              <a:rPr lang="id-ID" sz="2400" dirty="0" err="1" smtClean="0"/>
              <a:t>verbose</a:t>
            </a:r>
            <a:r>
              <a:rPr lang="id-ID" sz="2400" dirty="0" smtClean="0"/>
              <a:t> (menampilkan informasi pada layar)</a:t>
            </a:r>
          </a:p>
          <a:p>
            <a:pPr lvl="1"/>
            <a:r>
              <a:rPr lang="id-ID" sz="2400" dirty="0" smtClean="0">
                <a:solidFill>
                  <a:srgbClr val="C00000"/>
                </a:solidFill>
              </a:rPr>
              <a:t>f</a:t>
            </a:r>
            <a:r>
              <a:rPr lang="id-ID" sz="2400" dirty="0" smtClean="0"/>
              <a:t> = </a:t>
            </a:r>
            <a:r>
              <a:rPr lang="id-ID" sz="2400" dirty="0" err="1" smtClean="0"/>
              <a:t>filename</a:t>
            </a:r>
            <a:r>
              <a:rPr lang="id-ID" sz="2400" dirty="0" smtClean="0"/>
              <a:t> (daftar nama </a:t>
            </a:r>
            <a:r>
              <a:rPr lang="id-ID" sz="2400" dirty="0" err="1" smtClean="0"/>
              <a:t>file</a:t>
            </a:r>
            <a:r>
              <a:rPr lang="id-ID" sz="2400" dirty="0" smtClean="0"/>
              <a:t> yang akan dikompresi)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236794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JAR </a:t>
            </a:r>
            <a:r>
              <a:rPr lang="id-ID" dirty="0" err="1" smtClean="0"/>
              <a:t>Manifest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600" dirty="0" smtClean="0"/>
              <a:t>JAR </a:t>
            </a:r>
            <a:r>
              <a:rPr lang="id-ID" sz="3600" dirty="0" err="1" smtClean="0"/>
              <a:t>Manifest</a:t>
            </a:r>
            <a:r>
              <a:rPr lang="id-ID" sz="3600" dirty="0" smtClean="0"/>
              <a:t> dibuat secara </a:t>
            </a:r>
            <a:r>
              <a:rPr lang="id-ID" sz="3600" dirty="0" smtClean="0">
                <a:solidFill>
                  <a:srgbClr val="C00000"/>
                </a:solidFill>
              </a:rPr>
              <a:t>otomatis</a:t>
            </a:r>
            <a:r>
              <a:rPr lang="id-ID" sz="3600" dirty="0" smtClean="0"/>
              <a:t> dan diletakkan di dalam </a:t>
            </a:r>
            <a:r>
              <a:rPr lang="id-ID" sz="3600" dirty="0" smtClean="0">
                <a:solidFill>
                  <a:srgbClr val="C00000"/>
                </a:solidFill>
              </a:rPr>
              <a:t>folder </a:t>
            </a:r>
            <a:r>
              <a:rPr lang="id-ID" sz="3600" dirty="0" err="1" smtClean="0">
                <a:solidFill>
                  <a:srgbClr val="C00000"/>
                </a:solidFill>
              </a:rPr>
              <a:t>META-INF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smtClean="0"/>
              <a:t>pada </a:t>
            </a:r>
            <a:r>
              <a:rPr lang="id-ID" sz="3600" dirty="0" err="1" smtClean="0"/>
              <a:t>file</a:t>
            </a:r>
            <a:r>
              <a:rPr lang="id-ID" sz="3600" dirty="0" smtClean="0"/>
              <a:t> kompresi yang kita buat</a:t>
            </a:r>
          </a:p>
          <a:p>
            <a:r>
              <a:rPr lang="id-ID" sz="3600" dirty="0" smtClean="0"/>
              <a:t>JAR </a:t>
            </a:r>
            <a:r>
              <a:rPr lang="id-ID" sz="3600" dirty="0" err="1" smtClean="0"/>
              <a:t>Manifest</a:t>
            </a:r>
            <a:r>
              <a:rPr lang="id-ID" sz="3600" dirty="0" smtClean="0"/>
              <a:t> digunakan untuk </a:t>
            </a:r>
            <a:r>
              <a:rPr lang="id-ID" sz="3600" dirty="0" smtClean="0">
                <a:solidFill>
                  <a:srgbClr val="C00000"/>
                </a:solidFill>
              </a:rPr>
              <a:t>mendeskripsikan </a:t>
            </a:r>
            <a:r>
              <a:rPr lang="id-ID" sz="3600" dirty="0" err="1" smtClean="0">
                <a:solidFill>
                  <a:srgbClr val="C00000"/>
                </a:solidFill>
              </a:rPr>
              <a:t>file-file</a:t>
            </a:r>
            <a:r>
              <a:rPr lang="id-ID" sz="3600" dirty="0" smtClean="0">
                <a:solidFill>
                  <a:srgbClr val="C00000"/>
                </a:solidFill>
              </a:rPr>
              <a:t> </a:t>
            </a:r>
            <a:r>
              <a:rPr lang="id-ID" sz="3600" dirty="0" smtClean="0"/>
              <a:t>yang terdalam dalam </a:t>
            </a:r>
            <a:r>
              <a:rPr lang="id-ID" sz="3600" dirty="0" err="1" smtClean="0"/>
              <a:t>file</a:t>
            </a:r>
            <a:r>
              <a:rPr lang="id-ID" sz="3600" dirty="0" smtClean="0"/>
              <a:t> JAR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753748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API </a:t>
            </a:r>
            <a:r>
              <a:rPr lang="id-ID" dirty="0" err="1" smtClean="0"/>
              <a:t>Library</a:t>
            </a:r>
            <a:r>
              <a:rPr lang="id-ID" dirty="0" smtClean="0"/>
              <a:t> </a:t>
            </a:r>
            <a:r>
              <a:rPr lang="id-ID" dirty="0" err="1" smtClean="0"/>
              <a:t>and</a:t>
            </a:r>
            <a:r>
              <a:rPr lang="id-ID" dirty="0" smtClean="0"/>
              <a:t> </a:t>
            </a:r>
            <a:r>
              <a:rPr lang="id-ID" dirty="0" err="1" smtClean="0"/>
              <a:t>Documentation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API</a:t>
            </a:r>
            <a:r>
              <a:rPr lang="en-US" dirty="0"/>
              <a:t>: Application Programming Interface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API </a:t>
            </a:r>
            <a:r>
              <a:rPr lang="en-US" dirty="0">
                <a:solidFill>
                  <a:srgbClr val="C00000"/>
                </a:solidFill>
              </a:rPr>
              <a:t>documentation</a:t>
            </a:r>
            <a:r>
              <a:rPr lang="en-US" dirty="0"/>
              <a:t>: </a:t>
            </a:r>
            <a:r>
              <a:rPr lang="id-ID" dirty="0" smtClean="0"/>
              <a:t>daftar </a:t>
            </a:r>
            <a:r>
              <a:rPr lang="id-ID" dirty="0" err="1" smtClean="0"/>
              <a:t>class</a:t>
            </a:r>
            <a:r>
              <a:rPr lang="id-ID" dirty="0"/>
              <a:t> </a:t>
            </a:r>
            <a:r>
              <a:rPr lang="id-ID" dirty="0" smtClean="0"/>
              <a:t>dan </a:t>
            </a:r>
            <a:r>
              <a:rPr lang="id-ID" dirty="0" err="1" smtClean="0"/>
              <a:t>method</a:t>
            </a:r>
            <a:r>
              <a:rPr lang="id-ID" dirty="0" smtClean="0"/>
              <a:t> di </a:t>
            </a:r>
            <a:r>
              <a:rPr lang="id-ID" dirty="0" err="1" smtClean="0"/>
              <a:t>java</a:t>
            </a:r>
            <a:r>
              <a:rPr lang="id-ID" dirty="0" smtClean="0"/>
              <a:t> </a:t>
            </a:r>
            <a:r>
              <a:rPr lang="id-ID" dirty="0" err="1" smtClean="0"/>
              <a:t>library</a:t>
            </a:r>
            <a:endParaRPr lang="en-US" dirty="0"/>
          </a:p>
          <a:p>
            <a:r>
              <a:rPr lang="en-US" dirty="0" smtClean="0"/>
              <a:t>http</a:t>
            </a:r>
            <a:r>
              <a:rPr lang="en-US" dirty="0"/>
              <a:t>://java.sun.com/javase/7/docs/api/index.html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9665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</a:t>
            </a:r>
            <a:r>
              <a:rPr lang="id-ID" dirty="0" smtClean="0"/>
              <a:t>P</a:t>
            </a:r>
            <a:r>
              <a:rPr lang="en-US" dirty="0" err="1" smtClean="0"/>
              <a:t>ackages</a:t>
            </a:r>
            <a:r>
              <a:rPr lang="en-US" dirty="0" smtClean="0"/>
              <a:t> </a:t>
            </a:r>
            <a:r>
              <a:rPr lang="en-US" dirty="0"/>
              <a:t>in the Java </a:t>
            </a:r>
            <a:r>
              <a:rPr lang="id-ID" dirty="0" smtClean="0"/>
              <a:t>L</a:t>
            </a:r>
            <a:r>
              <a:rPr lang="en-US" dirty="0" err="1" smtClean="0"/>
              <a:t>ibrary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graphicFrame>
        <p:nvGraphicFramePr>
          <p:cNvPr id="4" name="Group 1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845803"/>
              </p:ext>
            </p:extLst>
          </p:nvPr>
        </p:nvGraphicFramePr>
        <p:xfrm>
          <a:off x="17463" y="1676400"/>
          <a:ext cx="9097962" cy="4267200"/>
        </p:xfrm>
        <a:graphic>
          <a:graphicData uri="http://schemas.openxmlformats.org/drawingml/2006/table">
            <a:tbl>
              <a:tblPr firstRow="1" bandCol="1">
                <a:tableStyleId>{775DCB02-9BB8-47FD-8907-85C794F793BA}</a:tableStyleId>
              </a:tblPr>
              <a:tblGrid>
                <a:gridCol w="1971675"/>
                <a:gridCol w="4776787"/>
                <a:gridCol w="2349500"/>
              </a:tblGrid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Package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Purpose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Sample Class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java.lang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Language support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Math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java.util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Utilities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Random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java.io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Input and output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PrintStream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java.awt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Abstract Windowing Toolkit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Color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java.applet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Applets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Applet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java.net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Networking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Socket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java.sql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Database Access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ResultSet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javax.swing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Swing user interface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JButton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omg.w3c.dom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Document Object Model for XML documents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Document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E7069"/>
                        </a:solidFill>
                        <a:effectLst/>
                        <a:latin typeface="Courier New" pitchFamily="-107" charset="0"/>
                        <a:ea typeface="ＭＳ Ｐゴシック" pitchFamily="-107" charset="-128"/>
                        <a:cs typeface="Courier New" pitchFamily="-107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842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</a:t>
            </a:r>
            <a:r>
              <a:rPr lang="id-ID" dirty="0" err="1" smtClean="0"/>
              <a:t>Language</a:t>
            </a:r>
            <a:r>
              <a:rPr lang="id-ID" dirty="0" smtClean="0"/>
              <a:t> (</a:t>
            </a:r>
            <a:r>
              <a:rPr lang="id-ID" dirty="0" err="1" smtClean="0"/>
              <a:t>Compiler</a:t>
            </a:r>
            <a:r>
              <a:rPr lang="id-ID" dirty="0" smtClean="0"/>
              <a:t> + Interpreter)</a:t>
            </a:r>
            <a:endParaRPr lang="id-ID" dirty="0"/>
          </a:p>
        </p:txBody>
      </p:sp>
      <p:pic>
        <p:nvPicPr>
          <p:cNvPr id="5" name="Picture 4" descr="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209800"/>
            <a:ext cx="8933185" cy="2971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71719" y="1346537"/>
            <a:ext cx="1814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javac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Compiler)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184" y="1371600"/>
            <a:ext cx="20326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java</a:t>
            </a:r>
            <a:br>
              <a:rPr lang="id-ID" sz="4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id-ID" sz="20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(Java Interpreter)</a:t>
            </a:r>
            <a:endParaRPr lang="id-ID" sz="2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 </a:t>
            </a:r>
            <a:r>
              <a:rPr lang="en-US" dirty="0"/>
              <a:t>Documentation of the </a:t>
            </a:r>
            <a:r>
              <a:rPr lang="en-US" dirty="0" smtClean="0"/>
              <a:t>Java Library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ap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51" b="9438"/>
          <a:stretch/>
        </p:blipFill>
        <p:spPr bwMode="auto">
          <a:xfrm>
            <a:off x="304800" y="914400"/>
            <a:ext cx="864085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20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API </a:t>
            </a:r>
            <a:r>
              <a:rPr lang="en-US" sz="3600" dirty="0"/>
              <a:t>Documentation for the Rectangle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api_doc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9" b="8794"/>
          <a:stretch/>
        </p:blipFill>
        <p:spPr bwMode="auto">
          <a:xfrm>
            <a:off x="304800" y="1066800"/>
            <a:ext cx="8534400" cy="53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66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Method</a:t>
            </a:r>
            <a:r>
              <a:rPr lang="id-ID" dirty="0" smtClean="0"/>
              <a:t> </a:t>
            </a:r>
            <a:r>
              <a:rPr lang="id-ID" dirty="0" err="1" smtClean="0"/>
              <a:t>Summary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method_summary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7"/>
          <a:stretch/>
        </p:blipFill>
        <p:spPr bwMode="auto">
          <a:xfrm>
            <a:off x="228600" y="990600"/>
            <a:ext cx="8790590" cy="4800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879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Kerjakan</a:t>
            </a:r>
            <a:r>
              <a:rPr lang="en-US" sz="3200" dirty="0" smtClean="0"/>
              <a:t> </a:t>
            </a:r>
            <a:r>
              <a:rPr lang="en-US" sz="3200" dirty="0" err="1" smtClean="0"/>
              <a:t>semua</a:t>
            </a:r>
            <a:r>
              <a:rPr lang="en-US" sz="3200" dirty="0" smtClean="0"/>
              <a:t> </a:t>
            </a:r>
            <a:r>
              <a:rPr lang="en-US" sz="3200" dirty="0" err="1" smtClean="0"/>
              <a:t>latihan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tugas</a:t>
            </a:r>
            <a:r>
              <a:rPr lang="en-US" sz="3200" dirty="0" smtClean="0"/>
              <a:t> yang </a:t>
            </a:r>
            <a:r>
              <a:rPr lang="en-US" sz="3200" dirty="0" err="1" smtClean="0"/>
              <a:t>ada</a:t>
            </a:r>
            <a:r>
              <a:rPr lang="en-US" sz="3200" dirty="0" smtClean="0"/>
              <a:t> di slide </a:t>
            </a:r>
            <a:r>
              <a:rPr lang="en-US" sz="3200" dirty="0" smtClean="0">
                <a:solidFill>
                  <a:srgbClr val="C00000"/>
                </a:solidFill>
              </a:rPr>
              <a:t>OOP Concepts</a:t>
            </a:r>
          </a:p>
          <a:p>
            <a:r>
              <a:rPr lang="en-US" sz="3200" dirty="0" err="1"/>
              <a:t>Kirimkan</a:t>
            </a:r>
            <a:r>
              <a:rPr lang="en-US" sz="3200" dirty="0"/>
              <a:t> </a:t>
            </a:r>
            <a:r>
              <a:rPr lang="en-US" sz="3200" dirty="0" err="1"/>
              <a:t>netbeans</a:t>
            </a:r>
            <a:r>
              <a:rPr lang="en-US" sz="3200" dirty="0"/>
              <a:t> project yang </a:t>
            </a:r>
            <a:r>
              <a:rPr lang="en-US" sz="3200" dirty="0" err="1"/>
              <a:t>sudah</a:t>
            </a:r>
            <a:r>
              <a:rPr lang="en-US" sz="3200" dirty="0"/>
              <a:t> di zip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smtClean="0">
                <a:hlinkClick r:id="rId2"/>
              </a:rPr>
              <a:t>romi@brainmatics.com</a:t>
            </a:r>
            <a:r>
              <a:rPr lang="id-ID" sz="3200" dirty="0" smtClean="0"/>
              <a:t/>
            </a:r>
            <a:br>
              <a:rPr lang="id-ID" sz="3200" dirty="0" smtClean="0"/>
            </a:br>
            <a:r>
              <a:rPr lang="en-US" sz="3200" dirty="0" err="1" smtClean="0"/>
              <a:t>dengan</a:t>
            </a:r>
            <a:r>
              <a:rPr lang="en-US" sz="3200" dirty="0" smtClean="0"/>
              <a:t> sub</a:t>
            </a:r>
            <a:r>
              <a:rPr lang="id-ID" sz="3200" dirty="0" smtClean="0"/>
              <a:t>j</a:t>
            </a:r>
            <a:r>
              <a:rPr lang="en-US" sz="3200" dirty="0" smtClean="0"/>
              <a:t>e</a:t>
            </a:r>
            <a:r>
              <a:rPr lang="id-ID" sz="3200" dirty="0" smtClean="0"/>
              <a:t>ct</a:t>
            </a:r>
            <a:r>
              <a:rPr lang="en-US" sz="3200" dirty="0" smtClean="0"/>
              <a:t>: </a:t>
            </a:r>
            <a:r>
              <a:rPr lang="en-US" sz="3200" dirty="0">
                <a:solidFill>
                  <a:srgbClr val="C00000"/>
                </a:solidFill>
              </a:rPr>
              <a:t>[</a:t>
            </a:r>
            <a:r>
              <a:rPr lang="en-US" sz="3200" dirty="0" smtClean="0">
                <a:solidFill>
                  <a:srgbClr val="C00000"/>
                </a:solidFill>
              </a:rPr>
              <a:t>OOP</a:t>
            </a:r>
            <a:r>
              <a:rPr lang="id-ID" sz="3200" dirty="0" smtClean="0">
                <a:solidFill>
                  <a:srgbClr val="C00000"/>
                </a:solidFill>
              </a:rPr>
              <a:t>1</a:t>
            </a:r>
            <a:r>
              <a:rPr lang="en-US" sz="3200" dirty="0" smtClean="0">
                <a:solidFill>
                  <a:srgbClr val="C00000"/>
                </a:solidFill>
              </a:rPr>
              <a:t>-</a:t>
            </a:r>
            <a:r>
              <a:rPr lang="en-US" sz="3200" dirty="0" err="1" smtClean="0">
                <a:solidFill>
                  <a:srgbClr val="C00000"/>
                </a:solidFill>
              </a:rPr>
              <a:t>Universitas</a:t>
            </a:r>
            <a:r>
              <a:rPr lang="en-US" sz="3200" dirty="0">
                <a:solidFill>
                  <a:srgbClr val="C00000"/>
                </a:solidFill>
              </a:rPr>
              <a:t>] </a:t>
            </a:r>
            <a:r>
              <a:rPr lang="en-US" sz="3200" dirty="0" err="1" smtClean="0">
                <a:solidFill>
                  <a:srgbClr val="C00000"/>
                </a:solidFill>
              </a:rPr>
              <a:t>Nama</a:t>
            </a:r>
            <a:r>
              <a:rPr lang="en-US" sz="3200" dirty="0" smtClean="0">
                <a:solidFill>
                  <a:srgbClr val="C00000"/>
                </a:solidFill>
              </a:rPr>
              <a:t>–NIM</a:t>
            </a:r>
            <a:endParaRPr lang="en-US" sz="3200" dirty="0">
              <a:solidFill>
                <a:srgbClr val="C00000"/>
              </a:solidFill>
            </a:endParaRPr>
          </a:p>
          <a:p>
            <a:r>
              <a:rPr lang="en-US" sz="3200" dirty="0" smtClean="0"/>
              <a:t>Deadline: </a:t>
            </a:r>
            <a:r>
              <a:rPr lang="en-US" sz="3200" dirty="0" smtClean="0">
                <a:solidFill>
                  <a:srgbClr val="C00000"/>
                </a:solidFill>
              </a:rPr>
              <a:t>2</a:t>
            </a:r>
            <a:r>
              <a:rPr lang="id-ID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minggu</a:t>
            </a:r>
            <a:endParaRPr lang="en-US" sz="3200" dirty="0" smtClean="0">
              <a:solidFill>
                <a:srgbClr val="C00000"/>
              </a:solidFill>
            </a:endParaRPr>
          </a:p>
          <a:p>
            <a:r>
              <a:rPr lang="en-US" sz="3200" dirty="0" err="1" smtClean="0"/>
              <a:t>Meng</a:t>
            </a:r>
            <a:r>
              <a:rPr lang="en-US" sz="3200" dirty="0" smtClean="0"/>
              <a:t>-copy file orang lain </a:t>
            </a:r>
            <a:r>
              <a:rPr lang="en-US" sz="3200" dirty="0" err="1" smtClean="0"/>
              <a:t>akan</a:t>
            </a:r>
            <a:r>
              <a:rPr lang="en-US" sz="3200" dirty="0" smtClean="0"/>
              <a:t> </a:t>
            </a:r>
            <a:r>
              <a:rPr lang="en-US" sz="3200" dirty="0" err="1" smtClean="0"/>
              <a:t>menyebabkan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nilai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tugas</a:t>
            </a:r>
            <a:r>
              <a:rPr lang="en-US" sz="3200" dirty="0" smtClean="0">
                <a:solidFill>
                  <a:srgbClr val="C00000"/>
                </a:solidFill>
              </a:rPr>
              <a:t> 0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5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Referensi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066800"/>
            <a:ext cx="8534399" cy="5486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Sharon Zakhour  et al,  </a:t>
            </a:r>
            <a:r>
              <a:rPr lang="id-ID" sz="2200" dirty="0" smtClean="0">
                <a:solidFill>
                  <a:srgbClr val="C00000"/>
                </a:solidFill>
              </a:rPr>
              <a:t>The Java Tutorial Fourth Edition</a:t>
            </a:r>
            <a:r>
              <a:rPr lang="id-ID" sz="2200" dirty="0" smtClean="0"/>
              <a:t>, </a:t>
            </a:r>
            <a:r>
              <a:rPr lang="id-ID" sz="2200" i="1" dirty="0" smtClean="0"/>
              <a:t>http://java.sun.com/docs/books/tutorial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sz="2200" dirty="0" smtClean="0"/>
              <a:t>Cay </a:t>
            </a:r>
            <a:r>
              <a:rPr lang="en-US" sz="2200" dirty="0" err="1" smtClean="0"/>
              <a:t>Horstmann</a:t>
            </a:r>
            <a:r>
              <a:rPr lang="en-US" sz="2200" dirty="0" smtClean="0"/>
              <a:t>, </a:t>
            </a:r>
            <a:r>
              <a:rPr lang="en-US" sz="2200" dirty="0">
                <a:solidFill>
                  <a:srgbClr val="C00000"/>
                </a:solidFill>
              </a:rPr>
              <a:t>Big </a:t>
            </a:r>
            <a:r>
              <a:rPr lang="en-US" sz="2200" dirty="0" smtClean="0">
                <a:solidFill>
                  <a:srgbClr val="C00000"/>
                </a:solidFill>
              </a:rPr>
              <a:t>Java: Earl Objects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John </a:t>
            </a:r>
            <a:r>
              <a:rPr lang="en-US" sz="2200" i="1" dirty="0"/>
              <a:t>Wiley &amp; </a:t>
            </a:r>
            <a:r>
              <a:rPr lang="en-US" sz="2200" i="1" dirty="0" smtClean="0"/>
              <a:t>Sons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/>
              <a:t>Deitel</a:t>
            </a:r>
            <a:r>
              <a:rPr lang="en-US" sz="2200" dirty="0"/>
              <a:t> &amp; </a:t>
            </a:r>
            <a:r>
              <a:rPr lang="en-US" sz="2200" dirty="0" err="1"/>
              <a:t>Deitel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Java </a:t>
            </a:r>
            <a:r>
              <a:rPr lang="en-US" sz="2200" dirty="0" err="1">
                <a:solidFill>
                  <a:srgbClr val="C00000"/>
                </a:solidFill>
              </a:rPr>
              <a:t>Howto</a:t>
            </a:r>
            <a:r>
              <a:rPr lang="en-US" sz="2200" dirty="0">
                <a:solidFill>
                  <a:srgbClr val="C00000"/>
                </a:solidFill>
              </a:rPr>
              <a:t> Program 9</a:t>
            </a:r>
            <a:r>
              <a:rPr lang="en-US" sz="2200" baseline="30000" dirty="0">
                <a:solidFill>
                  <a:srgbClr val="C00000"/>
                </a:solidFill>
              </a:rPr>
              <a:t>th</a:t>
            </a:r>
            <a:r>
              <a:rPr lang="en-US" sz="2200" dirty="0">
                <a:solidFill>
                  <a:srgbClr val="C00000"/>
                </a:solidFill>
              </a:rPr>
              <a:t> Edition,</a:t>
            </a:r>
            <a:r>
              <a:rPr lang="en-US" sz="2200" dirty="0"/>
              <a:t> </a:t>
            </a:r>
            <a:r>
              <a:rPr lang="en-US" sz="2200" i="1" dirty="0"/>
              <a:t>Prentice Hall</a:t>
            </a:r>
            <a:r>
              <a:rPr lang="en-US" sz="2200" dirty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id-ID" sz="2200" dirty="0" smtClean="0"/>
              <a:t>Richard </a:t>
            </a:r>
            <a:r>
              <a:rPr lang="id-ID" sz="2200" dirty="0"/>
              <a:t>M. </a:t>
            </a:r>
            <a:r>
              <a:rPr lang="id-ID" sz="2200" dirty="0" smtClean="0"/>
              <a:t>Reese</a:t>
            </a:r>
            <a:r>
              <a:rPr lang="en-US" sz="2200" dirty="0" smtClean="0"/>
              <a:t>, </a:t>
            </a:r>
            <a:r>
              <a:rPr lang="id-ID" sz="2200" dirty="0" smtClean="0">
                <a:solidFill>
                  <a:srgbClr val="C00000"/>
                </a:solidFill>
              </a:rPr>
              <a:t>Oracle </a:t>
            </a:r>
            <a:r>
              <a:rPr lang="id-ID" sz="2200" dirty="0">
                <a:solidFill>
                  <a:srgbClr val="C00000"/>
                </a:solidFill>
              </a:rPr>
              <a:t>Certified </a:t>
            </a:r>
            <a:r>
              <a:rPr lang="id-ID" sz="2200" dirty="0" smtClean="0">
                <a:solidFill>
                  <a:srgbClr val="C00000"/>
                </a:solidFill>
              </a:rPr>
              <a:t>Associate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Java </a:t>
            </a:r>
            <a:r>
              <a:rPr lang="id-ID" sz="2200" dirty="0">
                <a:solidFill>
                  <a:srgbClr val="C00000"/>
                </a:solidFill>
              </a:rPr>
              <a:t>SE 7 </a:t>
            </a:r>
            <a:r>
              <a:rPr lang="id-ID" sz="2200" dirty="0" smtClean="0">
                <a:solidFill>
                  <a:srgbClr val="C00000"/>
                </a:solidFill>
              </a:rPr>
              <a:t>Programmer</a:t>
            </a:r>
            <a:r>
              <a:rPr lang="en-US" sz="2200" dirty="0" smtClean="0">
                <a:solidFill>
                  <a:srgbClr val="C00000"/>
                </a:solidFill>
              </a:rPr>
              <a:t> </a:t>
            </a:r>
            <a:r>
              <a:rPr lang="id-ID" sz="2200" dirty="0" smtClean="0">
                <a:solidFill>
                  <a:srgbClr val="C00000"/>
                </a:solidFill>
              </a:rPr>
              <a:t>Study Guide</a:t>
            </a:r>
            <a:r>
              <a:rPr lang="en-US" sz="2200" dirty="0"/>
              <a:t>, </a:t>
            </a:r>
            <a:r>
              <a:rPr lang="en-US" sz="2200" i="1" dirty="0" err="1"/>
              <a:t>Packt</a:t>
            </a:r>
            <a:r>
              <a:rPr lang="en-US" sz="2200" i="1" dirty="0"/>
              <a:t> </a:t>
            </a:r>
            <a:r>
              <a:rPr lang="en-US" sz="2200" i="1" dirty="0" smtClean="0"/>
              <a:t>Publishing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Walter </a:t>
            </a:r>
            <a:r>
              <a:rPr lang="en-US" sz="2200" dirty="0" err="1" smtClean="0"/>
              <a:t>Savitch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Absolute Java 5</a:t>
            </a:r>
            <a:r>
              <a:rPr lang="en-US" sz="2200" baseline="30000" dirty="0" smtClean="0">
                <a:solidFill>
                  <a:srgbClr val="C00000"/>
                </a:solidFill>
              </a:rPr>
              <a:t>th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 smtClean="0"/>
              <a:t>Pearson Education</a:t>
            </a:r>
            <a:r>
              <a:rPr lang="en-US" sz="2200" dirty="0" smtClean="0"/>
              <a:t>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Mark Allen </a:t>
            </a:r>
            <a:r>
              <a:rPr lang="en-US" sz="2200" dirty="0"/>
              <a:t>Weiss, </a:t>
            </a:r>
            <a:r>
              <a:rPr lang="en-US" sz="2200" dirty="0" smtClean="0">
                <a:solidFill>
                  <a:srgbClr val="C00000"/>
                </a:solidFill>
              </a:rPr>
              <a:t>Data Structures </a:t>
            </a:r>
            <a:r>
              <a:rPr lang="en-US" sz="2200" dirty="0">
                <a:solidFill>
                  <a:srgbClr val="C00000"/>
                </a:solidFill>
              </a:rPr>
              <a:t>and </a:t>
            </a:r>
            <a:r>
              <a:rPr lang="en-US" sz="2200" dirty="0" smtClean="0">
                <a:solidFill>
                  <a:srgbClr val="C00000"/>
                </a:solidFill>
              </a:rPr>
              <a:t>Algorithm Analysis </a:t>
            </a:r>
            <a:r>
              <a:rPr lang="en-US" sz="2200" dirty="0">
                <a:solidFill>
                  <a:srgbClr val="C00000"/>
                </a:solidFill>
              </a:rPr>
              <a:t>in </a:t>
            </a:r>
            <a:r>
              <a:rPr lang="en-US" sz="2200" dirty="0" smtClean="0">
                <a:solidFill>
                  <a:srgbClr val="C00000"/>
                </a:solidFill>
              </a:rPr>
              <a:t>Java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 smtClean="0">
                <a:solidFill>
                  <a:srgbClr val="C00000"/>
                </a:solidFill>
              </a:rPr>
              <a:t> Edition</a:t>
            </a:r>
            <a:r>
              <a:rPr lang="en-US" sz="2200" dirty="0" smtClean="0"/>
              <a:t>, </a:t>
            </a:r>
            <a:r>
              <a:rPr lang="en-US" sz="2200" i="1" dirty="0"/>
              <a:t>Pearson Education</a:t>
            </a:r>
            <a:r>
              <a:rPr lang="en-US" sz="2200" dirty="0"/>
              <a:t>, </a:t>
            </a:r>
            <a:r>
              <a:rPr lang="en-US" sz="2200" dirty="0" smtClean="0"/>
              <a:t>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err="1" smtClean="0"/>
              <a:t>Anany</a:t>
            </a:r>
            <a:r>
              <a:rPr lang="en-US" sz="2200" dirty="0" smtClean="0"/>
              <a:t> </a:t>
            </a:r>
            <a:r>
              <a:rPr lang="en-US" sz="2200" dirty="0" err="1" smtClean="0"/>
              <a:t>Levitin</a:t>
            </a:r>
            <a:r>
              <a:rPr lang="en-US" sz="2200" dirty="0" smtClean="0"/>
              <a:t>, </a:t>
            </a:r>
            <a:r>
              <a:rPr lang="en-US" sz="2200" dirty="0" smtClean="0">
                <a:solidFill>
                  <a:srgbClr val="C00000"/>
                </a:solidFill>
              </a:rPr>
              <a:t>Introduction to the Design and Analysis of Algorithms 3</a:t>
            </a:r>
            <a:r>
              <a:rPr lang="en-US" sz="2200" baseline="30000" dirty="0" smtClean="0">
                <a:solidFill>
                  <a:srgbClr val="C00000"/>
                </a:solidFill>
              </a:rPr>
              <a:t>rd</a:t>
            </a:r>
            <a:r>
              <a:rPr lang="en-US" sz="2200" dirty="0">
                <a:solidFill>
                  <a:srgbClr val="C00000"/>
                </a:solidFill>
              </a:rPr>
              <a:t> Edition</a:t>
            </a:r>
            <a:r>
              <a:rPr lang="en-US" sz="2200" dirty="0"/>
              <a:t>, </a:t>
            </a:r>
            <a:r>
              <a:rPr lang="en-US" sz="2200" i="1" dirty="0"/>
              <a:t>Pearson </a:t>
            </a:r>
            <a:r>
              <a:rPr lang="en-US" sz="2200" i="1" dirty="0" smtClean="0"/>
              <a:t>Education</a:t>
            </a:r>
            <a:r>
              <a:rPr lang="en-US" sz="2200" dirty="0" smtClean="0"/>
              <a:t>, 2012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Ying </a:t>
            </a:r>
            <a:r>
              <a:rPr lang="en-US" sz="2200" dirty="0" err="1"/>
              <a:t>Bai</a:t>
            </a:r>
            <a:r>
              <a:rPr lang="en-US" sz="2200" dirty="0"/>
              <a:t>, </a:t>
            </a:r>
            <a:r>
              <a:rPr lang="en-US" sz="2200" dirty="0">
                <a:solidFill>
                  <a:srgbClr val="C00000"/>
                </a:solidFill>
              </a:rPr>
              <a:t>Practical Database Programming with Java</a:t>
            </a:r>
            <a:r>
              <a:rPr lang="en-US" sz="2200" dirty="0"/>
              <a:t>, </a:t>
            </a:r>
            <a:r>
              <a:rPr lang="en-US" sz="2200" i="1" dirty="0"/>
              <a:t>John Wiley &amp; Sons</a:t>
            </a:r>
            <a:r>
              <a:rPr lang="en-US" sz="2200" dirty="0"/>
              <a:t>, 2011</a:t>
            </a:r>
            <a:endParaRPr lang="id-ID" sz="2200" dirty="0"/>
          </a:p>
          <a:p>
            <a:pPr marL="457200" indent="-457200">
              <a:buFont typeface="+mj-lt"/>
              <a:buAutoNum type="arabicPeriod"/>
            </a:pPr>
            <a:endParaRPr lang="id-ID" sz="2200" dirty="0" smtClean="0"/>
          </a:p>
        </p:txBody>
      </p:sp>
    </p:spTree>
    <p:extLst>
      <p:ext uri="{BB962C8B-B14F-4D97-AF65-F5344CB8AC3E}">
        <p14:creationId xmlns:p14="http://schemas.microsoft.com/office/powerpoint/2010/main" val="3705938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Tingkat Bahasa Pemrograman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371600"/>
            <a:ext cx="8553450" cy="4876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 smtClean="0"/>
              <a:t>Bahasa Pemrograman Tingkat </a:t>
            </a:r>
            <a:r>
              <a:rPr lang="id-ID" sz="3600" dirty="0" smtClean="0">
                <a:solidFill>
                  <a:srgbClr val="C00000"/>
                </a:solidFill>
              </a:rPr>
              <a:t>Rendah</a:t>
            </a:r>
            <a:r>
              <a:rPr lang="id-ID" sz="3600" dirty="0" smtClean="0"/>
              <a:t> (Assembler)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 smtClean="0"/>
              <a:t>Bahasa Pemrograman Tingkat </a:t>
            </a:r>
            <a:r>
              <a:rPr lang="id-ID" sz="3600" dirty="0" smtClean="0">
                <a:solidFill>
                  <a:srgbClr val="C00000"/>
                </a:solidFill>
              </a:rPr>
              <a:t>Sedang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(C, Pascal, Fortran)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id-ID" sz="3600" dirty="0" smtClean="0"/>
              <a:t>Bahasa Pemrograman Tingkat </a:t>
            </a:r>
            <a:r>
              <a:rPr lang="id-ID" sz="3600" dirty="0" smtClean="0">
                <a:solidFill>
                  <a:srgbClr val="C00000"/>
                </a:solidFill>
              </a:rPr>
              <a:t>Tinggi</a:t>
            </a:r>
            <a:r>
              <a:rPr lang="id-ID" sz="3600" dirty="0" smtClean="0"/>
              <a:t/>
            </a:r>
            <a:br>
              <a:rPr lang="id-ID" sz="3600" dirty="0" smtClean="0"/>
            </a:br>
            <a:r>
              <a:rPr lang="id-ID" sz="3600" dirty="0" smtClean="0"/>
              <a:t>(Java, C++, C#)</a:t>
            </a:r>
            <a:endParaRPr lang="id-ID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Paradigma Pemrograman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22337"/>
            <a:ext cx="8534400" cy="4792663"/>
          </a:xfrm>
        </p:spPr>
        <p:txBody>
          <a:bodyPr/>
          <a:lstStyle/>
          <a:p>
            <a:pPr>
              <a:buNone/>
              <a:defRPr/>
            </a:pPr>
            <a:r>
              <a:rPr lang="id-ID" dirty="0" smtClean="0"/>
              <a:t>	</a:t>
            </a:r>
            <a:r>
              <a:rPr lang="id-ID" dirty="0" smtClean="0">
                <a:solidFill>
                  <a:srgbClr val="C00000"/>
                </a:solidFill>
              </a:rPr>
              <a:t>Sudut pandang  dan style pemrograman </a:t>
            </a:r>
            <a:r>
              <a:rPr lang="id-ID" dirty="0" smtClean="0"/>
              <a:t>berhubungan dengan bagaimana sebuah masalah diformulasikan dalam bahasa pemrograman</a:t>
            </a:r>
          </a:p>
          <a:p>
            <a:pPr>
              <a:buNone/>
              <a:defRPr/>
            </a:pPr>
            <a:endParaRPr lang="id-ID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Functional Programming</a:t>
            </a:r>
            <a:r>
              <a:rPr lang="id-ID" sz="2800" dirty="0" smtClean="0"/>
              <a:t>: Urutan fungsi secara </a:t>
            </a:r>
            <a:r>
              <a:rPr lang="id-ID" sz="2800" dirty="0" smtClean="0">
                <a:solidFill>
                  <a:srgbClr val="0070C0"/>
                </a:solidFill>
              </a:rPr>
              <a:t>sekuensial</a:t>
            </a:r>
            <a:r>
              <a:rPr lang="id-ID" sz="2800" dirty="0" smtClean="0"/>
              <a:t>  (Scheme, Lisp)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Procedural Programming</a:t>
            </a:r>
            <a:r>
              <a:rPr lang="id-ID" sz="2800" dirty="0" smtClean="0"/>
              <a:t>:  Pemecahan masalah berdasarkan prosedural kerja yg terkumpul dalam unit pemrograman bernama </a:t>
            </a:r>
            <a:r>
              <a:rPr lang="id-ID" sz="2800" dirty="0" smtClean="0">
                <a:solidFill>
                  <a:srgbClr val="0070C0"/>
                </a:solidFill>
              </a:rPr>
              <a:t>fungsi</a:t>
            </a:r>
            <a:r>
              <a:rPr lang="id-ID" sz="2800" dirty="0" smtClean="0"/>
              <a:t> (C, Pascal)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Object-Oriented Programming</a:t>
            </a:r>
            <a:r>
              <a:rPr lang="id-ID" sz="2800" dirty="0" smtClean="0"/>
              <a:t>: Koleksi object yang saling berinteraksi . </a:t>
            </a:r>
            <a:r>
              <a:rPr lang="id-ID" sz="2800" dirty="0" smtClean="0">
                <a:solidFill>
                  <a:srgbClr val="0070C0"/>
                </a:solidFill>
              </a:rPr>
              <a:t>Class</a:t>
            </a:r>
            <a:r>
              <a:rPr lang="id-ID" sz="2800" dirty="0" smtClean="0"/>
              <a:t> adalah unit pemrograman (Java, C#, C++)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Java Family, </a:t>
            </a:r>
            <a:r>
              <a:rPr lang="en-US" dirty="0" err="1" smtClean="0"/>
              <a:t>Perangkat</a:t>
            </a:r>
            <a:r>
              <a:rPr lang="en-US" dirty="0" smtClean="0"/>
              <a:t>, </a:t>
            </a:r>
            <a:r>
              <a:rPr lang="en-US" dirty="0" err="1" smtClean="0"/>
              <a:t>Instalasi</a:t>
            </a:r>
            <a:r>
              <a:rPr lang="en-US" dirty="0" smtClean="0"/>
              <a:t>, </a:t>
            </a:r>
            <a:r>
              <a:rPr lang="en-US" dirty="0" err="1" smtClean="0"/>
              <a:t>Kompilasi</a:t>
            </a:r>
            <a:r>
              <a:rPr lang="en-US" dirty="0" smtClean="0"/>
              <a:t> 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07" y="533400"/>
            <a:ext cx="8229600" cy="2133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1.2 </a:t>
            </a:r>
            <a:r>
              <a:rPr lang="en-US" sz="4400" dirty="0" err="1" smtClean="0"/>
              <a:t>Teknologi</a:t>
            </a:r>
            <a:r>
              <a:rPr lang="en-US" sz="4400" dirty="0" smtClean="0"/>
              <a:t> Java </a:t>
            </a:r>
            <a:r>
              <a:rPr lang="en-US" sz="4400" dirty="0" err="1" smtClean="0"/>
              <a:t>dan</a:t>
            </a:r>
            <a:r>
              <a:rPr lang="en-US" sz="4400" dirty="0" smtClean="0"/>
              <a:t> </a:t>
            </a:r>
            <a:r>
              <a:rPr lang="en-US" sz="4400" dirty="0" err="1" smtClean="0"/>
              <a:t>Perangkat</a:t>
            </a:r>
            <a:r>
              <a:rPr lang="en-US" sz="4400" dirty="0" smtClean="0"/>
              <a:t> </a:t>
            </a:r>
            <a:r>
              <a:rPr lang="en-US" sz="4400" dirty="0" err="1" smtClean="0"/>
              <a:t>Pemrograman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812" y="1143000"/>
            <a:ext cx="8382000" cy="4792663"/>
          </a:xfrm>
        </p:spPr>
        <p:txBody>
          <a:bodyPr/>
          <a:lstStyle/>
          <a:p>
            <a:r>
              <a:rPr lang="en-US" sz="2600" dirty="0" smtClean="0">
                <a:solidFill>
                  <a:srgbClr val="C00000"/>
                </a:solidFill>
              </a:rPr>
              <a:t>James Gosling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C00000"/>
                </a:solidFill>
              </a:rPr>
              <a:t>Mike Sheridan</a:t>
            </a:r>
            <a:r>
              <a:rPr lang="en-US" sz="2600" dirty="0" smtClean="0"/>
              <a:t>, and </a:t>
            </a:r>
            <a:r>
              <a:rPr lang="en-US" sz="2600" dirty="0" smtClean="0">
                <a:solidFill>
                  <a:srgbClr val="C00000"/>
                </a:solidFill>
              </a:rPr>
              <a:t>Patrick </a:t>
            </a:r>
            <a:r>
              <a:rPr lang="en-US" sz="2600" dirty="0" err="1" smtClean="0">
                <a:solidFill>
                  <a:srgbClr val="C00000"/>
                </a:solidFill>
              </a:rPr>
              <a:t>Naughton</a:t>
            </a:r>
            <a:r>
              <a:rPr lang="en-US" sz="2600" dirty="0" smtClean="0"/>
              <a:t> initiated the Java language project in June 1991</a:t>
            </a:r>
          </a:p>
          <a:p>
            <a:r>
              <a:rPr lang="en-US" sz="2600" dirty="0" smtClean="0"/>
              <a:t>The language was initially called </a:t>
            </a:r>
            <a:r>
              <a:rPr lang="en-US" sz="2600" i="1" dirty="0" smtClean="0">
                <a:solidFill>
                  <a:srgbClr val="C00000"/>
                </a:solidFill>
              </a:rPr>
              <a:t>Oak</a:t>
            </a:r>
            <a:r>
              <a:rPr lang="en-US" sz="2600" dirty="0" smtClean="0"/>
              <a:t> after an </a:t>
            </a:r>
            <a:r>
              <a:rPr lang="en-US" sz="2600" dirty="0" smtClean="0">
                <a:solidFill>
                  <a:srgbClr val="C00000"/>
                </a:solidFill>
              </a:rPr>
              <a:t>oak tree</a:t>
            </a:r>
            <a:r>
              <a:rPr lang="en-US" sz="2600" dirty="0" smtClean="0"/>
              <a:t> that stood outside Gosling's office. It went by the name </a:t>
            </a:r>
            <a:r>
              <a:rPr lang="en-US" sz="2600" i="1" dirty="0" smtClean="0">
                <a:solidFill>
                  <a:srgbClr val="C00000"/>
                </a:solidFill>
              </a:rPr>
              <a:t>Green</a:t>
            </a:r>
            <a:r>
              <a:rPr lang="en-US" sz="2600" dirty="0" smtClean="0"/>
              <a:t> later, and was later renamed </a:t>
            </a:r>
            <a:r>
              <a:rPr lang="en-US" sz="2600" i="1" dirty="0" smtClean="0">
                <a:solidFill>
                  <a:srgbClr val="C00000"/>
                </a:solidFill>
              </a:rPr>
              <a:t>Java</a:t>
            </a:r>
            <a:r>
              <a:rPr lang="en-US" sz="2600" dirty="0" smtClean="0"/>
              <a:t>, from a list of random words</a:t>
            </a:r>
          </a:p>
          <a:p>
            <a:r>
              <a:rPr lang="en-US" sz="2600" dirty="0" smtClean="0"/>
              <a:t>Gosling aimed to implement a virtual machine and a language that had a familiar </a:t>
            </a:r>
            <a:r>
              <a:rPr lang="en-US" sz="2600" dirty="0" smtClean="0">
                <a:solidFill>
                  <a:srgbClr val="C00000"/>
                </a:solidFill>
              </a:rPr>
              <a:t>C/C++ style of notation</a:t>
            </a:r>
          </a:p>
          <a:p>
            <a:r>
              <a:rPr lang="en-US" sz="2600" dirty="0" smtClean="0"/>
              <a:t>Sun Microsystems released the first public implementation as </a:t>
            </a:r>
            <a:r>
              <a:rPr lang="en-US" sz="2600" dirty="0" smtClean="0">
                <a:solidFill>
                  <a:srgbClr val="C00000"/>
                </a:solidFill>
              </a:rPr>
              <a:t>Java 1.0 in 1995</a:t>
            </a:r>
            <a:endParaRPr lang="en-US" sz="2600" dirty="0" smtClean="0"/>
          </a:p>
          <a:p>
            <a:r>
              <a:rPr lang="en-US" sz="2600" dirty="0" smtClean="0"/>
              <a:t>On May 8, 2007, Sun finished the process, making all of Java's core code available under </a:t>
            </a:r>
            <a:r>
              <a:rPr lang="en-US" sz="2600" dirty="0" smtClean="0">
                <a:solidFill>
                  <a:srgbClr val="C00000"/>
                </a:solidFill>
              </a:rPr>
              <a:t>GNU Public License</a:t>
            </a:r>
            <a:endParaRPr lang="en-US" sz="2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158037" cy="762000"/>
          </a:xfrm>
        </p:spPr>
        <p:txBody>
          <a:bodyPr/>
          <a:lstStyle/>
          <a:p>
            <a:r>
              <a:rPr lang="en-US" altLang="ja-JP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Java Family Suite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4343400" cy="15240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ClrTx/>
              <a:buFont typeface="+mj-lt"/>
              <a:buAutoNum type="arabicPeriod"/>
            </a:pPr>
            <a:r>
              <a:rPr lang="en-US" altLang="ja-JP" sz="2800" dirty="0" smtClean="0"/>
              <a:t>Java </a:t>
            </a:r>
            <a:r>
              <a:rPr lang="en-US" altLang="ja-JP" sz="2800" dirty="0"/>
              <a:t>Standard Edition (</a:t>
            </a:r>
            <a:r>
              <a:rPr lang="en-US" altLang="ja-JP" sz="2800" dirty="0" smtClean="0">
                <a:solidFill>
                  <a:srgbClr val="CC0000"/>
                </a:solidFill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</a:rPr>
              <a:t>SE</a:t>
            </a:r>
            <a:r>
              <a:rPr lang="en-US" altLang="ja-JP" sz="2800" dirty="0" smtClean="0"/>
              <a:t>)</a:t>
            </a:r>
            <a:endParaRPr lang="id-ID" altLang="ja-JP" sz="2800" dirty="0" smtClean="0"/>
          </a:p>
          <a:p>
            <a:pPr marL="801687" lvl="1" indent="-457200">
              <a:lnSpc>
                <a:spcPct val="90000"/>
              </a:lnSpc>
              <a:buClr>
                <a:srgbClr val="0070C0"/>
              </a:buClr>
              <a:buFont typeface="Wingdings" pitchFamily="2" charset="2"/>
              <a:buChar char="v"/>
            </a:pPr>
            <a:r>
              <a:rPr lang="en-US" altLang="ja-JP" sz="2200" dirty="0" smtClean="0"/>
              <a:t>For </a:t>
            </a:r>
            <a:r>
              <a:rPr lang="en-US" altLang="ja-JP" sz="2200" dirty="0"/>
              <a:t>desktop, client/server </a:t>
            </a:r>
            <a:r>
              <a:rPr lang="en-US" altLang="ja-JP" sz="2200" dirty="0">
                <a:solidFill>
                  <a:srgbClr val="0070C0"/>
                </a:solidFill>
              </a:rPr>
              <a:t>application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457200" y="2819400"/>
            <a:ext cx="4572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 algn="l">
              <a:spcBef>
                <a:spcPct val="20000"/>
              </a:spcBef>
              <a:buSzPct val="100000"/>
              <a:buFont typeface="+mj-lt"/>
              <a:buAutoNum type="arabicPeriod" startAt="2"/>
            </a:pP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Java 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Enterprise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> E</a:t>
            </a:r>
            <a:r>
              <a:rPr lang="en-US" altLang="ja-JP" sz="2800" dirty="0" err="1" smtClean="0">
                <a:effectLst/>
                <a:latin typeface="Calibri" pitchFamily="34" charset="0"/>
                <a:cs typeface="Calibri" pitchFamily="34" charset="0"/>
              </a:rPr>
              <a:t>dition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EE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)</a:t>
            </a:r>
            <a:endParaRPr lang="id-ID" altLang="ja-JP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marL="904875" lvl="1" indent="-447675" algn="l"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Char char="v"/>
            </a:pPr>
            <a:r>
              <a:rPr lang="en-US" altLang="ja-JP" sz="2200" dirty="0" smtClean="0">
                <a:effectLst/>
                <a:latin typeface="Calibri" pitchFamily="34" charset="0"/>
                <a:cs typeface="Calibri" pitchFamily="34" charset="0"/>
              </a:rPr>
              <a:t>For e-business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, e-commerce </a:t>
            </a:r>
            <a:r>
              <a:rPr lang="en-US" altLang="ja-JP" sz="22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web based application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457200" y="4724400"/>
            <a:ext cx="4191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 algn="l">
              <a:spcBef>
                <a:spcPct val="20000"/>
              </a:spcBef>
              <a:buSzPct val="100000"/>
              <a:buFont typeface="+mj-lt"/>
              <a:buAutoNum type="arabicPeriod" startAt="3"/>
            </a:pP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Java </a:t>
            </a: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Micro Edition</a:t>
            </a:r>
            <a: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altLang="ja-JP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altLang="ja-JP" sz="2800" dirty="0" smtClean="0">
                <a:effectLst/>
                <a:latin typeface="Calibri" pitchFamily="34" charset="0"/>
                <a:cs typeface="Calibri" pitchFamily="34" charset="0"/>
              </a:rPr>
              <a:t>(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J</a:t>
            </a:r>
            <a:r>
              <a:rPr lang="id-ID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ava </a:t>
            </a:r>
            <a:r>
              <a:rPr lang="en-US" altLang="ja-JP" sz="2800" dirty="0" smtClean="0">
                <a:solidFill>
                  <a:srgbClr val="CC0000"/>
                </a:solidFill>
                <a:effectLst/>
                <a:latin typeface="Calibri" pitchFamily="34" charset="0"/>
                <a:cs typeface="Calibri" pitchFamily="34" charset="0"/>
              </a:rPr>
              <a:t>ME</a:t>
            </a:r>
            <a:r>
              <a:rPr lang="en-US" altLang="ja-JP" sz="2800" dirty="0">
                <a:effectLst/>
                <a:latin typeface="Calibri" pitchFamily="34" charset="0"/>
                <a:cs typeface="Calibri" pitchFamily="34" charset="0"/>
              </a:rPr>
              <a:t>)</a:t>
            </a:r>
          </a:p>
          <a:p>
            <a:pPr marL="889000" lvl="1" indent="-439738" algn="l">
              <a:spcBef>
                <a:spcPct val="20000"/>
              </a:spcBef>
              <a:buClr>
                <a:srgbClr val="0070C0"/>
              </a:buClr>
              <a:buSzPct val="100000"/>
              <a:buFont typeface="Wingdings" pitchFamily="2" charset="2"/>
              <a:buChar char="v"/>
            </a:pP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ja-JP" sz="22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small devices, 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like </a:t>
            </a:r>
            <a:r>
              <a:rPr lang="en-US" altLang="ja-JP" sz="2200" dirty="0" smtClean="0">
                <a:effectLst/>
                <a:latin typeface="Calibri" pitchFamily="34" charset="0"/>
                <a:cs typeface="Calibri" pitchFamily="34" charset="0"/>
              </a:rPr>
              <a:t>palm,</a:t>
            </a:r>
            <a:r>
              <a:rPr lang="id-ID" altLang="ja-JP" sz="22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altLang="ja-JP" sz="2200" dirty="0" err="1" smtClean="0">
                <a:effectLst/>
                <a:latin typeface="Calibri" pitchFamily="34" charset="0"/>
                <a:cs typeface="Calibri" pitchFamily="34" charset="0"/>
              </a:rPr>
              <a:t>handphone</a:t>
            </a:r>
            <a:r>
              <a:rPr lang="en-US" altLang="ja-JP" sz="2200" dirty="0">
                <a:effectLst/>
                <a:latin typeface="Calibri" pitchFamily="34" charset="0"/>
                <a:cs typeface="Calibri" pitchFamily="34" charset="0"/>
              </a:rPr>
              <a:t>, etc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50" t="15000" r="27500" b="26000"/>
          <a:stretch>
            <a:fillRect/>
          </a:stretch>
        </p:blipFill>
        <p:spPr bwMode="auto">
          <a:xfrm>
            <a:off x="5572996" y="404836"/>
            <a:ext cx="3124200" cy="218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611" y="2727960"/>
            <a:ext cx="2037183" cy="1996440"/>
          </a:xfrm>
          <a:prstGeom prst="rect">
            <a:avLst/>
          </a:prstGeom>
        </p:spPr>
      </p:pic>
      <p:pic>
        <p:nvPicPr>
          <p:cNvPr id="13" name="Picture 12" descr="jt-play-mitsubis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4876800"/>
            <a:ext cx="3307607" cy="184308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69B7BB2-87DD-499E-A7A0-72C7A8C5EED6}" type="slidenum">
              <a:rPr kumimoji="0" lang="en-US" sz="1800" smtClean="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18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  <p:bldP spid="13321" grpId="0" build="p"/>
      <p:bldP spid="1332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Java </a:t>
            </a:r>
            <a:r>
              <a:rPr lang="id-ID" dirty="0" err="1" smtClean="0"/>
              <a:t>Version</a:t>
            </a:r>
            <a:endParaRPr lang="id-ID" dirty="0"/>
          </a:p>
        </p:txBody>
      </p:sp>
      <p:graphicFrame>
        <p:nvGraphicFramePr>
          <p:cNvPr id="4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42767"/>
              </p:ext>
            </p:extLst>
          </p:nvPr>
        </p:nvGraphicFramePr>
        <p:xfrm>
          <a:off x="76200" y="1730322"/>
          <a:ext cx="8915400" cy="3665520"/>
        </p:xfrm>
        <a:graphic>
          <a:graphicData uri="http://schemas.openxmlformats.org/drawingml/2006/table">
            <a:tbl>
              <a:tblPr firstRow="1" bandCol="1">
                <a:tableStyleId>{1E171933-4619-4E11-9A3F-F7608DF75F80}</a:tableStyleId>
              </a:tblPr>
              <a:tblGrid>
                <a:gridCol w="1095375"/>
                <a:gridCol w="742950"/>
                <a:gridCol w="7077075"/>
              </a:tblGrid>
              <a:tr h="3656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Version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Year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Important New Features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1996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Inner classes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1998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Swing, Collections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Performance enhancements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1.4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Assertions, XML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Generic classes, enhanced for loop, auto-boxing, enumerations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2006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Library improvements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Small language changes and library improvements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  <a:tr h="366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2014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107" charset="-128"/>
                        </a:rPr>
                        <a:t>library improvements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7" charset="-128"/>
                      </a:endParaRPr>
                    </a:p>
                  </a:txBody>
                  <a:tcPr marT="45711" marB="45711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057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791200" y="914400"/>
            <a:ext cx="3352800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143000"/>
            <a:ext cx="8258175" cy="4648200"/>
          </a:xfrm>
        </p:spPr>
        <p:txBody>
          <a:bodyPr/>
          <a:lstStyle/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SD Sompok </a:t>
            </a:r>
            <a:r>
              <a:rPr lang="id-ID" sz="2600" dirty="0" smtClean="0"/>
              <a:t>Semarang (1987)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SMPN 8</a:t>
            </a:r>
            <a:r>
              <a:rPr lang="id-ID" sz="2600" dirty="0" smtClean="0"/>
              <a:t> Semarang (1990)</a:t>
            </a:r>
          </a:p>
          <a:p>
            <a:pPr eaLnBrk="1" hangingPunct="1"/>
            <a:r>
              <a:rPr lang="id-ID" sz="2600" dirty="0" smtClean="0">
                <a:solidFill>
                  <a:srgbClr val="C00000"/>
                </a:solidFill>
              </a:rPr>
              <a:t>SMA Taruna Nusantara</a:t>
            </a:r>
            <a:r>
              <a:rPr lang="id-ID" sz="2600" dirty="0" smtClean="0"/>
              <a:t>, Magelang (1993)</a:t>
            </a:r>
          </a:p>
          <a:p>
            <a:pPr eaLnBrk="1" hangingPunct="1"/>
            <a:r>
              <a:rPr lang="id-ID" sz="2600" dirty="0" smtClean="0"/>
              <a:t>S1, S2 dan S3 </a:t>
            </a:r>
            <a:r>
              <a:rPr lang="id-ID" sz="1800" dirty="0" smtClean="0"/>
              <a:t>(on-leave)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600" dirty="0" smtClean="0"/>
              <a:t>Department of Computer Sciences</a:t>
            </a:r>
            <a:br>
              <a:rPr lang="en-US" sz="2600" dirty="0" smtClean="0"/>
            </a:br>
            <a:r>
              <a:rPr lang="en-US" sz="2600" dirty="0" smtClean="0">
                <a:solidFill>
                  <a:srgbClr val="CC0000"/>
                </a:solidFill>
              </a:rPr>
              <a:t>Saitama University</a:t>
            </a:r>
            <a:r>
              <a:rPr lang="en-US" sz="2600" dirty="0" smtClean="0"/>
              <a:t>, Japan (1994-2004)</a:t>
            </a:r>
          </a:p>
          <a:p>
            <a:pPr eaLnBrk="1" hangingPunct="1"/>
            <a:r>
              <a:rPr lang="id-ID" sz="2600" dirty="0" smtClean="0"/>
              <a:t>Research Interests: </a:t>
            </a:r>
            <a:r>
              <a:rPr lang="en-US" sz="2600" dirty="0" smtClean="0">
                <a:solidFill>
                  <a:srgbClr val="C00000"/>
                </a:solidFill>
              </a:rPr>
              <a:t>Software Engineering</a:t>
            </a:r>
            <a:r>
              <a:rPr lang="en-US" sz="2600" dirty="0" smtClean="0"/>
              <a:t>,</a:t>
            </a:r>
            <a:r>
              <a:rPr lang="id-ID" sz="2600" dirty="0" smtClean="0"/>
              <a:t/>
            </a:r>
            <a:br>
              <a:rPr lang="id-ID" sz="2600" dirty="0" smtClean="0"/>
            </a:br>
            <a:r>
              <a:rPr lang="id-ID" sz="2600" dirty="0" smtClean="0"/>
              <a:t>Intelligent Systems</a:t>
            </a:r>
            <a:endParaRPr lang="en-US" sz="2600" dirty="0" smtClean="0"/>
          </a:p>
          <a:p>
            <a:pPr eaLnBrk="1" hangingPunct="1"/>
            <a:r>
              <a:rPr lang="en-US" sz="2600" dirty="0" smtClean="0"/>
              <a:t>Founder </a:t>
            </a:r>
            <a:r>
              <a:rPr lang="en-US" sz="2600" dirty="0" err="1" smtClean="0">
                <a:solidFill>
                  <a:srgbClr val="CC0000"/>
                </a:solidFill>
              </a:rPr>
              <a:t>IlmuKomputer.Com</a:t>
            </a:r>
            <a:endParaRPr lang="id-ID" sz="2600" dirty="0" smtClean="0">
              <a:solidFill>
                <a:srgbClr val="CC0000"/>
              </a:solidFill>
            </a:endParaRPr>
          </a:p>
          <a:p>
            <a:pPr eaLnBrk="1" hangingPunct="1"/>
            <a:r>
              <a:rPr lang="id-ID" sz="2600" dirty="0" smtClean="0"/>
              <a:t>Peneliti LIPI </a:t>
            </a:r>
            <a:r>
              <a:rPr lang="id-ID" sz="2600" smtClean="0"/>
              <a:t>(2004-2007)</a:t>
            </a:r>
            <a:endParaRPr lang="id-ID" sz="2600" dirty="0" smtClean="0"/>
          </a:p>
          <a:p>
            <a:pPr eaLnBrk="1" hangingPunct="1"/>
            <a:r>
              <a:rPr lang="id-ID" sz="2600" dirty="0" smtClean="0"/>
              <a:t>Founder dan CEO </a:t>
            </a:r>
            <a:r>
              <a:rPr lang="id-ID" sz="2600" dirty="0" smtClean="0">
                <a:solidFill>
                  <a:srgbClr val="CC0000"/>
                </a:solidFill>
              </a:rPr>
              <a:t>PT Brainmatics Cipta Informatika</a:t>
            </a:r>
            <a:endParaRPr lang="en-US" sz="2600" dirty="0" smtClean="0">
              <a:solidFill>
                <a:srgbClr val="CC0000"/>
              </a:solidFill>
            </a:endParaRPr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762000"/>
          </a:xfrm>
        </p:spPr>
        <p:txBody>
          <a:bodyPr/>
          <a:lstStyle/>
          <a:p>
            <a:pPr eaLnBrk="1" hangingPunct="1"/>
            <a:r>
              <a:rPr lang="id-ID" sz="4000" dirty="0" smtClean="0">
                <a:latin typeface="Calibri" pitchFamily="34" charset="0"/>
                <a:cs typeface="Calibri" pitchFamily="34" charset="0"/>
              </a:rPr>
              <a:t>Romi Satria Wahono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F33DB1F6-EF26-4ADB-905F-8C647625EC41}" type="slidenum">
              <a:rPr kumimoji="0" lang="en-US" altLang="en-US" sz="1800" smtClean="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2</a:t>
            </a:fld>
            <a:endParaRPr kumimoji="0" lang="en-US" alt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34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7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7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7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7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7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7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7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933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Java?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219200"/>
            <a:ext cx="8553450" cy="5029200"/>
          </a:xfrm>
        </p:spPr>
        <p:txBody>
          <a:bodyPr/>
          <a:lstStyle/>
          <a:p>
            <a:r>
              <a:rPr lang="en-US" sz="3400" dirty="0">
                <a:solidFill>
                  <a:srgbClr val="C00000"/>
                </a:solidFill>
              </a:rPr>
              <a:t>Simple</a:t>
            </a:r>
            <a:r>
              <a:rPr lang="en-US" sz="3400" dirty="0"/>
              <a:t> and familiar object oriented programming</a:t>
            </a:r>
          </a:p>
          <a:p>
            <a:r>
              <a:rPr lang="en-US" sz="3400" dirty="0"/>
              <a:t>Architecture </a:t>
            </a:r>
            <a:r>
              <a:rPr lang="en-US" sz="3400" dirty="0">
                <a:solidFill>
                  <a:srgbClr val="C00000"/>
                </a:solidFill>
              </a:rPr>
              <a:t>neutral</a:t>
            </a:r>
            <a:r>
              <a:rPr lang="en-US" sz="3400" dirty="0"/>
              <a:t> (platform independent)</a:t>
            </a:r>
          </a:p>
          <a:p>
            <a:r>
              <a:rPr lang="en-US" sz="3400" dirty="0">
                <a:solidFill>
                  <a:srgbClr val="C00000"/>
                </a:solidFill>
              </a:rPr>
              <a:t>Open Source</a:t>
            </a:r>
          </a:p>
          <a:p>
            <a:r>
              <a:rPr lang="en-US" sz="3400" dirty="0" smtClean="0">
                <a:solidFill>
                  <a:srgbClr val="C00000"/>
                </a:solidFill>
              </a:rPr>
              <a:t>First rank </a:t>
            </a:r>
            <a:r>
              <a:rPr lang="en-US" sz="3400" dirty="0" smtClean="0"/>
              <a:t>in TIOBE Index</a:t>
            </a:r>
          </a:p>
          <a:p>
            <a:r>
              <a:rPr lang="en-US" sz="3400" dirty="0" smtClean="0">
                <a:solidFill>
                  <a:srgbClr val="C00000"/>
                </a:solidFill>
              </a:rPr>
              <a:t>De</a:t>
            </a:r>
            <a:r>
              <a:rPr lang="id-ID" sz="3400" dirty="0" smtClean="0">
                <a:solidFill>
                  <a:srgbClr val="C00000"/>
                </a:solidFill>
              </a:rPr>
              <a:t>-F</a:t>
            </a:r>
            <a:r>
              <a:rPr lang="en-US" sz="3400" dirty="0" err="1" smtClean="0">
                <a:solidFill>
                  <a:srgbClr val="C00000"/>
                </a:solidFill>
              </a:rPr>
              <a:t>acto</a:t>
            </a:r>
            <a:r>
              <a:rPr lang="en-US" sz="3400" dirty="0" smtClean="0">
                <a:solidFill>
                  <a:srgbClr val="C00000"/>
                </a:solidFill>
              </a:rPr>
              <a:t> standard </a:t>
            </a:r>
            <a:r>
              <a:rPr lang="en-US" sz="3400" dirty="0" smtClean="0"/>
              <a:t>programming language in education</a:t>
            </a:r>
          </a:p>
          <a:p>
            <a:endParaRPr lang="en-US" sz="3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4" t="8421" r="24947" b="16538"/>
          <a:stretch/>
        </p:blipFill>
        <p:spPr bwMode="auto">
          <a:xfrm>
            <a:off x="-36094" y="1"/>
            <a:ext cx="5065294" cy="400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3" t="6444" r="16948" b="12526"/>
          <a:stretch/>
        </p:blipFill>
        <p:spPr bwMode="auto">
          <a:xfrm>
            <a:off x="3942658" y="1676400"/>
            <a:ext cx="5201342" cy="374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6257" r="29684" b="16082"/>
          <a:stretch/>
        </p:blipFill>
        <p:spPr bwMode="auto">
          <a:xfrm>
            <a:off x="600919" y="3253958"/>
            <a:ext cx="4814332" cy="359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71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0498" t="16667" r="35578" b="690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32680" t="15625" r="46706" b="31187"/>
          <a:stretch>
            <a:fillRect/>
          </a:stretch>
        </p:blipFill>
        <p:spPr bwMode="auto">
          <a:xfrm>
            <a:off x="152400" y="152399"/>
            <a:ext cx="4464878" cy="647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l="32431" t="34375" r="46486" b="15625"/>
          <a:stretch>
            <a:fillRect/>
          </a:stretch>
        </p:blipFill>
        <p:spPr bwMode="auto">
          <a:xfrm>
            <a:off x="4572000" y="6858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6042" r="33236" b="9375"/>
          <a:stretch>
            <a:fillRect/>
          </a:stretch>
        </p:blipFill>
        <p:spPr bwMode="auto">
          <a:xfrm>
            <a:off x="0" y="0"/>
            <a:ext cx="9144000" cy="683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l="26940" t="36458" r="41435" b="16667"/>
          <a:stretch>
            <a:fillRect/>
          </a:stretch>
        </p:blipFill>
        <p:spPr bwMode="auto">
          <a:xfrm>
            <a:off x="0" y="0"/>
            <a:ext cx="9144000" cy="679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Paradigm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l="28697" t="28125" r="43192" b="53125"/>
          <a:stretch>
            <a:fillRect/>
          </a:stretch>
        </p:blipFill>
        <p:spPr bwMode="auto">
          <a:xfrm>
            <a:off x="0" y="1371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id-ID" dirty="0" smtClean="0"/>
              <a:t>Pemrograman 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5640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id-ID" sz="3200" dirty="0" smtClean="0">
                <a:solidFill>
                  <a:srgbClr val="C00000"/>
                </a:solidFill>
              </a:rPr>
              <a:t>Compiler (Interpreter)</a:t>
            </a:r>
            <a:r>
              <a:rPr lang="id-ID" sz="3200" dirty="0" smtClean="0"/>
              <a:t>:</a:t>
            </a:r>
            <a:br>
              <a:rPr lang="id-ID" sz="3200" dirty="0" smtClean="0"/>
            </a:br>
            <a:r>
              <a:rPr lang="id-ID" sz="2800" dirty="0" smtClean="0">
                <a:solidFill>
                  <a:srgbClr val="0070C0"/>
                </a:solidFill>
              </a:rPr>
              <a:t>Java Standard Edition </a:t>
            </a:r>
            <a:r>
              <a:rPr lang="id-ID" sz="2800" dirty="0" smtClean="0"/>
              <a:t>(JSE)</a:t>
            </a:r>
            <a:r>
              <a:rPr lang="en-US" sz="2800" dirty="0"/>
              <a:t/>
            </a:r>
            <a:br>
              <a:rPr lang="en-US" sz="2800" dirty="0"/>
            </a:br>
            <a:endParaRPr lang="id-ID" sz="2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 smtClean="0">
                <a:solidFill>
                  <a:srgbClr val="C00000"/>
                </a:solidFill>
              </a:rPr>
              <a:t>Code Editor:</a:t>
            </a:r>
          </a:p>
          <a:p>
            <a:pPr marL="863600" lvl="1" indent="-514350">
              <a:buFont typeface="+mj-lt"/>
              <a:buAutoNum type="arabicPeriod"/>
              <a:defRPr/>
            </a:pPr>
            <a:r>
              <a:rPr lang="id-ID" sz="2800" dirty="0" err="1" smtClean="0">
                <a:solidFill>
                  <a:srgbClr val="C00000"/>
                </a:solidFill>
              </a:rPr>
              <a:t>Text</a:t>
            </a:r>
            <a:r>
              <a:rPr lang="id-ID" sz="2800" dirty="0" smtClean="0">
                <a:solidFill>
                  <a:srgbClr val="C00000"/>
                </a:solidFill>
              </a:rPr>
              <a:t> Editor</a:t>
            </a:r>
            <a:r>
              <a:rPr lang="id-ID" sz="2400" dirty="0" smtClean="0"/>
              <a:t>:</a:t>
            </a:r>
            <a:br>
              <a:rPr lang="id-ID" sz="2400" dirty="0" smtClean="0"/>
            </a:br>
            <a:r>
              <a:rPr lang="id-ID" sz="2400" dirty="0" smtClean="0"/>
              <a:t>TextPad, </a:t>
            </a:r>
            <a:r>
              <a:rPr lang="id-ID" sz="2400" dirty="0" smtClean="0">
                <a:solidFill>
                  <a:srgbClr val="0070C0"/>
                </a:solidFill>
              </a:rPr>
              <a:t>Notepad++</a:t>
            </a:r>
          </a:p>
          <a:p>
            <a:pPr marL="863600" lvl="1" indent="-514350">
              <a:buFont typeface="+mj-lt"/>
              <a:buAutoNum type="arabicPeriod"/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Integrated Development Environment</a:t>
            </a:r>
            <a:r>
              <a:rPr lang="id-ID" sz="2800" dirty="0" smtClean="0"/>
              <a:t> (IDE):</a:t>
            </a:r>
            <a:br>
              <a:rPr lang="id-ID" sz="2800" dirty="0" smtClean="0"/>
            </a:br>
            <a:r>
              <a:rPr lang="id-ID" sz="2400" dirty="0" smtClean="0">
                <a:solidFill>
                  <a:srgbClr val="0070C0"/>
                </a:solidFill>
              </a:rPr>
              <a:t>Netbeans</a:t>
            </a:r>
            <a:r>
              <a:rPr lang="id-ID" sz="2400" dirty="0" smtClean="0"/>
              <a:t>, Eclipse, JCreator</a:t>
            </a:r>
            <a:r>
              <a:rPr lang="id-ID" sz="2800" dirty="0" smtClean="0"/>
              <a:t/>
            </a:r>
            <a:br>
              <a:rPr lang="id-ID" sz="2800" dirty="0" smtClean="0"/>
            </a:br>
            <a:endParaRPr lang="id-ID" sz="1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762000"/>
          </a:xfrm>
        </p:spPr>
        <p:txBody>
          <a:bodyPr/>
          <a:lstStyle/>
          <a:p>
            <a:r>
              <a:rPr lang="id-ID" dirty="0" smtClean="0"/>
              <a:t>Instalasi J</a:t>
            </a:r>
            <a:r>
              <a:rPr lang="en-US" dirty="0" err="1" smtClean="0"/>
              <a:t>ava</a:t>
            </a:r>
            <a:r>
              <a:rPr lang="en-US" dirty="0" smtClean="0"/>
              <a:t> </a:t>
            </a:r>
            <a:r>
              <a:rPr lang="id-ID" dirty="0" smtClean="0"/>
              <a:t>SE dan Netbeans</a:t>
            </a:r>
            <a:r>
              <a:rPr lang="en-US" dirty="0" smtClean="0"/>
              <a:t> IDE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Instal</a:t>
            </a:r>
            <a:r>
              <a:rPr lang="en-US" sz="3200" dirty="0" err="1" smtClean="0">
                <a:solidFill>
                  <a:srgbClr val="0070C0"/>
                </a:solidFill>
              </a:rPr>
              <a:t>asi</a:t>
            </a:r>
            <a:r>
              <a:rPr lang="id-ID" sz="3200" dirty="0" smtClean="0">
                <a:solidFill>
                  <a:srgbClr val="0070C0"/>
                </a:solidFill>
              </a:rPr>
              <a:t> J</a:t>
            </a:r>
            <a:r>
              <a:rPr lang="en-US" sz="3200" dirty="0" err="1" smtClean="0">
                <a:solidFill>
                  <a:srgbClr val="0070C0"/>
                </a:solidFill>
              </a:rPr>
              <a:t>ava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id-ID" sz="3200" dirty="0" smtClean="0">
                <a:solidFill>
                  <a:srgbClr val="0070C0"/>
                </a:solidFill>
              </a:rPr>
              <a:t>SE </a:t>
            </a:r>
            <a:r>
              <a:rPr lang="id-ID" sz="3200" dirty="0" smtClean="0"/>
              <a:t>dengan mengklik:</a:t>
            </a:r>
            <a:br>
              <a:rPr lang="id-ID" sz="3200" dirty="0" smtClean="0"/>
            </a:br>
            <a:r>
              <a:rPr lang="id-ID" sz="3200" dirty="0" smtClean="0">
                <a:solidFill>
                  <a:srgbClr val="C00000"/>
                </a:solidFill>
              </a:rPr>
              <a:t>jdk-7u</a:t>
            </a:r>
            <a:r>
              <a:rPr lang="en-US" sz="3200" dirty="0" smtClean="0">
                <a:solidFill>
                  <a:srgbClr val="C00000"/>
                </a:solidFill>
              </a:rPr>
              <a:t>21</a:t>
            </a:r>
            <a:r>
              <a:rPr lang="id-ID" sz="3200" dirty="0" smtClean="0">
                <a:solidFill>
                  <a:srgbClr val="C00000"/>
                </a:solidFill>
              </a:rPr>
              <a:t>-windows-i586.exe</a:t>
            </a:r>
            <a:br>
              <a:rPr lang="id-ID" sz="3200" dirty="0" smtClean="0">
                <a:solidFill>
                  <a:srgbClr val="C00000"/>
                </a:solidFill>
              </a:rPr>
            </a:br>
            <a:r>
              <a:rPr lang="id-ID" sz="2400" i="1" dirty="0" smtClean="0"/>
              <a:t>(</a:t>
            </a:r>
            <a:r>
              <a:rPr lang="id-ID" sz="2400" i="1" dirty="0"/>
              <a:t>d</a:t>
            </a:r>
            <a:r>
              <a:rPr lang="id-ID" sz="2400" i="1" dirty="0" smtClean="0"/>
              <a:t>ownload dari</a:t>
            </a:r>
            <a:r>
              <a:rPr lang="id-ID" sz="2400" i="1" dirty="0"/>
              <a:t>: http://</a:t>
            </a:r>
            <a:r>
              <a:rPr lang="id-ID" sz="2400" i="1" dirty="0" smtClean="0"/>
              <a:t>java.sun.com/javase/downloads)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Instalasi Netbeans </a:t>
            </a:r>
            <a:r>
              <a:rPr lang="id-ID" sz="3200" dirty="0" smtClean="0"/>
              <a:t>dengan mengklik: </a:t>
            </a:r>
            <a:r>
              <a:rPr lang="id-ID" sz="3200" dirty="0" smtClean="0">
                <a:solidFill>
                  <a:srgbClr val="C00000"/>
                </a:solidFill>
              </a:rPr>
              <a:t>netbeans-7</a:t>
            </a:r>
            <a:r>
              <a:rPr lang="en-US" sz="3200" dirty="0" smtClean="0">
                <a:solidFill>
                  <a:srgbClr val="C00000"/>
                </a:solidFill>
              </a:rPr>
              <a:t>.</a:t>
            </a:r>
            <a:r>
              <a:rPr lang="en-US" sz="3200" dirty="0">
                <a:solidFill>
                  <a:srgbClr val="C00000"/>
                </a:solidFill>
              </a:rPr>
              <a:t>3</a:t>
            </a:r>
            <a:r>
              <a:rPr lang="id-ID" sz="3200" dirty="0" smtClean="0">
                <a:solidFill>
                  <a:srgbClr val="C00000"/>
                </a:solidFill>
              </a:rPr>
              <a:t>-ml-windows.exe</a:t>
            </a:r>
            <a:br>
              <a:rPr lang="id-ID" sz="3200" dirty="0" smtClean="0">
                <a:solidFill>
                  <a:srgbClr val="C00000"/>
                </a:solidFill>
              </a:rPr>
            </a:br>
            <a:r>
              <a:rPr lang="id-ID" sz="2400" i="1" dirty="0" smtClean="0"/>
              <a:t>(</a:t>
            </a:r>
            <a:r>
              <a:rPr lang="id-ID" sz="2400" i="1" dirty="0"/>
              <a:t>d</a:t>
            </a:r>
            <a:r>
              <a:rPr lang="id-ID" sz="2400" i="1" dirty="0" smtClean="0"/>
              <a:t>ownload dari:  </a:t>
            </a:r>
            <a:r>
              <a:rPr lang="id-ID" sz="2400" i="1" dirty="0"/>
              <a:t>http://</a:t>
            </a:r>
            <a:r>
              <a:rPr lang="id-ID" sz="2400" i="1" dirty="0" smtClean="0"/>
              <a:t>netbeans.org)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Ikuti seluruh proses instalasi </a:t>
            </a:r>
            <a:r>
              <a:rPr lang="id-ID" sz="3200" dirty="0" smtClean="0"/>
              <a:t>sampai selesai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534400" cy="762000"/>
          </a:xfrm>
        </p:spPr>
        <p:txBody>
          <a:bodyPr/>
          <a:lstStyle/>
          <a:p>
            <a:r>
              <a:rPr lang="id-ID" dirty="0" smtClean="0"/>
              <a:t>Instalasi Text Editor dan Set Path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8537"/>
            <a:ext cx="8458200" cy="4792663"/>
          </a:xfrm>
        </p:spPr>
        <p:txBody>
          <a:bodyPr/>
          <a:lstStyle/>
          <a:p>
            <a:pPr marL="514350" indent="-514350">
              <a:buNone/>
            </a:pPr>
            <a:r>
              <a:rPr lang="id-ID" sz="3200" dirty="0" smtClean="0"/>
              <a:t>	Set path dan instalasi text editor diperlukan</a:t>
            </a:r>
            <a:br>
              <a:rPr lang="id-ID" sz="3200" dirty="0" smtClean="0"/>
            </a:br>
            <a:r>
              <a:rPr lang="id-ID" sz="3200" dirty="0" smtClean="0"/>
              <a:t>untuk yang mengembangkan </a:t>
            </a:r>
            <a:r>
              <a:rPr lang="id-ID" sz="3200" dirty="0" smtClean="0">
                <a:solidFill>
                  <a:srgbClr val="C00000"/>
                </a:solidFill>
              </a:rPr>
              <a:t>aplikasi text-based </a:t>
            </a:r>
            <a:r>
              <a:rPr lang="id-ID" sz="3200" dirty="0" smtClean="0"/>
              <a:t>dengan console</a:t>
            </a:r>
            <a:br>
              <a:rPr lang="id-ID" sz="3200" dirty="0" smtClean="0"/>
            </a:br>
            <a:endParaRPr lang="id-ID" sz="3200" dirty="0" smtClean="0"/>
          </a:p>
          <a:p>
            <a:pPr marL="863600" lvl="1" indent="-514350">
              <a:buFont typeface="+mj-lt"/>
              <a:buAutoNum type="arabicPeriod"/>
            </a:pPr>
            <a:r>
              <a:rPr lang="id-ID" sz="3000" dirty="0" smtClean="0"/>
              <a:t>Klik </a:t>
            </a:r>
            <a:r>
              <a:rPr lang="id-ID" sz="3000" dirty="0" smtClean="0">
                <a:solidFill>
                  <a:srgbClr val="0070C0"/>
                </a:solidFill>
              </a:rPr>
              <a:t>Start</a:t>
            </a:r>
            <a:r>
              <a:rPr lang="id-ID" sz="3000" dirty="0" smtClean="0"/>
              <a:t> </a:t>
            </a:r>
            <a:r>
              <a:rPr lang="id-ID" sz="3000" dirty="0" smtClean="0">
                <a:sym typeface="Wingdings" pitchFamily="2" charset="2"/>
              </a:rPr>
              <a:t></a:t>
            </a:r>
            <a:r>
              <a:rPr lang="id-ID" sz="3000" dirty="0" smtClean="0">
                <a:solidFill>
                  <a:srgbClr val="0070C0"/>
                </a:solidFill>
              </a:rPr>
              <a:t>Control Panel </a:t>
            </a:r>
            <a:r>
              <a:rPr lang="id-ID" sz="3000" dirty="0" smtClean="0">
                <a:sym typeface="Wingdings" pitchFamily="2" charset="2"/>
              </a:rPr>
              <a:t> </a:t>
            </a:r>
            <a:r>
              <a:rPr lang="id-ID" sz="3000" dirty="0" smtClean="0">
                <a:solidFill>
                  <a:srgbClr val="0070C0"/>
                </a:solidFill>
                <a:sym typeface="Wingdings" pitchFamily="2" charset="2"/>
              </a:rPr>
              <a:t>System</a:t>
            </a:r>
            <a:r>
              <a:rPr lang="id-ID" sz="3000" dirty="0" smtClean="0">
                <a:sym typeface="Wingdings" pitchFamily="2" charset="2"/>
              </a:rPr>
              <a:t>  </a:t>
            </a:r>
            <a:r>
              <a:rPr lang="id-ID" sz="3000" dirty="0" smtClean="0">
                <a:solidFill>
                  <a:srgbClr val="0070C0"/>
                </a:solidFill>
                <a:sym typeface="Wingdings" pitchFamily="2" charset="2"/>
              </a:rPr>
              <a:t>Advanced</a:t>
            </a:r>
            <a:r>
              <a:rPr lang="id-ID" sz="3000" dirty="0" smtClean="0">
                <a:sym typeface="Wingdings" pitchFamily="2" charset="2"/>
              </a:rPr>
              <a:t> </a:t>
            </a:r>
            <a:r>
              <a:rPr lang="id-ID" sz="3000" dirty="0" smtClean="0">
                <a:solidFill>
                  <a:srgbClr val="0070C0"/>
                </a:solidFill>
              </a:rPr>
              <a:t>Environment Variables </a:t>
            </a:r>
            <a:r>
              <a:rPr lang="id-ID" sz="3000" dirty="0" smtClean="0"/>
              <a:t>dan set system PATH:</a:t>
            </a:r>
            <a:br>
              <a:rPr lang="id-ID" sz="3000" dirty="0" smtClean="0"/>
            </a:br>
            <a:r>
              <a:rPr lang="id-ID" sz="3000" dirty="0" smtClean="0">
                <a:solidFill>
                  <a:srgbClr val="C00000"/>
                </a:solidFill>
              </a:rPr>
              <a:t>;</a:t>
            </a:r>
            <a:r>
              <a:rPr lang="de-DE" sz="3000" dirty="0" smtClean="0">
                <a:solidFill>
                  <a:srgbClr val="C00000"/>
                </a:solidFill>
              </a:rPr>
              <a:t>C:\Program Files\Java\jdk1.7.0_</a:t>
            </a:r>
            <a:r>
              <a:rPr lang="en-US" sz="3000" dirty="0" smtClean="0">
                <a:solidFill>
                  <a:srgbClr val="C00000"/>
                </a:solidFill>
              </a:rPr>
              <a:t>21</a:t>
            </a:r>
            <a:r>
              <a:rPr lang="de-DE" sz="3000" dirty="0" smtClean="0">
                <a:solidFill>
                  <a:srgbClr val="C00000"/>
                </a:solidFill>
              </a:rPr>
              <a:t>\bin</a:t>
            </a:r>
            <a:endParaRPr lang="id-ID" sz="3000" dirty="0" smtClean="0">
              <a:solidFill>
                <a:srgbClr val="C00000"/>
              </a:solidFill>
            </a:endParaRPr>
          </a:p>
          <a:p>
            <a:pPr marL="863600" lvl="1" indent="-514350">
              <a:buFont typeface="+mj-lt"/>
              <a:buAutoNum type="arabicPeriod"/>
            </a:pPr>
            <a:r>
              <a:rPr lang="id-ID" sz="3000" dirty="0" smtClean="0"/>
              <a:t>Instal text editor untuk editing code:</a:t>
            </a:r>
            <a:br>
              <a:rPr lang="id-ID" sz="3000" dirty="0" smtClean="0"/>
            </a:br>
            <a:r>
              <a:rPr lang="id-ID" sz="3000" dirty="0" smtClean="0">
                <a:solidFill>
                  <a:srgbClr val="C00000"/>
                </a:solidFill>
              </a:rPr>
              <a:t>textpad, </a:t>
            </a:r>
            <a:r>
              <a:rPr lang="id-ID" sz="3000" dirty="0" smtClean="0"/>
              <a:t>notepad++, JCreator</a:t>
            </a:r>
            <a:endParaRPr lang="id-ID" sz="3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id-ID" dirty="0"/>
              <a:t>b</a:t>
            </a:r>
            <a:r>
              <a:rPr lang="en-US" dirty="0" err="1" smtClean="0"/>
              <a:t>ook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333500"/>
            <a:ext cx="3848100" cy="47625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9" t="17197" r="31428" b="1824"/>
          <a:stretch/>
        </p:blipFill>
        <p:spPr bwMode="auto">
          <a:xfrm>
            <a:off x="4876801" y="1333500"/>
            <a:ext cx="3733799" cy="477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661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maco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378200"/>
            <a:ext cx="7143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 descr="pc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378200"/>
            <a:ext cx="8096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sol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302000"/>
            <a:ext cx="1076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04800" y="3225800"/>
            <a:ext cx="3733800" cy="1143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2057400" y="28448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438400" y="27432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javac (java </a:t>
            </a:r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compiler</a:t>
            </a: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0" name="AutoShape 12"/>
          <p:cNvSpPr>
            <a:spLocks noChangeArrowheads="1"/>
          </p:cNvSpPr>
          <p:nvPr/>
        </p:nvSpPr>
        <p:spPr bwMode="auto">
          <a:xfrm>
            <a:off x="685800" y="5283200"/>
            <a:ext cx="2895600" cy="838200"/>
          </a:xfrm>
          <a:prstGeom prst="foldedCorner">
            <a:avLst>
              <a:gd name="adj" fmla="val 125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id-ID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Hello</a:t>
            </a: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.class</a:t>
            </a:r>
            <a:endParaRPr lang="en-US" sz="2400" b="1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057400" y="43688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2" name="Text Box 14"/>
          <p:cNvSpPr txBox="1">
            <a:spLocks noChangeArrowheads="1"/>
          </p:cNvSpPr>
          <p:nvPr/>
        </p:nvSpPr>
        <p:spPr bwMode="auto">
          <a:xfrm>
            <a:off x="2199387" y="4495800"/>
            <a:ext cx="2682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Kompiler memproduksi</a:t>
            </a:r>
          </a:p>
          <a:p>
            <a:pPr>
              <a:defRPr/>
            </a:pPr>
            <a:r>
              <a:rPr lang="id-ID" sz="20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Bytecode (Class)</a:t>
            </a:r>
            <a:endParaRPr lang="en-US" sz="20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3" name="Picture 15" descr="AlphaFamil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4673600"/>
            <a:ext cx="249555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44" name="Text Box 16"/>
          <p:cNvSpPr txBox="1">
            <a:spLocks noChangeArrowheads="1"/>
          </p:cNvSpPr>
          <p:nvPr/>
        </p:nvSpPr>
        <p:spPr bwMode="auto">
          <a:xfrm>
            <a:off x="7086600" y="6400800"/>
            <a:ext cx="1028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  <a:cs typeface="Calibri" pitchFamily="34" charset="0"/>
              </a:rPr>
              <a:t>Web Server</a:t>
            </a:r>
            <a:endParaRPr lang="en-US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>
            <a:off x="3657600" y="5664200"/>
            <a:ext cx="2971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47" name="Picture 19" descr="macos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1701800"/>
            <a:ext cx="7239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8" name="Picture 20" descr="p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1625600"/>
            <a:ext cx="7905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49" name="Picture 21" descr="sol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86600" y="1625600"/>
            <a:ext cx="11334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0" name="Picture 22" descr="cellphone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448675" y="1320800"/>
            <a:ext cx="6953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51" name="Text Box 23"/>
          <p:cNvSpPr txBox="1">
            <a:spLocks noChangeArrowheads="1"/>
          </p:cNvSpPr>
          <p:nvPr/>
        </p:nvSpPr>
        <p:spPr bwMode="auto">
          <a:xfrm>
            <a:off x="4670425" y="3225800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2" name="Text Box 24"/>
          <p:cNvSpPr txBox="1">
            <a:spLocks noChangeArrowheads="1"/>
          </p:cNvSpPr>
          <p:nvPr/>
        </p:nvSpPr>
        <p:spPr bwMode="auto">
          <a:xfrm>
            <a:off x="5813425" y="3225800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3" name="Text Box 25"/>
          <p:cNvSpPr txBox="1">
            <a:spLocks noChangeArrowheads="1"/>
          </p:cNvSpPr>
          <p:nvPr/>
        </p:nvSpPr>
        <p:spPr bwMode="auto">
          <a:xfrm>
            <a:off x="6956425" y="3225800"/>
            <a:ext cx="1044575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4" name="Text Box 26"/>
          <p:cNvSpPr txBox="1">
            <a:spLocks noChangeArrowheads="1"/>
          </p:cNvSpPr>
          <p:nvPr/>
        </p:nvSpPr>
        <p:spPr bwMode="auto">
          <a:xfrm>
            <a:off x="8077200" y="3225800"/>
            <a:ext cx="1066800" cy="307777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Interpreter</a:t>
            </a:r>
          </a:p>
        </p:txBody>
      </p:sp>
      <p:sp>
        <p:nvSpPr>
          <p:cNvPr id="48155" name="Line 27"/>
          <p:cNvSpPr>
            <a:spLocks noChangeShapeType="1"/>
          </p:cNvSpPr>
          <p:nvPr/>
        </p:nvSpPr>
        <p:spPr bwMode="auto">
          <a:xfrm flipV="1">
            <a:off x="53340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6" name="Line 28"/>
          <p:cNvSpPr>
            <a:spLocks noChangeShapeType="1"/>
          </p:cNvSpPr>
          <p:nvPr/>
        </p:nvSpPr>
        <p:spPr bwMode="auto">
          <a:xfrm flipV="1">
            <a:off x="6400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7" name="Line 29"/>
          <p:cNvSpPr>
            <a:spLocks noChangeShapeType="1"/>
          </p:cNvSpPr>
          <p:nvPr/>
        </p:nvSpPr>
        <p:spPr bwMode="auto">
          <a:xfrm flipV="1">
            <a:off x="7543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8" name="Line 30"/>
          <p:cNvSpPr>
            <a:spLocks noChangeShapeType="1"/>
          </p:cNvSpPr>
          <p:nvPr/>
        </p:nvSpPr>
        <p:spPr bwMode="auto">
          <a:xfrm flipV="1">
            <a:off x="8686800" y="2540000"/>
            <a:ext cx="0" cy="685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59" name="Line 31"/>
          <p:cNvSpPr>
            <a:spLocks noChangeShapeType="1"/>
          </p:cNvSpPr>
          <p:nvPr/>
        </p:nvSpPr>
        <p:spPr bwMode="auto">
          <a:xfrm>
            <a:off x="5334000" y="3835400"/>
            <a:ext cx="33528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0" name="Line 32"/>
          <p:cNvSpPr>
            <a:spLocks noChangeShapeType="1"/>
          </p:cNvSpPr>
          <p:nvPr/>
        </p:nvSpPr>
        <p:spPr bwMode="auto">
          <a:xfrm flipV="1">
            <a:off x="53340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1" name="Line 33"/>
          <p:cNvSpPr>
            <a:spLocks noChangeShapeType="1"/>
          </p:cNvSpPr>
          <p:nvPr/>
        </p:nvSpPr>
        <p:spPr bwMode="auto">
          <a:xfrm flipV="1">
            <a:off x="8686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2" name="Line 34"/>
          <p:cNvSpPr>
            <a:spLocks noChangeShapeType="1"/>
          </p:cNvSpPr>
          <p:nvPr/>
        </p:nvSpPr>
        <p:spPr bwMode="auto">
          <a:xfrm flipV="1">
            <a:off x="6400800" y="3454400"/>
            <a:ext cx="0" cy="3810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3" name="Line 35"/>
          <p:cNvSpPr>
            <a:spLocks noChangeShapeType="1"/>
          </p:cNvSpPr>
          <p:nvPr/>
        </p:nvSpPr>
        <p:spPr bwMode="auto">
          <a:xfrm flipV="1">
            <a:off x="7543800" y="3530600"/>
            <a:ext cx="0" cy="3048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id-ID" sz="1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4" name="Line 36"/>
          <p:cNvSpPr>
            <a:spLocks noChangeShapeType="1"/>
          </p:cNvSpPr>
          <p:nvPr/>
        </p:nvSpPr>
        <p:spPr bwMode="auto">
          <a:xfrm flipV="1">
            <a:off x="7543800" y="3835400"/>
            <a:ext cx="0" cy="8382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5486400" y="762000"/>
            <a:ext cx="381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Jalankan dengan:</a:t>
            </a:r>
            <a:endParaRPr lang="id-ID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C:\&gt;java </a:t>
            </a: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Hello (</a:t>
            </a:r>
            <a:r>
              <a:rPr lang="id-ID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Application</a:t>
            </a:r>
            <a:r>
              <a:rPr lang="id-ID" sz="1800" b="1" dirty="0" smtClean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id-ID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l">
              <a:buFont typeface="+mj-lt"/>
              <a:buAutoNum type="arabicPeriod"/>
              <a:defRPr/>
            </a:pPr>
            <a:r>
              <a:rPr lang="en-US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Web Browser</a:t>
            </a: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id-ID" sz="1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Applet</a:t>
            </a:r>
            <a:r>
              <a:rPr lang="id-ID" sz="1800" b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1800" b="1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166" name="Text Box 38"/>
          <p:cNvSpPr txBox="1">
            <a:spLocks noChangeArrowheads="1"/>
          </p:cNvSpPr>
          <p:nvPr/>
        </p:nvSpPr>
        <p:spPr bwMode="auto">
          <a:xfrm>
            <a:off x="2393410" y="6248400"/>
            <a:ext cx="39460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Write Once Run Everywhere !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How Java Works?</a:t>
            </a:r>
            <a:endParaRPr lang="id-ID" dirty="0"/>
          </a:p>
        </p:txBody>
      </p: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152400" y="990599"/>
            <a:ext cx="4648200" cy="1604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Hello</a:t>
            </a:r>
            <a:endParaRPr kumimoji="0" lang="id-ID" altLang="ja-JP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</a:t>
            </a:r>
            <a:r>
              <a:rPr kumimoji="0" lang="en-US" altLang="ja-JP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args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("Hello World!");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81000" marR="0" lvl="0" indent="-3810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altLang="ja-JP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1408084" y="2133600"/>
            <a:ext cx="1451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Hello.java</a:t>
            </a:r>
            <a:endParaRPr lang="en-US" sz="24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4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8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50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8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0"/>
                            </p:stCondLst>
                            <p:childTnLst>
                              <p:par>
                                <p:cTn id="9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8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8500"/>
                            </p:stCondLst>
                            <p:childTnLst>
                              <p:par>
                                <p:cTn id="10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8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8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4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4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500"/>
                                        <p:tgtEl>
                                          <p:spTgt spid="4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4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7" grpId="0" autoUpdateAnimBg="0"/>
      <p:bldP spid="48140" grpId="0" animBg="1" autoUpdateAnimBg="0"/>
      <p:bldP spid="48142" grpId="0" autoUpdateAnimBg="0"/>
      <p:bldP spid="48144" grpId="0" autoUpdateAnimBg="0"/>
      <p:bldP spid="48151" grpId="0" animBg="1" autoUpdateAnimBg="0"/>
      <p:bldP spid="48152" grpId="0" animBg="1" autoUpdateAnimBg="0"/>
      <p:bldP spid="48153" grpId="0" animBg="1" autoUpdateAnimBg="0"/>
      <p:bldP spid="48154" grpId="0" animBg="1" autoUpdateAnimBg="0"/>
      <p:bldP spid="48165" grpId="0" autoUpdateAnimBg="0"/>
      <p:bldP spid="48166" grpId="0"/>
      <p:bldP spid="48139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Compile and Run Java Applet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419600" y="4038600"/>
            <a:ext cx="4572000" cy="2462213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&lt;HTML&gt;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&lt;HEAD&gt;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&lt;TITLE&gt;A Simple Program&lt;/TITLE&gt;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&lt;/HEAD&gt;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&lt;BODY&gt;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Here is the output of my program:</a:t>
            </a:r>
          </a:p>
          <a:p>
            <a:pPr algn="l">
              <a:defRPr/>
            </a:pPr>
            <a:r>
              <a:rPr lang="en-US" sz="1400" b="1" dirty="0">
                <a:effectLst/>
                <a:latin typeface="+mj-lt"/>
              </a:rPr>
              <a:t>&lt;APPLET CODE="</a:t>
            </a:r>
            <a:r>
              <a:rPr lang="en-US" sz="1400" b="1" dirty="0" err="1">
                <a:effectLst/>
                <a:latin typeface="+mj-lt"/>
              </a:rPr>
              <a:t>HelloWorld.class</a:t>
            </a:r>
            <a:r>
              <a:rPr lang="en-US" sz="1400" b="1" dirty="0">
                <a:effectLst/>
                <a:latin typeface="+mj-lt"/>
              </a:rPr>
              <a:t>" WIDTH=150 HEIGHT=25&gt;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&lt;/APPLET&gt;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&lt;/BODY&gt;</a:t>
            </a:r>
          </a:p>
          <a:p>
            <a:pPr algn="l">
              <a:defRPr/>
            </a:pPr>
            <a:r>
              <a:rPr lang="en-US" sz="1400" dirty="0">
                <a:effectLst/>
                <a:latin typeface="+mj-lt"/>
              </a:rPr>
              <a:t>&lt;/HTML&gt;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79882" y="990600"/>
            <a:ext cx="4925518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import </a:t>
            </a:r>
            <a:r>
              <a:rPr lang="en-US" sz="1800" dirty="0" err="1">
                <a:effectLst/>
                <a:latin typeface="+mj-lt"/>
              </a:rPr>
              <a:t>java.applet</a:t>
            </a:r>
            <a:r>
              <a:rPr lang="en-US" sz="1800" dirty="0">
                <a:effectLst/>
                <a:latin typeface="+mj-lt"/>
              </a:rPr>
              <a:t>.*;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import java.awt.*;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 </a:t>
            </a:r>
          </a:p>
          <a:p>
            <a:pPr lvl="1" algn="l">
              <a:defRPr/>
            </a:pPr>
            <a:r>
              <a:rPr lang="en-US" sz="1800" dirty="0" smtClean="0">
                <a:effectLst/>
                <a:latin typeface="+mj-lt"/>
              </a:rPr>
              <a:t>public </a:t>
            </a:r>
            <a:r>
              <a:rPr lang="en-US" sz="1800" dirty="0">
                <a:effectLst/>
                <a:latin typeface="+mj-lt"/>
              </a:rPr>
              <a:t>class </a:t>
            </a:r>
            <a:r>
              <a:rPr lang="en-US" sz="1800" dirty="0" err="1" smtClean="0">
                <a:effectLst/>
                <a:latin typeface="+mj-lt"/>
              </a:rPr>
              <a:t>HelloWorld</a:t>
            </a:r>
            <a:r>
              <a:rPr lang="en-US" sz="1800" dirty="0" smtClean="0">
                <a:effectLst/>
                <a:latin typeface="+mj-lt"/>
              </a:rPr>
              <a:t> </a:t>
            </a:r>
            <a:r>
              <a:rPr lang="en-US" sz="1800" dirty="0">
                <a:effectLst/>
                <a:latin typeface="+mj-lt"/>
              </a:rPr>
              <a:t>extends Applet {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    public void paint(Graphics g) {</a:t>
            </a:r>
          </a:p>
          <a:p>
            <a:pPr lvl="1" algn="l">
              <a:defRPr/>
            </a:pPr>
            <a:r>
              <a:rPr lang="id-ID" sz="1800" dirty="0" smtClean="0">
                <a:effectLst/>
                <a:latin typeface="+mj-lt"/>
              </a:rPr>
              <a:t>	</a:t>
            </a:r>
            <a:r>
              <a:rPr lang="en-US" sz="1800" dirty="0" err="1" smtClean="0">
                <a:effectLst/>
                <a:latin typeface="+mj-lt"/>
              </a:rPr>
              <a:t>g.drawString</a:t>
            </a:r>
            <a:r>
              <a:rPr lang="en-US" sz="1800" dirty="0" smtClean="0">
                <a:effectLst/>
                <a:latin typeface="+mj-lt"/>
              </a:rPr>
              <a:t>("Hello world!",50,25</a:t>
            </a:r>
            <a:r>
              <a:rPr lang="en-US" sz="1800" dirty="0">
                <a:effectLst/>
                <a:latin typeface="+mj-lt"/>
              </a:rPr>
              <a:t>);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    }</a:t>
            </a:r>
          </a:p>
          <a:p>
            <a:pPr lvl="1" algn="l">
              <a:defRPr/>
            </a:pPr>
            <a:r>
              <a:rPr lang="en-US" sz="1800" dirty="0">
                <a:effectLst/>
                <a:latin typeface="+mj-lt"/>
              </a:rPr>
              <a:t>}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304800" y="4572000"/>
            <a:ext cx="32766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latin typeface="Courier New" pitchFamily="49" charset="0"/>
              </a:rPr>
              <a:t>C:\javac HelloWorld.java</a:t>
            </a:r>
            <a:endParaRPr lang="en-US" sz="1600" b="1" dirty="0">
              <a:latin typeface="Times New Roman" pitchFamily="18" charset="0"/>
            </a:endParaRPr>
          </a:p>
        </p:txBody>
      </p:sp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5562600" y="3352800"/>
            <a:ext cx="3505200" cy="33655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600" b="1" dirty="0">
                <a:latin typeface="Courier New" pitchFamily="49" charset="0"/>
              </a:rPr>
              <a:t>C:\appletviewer Hello.html</a:t>
            </a:r>
            <a:r>
              <a:rPr lang="en-US" sz="1400" b="1" dirty="0">
                <a:latin typeface="Courier New" pitchFamily="49" charset="0"/>
              </a:rPr>
              <a:t> </a:t>
            </a:r>
          </a:p>
        </p:txBody>
      </p:sp>
      <p:pic>
        <p:nvPicPr>
          <p:cNvPr id="70664" name="Picture 8" descr="appl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143000"/>
            <a:ext cx="2895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1722117" y="3276600"/>
            <a:ext cx="0" cy="12954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1752600" y="4953000"/>
            <a:ext cx="0" cy="685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7" name="Line 11"/>
          <p:cNvSpPr>
            <a:spLocks noChangeShapeType="1"/>
          </p:cNvSpPr>
          <p:nvPr/>
        </p:nvSpPr>
        <p:spPr bwMode="auto">
          <a:xfrm>
            <a:off x="1752600" y="5638800"/>
            <a:ext cx="266700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8" name="Line 12"/>
          <p:cNvSpPr>
            <a:spLocks noChangeShapeType="1"/>
          </p:cNvSpPr>
          <p:nvPr/>
        </p:nvSpPr>
        <p:spPr bwMode="auto">
          <a:xfrm flipV="1">
            <a:off x="7315200" y="3657600"/>
            <a:ext cx="0" cy="3810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70669" name="Line 13"/>
          <p:cNvSpPr>
            <a:spLocks noChangeShapeType="1"/>
          </p:cNvSpPr>
          <p:nvPr/>
        </p:nvSpPr>
        <p:spPr bwMode="auto">
          <a:xfrm flipH="1" flipV="1">
            <a:off x="7315200" y="3048000"/>
            <a:ext cx="0" cy="30480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1" grpId="0" animBg="1"/>
      <p:bldP spid="70662" grpId="0" animBg="1"/>
      <p:bldP spid="7066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Applet</a:t>
            </a:r>
            <a:r>
              <a:rPr lang="id-ID" dirty="0"/>
              <a:t> on a </a:t>
            </a:r>
            <a:r>
              <a:rPr lang="id-ID" dirty="0" err="1"/>
              <a:t>Web</a:t>
            </a:r>
            <a:r>
              <a:rPr lang="id-ID" dirty="0"/>
              <a:t> </a:t>
            </a:r>
            <a:r>
              <a:rPr lang="id-ID" dirty="0" err="1" smtClean="0"/>
              <a:t>Page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appl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1816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12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Menulis </a:t>
            </a:r>
            <a:r>
              <a:rPr lang="en-US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Program </a:t>
            </a:r>
            <a:r>
              <a:rPr lang="id-ID" altLang="ja-JP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Java</a:t>
            </a:r>
            <a:endParaRPr lang="en-US" altLang="ja-JP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1"/>
            <a:ext cx="8382000" cy="4953000"/>
          </a:xfrm>
        </p:spPr>
        <p:txBody>
          <a:bodyPr/>
          <a:lstStyle/>
          <a:p>
            <a:r>
              <a:rPr lang="id-ID" altLang="ja-JP" sz="3200" dirty="0" smtClean="0"/>
              <a:t>Bentuk program:</a:t>
            </a:r>
          </a:p>
          <a:p>
            <a:pPr marL="863600" lvl="1" indent="-514350">
              <a:buFont typeface="+mj-lt"/>
              <a:buAutoNum type="arabicPeriod"/>
            </a:pPr>
            <a:r>
              <a:rPr lang="id-ID" altLang="ja-JP" dirty="0" smtClean="0">
                <a:solidFill>
                  <a:srgbClr val="CC0000"/>
                </a:solidFill>
              </a:rPr>
              <a:t>T</a:t>
            </a:r>
            <a:r>
              <a:rPr lang="en-US" altLang="ja-JP" dirty="0" smtClean="0">
                <a:solidFill>
                  <a:srgbClr val="CC0000"/>
                </a:solidFill>
              </a:rPr>
              <a:t>ext</a:t>
            </a:r>
            <a:r>
              <a:rPr lang="id-ID" altLang="ja-JP" dirty="0" smtClean="0">
                <a:solidFill>
                  <a:srgbClr val="CC0000"/>
                </a:solidFill>
              </a:rPr>
              <a:t>-Based </a:t>
            </a:r>
            <a:r>
              <a:rPr lang="en-US" altLang="ja-JP" dirty="0" smtClean="0">
                <a:solidFill>
                  <a:srgbClr val="CC0000"/>
                </a:solidFill>
              </a:rPr>
              <a:t>Console Application</a:t>
            </a:r>
            <a:r>
              <a:rPr lang="id-ID" altLang="ja-JP" dirty="0" smtClean="0">
                <a:solidFill>
                  <a:srgbClr val="CC0000"/>
                </a:solidFill>
              </a:rPr>
              <a:t> </a:t>
            </a:r>
            <a:r>
              <a:rPr lang="id-ID" altLang="ja-JP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en-US" altLang="ja-JP" dirty="0" err="1" smtClean="0"/>
              <a:t>menggunakan</a:t>
            </a:r>
            <a:r>
              <a:rPr lang="en-US" altLang="ja-JP" dirty="0" smtClean="0"/>
              <a:t> library non-</a:t>
            </a:r>
            <a:r>
              <a:rPr lang="id-ID" altLang="ja-JP" dirty="0" smtClean="0"/>
              <a:t>GUI </a:t>
            </a:r>
            <a:r>
              <a:rPr lang="en-US" altLang="ja-JP" dirty="0" smtClean="0"/>
              <a:t>di Java</a:t>
            </a:r>
          </a:p>
          <a:p>
            <a:pPr marL="863600" lvl="1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CC0000"/>
                </a:solidFill>
              </a:rPr>
              <a:t>GUI </a:t>
            </a:r>
            <a:r>
              <a:rPr lang="id-ID" altLang="ja-JP" dirty="0" smtClean="0">
                <a:solidFill>
                  <a:srgbClr val="CC0000"/>
                </a:solidFill>
              </a:rPr>
              <a:t>A</a:t>
            </a:r>
            <a:r>
              <a:rPr lang="en-US" altLang="ja-JP" dirty="0" err="1" smtClean="0">
                <a:solidFill>
                  <a:srgbClr val="CC0000"/>
                </a:solidFill>
              </a:rPr>
              <a:t>pplication</a:t>
            </a:r>
            <a:r>
              <a:rPr lang="id-ID" altLang="ja-JP" dirty="0" smtClean="0">
                <a:solidFill>
                  <a:srgbClr val="CC0000"/>
                </a:solidFill>
              </a:rPr>
              <a:t> </a:t>
            </a:r>
            <a:r>
              <a:rPr lang="id-ID" altLang="ja-JP" dirty="0" smtClean="0">
                <a:solidFill>
                  <a:srgbClr val="CC0000"/>
                </a:solidFill>
                <a:sym typeface="Wingdings" pitchFamily="2" charset="2"/>
              </a:rPr>
              <a:t> </a:t>
            </a:r>
            <a:r>
              <a:rPr lang="id-ID" altLang="ja-JP" dirty="0" smtClean="0"/>
              <a:t>menggunakan AWT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atau</a:t>
            </a:r>
            <a:r>
              <a:rPr lang="en-US" altLang="ja-JP" dirty="0" smtClean="0"/>
              <a:t> Swing </a:t>
            </a:r>
            <a:r>
              <a:rPr lang="en-US" altLang="ja-JP" dirty="0" err="1" smtClean="0"/>
              <a:t>untuk</a:t>
            </a:r>
            <a:r>
              <a:rPr lang="en-US" altLang="ja-JP" dirty="0" smtClean="0"/>
              <a:t> library GUI</a:t>
            </a:r>
            <a:br>
              <a:rPr lang="en-US" altLang="ja-JP" dirty="0" smtClean="0"/>
            </a:br>
            <a:endParaRPr lang="en-US" altLang="ja-JP" sz="3200" dirty="0" smtClean="0"/>
          </a:p>
          <a:p>
            <a:r>
              <a:rPr lang="en-US" altLang="ja-JP" sz="3200" dirty="0" err="1" smtClean="0"/>
              <a:t>Suatu</a:t>
            </a:r>
            <a:r>
              <a:rPr lang="en-US" altLang="ja-JP" sz="3200" dirty="0" smtClean="0"/>
              <a:t> c</a:t>
            </a:r>
            <a:r>
              <a:rPr lang="id-ID" altLang="ja-JP" sz="3200" dirty="0" smtClean="0"/>
              <a:t>lass bisa dieksekusi karena </a:t>
            </a:r>
            <a:r>
              <a:rPr lang="en-US" altLang="ja-JP" sz="3200" dirty="0" err="1" smtClean="0"/>
              <a:t>memiliki</a:t>
            </a:r>
            <a:r>
              <a:rPr lang="en-US" altLang="ja-JP" sz="3200" dirty="0" smtClean="0"/>
              <a:t> </a:t>
            </a:r>
            <a:r>
              <a:rPr lang="id-ID" altLang="ja-JP" sz="3200" dirty="0" smtClean="0"/>
              <a:t>method </a:t>
            </a:r>
            <a:r>
              <a:rPr lang="id-ID" altLang="ja-JP" sz="3200" dirty="0" smtClean="0">
                <a:solidFill>
                  <a:srgbClr val="0070C0"/>
                </a:solidFill>
              </a:rPr>
              <a:t>main</a:t>
            </a:r>
          </a:p>
          <a:p>
            <a:pPr lvl="1">
              <a:buNone/>
            </a:pPr>
            <a:r>
              <a:rPr lang="en-US" altLang="ja-JP" sz="3200" dirty="0" smtClean="0">
                <a:solidFill>
                  <a:srgbClr val="CC0000"/>
                </a:solidFill>
              </a:rPr>
              <a:t>public </a:t>
            </a:r>
            <a:r>
              <a:rPr lang="en-US" altLang="ja-JP" sz="3200" dirty="0">
                <a:solidFill>
                  <a:srgbClr val="CC0000"/>
                </a:solidFill>
              </a:rPr>
              <a:t>static void main(String[] </a:t>
            </a:r>
            <a:r>
              <a:rPr lang="en-US" altLang="ja-JP" sz="3200" dirty="0" err="1" smtClean="0">
                <a:solidFill>
                  <a:srgbClr val="CC0000"/>
                </a:solidFill>
              </a:rPr>
              <a:t>args</a:t>
            </a:r>
            <a:r>
              <a:rPr lang="en-US" altLang="ja-JP" sz="3200" dirty="0" smtClean="0">
                <a:solidFill>
                  <a:srgbClr val="CC0000"/>
                </a:solidFill>
              </a:rPr>
              <a:t>)</a:t>
            </a:r>
            <a:endParaRPr lang="id-ID" altLang="ja-JP" sz="3200" dirty="0" smtClean="0">
              <a:solidFill>
                <a:srgbClr val="CC0000"/>
              </a:solidFill>
            </a:endParaRPr>
          </a:p>
          <a:p>
            <a:pPr lvl="1">
              <a:buNone/>
            </a:pPr>
            <a:r>
              <a:rPr lang="en-US" altLang="ja-JP" sz="2800" dirty="0" smtClean="0">
                <a:sym typeface="Wingdings" pitchFamily="2" charset="2"/>
              </a:rPr>
              <a:t> </a:t>
            </a:r>
            <a:r>
              <a:rPr lang="id-ID" altLang="ja-JP" sz="2800" dirty="0" smtClean="0">
                <a:solidFill>
                  <a:srgbClr val="0070C0"/>
                </a:solidFill>
                <a:sym typeface="Wingdings" pitchFamily="2" charset="2"/>
              </a:rPr>
              <a:t>Program Java mulai dari sini</a:t>
            </a:r>
            <a:r>
              <a:rPr lang="en-US" altLang="ja-JP" sz="2800" dirty="0" smtClean="0">
                <a:solidFill>
                  <a:srgbClr val="0070C0"/>
                </a:solidFill>
                <a:sym typeface="Wingdings" pitchFamily="2" charset="2"/>
              </a:rPr>
              <a:t>!</a:t>
            </a:r>
            <a:endParaRPr lang="en-US" altLang="ja-JP" sz="2800" dirty="0">
              <a:solidFill>
                <a:srgbClr val="0070C0"/>
              </a:solidFill>
            </a:endParaRPr>
          </a:p>
          <a:p>
            <a:endParaRPr lang="id-ID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r>
              <a:rPr lang="id-ID" dirty="0" smtClean="0"/>
              <a:t>Latihan: Tulis dan Compile Halo.java</a:t>
            </a:r>
            <a:endParaRPr lang="id-ID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838200"/>
            <a:ext cx="9144000" cy="32766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 class  Halo{</a:t>
            </a:r>
            <a:endParaRPr kumimoji="0" lang="id-ID" sz="3400" kern="0" baseline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			</a:t>
            </a: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System.out.println(“Halo </a:t>
            </a:r>
            <a:r>
              <a:rPr kumimoji="0" lang="id-ID" sz="34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Semarang</a:t>
            </a: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		}</a:t>
            </a:r>
            <a:endParaRPr kumimoji="0" lang="id-ID" sz="34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4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  <a:endParaRPr kumimoji="0" lang="id-ID" sz="3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r="52748" b="38759"/>
          <a:stretch>
            <a:fillRect/>
          </a:stretch>
        </p:blipFill>
        <p:spPr bwMode="auto">
          <a:xfrm>
            <a:off x="-1" y="4114800"/>
            <a:ext cx="457200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b="9297"/>
          <a:stretch>
            <a:fillRect/>
          </a:stretch>
        </p:blipFill>
        <p:spPr bwMode="auto">
          <a:xfrm>
            <a:off x="4267201" y="41148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r>
              <a:rPr lang="id-ID" sz="3600" dirty="0" smtClean="0"/>
              <a:t>Latihan: Membuat Program dg Netbeans</a:t>
            </a:r>
            <a:endParaRPr lang="id-ID" sz="3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3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dirty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 class  H</a:t>
            </a:r>
            <a:r>
              <a:rPr kumimoji="0" lang="en-US" sz="360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aloJakarta</a:t>
            </a: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{</a:t>
            </a:r>
            <a:endParaRPr kumimoji="0" lang="id-ID" sz="3600" kern="0" baseline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 			</a:t>
            </a: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System.out.println(“Halo </a:t>
            </a:r>
            <a:r>
              <a:rPr kumimoji="0" lang="en-US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Jakarta</a:t>
            </a: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”);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kern="0" baseline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 		}</a:t>
            </a:r>
            <a:endParaRPr kumimoji="0" lang="id-ID" sz="3600" i="0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3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}</a:t>
            </a:r>
            <a:endParaRPr kumimoji="0" lang="id-ID" sz="3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538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67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8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76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05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/>
              <a:t>Course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8537"/>
            <a:ext cx="84582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OOP Concepts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Konsep dan Paradigma Object-Oriented 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smtClean="0">
                <a:solidFill>
                  <a:srgbClr val="C00000"/>
                </a:solidFill>
              </a:rPr>
              <a:t>Basics</a:t>
            </a:r>
            <a:r>
              <a:rPr lang="id-ID" sz="2800" smtClean="0"/>
              <a:t>: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400" i="1" dirty="0" smtClean="0"/>
              <a:t>Memahami Sintaks dan Grammar </a:t>
            </a:r>
            <a:r>
              <a:rPr lang="en-US" sz="2400" i="1" dirty="0" err="1" smtClean="0"/>
              <a:t>Bahasa</a:t>
            </a:r>
            <a:r>
              <a:rPr lang="en-US" sz="2400" i="1" dirty="0" smtClean="0"/>
              <a:t> </a:t>
            </a:r>
            <a:r>
              <a:rPr lang="id-ID" sz="2400" i="1" dirty="0" smtClean="0"/>
              <a:t>Java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GUI</a:t>
            </a:r>
            <a:r>
              <a:rPr lang="id-ID" sz="2800" dirty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id-ID" sz="2400" i="1" dirty="0"/>
              <a:t>Swing, GUI Component, Event Handling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GUI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Algorithms</a:t>
            </a:r>
            <a:r>
              <a:rPr lang="id-ID" sz="2800" dirty="0" smtClean="0"/>
              <a:t>:</a:t>
            </a:r>
            <a:r>
              <a:rPr lang="id-ID" sz="3200" dirty="0"/>
              <a:t/>
            </a:r>
            <a:br>
              <a:rPr lang="id-ID" sz="3200" dirty="0"/>
            </a:br>
            <a:r>
              <a:rPr lang="en-US" sz="2400" i="1" dirty="0" err="1" smtClean="0"/>
              <a:t>Pengantar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Algoritma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Struktur</a:t>
            </a:r>
            <a:r>
              <a:rPr lang="en-US" sz="2400" i="1" dirty="0" smtClean="0"/>
              <a:t> Data, Algorithm Analysis</a:t>
            </a:r>
            <a:endParaRPr lang="id-ID" sz="2400" i="1" dirty="0"/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Advanced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id-ID" sz="2400" i="1" dirty="0" smtClean="0"/>
              <a:t>Eksepsi, Thread, Java API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2800" dirty="0" smtClean="0">
                <a:solidFill>
                  <a:srgbClr val="C00000"/>
                </a:solidFill>
              </a:rPr>
              <a:t>Java </a:t>
            </a:r>
            <a:r>
              <a:rPr lang="en-US" sz="2800" dirty="0" smtClean="0">
                <a:solidFill>
                  <a:srgbClr val="C00000"/>
                </a:solidFill>
              </a:rPr>
              <a:t>Database</a:t>
            </a:r>
            <a:r>
              <a:rPr lang="id-ID" sz="2800" dirty="0" smtClean="0"/>
              <a:t>:</a:t>
            </a:r>
            <a:br>
              <a:rPr lang="id-ID" sz="2800" dirty="0" smtClean="0"/>
            </a:br>
            <a:r>
              <a:rPr lang="en-US" sz="2400" i="1" dirty="0" err="1" smtClean="0"/>
              <a:t>Koneksi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</a:t>
            </a:r>
            <a:r>
              <a:rPr lang="en-US" sz="2400" i="1" dirty="0" smtClean="0"/>
              <a:t> Database, </a:t>
            </a:r>
            <a:r>
              <a:rPr lang="en-US" sz="2400" i="1" dirty="0" err="1" smtClean="0"/>
              <a:t>Pengembangan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Aplikasi</a:t>
            </a:r>
            <a:r>
              <a:rPr lang="en-US" sz="2400" i="1" dirty="0" smtClean="0"/>
              <a:t> Database</a:t>
            </a:r>
            <a:endParaRPr lang="id-ID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86365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24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86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63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" y="0"/>
            <a:ext cx="9136464" cy="685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625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" y="13398"/>
            <a:ext cx="9129765" cy="684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337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id-ID" sz="3200" dirty="0" smtClean="0"/>
              <a:t>Buat class </a:t>
            </a:r>
            <a:r>
              <a:rPr lang="id-ID" sz="3200" dirty="0" smtClean="0">
                <a:solidFill>
                  <a:srgbClr val="0070C0"/>
                </a:solidFill>
              </a:rPr>
              <a:t>HaloIndonesia</a:t>
            </a:r>
            <a:r>
              <a:rPr lang="id-ID" sz="3200" dirty="0" smtClean="0"/>
              <a:t> di dalam package </a:t>
            </a:r>
            <a:r>
              <a:rPr lang="id-ID" sz="3200" dirty="0" smtClean="0">
                <a:solidFill>
                  <a:srgbClr val="00B050"/>
                </a:solidFill>
              </a:rPr>
              <a:t>halo</a:t>
            </a:r>
          </a:p>
          <a:p>
            <a:r>
              <a:rPr lang="id-ID" sz="3200" dirty="0"/>
              <a:t>I</a:t>
            </a:r>
            <a:r>
              <a:rPr lang="id-ID" sz="3200" dirty="0" smtClean="0"/>
              <a:t>si HaloIndonesia.java dengan main method dan tiga tampilan di bawah:</a:t>
            </a:r>
          </a:p>
          <a:p>
            <a:pPr marL="0" indent="0">
              <a:buNone/>
            </a:pPr>
            <a:r>
              <a:rPr lang="id-ID" sz="3200" dirty="0" smtClean="0"/>
              <a:t>	</a:t>
            </a:r>
            <a:r>
              <a:rPr lang="id-ID" sz="3200" dirty="0" smtClean="0">
                <a:solidFill>
                  <a:srgbClr val="C00000"/>
                </a:solidFill>
              </a:rPr>
              <a:t>Halo Indonesia</a:t>
            </a:r>
          </a:p>
          <a:p>
            <a:pPr marL="0" indent="0">
              <a:buNone/>
            </a:pPr>
            <a:r>
              <a:rPr lang="id-ID" sz="3200" dirty="0" smtClean="0">
                <a:solidFill>
                  <a:srgbClr val="C00000"/>
                </a:solidFill>
              </a:rPr>
              <a:t>	Selamat Pagi Indonesia</a:t>
            </a:r>
          </a:p>
          <a:p>
            <a:pPr marL="0" indent="0">
              <a:buNone/>
            </a:pPr>
            <a:r>
              <a:rPr lang="id-ID" sz="3200" dirty="0" smtClean="0">
                <a:solidFill>
                  <a:srgbClr val="C00000"/>
                </a:solidFill>
              </a:rPr>
              <a:t>	Jaya Indonesia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0568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8001000" cy="763588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Class , Object, Method, Attribute</a:t>
            </a:r>
            <a:endParaRPr lang="id-ID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1.3 </a:t>
            </a:r>
            <a:r>
              <a:rPr lang="id-ID" sz="4400" dirty="0" smtClean="0"/>
              <a:t>Konsep Dasar Pemrograman Berorientasi Objek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Berorientasi Objek?</a:t>
            </a:r>
            <a:endParaRPr lang="id-ID" dirty="0"/>
          </a:p>
        </p:txBody>
      </p:sp>
      <p:pic>
        <p:nvPicPr>
          <p:cNvPr id="13316" name="Picture 2" descr="C:\Program Files\Microsoft Office\MEDIA\CAGCAT10\j029755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464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977130" y="1223189"/>
            <a:ext cx="370967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Attribute:</a:t>
            </a:r>
          </a:p>
          <a:p>
            <a:pPr algn="l">
              <a:defRPr/>
            </a:pP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Topi, Baju, </a:t>
            </a:r>
            <a:r>
              <a:rPr lang="id-ID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Jaket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, </a:t>
            </a:r>
          </a:p>
          <a:p>
            <a:pPr algn="l">
              <a:defRPr/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Tas Punggung,  </a:t>
            </a:r>
            <a:b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Tangan, Kaki, Mata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Behavior:</a:t>
            </a: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Jalan ke Depan</a:t>
            </a:r>
          </a:p>
          <a:p>
            <a:pPr algn="l">
              <a:defRPr/>
            </a:pP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Jalan Mundur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Belok ke Kiri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8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Cara</a:t>
            </a:r>
            <a:r>
              <a:rPr lang="id-ID" sz="2800" dirty="0" smtClean="0">
                <a:effectLst/>
                <a:latin typeface="Calibri" pitchFamily="34" charset="0"/>
                <a:cs typeface="Calibri" pitchFamily="34" charset="0"/>
              </a:rPr>
              <a:t> Memanjat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000" dirty="0"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Berorientasi Objek?</a:t>
            </a:r>
            <a:endParaRPr lang="id-ID" dirty="0"/>
          </a:p>
        </p:txBody>
      </p:sp>
      <p:pic>
        <p:nvPicPr>
          <p:cNvPr id="14340" name="Picture 3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5257800" cy="327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348456" y="903268"/>
            <a:ext cx="4795544" cy="58785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 (State):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Ban, Stir, Pedal </a:t>
            </a:r>
            <a:r>
              <a:rPr lang="en-US" sz="2400" dirty="0" smtClean="0">
                <a:effectLst/>
                <a:latin typeface="Calibri" pitchFamily="34" charset="0"/>
                <a:cs typeface="Calibri" pitchFamily="34" charset="0"/>
              </a:rPr>
              <a:t>Rem, Pedal Gas</a:t>
            </a:r>
            <a:r>
              <a:rPr lang="id-ID" sz="2400" dirty="0" smtClean="0">
                <a:effectLst/>
                <a:latin typeface="Calibri" pitchFamily="34" charset="0"/>
                <a:cs typeface="Calibri" pitchFamily="34" charset="0"/>
              </a:rPr>
              <a:t>,</a:t>
            </a: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id-ID" sz="2400" dirty="0">
                <a:effectLst/>
                <a:latin typeface="Calibri" pitchFamily="34" charset="0"/>
                <a:cs typeface="Calibri" pitchFamily="34" charset="0"/>
              </a:rPr>
            </a:b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Warna, Tahun </a:t>
            </a:r>
            <a:r>
              <a:rPr lang="id-ID" sz="2400" dirty="0" smtClean="0">
                <a:effectLst/>
                <a:latin typeface="Calibri" pitchFamily="34" charset="0"/>
                <a:cs typeface="Calibri" pitchFamily="34" charset="0"/>
              </a:rPr>
              <a:t>Produksi</a:t>
            </a: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Behavior:</a:t>
            </a:r>
          </a:p>
          <a:p>
            <a:pPr algn="l">
              <a:defRPr/>
            </a:pPr>
            <a:r>
              <a:rPr lang="id-ID" sz="2800" dirty="0">
                <a:effectLst/>
                <a:latin typeface="Calibri" pitchFamily="34" charset="0"/>
                <a:cs typeface="Calibri" pitchFamily="34" charset="0"/>
              </a:rPr>
              <a:t>  </a:t>
            </a: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Cara Menghidupkan Mesin</a:t>
            </a: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Cara Manjalankan Mobil</a:t>
            </a:r>
          </a:p>
          <a:p>
            <a:pPr algn="l">
              <a:defRPr/>
            </a:pPr>
            <a:r>
              <a:rPr lang="id-ID" sz="2400" dirty="0">
                <a:effectLst/>
                <a:latin typeface="Calibri" pitchFamily="34" charset="0"/>
                <a:cs typeface="Calibri" pitchFamily="34" charset="0"/>
              </a:rPr>
              <a:t>  Cara Memundurkan Mobil</a:t>
            </a:r>
          </a:p>
          <a:p>
            <a:pPr algn="l">
              <a:defRPr/>
            </a:pPr>
            <a:endParaRPr lang="id-ID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 smtClean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endParaRPr lang="id-ID" sz="2800" dirty="0"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Attribute 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Variable(Member)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algn="l">
              <a:defRPr/>
            </a:pP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Behavior 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id-ID" sz="2800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Method(Fungsi</a:t>
            </a:r>
            <a:r>
              <a:rPr lang="id-ID" sz="2800" dirty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)</a:t>
            </a:r>
            <a:endParaRPr lang="id-ID" sz="2800" dirty="0">
              <a:solidFill>
                <a:srgbClr val="C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Perbedaan Class dan Object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id-ID" sz="3200" dirty="0" err="1" smtClean="0"/>
              <a:t>Class</a:t>
            </a:r>
            <a:r>
              <a:rPr lang="id-ID" sz="3200" dirty="0" smtClean="0"/>
              <a:t>: </a:t>
            </a:r>
            <a:r>
              <a:rPr lang="en-US" sz="3200" dirty="0" err="1" smtClean="0">
                <a:solidFill>
                  <a:srgbClr val="C00000"/>
                </a:solidFill>
              </a:rPr>
              <a:t>konsep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deskripsi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sesuatu</a:t>
            </a:r>
            <a:endParaRPr lang="id-ID" sz="3200" dirty="0"/>
          </a:p>
          <a:p>
            <a:pPr lvl="1">
              <a:defRPr/>
            </a:pPr>
            <a:r>
              <a:rPr lang="id-ID" sz="2400" dirty="0" err="1" smtClean="0"/>
              <a:t>Class</a:t>
            </a:r>
            <a:r>
              <a:rPr lang="id-ID" sz="2400" dirty="0" smtClean="0"/>
              <a:t> mendeklarasikan </a:t>
            </a:r>
            <a:r>
              <a:rPr lang="id-ID" sz="2400" dirty="0" err="1" smtClean="0">
                <a:solidFill>
                  <a:srgbClr val="0070C0"/>
                </a:solidFill>
              </a:rPr>
              <a:t>method</a:t>
            </a:r>
            <a:r>
              <a:rPr lang="id-ID" sz="2400" dirty="0" smtClean="0">
                <a:solidFill>
                  <a:srgbClr val="0070C0"/>
                </a:solidFill>
              </a:rPr>
              <a:t> </a:t>
            </a:r>
            <a:r>
              <a:rPr lang="id-ID" sz="2400" dirty="0" smtClean="0"/>
              <a:t>yang dapat digunakan (dipanggil) oleh </a:t>
            </a:r>
            <a:r>
              <a:rPr lang="id-ID" sz="2400" dirty="0" err="1" smtClean="0"/>
              <a:t>object</a:t>
            </a:r>
            <a:endParaRPr lang="id-ID" sz="2400" dirty="0" smtClean="0"/>
          </a:p>
          <a:p>
            <a:pPr>
              <a:defRPr/>
            </a:pPr>
            <a:r>
              <a:rPr lang="id-ID" sz="3200" dirty="0" err="1" smtClean="0"/>
              <a:t>Object</a:t>
            </a:r>
            <a:r>
              <a:rPr lang="id-ID" sz="3200" dirty="0" smtClean="0"/>
              <a:t>: </a:t>
            </a:r>
            <a:r>
              <a:rPr lang="id-ID" sz="3200" dirty="0" err="1" smtClean="0">
                <a:solidFill>
                  <a:srgbClr val="C00000"/>
                </a:solidFill>
              </a:rPr>
              <a:t>instance</a:t>
            </a:r>
            <a:r>
              <a:rPr lang="id-ID" sz="3200" dirty="0" smtClean="0">
                <a:solidFill>
                  <a:srgbClr val="C00000"/>
                </a:solidFill>
              </a:rPr>
              <a:t> dari </a:t>
            </a:r>
            <a:r>
              <a:rPr lang="id-ID" sz="3200" dirty="0" err="1" smtClean="0">
                <a:solidFill>
                  <a:srgbClr val="C00000"/>
                </a:solidFill>
              </a:rPr>
              <a:t>class</a:t>
            </a:r>
            <a:r>
              <a:rPr lang="id-ID" sz="3200" dirty="0" smtClean="0"/>
              <a:t>, bentuk (contoh) nyata dari </a:t>
            </a:r>
            <a:r>
              <a:rPr lang="id-ID" sz="3200" dirty="0" err="1" smtClean="0"/>
              <a:t>class</a:t>
            </a:r>
            <a:endParaRPr lang="id-ID" sz="3200" dirty="0" smtClean="0"/>
          </a:p>
          <a:p>
            <a:pPr lvl="1">
              <a:defRPr/>
            </a:pPr>
            <a:r>
              <a:rPr lang="id-ID" sz="2400" dirty="0" err="1" smtClean="0"/>
              <a:t>Object</a:t>
            </a:r>
            <a:r>
              <a:rPr lang="id-ID" sz="2400" dirty="0" smtClean="0"/>
              <a:t> memiliki sifat </a:t>
            </a:r>
            <a:r>
              <a:rPr lang="id-ID" sz="2400" dirty="0" smtClean="0">
                <a:solidFill>
                  <a:srgbClr val="0070C0"/>
                </a:solidFill>
              </a:rPr>
              <a:t>independen</a:t>
            </a:r>
            <a:r>
              <a:rPr lang="id-ID" sz="2400" dirty="0" smtClean="0"/>
              <a:t> dan dapat digunakan untuk memanggil </a:t>
            </a:r>
            <a:r>
              <a:rPr lang="id-ID" sz="2400" dirty="0" err="1" smtClean="0"/>
              <a:t>method</a:t>
            </a:r>
            <a:endParaRPr lang="en-US" sz="2400" dirty="0"/>
          </a:p>
          <a:p>
            <a:pPr>
              <a:defRPr/>
            </a:pPr>
            <a:r>
              <a:rPr lang="id-ID" sz="3200" dirty="0" smtClean="0"/>
              <a:t>Contoh </a:t>
            </a:r>
            <a:r>
              <a:rPr lang="id-ID" sz="3200" dirty="0" err="1" smtClean="0"/>
              <a:t>Class</a:t>
            </a:r>
            <a:r>
              <a:rPr lang="id-ID" sz="3200" dirty="0" smtClean="0"/>
              <a:t> dan </a:t>
            </a:r>
            <a:r>
              <a:rPr lang="id-ID" sz="3200" dirty="0" err="1" smtClean="0"/>
              <a:t>Object</a:t>
            </a:r>
            <a:r>
              <a:rPr lang="id-ID" sz="3200" dirty="0"/>
              <a:t>:</a:t>
            </a:r>
            <a:endParaRPr lang="en-US" sz="3200" dirty="0" smtClean="0"/>
          </a:p>
          <a:p>
            <a:pPr lvl="1">
              <a:defRPr/>
            </a:pPr>
            <a:r>
              <a:rPr lang="id-ID" sz="2400" dirty="0" smtClean="0"/>
              <a:t>Class: </a:t>
            </a:r>
            <a:r>
              <a:rPr lang="id-ID" sz="2400" dirty="0" smtClean="0">
                <a:solidFill>
                  <a:srgbClr val="C00000"/>
                </a:solidFill>
              </a:rPr>
              <a:t>mobil</a:t>
            </a:r>
          </a:p>
          <a:p>
            <a:pPr lvl="1">
              <a:defRPr/>
            </a:pPr>
            <a:r>
              <a:rPr lang="id-ID" sz="2400" dirty="0" smtClean="0"/>
              <a:t>Object: </a:t>
            </a:r>
            <a:r>
              <a:rPr lang="id-ID" sz="2400" dirty="0" smtClean="0">
                <a:solidFill>
                  <a:srgbClr val="C00000"/>
                </a:solidFill>
              </a:rPr>
              <a:t>mobilnya pak Joko, mobilku, mobil berwarna merah</a:t>
            </a:r>
            <a:endParaRPr lang="id-ID" sz="2400" dirty="0" smtClean="0"/>
          </a:p>
        </p:txBody>
      </p:sp>
    </p:spTree>
    <p:extLst>
      <p:ext uri="{BB962C8B-B14F-4D97-AF65-F5344CB8AC3E}">
        <p14:creationId xmlns:p14="http://schemas.microsoft.com/office/powerpoint/2010/main" val="2623033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PreTest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Buatlah </a:t>
            </a:r>
            <a:r>
              <a:rPr lang="id-ID" dirty="0" smtClean="0">
                <a:solidFill>
                  <a:srgbClr val="C00000"/>
                </a:solidFill>
              </a:rPr>
              <a:t>program Java sederhana </a:t>
            </a:r>
            <a:r>
              <a:rPr lang="id-ID" dirty="0" smtClean="0"/>
              <a:t>yang menampilkan tulisan di layar: “Halo Jakarta”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Menurut anda, apakah </a:t>
            </a:r>
            <a:r>
              <a:rPr lang="id-ID" dirty="0" smtClean="0">
                <a:solidFill>
                  <a:srgbClr val="C00000"/>
                </a:solidFill>
              </a:rPr>
              <a:t>keunggulan Java </a:t>
            </a:r>
            <a:r>
              <a:rPr lang="id-ID" dirty="0" smtClean="0"/>
              <a:t>dibandingkan bahasa pemrograman lain?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Apakah perbedaan antara </a:t>
            </a:r>
            <a:r>
              <a:rPr lang="id-ID" dirty="0" smtClean="0">
                <a:solidFill>
                  <a:srgbClr val="C00000"/>
                </a:solidFill>
              </a:rPr>
              <a:t>bahasa pemrograman procedural </a:t>
            </a:r>
            <a:r>
              <a:rPr lang="id-ID" dirty="0" smtClean="0"/>
              <a:t>dan </a:t>
            </a:r>
            <a:r>
              <a:rPr lang="id-ID" dirty="0" smtClean="0">
                <a:solidFill>
                  <a:srgbClr val="0070C0"/>
                </a:solidFill>
              </a:rPr>
              <a:t>object-oriented</a:t>
            </a:r>
            <a:r>
              <a:rPr lang="id-ID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Apakah perbedaan antara </a:t>
            </a:r>
            <a:r>
              <a:rPr lang="id-ID" dirty="0" smtClean="0">
                <a:solidFill>
                  <a:srgbClr val="C00000"/>
                </a:solidFill>
              </a:rPr>
              <a:t>object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0070C0"/>
                </a:solidFill>
              </a:rPr>
              <a:t>class</a:t>
            </a:r>
            <a:r>
              <a:rPr lang="id-ID" dirty="0" smtClean="0"/>
              <a:t> pada object-oriented programming?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Apa yang anda pahami tentang </a:t>
            </a:r>
            <a:r>
              <a:rPr lang="id-ID" dirty="0" smtClean="0">
                <a:solidFill>
                  <a:srgbClr val="C00000"/>
                </a:solidFill>
              </a:rPr>
              <a:t>variabel</a:t>
            </a:r>
            <a:r>
              <a:rPr lang="id-ID" dirty="0" smtClean="0"/>
              <a:t> dan </a:t>
            </a:r>
            <a:r>
              <a:rPr lang="id-ID" dirty="0" smtClean="0">
                <a:solidFill>
                  <a:srgbClr val="0070C0"/>
                </a:solidFill>
              </a:rPr>
              <a:t>method</a:t>
            </a:r>
            <a:r>
              <a:rPr lang="id-ID" dirty="0" smtClean="0"/>
              <a:t>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68445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Perbedaan Class dan Object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defRPr/>
            </a:pPr>
            <a:r>
              <a:rPr lang="id-ID" sz="3200" dirty="0" err="1" smtClean="0"/>
              <a:t>Class</a:t>
            </a:r>
            <a:r>
              <a:rPr lang="id-ID" sz="3200" dirty="0" smtClean="0"/>
              <a:t> seperti </a:t>
            </a:r>
            <a:r>
              <a:rPr lang="id-ID" sz="3200" dirty="0" smtClean="0">
                <a:solidFill>
                  <a:srgbClr val="C00000"/>
                </a:solidFill>
              </a:rPr>
              <a:t>cetakan kue</a:t>
            </a:r>
            <a:r>
              <a:rPr lang="id-ID" sz="3200" dirty="0" smtClean="0"/>
              <a:t>, dimana kue yg dihasilkan dari cetakan kue itu adalah </a:t>
            </a:r>
            <a:r>
              <a:rPr lang="id-ID" sz="3200" dirty="0" err="1" smtClean="0">
                <a:solidFill>
                  <a:srgbClr val="C00000"/>
                </a:solidFill>
              </a:rPr>
              <a:t>object</a:t>
            </a:r>
            <a:endParaRPr lang="id-ID" sz="32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id-ID" sz="3200" dirty="0" smtClean="0"/>
              <a:t>Warna kue bisa bermacam-macam meskipun berasal dari cetakan yang sama (</a:t>
            </a:r>
            <a:r>
              <a:rPr lang="id-ID" sz="3200" dirty="0" smtClean="0">
                <a:solidFill>
                  <a:srgbClr val="C00000"/>
                </a:solidFill>
              </a:rPr>
              <a:t>object memiliki sifat independen</a:t>
            </a:r>
            <a:r>
              <a:rPr lang="id-ID" sz="3200" dirty="0" smtClean="0"/>
              <a:t>)</a:t>
            </a:r>
          </a:p>
          <a:p>
            <a:pPr>
              <a:defRPr/>
            </a:pPr>
            <a:endParaRPr lang="id-ID" sz="3200" dirty="0" smtClean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 l="5469" t="21667" r="2344" b="16667"/>
          <a:stretch>
            <a:fillRect/>
          </a:stretch>
        </p:blipFill>
        <p:spPr bwMode="auto">
          <a:xfrm>
            <a:off x="762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6113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49238"/>
            <a:ext cx="8305800" cy="588962"/>
          </a:xfrm>
        </p:spPr>
        <p:txBody>
          <a:bodyPr/>
          <a:lstStyle/>
          <a:p>
            <a:r>
              <a:rPr lang="id-ID" altLang="ja-JP" dirty="0" smtClean="0"/>
              <a:t>Class = Method + Variable</a:t>
            </a:r>
            <a:endParaRPr lang="en-US" altLang="ja-JP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2209800"/>
            <a:ext cx="1981200" cy="533400"/>
          </a:xfrm>
        </p:spPr>
        <p:txBody>
          <a:bodyPr/>
          <a:lstStyle/>
          <a:p>
            <a:pPr>
              <a:buNone/>
            </a:pPr>
            <a:r>
              <a:rPr lang="en-US" altLang="ja-JP" sz="4000" b="1" dirty="0" smtClean="0">
                <a:solidFill>
                  <a:srgbClr val="FF9900"/>
                </a:solidFill>
              </a:rPr>
              <a:t>variable</a:t>
            </a:r>
            <a:endParaRPr lang="en-US" altLang="ja-JP" sz="40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" y="1066800"/>
            <a:ext cx="6324600" cy="54864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71600" y="2133600"/>
            <a:ext cx="2362200" cy="9144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895600" y="1295400"/>
            <a:ext cx="1752600" cy="685800"/>
          </a:xfrm>
          <a:prstGeom prst="ellipse">
            <a:avLst/>
          </a:prstGeom>
          <a:solidFill>
            <a:srgbClr val="FFC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8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endParaRPr kumimoji="1" lang="en-US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514600" y="3276600"/>
            <a:ext cx="3581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t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ampilkan kecepatan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371600" y="4648200"/>
            <a:ext cx="28194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dirty="0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lang="id-ID" sz="3200" dirty="0" smtClean="0">
                <a:effectLst/>
                <a:latin typeface="Calibri" pitchFamily="34" charset="0"/>
                <a:cs typeface="Calibri" pitchFamily="34" charset="0"/>
              </a:rPr>
              <a:t>bah gir</a:t>
            </a:r>
            <a:endParaRPr kumimoji="1" lang="en-US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5" name="Straight Arrow Connector 14"/>
          <p:cNvCxnSpPr>
            <a:stCxn id="11" idx="5"/>
            <a:endCxn id="14" idx="1"/>
          </p:cNvCxnSpPr>
          <p:nvPr/>
        </p:nvCxnSpPr>
        <p:spPr bwMode="auto">
          <a:xfrm>
            <a:off x="4391538" y="1880767"/>
            <a:ext cx="2618862" cy="59573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>
            <a:stCxn id="10" idx="6"/>
          </p:cNvCxnSpPr>
          <p:nvPr/>
        </p:nvCxnSpPr>
        <p:spPr bwMode="auto">
          <a:xfrm>
            <a:off x="3733800" y="2590800"/>
            <a:ext cx="3124200" cy="76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20" name="Rectangle 10"/>
          <p:cNvSpPr txBox="1">
            <a:spLocks noChangeArrowheads="1"/>
          </p:cNvSpPr>
          <p:nvPr/>
        </p:nvSpPr>
        <p:spPr bwMode="auto">
          <a:xfrm>
            <a:off x="7239000" y="48006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21" name="Straight Arrow Connector 20"/>
          <p:cNvCxnSpPr>
            <a:stCxn id="12" idx="3"/>
            <a:endCxn id="20" idx="1"/>
          </p:cNvCxnSpPr>
          <p:nvPr/>
        </p:nvCxnSpPr>
        <p:spPr bwMode="auto">
          <a:xfrm>
            <a:off x="6096000" y="3771900"/>
            <a:ext cx="1143000" cy="1295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3886200" y="5029200"/>
            <a:ext cx="33528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76200" y="1143000"/>
            <a:ext cx="2857500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kumimoji="0" lang="en-US" altLang="ja-JP" sz="36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Class </a:t>
            </a:r>
            <a:r>
              <a:rPr kumimoji="0" lang="en-US" altLang="ja-JP" sz="36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</a:t>
            </a:r>
            <a:endParaRPr kumimoji="0" lang="en-US" altLang="ja-JP" sz="36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69B7BB2-87DD-499E-A7A0-72C7A8C5EED6}" type="slidenum">
              <a:rPr kumimoji="0" lang="en-US" sz="1800" smtClean="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51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469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49238"/>
            <a:ext cx="8610600" cy="588962"/>
          </a:xfrm>
        </p:spPr>
        <p:txBody>
          <a:bodyPr/>
          <a:lstStyle/>
          <a:p>
            <a:r>
              <a:rPr lang="en-US" altLang="ja-JP" sz="3500" dirty="0" smtClean="0"/>
              <a:t>Object </a:t>
            </a:r>
            <a:r>
              <a:rPr lang="id-ID" altLang="ja-JP" sz="3500" dirty="0" smtClean="0"/>
              <a:t>= Method + </a:t>
            </a:r>
            <a:r>
              <a:rPr lang="id-ID" altLang="ja-JP" sz="3500" dirty="0" err="1" smtClean="0"/>
              <a:t>Variable</a:t>
            </a:r>
            <a:r>
              <a:rPr lang="en-US" altLang="ja-JP" sz="3500" dirty="0" smtClean="0"/>
              <a:t> </a:t>
            </a:r>
            <a:r>
              <a:rPr lang="id-ID" altLang="ja-JP" sz="3500" dirty="0" err="1" smtClean="0"/>
              <a:t>yg</a:t>
            </a:r>
            <a:r>
              <a:rPr lang="id-ID" altLang="ja-JP" sz="3500" dirty="0" smtClean="0"/>
              <a:t> Memiliki Nilai</a:t>
            </a:r>
            <a:endParaRPr lang="en-US" altLang="ja-JP" sz="3500" dirty="0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7010400" y="1981200"/>
            <a:ext cx="2438400" cy="533400"/>
          </a:xfrm>
        </p:spPr>
        <p:txBody>
          <a:bodyPr/>
          <a:lstStyle/>
          <a:p>
            <a:pPr>
              <a:buNone/>
            </a:pPr>
            <a:r>
              <a:rPr lang="en-US" altLang="ja-JP" sz="3200" b="1" dirty="0" smtClean="0">
                <a:solidFill>
                  <a:srgbClr val="FF9900"/>
                </a:solidFill>
              </a:rPr>
              <a:t>	instance variable</a:t>
            </a:r>
            <a:endParaRPr lang="en-US" altLang="ja-JP" sz="3200" b="1" dirty="0">
              <a:solidFill>
                <a:srgbClr val="FF9900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9600" y="1066800"/>
            <a:ext cx="6324600" cy="5562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47800" y="2133600"/>
            <a:ext cx="3657600" cy="7620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kecepatan</a:t>
            </a:r>
            <a:r>
              <a:rPr kumimoji="1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10km/jam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3276600" y="1295400"/>
            <a:ext cx="1676400" cy="685800"/>
          </a:xfrm>
          <a:prstGeom prst="ellipse">
            <a:avLst/>
          </a:prstGeom>
          <a:solidFill>
            <a:srgbClr val="FF99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gir</a:t>
            </a:r>
            <a:r>
              <a:rPr kumimoji="1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= 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057400" y="3352800"/>
            <a:ext cx="4038600" cy="990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effectLst/>
                <a:latin typeface="Calibri" pitchFamily="34" charset="0"/>
                <a:cs typeface="Calibri" pitchFamily="34" charset="0"/>
              </a:rPr>
              <a:t>tampilkan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ecepatan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k</a:t>
            </a: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ecepatan = 10 km/jam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752600" y="4876800"/>
            <a:ext cx="2514600" cy="9144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effectLst/>
                <a:latin typeface="Calibri" pitchFamily="34" charset="0"/>
                <a:cs typeface="Calibri" pitchFamily="34" charset="0"/>
              </a:rPr>
              <a:t>u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bah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 err="1" smtClean="0">
                <a:effectLst/>
                <a:latin typeface="Calibri" pitchFamily="34" charset="0"/>
                <a:cs typeface="Calibri" pitchFamily="34" charset="0"/>
              </a:rPr>
              <a:t>g</a:t>
            </a:r>
            <a:r>
              <a:rPr kumimoji="1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ir</a:t>
            </a:r>
            <a:r>
              <a:rPr kumimoji="1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(2)</a:t>
            </a:r>
            <a:endParaRPr kumimoji="1" lang="id-ID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gir = 5</a:t>
            </a:r>
            <a:endParaRPr kumimoji="1" lang="en-US" sz="2800" b="1" i="0" u="none" strike="noStrike" cap="none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0"/>
          <p:cNvSpPr txBox="1">
            <a:spLocks noChangeArrowheads="1"/>
          </p:cNvSpPr>
          <p:nvPr/>
        </p:nvSpPr>
        <p:spPr bwMode="auto">
          <a:xfrm>
            <a:off x="6858000" y="40386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altLang="ja-JP" sz="3200" b="1" kern="0" dirty="0" smtClean="0">
                <a:solidFill>
                  <a:srgbClr val="CC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altLang="ja-JP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instance method</a:t>
            </a:r>
            <a:endParaRPr kumimoji="0" lang="en-US" altLang="ja-JP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cxnSp>
        <p:nvCxnSpPr>
          <p:cNvPr id="17" name="Straight Arrow Connector 16"/>
          <p:cNvCxnSpPr>
            <a:stCxn id="11" idx="6"/>
          </p:cNvCxnSpPr>
          <p:nvPr/>
        </p:nvCxnSpPr>
        <p:spPr bwMode="auto">
          <a:xfrm>
            <a:off x="4953000" y="1638300"/>
            <a:ext cx="21336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1" name="Straight Arrow Connector 20"/>
          <p:cNvCxnSpPr>
            <a:stCxn id="10" idx="6"/>
          </p:cNvCxnSpPr>
          <p:nvPr/>
        </p:nvCxnSpPr>
        <p:spPr bwMode="auto">
          <a:xfrm>
            <a:off x="5105400" y="2514600"/>
            <a:ext cx="2133600" cy="1524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4" name="Straight Arrow Connector 23"/>
          <p:cNvCxnSpPr>
            <a:stCxn id="12" idx="3"/>
          </p:cNvCxnSpPr>
          <p:nvPr/>
        </p:nvCxnSpPr>
        <p:spPr bwMode="auto">
          <a:xfrm>
            <a:off x="6096000" y="3848100"/>
            <a:ext cx="1066800" cy="4191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6" name="Straight Arrow Connector 25"/>
          <p:cNvCxnSpPr>
            <a:stCxn id="13" idx="3"/>
          </p:cNvCxnSpPr>
          <p:nvPr/>
        </p:nvCxnSpPr>
        <p:spPr bwMode="auto">
          <a:xfrm flipV="1">
            <a:off x="4267200" y="4876800"/>
            <a:ext cx="2819400" cy="457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52400" y="1143000"/>
            <a:ext cx="3352800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kumimoji="0" lang="en-US" altLang="ja-JP" sz="3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Object </a:t>
            </a:r>
            <a:r>
              <a:rPr kumimoji="0" lang="en-US" altLang="ja-JP" sz="3200" b="1" dirty="0" err="1" smtClean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Sepedaku</a:t>
            </a:r>
            <a:endParaRPr kumimoji="0" lang="en-US" altLang="ja-JP" sz="3200" b="1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69B7BB2-87DD-499E-A7A0-72C7A8C5EED6}" type="slidenum">
              <a:rPr kumimoji="0" lang="en-US" sz="1800" smtClean="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52</a:t>
            </a:fld>
            <a:endParaRPr kumimoji="0" 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001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Attribute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28221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8382000" cy="5181600"/>
          </a:xfrm>
          <a:noFill/>
          <a:ln/>
        </p:spPr>
        <p:txBody>
          <a:bodyPr lIns="92075" tIns="46038" rIns="92075" bIns="46038"/>
          <a:lstStyle/>
          <a:p>
            <a:r>
              <a:rPr lang="en-US" altLang="ja-JP" sz="2800" dirty="0" err="1" smtClean="0">
                <a:solidFill>
                  <a:srgbClr val="C00000"/>
                </a:solidFill>
                <a:ea typeface="ＭＳ Ｐゴシック" pitchFamily="50" charset="-128"/>
              </a:rPr>
              <a:t>Va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riable </a:t>
            </a:r>
            <a:r>
              <a:rPr lang="id-ID" altLang="ja-JP" sz="2800" dirty="0" smtClean="0">
                <a:ea typeface="ＭＳ Ｐゴシック" pitchFamily="50" charset="-128"/>
              </a:rPr>
              <a:t>yang mengitari class, dengan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nilai datanya bisa ditentukan di object</a:t>
            </a:r>
            <a:endParaRPr lang="en-US" altLang="ja-JP" sz="2800" dirty="0" smtClean="0">
              <a:solidFill>
                <a:srgbClr val="C00000"/>
              </a:solidFill>
              <a:ea typeface="ＭＳ Ｐゴシック" pitchFamily="50" charset="-128"/>
            </a:endParaRPr>
          </a:p>
          <a:p>
            <a:r>
              <a:rPr lang="id-ID" altLang="ja-JP" sz="2800" dirty="0" err="1" smtClean="0">
                <a:ea typeface="ＭＳ Ｐゴシック" pitchFamily="50" charset="-128"/>
              </a:rPr>
              <a:t>Variable</a:t>
            </a:r>
            <a:r>
              <a:rPr lang="id-ID" altLang="ja-JP" sz="2800" dirty="0" smtClean="0">
                <a:ea typeface="ＭＳ Ｐゴシック" pitchFamily="50" charset="-128"/>
              </a:rPr>
              <a:t> digunakan untuk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menyimpan nilai </a:t>
            </a:r>
            <a:r>
              <a:rPr lang="id-ID" altLang="ja-JP" sz="2800" dirty="0" smtClean="0">
                <a:ea typeface="ＭＳ Ｐゴシック" pitchFamily="50" charset="-128"/>
              </a:rPr>
              <a:t>yang nantinya akan digunakan pada program</a:t>
            </a:r>
          </a:p>
          <a:p>
            <a:r>
              <a:rPr lang="id-ID" altLang="ja-JP" sz="2800" dirty="0" err="1" smtClean="0">
                <a:ea typeface="ＭＳ Ｐゴシック" pitchFamily="50" charset="-128"/>
              </a:rPr>
              <a:t>Variable</a:t>
            </a:r>
            <a:r>
              <a:rPr lang="id-ID" altLang="ja-JP" sz="2800" dirty="0" smtClean="0">
                <a:ea typeface="ＭＳ Ｐゴシック" pitchFamily="50" charset="-128"/>
              </a:rPr>
              <a:t> memiliki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jenis (tipe)</a:t>
            </a:r>
            <a:r>
              <a:rPr lang="id-ID" altLang="ja-JP" sz="2800" dirty="0" smtClean="0">
                <a:ea typeface="ＭＳ Ｐゴシック" pitchFamily="50" charset="-128"/>
              </a:rPr>
              <a:t>,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nama</a:t>
            </a:r>
            <a:r>
              <a:rPr lang="id-ID" altLang="ja-JP" sz="2800" dirty="0" smtClean="0">
                <a:ea typeface="ＭＳ Ｐゴシック" pitchFamily="50" charset="-128"/>
              </a:rPr>
              <a:t> dan </a:t>
            </a:r>
            <a:r>
              <a:rPr lang="id-ID" altLang="ja-JP" sz="2800" dirty="0" smtClean="0">
                <a:solidFill>
                  <a:srgbClr val="C00000"/>
                </a:solidFill>
                <a:ea typeface="ＭＳ Ｐゴシック" pitchFamily="50" charset="-128"/>
              </a:rPr>
              <a:t>nilai</a:t>
            </a:r>
            <a:endParaRPr lang="en-US" altLang="ja-JP" sz="2800" dirty="0">
              <a:solidFill>
                <a:srgbClr val="C00000"/>
              </a:solidFill>
              <a:ea typeface="ＭＳ Ｐゴシック" pitchFamily="50" charset="-128"/>
            </a:endParaRPr>
          </a:p>
          <a:p>
            <a:r>
              <a:rPr lang="en-US" altLang="ja-JP" sz="2800" dirty="0" smtClean="0">
                <a:ea typeface="ＭＳ Ｐゴシック" pitchFamily="50" charset="-128"/>
              </a:rPr>
              <a:t>Name, age, </a:t>
            </a:r>
            <a:r>
              <a:rPr lang="id-ID" altLang="ja-JP" sz="2800" dirty="0" smtClean="0">
                <a:ea typeface="ＭＳ Ｐゴシック" pitchFamily="50" charset="-128"/>
              </a:rPr>
              <a:t>dan </a:t>
            </a:r>
            <a:r>
              <a:rPr lang="en-US" altLang="ja-JP" sz="2800" dirty="0" smtClean="0">
                <a:ea typeface="ＭＳ Ｐゴシック" pitchFamily="50" charset="-128"/>
              </a:rPr>
              <a:t>weight </a:t>
            </a:r>
            <a:r>
              <a:rPr lang="id-ID" altLang="ja-JP" sz="2800" dirty="0" smtClean="0">
                <a:ea typeface="ＭＳ Ｐゴシック" pitchFamily="50" charset="-128"/>
              </a:rPr>
              <a:t>adalah </a:t>
            </a:r>
            <a:r>
              <a:rPr lang="id-ID" altLang="ja-JP" sz="2800" dirty="0" err="1" smtClean="0">
                <a:ea typeface="ＭＳ Ｐゴシック" pitchFamily="50" charset="-128"/>
              </a:rPr>
              <a:t>atribute</a:t>
            </a:r>
            <a:r>
              <a:rPr lang="id-ID" altLang="ja-JP" sz="2800" dirty="0" smtClean="0">
                <a:ea typeface="ＭＳ Ｐゴシック" pitchFamily="50" charset="-128"/>
              </a:rPr>
              <a:t>  (variabel) dari </a:t>
            </a:r>
            <a:r>
              <a:rPr lang="id-ID" altLang="ja-JP" sz="2800" dirty="0" err="1" smtClean="0">
                <a:ea typeface="ＭＳ Ｐゴシック" pitchFamily="50" charset="-128"/>
              </a:rPr>
              <a:t>class</a:t>
            </a:r>
            <a:r>
              <a:rPr lang="id-ID" altLang="ja-JP" sz="2800" dirty="0" smtClean="0">
                <a:ea typeface="ＭＳ Ｐゴシック" pitchFamily="50" charset="-128"/>
              </a:rPr>
              <a:t> Person</a:t>
            </a:r>
            <a:endParaRPr lang="en-US" altLang="ja-JP" sz="2800" dirty="0">
              <a:ea typeface="ＭＳ Ｐゴシック" pitchFamily="50" charset="-128"/>
            </a:endParaRPr>
          </a:p>
        </p:txBody>
      </p:sp>
      <p:pic>
        <p:nvPicPr>
          <p:cNvPr id="2822148" name="Picture 4"/>
          <p:cNvPicPr>
            <a:picLocks noChangeArrowheads="1"/>
          </p:cNvPicPr>
          <p:nvPr/>
        </p:nvPicPr>
        <p:blipFill>
          <a:blip r:embed="rId2" cstate="print"/>
          <a:srcRect l="5469" t="21667" r="2344" b="16667"/>
          <a:stretch>
            <a:fillRect/>
          </a:stretch>
        </p:blipFill>
        <p:spPr bwMode="auto">
          <a:xfrm>
            <a:off x="76200" y="4267200"/>
            <a:ext cx="8991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2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991600" cy="457200"/>
          </a:xfrm>
        </p:spPr>
        <p:txBody>
          <a:bodyPr/>
          <a:lstStyle/>
          <a:p>
            <a:r>
              <a:rPr lang="id-ID" sz="3200" dirty="0" smtClean="0"/>
              <a:t>Membuat Class, Object dan Memanggil Atribut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524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000" dirty="0" smtClean="0"/>
              <a:t>public  </a:t>
            </a:r>
            <a:r>
              <a:rPr lang="id-ID" sz="2000" dirty="0" smtClean="0"/>
              <a:t>class  Mobil {</a:t>
            </a:r>
          </a:p>
          <a:p>
            <a:pPr>
              <a:buNone/>
            </a:pPr>
            <a:r>
              <a:rPr lang="id-ID" sz="2000" dirty="0" smtClean="0"/>
              <a:t>	String  warna;</a:t>
            </a:r>
          </a:p>
          <a:p>
            <a:pPr>
              <a:buNone/>
            </a:pPr>
            <a:r>
              <a:rPr lang="id-ID" sz="2000" dirty="0" smtClean="0"/>
              <a:t>	int  tahunProduksi;</a:t>
            </a:r>
          </a:p>
          <a:p>
            <a:pPr>
              <a:buNone/>
            </a:pPr>
            <a:r>
              <a:rPr lang="id-ID" sz="20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14600"/>
            <a:ext cx="8229600" cy="4343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class  Mobil</a:t>
            </a:r>
            <a:r>
              <a:rPr kumimoji="0" lang="en-US" sz="2000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Beraksi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 static  void 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// Membuat object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  mobilku = new Mobil();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	</a:t>
            </a:r>
            <a:r>
              <a:rPr kumimoji="0" lang="id-ID" sz="2000" i="1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/* memanggil atribut  dan memberi nilai */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mobilku.warna = "Hitam";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mobilku.tahunProduksi = 2006;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System.out.println("Warna: " +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mobilku.warna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);</a:t>
            </a:r>
          </a:p>
          <a:p>
            <a:pPr marL="692150" marR="0" lvl="1" indent="-347663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	  System.out.println("Tahun: " + 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mobilku.tahunProduksi)</a:t>
            </a: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20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4496" y="762000"/>
            <a:ext cx="1705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2448580"/>
            <a:ext cx="2751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</a:t>
            </a:r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Beraksi</a:t>
            </a:r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762000"/>
          </a:xfrm>
        </p:spPr>
        <p:txBody>
          <a:bodyPr/>
          <a:lstStyle/>
          <a:p>
            <a:r>
              <a:rPr lang="id-ID" sz="3600" dirty="0" smtClean="0"/>
              <a:t>Latihan: Membuat Program dg Netbeans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Buka Netbeans IDE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4400" dirty="0" smtClean="0"/>
              <a:t>Ikuti langkah berikut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5715000" y="5181600"/>
            <a:ext cx="1371600" cy="9906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2133600" y="2590800"/>
            <a:ext cx="2514600" cy="1295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2362200" y="2667000"/>
            <a:ext cx="2743200" cy="15240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762000"/>
          </a:xfrm>
        </p:spPr>
        <p:txBody>
          <a:bodyPr/>
          <a:lstStyle/>
          <a:p>
            <a:r>
              <a:rPr lang="en-US" dirty="0" smtClean="0"/>
              <a:t>Software Requirements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5800" cy="46482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solidFill>
                  <a:srgbClr val="0070C0"/>
                </a:solidFill>
              </a:rPr>
              <a:t>Copy </a:t>
            </a:r>
            <a:r>
              <a:rPr lang="id-ID" sz="3200" dirty="0" smtClean="0">
                <a:solidFill>
                  <a:srgbClr val="0070C0"/>
                </a:solidFill>
              </a:rPr>
              <a:t>dan ekstrak </a:t>
            </a:r>
            <a:r>
              <a:rPr lang="en-US" sz="3200" dirty="0" err="1" smtClean="0">
                <a:solidFill>
                  <a:srgbClr val="0070C0"/>
                </a:solidFill>
              </a:rPr>
              <a:t>romi</a:t>
            </a:r>
            <a:r>
              <a:rPr lang="en-US" sz="3200" dirty="0" smtClean="0">
                <a:solidFill>
                  <a:srgbClr val="0070C0"/>
                </a:solidFill>
              </a:rPr>
              <a:t>-java</a:t>
            </a:r>
            <a:r>
              <a:rPr lang="id-ID" sz="3200" dirty="0" smtClean="0">
                <a:solidFill>
                  <a:srgbClr val="0070C0"/>
                </a:solidFill>
              </a:rPr>
              <a:t>.zip</a:t>
            </a:r>
            <a:r>
              <a:rPr lang="en-US" sz="3200" dirty="0" smtClean="0"/>
              <a:t> </a:t>
            </a:r>
            <a:r>
              <a:rPr lang="en-US" sz="3200" dirty="0" err="1" smtClean="0"/>
              <a:t>ke</a:t>
            </a:r>
            <a:r>
              <a:rPr lang="en-US" sz="3200" dirty="0" smtClean="0"/>
              <a:t> HDD laptop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Buka</a:t>
            </a:r>
            <a:r>
              <a:rPr lang="en-US" sz="3200" dirty="0" smtClean="0"/>
              <a:t> folder </a:t>
            </a:r>
            <a:r>
              <a:rPr lang="en-US" sz="3200" dirty="0" smtClean="0">
                <a:solidFill>
                  <a:srgbClr val="0070C0"/>
                </a:solidFill>
              </a:rPr>
              <a:t>software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romi</a:t>
            </a:r>
            <a:r>
              <a:rPr lang="en-US" sz="3200" dirty="0" smtClean="0">
                <a:solidFill>
                  <a:srgbClr val="0070C0"/>
                </a:solidFill>
              </a:rPr>
              <a:t>-java</a:t>
            </a:r>
            <a:r>
              <a:rPr lang="en-US" sz="3200" dirty="0" smtClean="0"/>
              <a:t> </a:t>
            </a:r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Instal</a:t>
            </a:r>
            <a:r>
              <a:rPr lang="en-US" sz="3200" dirty="0" err="1" smtClean="0">
                <a:solidFill>
                  <a:srgbClr val="0070C0"/>
                </a:solidFill>
              </a:rPr>
              <a:t>asi</a:t>
            </a:r>
            <a:r>
              <a:rPr lang="id-ID" sz="3200" dirty="0" smtClean="0">
                <a:solidFill>
                  <a:srgbClr val="0070C0"/>
                </a:solidFill>
              </a:rPr>
              <a:t> J</a:t>
            </a:r>
            <a:r>
              <a:rPr lang="en-US" sz="3200" dirty="0" err="1" smtClean="0">
                <a:solidFill>
                  <a:srgbClr val="0070C0"/>
                </a:solidFill>
              </a:rPr>
              <a:t>ava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id-ID" sz="3200" dirty="0" smtClean="0">
                <a:solidFill>
                  <a:srgbClr val="0070C0"/>
                </a:solidFill>
              </a:rPr>
              <a:t>SE </a:t>
            </a:r>
            <a:r>
              <a:rPr lang="id-ID" sz="3200" dirty="0" smtClean="0"/>
              <a:t>dengan mengklik:</a:t>
            </a:r>
            <a:br>
              <a:rPr lang="id-ID" sz="3200" dirty="0" smtClean="0"/>
            </a:br>
            <a:r>
              <a:rPr lang="id-ID" sz="3200" dirty="0">
                <a:solidFill>
                  <a:srgbClr val="C00000"/>
                </a:solidFill>
              </a:rPr>
              <a:t>jdk-8-windows-i586.exe </a:t>
            </a:r>
            <a:r>
              <a:rPr lang="id-ID" sz="3200" dirty="0" smtClean="0"/>
              <a:t>(32b) or</a:t>
            </a:r>
            <a:r>
              <a:rPr lang="id-ID" sz="3200" dirty="0" smtClean="0">
                <a:solidFill>
                  <a:srgbClr val="C00000"/>
                </a:solidFill>
              </a:rPr>
              <a:t/>
            </a:r>
            <a:br>
              <a:rPr lang="id-ID" sz="3200" dirty="0" smtClean="0">
                <a:solidFill>
                  <a:srgbClr val="C00000"/>
                </a:solidFill>
              </a:rPr>
            </a:br>
            <a:r>
              <a:rPr lang="id-ID" sz="3200" dirty="0" smtClean="0">
                <a:solidFill>
                  <a:srgbClr val="C00000"/>
                </a:solidFill>
              </a:rPr>
              <a:t>jdk-8-windows-x64.exe </a:t>
            </a:r>
            <a:r>
              <a:rPr lang="id-ID" sz="3200" dirty="0" smtClean="0"/>
              <a:t>(64b</a:t>
            </a:r>
            <a:r>
              <a:rPr lang="id-ID" sz="3200" dirty="0"/>
              <a:t>)</a:t>
            </a: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Instalasi Netbeans </a:t>
            </a:r>
            <a:r>
              <a:rPr lang="id-ID" sz="3200" dirty="0" smtClean="0"/>
              <a:t>dengan mengklik: </a:t>
            </a:r>
            <a:r>
              <a:rPr lang="id-ID" sz="3200" dirty="0">
                <a:solidFill>
                  <a:srgbClr val="C00000"/>
                </a:solidFill>
              </a:rPr>
              <a:t>netbeans-8.0-windows.exe</a:t>
            </a:r>
            <a:endParaRPr lang="id-ID" sz="3200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Ikuti seluruh proses instalasi </a:t>
            </a:r>
            <a:r>
              <a:rPr lang="id-ID" sz="3200" dirty="0" smtClean="0"/>
              <a:t>sampai selesai</a:t>
            </a:r>
          </a:p>
          <a:p>
            <a:pPr marL="514350" indent="-514350">
              <a:buFont typeface="+mj-lt"/>
              <a:buAutoNum type="arabicPeriod"/>
            </a:pPr>
            <a:endParaRPr lang="id-ID" sz="32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5791200" y="5181600"/>
            <a:ext cx="1219200" cy="10668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1600200" y="2133600"/>
            <a:ext cx="6781800" cy="32766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 bwMode="auto">
          <a:xfrm>
            <a:off x="1752600" y="4876800"/>
            <a:ext cx="2895600" cy="1295400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id-ID" sz="4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Method</a:t>
            </a:r>
            <a:endParaRPr lang="en-US" altLang="ja-JP" sz="2400" dirty="0">
              <a:ea typeface="ＭＳ Ｐゴシック" pitchFamily="50" charset="-128"/>
            </a:endParaRPr>
          </a:p>
        </p:txBody>
      </p:sp>
      <p:sp>
        <p:nvSpPr>
          <p:cNvPr id="2823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077200" cy="4953000"/>
          </a:xfrm>
          <a:noFill/>
          <a:ln/>
        </p:spPr>
        <p:txBody>
          <a:bodyPr lIns="92075" tIns="46038" rIns="92075" bIns="46038"/>
          <a:lstStyle/>
          <a:p>
            <a:pPr>
              <a:spcBef>
                <a:spcPct val="0"/>
              </a:spcBef>
            </a:pPr>
            <a:r>
              <a:rPr lang="id-ID" altLang="ja-JP" sz="3200" dirty="0" smtClean="0">
                <a:ea typeface="ＭＳ Ｐゴシック" pitchFamily="50" charset="-128"/>
              </a:rPr>
              <a:t>M</a:t>
            </a:r>
            <a:r>
              <a:rPr lang="en-US" altLang="ja-JP" sz="3200" dirty="0" err="1" smtClean="0">
                <a:ea typeface="ＭＳ Ｐゴシック" pitchFamily="50" charset="-128"/>
              </a:rPr>
              <a:t>ethod</a:t>
            </a:r>
            <a:r>
              <a:rPr lang="en-US" altLang="ja-JP" sz="3200" dirty="0" smtClean="0">
                <a:ea typeface="ＭＳ Ｐゴシック" pitchFamily="50" charset="-128"/>
              </a:rPr>
              <a:t> </a:t>
            </a:r>
            <a:r>
              <a:rPr lang="id-ID" altLang="ja-JP" sz="3200" dirty="0" smtClean="0">
                <a:ea typeface="ＭＳ Ｐゴシック" pitchFamily="50" charset="-128"/>
              </a:rPr>
              <a:t>adalah </a:t>
            </a:r>
            <a:r>
              <a:rPr lang="id-ID" altLang="ja-JP" sz="3200" dirty="0" smtClean="0">
                <a:solidFill>
                  <a:srgbClr val="C00000"/>
                </a:solidFill>
                <a:ea typeface="ＭＳ Ｐゴシック" pitchFamily="50" charset="-128"/>
              </a:rPr>
              <a:t>urutan instruksi </a:t>
            </a:r>
            <a:r>
              <a:rPr lang="id-ID" altLang="ja-JP" sz="3200" dirty="0" smtClean="0">
                <a:ea typeface="ＭＳ Ｐゴシック" pitchFamily="50" charset="-128"/>
              </a:rPr>
              <a:t>yang mengakses data dari </a:t>
            </a:r>
            <a:r>
              <a:rPr lang="id-ID" altLang="ja-JP" sz="3200" dirty="0" err="1" smtClean="0">
                <a:ea typeface="ＭＳ Ｐゴシック" pitchFamily="50" charset="-128"/>
              </a:rPr>
              <a:t>object</a:t>
            </a:r>
            <a:endParaRPr lang="id-ID" altLang="ja-JP" sz="3200" dirty="0" smtClean="0">
              <a:ea typeface="ＭＳ Ｐゴシック" pitchFamily="50" charset="-128"/>
            </a:endParaRPr>
          </a:p>
          <a:p>
            <a:pPr>
              <a:spcBef>
                <a:spcPct val="0"/>
              </a:spcBef>
            </a:pPr>
            <a:r>
              <a:rPr lang="id-ID" altLang="ja-JP" sz="3200" dirty="0" err="1" smtClean="0">
                <a:ea typeface="ＭＳ Ｐゴシック" pitchFamily="50" charset="-128"/>
              </a:rPr>
              <a:t>Method</a:t>
            </a:r>
            <a:r>
              <a:rPr lang="id-ID" altLang="ja-JP" sz="3200" dirty="0" smtClean="0">
                <a:ea typeface="ＭＳ Ｐゴシック" pitchFamily="50" charset="-128"/>
              </a:rPr>
              <a:t> melakukan:</a:t>
            </a:r>
          </a:p>
          <a:p>
            <a:pPr marL="863600" lvl="1" indent="-514350">
              <a:spcBef>
                <a:spcPct val="0"/>
              </a:spcBef>
              <a:buFont typeface="+mj-lt"/>
              <a:buAutoNum type="arabicPeriod"/>
            </a:pPr>
            <a:r>
              <a:rPr lang="id-ID" altLang="ja-JP" sz="2400" dirty="0" smtClean="0">
                <a:solidFill>
                  <a:srgbClr val="C00000"/>
                </a:solidFill>
                <a:ea typeface="ＭＳ Ｐゴシック" pitchFamily="50" charset="-128"/>
              </a:rPr>
              <a:t>Manipulasi data</a:t>
            </a:r>
          </a:p>
          <a:p>
            <a:pPr marL="863600" lvl="1" indent="-514350">
              <a:spcBef>
                <a:spcPct val="0"/>
              </a:spcBef>
              <a:buFont typeface="+mj-lt"/>
              <a:buAutoNum type="arabicPeriod"/>
            </a:pPr>
            <a:r>
              <a:rPr lang="id-ID" altLang="ja-JP" sz="2400" dirty="0" smtClean="0">
                <a:solidFill>
                  <a:srgbClr val="C00000"/>
                </a:solidFill>
                <a:ea typeface="ＭＳ Ｐゴシック" pitchFamily="50" charset="-128"/>
              </a:rPr>
              <a:t>Perhitungan</a:t>
            </a:r>
            <a:r>
              <a:rPr lang="id-ID" altLang="ja-JP" sz="2400" dirty="0" smtClean="0">
                <a:ea typeface="ＭＳ Ｐゴシック" pitchFamily="50" charset="-128"/>
              </a:rPr>
              <a:t> matematika</a:t>
            </a:r>
          </a:p>
          <a:p>
            <a:pPr marL="863600" lvl="1" indent="-514350">
              <a:spcBef>
                <a:spcPct val="0"/>
              </a:spcBef>
              <a:buFont typeface="+mj-lt"/>
              <a:buAutoNum type="arabicPeriod"/>
            </a:pPr>
            <a:r>
              <a:rPr lang="id-ID" altLang="ja-JP" sz="2400" dirty="0" smtClean="0">
                <a:solidFill>
                  <a:srgbClr val="C00000"/>
                </a:solidFill>
                <a:ea typeface="ＭＳ Ｐゴシック" pitchFamily="50" charset="-128"/>
              </a:rPr>
              <a:t>Memonitor kejadian </a:t>
            </a:r>
            <a:r>
              <a:rPr lang="id-ID" altLang="ja-JP" sz="2400" dirty="0" smtClean="0">
                <a:ea typeface="ＭＳ Ｐゴシック" pitchFamily="50" charset="-128"/>
              </a:rPr>
              <a:t>dari suatu event</a:t>
            </a:r>
            <a:endParaRPr lang="en-US" altLang="ja-JP" sz="2400" dirty="0">
              <a:ea typeface="ＭＳ Ｐゴシック" pitchFamily="50" charset="-128"/>
            </a:endParaRPr>
          </a:p>
        </p:txBody>
      </p:sp>
      <p:pic>
        <p:nvPicPr>
          <p:cNvPr id="5" name="Picture 4" descr="calling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5"/>
          <a:stretch/>
        </p:blipFill>
        <p:spPr bwMode="auto">
          <a:xfrm>
            <a:off x="609600" y="4038600"/>
            <a:ext cx="806696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7772400" cy="609600"/>
          </a:xfrm>
          <a:noFill/>
          <a:ln/>
        </p:spPr>
        <p:txBody>
          <a:bodyPr lIns="92075" tIns="46038" rIns="92075" bIns="46038"/>
          <a:lstStyle/>
          <a:p>
            <a:r>
              <a:rPr lang="id-ID" altLang="ja-JP" dirty="0" smtClean="0">
                <a:ea typeface="ＭＳ Ｐゴシック" pitchFamily="50" charset="-128"/>
              </a:rPr>
              <a:t>Method</a:t>
            </a:r>
            <a:endParaRPr lang="en-US" altLang="ja-JP" sz="2400" dirty="0">
              <a:ea typeface="ＭＳ Ｐゴシック" pitchFamily="50" charset="-128"/>
            </a:endParaRPr>
          </a:p>
        </p:txBody>
      </p:sp>
      <p:pic>
        <p:nvPicPr>
          <p:cNvPr id="4" name="Picture 6" descr="syntax_method_c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48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991600" cy="533400"/>
          </a:xfrm>
        </p:spPr>
        <p:txBody>
          <a:bodyPr/>
          <a:lstStyle/>
          <a:p>
            <a:r>
              <a:rPr lang="id-ID" sz="3200" dirty="0" smtClean="0"/>
              <a:t>Membuat dan Memanggil Method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32004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1800" dirty="0" smtClean="0"/>
              <a:t>public </a:t>
            </a:r>
            <a:r>
              <a:rPr lang="id-ID" sz="1800" dirty="0" smtClean="0"/>
              <a:t>class Mobil2{</a:t>
            </a:r>
          </a:p>
          <a:p>
            <a:pPr>
              <a:buNone/>
            </a:pPr>
            <a:r>
              <a:rPr lang="id-ID" sz="1800" dirty="0" smtClean="0"/>
              <a:t>	String warna;</a:t>
            </a:r>
          </a:p>
          <a:p>
            <a:pPr>
              <a:buNone/>
            </a:pPr>
            <a:r>
              <a:rPr lang="id-ID" sz="1800" dirty="0" smtClean="0"/>
              <a:t>	int </a:t>
            </a:r>
            <a:r>
              <a:rPr lang="id-ID" sz="1800" dirty="0" err="1" smtClean="0"/>
              <a:t>tahunProduksi</a:t>
            </a:r>
            <a:r>
              <a:rPr lang="id-ID" sz="1800" dirty="0" smtClean="0"/>
              <a:t>;</a:t>
            </a:r>
          </a:p>
          <a:p>
            <a:pPr>
              <a:buNone/>
            </a:pPr>
            <a:endParaRPr lang="id-ID" sz="1800" dirty="0" smtClean="0"/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	void 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id-ID" sz="1800" dirty="0" smtClean="0">
                <a:solidFill>
                  <a:srgbClr val="0070C0"/>
                </a:solidFill>
              </a:rPr>
              <a:t>printMobil(){</a:t>
            </a:r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		System.out.println("Warna: " + warna);</a:t>
            </a:r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	  	System.out.println("Tahun: " + tahunProduksi);</a:t>
            </a:r>
          </a:p>
          <a:p>
            <a:pPr>
              <a:buNone/>
            </a:pPr>
            <a:r>
              <a:rPr lang="id-ID" sz="1800" dirty="0" smtClean="0">
                <a:solidFill>
                  <a:srgbClr val="0070C0"/>
                </a:solidFill>
              </a:rPr>
              <a:t>  	}</a:t>
            </a:r>
          </a:p>
          <a:p>
            <a:pPr>
              <a:buNone/>
            </a:pPr>
            <a:r>
              <a:rPr lang="id-ID" sz="1800" dirty="0" smtClean="0"/>
              <a:t>}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10000"/>
            <a:ext cx="8229600" cy="304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class Mobil2Beraksi{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 	Mobil2 mobilku = new Mobil2();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	 mobilku.warna = "Hitam";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 	mobilku.tahunProduksi = 2006;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 	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mobilku.printMobil();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 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72199" y="838200"/>
            <a:ext cx="1888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Mobil2.java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1021" y="3896380"/>
            <a:ext cx="2934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Mobil2Beraksi.java</a:t>
            </a:r>
            <a:endParaRPr lang="id-ID" sz="28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id-ID" sz="3200" dirty="0" smtClean="0"/>
              <a:t>Buat class </a:t>
            </a:r>
            <a:r>
              <a:rPr lang="en-US" sz="3200" dirty="0" err="1" smtClean="0">
                <a:solidFill>
                  <a:srgbClr val="C00000"/>
                </a:solidFill>
              </a:rPr>
              <a:t>Handphone</a:t>
            </a:r>
            <a:r>
              <a:rPr lang="id-ID" sz="3200" dirty="0" smtClean="0"/>
              <a:t>, masukkan dalam package </a:t>
            </a:r>
            <a:r>
              <a:rPr lang="id-ID" sz="3200" dirty="0" smtClean="0">
                <a:solidFill>
                  <a:srgbClr val="C00000"/>
                </a:solidFill>
              </a:rPr>
              <a:t>hp</a:t>
            </a:r>
          </a:p>
          <a:p>
            <a:pPr lvl="1"/>
            <a:r>
              <a:rPr lang="id-ID" sz="2800" dirty="0" smtClean="0"/>
              <a:t>Class Handphone </a:t>
            </a:r>
            <a:r>
              <a:rPr lang="en-US" sz="2800" dirty="0" err="1" smtClean="0"/>
              <a:t>berisi</a:t>
            </a:r>
            <a:r>
              <a:rPr lang="en-US" sz="2800" dirty="0" smtClean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empat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id-ID" sz="2800" dirty="0">
                <a:solidFill>
                  <a:srgbClr val="C00000"/>
                </a:solidFill>
              </a:rPr>
              <a:t>method</a:t>
            </a:r>
            <a:r>
              <a:rPr lang="id-ID" sz="2800" dirty="0"/>
              <a:t> di </a:t>
            </a:r>
            <a:r>
              <a:rPr lang="id-ID" sz="2800" dirty="0" smtClean="0"/>
              <a:t>bawah:</a:t>
            </a:r>
          </a:p>
          <a:p>
            <a:pPr marL="1146175" lvl="2" indent="-514350">
              <a:buFont typeface="+mj-lt"/>
              <a:buAutoNum type="arabicPeriod"/>
            </a:pPr>
            <a:r>
              <a:rPr lang="id-ID" sz="2400" dirty="0" smtClean="0">
                <a:solidFill>
                  <a:srgbClr val="0070C0"/>
                </a:solidFill>
              </a:rPr>
              <a:t>hidupkan()</a:t>
            </a:r>
          </a:p>
          <a:p>
            <a:pPr marL="1146175" lvl="2" indent="-514350">
              <a:buFont typeface="+mj-lt"/>
              <a:buAutoNum type="arabicPeriod"/>
            </a:pPr>
            <a:r>
              <a:rPr lang="id-ID" sz="2400" dirty="0">
                <a:solidFill>
                  <a:srgbClr val="0070C0"/>
                </a:solidFill>
              </a:rPr>
              <a:t>l</a:t>
            </a:r>
            <a:r>
              <a:rPr lang="en-US" sz="2400" dirty="0" err="1" smtClean="0">
                <a:solidFill>
                  <a:srgbClr val="0070C0"/>
                </a:solidFill>
              </a:rPr>
              <a:t>akukanPanggilan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</a:rPr>
              <a:t>kirimSMS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400" dirty="0" err="1" smtClean="0">
                <a:solidFill>
                  <a:srgbClr val="0070C0"/>
                </a:solidFill>
              </a:rPr>
              <a:t>matikan</a:t>
            </a:r>
            <a:r>
              <a:rPr lang="en-US" sz="2400" dirty="0" smtClean="0">
                <a:solidFill>
                  <a:srgbClr val="0070C0"/>
                </a:solidFill>
              </a:rPr>
              <a:t>()</a:t>
            </a:r>
            <a:endParaRPr lang="id-ID" sz="2400" dirty="0" smtClean="0">
              <a:solidFill>
                <a:srgbClr val="0070C0"/>
              </a:solidFill>
            </a:endParaRPr>
          </a:p>
          <a:p>
            <a:pPr lvl="1"/>
            <a:r>
              <a:rPr lang="id-ID" sz="2800" dirty="0" smtClean="0"/>
              <a:t>Isi masing-masing method dengan tampilan status menggunakan </a:t>
            </a:r>
            <a:r>
              <a:rPr lang="id-ID" sz="2800" dirty="0" smtClean="0">
                <a:solidFill>
                  <a:srgbClr val="C00000"/>
                </a:solidFill>
              </a:rPr>
              <a:t>System.out.println()</a:t>
            </a:r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class </a:t>
            </a:r>
            <a:r>
              <a:rPr lang="en-US" sz="3200" dirty="0" err="1" smtClean="0">
                <a:solidFill>
                  <a:srgbClr val="C00000"/>
                </a:solidFill>
              </a:rPr>
              <a:t>Handphone</a:t>
            </a:r>
            <a:r>
              <a:rPr lang="id-ID" sz="3200" dirty="0" smtClean="0">
                <a:solidFill>
                  <a:srgbClr val="C00000"/>
                </a:solidFill>
              </a:rPr>
              <a:t>Beraksi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p</a:t>
            </a:r>
            <a:r>
              <a:rPr lang="id-ID" sz="3200" dirty="0" smtClean="0"/>
              <a:t>anggil method-method diatas </a:t>
            </a:r>
            <a:r>
              <a:rPr lang="en-US" sz="3200" dirty="0" err="1" smtClean="0"/>
              <a:t>dalam</a:t>
            </a:r>
            <a:r>
              <a:rPr lang="en-US" sz="3200" dirty="0" smtClean="0"/>
              <a:t> class </a:t>
            </a:r>
            <a:r>
              <a:rPr lang="en-US" sz="3200" dirty="0" err="1" smtClean="0"/>
              <a:t>tersebut</a:t>
            </a:r>
            <a:endParaRPr lang="id-ID" sz="3200" dirty="0" smtClean="0">
              <a:solidFill>
                <a:srgbClr val="C00000"/>
              </a:solidFill>
            </a:endParaRPr>
          </a:p>
          <a:p>
            <a:pPr lvl="1"/>
            <a:endParaRPr lang="id-ID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: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Handphone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…</a:t>
            </a:r>
          </a:p>
          <a:p>
            <a:pPr>
              <a:buNone/>
            </a:pPr>
            <a:r>
              <a:rPr lang="en-US" dirty="0" err="1" smtClean="0"/>
              <a:t>Kring</a:t>
            </a:r>
            <a:r>
              <a:rPr lang="en-US" dirty="0" smtClean="0"/>
              <a:t>, </a:t>
            </a:r>
            <a:r>
              <a:rPr lang="en-US" dirty="0" err="1" smtClean="0"/>
              <a:t>kring</a:t>
            </a:r>
            <a:r>
              <a:rPr lang="en-US" dirty="0" smtClean="0"/>
              <a:t>, </a:t>
            </a:r>
            <a:r>
              <a:rPr lang="en-US" dirty="0" err="1" smtClean="0"/>
              <a:t>kring</a:t>
            </a:r>
            <a:r>
              <a:rPr lang="en-US" dirty="0" smtClean="0"/>
              <a:t> … </a:t>
            </a:r>
            <a:r>
              <a:rPr lang="en-US" dirty="0" err="1" smtClean="0"/>
              <a:t>panggilan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Dung, dung … </a:t>
            </a:r>
            <a:r>
              <a:rPr lang="en-US" dirty="0" err="1" smtClean="0"/>
              <a:t>sms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terkirim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Handphone</a:t>
            </a:r>
            <a:r>
              <a:rPr lang="en-US" dirty="0" smtClean="0"/>
              <a:t> </a:t>
            </a:r>
            <a:r>
              <a:rPr lang="en-US" dirty="0" err="1" smtClean="0"/>
              <a:t>mati</a:t>
            </a:r>
            <a:r>
              <a:rPr lang="en-US" dirty="0" smtClean="0"/>
              <a:t>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95400"/>
            <a:ext cx="7620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 smtClean="0"/>
              <a:t>1. </a:t>
            </a:r>
            <a:r>
              <a:rPr lang="id-ID" sz="7200" dirty="0" smtClean="0"/>
              <a:t>OOP Concepts</a:t>
            </a:r>
            <a:endParaRPr lang="en-US" sz="7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/>
          <a:lstStyle/>
          <a:p>
            <a:r>
              <a:rPr lang="id-ID" sz="3200" dirty="0" smtClean="0"/>
              <a:t>Buat class </a:t>
            </a:r>
            <a:r>
              <a:rPr lang="id-ID" sz="3200" dirty="0" smtClean="0">
                <a:solidFill>
                  <a:srgbClr val="C00000"/>
                </a:solidFill>
              </a:rPr>
              <a:t>Mahasiswa </a:t>
            </a:r>
            <a:r>
              <a:rPr lang="en-US" sz="3200" dirty="0" smtClean="0"/>
              <a:t>yang </a:t>
            </a:r>
            <a:r>
              <a:rPr lang="en-US" sz="3200" dirty="0" err="1" smtClean="0"/>
              <a:t>berisi</a:t>
            </a:r>
            <a:r>
              <a:rPr lang="en-US" sz="3200" dirty="0" smtClean="0"/>
              <a:t> </a:t>
            </a:r>
            <a:r>
              <a:rPr lang="id-ID" sz="3200" smtClean="0">
                <a:solidFill>
                  <a:srgbClr val="C00000"/>
                </a:solidFill>
              </a:rPr>
              <a:t>tiga method</a:t>
            </a:r>
            <a:r>
              <a:rPr lang="id-ID" sz="3200" dirty="0" smtClean="0"/>
              <a:t>: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membaca()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nyontek</a:t>
            </a:r>
            <a:r>
              <a:rPr lang="en-US" sz="3200" dirty="0" smtClean="0">
                <a:solidFill>
                  <a:srgbClr val="0070C0"/>
                </a:solidFill>
              </a:rPr>
              <a:t>()</a:t>
            </a:r>
          </a:p>
          <a:p>
            <a:pPr marL="858837" lvl="1" indent="-514350">
              <a:buFont typeface="+mj-lt"/>
              <a:buAutoNum type="arabicPeriod"/>
            </a:pPr>
            <a:r>
              <a:rPr lang="id-ID" sz="3200" dirty="0" smtClean="0">
                <a:solidFill>
                  <a:srgbClr val="0070C0"/>
                </a:solidFill>
              </a:rPr>
              <a:t>modifikasi</a:t>
            </a:r>
            <a:r>
              <a:rPr lang="en-US" sz="3200" dirty="0" smtClean="0">
                <a:solidFill>
                  <a:srgbClr val="0070C0"/>
                </a:solidFill>
              </a:rPr>
              <a:t>()</a:t>
            </a:r>
            <a:endParaRPr lang="id-ID" sz="3200" dirty="0" smtClean="0">
              <a:solidFill>
                <a:srgbClr val="0070C0"/>
              </a:solidFill>
            </a:endParaRPr>
          </a:p>
          <a:p>
            <a:pPr lvl="1"/>
            <a:r>
              <a:rPr lang="id-ID" sz="2800" dirty="0" smtClean="0"/>
              <a:t>Isi masing-masing method dengan tampilan status menggunakan </a:t>
            </a:r>
            <a:r>
              <a:rPr lang="id-ID" sz="2800" dirty="0" smtClean="0">
                <a:solidFill>
                  <a:srgbClr val="C00000"/>
                </a:solidFill>
              </a:rPr>
              <a:t>System.out.println()</a:t>
            </a:r>
          </a:p>
          <a:p>
            <a:r>
              <a:rPr lang="en-US" sz="3200" dirty="0" err="1" smtClean="0"/>
              <a:t>Buat</a:t>
            </a:r>
            <a:r>
              <a:rPr lang="en-US" sz="3200" dirty="0" smtClean="0"/>
              <a:t> class </a:t>
            </a:r>
            <a:r>
              <a:rPr lang="id-ID" sz="3200" dirty="0" smtClean="0">
                <a:solidFill>
                  <a:srgbClr val="C00000"/>
                </a:solidFill>
              </a:rPr>
              <a:t>MahasiswaBeraksi</a:t>
            </a:r>
            <a:r>
              <a:rPr lang="en-US" sz="3200" dirty="0" smtClean="0"/>
              <a:t>, </a:t>
            </a:r>
            <a:r>
              <a:rPr lang="en-US" sz="3200" dirty="0" err="1" smtClean="0"/>
              <a:t>dan</a:t>
            </a:r>
            <a:r>
              <a:rPr lang="en-US" sz="3200" dirty="0" smtClean="0"/>
              <a:t> p</a:t>
            </a:r>
            <a:r>
              <a:rPr lang="id-ID" sz="3200" dirty="0" smtClean="0"/>
              <a:t>anggil method-method diatas </a:t>
            </a:r>
            <a:r>
              <a:rPr lang="en-US" sz="3200" dirty="0" err="1" smtClean="0"/>
              <a:t>dalam</a:t>
            </a:r>
            <a:r>
              <a:rPr lang="en-US" sz="3200" dirty="0" smtClean="0"/>
              <a:t> class </a:t>
            </a:r>
            <a:r>
              <a:rPr lang="en-US" sz="3200" dirty="0" err="1" smtClean="0"/>
              <a:t>tersebut</a:t>
            </a:r>
            <a:endParaRPr lang="id-ID" sz="3200" dirty="0" smtClean="0">
              <a:solidFill>
                <a:srgbClr val="C00000"/>
              </a:solidFill>
            </a:endParaRPr>
          </a:p>
          <a:p>
            <a:pPr lvl="1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58438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 </a:t>
            </a:r>
            <a:r>
              <a:rPr lang="id-ID" dirty="0" err="1" smtClean="0"/>
              <a:t>Method</a:t>
            </a:r>
            <a:r>
              <a:rPr lang="id-ID" dirty="0" smtClean="0"/>
              <a:t>: </a:t>
            </a:r>
            <a:r>
              <a:rPr lang="id-ID" dirty="0" err="1" smtClean="0"/>
              <a:t>Mutator</a:t>
            </a:r>
            <a:r>
              <a:rPr lang="id-ID" dirty="0" smtClean="0"/>
              <a:t> dan </a:t>
            </a:r>
            <a:r>
              <a:rPr lang="id-ID" dirty="0" err="1" smtClean="0"/>
              <a:t>Accessor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6" descr="syntax_meth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2333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9328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ja-JP" dirty="0" smtClean="0"/>
              <a:t>Parameter</a:t>
            </a:r>
            <a:endParaRPr lang="en-US" altLang="ja-JP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2438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600" dirty="0" err="1" smtClean="0"/>
              <a:t>Sepeda</a:t>
            </a:r>
            <a:r>
              <a:rPr lang="en-US" altLang="ja-JP" sz="2600" dirty="0" smtClean="0"/>
              <a:t> </a:t>
            </a:r>
            <a:r>
              <a:rPr lang="id-ID" altLang="ja-JP" sz="2600" dirty="0" smtClean="0"/>
              <a:t>akan berguna apabila ada object lain </a:t>
            </a:r>
            <a:r>
              <a:rPr lang="id-ID" altLang="ja-JP" sz="2600" dirty="0" smtClean="0">
                <a:solidFill>
                  <a:srgbClr val="C00000"/>
                </a:solidFill>
              </a:rPr>
              <a:t>yang berinterasi dengan </a:t>
            </a:r>
            <a:r>
              <a:rPr lang="en-US" altLang="ja-JP" sz="2600" dirty="0" err="1" smtClean="0">
                <a:solidFill>
                  <a:srgbClr val="C00000"/>
                </a:solidFill>
              </a:rPr>
              <a:t>sepeda</a:t>
            </a:r>
            <a:r>
              <a:rPr lang="id-ID" altLang="ja-JP" sz="2600" dirty="0" smtClean="0">
                <a:solidFill>
                  <a:srgbClr val="C00000"/>
                </a:solidFill>
              </a:rPr>
              <a:t> tersebut</a:t>
            </a:r>
            <a:endParaRPr lang="en-US" altLang="ja-JP" sz="2600" dirty="0"/>
          </a:p>
          <a:p>
            <a:pPr>
              <a:lnSpc>
                <a:spcPct val="90000"/>
              </a:lnSpc>
            </a:pPr>
            <a:r>
              <a:rPr lang="id-ID" altLang="ja-JP" sz="2600" dirty="0" smtClean="0"/>
              <a:t>Object software berinteraksi dan berkomunikasi dengan object lain dengan cara mengirimkan </a:t>
            </a:r>
            <a:r>
              <a:rPr lang="en-US" altLang="ja-JP" sz="2600" dirty="0" smtClean="0">
                <a:solidFill>
                  <a:srgbClr val="CC0000"/>
                </a:solidFill>
              </a:rPr>
              <a:t>message</a:t>
            </a:r>
            <a:r>
              <a:rPr lang="id-ID" altLang="ja-JP" sz="2600" dirty="0" smtClean="0">
                <a:solidFill>
                  <a:srgbClr val="CC0000"/>
                </a:solidFill>
              </a:rPr>
              <a:t> atau pesan</a:t>
            </a:r>
            <a:endParaRPr lang="en-US" altLang="ja-JP" sz="2600" dirty="0" smtClean="0"/>
          </a:p>
          <a:p>
            <a:pPr>
              <a:lnSpc>
                <a:spcPct val="90000"/>
              </a:lnSpc>
            </a:pPr>
            <a:r>
              <a:rPr lang="id-ID" altLang="ja-JP" sz="2600" dirty="0" smtClean="0"/>
              <a:t>Pesan adalah </a:t>
            </a:r>
            <a:r>
              <a:rPr lang="id-ID" altLang="ja-JP" sz="2600" dirty="0" err="1" smtClean="0"/>
              <a:t>suatu</a:t>
            </a:r>
            <a:r>
              <a:rPr lang="id-ID" altLang="ja-JP" sz="2600" dirty="0" smtClean="0"/>
              <a:t> </a:t>
            </a:r>
            <a:r>
              <a:rPr lang="id-ID" altLang="ja-JP" sz="2600" dirty="0" err="1" smtClean="0"/>
              <a:t>method</a:t>
            </a:r>
            <a:r>
              <a:rPr lang="id-ID" altLang="ja-JP" sz="2600" dirty="0" smtClean="0"/>
              <a:t>, dan informasi dalam pesan dikenal dengan nama </a:t>
            </a:r>
            <a:r>
              <a:rPr lang="id-ID" altLang="ja-JP" sz="2600" dirty="0">
                <a:solidFill>
                  <a:srgbClr val="C00000"/>
                </a:solidFill>
              </a:rPr>
              <a:t>p</a:t>
            </a:r>
            <a:r>
              <a:rPr lang="id-ID" altLang="ja-JP" sz="2600" dirty="0" smtClean="0">
                <a:solidFill>
                  <a:srgbClr val="C00000"/>
                </a:solidFill>
              </a:rPr>
              <a:t>arameter</a:t>
            </a:r>
            <a:endParaRPr lang="en-US" altLang="ja-JP" sz="2600" i="1" dirty="0">
              <a:solidFill>
                <a:srgbClr val="C00000"/>
              </a:solidFill>
            </a:endParaRPr>
          </a:p>
        </p:txBody>
      </p:sp>
      <p:pic>
        <p:nvPicPr>
          <p:cNvPr id="15364" name="Picture 4" descr="con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9029" y="3463607"/>
            <a:ext cx="5896171" cy="33943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Pengiriman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Pesan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dan</a:t>
            </a:r>
            <a:r>
              <a:rPr lang="en-US" altLang="ja-JP" dirty="0" smtClean="0"/>
              <a:t> Parameter</a:t>
            </a:r>
            <a:endParaRPr lang="en-US" altLang="ja-JP" dirty="0"/>
          </a:p>
        </p:txBody>
      </p:sp>
      <p:pic>
        <p:nvPicPr>
          <p:cNvPr id="21509" name="Picture 5" descr="con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010400" cy="2895600"/>
          </a:xfrm>
          <a:prstGeom prst="rect">
            <a:avLst/>
          </a:prstGeom>
          <a:noFill/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81000" y="3984010"/>
            <a:ext cx="8382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en-US" altLang="ja-JP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You</a:t>
            </a:r>
            <a:r>
              <a:rPr kumimoji="0" lang="id-ID" altLang="ja-JP" sz="2400" dirty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object pengirim</a:t>
            </a:r>
            <a:endParaRPr kumimoji="0" lang="en-US" altLang="ja-JP" sz="2400" dirty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en-US" altLang="ja-JP" sz="2400" b="1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</a:rPr>
              <a:t>YourBicycle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object penerima</a:t>
            </a:r>
            <a:endParaRPr kumimoji="0" lang="en-US" altLang="ja-JP" sz="2400" dirty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id-ID" altLang="ja-JP" sz="2400" b="1" dirty="0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c</a:t>
            </a:r>
            <a:r>
              <a:rPr kumimoji="0" lang="en-US" altLang="ja-JP" sz="2400" b="1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hangeGears</a:t>
            </a:r>
            <a:r>
              <a:rPr kumimoji="0" lang="en-US" altLang="ja-JP" sz="2400" b="1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kumimoji="0" lang="id-ID" altLang="ja-JP" sz="24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pesan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berupa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method yang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dijalankan</a:t>
            </a:r>
            <a:endParaRPr kumimoji="0" lang="en-US" altLang="ja-JP" sz="2400" dirty="0" smtClean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marL="457200" indent="-457200" algn="l" eaLnBrk="0" hangingPunct="0">
              <a:spcBef>
                <a:spcPct val="50000"/>
              </a:spcBef>
              <a:buFont typeface="+mj-lt"/>
              <a:buAutoNum type="arabicPeriod"/>
            </a:pPr>
            <a:r>
              <a:rPr kumimoji="0" lang="en-US" altLang="ja-JP" sz="2400" b="1" dirty="0" err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lowerGear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</a:t>
            </a:r>
            <a:r>
              <a:rPr kumimoji="0" lang="en-US" altLang="ja-JP" sz="2400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parameter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yang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dibutuhkan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method </a:t>
            </a:r>
            <a:r>
              <a:rPr kumimoji="0" lang="id-ID" altLang="ja-JP" sz="2400" dirty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		    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(</a:t>
            </a:r>
            <a:r>
              <a:rPr kumimoji="0" lang="id-ID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pesan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)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untuk</a:t>
            </a:r>
            <a:r>
              <a:rPr kumimoji="0" lang="en-US" altLang="ja-JP" sz="2400" dirty="0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kumimoji="0" lang="en-US" altLang="ja-JP" sz="2400" dirty="0" err="1" smtClean="0"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dijalankan</a:t>
            </a:r>
            <a:endParaRPr kumimoji="0" lang="en-US" altLang="ja-JP" sz="2400" dirty="0"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 descr="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319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r>
              <a:rPr lang="en-US" sz="2200" dirty="0" smtClean="0"/>
              <a:t>public </a:t>
            </a:r>
            <a:r>
              <a:rPr lang="id-ID" sz="2200" dirty="0" err="1" smtClean="0"/>
              <a:t>class</a:t>
            </a:r>
            <a:r>
              <a:rPr lang="id-ID" sz="2200" dirty="0" smtClean="0"/>
              <a:t> Sepeda{</a:t>
            </a:r>
          </a:p>
          <a:p>
            <a:pPr lvl="1">
              <a:buNone/>
              <a:defRPr/>
            </a:pPr>
            <a:r>
              <a:rPr lang="id-ID" sz="2200" dirty="0"/>
              <a:t>	</a:t>
            </a:r>
            <a:r>
              <a:rPr lang="id-ID" sz="2200" dirty="0" smtClean="0"/>
              <a:t>	</a:t>
            </a:r>
            <a:r>
              <a:rPr lang="id-ID" sz="2200" dirty="0" err="1" smtClean="0"/>
              <a:t>int</a:t>
            </a:r>
            <a:r>
              <a:rPr lang="id-ID" sz="2200" dirty="0" smtClean="0"/>
              <a:t> </a:t>
            </a:r>
            <a:r>
              <a:rPr lang="en-US" sz="2200" err="1" smtClean="0"/>
              <a:t>gir</a:t>
            </a:r>
            <a:r>
              <a:rPr lang="en-US" sz="2200" smtClean="0"/>
              <a:t>;</a:t>
            </a:r>
            <a:endParaRPr lang="id-ID" sz="2200" dirty="0" smtClean="0"/>
          </a:p>
          <a:p>
            <a:pPr lvl="1">
              <a:buNone/>
              <a:defRPr/>
            </a:pPr>
            <a:r>
              <a:rPr lang="id-ID" sz="2200" dirty="0" smtClean="0"/>
              <a:t>	</a:t>
            </a:r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 smtClean="0">
                <a:solidFill>
                  <a:schemeClr val="bg2"/>
                </a:solidFill>
              </a:rPr>
              <a:t>// </a:t>
            </a:r>
            <a:r>
              <a:rPr lang="id-ID" dirty="0" err="1" smtClean="0">
                <a:solidFill>
                  <a:schemeClr val="bg2"/>
                </a:solidFill>
              </a:rPr>
              <a:t>method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id-ID" dirty="0" smtClean="0">
                <a:solidFill>
                  <a:schemeClr val="bg2"/>
                </a:solidFill>
              </a:rPr>
              <a:t>(</a:t>
            </a:r>
            <a:r>
              <a:rPr lang="id-ID" dirty="0" err="1" smtClean="0">
                <a:solidFill>
                  <a:schemeClr val="bg2"/>
                </a:solidFill>
              </a:rPr>
              <a:t>mutator</a:t>
            </a:r>
            <a:r>
              <a:rPr lang="id-ID" dirty="0" smtClean="0">
                <a:solidFill>
                  <a:schemeClr val="bg2"/>
                </a:solidFill>
              </a:rPr>
              <a:t>) </a:t>
            </a:r>
            <a:r>
              <a:rPr lang="en-US" dirty="0" err="1" smtClean="0">
                <a:solidFill>
                  <a:schemeClr val="bg2"/>
                </a:solidFill>
              </a:rPr>
              <a:t>dengan</a:t>
            </a:r>
            <a:r>
              <a:rPr lang="en-US" dirty="0" smtClean="0">
                <a:solidFill>
                  <a:schemeClr val="bg2"/>
                </a:solidFill>
              </a:rPr>
              <a:t> parameter</a:t>
            </a:r>
            <a:endParaRPr lang="id-ID" dirty="0" smtClean="0">
              <a:solidFill>
                <a:schemeClr val="bg2"/>
              </a:solidFill>
            </a:endParaRPr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 err="1" smtClean="0">
                <a:solidFill>
                  <a:srgbClr val="C00000"/>
                </a:solidFill>
              </a:rPr>
              <a:t>void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setGir</a:t>
            </a:r>
            <a:r>
              <a:rPr lang="id-ID" dirty="0" smtClean="0">
                <a:solidFill>
                  <a:srgbClr val="C00000"/>
                </a:solidFill>
              </a:rPr>
              <a:t>(</a:t>
            </a:r>
            <a:r>
              <a:rPr lang="id-ID" dirty="0" err="1" smtClean="0">
                <a:solidFill>
                  <a:srgbClr val="0070C0"/>
                </a:solidFill>
              </a:rPr>
              <a:t>int</a:t>
            </a:r>
            <a:r>
              <a:rPr lang="id-ID" dirty="0" smtClean="0">
                <a:solidFill>
                  <a:srgbClr val="0070C0"/>
                </a:solidFill>
              </a:rPr>
              <a:t> pertambahanGir</a:t>
            </a:r>
            <a:r>
              <a:rPr lang="id-ID" smtClean="0">
                <a:solidFill>
                  <a:srgbClr val="C00000"/>
                </a:solidFill>
              </a:rPr>
              <a:t>)</a:t>
            </a:r>
            <a:r>
              <a:rPr lang="id-ID" smtClean="0"/>
              <a:t> { </a:t>
            </a:r>
            <a:endParaRPr lang="id-ID" dirty="0" smtClean="0"/>
          </a:p>
          <a:p>
            <a:pPr lvl="2">
              <a:buNone/>
              <a:defRPr/>
            </a:pPr>
            <a:r>
              <a:rPr lang="id-ID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dirty="0" smtClean="0"/>
              <a:t>	}</a:t>
            </a:r>
          </a:p>
          <a:p>
            <a:pPr lvl="2">
              <a:buNone/>
              <a:defRPr/>
            </a:pPr>
            <a:endParaRPr lang="en-US" dirty="0" smtClean="0"/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>
                <a:solidFill>
                  <a:schemeClr val="bg2"/>
                </a:solidFill>
              </a:rPr>
              <a:t>// </a:t>
            </a:r>
            <a:r>
              <a:rPr lang="id-ID" dirty="0" err="1">
                <a:solidFill>
                  <a:schemeClr val="bg2"/>
                </a:solidFill>
              </a:rPr>
              <a:t>method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id-ID" dirty="0" smtClean="0">
                <a:solidFill>
                  <a:schemeClr val="bg2"/>
                </a:solidFill>
              </a:rPr>
              <a:t>(</a:t>
            </a:r>
            <a:r>
              <a:rPr lang="id-ID" dirty="0" err="1" smtClean="0">
                <a:solidFill>
                  <a:schemeClr val="bg2"/>
                </a:solidFill>
              </a:rPr>
              <a:t>accessor</a:t>
            </a:r>
            <a:r>
              <a:rPr lang="id-ID" dirty="0" smtClean="0">
                <a:solidFill>
                  <a:schemeClr val="bg2"/>
                </a:solidFill>
              </a:rPr>
              <a:t>)</a:t>
            </a:r>
            <a:endParaRPr lang="id-ID" dirty="0" smtClean="0"/>
          </a:p>
          <a:p>
            <a:pPr lvl="2">
              <a:buNone/>
              <a:defRPr/>
            </a:pPr>
            <a:r>
              <a:rPr lang="id-ID" dirty="0" smtClean="0"/>
              <a:t>	</a:t>
            </a:r>
            <a:r>
              <a:rPr lang="id-ID" dirty="0" err="1" smtClean="0">
                <a:solidFill>
                  <a:srgbClr val="C00000"/>
                </a:solidFill>
              </a:rPr>
              <a:t>int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getGir</a:t>
            </a:r>
            <a:r>
              <a:rPr lang="id-ID" dirty="0" smtClean="0">
                <a:solidFill>
                  <a:srgbClr val="C00000"/>
                </a:solidFill>
              </a:rPr>
              <a:t>() </a:t>
            </a:r>
            <a:r>
              <a:rPr lang="id-ID" dirty="0" smtClean="0"/>
              <a:t>{</a:t>
            </a:r>
          </a:p>
          <a:p>
            <a:pPr lvl="2">
              <a:buNone/>
              <a:defRPr/>
            </a:pPr>
            <a:r>
              <a:rPr lang="id-ID" dirty="0"/>
              <a:t>	 </a:t>
            </a:r>
            <a:r>
              <a:rPr lang="id-ID" dirty="0" smtClean="0"/>
              <a:t>   	</a:t>
            </a:r>
            <a:r>
              <a:rPr lang="id-ID" dirty="0" err="1" smtClean="0"/>
              <a:t>return</a:t>
            </a:r>
            <a:r>
              <a:rPr lang="id-ID" dirty="0" smtClean="0"/>
              <a:t> gir;</a:t>
            </a:r>
          </a:p>
          <a:p>
            <a:pPr lvl="2">
              <a:buNone/>
              <a:defRPr/>
            </a:pPr>
            <a:r>
              <a:rPr lang="id-ID" dirty="0" smtClean="0"/>
              <a:t>	}</a:t>
            </a:r>
          </a:p>
          <a:p>
            <a:pPr lvl="1">
              <a:buNone/>
              <a:defRPr/>
            </a:pPr>
            <a:r>
              <a:rPr lang="id-ID" sz="2200" dirty="0" smtClean="0"/>
              <a:t>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lvl="1">
              <a:buNone/>
              <a:defRPr/>
            </a:pPr>
            <a:r>
              <a:rPr lang="en-US" sz="2200" dirty="0" smtClean="0"/>
              <a:t>public </a:t>
            </a:r>
            <a:r>
              <a:rPr lang="id-ID" sz="2200" dirty="0" smtClean="0"/>
              <a:t>class SepedaBeraksi{</a:t>
            </a:r>
          </a:p>
          <a:p>
            <a:pPr lvl="1">
              <a:buNone/>
              <a:defRPr/>
            </a:pPr>
            <a:r>
              <a:rPr lang="id-ID" sz="2200" dirty="0" smtClean="0"/>
              <a:t> 		</a:t>
            </a:r>
            <a:r>
              <a:rPr lang="id-ID" sz="2200" dirty="0" err="1" smtClean="0"/>
              <a:t>public</a:t>
            </a:r>
            <a:r>
              <a:rPr lang="id-ID" sz="2200" dirty="0" smtClean="0"/>
              <a:t> static void main(String[] args) {</a:t>
            </a:r>
          </a:p>
          <a:p>
            <a:pPr lvl="1">
              <a:buNone/>
              <a:defRPr/>
            </a:pPr>
            <a:r>
              <a:rPr lang="id-ID" sz="2200" dirty="0" smtClean="0"/>
              <a:t>          	Sepeda sepedaku = new Sepeda();</a:t>
            </a:r>
          </a:p>
          <a:p>
            <a:pPr lvl="1">
              <a:buNone/>
              <a:defRPr/>
            </a:pPr>
            <a:r>
              <a:rPr lang="id-ID" sz="2200" dirty="0" smtClean="0"/>
              <a:t>	     </a:t>
            </a:r>
          </a:p>
          <a:p>
            <a:pPr lvl="1">
              <a:buNone/>
              <a:defRPr/>
            </a:pPr>
            <a:r>
              <a:rPr lang="id-ID" sz="2200" dirty="0" smtClean="0"/>
              <a:t>		   	</a:t>
            </a:r>
            <a:r>
              <a:rPr lang="id-ID" sz="2200" dirty="0" smtClean="0">
                <a:solidFill>
                  <a:srgbClr val="C00000"/>
                </a:solidFill>
              </a:rPr>
              <a:t>sepedaku.setGir(</a:t>
            </a:r>
            <a:r>
              <a:rPr lang="id-ID" sz="2200" dirty="0" smtClean="0">
                <a:solidFill>
                  <a:srgbClr val="0070C0"/>
                </a:solidFill>
              </a:rPr>
              <a:t>1</a:t>
            </a:r>
            <a:r>
              <a:rPr lang="id-ID" sz="2200" dirty="0" smtClean="0">
                <a:solidFill>
                  <a:srgbClr val="C00000"/>
                </a:solidFill>
              </a:rPr>
              <a:t>); </a:t>
            </a:r>
            <a:r>
              <a:rPr lang="id-ID" sz="2000" dirty="0" smtClean="0">
                <a:solidFill>
                  <a:schemeClr val="bg1">
                    <a:lumMod val="50000"/>
                  </a:schemeClr>
                </a:solidFill>
              </a:rPr>
              <a:t>// menset nilai gir = 1 (sebelumnya 0) </a:t>
            </a:r>
          </a:p>
          <a:p>
            <a:pPr lvl="1">
              <a:buNone/>
              <a:defRPr/>
            </a:pPr>
            <a:r>
              <a:rPr lang="id-ID" sz="2200" dirty="0" smtClean="0">
                <a:solidFill>
                  <a:srgbClr val="C00000"/>
                </a:solidFill>
              </a:rPr>
              <a:t>			</a:t>
            </a:r>
            <a:r>
              <a:rPr lang="id-ID" sz="2200" dirty="0" err="1" smtClean="0"/>
              <a:t>System.out.println</a:t>
            </a:r>
            <a:r>
              <a:rPr lang="id-ID" sz="2200" dirty="0" smtClean="0"/>
              <a:t>(“Gir saat ini: “ + </a:t>
            </a:r>
            <a:r>
              <a:rPr lang="id-ID" sz="2200" dirty="0" err="1" smtClean="0">
                <a:solidFill>
                  <a:srgbClr val="C00000"/>
                </a:solidFill>
              </a:rPr>
              <a:t>sepedaku.getGir</a:t>
            </a:r>
            <a:r>
              <a:rPr lang="id-ID" sz="2200" dirty="0" smtClean="0">
                <a:solidFill>
                  <a:srgbClr val="C00000"/>
                </a:solidFill>
              </a:rPr>
              <a:t>()</a:t>
            </a:r>
            <a:r>
              <a:rPr lang="id-ID" sz="2200" dirty="0" smtClean="0"/>
              <a:t>);</a:t>
            </a:r>
          </a:p>
          <a:p>
            <a:pPr lvl="1">
              <a:buNone/>
              <a:defRPr/>
            </a:pPr>
            <a:endParaRPr lang="id-ID" sz="2200" dirty="0" smtClean="0">
              <a:solidFill>
                <a:srgbClr val="C00000"/>
              </a:solidFill>
            </a:endParaRPr>
          </a:p>
          <a:p>
            <a:pPr lvl="1">
              <a:buNone/>
              <a:defRPr/>
            </a:pPr>
            <a:r>
              <a:rPr lang="id-ID" sz="2200" dirty="0">
                <a:solidFill>
                  <a:srgbClr val="C00000"/>
                </a:solidFill>
              </a:rPr>
              <a:t>	</a:t>
            </a:r>
            <a:r>
              <a:rPr lang="id-ID" sz="2200" dirty="0" smtClean="0">
                <a:solidFill>
                  <a:srgbClr val="C00000"/>
                </a:solidFill>
              </a:rPr>
              <a:t>		</a:t>
            </a:r>
            <a:r>
              <a:rPr lang="id-ID" sz="2200" dirty="0" err="1" smtClean="0">
                <a:solidFill>
                  <a:srgbClr val="C00000"/>
                </a:solidFill>
              </a:rPr>
              <a:t>sepedaku.setGir</a:t>
            </a:r>
            <a:r>
              <a:rPr lang="id-ID" sz="2200" dirty="0" smtClean="0">
                <a:solidFill>
                  <a:srgbClr val="C00000"/>
                </a:solidFill>
              </a:rPr>
              <a:t>(</a:t>
            </a:r>
            <a:r>
              <a:rPr lang="id-ID" sz="2200" dirty="0" smtClean="0">
                <a:solidFill>
                  <a:srgbClr val="0070C0"/>
                </a:solidFill>
              </a:rPr>
              <a:t>3</a:t>
            </a:r>
            <a:r>
              <a:rPr lang="id-ID" sz="2200" dirty="0" smtClean="0">
                <a:solidFill>
                  <a:srgbClr val="C00000"/>
                </a:solidFill>
              </a:rPr>
              <a:t>); </a:t>
            </a:r>
            <a:r>
              <a:rPr lang="id-ID" sz="2000" dirty="0" smtClean="0">
                <a:solidFill>
                  <a:schemeClr val="bg1">
                    <a:lumMod val="50000"/>
                  </a:schemeClr>
                </a:solidFill>
              </a:rPr>
              <a:t>// menambahkan 3 pada posisi gir saat ini (1)</a:t>
            </a:r>
            <a:r>
              <a:rPr lang="id-ID" sz="2200" dirty="0">
                <a:solidFill>
                  <a:srgbClr val="C00000"/>
                </a:solidFill>
              </a:rPr>
              <a:t>	 	</a:t>
            </a:r>
            <a:r>
              <a:rPr lang="id-ID" sz="2200" dirty="0" smtClean="0">
                <a:solidFill>
                  <a:srgbClr val="C00000"/>
                </a:solidFill>
              </a:rPr>
              <a:t>								              </a:t>
            </a:r>
            <a:r>
              <a:rPr lang="id-ID" sz="2200" dirty="0" err="1" smtClean="0"/>
              <a:t>System.out.println</a:t>
            </a:r>
            <a:r>
              <a:rPr lang="id-ID" sz="2200" dirty="0" smtClean="0"/>
              <a:t>(“</a:t>
            </a:r>
            <a:r>
              <a:rPr lang="id-ID" sz="2200" dirty="0"/>
              <a:t>Gir saat ini: </a:t>
            </a:r>
            <a:r>
              <a:rPr lang="id-ID" sz="2200" dirty="0" smtClean="0"/>
              <a:t>“ + </a:t>
            </a:r>
            <a:r>
              <a:rPr lang="id-ID" sz="2200" dirty="0" err="1" smtClean="0">
                <a:solidFill>
                  <a:srgbClr val="C00000"/>
                </a:solidFill>
              </a:rPr>
              <a:t>sepedaku.getGir</a:t>
            </a:r>
            <a:r>
              <a:rPr lang="id-ID" sz="2200" dirty="0" smtClean="0">
                <a:solidFill>
                  <a:srgbClr val="C00000"/>
                </a:solidFill>
              </a:rPr>
              <a:t>()</a:t>
            </a:r>
            <a:r>
              <a:rPr lang="id-ID" sz="2200" dirty="0" smtClean="0"/>
              <a:t>);</a:t>
            </a:r>
          </a:p>
          <a:p>
            <a:pPr lvl="1">
              <a:buNone/>
              <a:defRPr/>
            </a:pPr>
            <a:r>
              <a:rPr lang="id-ID" sz="2200" dirty="0" smtClean="0"/>
              <a:t>		}</a:t>
            </a:r>
          </a:p>
          <a:p>
            <a:pPr lvl="1">
              <a:buNone/>
              <a:defRPr/>
            </a:pPr>
            <a:r>
              <a:rPr lang="id-ID" sz="2200" dirty="0" smtClean="0"/>
              <a:t>}</a:t>
            </a:r>
          </a:p>
          <a:p>
            <a:pPr>
              <a:buFont typeface="Wingdings" pitchFamily="2" charset="2"/>
              <a:buNone/>
              <a:defRPr/>
            </a:pPr>
            <a:endParaRPr lang="id-ID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600" dirty="0" smtClean="0"/>
              <a:t>Latihan: </a:t>
            </a:r>
            <a:r>
              <a:rPr lang="id-ID" sz="3600" dirty="0" err="1" smtClean="0"/>
              <a:t>Class</a:t>
            </a:r>
            <a:r>
              <a:rPr lang="id-ID" sz="3600" dirty="0" smtClean="0"/>
              <a:t> Matematika dan Parameter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486400"/>
          </a:xfrm>
        </p:spPr>
        <p:txBody>
          <a:bodyPr/>
          <a:lstStyle/>
          <a:p>
            <a:r>
              <a:rPr lang="id-ID" sz="2800" dirty="0" smtClean="0"/>
              <a:t>Buat Class bernama </a:t>
            </a:r>
            <a:r>
              <a:rPr lang="id-ID" sz="2800" dirty="0" smtClean="0">
                <a:solidFill>
                  <a:srgbClr val="C00000"/>
                </a:solidFill>
              </a:rPr>
              <a:t>Matematika</a:t>
            </a:r>
            <a:r>
              <a:rPr lang="id-ID" sz="2800" dirty="0" smtClean="0"/>
              <a:t>, yang berisi method dengan </a:t>
            </a:r>
            <a:r>
              <a:rPr lang="id-ID" sz="2800" dirty="0" smtClean="0">
                <a:solidFill>
                  <a:srgbClr val="C00000"/>
                </a:solidFill>
              </a:rPr>
              <a:t>dua parameter</a:t>
            </a:r>
            <a:r>
              <a:rPr lang="id-ID" sz="2800" dirty="0" smtClean="0"/>
              <a:t>:</a:t>
            </a:r>
          </a:p>
          <a:p>
            <a:pPr lvl="1"/>
            <a:r>
              <a:rPr lang="id-ID" sz="2200" dirty="0" smtClean="0"/>
              <a:t>pertambahan(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 b</a:t>
            </a:r>
            <a:r>
              <a:rPr lang="id-ID" sz="2200" dirty="0" smtClean="0"/>
              <a:t>)	</a:t>
            </a:r>
          </a:p>
          <a:p>
            <a:pPr lvl="1"/>
            <a:r>
              <a:rPr lang="id-ID" sz="2200" dirty="0" smtClean="0"/>
              <a:t>pengurangan(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b</a:t>
            </a:r>
            <a:r>
              <a:rPr lang="id-ID" sz="2200" dirty="0" smtClean="0"/>
              <a:t>)</a:t>
            </a:r>
          </a:p>
          <a:p>
            <a:pPr lvl="1"/>
            <a:r>
              <a:rPr lang="id-ID" sz="2200" dirty="0" smtClean="0"/>
              <a:t>perkalian(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 b</a:t>
            </a:r>
            <a:r>
              <a:rPr lang="id-ID" sz="2200" dirty="0" smtClean="0"/>
              <a:t>)</a:t>
            </a:r>
          </a:p>
          <a:p>
            <a:pPr lvl="1"/>
            <a:r>
              <a:rPr lang="id-ID" sz="2200" dirty="0" smtClean="0"/>
              <a:t>pembagian(</a:t>
            </a:r>
            <a:r>
              <a:rPr lang="id-ID" sz="2200" dirty="0" smtClean="0">
                <a:solidFill>
                  <a:srgbClr val="00B050"/>
                </a:solidFill>
              </a:rPr>
              <a:t>int </a:t>
            </a:r>
            <a:r>
              <a:rPr lang="en-US" sz="2200" dirty="0" smtClean="0">
                <a:solidFill>
                  <a:srgbClr val="00B050"/>
                </a:solidFill>
              </a:rPr>
              <a:t> a</a:t>
            </a:r>
            <a:r>
              <a:rPr lang="id-ID" sz="2200" dirty="0" smtClean="0"/>
              <a:t>, </a:t>
            </a:r>
            <a:r>
              <a:rPr lang="id-ID" sz="2200" dirty="0" smtClean="0">
                <a:solidFill>
                  <a:srgbClr val="0070C0"/>
                </a:solidFill>
              </a:rPr>
              <a:t>int </a:t>
            </a:r>
            <a:r>
              <a:rPr lang="en-US" sz="2200" dirty="0" smtClean="0">
                <a:solidFill>
                  <a:srgbClr val="0070C0"/>
                </a:solidFill>
              </a:rPr>
              <a:t> b</a:t>
            </a:r>
            <a:r>
              <a:rPr lang="id-ID" sz="2200" dirty="0" smtClean="0"/>
              <a:t>)</a:t>
            </a:r>
          </a:p>
          <a:p>
            <a:r>
              <a:rPr lang="id-ID" sz="2800" dirty="0" smtClean="0"/>
              <a:t>Buat Class bernama </a:t>
            </a:r>
            <a:r>
              <a:rPr lang="id-ID" sz="2800" dirty="0" smtClean="0">
                <a:solidFill>
                  <a:srgbClr val="C00000"/>
                </a:solidFill>
              </a:rPr>
              <a:t>MatematikaBeraksi</a:t>
            </a:r>
            <a:r>
              <a:rPr lang="id-ID" sz="2800" dirty="0" smtClean="0"/>
              <a:t>, yang mengeksekusi method dan menampilkan:</a:t>
            </a:r>
          </a:p>
          <a:p>
            <a:pPr lvl="1"/>
            <a:r>
              <a:rPr lang="id-ID" sz="2200" dirty="0" smtClean="0"/>
              <a:t>Pertambahan: 20 + 20 = 40</a:t>
            </a:r>
            <a:endParaRPr lang="id-ID" sz="2200" dirty="0" smtClean="0">
              <a:solidFill>
                <a:srgbClr val="C00000"/>
              </a:solidFill>
            </a:endParaRPr>
          </a:p>
          <a:p>
            <a:pPr lvl="1"/>
            <a:r>
              <a:rPr lang="id-ID" sz="2200" dirty="0" smtClean="0"/>
              <a:t>Pengurangan: 10-5 = 5</a:t>
            </a:r>
          </a:p>
          <a:p>
            <a:pPr lvl="1"/>
            <a:r>
              <a:rPr lang="id-ID" sz="2200" dirty="0" smtClean="0"/>
              <a:t>Perkalian: 10</a:t>
            </a:r>
            <a:r>
              <a:rPr lang="en-US" sz="2200" dirty="0" smtClean="0"/>
              <a:t>*</a:t>
            </a:r>
            <a:r>
              <a:rPr lang="id-ID" sz="2200" dirty="0" smtClean="0"/>
              <a:t>20 = 200</a:t>
            </a:r>
          </a:p>
          <a:p>
            <a:pPr lvl="1"/>
            <a:r>
              <a:rPr lang="id-ID" sz="2200" dirty="0" smtClean="0"/>
              <a:t>Pembagian: 21/2 = 10</a:t>
            </a:r>
          </a:p>
          <a:p>
            <a:pPr lvl="1"/>
            <a:endParaRPr lang="id-ID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Variasi</a:t>
            </a:r>
            <a:r>
              <a:rPr lang="en-US" dirty="0" smtClean="0"/>
              <a:t> </a:t>
            </a:r>
            <a:r>
              <a:rPr lang="en-US" dirty="0" err="1" smtClean="0"/>
              <a:t>Tampilan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92663"/>
          </a:xfrm>
        </p:spPr>
        <p:txBody>
          <a:bodyPr/>
          <a:lstStyle/>
          <a:p>
            <a:pPr>
              <a:buNone/>
            </a:pPr>
            <a:r>
              <a:rPr lang="id-ID" sz="2800" smtClean="0"/>
              <a:t>void </a:t>
            </a:r>
            <a:r>
              <a:rPr lang="en-US" sz="2800" smtClean="0"/>
              <a:t>pertambahan(int </a:t>
            </a:r>
            <a:r>
              <a:rPr lang="en-US" sz="2800" dirty="0" smtClean="0"/>
              <a:t>a, </a:t>
            </a:r>
            <a:r>
              <a:rPr lang="en-US" sz="2800" dirty="0" err="1" smtClean="0"/>
              <a:t>int</a:t>
            </a:r>
            <a:r>
              <a:rPr lang="en-US" sz="2800" dirty="0" smtClean="0"/>
              <a:t> b){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System.out.println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“ + “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b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“ = “ </a:t>
            </a:r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err="1" smtClean="0">
                <a:solidFill>
                  <a:srgbClr val="0070C0"/>
                </a:solidFill>
              </a:rPr>
              <a:t>a+b</a:t>
            </a:r>
            <a:r>
              <a:rPr lang="en-US" sz="2800" dirty="0" smtClean="0">
                <a:solidFill>
                  <a:srgbClr val="0070C0"/>
                </a:solidFill>
              </a:rPr>
              <a:t>)</a:t>
            </a:r>
            <a:r>
              <a:rPr lang="en-US" sz="2800" dirty="0" smtClean="0"/>
              <a:t>)</a:t>
            </a:r>
          </a:p>
          <a:p>
            <a:pPr>
              <a:buNone/>
            </a:pPr>
            <a:r>
              <a:rPr lang="en-US" sz="2800" dirty="0" smtClean="0"/>
              <a:t>}</a:t>
            </a:r>
          </a:p>
          <a:p>
            <a:pPr>
              <a:buNone/>
            </a:pPr>
            <a:r>
              <a:rPr lang="id-ID" sz="2800" smtClean="0">
                <a:solidFill>
                  <a:srgbClr val="0070C0"/>
                </a:solidFill>
              </a:rPr>
              <a:t>void </a:t>
            </a:r>
            <a:r>
              <a:rPr lang="en-US" sz="2800" smtClean="0">
                <a:solidFill>
                  <a:srgbClr val="0070C0"/>
                </a:solidFill>
              </a:rPr>
              <a:t>pertambahan(int </a:t>
            </a:r>
            <a:r>
              <a:rPr lang="en-US" sz="2800" dirty="0" smtClean="0">
                <a:solidFill>
                  <a:srgbClr val="0070C0"/>
                </a:solidFill>
              </a:rPr>
              <a:t>a, </a:t>
            </a:r>
            <a:r>
              <a:rPr lang="en-US" sz="2800" dirty="0" err="1" smtClean="0">
                <a:solidFill>
                  <a:srgbClr val="0070C0"/>
                </a:solidFill>
              </a:rPr>
              <a:t>int</a:t>
            </a:r>
            <a:r>
              <a:rPr lang="en-US" sz="2800" dirty="0" smtClean="0">
                <a:solidFill>
                  <a:srgbClr val="0070C0"/>
                </a:solidFill>
              </a:rPr>
              <a:t> b){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  <a:r>
              <a:rPr lang="en-US" sz="2800" dirty="0" err="1" smtClean="0">
                <a:solidFill>
                  <a:srgbClr val="0070C0"/>
                </a:solidFill>
              </a:rPr>
              <a:t>System.out.println</a:t>
            </a:r>
            <a:r>
              <a:rPr lang="en-US" sz="2800" dirty="0" smtClean="0">
                <a:solidFill>
                  <a:srgbClr val="0070C0"/>
                </a:solidFill>
              </a:rPr>
              <a:t>(“</a:t>
            </a:r>
            <a:r>
              <a:rPr lang="en-US" sz="2800" dirty="0" err="1" smtClean="0">
                <a:solidFill>
                  <a:srgbClr val="0070C0"/>
                </a:solidFill>
              </a:rPr>
              <a:t>Hasil</a:t>
            </a:r>
            <a:r>
              <a:rPr lang="en-US" sz="2800" dirty="0" smtClean="0">
                <a:solidFill>
                  <a:srgbClr val="0070C0"/>
                </a:solidFill>
              </a:rPr>
              <a:t> = “ + (</a:t>
            </a:r>
            <a:r>
              <a:rPr lang="en-US" sz="2800" dirty="0" err="1" smtClean="0">
                <a:solidFill>
                  <a:srgbClr val="0070C0"/>
                </a:solidFill>
              </a:rPr>
              <a:t>a+b</a:t>
            </a:r>
            <a:r>
              <a:rPr lang="en-US" sz="2800" dirty="0" smtClean="0">
                <a:solidFill>
                  <a:srgbClr val="0070C0"/>
                </a:solidFill>
              </a:rPr>
              <a:t>))</a:t>
            </a:r>
          </a:p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}</a:t>
            </a:r>
          </a:p>
          <a:p>
            <a:pPr>
              <a:buNone/>
            </a:pPr>
            <a:r>
              <a:rPr lang="id-ID" sz="2800" smtClean="0">
                <a:solidFill>
                  <a:srgbClr val="C00000"/>
                </a:solidFill>
              </a:rPr>
              <a:t>void </a:t>
            </a:r>
            <a:r>
              <a:rPr lang="en-US" sz="2800" smtClean="0">
                <a:solidFill>
                  <a:srgbClr val="C00000"/>
                </a:solidFill>
              </a:rPr>
              <a:t>pertambahan(int </a:t>
            </a:r>
            <a:r>
              <a:rPr lang="en-US" sz="2800" dirty="0" smtClean="0">
                <a:solidFill>
                  <a:srgbClr val="C00000"/>
                </a:solidFill>
              </a:rPr>
              <a:t>a, 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b){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int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hasil</a:t>
            </a:r>
            <a:r>
              <a:rPr lang="en-US" sz="2800" dirty="0" smtClean="0">
                <a:solidFill>
                  <a:srgbClr val="C00000"/>
                </a:solidFill>
              </a:rPr>
              <a:t> = a + b;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	 </a:t>
            </a:r>
            <a:r>
              <a:rPr lang="en-US" sz="2800" dirty="0" err="1" smtClean="0">
                <a:solidFill>
                  <a:srgbClr val="C00000"/>
                </a:solidFill>
              </a:rPr>
              <a:t>System.out.println</a:t>
            </a:r>
            <a:r>
              <a:rPr lang="en-US" sz="2800" dirty="0" smtClean="0">
                <a:solidFill>
                  <a:srgbClr val="C00000"/>
                </a:solidFill>
              </a:rPr>
              <a:t>(“</a:t>
            </a:r>
            <a:r>
              <a:rPr lang="en-US" sz="2800" dirty="0" err="1" smtClean="0">
                <a:solidFill>
                  <a:srgbClr val="C00000"/>
                </a:solidFill>
              </a:rPr>
              <a:t>Hasil</a:t>
            </a:r>
            <a:r>
              <a:rPr lang="en-US" sz="2800" dirty="0" smtClean="0">
                <a:solidFill>
                  <a:srgbClr val="C00000"/>
                </a:solidFill>
              </a:rPr>
              <a:t> = “ + </a:t>
            </a:r>
            <a:r>
              <a:rPr lang="en-US" sz="2800" dirty="0" err="1" smtClean="0">
                <a:solidFill>
                  <a:srgbClr val="C00000"/>
                </a:solidFill>
              </a:rPr>
              <a:t>hasil</a:t>
            </a:r>
            <a:r>
              <a:rPr lang="en-US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Konstruktor  -1-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 smtClean="0">
                <a:solidFill>
                  <a:srgbClr val="C00000"/>
                </a:solidFill>
              </a:rPr>
              <a:t>Method yang digunakan untuk memberi nilai awal </a:t>
            </a:r>
            <a:r>
              <a:rPr lang="id-ID" sz="3200" dirty="0" smtClean="0"/>
              <a:t>pada saat object diciptakan</a:t>
            </a:r>
          </a:p>
          <a:p>
            <a:r>
              <a:rPr lang="id-ID" sz="3200" dirty="0" smtClean="0"/>
              <a:t>Dipanggil secara otomatis ketika </a:t>
            </a:r>
            <a:r>
              <a:rPr lang="id-ID" sz="3200" dirty="0" smtClean="0">
                <a:solidFill>
                  <a:srgbClr val="C00000"/>
                </a:solidFill>
              </a:rPr>
              <a:t>new</a:t>
            </a:r>
            <a:r>
              <a:rPr lang="id-ID" sz="3200" dirty="0" smtClean="0"/>
              <a:t> digunakan untuk membuat instan class</a:t>
            </a:r>
          </a:p>
          <a:p>
            <a:r>
              <a:rPr lang="id-ID" sz="3200" dirty="0" smtClean="0"/>
              <a:t>Sifat konstruktor:</a:t>
            </a:r>
          </a:p>
          <a:p>
            <a:pPr lvl="1"/>
            <a:r>
              <a:rPr lang="id-ID" sz="2800" dirty="0" smtClean="0"/>
              <a:t>Nama konstruktor </a:t>
            </a:r>
            <a:r>
              <a:rPr lang="id-ID" sz="2800" dirty="0" smtClean="0">
                <a:solidFill>
                  <a:srgbClr val="C00000"/>
                </a:solidFill>
              </a:rPr>
              <a:t>sama dengan nama class</a:t>
            </a:r>
          </a:p>
          <a:p>
            <a:pPr lvl="1"/>
            <a:r>
              <a:rPr lang="id-ID" sz="2800" dirty="0" smtClean="0">
                <a:solidFill>
                  <a:srgbClr val="C00000"/>
                </a:solidFill>
              </a:rPr>
              <a:t>Tidak memiliki nilai balik</a:t>
            </a:r>
            <a:r>
              <a:rPr lang="id-ID" sz="2800" dirty="0" smtClean="0"/>
              <a:t> dan tidak boleh ada kata kunci void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OOP Concepts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id-ID" sz="2800" dirty="0" smtClean="0">
                <a:solidFill>
                  <a:srgbClr val="C00000"/>
                </a:solidFill>
              </a:rPr>
              <a:t>Konsep Pemrograman dan Paradigmanya: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Tingkat Bahasa Pemrograman, Paradigma Pemrograman, </a:t>
            </a:r>
            <a:endParaRPr lang="en-US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Teknologi</a:t>
            </a:r>
            <a:r>
              <a:rPr lang="en-US" sz="2800" dirty="0" smtClean="0">
                <a:solidFill>
                  <a:srgbClr val="C00000"/>
                </a:solidFill>
              </a:rPr>
              <a:t> Java </a:t>
            </a:r>
            <a:r>
              <a:rPr lang="en-US" sz="2800" dirty="0" err="1" smtClean="0">
                <a:solidFill>
                  <a:srgbClr val="C00000"/>
                </a:solidFill>
              </a:rPr>
              <a:t>dan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Perangkat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id-ID" sz="2800" dirty="0" smtClean="0">
                <a:solidFill>
                  <a:srgbClr val="C00000"/>
                </a:solidFill>
              </a:rPr>
              <a:t>Pemrograman</a:t>
            </a:r>
            <a:r>
              <a:rPr lang="en-US" sz="2800" dirty="0" smtClean="0">
                <a:solidFill>
                  <a:srgbClr val="C00000"/>
                </a:solidFill>
              </a:rPr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Java Family, </a:t>
            </a:r>
            <a:r>
              <a:rPr lang="en-US" sz="2400" dirty="0" err="1" smtClean="0"/>
              <a:t>Perangkat</a:t>
            </a:r>
            <a:r>
              <a:rPr lang="en-US" sz="2400" dirty="0" smtClean="0"/>
              <a:t>, </a:t>
            </a:r>
            <a:r>
              <a:rPr lang="en-US" sz="2400" dirty="0" err="1" smtClean="0"/>
              <a:t>Instalasi</a:t>
            </a:r>
            <a:r>
              <a:rPr lang="en-US" sz="2400" dirty="0" smtClean="0"/>
              <a:t>, </a:t>
            </a:r>
            <a:r>
              <a:rPr lang="en-US" sz="2400" dirty="0" err="1" smtClean="0"/>
              <a:t>Kompilasi</a:t>
            </a:r>
            <a:r>
              <a:rPr lang="en-US" sz="2400" dirty="0" smtClean="0"/>
              <a:t>   </a:t>
            </a:r>
            <a:endParaRPr lang="id-ID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Konsep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Dasar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Pemrograman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Berorientasi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Objek</a:t>
            </a:r>
            <a:r>
              <a:rPr lang="id-ID" sz="2800" dirty="0" smtClean="0">
                <a:solidFill>
                  <a:srgbClr val="C00000"/>
                </a:solidFill>
              </a:rPr>
              <a:t>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Class, Object, Attribute, Method, </a:t>
            </a:r>
            <a:r>
              <a:rPr lang="id-ID" sz="2400" dirty="0" smtClean="0"/>
              <a:t>Constructor</a:t>
            </a:r>
            <a:endParaRPr lang="en-US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Karakteristik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Pemrograman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Berorientasi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Objek</a:t>
            </a:r>
            <a:r>
              <a:rPr lang="id-ID" sz="2800" dirty="0" smtClean="0">
                <a:solidFill>
                  <a:srgbClr val="C00000"/>
                </a:solidFill>
              </a:rPr>
              <a:t>: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en-US" sz="2400" dirty="0" smtClean="0"/>
              <a:t>Abstraction, </a:t>
            </a:r>
            <a:r>
              <a:rPr lang="id-ID" sz="2400" dirty="0" smtClean="0"/>
              <a:t>Encapsulation, Inheritance, Polymorphisme</a:t>
            </a:r>
            <a:endParaRPr lang="en-US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Pengorganisasian</a:t>
            </a:r>
            <a:r>
              <a:rPr lang="en-US" sz="2800" dirty="0" smtClean="0">
                <a:solidFill>
                  <a:srgbClr val="C00000"/>
                </a:solidFill>
              </a:rPr>
              <a:t> Class: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id-ID" sz="2400" dirty="0" smtClean="0"/>
              <a:t>Package, </a:t>
            </a:r>
            <a:r>
              <a:rPr lang="id-ID" sz="2400" dirty="0" err="1" smtClean="0"/>
              <a:t>Interface</a:t>
            </a:r>
            <a:r>
              <a:rPr lang="id-ID" sz="2400" dirty="0" smtClean="0"/>
              <a:t>, JAR, Java API </a:t>
            </a:r>
            <a:r>
              <a:rPr lang="id-ID" sz="2400" dirty="0" err="1" smtClean="0"/>
              <a:t>Documentation</a:t>
            </a:r>
            <a:endParaRPr lang="id-ID" sz="2400" dirty="0" smtClean="0"/>
          </a:p>
          <a:p>
            <a:pPr marL="571500" indent="-571500" eaLnBrk="1" hangingPunct="1">
              <a:buFont typeface="Wingdings" pitchFamily="2" charset="2"/>
              <a:buAutoNum type="arabicPeriod"/>
              <a:defRPr/>
            </a:pPr>
            <a:endParaRPr lang="id-ID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5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5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5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35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609600"/>
          </a:xfrm>
        </p:spPr>
        <p:txBody>
          <a:bodyPr/>
          <a:lstStyle/>
          <a:p>
            <a:r>
              <a:rPr lang="id-ID" dirty="0" smtClean="0"/>
              <a:t>Konstruktor  -2-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191000"/>
          </a:xfr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1800" dirty="0" smtClean="0"/>
              <a:t>public </a:t>
            </a:r>
            <a:r>
              <a:rPr lang="id-ID" sz="1800" dirty="0" smtClean="0"/>
              <a:t>class Mobil {</a:t>
            </a:r>
          </a:p>
          <a:p>
            <a:pPr>
              <a:buNone/>
            </a:pPr>
            <a:r>
              <a:rPr lang="id-ID" sz="1800" dirty="0" smtClean="0"/>
              <a:t>	String warna;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id-ID" sz="1800" dirty="0" smtClean="0"/>
              <a:t>int </a:t>
            </a:r>
            <a:r>
              <a:rPr lang="id-ID" sz="1800" dirty="0" err="1" smtClean="0"/>
              <a:t>tahunProduksi</a:t>
            </a:r>
            <a:r>
              <a:rPr lang="id-ID" sz="1800" dirty="0" smtClean="0"/>
              <a:t>;</a:t>
            </a:r>
          </a:p>
          <a:p>
            <a:pPr>
              <a:buNone/>
            </a:pPr>
            <a:r>
              <a:rPr lang="id-ID" sz="1800" dirty="0" smtClean="0"/>
              <a:t>	</a:t>
            </a:r>
            <a:r>
              <a:rPr lang="id-ID" sz="1800" dirty="0" smtClean="0">
                <a:solidFill>
                  <a:srgbClr val="C00000"/>
                </a:solidFill>
              </a:rPr>
              <a:t>public Mobil(String warna, int tahunProduksi){</a:t>
            </a:r>
          </a:p>
          <a:p>
            <a:pPr>
              <a:buNone/>
            </a:pPr>
            <a:r>
              <a:rPr lang="id-ID" sz="1800" dirty="0" smtClean="0">
                <a:solidFill>
                  <a:srgbClr val="C00000"/>
                </a:solidFill>
              </a:rPr>
              <a:t>		this.warna = warna;</a:t>
            </a:r>
          </a:p>
          <a:p>
            <a:pPr>
              <a:buNone/>
            </a:pPr>
            <a:r>
              <a:rPr lang="id-ID" sz="1800" dirty="0" smtClean="0">
                <a:solidFill>
                  <a:srgbClr val="C00000"/>
                </a:solidFill>
              </a:rPr>
              <a:t>		this.tahunProduksi = tahunProduksi;</a:t>
            </a:r>
          </a:p>
          <a:p>
            <a:pPr>
              <a:buNone/>
            </a:pPr>
            <a:r>
              <a:rPr lang="id-ID" sz="1800" dirty="0" smtClean="0">
                <a:solidFill>
                  <a:srgbClr val="C00000"/>
                </a:solidFill>
              </a:rPr>
              <a:t>	}</a:t>
            </a:r>
          </a:p>
          <a:p>
            <a:pPr>
              <a:buNone/>
            </a:pPr>
            <a:r>
              <a:rPr lang="id-ID" sz="1800" dirty="0" smtClean="0"/>
              <a:t>	public void info(){</a:t>
            </a:r>
          </a:p>
          <a:p>
            <a:pPr>
              <a:buNone/>
            </a:pPr>
            <a:r>
              <a:rPr lang="id-ID" sz="1800" dirty="0" smtClean="0"/>
              <a:t>		 System.out.println("Warna: " + warna);</a:t>
            </a:r>
          </a:p>
          <a:p>
            <a:pPr>
              <a:buNone/>
            </a:pPr>
            <a:r>
              <a:rPr lang="id-ID" sz="1800" dirty="0" smtClean="0"/>
              <a:t>	  	System.out.println("Tahun: " + </a:t>
            </a:r>
            <a:r>
              <a:rPr lang="id-ID" sz="1800" dirty="0" err="1" smtClean="0"/>
              <a:t>tahunProduksi</a:t>
            </a:r>
            <a:r>
              <a:rPr lang="id-ID" sz="1800" dirty="0" smtClean="0"/>
              <a:t>);</a:t>
            </a:r>
          </a:p>
          <a:p>
            <a:pPr>
              <a:buNone/>
            </a:pPr>
            <a:r>
              <a:rPr lang="id-ID" sz="1800" dirty="0" smtClean="0"/>
              <a:t>	}</a:t>
            </a:r>
          </a:p>
          <a:p>
            <a:pPr>
              <a:buNone/>
            </a:pPr>
            <a:r>
              <a:rPr lang="id-ID" sz="1800" dirty="0" smtClean="0"/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4876800"/>
            <a:ext cx="8229600" cy="1981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public 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class MobilKonstruktor{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public static void main(String[] args){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Mobil mobilku = new Mobil(“Merah”, 2003);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	mobilku.info();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en-US" sz="1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}</a:t>
            </a:r>
            <a:endParaRPr kumimoji="0" lang="id-ID" sz="1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7680" y="533400"/>
            <a:ext cx="17629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Mobil.java</a:t>
            </a:r>
            <a:endParaRPr lang="id-ID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52307" y="4899472"/>
            <a:ext cx="350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Mobil</a:t>
            </a:r>
            <a:r>
              <a:rPr lang="en-US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Konstruktor</a:t>
            </a:r>
            <a:r>
              <a:rPr lang="id-ID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cs typeface="Calibri" pitchFamily="34" charset="0"/>
              </a:rPr>
              <a:t>.java</a:t>
            </a:r>
            <a:endParaRPr lang="id-ID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Kata Kunci this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1676400"/>
          </a:xfrm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sz="3200" dirty="0" smtClean="0"/>
              <a:t>Digunakan pada pembuatan class dan digunakan untuk </a:t>
            </a:r>
            <a:r>
              <a:rPr lang="id-ID" sz="3200" dirty="0" smtClean="0">
                <a:solidFill>
                  <a:srgbClr val="C00000"/>
                </a:solidFill>
              </a:rPr>
              <a:t>menyatakan object sekarang</a:t>
            </a:r>
            <a:endParaRPr lang="id-ID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2209800"/>
            <a:ext cx="4267200" cy="4038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public 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class Mobil{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String warna;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int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 tahunProduksi;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oid isiData(String</a:t>
            </a:r>
            <a:r>
              <a:rPr kumimoji="0" lang="id-ID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aW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arna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          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aT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ahunProduksi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warna = </a:t>
            </a:r>
            <a:r>
              <a:rPr kumimoji="0" lang="en-US" sz="2000" b="1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aW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arna;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tahunProduksi = </a:t>
            </a:r>
            <a:r>
              <a:rPr kumimoji="0" lang="en-US" sz="2000" b="1" kern="0" dirty="0" err="1" smtClean="0">
                <a:effectLst/>
                <a:latin typeface="Calibri" pitchFamily="34" charset="0"/>
                <a:ea typeface="+mn-ea"/>
                <a:cs typeface="Calibri" pitchFamily="34" charset="0"/>
              </a:rPr>
              <a:t>aT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48200" y="2209800"/>
            <a:ext cx="4267200" cy="4038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cs typeface="Calibri" pitchFamily="34" charset="0"/>
              </a:rPr>
              <a:t>public </a:t>
            </a: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class Mobil{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	String warna;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	</a:t>
            </a:r>
            <a:r>
              <a:rPr kumimoji="0" lang="id-ID" sz="2000" b="1" kern="0" dirty="0" err="1" smtClean="0">
                <a:effectLst/>
                <a:latin typeface="Calibri" pitchFamily="34" charset="0"/>
                <a:cs typeface="Calibri" pitchFamily="34" charset="0"/>
              </a:rPr>
              <a:t>int</a:t>
            </a:r>
            <a:r>
              <a:rPr kumimoji="0" lang="id-ID" sz="2000" b="1" kern="0" dirty="0" smtClean="0">
                <a:effectLst/>
                <a:latin typeface="Calibri" pitchFamily="34" charset="0"/>
                <a:cs typeface="Calibri" pitchFamily="34" charset="0"/>
              </a:rPr>
              <a:t> tahunProduksi;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2000" b="1" kern="0" dirty="0" smtClean="0">
              <a:effectLst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v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oid isiData(String</a:t>
            </a:r>
            <a:r>
              <a:rPr kumimoji="0" lang="id-ID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warna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,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/>
            </a:r>
            <a:b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      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 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tahunProduksi</a:t>
            </a:r>
            <a:r>
              <a:rPr kumimoji="0" lang="id-ID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){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kumimoji="0" lang="id-ID" sz="2000" b="1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this.warna = warna;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1900" b="1" kern="0" dirty="0" smtClean="0">
                <a:solidFill>
                  <a:srgbClr val="C000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	this.tahunProduksi = tahunProduksi;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id-ID" sz="2000" b="1" kern="0" dirty="0" smtClean="0">
                <a:effectLst/>
                <a:latin typeface="Calibri" pitchFamily="34" charset="0"/>
                <a:ea typeface="+mn-ea"/>
                <a:cs typeface="Calibri" pitchFamily="34" charset="0"/>
              </a:rPr>
              <a:t>}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id-ID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638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Bank</a:t>
            </a:r>
          </a:p>
          <a:p>
            <a:pPr marL="863600" lvl="1" indent="-514350"/>
            <a:r>
              <a:rPr lang="id-ID" dirty="0" smtClean="0"/>
              <a:t>Buat konstruktor </a:t>
            </a:r>
            <a:r>
              <a:rPr lang="id-ID" dirty="0" err="1" smtClean="0"/>
              <a:t>class</a:t>
            </a:r>
            <a:r>
              <a:rPr lang="id-ID" dirty="0" smtClean="0"/>
              <a:t> Bank dengan parameter: </a:t>
            </a:r>
            <a:r>
              <a:rPr lang="en-US" dirty="0" smtClean="0">
                <a:solidFill>
                  <a:srgbClr val="C00000"/>
                </a:solidFill>
              </a:rPr>
              <a:t>s</a:t>
            </a:r>
            <a:r>
              <a:rPr lang="id-ID" dirty="0" err="1" smtClean="0">
                <a:solidFill>
                  <a:srgbClr val="C00000"/>
                </a:solidFill>
              </a:rPr>
              <a:t>aldo</a:t>
            </a:r>
            <a:endParaRPr lang="id-ID" dirty="0" smtClean="0">
              <a:solidFill>
                <a:srgbClr val="C00000"/>
              </a:solidFill>
            </a:endParaRPr>
          </a:p>
          <a:p>
            <a:pPr marL="863600" lvl="1" indent="-514350"/>
            <a:r>
              <a:rPr lang="id-ID" dirty="0" smtClean="0"/>
              <a:t>Buat </a:t>
            </a:r>
            <a:r>
              <a:rPr lang="id-ID" dirty="0" err="1" smtClean="0"/>
              <a:t>method</a:t>
            </a:r>
            <a:r>
              <a:rPr lang="id-ID" dirty="0" smtClean="0"/>
              <a:t>:</a:t>
            </a:r>
            <a:r>
              <a:rPr lang="id-ID" dirty="0"/>
              <a:t> </a:t>
            </a:r>
            <a:r>
              <a:rPr lang="id-ID" dirty="0" err="1" smtClean="0">
                <a:solidFill>
                  <a:srgbClr val="C00000"/>
                </a:solidFill>
              </a:rPr>
              <a:t>simpanUang</a:t>
            </a:r>
            <a:r>
              <a:rPr lang="id-ID" dirty="0" smtClean="0"/>
              <a:t>, </a:t>
            </a:r>
            <a:r>
              <a:rPr lang="id-ID" dirty="0" err="1" smtClean="0">
                <a:solidFill>
                  <a:srgbClr val="C00000"/>
                </a:solidFill>
              </a:rPr>
              <a:t>ambilUang</a:t>
            </a:r>
            <a:r>
              <a:rPr lang="id-ID" dirty="0" smtClean="0"/>
              <a:t>, dan </a:t>
            </a:r>
            <a:r>
              <a:rPr lang="id-ID" dirty="0" err="1" smtClean="0">
                <a:solidFill>
                  <a:srgbClr val="C00000"/>
                </a:solidFill>
              </a:rPr>
              <a:t>getSaldo</a:t>
            </a:r>
            <a:endParaRPr lang="id-ID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id-ID" dirty="0" err="1" smtClean="0">
                <a:solidFill>
                  <a:srgbClr val="C00000"/>
                </a:solidFill>
              </a:rPr>
              <a:t>BankBeraksi</a:t>
            </a:r>
            <a:r>
              <a:rPr lang="id-ID" dirty="0" smtClean="0"/>
              <a:t>, tetapkan saldo awal lewat </a:t>
            </a:r>
            <a:r>
              <a:rPr lang="id-ID" dirty="0" err="1" smtClean="0"/>
              <a:t>konstruktur</a:t>
            </a:r>
            <a:r>
              <a:rPr lang="id-ID" dirty="0" smtClean="0"/>
              <a:t> Rp. 100000, jalankan 3 method di atas, dan tampilkan proses sebagai berikut:</a:t>
            </a:r>
            <a:br>
              <a:rPr lang="id-ID" dirty="0" smtClean="0"/>
            </a:br>
            <a:r>
              <a:rPr lang="id-ID" sz="1600" dirty="0" smtClean="0"/>
              <a:t/>
            </a:r>
            <a:br>
              <a:rPr lang="id-ID" sz="1600" dirty="0" smtClean="0"/>
            </a:br>
            <a:r>
              <a:rPr lang="id-ID" dirty="0" smtClean="0"/>
              <a:t>	</a:t>
            </a:r>
            <a:r>
              <a:rPr lang="id-ID" sz="2000" dirty="0" smtClean="0"/>
              <a:t>Selamat Datang di Bank ABC</a:t>
            </a:r>
            <a:br>
              <a:rPr lang="id-ID" sz="2000" dirty="0" smtClean="0"/>
            </a:br>
            <a:r>
              <a:rPr lang="id-ID" sz="2000" dirty="0" smtClean="0"/>
              <a:t>	Saldo saat ini: Rp. 100000</a:t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	Simpan uang: Rp. 500000</a:t>
            </a:r>
            <a:br>
              <a:rPr lang="id-ID" sz="2000" dirty="0" smtClean="0"/>
            </a:br>
            <a:r>
              <a:rPr lang="id-ID" sz="2000" dirty="0" smtClean="0"/>
              <a:t>	Saldo saat ini: Rp. 600000</a:t>
            </a:r>
            <a:br>
              <a:rPr lang="id-ID" sz="2000" dirty="0" smtClean="0"/>
            </a:b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dirty="0" smtClean="0"/>
              <a:t>	Ambil uang: Rp. 150000</a:t>
            </a:r>
            <a:br>
              <a:rPr lang="id-ID" sz="2000" dirty="0" smtClean="0"/>
            </a:br>
            <a:r>
              <a:rPr lang="id-ID" sz="2000" dirty="0" smtClean="0"/>
              <a:t>	Saldo saat ini: Rp. 450000</a:t>
            </a:r>
            <a:endParaRPr lang="id-ID" sz="2000" dirty="0"/>
          </a:p>
          <a:p>
            <a:pPr marL="514350" indent="-514350">
              <a:buFont typeface="+mj-lt"/>
              <a:buAutoNum type="arabicPeriod"/>
            </a:pPr>
            <a:endParaRPr lang="id-ID" sz="2000" dirty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Abstraction, Encapsulation, Inheritance, Polymorphism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01000" cy="21336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1.4 </a:t>
            </a:r>
            <a:r>
              <a:rPr lang="en-US" sz="4400" dirty="0" err="1" smtClean="0"/>
              <a:t>Karakteristik</a:t>
            </a:r>
            <a:r>
              <a:rPr lang="en-US" sz="4400" dirty="0" smtClean="0"/>
              <a:t> </a:t>
            </a:r>
            <a:r>
              <a:rPr lang="id-ID" sz="4400" dirty="0" smtClean="0"/>
              <a:t>Pemrograman Berorientasi Objek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Abstraction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r>
              <a:rPr lang="id-ID" dirty="0" smtClean="0"/>
              <a:t>Cara kita melihat suatu sistem dalam </a:t>
            </a:r>
            <a:r>
              <a:rPr lang="id-ID" dirty="0" smtClean="0">
                <a:solidFill>
                  <a:srgbClr val="C00000"/>
                </a:solidFill>
              </a:rPr>
              <a:t>bentuk yang lebih sederhana</a:t>
            </a:r>
            <a:r>
              <a:rPr lang="id-ID" dirty="0" smtClean="0"/>
              <a:t>, yaitu sebagai suatu kumpulan subsistem  (object) yang saling berinteraksi.</a:t>
            </a:r>
          </a:p>
          <a:p>
            <a:pPr lvl="1"/>
            <a:r>
              <a:rPr lang="id-ID" dirty="0" smtClean="0"/>
              <a:t>Mobil adalah kumpulan sistem pengapian, sistem kemudi, sistem pengereman</a:t>
            </a:r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meng-abstraksikan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class</a:t>
            </a:r>
          </a:p>
          <a:p>
            <a:r>
              <a:rPr lang="en-US" dirty="0" smtClean="0"/>
              <a:t>Object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id-ID" dirty="0" smtClean="0">
                <a:solidFill>
                  <a:srgbClr val="C00000"/>
                </a:solidFill>
              </a:rPr>
              <a:t>modular</a:t>
            </a:r>
            <a:r>
              <a:rPr lang="en-US" dirty="0" err="1" smtClean="0">
                <a:solidFill>
                  <a:srgbClr val="C00000"/>
                </a:solidFill>
              </a:rPr>
              <a:t>ity</a:t>
            </a:r>
            <a:r>
              <a:rPr lang="id-ID" dirty="0" smtClean="0"/>
              <a:t>. Object dapat ditulis dan </a:t>
            </a:r>
            <a:r>
              <a:rPr lang="id-ID" dirty="0" smtClean="0">
                <a:solidFill>
                  <a:srgbClr val="C00000"/>
                </a:solidFill>
              </a:rPr>
              <a:t>dimaintain terpisah (independen) </a:t>
            </a:r>
            <a:r>
              <a:rPr lang="id-ID" dirty="0" smtClean="0"/>
              <a:t>dari object lain</a:t>
            </a:r>
            <a:endParaRPr lang="en-US" dirty="0" smtClean="0"/>
          </a:p>
          <a:p>
            <a:pPr lvl="1"/>
            <a:endParaRPr lang="id-ID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 descr="c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0515" y="0"/>
            <a:ext cx="916451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Content Placeholder 4" descr="sepeda-lengk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82" y="0"/>
            <a:ext cx="9132018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Encapsulation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534400" cy="4792663"/>
          </a:xfrm>
        </p:spPr>
        <p:txBody>
          <a:bodyPr/>
          <a:lstStyle/>
          <a:p>
            <a:r>
              <a:rPr lang="id-ID" sz="2800" dirty="0" smtClean="0"/>
              <a:t>Mekanisme </a:t>
            </a:r>
            <a:r>
              <a:rPr lang="id-ID" sz="2800" dirty="0" smtClean="0">
                <a:solidFill>
                  <a:srgbClr val="C00000"/>
                </a:solidFill>
              </a:rPr>
              <a:t>menyembunyikan </a:t>
            </a:r>
            <a:r>
              <a:rPr lang="id-ID" sz="2800" dirty="0" err="1" smtClean="0">
                <a:solidFill>
                  <a:srgbClr val="C00000"/>
                </a:solidFill>
              </a:rPr>
              <a:t>suatu</a:t>
            </a:r>
            <a:r>
              <a:rPr lang="id-ID" sz="2800" dirty="0" smtClean="0">
                <a:solidFill>
                  <a:srgbClr val="C00000"/>
                </a:solidFill>
              </a:rPr>
              <a:t> proses dan data dalam sistem </a:t>
            </a:r>
            <a:r>
              <a:rPr lang="id-ID" sz="2800" dirty="0" smtClean="0"/>
              <a:t>untuk menghindari interferensi, dan menyederhanakan penggunaan proses itu sendiri</a:t>
            </a:r>
          </a:p>
          <a:p>
            <a:pPr lvl="1"/>
            <a:r>
              <a:rPr lang="id-ID" sz="2400" dirty="0" smtClean="0"/>
              <a:t>Tongkat transmisi (gigi) pada mobil</a:t>
            </a:r>
          </a:p>
          <a:p>
            <a:pPr lvl="1"/>
            <a:r>
              <a:rPr lang="id-ID" sz="2400" dirty="0" smtClean="0"/>
              <a:t>Tombol on/off/pengaturan suhu pada AC</a:t>
            </a:r>
            <a:endParaRPr lang="en-US" sz="2400" dirty="0" smtClean="0"/>
          </a:p>
          <a:p>
            <a:r>
              <a:rPr lang="en-US" sz="2800" dirty="0"/>
              <a:t>Class access level (public, protected, </a:t>
            </a:r>
            <a:r>
              <a:rPr lang="en-US" sz="2800" dirty="0" err="1"/>
              <a:t>privat</a:t>
            </a:r>
            <a:r>
              <a:rPr lang="en-US" sz="2800" dirty="0"/>
              <a:t>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implementasi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dari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konsep</a:t>
            </a:r>
            <a:r>
              <a:rPr lang="en-US" sz="2800" dirty="0">
                <a:solidFill>
                  <a:srgbClr val="C00000"/>
                </a:solidFill>
              </a:rPr>
              <a:t> encapsulation</a:t>
            </a:r>
            <a:endParaRPr lang="id-ID" sz="2800" dirty="0">
              <a:solidFill>
                <a:srgbClr val="C00000"/>
              </a:solidFill>
            </a:endParaRPr>
          </a:p>
          <a:p>
            <a:r>
              <a:rPr lang="id-ID" sz="2800" dirty="0" err="1" smtClean="0"/>
              <a:t>Enkapsulasi</a:t>
            </a:r>
            <a:r>
              <a:rPr lang="id-ID" sz="2800" dirty="0" smtClean="0"/>
              <a:t> data dapat dilakukan dengan cara: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sz="2400" dirty="0" smtClean="0"/>
              <a:t>mendeklarasikan </a:t>
            </a:r>
            <a:r>
              <a:rPr lang="id-ID" sz="2400" dirty="0" err="1" smtClean="0">
                <a:solidFill>
                  <a:srgbClr val="C00000"/>
                </a:solidFill>
              </a:rPr>
              <a:t>instance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err="1" smtClean="0">
                <a:solidFill>
                  <a:srgbClr val="C00000"/>
                </a:solidFill>
              </a:rPr>
              <a:t>variable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sebagai </a:t>
            </a:r>
            <a:r>
              <a:rPr lang="id-ID" sz="2400" dirty="0" err="1" smtClean="0">
                <a:solidFill>
                  <a:srgbClr val="C00000"/>
                </a:solidFill>
              </a:rPr>
              <a:t>private</a:t>
            </a:r>
            <a:endParaRPr lang="id-ID" sz="2400" dirty="0">
              <a:solidFill>
                <a:srgbClr val="C00000"/>
              </a:solidFill>
            </a:endParaRPr>
          </a:p>
          <a:p>
            <a:pPr marL="919162" lvl="1" indent="-457200">
              <a:buFont typeface="+mj-lt"/>
              <a:buAutoNum type="arabicPeriod"/>
            </a:pPr>
            <a:r>
              <a:rPr lang="id-ID" sz="2400" dirty="0" smtClean="0"/>
              <a:t>mendeklarasikan </a:t>
            </a:r>
            <a:r>
              <a:rPr lang="id-ID" sz="2400" dirty="0" err="1" smtClean="0">
                <a:solidFill>
                  <a:srgbClr val="C00000"/>
                </a:solidFill>
              </a:rPr>
              <a:t>method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yang sifatnya </a:t>
            </a:r>
            <a:r>
              <a:rPr lang="id-ID" sz="2400" dirty="0" err="1" smtClean="0">
                <a:solidFill>
                  <a:srgbClr val="C00000"/>
                </a:solidFill>
              </a:rPr>
              <a:t>public</a:t>
            </a:r>
            <a:r>
              <a:rPr lang="id-ID" sz="2400" dirty="0" smtClean="0">
                <a:solidFill>
                  <a:srgbClr val="C00000"/>
                </a:solidFill>
              </a:rPr>
              <a:t> </a:t>
            </a:r>
            <a:r>
              <a:rPr lang="id-ID" sz="2400" dirty="0" smtClean="0"/>
              <a:t>untuk mengakses </a:t>
            </a:r>
            <a:r>
              <a:rPr lang="id-ID" sz="2400" dirty="0" err="1" smtClean="0"/>
              <a:t>variable</a:t>
            </a:r>
            <a:r>
              <a:rPr lang="id-ID" sz="2400" dirty="0" smtClean="0"/>
              <a:t> tersebut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459105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Class </a:t>
            </a:r>
            <a:r>
              <a:rPr lang="en-US" dirty="0" err="1" smtClean="0"/>
              <a:t>Lingkaran</a:t>
            </a:r>
            <a:r>
              <a:rPr lang="en-US" dirty="0" smtClean="0"/>
              <a:t>{</a:t>
            </a:r>
          </a:p>
          <a:p>
            <a:pPr marL="0" indent="0">
              <a:buNone/>
            </a:pPr>
            <a:r>
              <a:rPr lang="en-US" dirty="0" smtClean="0"/>
              <a:t>	void </a:t>
            </a:r>
            <a:r>
              <a:rPr lang="en-US" dirty="0" err="1" smtClean="0"/>
              <a:t>buatLingkaran</a:t>
            </a:r>
            <a:r>
              <a:rPr lang="en-US" dirty="0" smtClean="0"/>
              <a:t>(){</a:t>
            </a:r>
          </a:p>
          <a:p>
            <a:pPr marL="0" indent="0">
              <a:buNone/>
            </a:pPr>
            <a:r>
              <a:rPr lang="en-US" dirty="0" smtClean="0"/>
              <a:t>	 for(){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dirty="0" err="1" smtClean="0"/>
              <a:t>Garis.buatGaris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4887686" y="1143000"/>
            <a:ext cx="4591050" cy="518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7663" indent="-347663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7F7F7F"/>
              </a:buClr>
              <a:buFont typeface="Wingdings" pitchFamily="2" charset="2"/>
              <a:buChar char="§"/>
              <a:defRPr sz="3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35000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Arial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922338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Wingdings" pitchFamily="2" charset="2"/>
              <a:buChar char="ü"/>
              <a:defRPr sz="2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209675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1497013" indent="-17303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A6A6A6"/>
              </a:buClr>
              <a:buFont typeface="Times" pitchFamily="18" charset="0"/>
              <a:buChar char="•"/>
              <a:defRPr sz="18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19542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14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86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25813" indent="-173038" algn="l" rtl="0" fontAlgn="base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chemeClr val="tx1"/>
              </a:buClr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kumimoji="0" lang="en-US" kern="0" dirty="0">
                <a:effectLst/>
              </a:rPr>
              <a:t>c</a:t>
            </a:r>
            <a:r>
              <a:rPr kumimoji="0" lang="en-US" kern="0" dirty="0" smtClean="0">
                <a:effectLst/>
              </a:rPr>
              <a:t>lass </a:t>
            </a:r>
            <a:r>
              <a:rPr kumimoji="0" lang="en-US" kern="0" dirty="0" err="1" smtClean="0">
                <a:effectLst/>
              </a:rPr>
              <a:t>Garis</a:t>
            </a:r>
            <a:r>
              <a:rPr kumimoji="0" lang="en-US" kern="0" dirty="0" smtClean="0">
                <a:effectLst/>
              </a:rPr>
              <a:t>{</a:t>
            </a:r>
          </a:p>
          <a:p>
            <a:pPr marL="0" indent="0">
              <a:buFont typeface="Wingdings" pitchFamily="2" charset="2"/>
              <a:buNone/>
            </a:pPr>
            <a:r>
              <a:rPr kumimoji="0" lang="en-US" kern="0" dirty="0" smtClean="0">
                <a:effectLst/>
              </a:rPr>
              <a:t>	</a:t>
            </a:r>
            <a:r>
              <a:rPr kumimoji="0" lang="en-US" kern="0" dirty="0" smtClean="0">
                <a:solidFill>
                  <a:srgbClr val="FF0000"/>
                </a:solidFill>
                <a:effectLst/>
              </a:rPr>
              <a:t>private void </a:t>
            </a:r>
            <a:r>
              <a:rPr kumimoji="0" lang="en-US" kern="0" dirty="0" err="1" smtClean="0">
                <a:solidFill>
                  <a:srgbClr val="FF0000"/>
                </a:solidFill>
                <a:effectLst/>
              </a:rPr>
              <a:t>buatTitik</a:t>
            </a:r>
            <a:r>
              <a:rPr kumimoji="0" lang="en-US" kern="0" dirty="0" smtClean="0">
                <a:solidFill>
                  <a:srgbClr val="FF0000"/>
                </a:solidFill>
                <a:effectLst/>
              </a:rPr>
              <a:t>(x, y){	</a:t>
            </a:r>
          </a:p>
          <a:p>
            <a:pPr marL="0" indent="0">
              <a:buFont typeface="Wingdings" pitchFamily="2" charset="2"/>
              <a:buNone/>
            </a:pPr>
            <a:r>
              <a:rPr kumimoji="0" lang="en-US" kern="0" dirty="0" smtClean="0">
                <a:solidFill>
                  <a:srgbClr val="FF0000"/>
                </a:solidFill>
                <a:effectLst/>
              </a:rPr>
              <a:t>	}</a:t>
            </a:r>
          </a:p>
          <a:p>
            <a:pPr marL="0" indent="0">
              <a:buFont typeface="Wingdings" pitchFamily="2" charset="2"/>
              <a:buNone/>
            </a:pPr>
            <a:r>
              <a:rPr kumimoji="0" lang="en-US" kern="0" dirty="0">
                <a:effectLst/>
              </a:rPr>
              <a:t>	</a:t>
            </a:r>
            <a:r>
              <a:rPr kumimoji="0" lang="en-US" kern="0" dirty="0" smtClean="0">
                <a:effectLst/>
              </a:rPr>
              <a:t>public void </a:t>
            </a:r>
            <a:r>
              <a:rPr kumimoji="0" lang="en-US" kern="0" dirty="0" err="1" smtClean="0">
                <a:effectLst/>
              </a:rPr>
              <a:t>buatGaris</a:t>
            </a:r>
            <a:r>
              <a:rPr kumimoji="0" lang="en-US" kern="0" dirty="0" smtClean="0">
                <a:effectLst/>
              </a:rPr>
              <a:t>(</a:t>
            </a:r>
            <a:r>
              <a:rPr kumimoji="0" lang="en-US" kern="0" dirty="0" err="1" smtClean="0">
                <a:effectLst/>
              </a:rPr>
              <a:t>tA</a:t>
            </a:r>
            <a:r>
              <a:rPr kumimoji="0" lang="en-US" kern="0" dirty="0" smtClean="0">
                <a:effectLst/>
              </a:rPr>
              <a:t>, </a:t>
            </a:r>
            <a:r>
              <a:rPr kumimoji="0" lang="en-US" kern="0" dirty="0" err="1" smtClean="0">
                <a:effectLst/>
              </a:rPr>
              <a:t>tB</a:t>
            </a:r>
            <a:r>
              <a:rPr kumimoji="0" lang="en-US" kern="0" dirty="0" smtClean="0">
                <a:effectLst/>
              </a:rPr>
              <a:t>){</a:t>
            </a:r>
          </a:p>
          <a:p>
            <a:pPr marL="0" indent="0">
              <a:buFont typeface="Wingdings" pitchFamily="2" charset="2"/>
              <a:buNone/>
            </a:pPr>
            <a:r>
              <a:rPr kumimoji="0" lang="en-US" kern="0" dirty="0" smtClean="0">
                <a:effectLst/>
              </a:rPr>
              <a:t>	</a:t>
            </a:r>
          </a:p>
          <a:p>
            <a:pPr marL="0" indent="0">
              <a:buFont typeface="Wingdings" pitchFamily="2" charset="2"/>
              <a:buNone/>
            </a:pPr>
            <a:r>
              <a:rPr kumimoji="0" lang="en-US" kern="0" dirty="0" smtClean="0">
                <a:effectLst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r>
              <a:rPr kumimoji="0" lang="en-US" kern="0" dirty="0" smtClean="0">
                <a:effectLst/>
              </a:rPr>
              <a:t>}</a:t>
            </a:r>
            <a:endParaRPr kumimoji="0" lang="en-US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545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 descr="a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319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235267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1.1 </a:t>
            </a:r>
            <a:r>
              <a:rPr lang="id-ID" sz="4400" dirty="0" smtClean="0"/>
              <a:t>Konsep Pemrograman dan Paradigmanya</a:t>
            </a:r>
            <a:endParaRPr lang="id-ID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 smtClean="0"/>
              <a:t>Encapsulation</a:t>
            </a:r>
            <a:r>
              <a:rPr lang="id-ID" dirty="0" smtClean="0"/>
              <a:t> dan </a:t>
            </a:r>
            <a:r>
              <a:rPr lang="en-US" dirty="0" smtClean="0"/>
              <a:t>Access </a:t>
            </a:r>
            <a:r>
              <a:rPr lang="en-US" dirty="0"/>
              <a:t>Modifier</a:t>
            </a:r>
            <a:endParaRPr lang="en-US" altLang="ja-JP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graphicFrame>
        <p:nvGraphicFramePr>
          <p:cNvPr id="37047" name="Group 1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8901"/>
              </p:ext>
            </p:extLst>
          </p:nvPr>
        </p:nvGraphicFramePr>
        <p:xfrm>
          <a:off x="304801" y="1066799"/>
          <a:ext cx="8686801" cy="5181601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1664970"/>
                <a:gridCol w="1737360"/>
                <a:gridCol w="2026920"/>
                <a:gridCol w="1303020"/>
                <a:gridCol w="1954531"/>
              </a:tblGrid>
              <a:tr h="12103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Modifier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Class yang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Package yang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Sama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SubClass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Dalam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Package Lain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private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tanpa</a:t>
                      </a:r>
                      <a:r>
                        <a:rPr kumimoji="1" lang="en-US" altLang="ja-JP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1" lang="en-US" altLang="ja-JP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tanda</a:t>
                      </a:r>
                      <a:endParaRPr kumimoji="1" lang="en-US" altLang="ja-JP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</a:tr>
              <a:tr h="9923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protected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Unicode MS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  <a:tr h="994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public</a:t>
                      </a:r>
                      <a:endParaRPr kumimoji="1" lang="en-US" altLang="ja-JP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</a:rPr>
                        <a:t>  </a:t>
                      </a:r>
                      <a:r>
                        <a:rPr kumimoji="1" lang="ja-JP" alt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cs typeface="Calibri" pitchFamily="34" charset="0"/>
                          <a:sym typeface="Wingdings" pitchFamily="2" charset="2"/>
                        </a:rPr>
                        <a:t></a:t>
                      </a:r>
                      <a:endParaRPr kumimoji="1" lang="ja-JP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50" charset="-128"/>
                        <a:cs typeface="Calibri" pitchFamily="34" charset="0"/>
                        <a:sym typeface="Wingdings" pitchFamily="2" charset="2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830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Encapsulation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74737"/>
            <a:ext cx="8534400" cy="4792663"/>
          </a:xfrm>
        </p:spPr>
        <p:txBody>
          <a:bodyPr/>
          <a:lstStyle/>
          <a:p>
            <a:r>
              <a:rPr lang="id-ID" dirty="0" err="1" smtClean="0"/>
              <a:t>Enkapsulasi</a:t>
            </a:r>
            <a:r>
              <a:rPr lang="id-ID" dirty="0" smtClean="0"/>
              <a:t> data juga dapat dilakukan dengan cara:</a:t>
            </a:r>
          </a:p>
          <a:p>
            <a:pPr marL="919162" lvl="1" indent="-457200">
              <a:buFont typeface="+mj-lt"/>
              <a:buAutoNum type="arabicPeriod"/>
            </a:pPr>
            <a:r>
              <a:rPr lang="id-ID" dirty="0" smtClean="0"/>
              <a:t>mendeklarasikan </a:t>
            </a:r>
            <a:r>
              <a:rPr lang="id-ID" dirty="0" err="1" smtClean="0">
                <a:solidFill>
                  <a:srgbClr val="C00000"/>
                </a:solidFill>
              </a:rPr>
              <a:t>instance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err="1" smtClean="0">
                <a:solidFill>
                  <a:srgbClr val="C00000"/>
                </a:solidFill>
              </a:rPr>
              <a:t>variable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sebagai </a:t>
            </a:r>
            <a:r>
              <a:rPr lang="id-ID" dirty="0" err="1" smtClean="0">
                <a:solidFill>
                  <a:srgbClr val="C00000"/>
                </a:solidFill>
              </a:rPr>
              <a:t>private</a:t>
            </a:r>
            <a:endParaRPr lang="id-ID" dirty="0">
              <a:solidFill>
                <a:srgbClr val="C00000"/>
              </a:solidFill>
            </a:endParaRPr>
          </a:p>
          <a:p>
            <a:pPr marL="919162" lvl="1" indent="-457200">
              <a:buFont typeface="+mj-lt"/>
              <a:buAutoNum type="arabicPeriod"/>
            </a:pPr>
            <a:r>
              <a:rPr lang="id-ID" dirty="0" smtClean="0"/>
              <a:t>mendeklarasikan </a:t>
            </a:r>
            <a:r>
              <a:rPr lang="id-ID" dirty="0" err="1" smtClean="0">
                <a:solidFill>
                  <a:srgbClr val="C00000"/>
                </a:solidFill>
              </a:rPr>
              <a:t>method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yang sifatnya </a:t>
            </a:r>
            <a:r>
              <a:rPr lang="id-ID" dirty="0" err="1" smtClean="0">
                <a:solidFill>
                  <a:srgbClr val="C00000"/>
                </a:solidFill>
              </a:rPr>
              <a:t>public</a:t>
            </a:r>
            <a:r>
              <a:rPr lang="id-ID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untuk mengakses </a:t>
            </a:r>
            <a:r>
              <a:rPr lang="id-ID" dirty="0" err="1" smtClean="0"/>
              <a:t>variable</a:t>
            </a:r>
            <a:r>
              <a:rPr lang="id-ID" dirty="0" smtClean="0"/>
              <a:t> tersebut</a:t>
            </a:r>
            <a:endParaRPr lang="en-US" dirty="0" smtClean="0"/>
          </a:p>
        </p:txBody>
      </p:sp>
      <p:pic>
        <p:nvPicPr>
          <p:cNvPr id="4" name="Picture 5" descr="syntax_cla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8991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749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500" dirty="0" smtClean="0"/>
          </a:p>
          <a:p>
            <a:pPr lvl="1">
              <a:buNone/>
              <a:defRPr/>
            </a:pPr>
            <a:r>
              <a:rPr lang="en-US" sz="2500" dirty="0" smtClean="0"/>
              <a:t>public </a:t>
            </a:r>
            <a:r>
              <a:rPr lang="id-ID" sz="2500" dirty="0" err="1" smtClean="0"/>
              <a:t>class</a:t>
            </a:r>
            <a:r>
              <a:rPr lang="id-ID" sz="2500" dirty="0" smtClean="0"/>
              <a:t> Sepeda{</a:t>
            </a:r>
          </a:p>
          <a:p>
            <a:pPr lvl="1">
              <a:buNone/>
              <a:defRPr/>
            </a:pPr>
            <a:r>
              <a:rPr lang="id-ID" sz="2500" dirty="0"/>
              <a:t>	</a:t>
            </a: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en-US" sz="2500" dirty="0" err="1" smtClean="0"/>
              <a:t>gir</a:t>
            </a:r>
            <a:r>
              <a:rPr lang="en-US" sz="2500" dirty="0" smtClean="0"/>
              <a:t>;</a:t>
            </a:r>
            <a:endParaRPr lang="id-ID" sz="2500" dirty="0" smtClean="0"/>
          </a:p>
          <a:p>
            <a:pPr lvl="1">
              <a:buNone/>
              <a:defRPr/>
            </a:pPr>
            <a:r>
              <a:rPr lang="id-ID" sz="2500" dirty="0" smtClean="0"/>
              <a:t>	</a:t>
            </a:r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void</a:t>
            </a:r>
            <a:r>
              <a:rPr lang="id-ID" sz="2500" dirty="0" smtClean="0"/>
              <a:t> </a:t>
            </a:r>
            <a:r>
              <a:rPr lang="id-ID" sz="2500" dirty="0" err="1" smtClean="0"/>
              <a:t>setGir</a:t>
            </a:r>
            <a:r>
              <a:rPr lang="id-ID" sz="2500" dirty="0" smtClean="0"/>
              <a:t>(</a:t>
            </a:r>
            <a:r>
              <a:rPr lang="id-ID" sz="2500" dirty="0" err="1" smtClean="0"/>
              <a:t>int</a:t>
            </a:r>
            <a:r>
              <a:rPr lang="id-ID" sz="25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5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 lvl="2">
              <a:buNone/>
              <a:defRPr/>
            </a:pPr>
            <a:endParaRPr lang="id-ID" sz="2500" dirty="0" smtClean="0"/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id-ID" sz="2500" dirty="0" err="1" smtClean="0"/>
              <a:t>getGir</a:t>
            </a:r>
            <a:r>
              <a:rPr lang="id-ID" sz="2500" dirty="0" smtClean="0"/>
              <a:t>() {</a:t>
            </a:r>
          </a:p>
          <a:p>
            <a:pPr lvl="2">
              <a:buNone/>
              <a:defRPr/>
            </a:pPr>
            <a:r>
              <a:rPr lang="id-ID" sz="2500" dirty="0"/>
              <a:t>	 </a:t>
            </a:r>
            <a:r>
              <a:rPr lang="id-ID" sz="2500" dirty="0" smtClean="0"/>
              <a:t>   	</a:t>
            </a:r>
            <a:r>
              <a:rPr lang="id-ID" sz="2500" dirty="0" err="1" smtClean="0"/>
              <a:t>return</a:t>
            </a:r>
            <a:r>
              <a:rPr lang="id-ID" sz="2500" dirty="0" smtClean="0"/>
              <a:t> 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</a:p>
          <a:p>
            <a:pPr lvl="1">
              <a:buNone/>
              <a:defRPr/>
            </a:pPr>
            <a:r>
              <a:rPr lang="id-ID" sz="25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66151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SepedaBeraksi.java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  <a:defRPr/>
            </a:pPr>
            <a:endParaRPr lang="id-ID" sz="2200" dirty="0" smtClean="0"/>
          </a:p>
          <a:p>
            <a:pPr lvl="1">
              <a:buNone/>
              <a:defRPr/>
            </a:pPr>
            <a:r>
              <a:rPr lang="en-US" sz="2200" dirty="0" smtClean="0"/>
              <a:t>public </a:t>
            </a:r>
            <a:r>
              <a:rPr lang="id-ID" sz="2200" dirty="0" smtClean="0"/>
              <a:t>class SepedaBeraksi{</a:t>
            </a:r>
          </a:p>
          <a:p>
            <a:pPr lvl="1">
              <a:buNone/>
              <a:defRPr/>
            </a:pPr>
            <a:r>
              <a:rPr lang="id-ID" sz="2200" dirty="0" smtClean="0"/>
              <a:t> 		</a:t>
            </a:r>
            <a:r>
              <a:rPr lang="id-ID" sz="2200" dirty="0" err="1" smtClean="0"/>
              <a:t>public</a:t>
            </a:r>
            <a:r>
              <a:rPr lang="id-ID" sz="2200" dirty="0" smtClean="0"/>
              <a:t> static void main(String[] args) {</a:t>
            </a:r>
          </a:p>
          <a:p>
            <a:pPr lvl="1">
              <a:buNone/>
              <a:defRPr/>
            </a:pPr>
            <a:r>
              <a:rPr lang="id-ID" sz="2200" dirty="0" smtClean="0"/>
              <a:t>			Sepeda sepedaku = new Sepeda();</a:t>
            </a:r>
          </a:p>
          <a:p>
            <a:pPr lvl="1">
              <a:buNone/>
              <a:defRPr/>
            </a:pPr>
            <a:r>
              <a:rPr lang="id-ID" sz="2200" dirty="0" smtClean="0"/>
              <a:t>	     </a:t>
            </a:r>
          </a:p>
          <a:p>
            <a:pPr lvl="1">
              <a:buNone/>
              <a:defRPr/>
            </a:pPr>
            <a:r>
              <a:rPr lang="id-ID" sz="2200" dirty="0" smtClean="0"/>
              <a:t>			</a:t>
            </a:r>
            <a:r>
              <a:rPr lang="id-ID" sz="2200" dirty="0" err="1" smtClean="0"/>
              <a:t>sepedaku.setGir</a:t>
            </a:r>
            <a:r>
              <a:rPr lang="id-ID" sz="2200" dirty="0" smtClean="0"/>
              <a:t>(1);</a:t>
            </a:r>
          </a:p>
          <a:p>
            <a:pPr lvl="1">
              <a:buNone/>
              <a:defRPr/>
            </a:pP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/* Variabel bisa diubah atau tidak sengaja diubah.</a:t>
            </a:r>
          </a:p>
          <a:p>
            <a:pPr lvl="1">
              <a:buNone/>
              <a:defRPr/>
            </a:pP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     Hal ini berbahaya dan sering menimbulkan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bug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lvl="1">
              <a:buNone/>
              <a:defRPr/>
            </a:pP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	     Berikan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modifier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pada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instance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*/</a:t>
            </a:r>
          </a:p>
          <a:p>
            <a:pPr lvl="1">
              <a:buNone/>
              <a:defRPr/>
            </a:pP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id-ID" sz="2200" b="1" dirty="0" err="1" smtClean="0">
                <a:solidFill>
                  <a:srgbClr val="C00000"/>
                </a:solidFill>
              </a:rPr>
              <a:t>sepedaku.gir</a:t>
            </a:r>
            <a:r>
              <a:rPr lang="id-ID" sz="2200" b="1" dirty="0" smtClean="0">
                <a:solidFill>
                  <a:srgbClr val="C00000"/>
                </a:solidFill>
              </a:rPr>
              <a:t> = 3;</a:t>
            </a:r>
            <a:r>
              <a:rPr lang="id-ID" sz="2200" b="1" dirty="0" smtClean="0"/>
              <a:t> </a:t>
            </a:r>
            <a:r>
              <a:rPr lang="id-ID" sz="2200" dirty="0" smtClean="0"/>
              <a:t>			</a:t>
            </a:r>
          </a:p>
          <a:p>
            <a:pPr lvl="1">
              <a:buNone/>
              <a:defRPr/>
            </a:pPr>
            <a:r>
              <a:rPr lang="id-ID" sz="2200" dirty="0"/>
              <a:t>	</a:t>
            </a:r>
            <a:r>
              <a:rPr lang="id-ID" sz="2200" dirty="0" smtClean="0"/>
              <a:t>		</a:t>
            </a:r>
            <a:r>
              <a:rPr lang="id-ID" sz="2200" dirty="0" err="1" smtClean="0"/>
              <a:t>System.out.println</a:t>
            </a:r>
            <a:r>
              <a:rPr lang="id-ID" sz="2200" dirty="0" smtClean="0"/>
              <a:t>(“Gir saat ini: “ + </a:t>
            </a:r>
            <a:r>
              <a:rPr lang="id-ID" sz="2200" dirty="0" err="1" smtClean="0"/>
              <a:t>sepedaku.getGir</a:t>
            </a:r>
            <a:r>
              <a:rPr lang="id-ID" sz="2200" dirty="0" smtClean="0"/>
              <a:t>());</a:t>
            </a:r>
          </a:p>
          <a:p>
            <a:pPr lvl="1">
              <a:buNone/>
              <a:defRPr/>
            </a:pPr>
            <a:r>
              <a:rPr lang="id-ID" sz="2200" dirty="0" smtClean="0"/>
              <a:t>		}</a:t>
            </a:r>
          </a:p>
          <a:p>
            <a:pPr lvl="1">
              <a:buNone/>
              <a:defRPr/>
            </a:pPr>
            <a:r>
              <a:rPr lang="id-ID" sz="2200" dirty="0" smtClean="0"/>
              <a:t>}</a:t>
            </a:r>
          </a:p>
          <a:p>
            <a:pPr>
              <a:buFont typeface="Wingdings" pitchFamily="2" charset="2"/>
              <a:buNone/>
              <a:defRPr/>
            </a:pPr>
            <a:endParaRPr lang="id-ID" sz="2200" dirty="0" smtClean="0"/>
          </a:p>
        </p:txBody>
      </p:sp>
    </p:spTree>
    <p:extLst>
      <p:ext uri="{BB962C8B-B14F-4D97-AF65-F5344CB8AC3E}">
        <p14:creationId xmlns:p14="http://schemas.microsoft.com/office/powerpoint/2010/main" val="191214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500" dirty="0" smtClean="0"/>
          </a:p>
          <a:p>
            <a:pPr lvl="1">
              <a:buNone/>
              <a:defRPr/>
            </a:pPr>
            <a:r>
              <a:rPr lang="en-US" sz="2500" dirty="0" smtClean="0"/>
              <a:t>public </a:t>
            </a:r>
            <a:r>
              <a:rPr lang="id-ID" sz="2500" dirty="0" err="1" smtClean="0"/>
              <a:t>class</a:t>
            </a:r>
            <a:r>
              <a:rPr lang="id-ID" sz="2500" dirty="0" smtClean="0"/>
              <a:t> Sepeda{</a:t>
            </a:r>
          </a:p>
          <a:p>
            <a:pPr lvl="1">
              <a:buNone/>
              <a:defRPr/>
            </a:pPr>
            <a:r>
              <a:rPr lang="id-ID" sz="2500" dirty="0" smtClean="0"/>
              <a:t>		</a:t>
            </a:r>
            <a:r>
              <a:rPr lang="id-ID" sz="2500" b="1" dirty="0" err="1" smtClean="0">
                <a:solidFill>
                  <a:srgbClr val="C00000"/>
                </a:solidFill>
              </a:rPr>
              <a:t>private</a:t>
            </a:r>
            <a:r>
              <a:rPr lang="id-ID" sz="2500" dirty="0" smtClean="0">
                <a:solidFill>
                  <a:srgbClr val="C00000"/>
                </a:solidFill>
              </a:rPr>
              <a:t> 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en-US" sz="2500" dirty="0" err="1" smtClean="0"/>
              <a:t>gir</a:t>
            </a:r>
            <a:r>
              <a:rPr lang="en-US" sz="2500" dirty="0" smtClean="0"/>
              <a:t>;</a:t>
            </a:r>
            <a:r>
              <a:rPr lang="id-ID" sz="2500" dirty="0"/>
              <a:t> 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access</a:t>
            </a:r>
            <a:r>
              <a:rPr lang="id-ID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>
                <a:solidFill>
                  <a:schemeClr val="bg1">
                    <a:lumMod val="50000"/>
                  </a:schemeClr>
                </a:solidFill>
              </a:rPr>
              <a:t>modifier</a:t>
            </a: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>
                <a:solidFill>
                  <a:schemeClr val="bg1">
                    <a:lumMod val="50000"/>
                  </a:schemeClr>
                </a:solidFill>
              </a:rPr>
              <a:t>private</a:t>
            </a: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 pada </a:t>
            </a:r>
            <a:r>
              <a:rPr lang="id-ID" sz="2200" dirty="0" err="1">
                <a:solidFill>
                  <a:schemeClr val="bg1">
                    <a:lumMod val="50000"/>
                  </a:schemeClr>
                </a:solidFill>
              </a:rPr>
              <a:t>instance</a:t>
            </a:r>
            <a:r>
              <a:rPr lang="id-ID" sz="2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id-ID" sz="2200" dirty="0" err="1" smtClean="0">
                <a:solidFill>
                  <a:schemeClr val="bg1">
                    <a:lumMod val="50000"/>
                  </a:schemeClr>
                </a:solidFill>
              </a:rPr>
              <a:t>variable</a:t>
            </a:r>
            <a:endParaRPr lang="id-ID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None/>
              <a:defRPr/>
            </a:pPr>
            <a:r>
              <a:rPr lang="id-ID" sz="2500" dirty="0" smtClean="0"/>
              <a:t>	</a:t>
            </a:r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void</a:t>
            </a:r>
            <a:r>
              <a:rPr lang="id-ID" sz="2500" dirty="0" smtClean="0"/>
              <a:t> </a:t>
            </a:r>
            <a:r>
              <a:rPr lang="id-ID" sz="2500" dirty="0" err="1" smtClean="0"/>
              <a:t>setGir</a:t>
            </a:r>
            <a:r>
              <a:rPr lang="id-ID" sz="2500" dirty="0" smtClean="0"/>
              <a:t>(</a:t>
            </a:r>
            <a:r>
              <a:rPr lang="id-ID" sz="2500" dirty="0" err="1" smtClean="0"/>
              <a:t>int</a:t>
            </a:r>
            <a:r>
              <a:rPr lang="id-ID" sz="25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5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 lvl="2">
              <a:buNone/>
              <a:defRPr/>
            </a:pPr>
            <a:endParaRPr lang="id-ID" sz="2500" dirty="0" smtClean="0"/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id-ID" sz="2500" dirty="0" err="1" smtClean="0"/>
              <a:t>getGir</a:t>
            </a:r>
            <a:r>
              <a:rPr lang="id-ID" sz="2500" dirty="0" smtClean="0"/>
              <a:t>() {</a:t>
            </a:r>
          </a:p>
          <a:p>
            <a:pPr lvl="2">
              <a:buNone/>
              <a:defRPr/>
            </a:pPr>
            <a:r>
              <a:rPr lang="id-ID" sz="2500" dirty="0"/>
              <a:t>	 </a:t>
            </a:r>
            <a:r>
              <a:rPr lang="id-ID" sz="2500" dirty="0" smtClean="0"/>
              <a:t>   	</a:t>
            </a:r>
            <a:r>
              <a:rPr lang="id-ID" sz="2500" dirty="0" err="1" smtClean="0"/>
              <a:t>return</a:t>
            </a:r>
            <a:r>
              <a:rPr lang="id-ID" sz="2500" dirty="0" smtClean="0"/>
              <a:t> 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</a:p>
          <a:p>
            <a:pPr lvl="1">
              <a:buNone/>
              <a:defRPr/>
            </a:pPr>
            <a:r>
              <a:rPr lang="id-ID" sz="25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7286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762000"/>
          </a:xfrm>
        </p:spPr>
        <p:txBody>
          <a:bodyPr/>
          <a:lstStyle/>
          <a:p>
            <a:r>
              <a:rPr lang="id-ID" dirty="0" smtClean="0"/>
              <a:t>Inheritance (Pewarisan)</a:t>
            </a:r>
            <a:endParaRPr lang="en-US" altLang="ja-JP" dirty="0"/>
          </a:p>
        </p:txBody>
      </p:sp>
      <p:pic>
        <p:nvPicPr>
          <p:cNvPr id="30724" name="Picture 4" descr="con25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/>
          <a:srcRect l="4108"/>
          <a:stretch/>
        </p:blipFill>
        <p:spPr>
          <a:xfrm>
            <a:off x="3657600" y="1447800"/>
            <a:ext cx="5156611" cy="4407208"/>
          </a:xfrm>
          <a:noFill/>
          <a:ln/>
        </p:spPr>
      </p:pic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572000" cy="5257800"/>
          </a:xfrm>
        </p:spPr>
        <p:txBody>
          <a:bodyPr/>
          <a:lstStyle/>
          <a:p>
            <a:r>
              <a:rPr lang="id-ID" sz="3200" dirty="0" smtClean="0"/>
              <a:t>Suatu class dapat </a:t>
            </a:r>
            <a:r>
              <a:rPr lang="id-ID" sz="3200" dirty="0" smtClean="0">
                <a:solidFill>
                  <a:srgbClr val="C00000"/>
                </a:solidFill>
              </a:rPr>
              <a:t>mewariskan atribut  dan method </a:t>
            </a:r>
            <a:r>
              <a:rPr lang="id-ID" sz="3200" dirty="0" smtClean="0"/>
              <a:t>kepada class lain (subclass), serta membentuk class hierarchy</a:t>
            </a:r>
            <a:endParaRPr lang="en-US" sz="3200" dirty="0" smtClean="0"/>
          </a:p>
          <a:p>
            <a:r>
              <a:rPr lang="en-US" altLang="ja-JP" sz="3200" dirty="0" err="1" smtClean="0"/>
              <a:t>Penting</a:t>
            </a:r>
            <a:r>
              <a:rPr lang="en-US" altLang="ja-JP" sz="3200" dirty="0" smtClean="0"/>
              <a:t> </a:t>
            </a:r>
            <a:r>
              <a:rPr lang="en-US" altLang="ja-JP" sz="3200" dirty="0" err="1" smtClean="0"/>
              <a:t>untuk</a:t>
            </a:r>
            <a:r>
              <a:rPr lang="en-US" altLang="ja-JP" sz="3200" dirty="0" smtClean="0"/>
              <a:t> </a:t>
            </a:r>
            <a:r>
              <a:rPr lang="en-US" altLang="ja-JP" sz="3200" dirty="0" smtClean="0">
                <a:solidFill>
                  <a:srgbClr val="C00000"/>
                </a:solidFill>
              </a:rPr>
              <a:t>Reusability</a:t>
            </a:r>
            <a:endParaRPr lang="en-US" altLang="ja-JP" sz="3200" dirty="0">
              <a:solidFill>
                <a:srgbClr val="C00000"/>
              </a:solidFill>
            </a:endParaRPr>
          </a:p>
          <a:p>
            <a:r>
              <a:rPr lang="en-US" altLang="ja-JP" sz="3200" dirty="0" smtClean="0"/>
              <a:t>Java </a:t>
            </a:r>
            <a:r>
              <a:rPr lang="en-US" altLang="ja-JP" sz="3200" dirty="0"/>
              <a:t>Keyword</a:t>
            </a:r>
            <a:r>
              <a:rPr lang="en-US" altLang="ja-JP" sz="3200" dirty="0" smtClean="0"/>
              <a:t>:</a:t>
            </a:r>
            <a:r>
              <a:rPr lang="id-ID" altLang="ja-JP" sz="3200" dirty="0" smtClean="0"/>
              <a:t/>
            </a:r>
            <a:br>
              <a:rPr lang="id-ID" altLang="ja-JP" sz="3200" dirty="0" smtClean="0"/>
            </a:br>
            <a:r>
              <a:rPr lang="en-US" altLang="ja-JP" sz="3200" dirty="0" smtClean="0">
                <a:solidFill>
                  <a:srgbClr val="CC0000"/>
                </a:solidFill>
              </a:rPr>
              <a:t>extends</a:t>
            </a:r>
            <a:endParaRPr lang="en-US" altLang="ja-JP" sz="3200" dirty="0">
              <a:solidFill>
                <a:srgbClr val="CC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>
              <a:defRPr/>
            </a:pPr>
            <a:fld id="{F33DB1F6-EF26-4ADB-905F-8C647625EC41}" type="slidenum">
              <a:rPr kumimoji="0" lang="en-US" altLang="en-US" sz="1800" smtClean="0">
                <a:solidFill>
                  <a:srgbClr val="000000"/>
                </a:solidFill>
                <a:effectLst/>
                <a:latin typeface="Arial" charset="0"/>
                <a:ea typeface="Arial Unicode MS"/>
                <a:cs typeface="Arial" charset="0"/>
              </a:rPr>
              <a:pPr algn="l">
                <a:defRPr/>
              </a:pPr>
              <a:t>95</a:t>
            </a:fld>
            <a:endParaRPr kumimoji="0" lang="en-US" altLang="en-US" sz="1800">
              <a:solidFill>
                <a:srgbClr val="000000"/>
              </a:solidFill>
              <a:effectLst/>
              <a:latin typeface="Arial" charset="0"/>
              <a:ea typeface="Arial Unicode MS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id-ID" dirty="0" err="1" smtClean="0"/>
              <a:t>Sepeda.java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 lvl="1">
              <a:buNone/>
              <a:defRPr/>
            </a:pPr>
            <a:endParaRPr lang="id-ID" sz="2500" dirty="0" smtClean="0"/>
          </a:p>
          <a:p>
            <a:pPr lvl="1">
              <a:buNone/>
              <a:defRPr/>
            </a:pPr>
            <a:r>
              <a:rPr lang="en-US" sz="2500" dirty="0" smtClean="0"/>
              <a:t>public </a:t>
            </a:r>
            <a:r>
              <a:rPr lang="id-ID" sz="2500" dirty="0" err="1" smtClean="0"/>
              <a:t>class</a:t>
            </a:r>
            <a:r>
              <a:rPr lang="id-ID" sz="2500" dirty="0" smtClean="0"/>
              <a:t> Sepeda{</a:t>
            </a:r>
          </a:p>
          <a:p>
            <a:pPr lvl="1">
              <a:buNone/>
              <a:defRPr/>
            </a:pPr>
            <a:r>
              <a:rPr lang="id-ID" sz="2500" dirty="0"/>
              <a:t>	</a:t>
            </a:r>
            <a:r>
              <a:rPr lang="id-ID" sz="2500" dirty="0" smtClean="0"/>
              <a:t>	</a:t>
            </a:r>
            <a:r>
              <a:rPr lang="id-ID" sz="2500" dirty="0" err="1" smtClean="0"/>
              <a:t>private</a:t>
            </a:r>
            <a:r>
              <a:rPr lang="id-ID" sz="2500" dirty="0" smtClean="0"/>
              <a:t> 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en-US" sz="2500" dirty="0" err="1" smtClean="0"/>
              <a:t>gir</a:t>
            </a:r>
            <a:r>
              <a:rPr lang="en-US" sz="2500" dirty="0" smtClean="0"/>
              <a:t>;</a:t>
            </a:r>
            <a:endParaRPr lang="id-ID" sz="2500" dirty="0" smtClean="0"/>
          </a:p>
          <a:p>
            <a:pPr lvl="1">
              <a:buNone/>
              <a:defRPr/>
            </a:pPr>
            <a:r>
              <a:rPr lang="id-ID" sz="2500" dirty="0" smtClean="0"/>
              <a:t>	</a:t>
            </a:r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void</a:t>
            </a:r>
            <a:r>
              <a:rPr lang="id-ID" sz="2500" dirty="0" smtClean="0"/>
              <a:t> </a:t>
            </a:r>
            <a:r>
              <a:rPr lang="id-ID" sz="2500" dirty="0" err="1" smtClean="0"/>
              <a:t>setGir</a:t>
            </a:r>
            <a:r>
              <a:rPr lang="id-ID" sz="2500" dirty="0" smtClean="0"/>
              <a:t>(</a:t>
            </a:r>
            <a:r>
              <a:rPr lang="id-ID" sz="2500" dirty="0" err="1" smtClean="0"/>
              <a:t>int</a:t>
            </a:r>
            <a:r>
              <a:rPr lang="id-ID" sz="2500" dirty="0" smtClean="0"/>
              <a:t> pertambahanGir) {</a:t>
            </a:r>
          </a:p>
          <a:p>
            <a:pPr lvl="2">
              <a:buNone/>
              <a:defRPr/>
            </a:pPr>
            <a:r>
              <a:rPr lang="id-ID" sz="2500" dirty="0" smtClean="0"/>
              <a:t>	   	gir= gir+ pertambahanGir;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  <a:endParaRPr lang="en-US" sz="2500" dirty="0" smtClean="0"/>
          </a:p>
          <a:p>
            <a:pPr lvl="2">
              <a:buNone/>
              <a:defRPr/>
            </a:pPr>
            <a:endParaRPr lang="id-ID" sz="2500" dirty="0" smtClean="0"/>
          </a:p>
          <a:p>
            <a:pPr lvl="2">
              <a:buNone/>
              <a:defRPr/>
            </a:pPr>
            <a:r>
              <a:rPr lang="id-ID" sz="2500" dirty="0" smtClean="0"/>
              <a:t>	</a:t>
            </a:r>
            <a:r>
              <a:rPr lang="id-ID" sz="2500" dirty="0" err="1" smtClean="0"/>
              <a:t>int</a:t>
            </a:r>
            <a:r>
              <a:rPr lang="id-ID" sz="2500" dirty="0" smtClean="0"/>
              <a:t> </a:t>
            </a:r>
            <a:r>
              <a:rPr lang="id-ID" sz="2500" dirty="0" err="1" smtClean="0"/>
              <a:t>getGir</a:t>
            </a:r>
            <a:r>
              <a:rPr lang="id-ID" sz="2500" dirty="0" smtClean="0"/>
              <a:t>() {</a:t>
            </a:r>
          </a:p>
          <a:p>
            <a:pPr lvl="2">
              <a:buNone/>
              <a:defRPr/>
            </a:pPr>
            <a:r>
              <a:rPr lang="id-ID" sz="2500" dirty="0"/>
              <a:t>	 </a:t>
            </a:r>
            <a:r>
              <a:rPr lang="id-ID" sz="2500" dirty="0" smtClean="0"/>
              <a:t>   	</a:t>
            </a:r>
            <a:r>
              <a:rPr lang="id-ID" sz="2500" dirty="0" err="1" smtClean="0"/>
              <a:t>return</a:t>
            </a:r>
            <a:r>
              <a:rPr lang="id-ID" sz="2500" dirty="0" smtClean="0"/>
              <a:t> gir;</a:t>
            </a:r>
          </a:p>
          <a:p>
            <a:pPr lvl="2">
              <a:buNone/>
              <a:defRPr/>
            </a:pPr>
            <a:r>
              <a:rPr lang="id-ID" sz="2500" dirty="0" smtClean="0"/>
              <a:t>	}</a:t>
            </a:r>
          </a:p>
          <a:p>
            <a:pPr lvl="1">
              <a:buNone/>
              <a:defRPr/>
            </a:pPr>
            <a:r>
              <a:rPr lang="id-ID" sz="2500" dirty="0" smtClean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7179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91600" cy="685800"/>
          </a:xfrm>
        </p:spPr>
        <p:txBody>
          <a:bodyPr/>
          <a:lstStyle/>
          <a:p>
            <a:r>
              <a:rPr lang="id-ID" altLang="ja-JP" sz="3600" dirty="0" smtClean="0"/>
              <a:t>Class SepedaGunung Mewarisi Class Sepeda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419600" cy="60198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  <a:defRPr/>
            </a:pPr>
            <a:endParaRPr lang="id-ID" sz="2000" dirty="0" smtClean="0"/>
          </a:p>
          <a:p>
            <a:pPr>
              <a:buNone/>
              <a:defRPr/>
            </a:pPr>
            <a:r>
              <a:rPr lang="id-ID" sz="1800" dirty="0" err="1" smtClean="0"/>
              <a:t>public</a:t>
            </a:r>
            <a:r>
              <a:rPr lang="id-ID" sz="1800" dirty="0" smtClean="0"/>
              <a:t> </a:t>
            </a:r>
            <a:r>
              <a:rPr lang="en-US" sz="1800" dirty="0" smtClean="0"/>
              <a:t>class </a:t>
            </a:r>
            <a:r>
              <a:rPr lang="id-ID" sz="1800" dirty="0" smtClean="0"/>
              <a:t>SepedaGunung </a:t>
            </a:r>
            <a:r>
              <a:rPr lang="en-US" sz="1800" dirty="0" smtClean="0">
                <a:solidFill>
                  <a:srgbClr val="C00000"/>
                </a:solidFill>
              </a:rPr>
              <a:t>extends</a:t>
            </a:r>
            <a:r>
              <a:rPr lang="en-US" sz="1800" dirty="0" smtClean="0"/>
              <a:t> </a:t>
            </a:r>
            <a:r>
              <a:rPr lang="id-ID" sz="1800" dirty="0" smtClean="0"/>
              <a:t>Sepeda</a:t>
            </a:r>
            <a:r>
              <a:rPr lang="en-US" sz="1800" dirty="0" smtClean="0"/>
              <a:t>{ </a:t>
            </a:r>
            <a:endParaRPr lang="id-ID" sz="1800" dirty="0" smtClean="0"/>
          </a:p>
          <a:p>
            <a:pPr>
              <a:buNone/>
              <a:defRPr/>
            </a:pPr>
            <a:r>
              <a:rPr lang="id-ID" sz="2000" dirty="0" smtClean="0"/>
              <a:t>	</a:t>
            </a:r>
          </a:p>
          <a:p>
            <a:pPr>
              <a:buNone/>
              <a:defRPr/>
            </a:pPr>
            <a:r>
              <a:rPr lang="id-ID" sz="2000" dirty="0"/>
              <a:t>	</a:t>
            </a:r>
            <a:r>
              <a:rPr lang="id-ID" sz="2000" dirty="0" err="1" smtClean="0"/>
              <a:t>private</a:t>
            </a:r>
            <a:r>
              <a:rPr lang="id-ID" sz="2000" dirty="0" smtClean="0"/>
              <a:t> </a:t>
            </a:r>
            <a:r>
              <a:rPr lang="id-ID" sz="2000" dirty="0" err="1" smtClean="0"/>
              <a:t>int</a:t>
            </a:r>
            <a:r>
              <a:rPr lang="id-ID" sz="2000" dirty="0" smtClean="0"/>
              <a:t> sadel;</a:t>
            </a:r>
          </a:p>
          <a:p>
            <a:pPr>
              <a:buNone/>
              <a:defRPr/>
            </a:pPr>
            <a:endParaRPr lang="id-ID" sz="2000" dirty="0" smtClean="0"/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void </a:t>
            </a:r>
            <a:r>
              <a:rPr lang="id-ID" sz="2000" dirty="0" err="1" smtClean="0">
                <a:solidFill>
                  <a:srgbClr val="C00000"/>
                </a:solidFill>
              </a:rPr>
              <a:t>setSadel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(</a:t>
            </a:r>
            <a:r>
              <a:rPr lang="en-US" sz="2000" dirty="0" err="1" smtClean="0">
                <a:solidFill>
                  <a:srgbClr val="C00000"/>
                </a:solidFill>
              </a:rPr>
              <a:t>int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smtClean="0">
                <a:solidFill>
                  <a:srgbClr val="C00000"/>
                </a:solidFill>
              </a:rPr>
              <a:t>jumlah</a:t>
            </a:r>
            <a:r>
              <a:rPr lang="en-US" sz="2000" dirty="0" smtClean="0">
                <a:solidFill>
                  <a:srgbClr val="C00000"/>
                </a:solidFill>
              </a:rPr>
              <a:t>) { 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	sadel = </a:t>
            </a:r>
            <a:r>
              <a:rPr lang="id-ID" sz="2000" dirty="0" err="1" smtClean="0">
                <a:solidFill>
                  <a:srgbClr val="C00000"/>
                </a:solidFill>
              </a:rPr>
              <a:t>getGir</a:t>
            </a:r>
            <a:r>
              <a:rPr lang="id-ID" sz="2000" dirty="0" smtClean="0">
                <a:solidFill>
                  <a:srgbClr val="C00000"/>
                </a:solidFill>
              </a:rPr>
              <a:t>() - jumlah;</a:t>
            </a: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r>
              <a:rPr lang="en-US" sz="2000" dirty="0" smtClean="0">
                <a:solidFill>
                  <a:srgbClr val="C00000"/>
                </a:solidFill>
              </a:rPr>
              <a:t>} 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endParaRPr lang="id-ID" sz="2000" dirty="0" smtClean="0">
              <a:solidFill>
                <a:srgbClr val="C00000"/>
              </a:solidFill>
            </a:endParaRP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</a:t>
            </a:r>
            <a:r>
              <a:rPr lang="id-ID" sz="2000" dirty="0" err="1" smtClean="0">
                <a:solidFill>
                  <a:srgbClr val="C00000"/>
                </a:solidFill>
              </a:rPr>
              <a:t>int</a:t>
            </a:r>
            <a:r>
              <a:rPr lang="id-ID" sz="2000" dirty="0" smtClean="0">
                <a:solidFill>
                  <a:srgbClr val="C00000"/>
                </a:solidFill>
              </a:rPr>
              <a:t> </a:t>
            </a:r>
            <a:r>
              <a:rPr lang="id-ID" sz="2000" dirty="0" err="1" smtClean="0">
                <a:solidFill>
                  <a:srgbClr val="C00000"/>
                </a:solidFill>
              </a:rPr>
              <a:t>getSadel</a:t>
            </a:r>
            <a:r>
              <a:rPr lang="id-ID" sz="2000" dirty="0" smtClean="0">
                <a:solidFill>
                  <a:srgbClr val="C00000"/>
                </a:solidFill>
              </a:rPr>
              <a:t>(){</a:t>
            </a:r>
          </a:p>
          <a:p>
            <a:pPr>
              <a:buNone/>
              <a:defRPr/>
            </a:pPr>
            <a:r>
              <a:rPr lang="id-ID" sz="2000" dirty="0" smtClean="0">
                <a:solidFill>
                  <a:srgbClr val="C00000"/>
                </a:solidFill>
              </a:rPr>
              <a:t>		</a:t>
            </a:r>
            <a:r>
              <a:rPr lang="id-ID" sz="2000" dirty="0" err="1" smtClean="0">
                <a:solidFill>
                  <a:srgbClr val="C00000"/>
                </a:solidFill>
              </a:rPr>
              <a:t>return</a:t>
            </a:r>
            <a:r>
              <a:rPr lang="id-ID" sz="2000" dirty="0" smtClean="0">
                <a:solidFill>
                  <a:srgbClr val="C00000"/>
                </a:solidFill>
              </a:rPr>
              <a:t> sadel;</a:t>
            </a:r>
          </a:p>
          <a:p>
            <a:pPr>
              <a:buNone/>
              <a:defRPr/>
            </a:pPr>
            <a:r>
              <a:rPr lang="id-ID" sz="2000" dirty="0">
                <a:solidFill>
                  <a:srgbClr val="C00000"/>
                </a:solidFill>
              </a:rPr>
              <a:t>	</a:t>
            </a:r>
            <a:r>
              <a:rPr lang="id-ID" sz="2000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  <a:defRPr/>
            </a:pPr>
            <a:r>
              <a:rPr lang="en-US" sz="2000" dirty="0" smtClean="0"/>
              <a:t>} </a:t>
            </a:r>
            <a:endParaRPr lang="id-ID" sz="2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19600" y="838200"/>
            <a:ext cx="4724400" cy="60198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err="1" smtClean="0">
                <a:effectLst/>
                <a:latin typeface="+mn-lt"/>
              </a:rPr>
              <a:t>public</a:t>
            </a:r>
            <a:r>
              <a:rPr kumimoji="0" lang="id-ID" sz="1800" kern="0" dirty="0" smtClean="0">
                <a:effectLst/>
                <a:latin typeface="+mn-lt"/>
              </a:rPr>
              <a:t> </a:t>
            </a:r>
            <a:r>
              <a:rPr kumimoji="0" lang="id-ID" sz="1800" kern="0" dirty="0" err="1" smtClean="0">
                <a:effectLst/>
                <a:latin typeface="+mn-lt"/>
              </a:rPr>
              <a:t>class</a:t>
            </a:r>
            <a:r>
              <a:rPr kumimoji="0" lang="id-ID" sz="1800" kern="0" dirty="0" smtClean="0">
                <a:effectLst/>
                <a:latin typeface="+mn-lt"/>
              </a:rPr>
              <a:t> SepedaGunungBeraksi {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   public static void main(String[] args) {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600" kern="0" dirty="0" smtClean="0">
              <a:solidFill>
                <a:srgbClr val="C0000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epedaGunung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g=</a:t>
            </a:r>
            <a:r>
              <a:rPr kumimoji="0" lang="id-ID" sz="1600" kern="0" dirty="0" err="1" smtClean="0">
                <a:solidFill>
                  <a:srgbClr val="C00000"/>
                </a:solidFill>
                <a:effectLst/>
                <a:latin typeface="+mn-lt"/>
              </a:rPr>
              <a:t>new</a:t>
            </a:r>
            <a:r>
              <a:rPr kumimoji="0" lang="id-ID" sz="16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en-US" sz="16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600" kern="0" dirty="0" smtClean="0">
                <a:solidFill>
                  <a:srgbClr val="C00000"/>
                </a:solidFill>
                <a:effectLst/>
                <a:latin typeface="+mn-lt"/>
              </a:rPr>
              <a:t>epedaGunung();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g.setGir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(3);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  </a:t>
            </a:r>
            <a:r>
              <a:rPr kumimoji="0" lang="id-ID" sz="1800" kern="0" dirty="0" err="1" smtClean="0">
                <a:effectLst/>
                <a:latin typeface="+mn-lt"/>
              </a:rPr>
              <a:t>System.out.println</a:t>
            </a:r>
            <a:r>
              <a:rPr kumimoji="0" lang="id-ID" sz="1800" kern="0" dirty="0" smtClean="0">
                <a:effectLst/>
                <a:latin typeface="+mn-lt"/>
              </a:rPr>
              <a:t>(</a:t>
            </a:r>
            <a:r>
              <a:rPr kumimoji="0" lang="en-US" sz="1800" kern="0" dirty="0" smtClean="0">
                <a:solidFill>
                  <a:srgbClr val="0070C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0070C0"/>
                </a:solidFill>
                <a:effectLst/>
                <a:latin typeface="+mn-lt"/>
              </a:rPr>
              <a:t>g.getGir</a:t>
            </a:r>
            <a:r>
              <a:rPr kumimoji="0" lang="id-ID" sz="1800" kern="0" dirty="0" smtClean="0">
                <a:solidFill>
                  <a:srgbClr val="0070C0"/>
                </a:solidFill>
                <a:effectLst/>
                <a:latin typeface="+mn-lt"/>
              </a:rPr>
              <a:t>()</a:t>
            </a:r>
            <a:r>
              <a:rPr kumimoji="0" lang="id-ID" sz="1800" kern="0" dirty="0" smtClean="0">
                <a:effectLst/>
                <a:latin typeface="+mn-lt"/>
              </a:rPr>
              <a:t>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solidFill>
                <a:srgbClr val="0070C0"/>
              </a:solidFill>
              <a:effectLst/>
              <a:latin typeface="+mn-lt"/>
            </a:endParaRP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  </a:t>
            </a:r>
            <a:r>
              <a:rPr kumimoji="0" lang="en-US" sz="1800" kern="0" dirty="0" smtClean="0">
                <a:solidFill>
                  <a:srgbClr val="C00000"/>
                </a:solidFill>
                <a:effectLst/>
                <a:latin typeface="+mn-lt"/>
              </a:rPr>
              <a:t>s</a:t>
            </a:r>
            <a:r>
              <a:rPr kumimoji="0" lang="id-ID" sz="1800" kern="0" dirty="0" err="1" smtClean="0">
                <a:solidFill>
                  <a:srgbClr val="C00000"/>
                </a:solidFill>
                <a:effectLst/>
                <a:latin typeface="+mn-lt"/>
              </a:rPr>
              <a:t>g.setSadel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(1);</a:t>
            </a:r>
          </a:p>
          <a:p>
            <a:pPr marL="800100" lvl="1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id-ID" sz="1800" kern="0" dirty="0">
                <a:solidFill>
                  <a:srgbClr val="C00000"/>
                </a:solidFill>
                <a:effectLst/>
                <a:latin typeface="+mn-lt"/>
              </a:rPr>
              <a:t> </a:t>
            </a:r>
            <a:r>
              <a:rPr kumimoji="0" lang="id-ID" sz="1800" kern="0" dirty="0" err="1" smtClean="0">
                <a:effectLst/>
              </a:rPr>
              <a:t>System.out.println</a:t>
            </a:r>
            <a:r>
              <a:rPr kumimoji="0" lang="id-ID" sz="1800" kern="0" dirty="0" smtClean="0">
                <a:effectLst/>
              </a:rPr>
              <a:t>(</a:t>
            </a:r>
            <a:r>
              <a:rPr kumimoji="0" lang="id-ID" sz="1800" kern="0" dirty="0" err="1" smtClean="0">
                <a:solidFill>
                  <a:srgbClr val="C00000"/>
                </a:solidFill>
                <a:effectLst/>
                <a:latin typeface="+mn-lt"/>
              </a:rPr>
              <a:t>sg.getSadel</a:t>
            </a:r>
            <a:r>
              <a:rPr kumimoji="0" lang="id-ID" sz="1800" kern="0" dirty="0" smtClean="0">
                <a:solidFill>
                  <a:srgbClr val="C00000"/>
                </a:solidFill>
                <a:effectLst/>
                <a:latin typeface="+mn-lt"/>
              </a:rPr>
              <a:t>()</a:t>
            </a:r>
            <a:r>
              <a:rPr kumimoji="0" lang="id-ID" sz="1800" kern="0" dirty="0" smtClean="0">
                <a:effectLst/>
                <a:latin typeface="+mn-lt"/>
              </a:rPr>
              <a:t>);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	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r>
              <a:rPr kumimoji="0" lang="id-ID" sz="1800" kern="0" dirty="0" smtClean="0">
                <a:effectLst/>
                <a:latin typeface="+mn-lt"/>
              </a:rPr>
              <a:t>}</a:t>
            </a: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  <a:p>
            <a:pPr marL="342900" lvl="0" indent="-342900" algn="l" eaLnBrk="0" hangingPunct="0">
              <a:spcBef>
                <a:spcPct val="20000"/>
              </a:spcBef>
              <a:buClr>
                <a:schemeClr val="tx2"/>
              </a:buClr>
              <a:buSzPct val="70000"/>
              <a:defRPr/>
            </a:pPr>
            <a:endParaRPr kumimoji="0" lang="id-ID" sz="1800" kern="0" dirty="0" smtClean="0">
              <a:effectLst/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182380"/>
            <a:ext cx="33500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0867" y="6182380"/>
            <a:ext cx="4486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SepedaGunungBeraksi.java</a:t>
            </a:r>
            <a:endParaRPr lang="id-ID" sz="28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Inheritance</a:t>
            </a:r>
            <a:r>
              <a:rPr lang="id-ID" dirty="0" smtClean="0"/>
              <a:t>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class </a:t>
            </a:r>
            <a:r>
              <a:rPr lang="en-US" dirty="0" err="1" smtClean="0">
                <a:solidFill>
                  <a:srgbClr val="C00000"/>
                </a:solidFill>
              </a:rPr>
              <a:t>MatematikaCanggih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yang merupakan </a:t>
            </a:r>
            <a:r>
              <a:rPr lang="id-ID" dirty="0" smtClean="0">
                <a:solidFill>
                  <a:srgbClr val="00B050"/>
                </a:solidFill>
              </a:rPr>
              <a:t>inherit</a:t>
            </a:r>
            <a:r>
              <a:rPr lang="id-ID" dirty="0" smtClean="0"/>
              <a:t> dari </a:t>
            </a:r>
            <a:r>
              <a:rPr lang="id-ID" dirty="0" err="1" smtClean="0"/>
              <a:t>class</a:t>
            </a:r>
            <a:r>
              <a:rPr lang="id-ID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Matematika</a:t>
            </a:r>
            <a:endParaRPr lang="id-ID" dirty="0" smtClean="0">
              <a:solidFill>
                <a:srgbClr val="C00000"/>
              </a:solidFill>
            </a:endParaRP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Tambahkan method  </a:t>
            </a:r>
            <a:r>
              <a:rPr lang="en-US" dirty="0" smtClean="0">
                <a:solidFill>
                  <a:srgbClr val="C00000"/>
                </a:solidFill>
              </a:rPr>
              <a:t>modulus</a:t>
            </a:r>
            <a:r>
              <a:rPr lang="id-ID" dirty="0" smtClean="0">
                <a:solidFill>
                  <a:srgbClr val="C00000"/>
                </a:solidFill>
              </a:rPr>
              <a:t>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a, 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b</a:t>
            </a:r>
            <a:r>
              <a:rPr lang="id-ID" dirty="0" smtClean="0">
                <a:solidFill>
                  <a:srgbClr val="C00000"/>
                </a:solidFill>
              </a:rPr>
              <a:t>) </a:t>
            </a:r>
            <a:r>
              <a:rPr lang="id-ID" dirty="0" smtClean="0"/>
              <a:t>yang m</a:t>
            </a:r>
            <a:r>
              <a:rPr lang="en-US" dirty="0" err="1" smtClean="0"/>
              <a:t>enghitung</a:t>
            </a:r>
            <a:r>
              <a:rPr lang="en-US" dirty="0" smtClean="0"/>
              <a:t> modulus </a:t>
            </a:r>
            <a:r>
              <a:rPr lang="en-US" dirty="0" err="1" smtClean="0"/>
              <a:t>dari</a:t>
            </a:r>
            <a:r>
              <a:rPr lang="en-US" dirty="0" smtClean="0"/>
              <a:t> a </a:t>
            </a:r>
            <a:r>
              <a:rPr lang="en-US" dirty="0" err="1" smtClean="0"/>
              <a:t>dan</a:t>
            </a:r>
            <a:r>
              <a:rPr lang="en-US" dirty="0" smtClean="0"/>
              <a:t> b</a:t>
            </a:r>
            <a:endParaRPr lang="id-ID" dirty="0" smtClean="0"/>
          </a:p>
          <a:p>
            <a:pPr marL="801687" lvl="1" indent="-514350">
              <a:buFont typeface="+mj-lt"/>
              <a:buAutoNum type="arabicPeriod"/>
            </a:pPr>
            <a:r>
              <a:rPr lang="en-US" dirty="0" smtClean="0"/>
              <a:t>Operator modulus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%</a:t>
            </a:r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  <a:r>
              <a:rPr lang="id-ID" dirty="0" smtClean="0"/>
              <a:t>uat class </a:t>
            </a:r>
            <a:r>
              <a:rPr lang="en-US" dirty="0" err="1" smtClean="0">
                <a:solidFill>
                  <a:srgbClr val="C00000"/>
                </a:solidFill>
              </a:rPr>
              <a:t>MatematikaCanggih</a:t>
            </a:r>
            <a:r>
              <a:rPr lang="id-ID" dirty="0" smtClean="0">
                <a:solidFill>
                  <a:srgbClr val="C00000"/>
                </a:solidFill>
              </a:rPr>
              <a:t>Beraksi</a:t>
            </a:r>
            <a:r>
              <a:rPr lang="id-ID" dirty="0" smtClean="0"/>
              <a:t> yang memanggil method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dirty="0" smtClean="0"/>
              <a:t>, </a:t>
            </a:r>
            <a:r>
              <a:rPr lang="en-US" dirty="0" err="1" smtClean="0"/>
              <a:t>perkalian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modulus</a:t>
            </a:r>
            <a:endParaRPr lang="id-ID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Latihan: </a:t>
            </a:r>
            <a:r>
              <a:rPr lang="id-ID" dirty="0" err="1" smtClean="0"/>
              <a:t>Inheritance</a:t>
            </a:r>
            <a:r>
              <a:rPr lang="id-ID" dirty="0" smtClean="0"/>
              <a:t> Matematika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926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Buat </a:t>
            </a:r>
            <a:r>
              <a:rPr lang="id-ID" smtClean="0"/>
              <a:t>class </a:t>
            </a:r>
            <a:r>
              <a:rPr lang="en-US" smtClean="0">
                <a:solidFill>
                  <a:srgbClr val="C00000"/>
                </a:solidFill>
              </a:rPr>
              <a:t>MatematikaCanggih</a:t>
            </a:r>
            <a:r>
              <a:rPr lang="id-ID" smtClean="0">
                <a:solidFill>
                  <a:srgbClr val="C00000"/>
                </a:solidFill>
              </a:rPr>
              <a:t>Banget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id-ID" dirty="0" smtClean="0"/>
              <a:t>yang merupakan </a:t>
            </a:r>
            <a:r>
              <a:rPr lang="id-ID" dirty="0" smtClean="0">
                <a:solidFill>
                  <a:srgbClr val="00B050"/>
                </a:solidFill>
              </a:rPr>
              <a:t>inherit</a:t>
            </a:r>
            <a:r>
              <a:rPr lang="id-ID" dirty="0" smtClean="0"/>
              <a:t> dari </a:t>
            </a:r>
            <a:r>
              <a:rPr lang="id-ID" err="1" smtClean="0"/>
              <a:t>class</a:t>
            </a:r>
            <a:r>
              <a:rPr lang="id-ID" smtClean="0"/>
              <a:t> </a:t>
            </a:r>
            <a:r>
              <a:rPr lang="en-US" smtClean="0">
                <a:solidFill>
                  <a:srgbClr val="C00000"/>
                </a:solidFill>
              </a:rPr>
              <a:t>Matematika</a:t>
            </a:r>
            <a:r>
              <a:rPr lang="id-ID" smtClean="0">
                <a:solidFill>
                  <a:srgbClr val="C00000"/>
                </a:solidFill>
              </a:rPr>
              <a:t>Canggih</a:t>
            </a:r>
            <a:endParaRPr lang="id-ID" dirty="0" smtClean="0">
              <a:solidFill>
                <a:srgbClr val="C00000"/>
              </a:solidFill>
            </a:endParaRPr>
          </a:p>
          <a:p>
            <a:pPr marL="801687" lvl="1" indent="-514350">
              <a:buFont typeface="+mj-lt"/>
              <a:buAutoNum type="arabicPeriod"/>
            </a:pPr>
            <a:r>
              <a:rPr lang="id-ID" dirty="0" smtClean="0"/>
              <a:t>Tambahkan </a:t>
            </a:r>
            <a:r>
              <a:rPr lang="id-ID" smtClean="0"/>
              <a:t>method  </a:t>
            </a:r>
            <a:r>
              <a:rPr lang="id-ID" smtClean="0">
                <a:solidFill>
                  <a:srgbClr val="C00000"/>
                </a:solidFill>
              </a:rPr>
              <a:t>pertambahanTiga(</a:t>
            </a:r>
            <a:r>
              <a:rPr lang="en-US" dirty="0" err="1" smtClean="0">
                <a:solidFill>
                  <a:srgbClr val="C00000"/>
                </a:solidFill>
              </a:rPr>
              <a:t>int</a:t>
            </a:r>
            <a:r>
              <a:rPr lang="en-US" dirty="0" smtClean="0">
                <a:solidFill>
                  <a:srgbClr val="C00000"/>
                </a:solidFill>
              </a:rPr>
              <a:t> a, </a:t>
            </a:r>
            <a:r>
              <a:rPr lang="en-US" err="1" smtClean="0">
                <a:solidFill>
                  <a:srgbClr val="C00000"/>
                </a:solidFill>
              </a:rPr>
              <a:t>int</a:t>
            </a:r>
            <a:r>
              <a:rPr lang="en-US" smtClean="0">
                <a:solidFill>
                  <a:srgbClr val="C00000"/>
                </a:solidFill>
              </a:rPr>
              <a:t> b</a:t>
            </a:r>
            <a:r>
              <a:rPr lang="id-ID" smtClean="0">
                <a:solidFill>
                  <a:srgbClr val="C00000"/>
                </a:solidFill>
              </a:rPr>
              <a:t>, int c) </a:t>
            </a:r>
            <a:r>
              <a:rPr lang="id-ID" dirty="0" smtClean="0"/>
              <a:t>yang m</a:t>
            </a:r>
            <a:r>
              <a:rPr lang="en-US" err="1" smtClean="0"/>
              <a:t>enghitung</a:t>
            </a:r>
            <a:r>
              <a:rPr lang="en-US" smtClean="0"/>
              <a:t> </a:t>
            </a:r>
            <a:r>
              <a:rPr lang="id-ID" smtClean="0"/>
              <a:t>pertambahan </a:t>
            </a:r>
            <a:r>
              <a:rPr lang="en-US" smtClean="0"/>
              <a:t>dari a</a:t>
            </a:r>
            <a:r>
              <a:rPr lang="id-ID" smtClean="0"/>
              <a:t>, b</a:t>
            </a:r>
            <a:r>
              <a:rPr lang="en-US" smtClean="0"/>
              <a:t> </a:t>
            </a:r>
            <a:r>
              <a:rPr lang="en-US" err="1" smtClean="0"/>
              <a:t>dan</a:t>
            </a:r>
            <a:r>
              <a:rPr lang="en-US" smtClean="0"/>
              <a:t> </a:t>
            </a:r>
            <a:r>
              <a:rPr lang="id-ID" smtClean="0"/>
              <a:t>c</a:t>
            </a:r>
          </a:p>
          <a:p>
            <a:pPr marL="801687" lvl="1" indent="-514350">
              <a:buFont typeface="+mj-lt"/>
              <a:buAutoNum type="arabicPeriod"/>
            </a:pPr>
            <a:r>
              <a:rPr lang="id-ID" smtClean="0"/>
              <a:t>a + b + c</a:t>
            </a: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endParaRPr lang="id-ID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</a:t>
            </a:r>
            <a:r>
              <a:rPr lang="id-ID" dirty="0" smtClean="0"/>
              <a:t>uat </a:t>
            </a:r>
            <a:r>
              <a:rPr lang="id-ID" smtClean="0"/>
              <a:t>class </a:t>
            </a:r>
            <a:r>
              <a:rPr lang="en-US" smtClean="0">
                <a:solidFill>
                  <a:srgbClr val="C00000"/>
                </a:solidFill>
              </a:rPr>
              <a:t>MatematikaCanggih</a:t>
            </a:r>
            <a:r>
              <a:rPr lang="id-ID" smtClean="0">
                <a:solidFill>
                  <a:srgbClr val="C00000"/>
                </a:solidFill>
              </a:rPr>
              <a:t>BangetBeraksi</a:t>
            </a:r>
            <a:r>
              <a:rPr lang="id-ID" smtClean="0"/>
              <a:t> </a:t>
            </a:r>
            <a:r>
              <a:rPr lang="id-ID" dirty="0" smtClean="0"/>
              <a:t>yang memanggil method</a:t>
            </a:r>
            <a:r>
              <a:rPr lang="en-US" dirty="0" smtClean="0"/>
              <a:t> </a:t>
            </a:r>
            <a:r>
              <a:rPr lang="en-US" dirty="0" err="1" smtClean="0"/>
              <a:t>pertambahan</a:t>
            </a:r>
            <a:r>
              <a:rPr lang="en-US" smtClean="0"/>
              <a:t>, perkalian</a:t>
            </a:r>
            <a:r>
              <a:rPr lang="id-ID" smtClean="0"/>
              <a:t>, </a:t>
            </a:r>
            <a:r>
              <a:rPr lang="en-US" smtClean="0"/>
              <a:t>modulus</a:t>
            </a:r>
            <a:r>
              <a:rPr lang="id-ID" smtClean="0"/>
              <a:t>, pertambahanTiga</a:t>
            </a:r>
            <a:endParaRPr lang="id-ID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329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f959ace85b8f5890b207cb5c623fbf236189"/>
</p:tagLst>
</file>

<file path=ppt/theme/theme1.xml><?xml version="1.0" encoding="utf-8"?>
<a:theme xmlns:a="http://schemas.openxmlformats.org/drawingml/2006/main" name="Romi Satria Wahono's Presentation">
  <a:themeElements>
    <a:clrScheme name="">
      <a:dk1>
        <a:srgbClr val="000000"/>
      </a:dk1>
      <a:lt1>
        <a:srgbClr val="FFFFFF"/>
      </a:lt1>
      <a:dk2>
        <a:srgbClr val="F8F8F8"/>
      </a:dk2>
      <a:lt2>
        <a:srgbClr val="808080"/>
      </a:lt2>
      <a:accent1>
        <a:srgbClr val="3366CC"/>
      </a:accent1>
      <a:accent2>
        <a:srgbClr val="FF00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0000"/>
      </a:accent6>
      <a:hlink>
        <a:srgbClr val="FF9900"/>
      </a:hlink>
      <a:folHlink>
        <a:srgbClr val="6699FF"/>
      </a:folHlink>
    </a:clrScheme>
    <a:fontScheme name="Gartner PPT- one template-v8_rm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529B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30000"/>
          </a:spcBef>
          <a:spcAft>
            <a:spcPct val="1000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Gartner PPT- one template-v8_r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rtner PPT- one template-v8_r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8">
        <a:dk1>
          <a:srgbClr val="000000"/>
        </a:dk1>
        <a:lt1>
          <a:srgbClr val="FFFFFF"/>
        </a:lt1>
        <a:dk2>
          <a:srgbClr val="F8F8F8"/>
        </a:dk2>
        <a:lt2>
          <a:srgbClr val="808080"/>
        </a:lt2>
        <a:accent1>
          <a:srgbClr val="CCFF66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E2FFB8"/>
        </a:accent5>
        <a:accent6>
          <a:srgbClr val="E7B900"/>
        </a:accent6>
        <a:hlink>
          <a:srgbClr val="0066FF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rtner PPT- one template-v8_rm 9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618FFD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B7C6FE"/>
        </a:accent5>
        <a:accent6>
          <a:srgbClr val="009D00"/>
        </a:accent6>
        <a:hlink>
          <a:srgbClr val="0033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55403</TotalTime>
  <Words>2559</Words>
  <Application>Microsoft Office PowerPoint</Application>
  <PresentationFormat>On-screen Show (4:3)</PresentationFormat>
  <Paragraphs>912</Paragraphs>
  <Slides>134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134</vt:i4>
      </vt:variant>
    </vt:vector>
  </HeadingPairs>
  <TitlesOfParts>
    <vt:vector size="145" baseType="lpstr">
      <vt:lpstr>Arial Unicode MS</vt:lpstr>
      <vt:lpstr>ＭＳ Ｐゴシック</vt:lpstr>
      <vt:lpstr>ＭＳ Ｐ明朝</vt:lpstr>
      <vt:lpstr>Arial</vt:lpstr>
      <vt:lpstr>Calibri</vt:lpstr>
      <vt:lpstr>Courier New</vt:lpstr>
      <vt:lpstr>Tahoma</vt:lpstr>
      <vt:lpstr>Times</vt:lpstr>
      <vt:lpstr>Times New Roman</vt:lpstr>
      <vt:lpstr>Wingdings</vt:lpstr>
      <vt:lpstr>Romi Satria Wahono's Presentation</vt:lpstr>
      <vt:lpstr>Java Fundamentals</vt:lpstr>
      <vt:lpstr>Romi Satria Wahono</vt:lpstr>
      <vt:lpstr>Textbook</vt:lpstr>
      <vt:lpstr>Course Outline</vt:lpstr>
      <vt:lpstr>PreTest</vt:lpstr>
      <vt:lpstr>Software Requirements</vt:lpstr>
      <vt:lpstr>1. OOP Concepts</vt:lpstr>
      <vt:lpstr>OOP Concepts</vt:lpstr>
      <vt:lpstr>1.1 Konsep Pemrograman dan Paradigmanya</vt:lpstr>
      <vt:lpstr>Bahasa Pemrograman?</vt:lpstr>
      <vt:lpstr>Compiler or Interpreter?</vt:lpstr>
      <vt:lpstr>C Language (Compiler)</vt:lpstr>
      <vt:lpstr>Java Language (Compiler + Interpreter)</vt:lpstr>
      <vt:lpstr>Tingkat Bahasa Pemrograman</vt:lpstr>
      <vt:lpstr>Paradigma Pemrograman</vt:lpstr>
      <vt:lpstr>1.2 Teknologi Java dan Perangkat Pemrograman</vt:lpstr>
      <vt:lpstr>Sejarah Java</vt:lpstr>
      <vt:lpstr>Java Family Suite</vt:lpstr>
      <vt:lpstr>Java Version</vt:lpstr>
      <vt:lpstr>Why Java?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Programming Paradigm Index</vt:lpstr>
      <vt:lpstr>Perangkat Pemrograman Java</vt:lpstr>
      <vt:lpstr>Instalasi Java SE dan Netbeans IDE</vt:lpstr>
      <vt:lpstr>Instalasi Text Editor dan Set Path</vt:lpstr>
      <vt:lpstr>How Java Works?</vt:lpstr>
      <vt:lpstr>Compile and Run Java Applet</vt:lpstr>
      <vt:lpstr>Applet on a Web Page</vt:lpstr>
      <vt:lpstr>Menulis Program Java</vt:lpstr>
      <vt:lpstr>Latihan: Tulis dan Compile Halo.java</vt:lpstr>
      <vt:lpstr>Latihan: Membuat Program dg Netbeans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Latihan</vt:lpstr>
      <vt:lpstr>1.3 Konsep Dasar Pemrograman Berorientasi Objek</vt:lpstr>
      <vt:lpstr>Berorientasi Objek?</vt:lpstr>
      <vt:lpstr>Berorientasi Objek?</vt:lpstr>
      <vt:lpstr>Perbedaan Class dan Object</vt:lpstr>
      <vt:lpstr>Perbedaan Class dan Object</vt:lpstr>
      <vt:lpstr>Class = Method + Variable</vt:lpstr>
      <vt:lpstr>Object = Method + Variable yg Memiliki Nilai</vt:lpstr>
      <vt:lpstr>Attribute</vt:lpstr>
      <vt:lpstr>Membuat Class, Object dan Memanggil Atribut</vt:lpstr>
      <vt:lpstr>Latihan: Membuat Program dg Netbeans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Method</vt:lpstr>
      <vt:lpstr>Method</vt:lpstr>
      <vt:lpstr>Membuat dan Memanggil Method</vt:lpstr>
      <vt:lpstr>Latihan</vt:lpstr>
      <vt:lpstr>Latihan: Hasil Tampilan</vt:lpstr>
      <vt:lpstr>Latihan</vt:lpstr>
      <vt:lpstr>Jenis Method: Mutator dan Accessor</vt:lpstr>
      <vt:lpstr>Parameter</vt:lpstr>
      <vt:lpstr>Pengiriman Pesan dan Parameter</vt:lpstr>
      <vt:lpstr>PowerPoint Presentation</vt:lpstr>
      <vt:lpstr>Sepeda.java</vt:lpstr>
      <vt:lpstr>SepedaBeraksi.java</vt:lpstr>
      <vt:lpstr>Latihan: Class Matematika dan Parameter</vt:lpstr>
      <vt:lpstr>Variasi Tampilan</vt:lpstr>
      <vt:lpstr>Konstruktor  -1-</vt:lpstr>
      <vt:lpstr>Konstruktor  -2-</vt:lpstr>
      <vt:lpstr>Kata Kunci this</vt:lpstr>
      <vt:lpstr>Latihan</vt:lpstr>
      <vt:lpstr>1.4 Karakteristik Pemrograman Berorientasi Objek</vt:lpstr>
      <vt:lpstr>Abstraction</vt:lpstr>
      <vt:lpstr>PowerPoint Presentation</vt:lpstr>
      <vt:lpstr>PowerPoint Presentation</vt:lpstr>
      <vt:lpstr>Encapsulation</vt:lpstr>
      <vt:lpstr>PowerPoint Presentation</vt:lpstr>
      <vt:lpstr>PowerPoint Presentation</vt:lpstr>
      <vt:lpstr>Encapsulation dan Access Modifier</vt:lpstr>
      <vt:lpstr>Encapsulation</vt:lpstr>
      <vt:lpstr>Sepeda.java</vt:lpstr>
      <vt:lpstr>SepedaBeraksi.java</vt:lpstr>
      <vt:lpstr>Sepeda.java</vt:lpstr>
      <vt:lpstr>Inheritance (Pewarisan)</vt:lpstr>
      <vt:lpstr>Sepeda.java</vt:lpstr>
      <vt:lpstr>Class SepedaGunung Mewarisi Class Sepeda</vt:lpstr>
      <vt:lpstr>Latihan: Inheritance Matematika</vt:lpstr>
      <vt:lpstr>Latihan: Inheritance Matematika</vt:lpstr>
      <vt:lpstr>Polymorphism</vt:lpstr>
      <vt:lpstr>Polymorphism – Overloading</vt:lpstr>
      <vt:lpstr>Polymorphism – Overloading</vt:lpstr>
      <vt:lpstr>Polymorphism - Overriding</vt:lpstr>
      <vt:lpstr>Polymorphism - Overriding</vt:lpstr>
      <vt:lpstr>Latihan: Overloading pada Matematika</vt:lpstr>
      <vt:lpstr>Matematika.java</vt:lpstr>
      <vt:lpstr>Skill Check</vt:lpstr>
      <vt:lpstr>1.5 Pengorganisasian Class</vt:lpstr>
      <vt:lpstr>Packages</vt:lpstr>
      <vt:lpstr>Packages</vt:lpstr>
      <vt:lpstr>Packages</vt:lpstr>
      <vt:lpstr>PowerPoint Presentation</vt:lpstr>
      <vt:lpstr>Budi.java</vt:lpstr>
      <vt:lpstr>Joko.java</vt:lpstr>
      <vt:lpstr>PaketBeraksi.java</vt:lpstr>
      <vt:lpstr>PaketBeraksi.java</vt:lpstr>
      <vt:lpstr>Struktur Direktori</vt:lpstr>
      <vt:lpstr>Interface</vt:lpstr>
      <vt:lpstr>Interface dan Implementation</vt:lpstr>
      <vt:lpstr>InterfaceLampu.java</vt:lpstr>
      <vt:lpstr>PowerPoint Presentation</vt:lpstr>
      <vt:lpstr>PowerPoint Presentation</vt:lpstr>
      <vt:lpstr>PowerPoint Presentation</vt:lpstr>
      <vt:lpstr>Latihan: InterfaceAC </vt:lpstr>
      <vt:lpstr>Kompresi dengan JAR </vt:lpstr>
      <vt:lpstr>Penggunaan JAR</vt:lpstr>
      <vt:lpstr>JAR Manifest</vt:lpstr>
      <vt:lpstr>Java API Library and Documentation</vt:lpstr>
      <vt:lpstr>Important Packages in the Java Library</vt:lpstr>
      <vt:lpstr>API Documentation of the Java Library</vt:lpstr>
      <vt:lpstr>API Documentation for the Rectangle Class</vt:lpstr>
      <vt:lpstr>Method Summary</vt:lpstr>
      <vt:lpstr>Tugas</vt:lpstr>
      <vt:lpstr>Referensi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Romi Satria Wahono</cp:lastModifiedBy>
  <cp:revision>5191</cp:revision>
  <cp:lastPrinted>2010-06-19T06:29:22Z</cp:lastPrinted>
  <dcterms:created xsi:type="dcterms:W3CDTF">1601-01-01T00:00:00Z</dcterms:created>
  <dcterms:modified xsi:type="dcterms:W3CDTF">2014-04-11T09:48:58Z</dcterms:modified>
</cp:coreProperties>
</file>