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7"/>
  </p:notesMasterIdLst>
  <p:handoutMasterIdLst>
    <p:handoutMasterId r:id="rId78"/>
  </p:handoutMasterIdLst>
  <p:sldIdLst>
    <p:sldId id="1752" r:id="rId2"/>
    <p:sldId id="1751" r:id="rId3"/>
    <p:sldId id="1753" r:id="rId4"/>
    <p:sldId id="1756" r:id="rId5"/>
    <p:sldId id="1631" r:id="rId6"/>
    <p:sldId id="1122" r:id="rId7"/>
    <p:sldId id="1123" r:id="rId8"/>
    <p:sldId id="1632" r:id="rId9"/>
    <p:sldId id="1574" r:id="rId10"/>
    <p:sldId id="1426" r:id="rId11"/>
    <p:sldId id="1427" r:id="rId12"/>
    <p:sldId id="1634" r:id="rId13"/>
    <p:sldId id="1633" r:id="rId14"/>
    <p:sldId id="1457" r:id="rId15"/>
    <p:sldId id="1635" r:id="rId16"/>
    <p:sldId id="1636" r:id="rId17"/>
    <p:sldId id="1435" r:id="rId18"/>
    <p:sldId id="1465" r:id="rId19"/>
    <p:sldId id="1637" r:id="rId20"/>
    <p:sldId id="1638" r:id="rId21"/>
    <p:sldId id="1589" r:id="rId22"/>
    <p:sldId id="1639" r:id="rId23"/>
    <p:sldId id="1575" r:id="rId24"/>
    <p:sldId id="1640" r:id="rId25"/>
    <p:sldId id="1641" r:id="rId26"/>
    <p:sldId id="1705" r:id="rId27"/>
    <p:sldId id="1531" r:id="rId28"/>
    <p:sldId id="1643" r:id="rId29"/>
    <p:sldId id="1644" r:id="rId30"/>
    <p:sldId id="1645" r:id="rId31"/>
    <p:sldId id="1592" r:id="rId32"/>
    <p:sldId id="1593" r:id="rId33"/>
    <p:sldId id="1576" r:id="rId34"/>
    <p:sldId id="1646" r:id="rId35"/>
    <p:sldId id="1647" r:id="rId36"/>
    <p:sldId id="1648" r:id="rId37"/>
    <p:sldId id="1649" r:id="rId38"/>
    <p:sldId id="1650" r:id="rId39"/>
    <p:sldId id="1651" r:id="rId40"/>
    <p:sldId id="1652" r:id="rId41"/>
    <p:sldId id="1534" r:id="rId42"/>
    <p:sldId id="1493" r:id="rId43"/>
    <p:sldId id="1653" r:id="rId44"/>
    <p:sldId id="1654" r:id="rId45"/>
    <p:sldId id="1608" r:id="rId46"/>
    <p:sldId id="1655" r:id="rId47"/>
    <p:sldId id="1656" r:id="rId48"/>
    <p:sldId id="1657" r:id="rId49"/>
    <p:sldId id="1629" r:id="rId50"/>
    <p:sldId id="1658" r:id="rId51"/>
    <p:sldId id="1659" r:id="rId52"/>
    <p:sldId id="1660" r:id="rId53"/>
    <p:sldId id="1661" r:id="rId54"/>
    <p:sldId id="1662" r:id="rId55"/>
    <p:sldId id="1627" r:id="rId56"/>
    <p:sldId id="1663" r:id="rId57"/>
    <p:sldId id="1664" r:id="rId58"/>
    <p:sldId id="1665" r:id="rId59"/>
    <p:sldId id="1666" r:id="rId60"/>
    <p:sldId id="1667" r:id="rId61"/>
    <p:sldId id="1668" r:id="rId62"/>
    <p:sldId id="1669" r:id="rId63"/>
    <p:sldId id="1670" r:id="rId64"/>
    <p:sldId id="1671" r:id="rId65"/>
    <p:sldId id="1672" r:id="rId66"/>
    <p:sldId id="1673" r:id="rId67"/>
    <p:sldId id="1591" r:id="rId68"/>
    <p:sldId id="1674" r:id="rId69"/>
    <p:sldId id="1675" r:id="rId70"/>
    <p:sldId id="1676" r:id="rId71"/>
    <p:sldId id="1677" r:id="rId72"/>
    <p:sldId id="1678" r:id="rId73"/>
    <p:sldId id="1681" r:id="rId74"/>
    <p:sldId id="1732" r:id="rId75"/>
    <p:sldId id="1755" r:id="rId76"/>
  </p:sldIdLst>
  <p:sldSz cx="9144000" cy="6858000" type="screen4x3"/>
  <p:notesSz cx="7099300" cy="10234613"/>
  <p:custDataLst>
    <p:tags r:id="rId79"/>
  </p:custDataLst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12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14663B"/>
    <a:srgbClr val="097542"/>
    <a:srgbClr val="000099"/>
    <a:srgbClr val="085823"/>
    <a:srgbClr val="333333"/>
    <a:srgbClr val="CC0000"/>
    <a:srgbClr val="1C1C1C"/>
    <a:srgbClr val="045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99" autoAdjust="0"/>
    <p:restoredTop sz="94631" autoAdjust="0"/>
  </p:normalViewPr>
  <p:slideViewPr>
    <p:cSldViewPr>
      <p:cViewPr varScale="1">
        <p:scale>
          <a:sx n="90" d="100"/>
          <a:sy n="90" d="100"/>
        </p:scale>
        <p:origin x="1284" y="84"/>
      </p:cViewPr>
      <p:guideLst>
        <p:guide orient="horz" pos="2112"/>
        <p:guide pos="1248"/>
      </p:guideLst>
    </p:cSldViewPr>
  </p:slideViewPr>
  <p:outlineViewPr>
    <p:cViewPr>
      <p:scale>
        <a:sx n="33" d="100"/>
        <a:sy n="33" d="100"/>
      </p:scale>
      <p:origin x="0" y="1236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42"/>
    </p:cViewPr>
  </p:sorterViewPr>
  <p:notesViewPr>
    <p:cSldViewPr>
      <p:cViewPr>
        <p:scale>
          <a:sx n="150" d="100"/>
          <a:sy n="150" d="100"/>
        </p:scale>
        <p:origin x="-336" y="558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handoutMaster" Target="handoutMasters/handout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7" name="Rectangle 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75699" y="9833555"/>
            <a:ext cx="3105944" cy="472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2" tIns="47691" rIns="95382" bIns="47691" numCol="1" anchor="t" anchorCtr="0" compatLnSpc="1">
            <a:prstTxWarp prst="textNoShape">
              <a:avLst/>
            </a:prstTxWarp>
          </a:bodyPr>
          <a:lstStyle>
            <a:lvl1pPr algn="r" defTabSz="954018">
              <a:defRPr sz="700" i="1" dirty="0">
                <a:effectLst/>
              </a:defRPr>
            </a:lvl1pPr>
          </a:lstStyle>
          <a:p>
            <a:pPr>
              <a:defRPr/>
            </a:pPr>
            <a:r>
              <a:rPr lang="en-US" altLang="ja-JP"/>
              <a:t>romi@romisatriawahono.net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93150" y="192914"/>
            <a:ext cx="5982331" cy="527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2" tIns="47691" rIns="95382" bIns="47691" numCol="1" anchor="t" anchorCtr="0" compatLnSpc="1">
            <a:prstTxWarp prst="textNoShape">
              <a:avLst/>
            </a:prstTxWarp>
          </a:bodyPr>
          <a:lstStyle>
            <a:lvl1pPr algn="r" defTabSz="954018">
              <a:defRPr sz="700" i="1" dirty="0" smtClean="0">
                <a:effectLst/>
              </a:defRPr>
            </a:lvl1pPr>
          </a:lstStyle>
          <a:p>
            <a:pPr>
              <a:defRPr/>
            </a:pPr>
            <a:r>
              <a:rPr lang="id-ID" altLang="ja-JP" smtClean="0"/>
              <a:t>Object-Oriented Programming</a:t>
            </a:r>
            <a:endParaRPr lang="en-US" altLang="ja-JP"/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80681" y="9701561"/>
            <a:ext cx="3216871" cy="370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2" tIns="47691" rIns="95382" bIns="47691" numCol="1" anchor="b" anchorCtr="0" compatLnSpc="1">
            <a:prstTxWarp prst="textNoShape">
              <a:avLst/>
            </a:prstTxWarp>
          </a:bodyPr>
          <a:lstStyle>
            <a:lvl1pPr algn="l" defTabSz="954018">
              <a:defRPr sz="700" i="1" dirty="0">
                <a:effectLst/>
              </a:defRPr>
            </a:lvl1pPr>
          </a:lstStyle>
          <a:p>
            <a:pPr>
              <a:defRPr/>
            </a:pPr>
            <a:r>
              <a:rPr lang="en-US" altLang="ja-JP"/>
              <a:t>http://romisatriawahono.net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593151" y="406135"/>
            <a:ext cx="5916083" cy="0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3" tIns="45716" rIns="91433" bIns="45716"/>
          <a:lstStyle/>
          <a:p>
            <a:pPr>
              <a:defRPr/>
            </a:pPr>
            <a:endParaRPr lang="id-ID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593151" y="9828478"/>
            <a:ext cx="5916083" cy="0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3" tIns="45716" rIns="91433" bIns="45716"/>
          <a:lstStyle/>
          <a:p>
            <a:pPr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926757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2" tIns="47691" rIns="95382" bIns="47691" numCol="1" anchor="t" anchorCtr="0" compatLnSpc="1">
            <a:prstTxWarp prst="textNoShape">
              <a:avLst/>
            </a:prstTxWarp>
          </a:bodyPr>
          <a:lstStyle>
            <a:lvl1pPr algn="l" defTabSz="954018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ja-JP"/>
              <a:t>romi@romisatriawahono.net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630" y="0"/>
            <a:ext cx="3076671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2" tIns="47691" rIns="95382" bIns="47691" numCol="1" anchor="t" anchorCtr="0" compatLnSpc="1">
            <a:prstTxWarp prst="textNoShape">
              <a:avLst/>
            </a:prstTxWarp>
          </a:bodyPr>
          <a:lstStyle>
            <a:lvl1pPr algn="r" defTabSz="954018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id-ID" altLang="ja-JP" smtClean="0"/>
              <a:t>Object-Oriented Programming</a:t>
            </a:r>
            <a:endParaRPr lang="en-US" altLang="ja-JP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68350"/>
            <a:ext cx="51165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5958" y="4860089"/>
            <a:ext cx="5207386" cy="46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2" tIns="47691" rIns="95382" bIns="47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3561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2" tIns="47691" rIns="95382" bIns="47691" numCol="1" anchor="b" anchorCtr="0" compatLnSpc="1">
            <a:prstTxWarp prst="textNoShape">
              <a:avLst/>
            </a:prstTxWarp>
          </a:bodyPr>
          <a:lstStyle>
            <a:lvl1pPr algn="l" defTabSz="954018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ja-JP"/>
              <a:t>http://romisatriawahono.net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630" y="9723561"/>
            <a:ext cx="3076671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2" tIns="47691" rIns="95382" bIns="47691" numCol="1" anchor="b" anchorCtr="0" compatLnSpc="1">
            <a:prstTxWarp prst="textNoShape">
              <a:avLst/>
            </a:prstTxWarp>
          </a:bodyPr>
          <a:lstStyle>
            <a:lvl1pPr algn="r" defTabSz="954018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38C9D2B2-F8A0-41B1-8482-D108E1D20E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349461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romi@romisatriawahono.net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id-ID" altLang="ja-JP" smtClean="0"/>
              <a:t>Object-Oriented Programming</a:t>
            </a:r>
            <a:endParaRPr lang="en-US" altLang="ja-JP" smtClean="0"/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http://romisatriawahono.net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20BA22-84AE-463F-B763-769EDAF33372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28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04203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romi@romisatriawahono.net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id-ID" altLang="ja-JP" smtClean="0"/>
              <a:t>Object-Oriented Programming</a:t>
            </a:r>
            <a:endParaRPr lang="en-US" altLang="ja-JP" smtClean="0"/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http://romisatriawahono.net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20BA22-84AE-463F-B763-769EDAF33372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  <p:sp>
        <p:nvSpPr>
          <p:cNvPr id="28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95919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romi@romisatriawahono.net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id-ID" altLang="ja-JP" smtClean="0"/>
              <a:t>Object-Oriented Programming</a:t>
            </a:r>
            <a:endParaRPr lang="en-US" altLang="ja-JP" smtClean="0"/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http://romisatriawahono.net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20BA22-84AE-463F-B763-769EDAF33372}" type="slidenum">
              <a:rPr lang="en-US" altLang="ja-JP" smtClean="0"/>
              <a:pPr/>
              <a:t>26</a:t>
            </a:fld>
            <a:endParaRPr lang="en-US" altLang="ja-JP" smtClean="0"/>
          </a:p>
        </p:txBody>
      </p:sp>
      <p:sp>
        <p:nvSpPr>
          <p:cNvPr id="28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76228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32004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tIns="91440" bIns="91440" anchor="ctr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defRPr/>
            </a:pPr>
            <a:endParaRPr kumimoji="0" lang="en-US" sz="2400">
              <a:solidFill>
                <a:srgbClr val="000000"/>
              </a:solidFill>
              <a:effectLst/>
              <a:latin typeface="Arial" pitchFamily="34" charset="0"/>
              <a:ea typeface="Arial Unicode MS"/>
            </a:endParaRPr>
          </a:p>
        </p:txBody>
      </p:sp>
      <p:sp>
        <p:nvSpPr>
          <p:cNvPr id="280799" name="Rectangle 223"/>
          <p:cNvSpPr>
            <a:spLocks noGrp="1" noChangeArrowheads="1"/>
          </p:cNvSpPr>
          <p:nvPr>
            <p:ph type="subTitle" idx="1"/>
          </p:nvPr>
        </p:nvSpPr>
        <p:spPr>
          <a:xfrm>
            <a:off x="3521075" y="4267200"/>
            <a:ext cx="5113338" cy="1404938"/>
          </a:xfrm>
          <a:ln/>
        </p:spPr>
        <p:txBody>
          <a:bodyPr rIns="0"/>
          <a:lstStyle>
            <a:lvl1pPr marL="0" indent="0" algn="r">
              <a:buFont typeface="Times" pitchFamily="18" charset="0"/>
              <a:buNone/>
              <a:defRPr sz="26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80698" name="Rectangle 122"/>
          <p:cNvSpPr>
            <a:spLocks noGrp="1" noChangeArrowheads="1"/>
          </p:cNvSpPr>
          <p:nvPr>
            <p:ph type="ctrTitle"/>
          </p:nvPr>
        </p:nvSpPr>
        <p:spPr bwMode="auto">
          <a:xfrm>
            <a:off x="381000" y="420688"/>
            <a:ext cx="8305800" cy="2352675"/>
          </a:xfrm>
          <a:ln/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84" y="6593288"/>
            <a:ext cx="850100" cy="2017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" y="6593288"/>
            <a:ext cx="1019247" cy="20228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4372397" y="6553200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fld id="{0B740A30-4246-490D-8477-DDC9B02284B9}" type="slidenum">
              <a:rPr kumimoji="0" lang="en-US" sz="120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 Unicode MS"/>
              </a:rPr>
              <a:pPr algn="l">
                <a:defRPr/>
              </a:pPr>
              <a:t>‹#›</a:t>
            </a:fld>
            <a:endParaRPr kumimoji="0"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142331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1193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613" y="190500"/>
            <a:ext cx="2090737" cy="5591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7813" y="190500"/>
            <a:ext cx="6121400" cy="5591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1472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20675"/>
            <a:ext cx="74676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28600" y="1981200"/>
            <a:ext cx="3695700" cy="4114800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67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248400"/>
            <a:ext cx="1600200" cy="4572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 algn="l">
              <a:defRPr/>
            </a:pPr>
            <a:endParaRPr kumimoji="0" lang="en-US" sz="1800">
              <a:effectLst/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9800" y="6248400"/>
            <a:ext cx="3505200" cy="4572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 algn="l">
              <a:defRPr/>
            </a:pPr>
            <a:endParaRPr kumimoji="0" lang="en-US" sz="1800">
              <a:effectLst/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48400" y="6248400"/>
            <a:ext cx="1524000" cy="457200"/>
          </a:xfrm>
          <a:prstGeom prst="rect">
            <a:avLst/>
          </a:prstGeom>
        </p:spPr>
        <p:txBody>
          <a:bodyPr/>
          <a:lstStyle>
            <a:lvl1pPr>
              <a:defRPr sz="1200" b="1">
                <a:solidFill>
                  <a:srgbClr val="5F5F5F"/>
                </a:solidFill>
                <a:ea typeface="ＭＳ Ｐゴシック" pitchFamily="34" charset="-128"/>
                <a:cs typeface="Arial Unicode MS"/>
              </a:defRPr>
            </a:lvl1pPr>
          </a:lstStyle>
          <a:p>
            <a:pPr algn="l">
              <a:defRPr/>
            </a:pPr>
            <a:fld id="{EADF7C83-A7C6-478B-B500-C064B482CE0F}" type="slidenum">
              <a:rPr kumimoji="0" lang="en-US">
                <a:effectLst/>
                <a:latin typeface="Arial" charset="0"/>
              </a:rPr>
              <a:pPr algn="l">
                <a:defRPr/>
              </a:pPr>
              <a:t>‹#›</a:t>
            </a:fld>
            <a:endParaRPr kumimoji="0" lang="en-US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27293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926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92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200" y="6553200"/>
            <a:ext cx="2133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fld id="{F33DB1F6-EF26-4ADB-905F-8C647625EC41}" type="slidenum">
              <a:rPr kumimoji="0" lang="en-US" altLang="en-US" sz="1800">
                <a:solidFill>
                  <a:srgbClr val="000000"/>
                </a:solidFill>
                <a:effectLst/>
                <a:latin typeface="Arial" charset="0"/>
                <a:ea typeface="Arial Unicode MS"/>
                <a:cs typeface="Arial" charset="0"/>
              </a:rPr>
              <a:pPr algn="l">
                <a:defRPr/>
              </a:pPr>
              <a:t>‹#›</a:t>
            </a:fld>
            <a:endParaRPr kumimoji="0" lang="en-US" altLang="en-US" sz="1800">
              <a:solidFill>
                <a:srgbClr val="000000"/>
              </a:solidFill>
              <a:effectLst/>
              <a:latin typeface="Arial" charset="0"/>
              <a:ea typeface="Arial Unicode MS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1947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5400" y="19050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5400" y="40386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48488" y="623728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 algn="l">
              <a:defRPr/>
            </a:pPr>
            <a:endParaRPr kumimoji="0" lang="en-US" sz="1800">
              <a:solidFill>
                <a:srgbClr val="000000"/>
              </a:solidFill>
              <a:effectLst/>
              <a:latin typeface="Arial" charset="0"/>
              <a:ea typeface="Arial Unicode MS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08725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 algn="l">
              <a:defRPr/>
            </a:pPr>
            <a:endParaRPr kumimoji="0" lang="en-US" sz="1800">
              <a:solidFill>
                <a:srgbClr val="000000"/>
              </a:solidFill>
              <a:effectLst/>
              <a:latin typeface="Arial" charset="0"/>
              <a:ea typeface="Arial Unicode MS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553200"/>
            <a:ext cx="2133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fld id="{B69B7BB2-87DD-499E-A7A0-72C7A8C5EED6}" type="slidenum">
              <a:rPr kumimoji="0" lang="en-US" sz="1800">
                <a:solidFill>
                  <a:srgbClr val="000000"/>
                </a:solidFill>
                <a:effectLst/>
                <a:latin typeface="Arial" charset="0"/>
                <a:ea typeface="Arial Unicode MS"/>
                <a:cs typeface="Arial" charset="0"/>
              </a:rPr>
              <a:pPr algn="l">
                <a:defRPr/>
              </a:pPr>
              <a:t>‹#›</a:t>
            </a:fld>
            <a:endParaRPr kumimoji="0" lang="en-US" sz="1800">
              <a:solidFill>
                <a:srgbClr val="000000"/>
              </a:solidFill>
              <a:effectLst/>
              <a:latin typeface="Arial" charset="0"/>
              <a:ea typeface="Arial Unicode MS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13187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pPr lvl="0"/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48488" y="623728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 algn="l">
              <a:defRPr/>
            </a:pPr>
            <a:endParaRPr kumimoji="0" lang="en-US" sz="1800" b="1">
              <a:solidFill>
                <a:srgbClr val="000000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08725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 algn="l">
              <a:defRPr/>
            </a:pPr>
            <a:endParaRPr kumimoji="0" lang="en-US" sz="1800" b="1">
              <a:solidFill>
                <a:srgbClr val="000000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553200"/>
            <a:ext cx="2133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fld id="{0B740A30-4246-490D-8477-DDC9B02284B9}" type="slidenum">
              <a:rPr kumimoji="0" lang="en-US" sz="1800">
                <a:solidFill>
                  <a:srgbClr val="000000"/>
                </a:solidFill>
                <a:effectLst/>
                <a:latin typeface="Arial" charset="0"/>
                <a:ea typeface="Arial Unicode MS"/>
              </a:rPr>
              <a:pPr algn="l">
                <a:defRPr/>
              </a:pPr>
              <a:t>‹#›</a:t>
            </a:fld>
            <a:endParaRPr kumimoji="0" lang="en-US" sz="1800">
              <a:solidFill>
                <a:srgbClr val="000000"/>
              </a:solidFill>
              <a:effectLst/>
              <a:latin typeface="Arial" charset="0"/>
              <a:ea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91306484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812" y="190500"/>
            <a:ext cx="8561387" cy="6477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066800"/>
            <a:ext cx="8553450" cy="518160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7751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808266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50" y="1362075"/>
            <a:ext cx="4102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0250" y="1362075"/>
            <a:ext cx="4102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924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4869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0617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140890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4881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91947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tIns="91440" bIns="91440" anchor="ctr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defRPr/>
            </a:pPr>
            <a:endParaRPr kumimoji="0" lang="en-US" sz="2400">
              <a:solidFill>
                <a:srgbClr val="000000"/>
              </a:solidFill>
              <a:effectLst/>
              <a:latin typeface="Arial" pitchFamily="34" charset="0"/>
              <a:ea typeface="Arial Unicode MS"/>
              <a:cs typeface="Arial" charset="0"/>
            </a:endParaRPr>
          </a:p>
        </p:txBody>
      </p:sp>
      <p:sp>
        <p:nvSpPr>
          <p:cNvPr id="7171" name="Rectangle 52"/>
          <p:cNvSpPr>
            <a:spLocks noGrp="1" noChangeArrowheads="1"/>
          </p:cNvSpPr>
          <p:nvPr>
            <p:ph type="body" idx="1"/>
          </p:nvPr>
        </p:nvSpPr>
        <p:spPr bwMode="gray">
          <a:xfrm>
            <a:off x="285750" y="1143000"/>
            <a:ext cx="8553450" cy="5105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172" name="Rectangle 53"/>
          <p:cNvSpPr>
            <a:spLocks noGrp="1" noChangeArrowheads="1"/>
          </p:cNvSpPr>
          <p:nvPr>
            <p:ph type="title"/>
          </p:nvPr>
        </p:nvSpPr>
        <p:spPr bwMode="invGray">
          <a:xfrm>
            <a:off x="277813" y="190500"/>
            <a:ext cx="8561387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84" y="6593288"/>
            <a:ext cx="850100" cy="2017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" y="6593288"/>
            <a:ext cx="1019247" cy="20228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4372397" y="6553200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fld id="{0B740A30-4246-490D-8477-DDC9B02284B9}" type="slidenum">
              <a:rPr kumimoji="0" lang="en-US" sz="120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 Unicode MS"/>
              </a:rPr>
              <a:pPr algn="l">
                <a:defRPr/>
              </a:pPr>
              <a:t>‹#›</a:t>
            </a:fld>
            <a:endParaRPr kumimoji="0"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76923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  <a:ea typeface="Tahoma" pitchFamily="34" charset="0"/>
          <a:cs typeface="Calibr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47663" indent="-347663" algn="l" rtl="0" eaLnBrk="0" fontAlgn="base" hangingPunct="0">
        <a:lnSpc>
          <a:spcPct val="90000"/>
        </a:lnSpc>
        <a:spcBef>
          <a:spcPct val="30000"/>
        </a:spcBef>
        <a:spcAft>
          <a:spcPct val="10000"/>
        </a:spcAft>
        <a:buClr>
          <a:srgbClr val="7F7F7F"/>
        </a:buClr>
        <a:buFont typeface="Wingdings" pitchFamily="2" charset="2"/>
        <a:buChar char="§"/>
        <a:defRPr sz="30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635000" indent="-173038" algn="l" rtl="0" eaLnBrk="0" fontAlgn="base" hangingPunct="0">
        <a:lnSpc>
          <a:spcPct val="90000"/>
        </a:lnSpc>
        <a:spcBef>
          <a:spcPct val="30000"/>
        </a:spcBef>
        <a:spcAft>
          <a:spcPct val="10000"/>
        </a:spcAft>
        <a:buClr>
          <a:srgbClr val="A6A6A6"/>
        </a:buClr>
        <a:buFont typeface="Arial" charset="0"/>
        <a:buChar char="•"/>
        <a:defRPr sz="26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922338" indent="-173038" algn="l" rtl="0" eaLnBrk="0" fontAlgn="base" hangingPunct="0">
        <a:lnSpc>
          <a:spcPct val="90000"/>
        </a:lnSpc>
        <a:spcBef>
          <a:spcPct val="30000"/>
        </a:spcBef>
        <a:spcAft>
          <a:spcPct val="10000"/>
        </a:spcAft>
        <a:buClr>
          <a:srgbClr val="A6A6A6"/>
        </a:buClr>
        <a:buFont typeface="Wingdings" pitchFamily="2" charset="2"/>
        <a:buChar char="ü"/>
        <a:defRPr sz="2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209675" indent="-173038" algn="l" rtl="0" eaLnBrk="0" fontAlgn="base" hangingPunct="0">
        <a:lnSpc>
          <a:spcPct val="90000"/>
        </a:lnSpc>
        <a:spcBef>
          <a:spcPct val="30000"/>
        </a:spcBef>
        <a:spcAft>
          <a:spcPct val="10000"/>
        </a:spcAft>
        <a:buClr>
          <a:srgbClr val="A6A6A6"/>
        </a:buClr>
        <a:buFont typeface="Arial" charset="0"/>
        <a:buChar char="-"/>
        <a:defRPr sz="20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497013" indent="-173038" algn="l" rtl="0" eaLnBrk="0" fontAlgn="base" hangingPunct="0">
        <a:lnSpc>
          <a:spcPct val="90000"/>
        </a:lnSpc>
        <a:spcBef>
          <a:spcPct val="30000"/>
        </a:spcBef>
        <a:spcAft>
          <a:spcPct val="10000"/>
        </a:spcAft>
        <a:buClr>
          <a:srgbClr val="A6A6A6"/>
        </a:buClr>
        <a:buFont typeface="Times" pitchFamily="18" charset="0"/>
        <a:buChar char="•"/>
        <a:defRPr sz="18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954213" indent="-173038" algn="l" rtl="0" fontAlgn="base">
        <a:lnSpc>
          <a:spcPct val="90000"/>
        </a:lnSpc>
        <a:spcBef>
          <a:spcPct val="30000"/>
        </a:spcBef>
        <a:spcAft>
          <a:spcPct val="1000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411413" indent="-173038" algn="l" rtl="0" fontAlgn="base">
        <a:lnSpc>
          <a:spcPct val="90000"/>
        </a:lnSpc>
        <a:spcBef>
          <a:spcPct val="30000"/>
        </a:spcBef>
        <a:spcAft>
          <a:spcPct val="1000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2868613" indent="-173038" algn="l" rtl="0" fontAlgn="base">
        <a:lnSpc>
          <a:spcPct val="90000"/>
        </a:lnSpc>
        <a:spcBef>
          <a:spcPct val="30000"/>
        </a:spcBef>
        <a:spcAft>
          <a:spcPct val="1000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325813" indent="-173038" algn="l" rtl="0" fontAlgn="base">
        <a:lnSpc>
          <a:spcPct val="90000"/>
        </a:lnSpc>
        <a:spcBef>
          <a:spcPct val="30000"/>
        </a:spcBef>
        <a:spcAft>
          <a:spcPct val="1000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hyperlink" Target="mailto:romi@brainmatics.com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81000" y="801688"/>
            <a:ext cx="8305800" cy="2093912"/>
          </a:xfrm>
        </p:spPr>
        <p:txBody>
          <a:bodyPr/>
          <a:lstStyle/>
          <a:p>
            <a:pPr>
              <a:defRPr/>
            </a:pPr>
            <a:r>
              <a:rPr lang="en-US" sz="6000" kern="800" spc="-300" dirty="0" smtClean="0">
                <a:solidFill>
                  <a:schemeClr val="bg1">
                    <a:lumMod val="50000"/>
                  </a:schemeClr>
                </a:solidFill>
              </a:rPr>
              <a:t>Java Fundamentals</a:t>
            </a:r>
            <a:r>
              <a:rPr lang="id-ID" sz="6000" kern="800" spc="-3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r>
              <a:rPr lang="id-ID" sz="8000" kern="800" spc="-300" dirty="0" smtClean="0"/>
              <a:t/>
            </a:r>
            <a:br>
              <a:rPr lang="id-ID" sz="8000" kern="800" spc="-300" dirty="0" smtClean="0"/>
            </a:br>
            <a:r>
              <a:rPr lang="en-US" sz="8000" kern="800" spc="-300" dirty="0" smtClean="0"/>
              <a:t>5. </a:t>
            </a:r>
            <a:r>
              <a:rPr lang="id-ID" sz="8000" kern="800" spc="-300" dirty="0" smtClean="0"/>
              <a:t>Java Advanced</a:t>
            </a:r>
            <a:endParaRPr lang="en-US" sz="8000" b="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28800" y="4267200"/>
            <a:ext cx="6781800" cy="1600200"/>
          </a:xfrm>
        </p:spPr>
        <p:txBody>
          <a:bodyPr/>
          <a:lstStyle/>
          <a:p>
            <a:pPr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id-ID" sz="3600" dirty="0" smtClean="0"/>
              <a:t>Romi Satria Wahon</a:t>
            </a:r>
            <a:r>
              <a:rPr lang="en-US" sz="3600" dirty="0" smtClean="0"/>
              <a:t>o</a:t>
            </a:r>
            <a:br>
              <a:rPr lang="en-US" sz="3600" dirty="0" smtClean="0"/>
            </a:br>
            <a:r>
              <a:rPr lang="en-US" sz="2500" dirty="0" smtClean="0"/>
              <a:t>romi@romisatriawahono.net</a:t>
            </a:r>
            <a:br>
              <a:rPr lang="en-US" sz="2500" dirty="0" smtClean="0"/>
            </a:br>
            <a:r>
              <a:rPr lang="en-US" sz="2500" dirty="0" smtClean="0"/>
              <a:t>http://romisatriawahono.net</a:t>
            </a:r>
            <a:r>
              <a:rPr lang="en-US" sz="2500" smtClean="0"/>
              <a:t/>
            </a:r>
            <a:br>
              <a:rPr lang="en-US" sz="2500" smtClean="0"/>
            </a:br>
            <a:r>
              <a:rPr lang="id-ID" sz="2500"/>
              <a:t>+6281586220090</a:t>
            </a:r>
            <a:endParaRPr lang="en-US" sz="2500"/>
          </a:p>
          <a:p>
            <a:pPr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27412771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3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Eksepsi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926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id-ID" sz="4000" dirty="0" smtClean="0"/>
              <a:t>Eksepsi yang </a:t>
            </a:r>
            <a:r>
              <a:rPr lang="id-ID" sz="4000" dirty="0" smtClean="0">
                <a:solidFill>
                  <a:srgbClr val="C00000"/>
                </a:solidFill>
              </a:rPr>
              <a:t>Tidak Dicek</a:t>
            </a:r>
            <a:endParaRPr lang="en-US" sz="4000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4000" dirty="0" smtClean="0"/>
              <a:t>Error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4000" dirty="0" err="1" smtClean="0"/>
              <a:t>Eksepsi</a:t>
            </a:r>
            <a:r>
              <a:rPr lang="en-US" sz="4000" dirty="0" smtClean="0"/>
              <a:t> yang </a:t>
            </a:r>
            <a:r>
              <a:rPr lang="id-ID" sz="4000" dirty="0" err="1" smtClean="0">
                <a:solidFill>
                  <a:srgbClr val="C00000"/>
                </a:solidFill>
              </a:rPr>
              <a:t>D</a:t>
            </a:r>
            <a:r>
              <a:rPr lang="en-US" sz="4000" dirty="0" err="1" smtClean="0">
                <a:solidFill>
                  <a:srgbClr val="C00000"/>
                </a:solidFill>
              </a:rPr>
              <a:t>icek</a:t>
            </a:r>
            <a:endParaRPr lang="id-ID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Eksepsi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Dicek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410200"/>
          </a:xfrm>
        </p:spPr>
        <p:txBody>
          <a:bodyPr/>
          <a:lstStyle/>
          <a:p>
            <a:r>
              <a:rPr lang="en-US" sz="3000" dirty="0" err="1" smtClean="0"/>
              <a:t>Semua</a:t>
            </a:r>
            <a:r>
              <a:rPr lang="en-US" sz="3000" dirty="0" smtClean="0"/>
              <a:t> </a:t>
            </a:r>
            <a:r>
              <a:rPr lang="en-US" sz="3000" dirty="0" err="1" smtClean="0"/>
              <a:t>eksepsi</a:t>
            </a:r>
            <a:r>
              <a:rPr lang="en-US" sz="3000" dirty="0" smtClean="0"/>
              <a:t> </a:t>
            </a:r>
            <a:r>
              <a:rPr lang="en-US" sz="3000" dirty="0" err="1" smtClean="0"/>
              <a:t>bertipe</a:t>
            </a:r>
            <a:r>
              <a:rPr lang="en-US" sz="3000" dirty="0" smtClean="0"/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RuntimeException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turunannya</a:t>
            </a:r>
            <a:r>
              <a:rPr lang="en-US" sz="3000" dirty="0" smtClean="0"/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tidak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harus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secara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eksplisit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ditangani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dalam</a:t>
            </a:r>
            <a:r>
              <a:rPr lang="en-US" sz="3000" dirty="0" smtClean="0">
                <a:solidFill>
                  <a:srgbClr val="C00000"/>
                </a:solidFill>
              </a:rPr>
              <a:t> program</a:t>
            </a:r>
            <a:r>
              <a:rPr lang="en-US" sz="3000" dirty="0" smtClean="0"/>
              <a:t>.</a:t>
            </a:r>
            <a:r>
              <a:rPr lang="id-ID" sz="3000" dirty="0" smtClean="0"/>
              <a:t> </a:t>
            </a:r>
            <a:r>
              <a:rPr lang="en-US" sz="3000" dirty="0" err="1" smtClean="0"/>
              <a:t>Contohnya</a:t>
            </a:r>
            <a:r>
              <a:rPr lang="en-US" sz="3000" dirty="0" smtClean="0"/>
              <a:t>: </a:t>
            </a:r>
            <a:r>
              <a:rPr lang="en-US" sz="3000" dirty="0" err="1" smtClean="0"/>
              <a:t>ArrayIndexOutofBoundException</a:t>
            </a:r>
            <a:r>
              <a:rPr lang="en-US" sz="3000" dirty="0" smtClean="0"/>
              <a:t>, </a:t>
            </a:r>
            <a:r>
              <a:rPr lang="en-US" sz="3000" dirty="0" err="1" smtClean="0"/>
              <a:t>AritmeticException</a:t>
            </a:r>
            <a:r>
              <a:rPr lang="en-US" sz="3000" dirty="0" smtClean="0"/>
              <a:t>, </a:t>
            </a:r>
            <a:r>
              <a:rPr lang="en-US" sz="3000" dirty="0" err="1" smtClean="0"/>
              <a:t>dsb</a:t>
            </a:r>
            <a:endParaRPr lang="en-US" sz="3000" dirty="0" smtClean="0"/>
          </a:p>
          <a:p>
            <a:r>
              <a:rPr lang="nn-NO" sz="3000" dirty="0" smtClean="0"/>
              <a:t>Program dengan eksepsi ini </a:t>
            </a:r>
            <a:r>
              <a:rPr lang="nn-NO" sz="3000" dirty="0" smtClean="0">
                <a:solidFill>
                  <a:srgbClr val="C00000"/>
                </a:solidFill>
              </a:rPr>
              <a:t>tetap dapat </a:t>
            </a:r>
            <a:r>
              <a:rPr lang="fi-FI" sz="3000" dirty="0" smtClean="0">
                <a:solidFill>
                  <a:srgbClr val="C00000"/>
                </a:solidFill>
              </a:rPr>
              <a:t>dikompilasi</a:t>
            </a:r>
            <a:r>
              <a:rPr lang="fi-FI" sz="3000" dirty="0" smtClean="0"/>
              <a:t>, meskipun ketika dijalankan akan </a:t>
            </a:r>
            <a:r>
              <a:rPr lang="en-US" sz="3000" dirty="0" err="1" smtClean="0"/>
              <a:t>mengeluarkan</a:t>
            </a:r>
            <a:r>
              <a:rPr lang="en-US" sz="3000" dirty="0" smtClean="0"/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pesan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eksepsi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eksekusi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berakhir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nn-NO" sz="3000" dirty="0" smtClean="0"/>
              <a:t>Supaya eksekusi tidak berakhir, bisa </a:t>
            </a:r>
            <a:r>
              <a:rPr lang="en-US" sz="3000" dirty="0" err="1" smtClean="0"/>
              <a:t>menggunakan</a:t>
            </a:r>
            <a:r>
              <a:rPr lang="en-US" sz="3000" dirty="0" smtClean="0"/>
              <a:t> </a:t>
            </a:r>
            <a:r>
              <a:rPr lang="en-US" sz="3000" dirty="0" err="1" smtClean="0"/>
              <a:t>blok</a:t>
            </a:r>
            <a:r>
              <a:rPr lang="en-US" sz="3000" dirty="0" smtClean="0"/>
              <a:t> try-catch</a:t>
            </a:r>
            <a:endParaRPr lang="id-ID" sz="3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DemoEksepsi.java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3600" dirty="0" smtClean="0"/>
              <a:t>	</a:t>
            </a:r>
            <a:endParaRPr lang="id-ID" sz="3600" dirty="0" smtClean="0"/>
          </a:p>
          <a:p>
            <a:pPr>
              <a:buNone/>
            </a:pPr>
            <a:r>
              <a:rPr lang="id-ID" sz="3600" dirty="0"/>
              <a:t>	</a:t>
            </a:r>
            <a:r>
              <a:rPr lang="en-US" sz="3600" dirty="0" smtClean="0"/>
              <a:t>class </a:t>
            </a:r>
            <a:r>
              <a:rPr lang="en-US" sz="3600" dirty="0" err="1" smtClean="0"/>
              <a:t>DemoEksepsi</a:t>
            </a:r>
            <a:r>
              <a:rPr lang="en-US" sz="3600" dirty="0" smtClean="0"/>
              <a:t>{</a:t>
            </a:r>
          </a:p>
          <a:p>
            <a:pPr>
              <a:buNone/>
            </a:pPr>
            <a:r>
              <a:rPr lang="en-US" sz="3600" dirty="0" smtClean="0"/>
              <a:t>		public static void main(String[] </a:t>
            </a:r>
            <a:r>
              <a:rPr lang="en-US" sz="3600" dirty="0" err="1" smtClean="0"/>
              <a:t>args</a:t>
            </a:r>
            <a:r>
              <a:rPr lang="en-US" sz="3600" dirty="0" smtClean="0"/>
              <a:t>){</a:t>
            </a:r>
          </a:p>
          <a:p>
            <a:pPr>
              <a:buNone/>
            </a:pPr>
            <a:r>
              <a:rPr lang="en-US" sz="3600" dirty="0" smtClean="0">
                <a:solidFill>
                  <a:srgbClr val="0070C0"/>
                </a:solidFill>
              </a:rPr>
              <a:t>		</a:t>
            </a:r>
            <a:r>
              <a:rPr lang="en-US" sz="3600" dirty="0" smtClean="0">
                <a:solidFill>
                  <a:srgbClr val="FF0000"/>
                </a:solidFill>
              </a:rPr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int</a:t>
            </a:r>
            <a:r>
              <a:rPr lang="en-US" sz="3600" dirty="0" smtClean="0">
                <a:solidFill>
                  <a:srgbClr val="FF0000"/>
                </a:solidFill>
              </a:rPr>
              <a:t>[] </a:t>
            </a:r>
            <a:r>
              <a:rPr lang="en-US" sz="3600" dirty="0" err="1" smtClean="0">
                <a:solidFill>
                  <a:srgbClr val="FF0000"/>
                </a:solidFill>
              </a:rPr>
              <a:t>arr</a:t>
            </a:r>
            <a:r>
              <a:rPr lang="en-US" sz="3600" dirty="0" smtClean="0">
                <a:solidFill>
                  <a:srgbClr val="FF0000"/>
                </a:solidFill>
              </a:rPr>
              <a:t> = new </a:t>
            </a:r>
            <a:r>
              <a:rPr lang="en-US" sz="3600" dirty="0" err="1" smtClean="0">
                <a:solidFill>
                  <a:srgbClr val="FF0000"/>
                </a:solidFill>
              </a:rPr>
              <a:t>int</a:t>
            </a:r>
            <a:r>
              <a:rPr lang="en-US" sz="3600" dirty="0" smtClean="0">
                <a:solidFill>
                  <a:srgbClr val="FF0000"/>
                </a:solidFill>
              </a:rPr>
              <a:t>[1];</a:t>
            </a:r>
          </a:p>
          <a:p>
            <a:pPr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			</a:t>
            </a:r>
            <a:r>
              <a:rPr lang="en-US" sz="3600" dirty="0" err="1" smtClean="0">
                <a:solidFill>
                  <a:srgbClr val="FF0000"/>
                </a:solidFill>
              </a:rPr>
              <a:t>System.out.println</a:t>
            </a:r>
            <a:r>
              <a:rPr lang="en-US" sz="3600" dirty="0" smtClean="0">
                <a:solidFill>
                  <a:srgbClr val="FF0000"/>
                </a:solidFill>
              </a:rPr>
              <a:t>(</a:t>
            </a:r>
            <a:r>
              <a:rPr lang="en-US" sz="3600" dirty="0" err="1" smtClean="0">
                <a:solidFill>
                  <a:srgbClr val="FF0000"/>
                </a:solidFill>
              </a:rPr>
              <a:t>arr</a:t>
            </a:r>
            <a:r>
              <a:rPr lang="en-US" sz="3600" dirty="0" smtClean="0">
                <a:solidFill>
                  <a:srgbClr val="FF0000"/>
                </a:solidFill>
              </a:rPr>
              <a:t>[1]);</a:t>
            </a:r>
          </a:p>
          <a:p>
            <a:pPr>
              <a:buNone/>
            </a:pPr>
            <a:r>
              <a:rPr lang="en-US" sz="3600" dirty="0" smtClean="0"/>
              <a:t>		}</a:t>
            </a:r>
          </a:p>
          <a:p>
            <a:pPr>
              <a:buNone/>
            </a:pPr>
            <a:r>
              <a:rPr lang="en-US" sz="3600" dirty="0" smtClean="0"/>
              <a:t>	}</a:t>
            </a:r>
            <a:endParaRPr lang="id-ID" sz="3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Eksepsi</a:t>
            </a:r>
            <a:r>
              <a:rPr lang="en-US" dirty="0" smtClean="0"/>
              <a:t> Error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3600" dirty="0" smtClean="0"/>
              <a:t>T</a:t>
            </a:r>
            <a:r>
              <a:rPr lang="en-US" sz="3600" dirty="0" err="1" smtClean="0"/>
              <a:t>ipe</a:t>
            </a:r>
            <a:r>
              <a:rPr lang="en-US" sz="3600" dirty="0" smtClean="0"/>
              <a:t> </a:t>
            </a:r>
            <a:r>
              <a:rPr lang="en-US" sz="3600" dirty="0" err="1" smtClean="0"/>
              <a:t>eksepsi</a:t>
            </a:r>
            <a:r>
              <a:rPr lang="en-US" sz="3600" dirty="0" smtClean="0"/>
              <a:t> yang </a:t>
            </a:r>
            <a:r>
              <a:rPr lang="en-US" sz="3600" dirty="0" err="1" smtClean="0"/>
              <a:t>seharusnya</a:t>
            </a:r>
            <a:r>
              <a:rPr lang="en-US" sz="3600" dirty="0" smtClean="0"/>
              <a:t> </a:t>
            </a:r>
            <a:r>
              <a:rPr lang="nn-NO" sz="3600" dirty="0" smtClean="0">
                <a:solidFill>
                  <a:srgbClr val="C00000"/>
                </a:solidFill>
              </a:rPr>
              <a:t>tidak ditangani dengan blok try-catch </a:t>
            </a:r>
            <a:r>
              <a:rPr lang="sv-SE" sz="3600" dirty="0" smtClean="0"/>
              <a:t>karena berhubungan dengan Java runtime </a:t>
            </a:r>
            <a:r>
              <a:rPr lang="en-US" sz="3600" dirty="0" smtClean="0"/>
              <a:t>system</a:t>
            </a:r>
          </a:p>
          <a:p>
            <a:r>
              <a:rPr lang="en-US" sz="3600" dirty="0" smtClean="0"/>
              <a:t>Error </a:t>
            </a:r>
            <a:r>
              <a:rPr lang="en-US" sz="3600" dirty="0" err="1" smtClean="0"/>
              <a:t>merupakan</a:t>
            </a:r>
            <a:r>
              <a:rPr lang="en-US" sz="3600" dirty="0" smtClean="0"/>
              <a:t> </a:t>
            </a:r>
            <a:r>
              <a:rPr lang="en-US" sz="3600" dirty="0" err="1" smtClean="0"/>
              <a:t>eksepsi</a:t>
            </a:r>
            <a:r>
              <a:rPr lang="en-US" sz="3600" dirty="0" smtClean="0"/>
              <a:t> yang </a:t>
            </a:r>
            <a:r>
              <a:rPr lang="en-US" sz="3600" dirty="0" err="1" smtClean="0"/>
              <a:t>sangat</a:t>
            </a:r>
            <a:r>
              <a:rPr lang="en-US" sz="3600" dirty="0" smtClean="0"/>
              <a:t> </a:t>
            </a:r>
            <a:r>
              <a:rPr lang="en-US" sz="3600" dirty="0" err="1" smtClean="0"/>
              <a:t>kritis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tidak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perlu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ditangani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oleh</a:t>
            </a:r>
            <a:r>
              <a:rPr lang="en-US" sz="3600" dirty="0" smtClean="0">
                <a:solidFill>
                  <a:srgbClr val="C00000"/>
                </a:solidFill>
              </a:rPr>
              <a:t> program </a:t>
            </a:r>
            <a:r>
              <a:rPr lang="en-US" sz="3600" dirty="0" err="1" smtClean="0">
                <a:solidFill>
                  <a:srgbClr val="C00000"/>
                </a:solidFill>
              </a:rPr>
              <a:t>kita</a:t>
            </a:r>
            <a:endParaRPr lang="id-ID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Eksepsi</a:t>
            </a:r>
            <a:r>
              <a:rPr lang="en-US" dirty="0" smtClean="0"/>
              <a:t> Yang </a:t>
            </a:r>
            <a:r>
              <a:rPr lang="en-US" dirty="0" err="1" smtClean="0"/>
              <a:t>Dicek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87863"/>
          </a:xfrm>
        </p:spPr>
        <p:txBody>
          <a:bodyPr/>
          <a:lstStyle/>
          <a:p>
            <a:r>
              <a:rPr lang="fi-FI" sz="3600" dirty="0" smtClean="0"/>
              <a:t>Semua eksepsi yang </a:t>
            </a:r>
            <a:r>
              <a:rPr lang="fi-FI" sz="3600" dirty="0" smtClean="0">
                <a:solidFill>
                  <a:srgbClr val="C00000"/>
                </a:solidFill>
              </a:rPr>
              <a:t>bukan turunan </a:t>
            </a:r>
            <a:r>
              <a:rPr lang="en-US" sz="3600" dirty="0" smtClean="0">
                <a:solidFill>
                  <a:srgbClr val="C00000"/>
                </a:solidFill>
              </a:rPr>
              <a:t>class </a:t>
            </a:r>
            <a:r>
              <a:rPr lang="en-US" sz="3600" dirty="0" err="1" smtClean="0">
                <a:solidFill>
                  <a:srgbClr val="C00000"/>
                </a:solidFill>
              </a:rPr>
              <a:t>RuntimeException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eksepsi</a:t>
            </a:r>
            <a:r>
              <a:rPr lang="en-US" sz="3600" dirty="0" smtClean="0"/>
              <a:t> yang </a:t>
            </a:r>
            <a:r>
              <a:rPr lang="en-US" sz="3600" dirty="0" err="1" smtClean="0">
                <a:solidFill>
                  <a:srgbClr val="C00000"/>
                </a:solidFill>
              </a:rPr>
              <a:t>harus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ditangani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id-ID" sz="3600" dirty="0" smtClean="0">
                <a:solidFill>
                  <a:srgbClr val="C00000"/>
                </a:solidFill>
              </a:rPr>
              <a:t>dengan </a:t>
            </a:r>
            <a:r>
              <a:rPr lang="en-US" sz="3600" dirty="0" err="1" smtClean="0">
                <a:solidFill>
                  <a:srgbClr val="C00000"/>
                </a:solidFill>
              </a:rPr>
              <a:t>blok</a:t>
            </a:r>
            <a:r>
              <a:rPr lang="en-US" sz="3600" dirty="0" smtClean="0">
                <a:solidFill>
                  <a:srgbClr val="C00000"/>
                </a:solidFill>
              </a:rPr>
              <a:t> try-catch</a:t>
            </a:r>
          </a:p>
          <a:p>
            <a:r>
              <a:rPr lang="sv-SE" sz="3600" dirty="0" smtClean="0"/>
              <a:t>Program </a:t>
            </a:r>
            <a:r>
              <a:rPr lang="sv-SE" sz="3600" dirty="0" smtClean="0">
                <a:solidFill>
                  <a:srgbClr val="C00000"/>
                </a:solidFill>
              </a:rPr>
              <a:t>tidak bisa dikompilasi apabila </a:t>
            </a:r>
            <a:r>
              <a:rPr lang="en-US" sz="3600" dirty="0" err="1" smtClean="0">
                <a:solidFill>
                  <a:srgbClr val="C00000"/>
                </a:solidFill>
              </a:rPr>
              <a:t>eksepsi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tidak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ditangani</a:t>
            </a:r>
            <a:endParaRPr lang="id-ID" sz="36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DemoEksepsi2.java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	class DemoEksepsi2{</a:t>
            </a:r>
          </a:p>
          <a:p>
            <a:pPr>
              <a:buNone/>
            </a:pPr>
            <a:r>
              <a:rPr lang="en-US" sz="3200" dirty="0" smtClean="0"/>
              <a:t>		Public static void main(String[] </a:t>
            </a:r>
            <a:r>
              <a:rPr lang="en-US" sz="3200" dirty="0" err="1" smtClean="0"/>
              <a:t>args</a:t>
            </a:r>
            <a:r>
              <a:rPr lang="en-US" sz="3200" dirty="0" smtClean="0"/>
              <a:t>){</a:t>
            </a:r>
          </a:p>
          <a:p>
            <a:pPr>
              <a:buNone/>
            </a:pPr>
            <a:r>
              <a:rPr lang="en-US" sz="3200" dirty="0" smtClean="0"/>
              <a:t>			File </a:t>
            </a:r>
            <a:r>
              <a:rPr lang="en-US" sz="3200" dirty="0" err="1" smtClean="0"/>
              <a:t>myFile</a:t>
            </a:r>
            <a:r>
              <a:rPr lang="en-US" sz="3200" dirty="0" smtClean="0"/>
              <a:t> = new File(“test.txt”);</a:t>
            </a:r>
          </a:p>
          <a:p>
            <a:pPr>
              <a:buNone/>
            </a:pPr>
            <a:r>
              <a:rPr lang="en-US" sz="3200" dirty="0" smtClean="0"/>
              <a:t>			</a:t>
            </a:r>
            <a:r>
              <a:rPr lang="en-US" sz="3200" dirty="0" err="1" smtClean="0"/>
              <a:t>myFile.createNewFile</a:t>
            </a:r>
            <a:r>
              <a:rPr lang="en-US" sz="3200" dirty="0" smtClean="0"/>
              <a:t>();</a:t>
            </a:r>
          </a:p>
          <a:p>
            <a:pPr>
              <a:buNone/>
            </a:pPr>
            <a:r>
              <a:rPr lang="en-US" sz="3200" dirty="0" smtClean="0"/>
              <a:t>		}</a:t>
            </a:r>
          </a:p>
          <a:p>
            <a:pPr>
              <a:buNone/>
            </a:pPr>
            <a:r>
              <a:rPr lang="en-US" sz="3200" dirty="0" smtClean="0"/>
              <a:t>	}</a:t>
            </a:r>
            <a:endParaRPr lang="id-ID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DemoEksepsi3.java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2400" dirty="0" smtClean="0"/>
              <a:t>	class DemoEksepsi3{</a:t>
            </a:r>
          </a:p>
          <a:p>
            <a:pPr>
              <a:buNone/>
            </a:pPr>
            <a:r>
              <a:rPr lang="en-US" sz="2400" dirty="0" smtClean="0"/>
              <a:t>		public static void main(String[] </a:t>
            </a:r>
            <a:r>
              <a:rPr lang="en-US" sz="2400" dirty="0" err="1" smtClean="0"/>
              <a:t>args</a:t>
            </a:r>
            <a:r>
              <a:rPr lang="en-US" sz="2400" dirty="0" smtClean="0"/>
              <a:t>){</a:t>
            </a:r>
          </a:p>
          <a:p>
            <a:pPr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solidFill>
                  <a:srgbClr val="FF0000"/>
                </a:solidFill>
              </a:rPr>
              <a:t>try</a:t>
            </a: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				File </a:t>
            </a:r>
            <a:r>
              <a:rPr lang="en-US" sz="2400" dirty="0" err="1" smtClean="0"/>
              <a:t>myFile</a:t>
            </a:r>
            <a:r>
              <a:rPr lang="en-US" sz="2400" dirty="0" smtClean="0"/>
              <a:t> = new File("test.txt");</a:t>
            </a:r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sz="2400" dirty="0" err="1" smtClean="0"/>
              <a:t>myFile.createNewFile</a:t>
            </a:r>
            <a:r>
              <a:rPr lang="en-US" sz="2400" dirty="0" smtClean="0"/>
              <a:t>();</a:t>
            </a:r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sz="2400" dirty="0" err="1" smtClean="0"/>
              <a:t>System.out.println</a:t>
            </a:r>
            <a:r>
              <a:rPr lang="en-US" sz="2400" dirty="0" smtClean="0"/>
              <a:t>("File </a:t>
            </a:r>
            <a:r>
              <a:rPr lang="en-US" sz="2400" dirty="0" err="1" smtClean="0"/>
              <a:t>berhasil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");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}</a:t>
            </a:r>
            <a:r>
              <a:rPr lang="en-US" sz="2400" dirty="0" smtClean="0">
                <a:solidFill>
                  <a:srgbClr val="FF0000"/>
                </a:solidFill>
              </a:rPr>
              <a:t>catch</a:t>
            </a:r>
            <a:r>
              <a:rPr lang="en-US" sz="2400" dirty="0" smtClean="0"/>
              <a:t>(</a:t>
            </a:r>
            <a:r>
              <a:rPr lang="en-US" sz="2400" dirty="0" err="1" smtClean="0"/>
              <a:t>IOException</a:t>
            </a:r>
            <a:r>
              <a:rPr lang="en-US" sz="2400" dirty="0" smtClean="0"/>
              <a:t> e){</a:t>
            </a:r>
          </a:p>
          <a:p>
            <a:pPr>
              <a:buNone/>
            </a:pPr>
            <a:r>
              <a:rPr lang="en-US" sz="2400" dirty="0" smtClean="0"/>
              <a:t>			 	</a:t>
            </a:r>
            <a:r>
              <a:rPr lang="en-US" sz="2400" dirty="0" err="1" smtClean="0"/>
              <a:t>System.out.println</a:t>
            </a:r>
            <a:r>
              <a:rPr lang="en-US" sz="2400" dirty="0" smtClean="0"/>
              <a:t>(“File </a:t>
            </a:r>
            <a:r>
              <a:rPr lang="en-US" sz="2400" dirty="0" err="1" smtClean="0"/>
              <a:t>gagal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");</a:t>
            </a:r>
          </a:p>
          <a:p>
            <a:pPr>
              <a:buNone/>
            </a:pPr>
            <a:r>
              <a:rPr lang="en-US" sz="2400" dirty="0" smtClean="0"/>
              <a:t>			}</a:t>
            </a:r>
          </a:p>
          <a:p>
            <a:pPr>
              <a:buNone/>
            </a:pPr>
            <a:r>
              <a:rPr lang="en-US" sz="2400" dirty="0" smtClean="0"/>
              <a:t>		}</a:t>
            </a:r>
          </a:p>
          <a:p>
            <a:pPr>
              <a:buNone/>
            </a:pPr>
            <a:r>
              <a:rPr lang="en-US" sz="2400" dirty="0" smtClean="0"/>
              <a:t>	}</a:t>
            </a:r>
            <a:endParaRPr lang="id-ID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1000"/>
            <a:ext cx="8382000" cy="1219200"/>
          </a:xfrm>
        </p:spPr>
        <p:txBody>
          <a:bodyPr/>
          <a:lstStyle/>
          <a:p>
            <a:pPr>
              <a:defRPr/>
            </a:pPr>
            <a:r>
              <a:rPr lang="en-US" sz="3600" dirty="0" err="1" smtClean="0"/>
              <a:t>Mengapa</a:t>
            </a:r>
            <a:r>
              <a:rPr lang="en-US" sz="3600" dirty="0" smtClean="0"/>
              <a:t> </a:t>
            </a:r>
            <a:r>
              <a:rPr lang="en-US" sz="3600" dirty="0" err="1" smtClean="0"/>
              <a:t>Eksepsi</a:t>
            </a:r>
            <a:r>
              <a:rPr lang="en-US" sz="3600" dirty="0" smtClean="0"/>
              <a:t> </a:t>
            </a:r>
            <a:r>
              <a:rPr lang="en-US" sz="3600" dirty="0" err="1" smtClean="0"/>
              <a:t>Perlu</a:t>
            </a:r>
            <a:r>
              <a:rPr lang="en-US" sz="3600" dirty="0" smtClean="0"/>
              <a:t> </a:t>
            </a:r>
            <a:r>
              <a:rPr lang="en-US" sz="3600" dirty="0" err="1" smtClean="0"/>
              <a:t>Ditangani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/>
          <a:lstStyle/>
          <a:p>
            <a:r>
              <a:rPr lang="en-US" sz="3000" dirty="0" smtClean="0"/>
              <a:t>Kita </a:t>
            </a:r>
            <a:r>
              <a:rPr lang="en-US" sz="3000" dirty="0" err="1" smtClean="0"/>
              <a:t>ingin</a:t>
            </a:r>
            <a:r>
              <a:rPr lang="en-US" sz="3000" dirty="0" smtClean="0"/>
              <a:t> program </a:t>
            </a:r>
            <a:r>
              <a:rPr lang="en-US" sz="3000" dirty="0" err="1" smtClean="0"/>
              <a:t>kita</a:t>
            </a:r>
            <a:r>
              <a:rPr lang="en-US" sz="3000" dirty="0" smtClean="0"/>
              <a:t>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memperbaiki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fi-FI" sz="3000" dirty="0" smtClean="0">
                <a:solidFill>
                  <a:srgbClr val="C00000"/>
                </a:solidFill>
              </a:rPr>
              <a:t>kesalahan akibat eksepsi</a:t>
            </a:r>
            <a:r>
              <a:rPr lang="fi-FI" sz="3000" dirty="0" smtClean="0"/>
              <a:t> dan terus </a:t>
            </a:r>
            <a:r>
              <a:rPr lang="fi-FI" sz="3000" dirty="0" smtClean="0">
                <a:solidFill>
                  <a:srgbClr val="C00000"/>
                </a:solidFill>
              </a:rPr>
              <a:t>melanjutkan </a:t>
            </a:r>
            <a:r>
              <a:rPr lang="nn-NO" sz="3000" dirty="0" smtClean="0">
                <a:solidFill>
                  <a:srgbClr val="C00000"/>
                </a:solidFill>
              </a:rPr>
              <a:t>eksekusi </a:t>
            </a:r>
            <a:r>
              <a:rPr lang="nn-NO" sz="3000" dirty="0" smtClean="0"/>
              <a:t>seolah-olah tidak pernah terjadi eksepsi</a:t>
            </a:r>
          </a:p>
          <a:p>
            <a:r>
              <a:rPr lang="en-US" sz="3000" dirty="0" err="1" smtClean="0"/>
              <a:t>Pengguna</a:t>
            </a:r>
            <a:r>
              <a:rPr lang="en-US" sz="3000" dirty="0" smtClean="0"/>
              <a:t> program(software) </a:t>
            </a:r>
            <a:r>
              <a:rPr lang="en-US" sz="3000" dirty="0" err="1" smtClean="0"/>
              <a:t>umumnya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peduli</a:t>
            </a:r>
            <a:r>
              <a:rPr lang="en-US" sz="3000" dirty="0" smtClean="0"/>
              <a:t> (</a:t>
            </a:r>
            <a:r>
              <a:rPr lang="en-US" sz="3000" dirty="0" err="1" smtClean="0"/>
              <a:t>mengerti</a:t>
            </a:r>
            <a:r>
              <a:rPr lang="en-US" sz="3000" dirty="0" smtClean="0"/>
              <a:t>) </a:t>
            </a:r>
            <a:r>
              <a:rPr lang="en-US" sz="3000" dirty="0" err="1" smtClean="0"/>
              <a:t>bagaimana</a:t>
            </a:r>
            <a:r>
              <a:rPr lang="en-US" sz="3000" dirty="0" smtClean="0"/>
              <a:t> </a:t>
            </a:r>
            <a:r>
              <a:rPr lang="en-US" sz="3000" dirty="0" err="1" smtClean="0"/>
              <a:t>sebuah</a:t>
            </a:r>
            <a:r>
              <a:rPr lang="en-US" sz="3000" dirty="0" smtClean="0"/>
              <a:t> program </a:t>
            </a:r>
            <a:r>
              <a:rPr lang="en-US" sz="3000" dirty="0" err="1" smtClean="0"/>
              <a:t>dieksekusi</a:t>
            </a:r>
            <a:r>
              <a:rPr lang="en-US" sz="3000" dirty="0" smtClean="0"/>
              <a:t>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akhirnya</a:t>
            </a:r>
            <a:r>
              <a:rPr lang="en-US" sz="3000" dirty="0" smtClean="0"/>
              <a:t> </a:t>
            </a:r>
            <a:r>
              <a:rPr lang="en-US" sz="3000" dirty="0" err="1" smtClean="0"/>
              <a:t>muncul</a:t>
            </a:r>
            <a:r>
              <a:rPr lang="en-US" sz="3000" dirty="0" smtClean="0"/>
              <a:t> </a:t>
            </a:r>
            <a:r>
              <a:rPr lang="en-US" sz="3000" dirty="0" err="1" smtClean="0"/>
              <a:t>pesan</a:t>
            </a:r>
            <a:r>
              <a:rPr lang="en-US" sz="3000" dirty="0" smtClean="0"/>
              <a:t> </a:t>
            </a:r>
            <a:r>
              <a:rPr lang="fi-FI" sz="3000" dirty="0" smtClean="0"/>
              <a:t>kesalahan. Kita ingin </a:t>
            </a:r>
            <a:r>
              <a:rPr lang="fi-FI" sz="3000" dirty="0" smtClean="0">
                <a:solidFill>
                  <a:srgbClr val="C00000"/>
                </a:solidFill>
              </a:rPr>
              <a:t>pesan kesalahan tadi </a:t>
            </a:r>
            <a:r>
              <a:rPr lang="en-US" sz="3000" dirty="0" err="1" smtClean="0">
                <a:solidFill>
                  <a:srgbClr val="C00000"/>
                </a:solidFill>
              </a:rPr>
              <a:t>dipahami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oleh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pengguna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en-US" sz="3000" dirty="0" smtClean="0"/>
              <a:t>Kita </a:t>
            </a:r>
            <a:r>
              <a:rPr lang="en-US" sz="3000" dirty="0" err="1" smtClean="0"/>
              <a:t>ingin</a:t>
            </a:r>
            <a:r>
              <a:rPr lang="en-US" sz="3000" dirty="0" smtClean="0"/>
              <a:t> </a:t>
            </a:r>
            <a:r>
              <a:rPr lang="en-US" sz="3000" dirty="0" smtClean="0">
                <a:solidFill>
                  <a:srgbClr val="C00000"/>
                </a:solidFill>
              </a:rPr>
              <a:t>program </a:t>
            </a:r>
            <a:r>
              <a:rPr lang="en-US" sz="3000" dirty="0" err="1" smtClean="0">
                <a:solidFill>
                  <a:srgbClr val="C00000"/>
                </a:solidFill>
              </a:rPr>
              <a:t>tetap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berjalan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bukannya</a:t>
            </a:r>
            <a:r>
              <a:rPr lang="id-ID" sz="3000" dirty="0" smtClean="0">
                <a:solidFill>
                  <a:srgbClr val="C00000"/>
                </a:solidFill>
              </a:rPr>
              <a:t> </a:t>
            </a:r>
            <a:r>
              <a:rPr lang="fi-FI" sz="3000" dirty="0" smtClean="0">
                <a:solidFill>
                  <a:srgbClr val="C00000"/>
                </a:solidFill>
              </a:rPr>
              <a:t>dihentikan </a:t>
            </a:r>
            <a:r>
              <a:rPr lang="fi-FI" sz="3000" dirty="0" smtClean="0"/>
              <a:t>pada saat eksepsi terjadi</a:t>
            </a:r>
            <a:endParaRPr lang="id-ID" sz="3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7772400" cy="762000"/>
          </a:xfrm>
          <a:noFill/>
          <a:ln/>
        </p:spPr>
        <p:txBody>
          <a:bodyPr lIns="92075" tIns="46038" rIns="92075" bIns="46038"/>
          <a:lstStyle/>
          <a:p>
            <a:r>
              <a:rPr lang="en-US" sz="4400" dirty="0" smtClean="0"/>
              <a:t>Catch </a:t>
            </a:r>
            <a:r>
              <a:rPr lang="en-US" sz="4400" dirty="0" err="1" smtClean="0"/>
              <a:t>Bertingkat</a:t>
            </a:r>
            <a:endParaRPr lang="en-US" altLang="ja-JP" sz="4400" dirty="0">
              <a:solidFill>
                <a:schemeClr val="tx1"/>
              </a:solidFill>
              <a:ea typeface="ＭＳ Ｐゴシック" pitchFamily="50" charset="-128"/>
            </a:endParaRPr>
          </a:p>
        </p:txBody>
      </p:sp>
      <p:sp>
        <p:nvSpPr>
          <p:cNvPr id="28231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458200" cy="5181600"/>
          </a:xfrm>
          <a:noFill/>
          <a:ln/>
        </p:spPr>
        <p:txBody>
          <a:bodyPr lIns="92075" tIns="46038" rIns="92075" bIns="46038"/>
          <a:lstStyle/>
          <a:p>
            <a:r>
              <a:rPr lang="en-US" sz="3000" dirty="0" smtClean="0"/>
              <a:t>Code yang </a:t>
            </a:r>
            <a:r>
              <a:rPr lang="en-US" sz="3000" dirty="0" err="1" smtClean="0"/>
              <a:t>ada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blok</a:t>
            </a:r>
            <a:r>
              <a:rPr lang="en-US" sz="3000" dirty="0" smtClean="0"/>
              <a:t> try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saja</a:t>
            </a:r>
            <a:r>
              <a:rPr lang="en-US" sz="3000" dirty="0" smtClean="0"/>
              <a:t> </a:t>
            </a:r>
            <a:r>
              <a:rPr lang="fi-FI" sz="3000" dirty="0" smtClean="0">
                <a:solidFill>
                  <a:srgbClr val="C00000"/>
                </a:solidFill>
              </a:rPr>
              <a:t>mengakibatkan lebih dari satu jenis eksepsi</a:t>
            </a:r>
          </a:p>
          <a:p>
            <a:r>
              <a:rPr lang="en-US" sz="3000" dirty="0" smtClean="0"/>
              <a:t>Kita </a:t>
            </a:r>
            <a:r>
              <a:rPr lang="en-US" sz="3000" dirty="0" err="1" smtClean="0"/>
              <a:t>dapat</a:t>
            </a:r>
            <a:r>
              <a:rPr lang="en-US" sz="3000" dirty="0" smtClean="0"/>
              <a:t> </a:t>
            </a:r>
            <a:r>
              <a:rPr lang="en-US" sz="3000" dirty="0" err="1" smtClean="0"/>
              <a:t>menuliskan</a:t>
            </a:r>
            <a:r>
              <a:rPr lang="en-US" sz="3000" dirty="0" smtClean="0"/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lebih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dari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satu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blok</a:t>
            </a:r>
            <a:r>
              <a:rPr lang="en-US" sz="3000" dirty="0" smtClean="0">
                <a:solidFill>
                  <a:srgbClr val="C00000"/>
                </a:solidFill>
              </a:rPr>
              <a:t> catch </a:t>
            </a:r>
            <a:r>
              <a:rPr lang="en-US" sz="3000" dirty="0" err="1" smtClean="0">
                <a:solidFill>
                  <a:srgbClr val="C00000"/>
                </a:solidFill>
              </a:rPr>
              <a:t>untuk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setiap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blok</a:t>
            </a:r>
            <a:r>
              <a:rPr lang="en-US" sz="3000" dirty="0" smtClean="0">
                <a:solidFill>
                  <a:srgbClr val="C00000"/>
                </a:solidFill>
              </a:rPr>
              <a:t> try</a:t>
            </a:r>
            <a:endParaRPr lang="en-US" sz="3000" dirty="0">
              <a:solidFill>
                <a:srgbClr val="C00000"/>
              </a:solidFill>
              <a:ea typeface="ＭＳ Ｐゴシック" pitchFamily="50" charset="-128"/>
            </a:endParaRPr>
          </a:p>
          <a:p>
            <a:r>
              <a:rPr lang="en-US" sz="3000" dirty="0" smtClean="0"/>
              <a:t>Blok catch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tipe</a:t>
            </a:r>
            <a:r>
              <a:rPr lang="en-US" sz="3000" dirty="0" smtClean="0"/>
              <a:t> data subclass </a:t>
            </a:r>
            <a:r>
              <a:rPr lang="en-US" sz="3000" dirty="0" err="1" smtClean="0"/>
              <a:t>harus</a:t>
            </a:r>
            <a:r>
              <a:rPr lang="en-US" sz="3000" dirty="0" smtClean="0"/>
              <a:t> </a:t>
            </a:r>
            <a:r>
              <a:rPr lang="pt-BR" sz="3000" dirty="0" smtClean="0">
                <a:solidFill>
                  <a:srgbClr val="C00000"/>
                </a:solidFill>
              </a:rPr>
              <a:t>ditulis terlebih dahulu </a:t>
            </a:r>
            <a:r>
              <a:rPr lang="pt-BR" sz="3000" dirty="0" smtClean="0"/>
              <a:t>daripada tipe data </a:t>
            </a:r>
            <a:r>
              <a:rPr lang="en-US" sz="3000" dirty="0" err="1" smtClean="0"/>
              <a:t>superclass-nya</a:t>
            </a:r>
            <a:endParaRPr lang="en-US" sz="3000" dirty="0" smtClean="0"/>
          </a:p>
          <a:p>
            <a:r>
              <a:rPr lang="en-US" sz="3000" dirty="0" smtClean="0"/>
              <a:t>Exception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superclass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ArithmeticException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ArrayIndexOutOfBoundsException</a:t>
            </a:r>
            <a:r>
              <a:rPr lang="en-US" sz="3000" dirty="0" smtClean="0"/>
              <a:t>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harus</a:t>
            </a:r>
            <a:r>
              <a:rPr lang="en-US" sz="3000" dirty="0" smtClean="0"/>
              <a:t> </a:t>
            </a:r>
            <a:r>
              <a:rPr lang="en-US" sz="3000" dirty="0" err="1" smtClean="0"/>
              <a:t>ditulis</a:t>
            </a:r>
            <a:r>
              <a:rPr lang="en-US" sz="3000" dirty="0" smtClean="0"/>
              <a:t> paling </a:t>
            </a:r>
            <a:r>
              <a:rPr lang="en-US" sz="3000" dirty="0" err="1" smtClean="0"/>
              <a:t>akhir</a:t>
            </a:r>
            <a:endParaRPr lang="en-US" sz="3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DemoEksepsi4.java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id-ID" sz="1600" dirty="0" smtClean="0"/>
              <a:t>	</a:t>
            </a:r>
            <a:r>
              <a:rPr lang="en-US" sz="1600" dirty="0" smtClean="0"/>
              <a:t>class DemoEksepsi4{</a:t>
            </a:r>
          </a:p>
          <a:p>
            <a:pPr>
              <a:buNone/>
            </a:pPr>
            <a:r>
              <a:rPr lang="en-US" sz="1600" dirty="0" smtClean="0"/>
              <a:t>	 </a:t>
            </a:r>
            <a:r>
              <a:rPr lang="id-ID" sz="1600" dirty="0" smtClean="0"/>
              <a:t>	</a:t>
            </a:r>
            <a:r>
              <a:rPr lang="en-US" sz="1600" dirty="0" smtClean="0"/>
              <a:t>public static void main(String[] </a:t>
            </a:r>
            <a:r>
              <a:rPr lang="en-US" sz="1600" dirty="0" err="1" smtClean="0"/>
              <a:t>args</a:t>
            </a:r>
            <a:r>
              <a:rPr lang="en-US" sz="1600" dirty="0" smtClean="0"/>
              <a:t>){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id-ID" sz="1600" dirty="0" smtClean="0"/>
              <a:t>     </a:t>
            </a:r>
            <a:r>
              <a:rPr lang="en-US" sz="1600" dirty="0" smtClean="0">
                <a:solidFill>
                  <a:srgbClr val="FF0000"/>
                </a:solidFill>
              </a:rPr>
              <a:t>try</a:t>
            </a:r>
            <a:r>
              <a:rPr lang="en-US" sz="1600" dirty="0" smtClean="0"/>
              <a:t>{</a:t>
            </a:r>
          </a:p>
          <a:p>
            <a:pPr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int</a:t>
            </a:r>
            <a:r>
              <a:rPr lang="en-US" sz="1600" dirty="0" smtClean="0"/>
              <a:t> x = </a:t>
            </a:r>
            <a:r>
              <a:rPr lang="en-US" sz="1600" dirty="0" err="1" smtClean="0"/>
              <a:t>args.length</a:t>
            </a:r>
            <a:r>
              <a:rPr lang="en-US" sz="1600" dirty="0" smtClean="0"/>
              <a:t>; </a:t>
            </a:r>
            <a:r>
              <a:rPr lang="en-US" sz="1600" dirty="0" err="1" smtClean="0"/>
              <a:t>int</a:t>
            </a:r>
            <a:r>
              <a:rPr lang="en-US" sz="1600" dirty="0" smtClean="0"/>
              <a:t> y = 100/x;</a:t>
            </a:r>
          </a:p>
          <a:p>
            <a:pPr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int</a:t>
            </a:r>
            <a:r>
              <a:rPr lang="en-US" sz="1600" dirty="0" smtClean="0"/>
              <a:t>[] </a:t>
            </a:r>
            <a:r>
              <a:rPr lang="en-US" sz="1600" dirty="0" err="1" smtClean="0"/>
              <a:t>arr</a:t>
            </a:r>
            <a:r>
              <a:rPr lang="en-US" sz="1600" dirty="0" smtClean="0"/>
              <a:t> = {0,1,2,3};</a:t>
            </a:r>
          </a:p>
          <a:p>
            <a:pPr>
              <a:buNone/>
            </a:pPr>
            <a:r>
              <a:rPr lang="en-US" sz="1600" dirty="0" smtClean="0"/>
              <a:t>			y = </a:t>
            </a:r>
            <a:r>
              <a:rPr lang="en-US" sz="1600" dirty="0" err="1" smtClean="0"/>
              <a:t>arr</a:t>
            </a:r>
            <a:r>
              <a:rPr lang="en-US" sz="1600" dirty="0" smtClean="0"/>
              <a:t>[x];</a:t>
            </a:r>
          </a:p>
          <a:p>
            <a:pPr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Jumlah</a:t>
            </a:r>
            <a:r>
              <a:rPr lang="en-US" sz="1600" dirty="0" smtClean="0"/>
              <a:t> argument: " + y);</a:t>
            </a:r>
          </a:p>
          <a:p>
            <a:pPr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terjadi</a:t>
            </a:r>
            <a:r>
              <a:rPr lang="en-US" sz="1600" dirty="0" smtClean="0"/>
              <a:t> </a:t>
            </a:r>
            <a:r>
              <a:rPr lang="en-US" sz="1600" dirty="0" err="1" smtClean="0"/>
              <a:t>eksepsi</a:t>
            </a:r>
            <a:r>
              <a:rPr lang="en-US" sz="1600" dirty="0" smtClean="0"/>
              <a:t>");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id-ID" sz="1600" dirty="0" smtClean="0"/>
              <a:t>     </a:t>
            </a:r>
            <a:r>
              <a:rPr lang="en-US" sz="1600" dirty="0" smtClean="0"/>
              <a:t>}</a:t>
            </a:r>
            <a:r>
              <a:rPr lang="en-US" sz="1600" dirty="0" smtClean="0">
                <a:solidFill>
                  <a:srgbClr val="FF0000"/>
                </a:solidFill>
              </a:rPr>
              <a:t>catch(</a:t>
            </a:r>
            <a:r>
              <a:rPr lang="en-US" sz="1600" dirty="0" err="1" smtClean="0">
                <a:solidFill>
                  <a:srgbClr val="FF0000"/>
                </a:solidFill>
              </a:rPr>
              <a:t>ArithmeticException</a:t>
            </a:r>
            <a:r>
              <a:rPr lang="en-US" sz="1600" dirty="0" smtClean="0">
                <a:solidFill>
                  <a:srgbClr val="FF0000"/>
                </a:solidFill>
              </a:rPr>
              <a:t> e)</a:t>
            </a:r>
            <a:r>
              <a:rPr lang="en-US" sz="1600" dirty="0" smtClean="0"/>
              <a:t>{</a:t>
            </a:r>
          </a:p>
          <a:p>
            <a:pPr>
              <a:buNone/>
            </a:pPr>
            <a:r>
              <a:rPr lang="en-US" sz="1600" dirty="0" smtClean="0"/>
              <a:t>		 	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Terjadi</a:t>
            </a:r>
            <a:r>
              <a:rPr lang="en-US" sz="1600" dirty="0" smtClean="0"/>
              <a:t> </a:t>
            </a:r>
            <a:r>
              <a:rPr lang="en-US" sz="1600" dirty="0" err="1" smtClean="0"/>
              <a:t>eksepsi</a:t>
            </a:r>
            <a:r>
              <a:rPr lang="en-US" sz="1600" dirty="0" smtClean="0"/>
              <a:t> </a:t>
            </a:r>
            <a:r>
              <a:rPr lang="en-US" sz="1600" dirty="0" err="1" smtClean="0"/>
              <a:t>karena</a:t>
            </a:r>
            <a:r>
              <a:rPr lang="en-US" sz="1600" dirty="0" smtClean="0"/>
              <a:t> </a:t>
            </a:r>
            <a:r>
              <a:rPr lang="en-US" sz="1600" dirty="0" err="1" smtClean="0"/>
              <a:t>pembagian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nol</a:t>
            </a:r>
            <a:r>
              <a:rPr lang="en-US" sz="1600" dirty="0" smtClean="0"/>
              <a:t>“ +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id-ID" sz="1600" dirty="0" smtClean="0"/>
              <a:t>	</a:t>
            </a:r>
            <a:r>
              <a:rPr lang="en-US" sz="1600" dirty="0" err="1" smtClean="0"/>
              <a:t>e.getMessage</a:t>
            </a:r>
            <a:r>
              <a:rPr lang="en-US" sz="1600" dirty="0" smtClean="0"/>
              <a:t>());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id-ID" sz="1600" dirty="0" smtClean="0"/>
              <a:t>     </a:t>
            </a:r>
            <a:r>
              <a:rPr lang="en-US" sz="1600" dirty="0" smtClean="0"/>
              <a:t>}</a:t>
            </a:r>
            <a:r>
              <a:rPr lang="en-US" sz="1600" dirty="0" smtClean="0">
                <a:solidFill>
                  <a:srgbClr val="FF0000"/>
                </a:solidFill>
              </a:rPr>
              <a:t>catch(</a:t>
            </a:r>
            <a:r>
              <a:rPr lang="en-US" sz="1600" dirty="0" err="1" smtClean="0">
                <a:solidFill>
                  <a:srgbClr val="FF0000"/>
                </a:solidFill>
              </a:rPr>
              <a:t>ArrayIndexOutOfBoundsException</a:t>
            </a:r>
            <a:r>
              <a:rPr lang="en-US" sz="1600" dirty="0" smtClean="0">
                <a:solidFill>
                  <a:srgbClr val="FF0000"/>
                </a:solidFill>
              </a:rPr>
              <a:t> e)</a:t>
            </a:r>
            <a:r>
              <a:rPr lang="en-US" sz="1600" dirty="0" smtClean="0"/>
              <a:t>{</a:t>
            </a:r>
          </a:p>
          <a:p>
            <a:pPr>
              <a:buNone/>
            </a:pPr>
            <a:r>
              <a:rPr lang="nn-NO" sz="1600" dirty="0" smtClean="0"/>
              <a:t>			System.out.println("Terjadi eksepsi karena indeks di luar kapasitas");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id-ID" sz="1600" dirty="0" smtClean="0"/>
              <a:t>     </a:t>
            </a:r>
            <a:r>
              <a:rPr lang="en-US" sz="1600" dirty="0" smtClean="0"/>
              <a:t>}</a:t>
            </a:r>
            <a:r>
              <a:rPr lang="en-US" sz="1600" dirty="0" smtClean="0">
                <a:solidFill>
                  <a:srgbClr val="FF0000"/>
                </a:solidFill>
              </a:rPr>
              <a:t>catch(</a:t>
            </a:r>
            <a:r>
              <a:rPr lang="en-US" sz="1600" dirty="0" err="1" smtClean="0">
                <a:solidFill>
                  <a:srgbClr val="FF0000"/>
                </a:solidFill>
              </a:rPr>
              <a:t>Throwable</a:t>
            </a:r>
            <a:r>
              <a:rPr lang="en-US" sz="1600" dirty="0" smtClean="0">
                <a:solidFill>
                  <a:srgbClr val="FF0000"/>
                </a:solidFill>
              </a:rPr>
              <a:t> e)</a:t>
            </a:r>
            <a:r>
              <a:rPr lang="en-US" sz="1600" dirty="0" smtClean="0"/>
              <a:t>{</a:t>
            </a:r>
          </a:p>
          <a:p>
            <a:pPr>
              <a:buNone/>
            </a:pPr>
            <a:r>
              <a:rPr lang="en-US" sz="1600" dirty="0" smtClean="0"/>
              <a:t>			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Terjadi</a:t>
            </a:r>
            <a:r>
              <a:rPr lang="en-US" sz="1600" dirty="0" smtClean="0"/>
              <a:t> </a:t>
            </a:r>
            <a:r>
              <a:rPr lang="en-US" sz="1600" dirty="0" err="1" smtClean="0"/>
              <a:t>eksepsi</a:t>
            </a:r>
            <a:r>
              <a:rPr lang="en-US" sz="1600" dirty="0" smtClean="0"/>
              <a:t> </a:t>
            </a:r>
            <a:r>
              <a:rPr lang="en-US" sz="1600" dirty="0" err="1" smtClean="0"/>
              <a:t>yg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diketahui</a:t>
            </a:r>
            <a:r>
              <a:rPr lang="en-US" sz="1600" dirty="0" smtClean="0"/>
              <a:t>");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id-ID" sz="1600" dirty="0" smtClean="0"/>
              <a:t>     </a:t>
            </a: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id-ID" sz="1600" dirty="0" smtClean="0"/>
              <a:t>    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Setelah</a:t>
            </a:r>
            <a:r>
              <a:rPr lang="en-US" sz="1600" dirty="0" smtClean="0"/>
              <a:t> </a:t>
            </a:r>
            <a:r>
              <a:rPr lang="en-US" sz="1600" dirty="0" err="1" smtClean="0"/>
              <a:t>blok</a:t>
            </a:r>
            <a:r>
              <a:rPr lang="en-US" sz="1600" dirty="0" smtClean="0"/>
              <a:t> try catch");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id-ID" sz="1600" dirty="0" smtClean="0"/>
              <a:t>  	</a:t>
            </a:r>
            <a:r>
              <a:rPr lang="en-US" sz="1600" dirty="0" smtClean="0"/>
              <a:t>}</a:t>
            </a:r>
            <a:endParaRPr lang="id-ID" sz="1600" dirty="0" smtClean="0"/>
          </a:p>
          <a:p>
            <a:pPr>
              <a:buNone/>
            </a:pPr>
            <a:r>
              <a:rPr lang="id-ID" sz="1600" dirty="0"/>
              <a:t>	</a:t>
            </a:r>
            <a:r>
              <a:rPr lang="en-US" sz="1600" dirty="0" smtClean="0"/>
              <a:t>}</a:t>
            </a:r>
            <a:endParaRPr lang="id-ID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 l="4478" t="3448" r="8186" b="6897"/>
          <a:stretch>
            <a:fillRect/>
          </a:stretch>
        </p:blipFill>
        <p:spPr bwMode="auto">
          <a:xfrm>
            <a:off x="5791200" y="914400"/>
            <a:ext cx="33528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1143000"/>
            <a:ext cx="8258175" cy="4648200"/>
          </a:xfrm>
        </p:spPr>
        <p:txBody>
          <a:bodyPr/>
          <a:lstStyle/>
          <a:p>
            <a:pPr eaLnBrk="1" hangingPunct="1"/>
            <a:r>
              <a:rPr lang="id-ID" sz="2600" dirty="0" smtClean="0">
                <a:solidFill>
                  <a:srgbClr val="C00000"/>
                </a:solidFill>
              </a:rPr>
              <a:t>SD Sompok </a:t>
            </a:r>
            <a:r>
              <a:rPr lang="id-ID" sz="2600" dirty="0" smtClean="0"/>
              <a:t>Semarang (1987)</a:t>
            </a:r>
          </a:p>
          <a:p>
            <a:pPr eaLnBrk="1" hangingPunct="1"/>
            <a:r>
              <a:rPr lang="id-ID" sz="2600" dirty="0" smtClean="0">
                <a:solidFill>
                  <a:srgbClr val="C00000"/>
                </a:solidFill>
              </a:rPr>
              <a:t>SMPN 8</a:t>
            </a:r>
            <a:r>
              <a:rPr lang="id-ID" sz="2600" dirty="0" smtClean="0"/>
              <a:t> Semarang (1990)</a:t>
            </a:r>
          </a:p>
          <a:p>
            <a:pPr eaLnBrk="1" hangingPunct="1"/>
            <a:r>
              <a:rPr lang="id-ID" sz="2600" dirty="0" smtClean="0">
                <a:solidFill>
                  <a:srgbClr val="C00000"/>
                </a:solidFill>
              </a:rPr>
              <a:t>SMA Taruna Nusantara</a:t>
            </a:r>
            <a:r>
              <a:rPr lang="id-ID" sz="2600" dirty="0" smtClean="0"/>
              <a:t>, Magelang (1993)</a:t>
            </a:r>
          </a:p>
          <a:p>
            <a:pPr eaLnBrk="1" hangingPunct="1"/>
            <a:r>
              <a:rPr lang="id-ID" sz="2600" dirty="0" smtClean="0"/>
              <a:t>S1, S2 dan S3 (on-leave)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Department of Computer Sciences</a:t>
            </a:r>
            <a:br>
              <a:rPr lang="en-US" sz="2600" dirty="0" smtClean="0"/>
            </a:br>
            <a:r>
              <a:rPr lang="en-US" sz="2600" dirty="0" smtClean="0">
                <a:solidFill>
                  <a:srgbClr val="CC0000"/>
                </a:solidFill>
              </a:rPr>
              <a:t>Saitama University</a:t>
            </a:r>
            <a:r>
              <a:rPr lang="en-US" sz="2600" dirty="0" smtClean="0"/>
              <a:t>, Japan (1994-2004)</a:t>
            </a:r>
          </a:p>
          <a:p>
            <a:pPr eaLnBrk="1" hangingPunct="1"/>
            <a:r>
              <a:rPr lang="id-ID" sz="2600" dirty="0" smtClean="0"/>
              <a:t>Research Interests: </a:t>
            </a:r>
            <a:r>
              <a:rPr lang="en-US" sz="2600" dirty="0" smtClean="0">
                <a:solidFill>
                  <a:srgbClr val="C00000"/>
                </a:solidFill>
              </a:rPr>
              <a:t>Software Engineering</a:t>
            </a:r>
            <a:r>
              <a:rPr lang="en-US" sz="2600" dirty="0" smtClean="0"/>
              <a:t>,</a:t>
            </a:r>
            <a:r>
              <a:rPr lang="id-ID" sz="2600" dirty="0" smtClean="0"/>
              <a:t/>
            </a:r>
            <a:br>
              <a:rPr lang="id-ID" sz="2600" dirty="0" smtClean="0"/>
            </a:br>
            <a:r>
              <a:rPr lang="id-ID" sz="2600" dirty="0" smtClean="0"/>
              <a:t>Intelligent Systems</a:t>
            </a:r>
            <a:endParaRPr lang="en-US" sz="2600" dirty="0" smtClean="0"/>
          </a:p>
          <a:p>
            <a:pPr eaLnBrk="1" hangingPunct="1"/>
            <a:r>
              <a:rPr lang="en-US" sz="2600" dirty="0" smtClean="0"/>
              <a:t>Founder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Koordinator</a:t>
            </a:r>
            <a:r>
              <a:rPr lang="en-US" sz="2600" dirty="0" smtClean="0"/>
              <a:t> </a:t>
            </a:r>
            <a:r>
              <a:rPr lang="en-US" sz="2600" dirty="0" err="1" smtClean="0">
                <a:solidFill>
                  <a:srgbClr val="CC0000"/>
                </a:solidFill>
              </a:rPr>
              <a:t>IlmuKomputer.Com</a:t>
            </a:r>
            <a:endParaRPr lang="id-ID" sz="2600" dirty="0" smtClean="0">
              <a:solidFill>
                <a:srgbClr val="CC0000"/>
              </a:solidFill>
            </a:endParaRPr>
          </a:p>
          <a:p>
            <a:pPr eaLnBrk="1" hangingPunct="1"/>
            <a:r>
              <a:rPr lang="id-ID" sz="2600" dirty="0" smtClean="0"/>
              <a:t>Peneliti LIPI </a:t>
            </a:r>
            <a:r>
              <a:rPr lang="id-ID" sz="2600" smtClean="0"/>
              <a:t>(2004-2007)</a:t>
            </a:r>
            <a:endParaRPr lang="id-ID" sz="2600" dirty="0" smtClean="0"/>
          </a:p>
          <a:p>
            <a:pPr eaLnBrk="1" hangingPunct="1"/>
            <a:r>
              <a:rPr lang="id-ID" sz="2600" dirty="0" smtClean="0"/>
              <a:t>Founder dan CEO </a:t>
            </a:r>
            <a:r>
              <a:rPr lang="id-ID" sz="2600" dirty="0" smtClean="0">
                <a:solidFill>
                  <a:srgbClr val="CC0000"/>
                </a:solidFill>
              </a:rPr>
              <a:t>PT Brainmatics Cipta Informatika</a:t>
            </a:r>
            <a:endParaRPr lang="en-US" sz="2600" dirty="0" smtClean="0">
              <a:solidFill>
                <a:srgbClr val="CC0000"/>
              </a:solidFill>
            </a:endParaRPr>
          </a:p>
        </p:txBody>
      </p:sp>
      <p:sp>
        <p:nvSpPr>
          <p:cNvPr id="12292" name="Title 5"/>
          <p:cNvSpPr>
            <a:spLocks noGrp="1"/>
          </p:cNvSpPr>
          <p:nvPr>
            <p:ph type="title"/>
          </p:nvPr>
        </p:nvSpPr>
        <p:spPr>
          <a:xfrm>
            <a:off x="381000" y="76200"/>
            <a:ext cx="8382000" cy="762000"/>
          </a:xfrm>
        </p:spPr>
        <p:txBody>
          <a:bodyPr/>
          <a:lstStyle/>
          <a:p>
            <a:pPr eaLnBrk="1" hangingPunct="1"/>
            <a:r>
              <a:rPr lang="id-ID" sz="4000" dirty="0" smtClean="0">
                <a:latin typeface="Calibri" pitchFamily="34" charset="0"/>
                <a:cs typeface="Calibri" pitchFamily="34" charset="0"/>
              </a:rPr>
              <a:t>Romi Satria Wahono</a:t>
            </a:r>
          </a:p>
        </p:txBody>
      </p:sp>
    </p:spTree>
    <p:extLst>
      <p:ext uri="{BB962C8B-B14F-4D97-AF65-F5344CB8AC3E}">
        <p14:creationId xmlns:p14="http://schemas.microsoft.com/office/powerpoint/2010/main" val="41107256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7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7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7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7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7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7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7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7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7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7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7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7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7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7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7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7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7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7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7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7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7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7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7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933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DemoEksepsi5.java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id-ID" sz="1800" dirty="0" smtClean="0"/>
              <a:t>	</a:t>
            </a:r>
            <a:r>
              <a:rPr lang="en-US" sz="1800" dirty="0" smtClean="0"/>
              <a:t>class DemoEksepsi5{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	</a:t>
            </a:r>
            <a:r>
              <a:rPr lang="en-US" sz="1800" dirty="0" smtClean="0"/>
              <a:t>public static void main(String[] </a:t>
            </a:r>
            <a:r>
              <a:rPr lang="en-US" sz="1800" dirty="0" err="1" smtClean="0"/>
              <a:t>args</a:t>
            </a:r>
            <a:r>
              <a:rPr lang="en-US" sz="1800" dirty="0" smtClean="0"/>
              <a:t>){</a:t>
            </a:r>
          </a:p>
          <a:p>
            <a:pPr lvl="2">
              <a:buNone/>
            </a:pPr>
            <a:r>
              <a:rPr lang="id-ID" sz="1800" dirty="0" smtClean="0"/>
              <a:t>	     </a:t>
            </a:r>
            <a:r>
              <a:rPr lang="en-US" sz="1800" dirty="0" smtClean="0"/>
              <a:t>double BILANGAN = 100.0;</a:t>
            </a:r>
          </a:p>
          <a:p>
            <a:pPr lvl="2">
              <a:buNone/>
            </a:pPr>
            <a:r>
              <a:rPr lang="id-ID" sz="1800" dirty="0" smtClean="0"/>
              <a:t>	     </a:t>
            </a:r>
            <a:r>
              <a:rPr lang="en-US" sz="1800" dirty="0" err="1" smtClean="0"/>
              <a:t>System.out.println</a:t>
            </a:r>
            <a:r>
              <a:rPr lang="en-US" sz="1800" dirty="0" smtClean="0"/>
              <a:t>("</a:t>
            </a:r>
            <a:r>
              <a:rPr lang="en-US" sz="1800" dirty="0" err="1" smtClean="0"/>
              <a:t>Sebelum</a:t>
            </a:r>
            <a:r>
              <a:rPr lang="en-US" sz="1800" dirty="0" smtClean="0"/>
              <a:t> </a:t>
            </a:r>
            <a:r>
              <a:rPr lang="en-US" sz="1800" dirty="0" err="1" smtClean="0"/>
              <a:t>pembagian</a:t>
            </a:r>
            <a:r>
              <a:rPr lang="en-US" sz="1800" dirty="0" smtClean="0"/>
              <a:t>");</a:t>
            </a:r>
          </a:p>
          <a:p>
            <a:pPr lvl="2"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	      </a:t>
            </a:r>
            <a:r>
              <a:rPr lang="en-US" sz="1800" dirty="0" smtClean="0"/>
              <a:t>for(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=5; </a:t>
            </a:r>
            <a:r>
              <a:rPr lang="en-US" sz="1800" dirty="0" err="1" smtClean="0"/>
              <a:t>i</a:t>
            </a:r>
            <a:r>
              <a:rPr lang="en-US" sz="1800" dirty="0" smtClean="0"/>
              <a:t>&gt;=0; </a:t>
            </a:r>
            <a:r>
              <a:rPr lang="en-US" sz="1800" dirty="0" err="1" smtClean="0"/>
              <a:t>i</a:t>
            </a:r>
            <a:r>
              <a:rPr lang="en-US" sz="1800" dirty="0" smtClean="0"/>
              <a:t>--){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id-ID" sz="1800" dirty="0" smtClean="0"/>
              <a:t>	</a:t>
            </a:r>
            <a:r>
              <a:rPr lang="en-US" sz="1800" dirty="0" smtClean="0">
                <a:solidFill>
                  <a:srgbClr val="FF0000"/>
                </a:solidFill>
              </a:rPr>
              <a:t>try</a:t>
            </a:r>
            <a:r>
              <a:rPr lang="en-US" sz="1800" dirty="0" smtClean="0"/>
              <a:t>{</a:t>
            </a:r>
          </a:p>
          <a:p>
            <a:pPr lvl="4">
              <a:buNone/>
            </a:pPr>
            <a:r>
              <a:rPr lang="id-ID" dirty="0" smtClean="0"/>
              <a:t>			</a:t>
            </a:r>
            <a:r>
              <a:rPr lang="en-US" dirty="0" err="1" smtClean="0"/>
              <a:t>System.out.println</a:t>
            </a:r>
            <a:r>
              <a:rPr lang="en-US" dirty="0" smtClean="0"/>
              <a:t>(BILANGAN + "/" + </a:t>
            </a:r>
            <a:r>
              <a:rPr lang="en-US" dirty="0" err="1" smtClean="0"/>
              <a:t>i</a:t>
            </a:r>
            <a:r>
              <a:rPr lang="en-US" dirty="0" smtClean="0"/>
              <a:t> + " = ");</a:t>
            </a:r>
          </a:p>
          <a:p>
            <a:pPr lvl="4">
              <a:buNone/>
            </a:pPr>
            <a:r>
              <a:rPr lang="id-ID" dirty="0" smtClean="0"/>
              <a:t>			</a:t>
            </a:r>
            <a:r>
              <a:rPr lang="en-US" dirty="0" err="1" smtClean="0"/>
              <a:t>System.out.println</a:t>
            </a:r>
            <a:r>
              <a:rPr lang="en-US" dirty="0" smtClean="0"/>
              <a:t>(BILANGAN/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lvl="4">
              <a:buNone/>
            </a:pPr>
            <a:endParaRPr lang="en-US" dirty="0" smtClean="0"/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id-ID" sz="1800" dirty="0" smtClean="0"/>
              <a:t>	</a:t>
            </a:r>
            <a:r>
              <a:rPr lang="en-US" sz="1800" dirty="0" smtClean="0"/>
              <a:t>}</a:t>
            </a:r>
            <a:r>
              <a:rPr lang="en-US" sz="1800" dirty="0" smtClean="0">
                <a:solidFill>
                  <a:srgbClr val="FF0000"/>
                </a:solidFill>
              </a:rPr>
              <a:t>finally</a:t>
            </a:r>
            <a:r>
              <a:rPr lang="en-US" sz="1800" dirty="0" smtClean="0"/>
              <a:t>{</a:t>
            </a:r>
          </a:p>
          <a:p>
            <a:pPr>
              <a:buNone/>
            </a:pPr>
            <a:r>
              <a:rPr lang="en-US" sz="1800" dirty="0" smtClean="0"/>
              <a:t>			</a:t>
            </a:r>
            <a:r>
              <a:rPr lang="id-ID" sz="1800" dirty="0" smtClean="0"/>
              <a:t>	</a:t>
            </a:r>
            <a:r>
              <a:rPr lang="en-US" sz="1800" dirty="0" err="1" smtClean="0"/>
              <a:t>System.out.println</a:t>
            </a:r>
            <a:r>
              <a:rPr lang="en-US" sz="1800" dirty="0" smtClean="0"/>
              <a:t>("</a:t>
            </a:r>
            <a:r>
              <a:rPr lang="en-US" sz="1800" dirty="0" err="1" smtClean="0"/>
              <a:t>Bagian</a:t>
            </a:r>
            <a:r>
              <a:rPr lang="en-US" sz="1800" dirty="0" smtClean="0"/>
              <a:t> finally </a:t>
            </a:r>
            <a:r>
              <a:rPr lang="en-US" sz="1800" dirty="0" err="1" smtClean="0"/>
              <a:t>dijalankan</a:t>
            </a:r>
            <a:r>
              <a:rPr lang="en-US" sz="1800" dirty="0" smtClean="0"/>
              <a:t>");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id-ID" sz="1800" dirty="0" smtClean="0"/>
              <a:t>	</a:t>
            </a:r>
            <a:r>
              <a:rPr lang="en-US" sz="1800" dirty="0" smtClean="0"/>
              <a:t>}</a:t>
            </a:r>
          </a:p>
          <a:p>
            <a:pPr lvl="2">
              <a:buNone/>
            </a:pPr>
            <a:r>
              <a:rPr lang="id-ID" sz="1800" dirty="0" smtClean="0"/>
              <a:t>	      </a:t>
            </a:r>
            <a:r>
              <a:rPr lang="en-US" sz="1800" dirty="0" smtClean="0"/>
              <a:t>}</a:t>
            </a:r>
          </a:p>
          <a:p>
            <a:pPr lvl="2">
              <a:buNone/>
            </a:pPr>
            <a:r>
              <a:rPr lang="id-ID" sz="1800" dirty="0" smtClean="0"/>
              <a:t>	      </a:t>
            </a:r>
            <a:r>
              <a:rPr lang="en-US" sz="1800" dirty="0" err="1" smtClean="0"/>
              <a:t>System.out.println</a:t>
            </a:r>
            <a:r>
              <a:rPr lang="en-US" sz="1800" dirty="0" smtClean="0"/>
              <a:t>("Program </a:t>
            </a:r>
            <a:r>
              <a:rPr lang="en-US" sz="1800" dirty="0" err="1" smtClean="0"/>
              <a:t>selesai</a:t>
            </a:r>
            <a:r>
              <a:rPr lang="en-US" sz="1800" dirty="0" smtClean="0"/>
              <a:t>");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	</a:t>
            </a:r>
            <a:r>
              <a:rPr lang="en-US" sz="1800" dirty="0" smtClean="0"/>
              <a:t>}</a:t>
            </a:r>
          </a:p>
          <a:p>
            <a:pPr>
              <a:buNone/>
            </a:pPr>
            <a:r>
              <a:rPr lang="id-ID" sz="1800" dirty="0" smtClean="0"/>
              <a:t>	</a:t>
            </a:r>
            <a:r>
              <a:rPr lang="en-US" sz="1800" dirty="0" smtClean="0"/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Melontarkan</a:t>
            </a:r>
            <a:r>
              <a:rPr lang="en-US" dirty="0" smtClean="0"/>
              <a:t> </a:t>
            </a:r>
            <a:r>
              <a:rPr lang="en-US" dirty="0" err="1" smtClean="0"/>
              <a:t>Eksepsi</a:t>
            </a:r>
            <a:r>
              <a:rPr lang="en-US" dirty="0" smtClean="0"/>
              <a:t> (throw)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92663"/>
          </a:xfrm>
        </p:spPr>
        <p:txBody>
          <a:bodyPr/>
          <a:lstStyle/>
          <a:p>
            <a:r>
              <a:rPr lang="en-US" sz="3600" dirty="0" smtClean="0"/>
              <a:t>Keyword throw </a:t>
            </a:r>
            <a:r>
              <a:rPr lang="en-US" sz="3600" dirty="0" err="1" smtClean="0"/>
              <a:t>digunakan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melontarkan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eksepsi</a:t>
            </a:r>
            <a:endParaRPr lang="en-US" sz="3600" dirty="0" smtClean="0">
              <a:solidFill>
                <a:srgbClr val="C00000"/>
              </a:solidFill>
            </a:endParaRPr>
          </a:p>
          <a:p>
            <a:r>
              <a:rPr lang="en-US" sz="3600" dirty="0" err="1" smtClean="0"/>
              <a:t>Bentuk</a:t>
            </a:r>
            <a:r>
              <a:rPr lang="en-US" sz="3600" dirty="0" smtClean="0"/>
              <a:t>:</a:t>
            </a:r>
          </a:p>
          <a:p>
            <a:pPr>
              <a:buNone/>
            </a:pPr>
            <a:r>
              <a:rPr lang="en-US" sz="3600" dirty="0" smtClean="0"/>
              <a:t>	throw </a:t>
            </a:r>
            <a:r>
              <a:rPr lang="en-US" sz="3600" dirty="0" err="1" smtClean="0"/>
              <a:t>variabelObjek</a:t>
            </a:r>
            <a:r>
              <a:rPr lang="en-US" sz="3600" dirty="0" smtClean="0"/>
              <a:t>;</a:t>
            </a:r>
            <a:endParaRPr lang="id-ID" sz="3600" dirty="0" smtClean="0">
              <a:solidFill>
                <a:srgbClr val="C00000"/>
              </a:solidFill>
            </a:endParaRPr>
          </a:p>
          <a:p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DemoThrow.java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id-ID" sz="2800" dirty="0" smtClean="0"/>
              <a:t>	</a:t>
            </a:r>
          </a:p>
          <a:p>
            <a:pPr>
              <a:buNone/>
            </a:pPr>
            <a:r>
              <a:rPr lang="id-ID" sz="2800" dirty="0"/>
              <a:t>	</a:t>
            </a:r>
            <a:r>
              <a:rPr lang="en-US" sz="2800" dirty="0" smtClean="0"/>
              <a:t>class </a:t>
            </a:r>
            <a:r>
              <a:rPr lang="en-US" sz="2800" dirty="0" err="1" smtClean="0"/>
              <a:t>DemoThrow</a:t>
            </a:r>
            <a:r>
              <a:rPr lang="en-US" sz="2800" dirty="0" smtClean="0"/>
              <a:t>{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id-ID" sz="2800" dirty="0" smtClean="0"/>
              <a:t>	</a:t>
            </a:r>
            <a:r>
              <a:rPr lang="en-US" sz="2800" dirty="0" smtClean="0"/>
              <a:t>public static void main(String[] </a:t>
            </a:r>
            <a:r>
              <a:rPr lang="en-US" sz="2800" dirty="0" err="1" smtClean="0"/>
              <a:t>args</a:t>
            </a:r>
            <a:r>
              <a:rPr lang="en-US" sz="2800" dirty="0" smtClean="0"/>
              <a:t>){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id-ID" sz="2800" dirty="0" smtClean="0"/>
              <a:t>	    </a:t>
            </a:r>
            <a:r>
              <a:rPr lang="en-US" sz="2800" dirty="0" err="1" smtClean="0"/>
              <a:t>RuntimeException</a:t>
            </a:r>
            <a:r>
              <a:rPr lang="en-US" sz="2800" dirty="0" smtClean="0"/>
              <a:t> r = new</a:t>
            </a:r>
            <a:r>
              <a:rPr lang="id-ID" sz="2800" dirty="0" smtClean="0"/>
              <a:t> </a:t>
            </a:r>
            <a:br>
              <a:rPr lang="id-ID" sz="2800" dirty="0" smtClean="0"/>
            </a:br>
            <a:r>
              <a:rPr lang="id-ID" sz="2800" dirty="0" smtClean="0"/>
              <a:t> 		</a:t>
            </a:r>
            <a:r>
              <a:rPr lang="en-US" sz="2800" dirty="0" err="1" smtClean="0"/>
              <a:t>RuntimeException</a:t>
            </a:r>
            <a:r>
              <a:rPr lang="en-US" sz="2800" dirty="0" smtClean="0"/>
              <a:t>("</a:t>
            </a:r>
            <a:r>
              <a:rPr lang="en-US" sz="2800" dirty="0" err="1" smtClean="0"/>
              <a:t>Eksepsi</a:t>
            </a:r>
            <a:r>
              <a:rPr lang="id-ID" sz="2800" dirty="0" smtClean="0"/>
              <a:t> </a:t>
            </a:r>
            <a:r>
              <a:rPr lang="en-US" sz="2800" dirty="0" err="1" smtClean="0"/>
              <a:t>RuntimeException</a:t>
            </a:r>
            <a:r>
              <a:rPr lang="en-US" sz="2800" dirty="0" smtClean="0"/>
              <a:t>");</a:t>
            </a:r>
          </a:p>
          <a:p>
            <a:pPr>
              <a:buNone/>
            </a:pPr>
            <a:endParaRPr lang="en-US" sz="2800" dirty="0" smtClean="0"/>
          </a:p>
          <a:p>
            <a:pPr lvl="3">
              <a:buNone/>
            </a:pPr>
            <a:r>
              <a:rPr lang="id-ID" sz="2800" dirty="0" smtClean="0"/>
              <a:t>	 </a:t>
            </a:r>
            <a:r>
              <a:rPr lang="en-US" sz="2800" dirty="0" err="1" smtClean="0"/>
              <a:t>System.out.println</a:t>
            </a:r>
            <a:r>
              <a:rPr lang="en-US" sz="2800" dirty="0" smtClean="0"/>
              <a:t>("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Throw");</a:t>
            </a:r>
          </a:p>
          <a:p>
            <a:pPr lvl="3">
              <a:buNone/>
            </a:pPr>
            <a:r>
              <a:rPr lang="id-ID" sz="2800" dirty="0" smtClean="0"/>
              <a:t>	 </a:t>
            </a:r>
            <a:r>
              <a:rPr lang="en-US" sz="2800" dirty="0" smtClean="0"/>
              <a:t>throw(r);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id-ID" sz="2800" dirty="0" smtClean="0"/>
              <a:t>	</a:t>
            </a:r>
            <a:r>
              <a:rPr lang="en-US" sz="2800" dirty="0" smtClean="0"/>
              <a:t>}</a:t>
            </a:r>
          </a:p>
          <a:p>
            <a:pPr>
              <a:buNone/>
            </a:pPr>
            <a:r>
              <a:rPr lang="id-ID" sz="2800" dirty="0" smtClean="0"/>
              <a:t>	</a:t>
            </a:r>
            <a:r>
              <a:rPr lang="en-US" sz="2800" dirty="0" smtClean="0"/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Eksepsi</a:t>
            </a:r>
            <a:r>
              <a:rPr lang="en-US" dirty="0" smtClean="0"/>
              <a:t> Method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181600"/>
          </a:xfrm>
        </p:spPr>
        <p:txBody>
          <a:bodyPr/>
          <a:lstStyle/>
          <a:p>
            <a:r>
              <a:rPr lang="en-US" sz="2800" dirty="0" smtClean="0"/>
              <a:t>Keyword throws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memberitahu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suatu</a:t>
            </a:r>
            <a:r>
              <a:rPr lang="en-US" sz="2800" dirty="0" smtClean="0">
                <a:solidFill>
                  <a:srgbClr val="C00000"/>
                </a:solidFill>
              </a:rPr>
              <a:t> method </a:t>
            </a:r>
            <a:r>
              <a:rPr lang="en-US" sz="2800" dirty="0" err="1" smtClean="0">
                <a:solidFill>
                  <a:srgbClr val="C00000"/>
                </a:solidFill>
              </a:rPr>
              <a:t>ada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kemungkinan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menghasilkan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suatu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eksep</a:t>
            </a:r>
            <a:r>
              <a:rPr lang="en-US" sz="2800" dirty="0" err="1" smtClean="0"/>
              <a:t>si</a:t>
            </a:r>
            <a:endParaRPr lang="en-US" sz="2800" dirty="0" smtClean="0"/>
          </a:p>
          <a:p>
            <a:r>
              <a:rPr lang="en-US" sz="2800" dirty="0" err="1" smtClean="0"/>
              <a:t>Bentuk</a:t>
            </a:r>
            <a:r>
              <a:rPr lang="en-US" sz="2800" dirty="0" smtClean="0"/>
              <a:t>:</a:t>
            </a:r>
          </a:p>
          <a:p>
            <a:pPr lvl="2">
              <a:buNone/>
            </a:pPr>
            <a:r>
              <a:rPr lang="en-US" sz="2500" dirty="0" smtClean="0">
                <a:solidFill>
                  <a:srgbClr val="C00000"/>
                </a:solidFill>
              </a:rPr>
              <a:t>public </a:t>
            </a:r>
            <a:r>
              <a:rPr lang="en-US" sz="2500" dirty="0" err="1" smtClean="0">
                <a:solidFill>
                  <a:srgbClr val="C00000"/>
                </a:solidFill>
              </a:rPr>
              <a:t>tipe</a:t>
            </a:r>
            <a:r>
              <a:rPr lang="en-US" sz="2500" dirty="0" smtClean="0">
                <a:solidFill>
                  <a:srgbClr val="C00000"/>
                </a:solidFill>
              </a:rPr>
              <a:t> </a:t>
            </a:r>
            <a:r>
              <a:rPr lang="en-US" sz="2500" dirty="0" err="1" smtClean="0">
                <a:solidFill>
                  <a:srgbClr val="C00000"/>
                </a:solidFill>
              </a:rPr>
              <a:t>namaMethod</a:t>
            </a:r>
            <a:r>
              <a:rPr lang="en-US" sz="2500" dirty="0" smtClean="0">
                <a:solidFill>
                  <a:srgbClr val="C00000"/>
                </a:solidFill>
              </a:rPr>
              <a:t>() throws </a:t>
            </a:r>
            <a:r>
              <a:rPr lang="en-US" sz="2500" dirty="0" err="1" smtClean="0">
                <a:solidFill>
                  <a:srgbClr val="C00000"/>
                </a:solidFill>
              </a:rPr>
              <a:t>JenisEksepsi</a:t>
            </a:r>
            <a:r>
              <a:rPr lang="en-US" sz="2500" dirty="0" smtClean="0">
                <a:solidFill>
                  <a:srgbClr val="C00000"/>
                </a:solidFill>
              </a:rPr>
              <a:t>{</a:t>
            </a:r>
          </a:p>
          <a:p>
            <a:pPr lvl="2">
              <a:buNone/>
            </a:pPr>
            <a:r>
              <a:rPr lang="en-US" sz="2500" dirty="0" smtClean="0">
                <a:solidFill>
                  <a:srgbClr val="C00000"/>
                </a:solidFill>
              </a:rPr>
              <a:t>...</a:t>
            </a:r>
          </a:p>
          <a:p>
            <a:pPr lvl="2">
              <a:buNone/>
            </a:pPr>
            <a:r>
              <a:rPr lang="en-US" sz="2500" dirty="0" smtClean="0">
                <a:solidFill>
                  <a:srgbClr val="C00000"/>
                </a:solidFill>
              </a:rPr>
              <a:t>}</a:t>
            </a:r>
            <a:endParaRPr lang="id-ID" sz="2500" dirty="0" smtClean="0">
              <a:solidFill>
                <a:srgbClr val="C00000"/>
              </a:solidFill>
            </a:endParaRPr>
          </a:p>
          <a:p>
            <a:pPr lvl="2">
              <a:buNone/>
            </a:pPr>
            <a:r>
              <a:rPr lang="en-US" sz="2500" dirty="0" err="1" smtClean="0"/>
              <a:t>atau</a:t>
            </a:r>
            <a:endParaRPr lang="en-US" sz="2500" dirty="0" smtClean="0"/>
          </a:p>
          <a:p>
            <a:pPr lvl="2">
              <a:buNone/>
            </a:pPr>
            <a:r>
              <a:rPr lang="en-US" sz="2500" dirty="0" smtClean="0">
                <a:solidFill>
                  <a:srgbClr val="C00000"/>
                </a:solidFill>
              </a:rPr>
              <a:t>public </a:t>
            </a:r>
            <a:r>
              <a:rPr lang="en-US" sz="2500" dirty="0" err="1" smtClean="0">
                <a:solidFill>
                  <a:srgbClr val="C00000"/>
                </a:solidFill>
              </a:rPr>
              <a:t>tipe</a:t>
            </a:r>
            <a:r>
              <a:rPr lang="en-US" sz="2500" dirty="0" smtClean="0">
                <a:solidFill>
                  <a:srgbClr val="C00000"/>
                </a:solidFill>
              </a:rPr>
              <a:t> </a:t>
            </a:r>
            <a:r>
              <a:rPr lang="en-US" sz="2500" dirty="0" err="1" smtClean="0">
                <a:solidFill>
                  <a:srgbClr val="C00000"/>
                </a:solidFill>
              </a:rPr>
              <a:t>namaMethod</a:t>
            </a:r>
            <a:r>
              <a:rPr lang="en-US" sz="2500" dirty="0" smtClean="0">
                <a:solidFill>
                  <a:srgbClr val="C00000"/>
                </a:solidFill>
              </a:rPr>
              <a:t>() throws JenisEksepsi1,</a:t>
            </a:r>
          </a:p>
          <a:p>
            <a:pPr lvl="2">
              <a:buNone/>
            </a:pPr>
            <a:r>
              <a:rPr lang="en-US" sz="2500" dirty="0" smtClean="0">
                <a:solidFill>
                  <a:srgbClr val="C00000"/>
                </a:solidFill>
              </a:rPr>
              <a:t>JenisEksepsi2, JenisEksepsi3...{</a:t>
            </a:r>
          </a:p>
          <a:p>
            <a:pPr lvl="2">
              <a:buNone/>
            </a:pPr>
            <a:r>
              <a:rPr lang="en-US" sz="2500" dirty="0" smtClean="0">
                <a:solidFill>
                  <a:srgbClr val="C00000"/>
                </a:solidFill>
              </a:rPr>
              <a:t>...</a:t>
            </a:r>
          </a:p>
          <a:p>
            <a:pPr lvl="2">
              <a:buNone/>
            </a:pPr>
            <a:r>
              <a:rPr lang="en-US" sz="2500" dirty="0" smtClean="0">
                <a:solidFill>
                  <a:srgbClr val="C00000"/>
                </a:solidFill>
              </a:rPr>
              <a:t>}</a:t>
            </a:r>
            <a:endParaRPr lang="id-ID" dirty="0" smtClean="0">
              <a:solidFill>
                <a:srgbClr val="C00000"/>
              </a:solidFill>
            </a:endParaRPr>
          </a:p>
          <a:p>
            <a:pPr lvl="1"/>
            <a:endParaRPr lang="id-ID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DemoThrows.java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44196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class </a:t>
            </a:r>
            <a:r>
              <a:rPr lang="en-US" sz="2000" dirty="0" err="1" smtClean="0"/>
              <a:t>SuatuKelas</a:t>
            </a:r>
            <a:r>
              <a:rPr lang="en-US" sz="2000" dirty="0" smtClean="0"/>
              <a:t>{</a:t>
            </a:r>
          </a:p>
          <a:p>
            <a:pPr lvl="1">
              <a:buNone/>
            </a:pPr>
            <a:endParaRPr lang="id-ID" sz="2000" dirty="0" smtClean="0"/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// Method </a:t>
            </a:r>
            <a:r>
              <a:rPr lang="en-US" sz="2000" dirty="0" err="1" smtClean="0">
                <a:solidFill>
                  <a:srgbClr val="FF0000"/>
                </a:solidFill>
              </a:rPr>
              <a:t>tanpa</a:t>
            </a:r>
            <a:r>
              <a:rPr lang="en-US" sz="2000" dirty="0" smtClean="0">
                <a:solidFill>
                  <a:srgbClr val="FF0000"/>
                </a:solidFill>
              </a:rPr>
              <a:t> throws</a:t>
            </a:r>
          </a:p>
          <a:p>
            <a:pPr lvl="1">
              <a:buNone/>
            </a:pPr>
            <a:r>
              <a:rPr lang="en-US" sz="2000" dirty="0" smtClean="0"/>
              <a:t>public void </a:t>
            </a:r>
            <a:r>
              <a:rPr lang="en-US" sz="2000" dirty="0" err="1" smtClean="0"/>
              <a:t>metodeA</a:t>
            </a:r>
            <a:r>
              <a:rPr lang="en-US" sz="2000" dirty="0" smtClean="0"/>
              <a:t>(){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(“</a:t>
            </a:r>
            <a:r>
              <a:rPr lang="en-US" sz="2000" dirty="0" err="1" smtClean="0"/>
              <a:t>MetodeA</a:t>
            </a:r>
            <a:r>
              <a:rPr lang="en-US" sz="2000" dirty="0" smtClean="0"/>
              <a:t>”);</a:t>
            </a:r>
          </a:p>
          <a:p>
            <a:pPr lvl="1">
              <a:buNone/>
            </a:pPr>
            <a:r>
              <a:rPr lang="en-US" sz="2000" dirty="0" smtClean="0"/>
              <a:t>}</a:t>
            </a:r>
          </a:p>
          <a:p>
            <a:pPr lvl="1">
              <a:buNone/>
            </a:pPr>
            <a:endParaRPr lang="id-ID" sz="2000" dirty="0" smtClean="0"/>
          </a:p>
          <a:p>
            <a:pPr lvl="1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// Method </a:t>
            </a:r>
            <a:r>
              <a:rPr lang="en-US" sz="2000" dirty="0" err="1" smtClean="0">
                <a:solidFill>
                  <a:srgbClr val="FF0000"/>
                </a:solidFill>
              </a:rPr>
              <a:t>dengan</a:t>
            </a:r>
            <a:r>
              <a:rPr lang="en-US" sz="2000" dirty="0" smtClean="0">
                <a:solidFill>
                  <a:srgbClr val="FF0000"/>
                </a:solidFill>
              </a:rPr>
              <a:t> throws</a:t>
            </a:r>
          </a:p>
          <a:p>
            <a:pPr lvl="1">
              <a:buNone/>
            </a:pPr>
            <a:r>
              <a:rPr lang="en-US" sz="2000" dirty="0" smtClean="0"/>
              <a:t>public void </a:t>
            </a:r>
            <a:r>
              <a:rPr lang="en-US" sz="2000" dirty="0" err="1" smtClean="0"/>
              <a:t>metodeB</a:t>
            </a:r>
            <a:r>
              <a:rPr lang="en-US" sz="2000" dirty="0" smtClean="0"/>
              <a:t>() throws</a:t>
            </a:r>
            <a:r>
              <a:rPr lang="id-ID" sz="2000" dirty="0" smtClean="0"/>
              <a:t> </a:t>
            </a:r>
            <a:r>
              <a:rPr lang="en-US" sz="2000" dirty="0" err="1" smtClean="0"/>
              <a:t>IOException</a:t>
            </a: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(“</a:t>
            </a:r>
            <a:r>
              <a:rPr lang="en-US" sz="2000" dirty="0" err="1" smtClean="0"/>
              <a:t>MetodeB</a:t>
            </a:r>
            <a:r>
              <a:rPr lang="en-US" sz="2000" dirty="0" smtClean="0"/>
              <a:t>”);</a:t>
            </a:r>
          </a:p>
          <a:p>
            <a:pPr>
              <a:buNone/>
            </a:pPr>
            <a:r>
              <a:rPr lang="en-US" sz="2000" dirty="0" smtClean="0"/>
              <a:t>	}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0" y="762000"/>
            <a:ext cx="4572000" cy="426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n-US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class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DemoThrows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{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	public static void main(String[]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args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){</a:t>
            </a:r>
          </a:p>
          <a:p>
            <a:pPr marL="987425" marR="0" lvl="2" indent="-2936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SuatuKelas</a:t>
            </a:r>
            <a:r>
              <a:rPr kumimoji="0" lang="en-US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18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obj</a:t>
            </a:r>
            <a:r>
              <a:rPr kumimoji="0" lang="en-US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= new </a:t>
            </a:r>
            <a:r>
              <a:rPr kumimoji="0" lang="en-US" sz="18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SuatuKelas</a:t>
            </a:r>
            <a:r>
              <a:rPr kumimoji="0" lang="en-US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();</a:t>
            </a:r>
          </a:p>
          <a:p>
            <a:pPr marL="987425" marR="0" lvl="2" indent="-2936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obj.metodeA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();</a:t>
            </a:r>
          </a:p>
          <a:p>
            <a:pPr marL="987425" marR="0" lvl="2" indent="-2936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obj.metodeB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();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	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DemoThrows2.java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4419600" cy="54102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class </a:t>
            </a:r>
            <a:r>
              <a:rPr lang="en-US" sz="2000" dirty="0" err="1" smtClean="0"/>
              <a:t>SuatuKelas</a:t>
            </a: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public void </a:t>
            </a:r>
            <a:r>
              <a:rPr lang="en-US" sz="2000" dirty="0" err="1" smtClean="0"/>
              <a:t>metodeA</a:t>
            </a:r>
            <a:r>
              <a:rPr lang="en-US" sz="2000" dirty="0" smtClean="0"/>
              <a:t>(){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</a:t>
            </a:r>
            <a:r>
              <a:rPr lang="en-US" sz="2000" dirty="0" err="1" smtClean="0"/>
              <a:t>MetodeA</a:t>
            </a:r>
            <a:r>
              <a:rPr lang="en-US" sz="2000" dirty="0" smtClean="0"/>
              <a:t>");</a:t>
            </a:r>
          </a:p>
          <a:p>
            <a:pPr lvl="1">
              <a:buNone/>
            </a:pPr>
            <a:r>
              <a:rPr lang="en-US" sz="2000" dirty="0" smtClean="0"/>
              <a:t>}</a:t>
            </a:r>
          </a:p>
          <a:p>
            <a:pPr lvl="1">
              <a:buNone/>
            </a:pPr>
            <a:endParaRPr lang="id-ID" sz="2000" dirty="0" smtClean="0"/>
          </a:p>
          <a:p>
            <a:pPr lvl="1">
              <a:buNone/>
            </a:pPr>
            <a:r>
              <a:rPr lang="en-US" sz="2000" dirty="0" smtClean="0"/>
              <a:t>public void </a:t>
            </a:r>
            <a:r>
              <a:rPr lang="en-US" sz="2000" dirty="0" err="1" smtClean="0"/>
              <a:t>metodeB</a:t>
            </a:r>
            <a:r>
              <a:rPr lang="en-US" sz="2000" dirty="0" smtClean="0"/>
              <a:t>() throws </a:t>
            </a:r>
            <a:r>
              <a:rPr lang="en-US" sz="2000" dirty="0" err="1" smtClean="0"/>
              <a:t>IOException</a:t>
            </a: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</a:t>
            </a:r>
            <a:r>
              <a:rPr lang="en-US" sz="2000" dirty="0" err="1" smtClean="0"/>
              <a:t>MetodeB</a:t>
            </a:r>
            <a:r>
              <a:rPr lang="en-US" sz="2000" dirty="0" smtClean="0"/>
              <a:t>");</a:t>
            </a:r>
          </a:p>
          <a:p>
            <a:pPr>
              <a:buNone/>
            </a:pPr>
            <a:r>
              <a:rPr lang="en-US" sz="2000" dirty="0" smtClean="0"/>
              <a:t>	}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95800" y="838200"/>
            <a:ext cx="4648200" cy="5410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n-US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public class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DemoThrows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{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	public static void main(String[]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args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){</a:t>
            </a:r>
          </a:p>
          <a:p>
            <a:pPr marL="987425" marR="0" lvl="2" indent="-2936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SuatuKelas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obj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= new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SuatuKelas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();</a:t>
            </a:r>
          </a:p>
          <a:p>
            <a:pPr marL="987425" marR="0" lvl="2" indent="-2936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obj.metodeA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();</a:t>
            </a:r>
          </a:p>
          <a:p>
            <a:pPr marL="987425" marR="0" lvl="2" indent="-2936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obj.metodeB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();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	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5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7620000" cy="2362200"/>
          </a:xfrm>
        </p:spPr>
        <p:txBody>
          <a:bodyPr/>
          <a:lstStyle/>
          <a:p>
            <a:r>
              <a:rPr lang="en-US" sz="4400" dirty="0" smtClean="0"/>
              <a:t>5.2 Thread </a:t>
            </a:r>
            <a:r>
              <a:rPr lang="en-US" sz="4400" dirty="0" err="1" smtClean="0"/>
              <a:t>dan</a:t>
            </a:r>
            <a:r>
              <a:rPr lang="en-US" sz="4400" dirty="0" smtClean="0"/>
              <a:t> Multithreading</a:t>
            </a:r>
            <a:endParaRPr lang="en-US" sz="4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9889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Thread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8537"/>
            <a:ext cx="8382000" cy="5249863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Thread</a:t>
            </a:r>
            <a:r>
              <a:rPr lang="en-US" sz="2800" dirty="0" smtClean="0"/>
              <a:t>: </a:t>
            </a:r>
            <a:r>
              <a:rPr lang="en-US" sz="2800" dirty="0" err="1" smtClean="0"/>
              <a:t>sekumpulan</a:t>
            </a:r>
            <a:r>
              <a:rPr lang="en-US" sz="2800" dirty="0" smtClean="0"/>
              <a:t> </a:t>
            </a:r>
            <a:r>
              <a:rPr lang="en-US" sz="2800" dirty="0" err="1" smtClean="0"/>
              <a:t>instruksi</a:t>
            </a:r>
            <a:r>
              <a:rPr lang="en-US" sz="2800" dirty="0" smtClean="0"/>
              <a:t> (</a:t>
            </a:r>
            <a:r>
              <a:rPr lang="en-US" sz="2800" dirty="0" err="1" smtClean="0"/>
              <a:t>proses</a:t>
            </a:r>
            <a:r>
              <a:rPr lang="en-US" sz="2800" dirty="0" smtClean="0"/>
              <a:t>) yang </a:t>
            </a:r>
            <a:r>
              <a:rPr lang="en-US" sz="2800" dirty="0" err="1" smtClean="0"/>
              <a:t>dieksekusi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C00000"/>
                </a:solidFill>
              </a:rPr>
              <a:t>Multithreading</a:t>
            </a:r>
            <a:r>
              <a:rPr lang="en-US" sz="2800" dirty="0" smtClean="0"/>
              <a:t>: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kumpulan</a:t>
            </a:r>
            <a:r>
              <a:rPr lang="en-US" sz="2800" dirty="0" smtClean="0"/>
              <a:t> </a:t>
            </a:r>
            <a:r>
              <a:rPr lang="en-US" sz="2800" dirty="0" err="1" smtClean="0"/>
              <a:t>instruksi</a:t>
            </a:r>
            <a:r>
              <a:rPr lang="en-US" sz="2800" dirty="0" smtClean="0"/>
              <a:t> </a:t>
            </a:r>
            <a:r>
              <a:rPr lang="sv-SE" sz="2800" dirty="0" smtClean="0"/>
              <a:t>(proses) dijalankan secara bersamaan (time slicing)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program</a:t>
            </a:r>
          </a:p>
          <a:p>
            <a:r>
              <a:rPr lang="en-US" sz="2800" dirty="0" smtClean="0"/>
              <a:t>Multithreading </a:t>
            </a:r>
            <a:r>
              <a:rPr lang="en-US" sz="2800" dirty="0" err="1" smtClean="0"/>
              <a:t>bermanfaat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proses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sv-SE" sz="2800" dirty="0" smtClean="0">
                <a:solidFill>
                  <a:srgbClr val="C00000"/>
                </a:solidFill>
              </a:rPr>
              <a:t>yang interaktif</a:t>
            </a:r>
            <a:r>
              <a:rPr lang="sv-SE" sz="2800" dirty="0" smtClean="0"/>
              <a:t>, misalnya pada program permainan </a:t>
            </a:r>
            <a:r>
              <a:rPr lang="nn-NO" sz="2800" dirty="0" smtClean="0"/>
              <a:t>(game). Program tetap dapat menggerakkan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objek</a:t>
            </a:r>
            <a:r>
              <a:rPr lang="en-US" sz="2800" dirty="0" smtClean="0"/>
              <a:t> </a:t>
            </a:r>
            <a:r>
              <a:rPr lang="en-US" sz="2800" dirty="0" err="1" smtClean="0"/>
              <a:t>sambil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kesempatan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respon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mouse </a:t>
            </a:r>
            <a:r>
              <a:rPr lang="en-US" sz="2800" dirty="0" err="1" smtClean="0"/>
              <a:t>atau</a:t>
            </a:r>
            <a:r>
              <a:rPr lang="en-US" sz="2800" dirty="0" smtClean="0"/>
              <a:t> keyboard</a:t>
            </a:r>
            <a:endParaRPr lang="id-ID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r>
              <a:rPr lang="en-US" dirty="0" smtClean="0"/>
              <a:t> Thread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22337"/>
            <a:ext cx="8458200" cy="524986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3200" dirty="0" err="1" smtClean="0"/>
              <a:t>Membuat</a:t>
            </a:r>
            <a:r>
              <a:rPr lang="en-US" sz="3200" dirty="0" smtClean="0"/>
              <a:t> class yang </a:t>
            </a:r>
            <a:r>
              <a:rPr lang="en-US" sz="3200" dirty="0" err="1" smtClean="0"/>
              <a:t>mengimplementasi</a:t>
            </a:r>
            <a:endParaRPr lang="en-US" sz="3200" dirty="0" smtClean="0"/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interface </a:t>
            </a:r>
            <a:r>
              <a:rPr lang="en-US" sz="2400" dirty="0" err="1" smtClean="0">
                <a:solidFill>
                  <a:srgbClr val="C00000"/>
                </a:solidFill>
              </a:rPr>
              <a:t>Runnable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dan</a:t>
            </a:r>
            <a:r>
              <a:rPr lang="en-US" sz="2400" dirty="0" smtClean="0">
                <a:solidFill>
                  <a:srgbClr val="C00000"/>
                </a:solidFill>
              </a:rPr>
              <a:t> method run()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class </a:t>
            </a:r>
            <a:r>
              <a:rPr lang="en-US" sz="2400" dirty="0" err="1" smtClean="0">
                <a:solidFill>
                  <a:srgbClr val="C00000"/>
                </a:solidFill>
              </a:rPr>
              <a:t>NamaClass</a:t>
            </a:r>
            <a:r>
              <a:rPr lang="en-US" sz="2400" dirty="0" smtClean="0">
                <a:solidFill>
                  <a:srgbClr val="C00000"/>
                </a:solidFill>
              </a:rPr>
              <a:t> implements </a:t>
            </a:r>
            <a:r>
              <a:rPr lang="en-US" sz="2400" dirty="0" err="1" smtClean="0">
                <a:solidFill>
                  <a:srgbClr val="C00000"/>
                </a:solidFill>
              </a:rPr>
              <a:t>Runnable</a:t>
            </a:r>
            <a:r>
              <a:rPr lang="en-US" sz="2400" dirty="0" smtClean="0">
                <a:solidFill>
                  <a:srgbClr val="C00000"/>
                </a:solidFill>
              </a:rPr>
              <a:t>{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	public void run(){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	... }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}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2.	</a:t>
            </a:r>
            <a:r>
              <a:rPr lang="en-US" sz="3200" dirty="0" err="1" smtClean="0"/>
              <a:t>Membuat</a:t>
            </a:r>
            <a:r>
              <a:rPr lang="en-US" sz="3200" dirty="0" smtClean="0"/>
              <a:t> class yang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turunan</a:t>
            </a:r>
            <a:r>
              <a:rPr lang="en-US" sz="3200" dirty="0" smtClean="0"/>
              <a:t> class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Thread </a:t>
            </a:r>
            <a:r>
              <a:rPr lang="en-US" sz="2400" dirty="0" err="1" smtClean="0">
                <a:solidFill>
                  <a:srgbClr val="C00000"/>
                </a:solidFill>
              </a:rPr>
              <a:t>dan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meng</a:t>
            </a:r>
            <a:r>
              <a:rPr lang="en-US" sz="2400" dirty="0" smtClean="0">
                <a:solidFill>
                  <a:srgbClr val="C00000"/>
                </a:solidFill>
              </a:rPr>
              <a:t>-override method run()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class </a:t>
            </a:r>
            <a:r>
              <a:rPr lang="en-US" sz="2400" dirty="0" err="1" smtClean="0">
                <a:solidFill>
                  <a:srgbClr val="C00000"/>
                </a:solidFill>
              </a:rPr>
              <a:t>NamaClass</a:t>
            </a:r>
            <a:r>
              <a:rPr lang="en-US" sz="2400" dirty="0" smtClean="0">
                <a:solidFill>
                  <a:srgbClr val="C00000"/>
                </a:solidFill>
              </a:rPr>
              <a:t> extends Thread {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	public void run(){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	... }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	}</a:t>
            </a:r>
            <a:endParaRPr lang="id-ID" sz="24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382000" cy="990600"/>
          </a:xfrm>
        </p:spPr>
        <p:txBody>
          <a:bodyPr/>
          <a:lstStyle/>
          <a:p>
            <a:r>
              <a:rPr lang="en-US" sz="3600" dirty="0" err="1" smtClean="0"/>
              <a:t>Kiat</a:t>
            </a:r>
            <a:r>
              <a:rPr lang="en-US" sz="3600" dirty="0" smtClean="0"/>
              <a:t> </a:t>
            </a:r>
            <a:r>
              <a:rPr lang="en-US" sz="3600" dirty="0" err="1" smtClean="0"/>
              <a:t>Memilih</a:t>
            </a:r>
            <a:r>
              <a:rPr lang="en-US" sz="3600" dirty="0" smtClean="0"/>
              <a:t> </a:t>
            </a:r>
            <a:r>
              <a:rPr lang="en-US" sz="3600" dirty="0" err="1" smtClean="0"/>
              <a:t>Penggunaan</a:t>
            </a:r>
            <a:r>
              <a:rPr lang="en-US" sz="3600" dirty="0" smtClean="0"/>
              <a:t> Thread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5105400"/>
          </a:xfrm>
        </p:spPr>
        <p:txBody>
          <a:bodyPr/>
          <a:lstStyle/>
          <a:p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meng</a:t>
            </a:r>
            <a:r>
              <a:rPr lang="en-US" sz="3200" dirty="0" smtClean="0"/>
              <a:t>-override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method </a:t>
            </a:r>
            <a:r>
              <a:rPr lang="en-US" sz="3200" dirty="0" err="1" smtClean="0"/>
              <a:t>milik</a:t>
            </a:r>
            <a:r>
              <a:rPr lang="en-US" sz="3200" dirty="0" smtClean="0"/>
              <a:t> class Thread </a:t>
            </a:r>
            <a:r>
              <a:rPr lang="en-US" sz="3200" dirty="0" err="1" smtClean="0">
                <a:solidFill>
                  <a:srgbClr val="C00000"/>
                </a:solidFill>
              </a:rPr>
              <a:t>gunakan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turunan</a:t>
            </a:r>
            <a:r>
              <a:rPr lang="en-US" sz="3200" dirty="0" smtClean="0">
                <a:solidFill>
                  <a:srgbClr val="C00000"/>
                </a:solidFill>
              </a:rPr>
              <a:t> class Thread</a:t>
            </a:r>
          </a:p>
          <a:p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mengimplementasi</a:t>
            </a:r>
            <a:r>
              <a:rPr lang="en-US" sz="3200" dirty="0" smtClean="0"/>
              <a:t> interface </a:t>
            </a:r>
            <a:r>
              <a:rPr lang="en-US" sz="3200" dirty="0" err="1" smtClean="0"/>
              <a:t>Runnable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, </a:t>
            </a:r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membuat</a:t>
            </a:r>
            <a:r>
              <a:rPr lang="en-US" sz="3200" dirty="0" smtClean="0">
                <a:solidFill>
                  <a:srgbClr val="C00000"/>
                </a:solidFill>
              </a:rPr>
              <a:t> class yang </a:t>
            </a:r>
            <a:r>
              <a:rPr lang="fi-FI" sz="3200" dirty="0" smtClean="0">
                <a:solidFill>
                  <a:srgbClr val="C00000"/>
                </a:solidFill>
              </a:rPr>
              <a:t>merupakan turunan dari class lain</a:t>
            </a:r>
            <a:r>
              <a:rPr lang="fi-FI" sz="3200" dirty="0" smtClean="0"/>
              <a:t>. Karena </a:t>
            </a:r>
            <a:r>
              <a:rPr lang="fi-FI" sz="3200" dirty="0" smtClean="0">
                <a:solidFill>
                  <a:srgbClr val="C00000"/>
                </a:solidFill>
              </a:rPr>
              <a:t>java </a:t>
            </a:r>
            <a:r>
              <a:rPr lang="en-US" sz="3200" dirty="0" err="1" smtClean="0">
                <a:solidFill>
                  <a:srgbClr val="C00000"/>
                </a:solidFill>
              </a:rPr>
              <a:t>tidak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mengenal</a:t>
            </a:r>
            <a:r>
              <a:rPr lang="en-US" sz="3200" dirty="0" smtClean="0">
                <a:solidFill>
                  <a:srgbClr val="C00000"/>
                </a:solidFill>
              </a:rPr>
              <a:t> multiple inheritance</a:t>
            </a:r>
            <a:r>
              <a:rPr lang="en-US" sz="3200" dirty="0" smtClean="0"/>
              <a:t>, </a:t>
            </a:r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membuat</a:t>
            </a:r>
            <a:r>
              <a:rPr lang="en-US" sz="3200" dirty="0" smtClean="0"/>
              <a:t> </a:t>
            </a:r>
            <a:r>
              <a:rPr lang="en-US" sz="3200" dirty="0" err="1" smtClean="0"/>
              <a:t>turunan</a:t>
            </a:r>
            <a:r>
              <a:rPr lang="en-US" sz="3200" dirty="0" smtClean="0"/>
              <a:t> class Thread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digunakan</a:t>
            </a:r>
            <a:endParaRPr lang="id-ID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4400" dirty="0"/>
              <a:t>Course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8537"/>
            <a:ext cx="8458200" cy="47926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solidFill>
                  <a:srgbClr val="C00000"/>
                </a:solidFill>
              </a:rPr>
              <a:t>OOP Concepts</a:t>
            </a:r>
            <a:r>
              <a:rPr lang="id-ID" sz="2800" dirty="0" smtClean="0"/>
              <a:t>:</a:t>
            </a:r>
            <a:br>
              <a:rPr lang="id-ID" sz="2800" dirty="0" smtClean="0"/>
            </a:br>
            <a:r>
              <a:rPr lang="id-ID" sz="2400" i="1" dirty="0" smtClean="0"/>
              <a:t>Konsep dan Paradigma Object-Oriented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solidFill>
                  <a:srgbClr val="C00000"/>
                </a:solidFill>
              </a:rPr>
              <a:t>Java </a:t>
            </a:r>
            <a:r>
              <a:rPr lang="en-US" sz="2800" smtClean="0">
                <a:solidFill>
                  <a:srgbClr val="C00000"/>
                </a:solidFill>
              </a:rPr>
              <a:t>Basics</a:t>
            </a:r>
            <a:r>
              <a:rPr lang="id-ID" sz="2800" smtClean="0"/>
              <a:t>:</a:t>
            </a: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400" i="1" dirty="0" smtClean="0"/>
              <a:t>Memahami Sintaks dan Grammar </a:t>
            </a:r>
            <a:r>
              <a:rPr lang="en-US" sz="2400" i="1" dirty="0" err="1" smtClean="0"/>
              <a:t>Bahasa</a:t>
            </a:r>
            <a:r>
              <a:rPr lang="en-US" sz="2400" i="1" dirty="0" smtClean="0"/>
              <a:t> </a:t>
            </a:r>
            <a:r>
              <a:rPr lang="id-ID" sz="2400" i="1" dirty="0" smtClean="0"/>
              <a:t>Java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solidFill>
                  <a:srgbClr val="C00000"/>
                </a:solidFill>
              </a:rPr>
              <a:t>Java GUI</a:t>
            </a:r>
            <a:r>
              <a:rPr lang="id-ID" sz="2800" dirty="0"/>
              <a:t>:</a:t>
            </a:r>
            <a:r>
              <a:rPr lang="id-ID" sz="3200" dirty="0"/>
              <a:t/>
            </a:r>
            <a:br>
              <a:rPr lang="id-ID" sz="3200" dirty="0"/>
            </a:br>
            <a:r>
              <a:rPr lang="id-ID" sz="2400" i="1" dirty="0"/>
              <a:t>Swing, GUI Component, Event Handling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Pengembangan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Aplikasi</a:t>
            </a:r>
            <a:r>
              <a:rPr lang="en-US" sz="2400" i="1" dirty="0" smtClean="0"/>
              <a:t> GUI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solidFill>
                  <a:srgbClr val="C00000"/>
                </a:solidFill>
              </a:rPr>
              <a:t>Java </a:t>
            </a:r>
            <a:r>
              <a:rPr lang="en-US" sz="2800" dirty="0" smtClean="0">
                <a:solidFill>
                  <a:srgbClr val="C00000"/>
                </a:solidFill>
              </a:rPr>
              <a:t>Algorithms</a:t>
            </a:r>
            <a:r>
              <a:rPr lang="id-ID" sz="2800" dirty="0" smtClean="0"/>
              <a:t>:</a:t>
            </a:r>
            <a:r>
              <a:rPr lang="id-ID" sz="3200" dirty="0"/>
              <a:t/>
            </a:r>
            <a:br>
              <a:rPr lang="id-ID" sz="3200" dirty="0"/>
            </a:br>
            <a:r>
              <a:rPr lang="en-US" sz="2400" i="1" dirty="0" err="1" smtClean="0"/>
              <a:t>Pengantar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Algoritma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Struktur</a:t>
            </a:r>
            <a:r>
              <a:rPr lang="en-US" sz="2400" i="1" dirty="0" smtClean="0"/>
              <a:t> Data, Algorithm Analysis</a:t>
            </a:r>
            <a:endParaRPr lang="id-ID" sz="2400" i="1" dirty="0"/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solidFill>
                  <a:srgbClr val="C00000"/>
                </a:solidFill>
              </a:rPr>
              <a:t>Java Advanced</a:t>
            </a:r>
            <a:r>
              <a:rPr lang="id-ID" sz="2800" dirty="0" smtClean="0"/>
              <a:t>:</a:t>
            </a:r>
            <a:br>
              <a:rPr lang="id-ID" sz="2800" dirty="0" smtClean="0"/>
            </a:br>
            <a:r>
              <a:rPr lang="id-ID" sz="2400" i="1" dirty="0" smtClean="0"/>
              <a:t>Eksepsi, Thread, Java API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solidFill>
                  <a:srgbClr val="C00000"/>
                </a:solidFill>
              </a:rPr>
              <a:t>Java </a:t>
            </a:r>
            <a:r>
              <a:rPr lang="en-US" sz="2800" dirty="0" smtClean="0">
                <a:solidFill>
                  <a:srgbClr val="C00000"/>
                </a:solidFill>
              </a:rPr>
              <a:t>Database</a:t>
            </a:r>
            <a:r>
              <a:rPr lang="id-ID" sz="2800" dirty="0" smtClean="0"/>
              <a:t>:</a:t>
            </a:r>
            <a:br>
              <a:rPr lang="id-ID" sz="2800" dirty="0" smtClean="0"/>
            </a:br>
            <a:r>
              <a:rPr lang="en-US" sz="2400" i="1" dirty="0" err="1" smtClean="0"/>
              <a:t>Koneksi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ke</a:t>
            </a:r>
            <a:r>
              <a:rPr lang="en-US" sz="2400" i="1" dirty="0" smtClean="0"/>
              <a:t> Database, </a:t>
            </a:r>
            <a:r>
              <a:rPr lang="en-US" sz="2400" i="1" dirty="0" err="1" smtClean="0"/>
              <a:t>Pengembangan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Aplikasi</a:t>
            </a:r>
            <a:r>
              <a:rPr lang="en-US" sz="2400" i="1" dirty="0" smtClean="0"/>
              <a:t> Database</a:t>
            </a:r>
            <a:endParaRPr lang="id-ID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637521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sz="3600" dirty="0" smtClean="0"/>
              <a:t>ThreadBeraksi1.java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2484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id-ID" sz="1400" dirty="0" smtClean="0"/>
              <a:t>	</a:t>
            </a:r>
            <a:r>
              <a:rPr lang="en-US" sz="1400" dirty="0" smtClean="0"/>
              <a:t>class Mobil implements </a:t>
            </a:r>
            <a:r>
              <a:rPr lang="en-US" sz="1400" dirty="0" smtClean="0">
                <a:solidFill>
                  <a:srgbClr val="FF0000"/>
                </a:solidFill>
              </a:rPr>
              <a:t>Runnable</a:t>
            </a:r>
            <a:r>
              <a:rPr lang="en-US" sz="1400" dirty="0" smtClean="0"/>
              <a:t>{</a:t>
            </a:r>
            <a:endParaRPr lang="id-ID" sz="1400" dirty="0" smtClean="0"/>
          </a:p>
          <a:p>
            <a:pPr>
              <a:buNone/>
            </a:pPr>
            <a:r>
              <a:rPr lang="id-ID" sz="1400" dirty="0"/>
              <a:t>	</a:t>
            </a:r>
            <a:r>
              <a:rPr lang="id-ID" sz="1400" dirty="0" smtClean="0"/>
              <a:t>	</a:t>
            </a:r>
            <a:r>
              <a:rPr lang="en-US" sz="1400" dirty="0" smtClean="0"/>
              <a:t>String </a:t>
            </a:r>
            <a:r>
              <a:rPr lang="en-US" sz="1400" dirty="0" err="1" smtClean="0"/>
              <a:t>nama</a:t>
            </a:r>
            <a:r>
              <a:rPr lang="en-US" sz="1400" dirty="0" smtClean="0"/>
              <a:t>;</a:t>
            </a:r>
          </a:p>
          <a:p>
            <a:pPr lvl="1">
              <a:buNone/>
            </a:pPr>
            <a:r>
              <a:rPr lang="id-ID" sz="1400" dirty="0" smtClean="0"/>
              <a:t>		</a:t>
            </a:r>
            <a:r>
              <a:rPr lang="en-US" sz="1400" dirty="0" smtClean="0"/>
              <a:t>public Mobil(String id){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id-ID" sz="1400" dirty="0" smtClean="0"/>
              <a:t>	</a:t>
            </a:r>
            <a:r>
              <a:rPr lang="en-US" sz="1400" dirty="0" err="1" smtClean="0"/>
              <a:t>nama</a:t>
            </a:r>
            <a:r>
              <a:rPr lang="en-US" sz="1400" dirty="0" smtClean="0"/>
              <a:t> = id;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id-ID" sz="1400" dirty="0"/>
              <a:t> </a:t>
            </a:r>
            <a:r>
              <a:rPr lang="id-ID" sz="1400" dirty="0" smtClean="0"/>
              <a:t> 	</a:t>
            </a:r>
            <a:r>
              <a:rPr lang="en-US" sz="1400" dirty="0" smtClean="0"/>
              <a:t>}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id-ID" sz="1400" dirty="0" smtClean="0"/>
              <a:t>	</a:t>
            </a:r>
            <a:r>
              <a:rPr lang="en-US" sz="1400" dirty="0" smtClean="0"/>
              <a:t>public void run(){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id-ID" sz="1400" dirty="0" smtClean="0"/>
              <a:t>	</a:t>
            </a:r>
            <a:r>
              <a:rPr lang="en-US" sz="1400" dirty="0" smtClean="0"/>
              <a:t>for(</a:t>
            </a:r>
            <a:r>
              <a:rPr lang="en-US" sz="1400" dirty="0" err="1" smtClean="0"/>
              <a:t>int</a:t>
            </a:r>
            <a:r>
              <a:rPr lang="en-US" sz="1400" dirty="0" smtClean="0"/>
              <a:t> i=0;i&lt;5; i++){</a:t>
            </a:r>
          </a:p>
          <a:p>
            <a:pPr>
              <a:buNone/>
            </a:pPr>
            <a:r>
              <a:rPr lang="en-US" sz="1400" dirty="0" smtClean="0"/>
              <a:t>			</a:t>
            </a:r>
            <a:r>
              <a:rPr lang="id-ID" sz="1400" dirty="0" smtClean="0"/>
              <a:t>	</a:t>
            </a:r>
            <a:r>
              <a:rPr lang="en-US" sz="1400" dirty="0" smtClean="0"/>
              <a:t>try{</a:t>
            </a:r>
          </a:p>
          <a:p>
            <a:pPr>
              <a:buNone/>
            </a:pPr>
            <a:r>
              <a:rPr lang="en-US" sz="1400" dirty="0" smtClean="0"/>
              <a:t>				</a:t>
            </a:r>
            <a:r>
              <a:rPr lang="id-ID" sz="1400" dirty="0" smtClean="0"/>
              <a:t>	</a:t>
            </a:r>
            <a:r>
              <a:rPr lang="en-US" sz="1400" dirty="0" err="1" smtClean="0"/>
              <a:t>Thread.currentThread</a:t>
            </a:r>
            <a:r>
              <a:rPr lang="en-US" sz="1400" dirty="0" smtClean="0"/>
              <a:t>().sleep(1000);</a:t>
            </a:r>
          </a:p>
          <a:p>
            <a:pPr>
              <a:buNone/>
            </a:pPr>
            <a:r>
              <a:rPr lang="en-US" sz="1400" dirty="0" smtClean="0"/>
              <a:t>			</a:t>
            </a:r>
            <a:r>
              <a:rPr lang="id-ID" sz="1400" dirty="0" smtClean="0"/>
              <a:t>	</a:t>
            </a:r>
            <a:r>
              <a:rPr lang="en-US" sz="1400" dirty="0" smtClean="0"/>
              <a:t>}catch(</a:t>
            </a:r>
            <a:r>
              <a:rPr lang="en-US" sz="1400" dirty="0" err="1" smtClean="0"/>
              <a:t>InterruptedException</a:t>
            </a:r>
            <a:r>
              <a:rPr lang="en-US" sz="1400" dirty="0" smtClean="0"/>
              <a:t> </a:t>
            </a:r>
            <a:r>
              <a:rPr lang="en-US" sz="1400" dirty="0" err="1" smtClean="0"/>
              <a:t>ie</a:t>
            </a:r>
            <a:r>
              <a:rPr lang="en-US" sz="1400" dirty="0" smtClean="0"/>
              <a:t>){</a:t>
            </a:r>
          </a:p>
          <a:p>
            <a:pPr>
              <a:buNone/>
            </a:pPr>
            <a:r>
              <a:rPr lang="en-US" sz="1400" dirty="0" smtClean="0"/>
              <a:t>			</a:t>
            </a:r>
            <a:r>
              <a:rPr lang="id-ID" sz="1400" dirty="0" smtClean="0"/>
              <a:t>		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Terinterupsi</a:t>
            </a:r>
            <a:r>
              <a:rPr lang="en-US" sz="1400" dirty="0" smtClean="0"/>
              <a:t>");</a:t>
            </a:r>
          </a:p>
          <a:p>
            <a:pPr>
              <a:buNone/>
            </a:pPr>
            <a:r>
              <a:rPr lang="en-US" sz="1400" dirty="0" smtClean="0"/>
              <a:t>			</a:t>
            </a:r>
            <a:r>
              <a:rPr lang="id-ID" sz="1400" dirty="0" smtClean="0"/>
              <a:t>	</a:t>
            </a:r>
            <a:r>
              <a:rPr lang="en-US" sz="1400" dirty="0" smtClean="0"/>
              <a:t>}</a:t>
            </a:r>
          </a:p>
          <a:p>
            <a:pPr>
              <a:buNone/>
            </a:pPr>
            <a:r>
              <a:rPr lang="id-ID" sz="1400" dirty="0" smtClean="0"/>
              <a:t>				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("Thread" + </a:t>
            </a:r>
            <a:r>
              <a:rPr lang="en-US" sz="1400" dirty="0" err="1" smtClean="0"/>
              <a:t>nama</a:t>
            </a:r>
            <a:r>
              <a:rPr lang="en-US" sz="1400" dirty="0" smtClean="0"/>
              <a:t> + ": </a:t>
            </a:r>
            <a:r>
              <a:rPr lang="en-US" sz="1400" dirty="0" err="1" smtClean="0"/>
              <a:t>Posisi</a:t>
            </a:r>
            <a:r>
              <a:rPr lang="en-US" sz="1400" dirty="0" smtClean="0"/>
              <a:t> " +i);</a:t>
            </a:r>
          </a:p>
          <a:p>
            <a:pPr>
              <a:buNone/>
            </a:pPr>
            <a:r>
              <a:rPr lang="id-ID" sz="1400" dirty="0" smtClean="0"/>
              <a:t>		</a:t>
            </a:r>
            <a:r>
              <a:rPr lang="en-US" sz="1400" dirty="0" smtClean="0"/>
              <a:t>}</a:t>
            </a:r>
            <a:r>
              <a:rPr lang="id-ID" sz="1400" dirty="0" smtClean="0"/>
              <a:t>}</a:t>
            </a:r>
          </a:p>
          <a:p>
            <a:pPr>
              <a:buNone/>
            </a:pPr>
            <a:r>
              <a:rPr lang="id-ID" sz="1400" dirty="0" smtClean="0"/>
              <a:t>	}</a:t>
            </a:r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	</a:t>
            </a:r>
            <a:r>
              <a:rPr lang="en-US" sz="1400" dirty="0" smtClean="0"/>
              <a:t>public class ThreadBeraksi1{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id-ID" sz="1400" dirty="0" smtClean="0"/>
              <a:t>	</a:t>
            </a:r>
            <a:r>
              <a:rPr lang="en-US" sz="1400" dirty="0" smtClean="0"/>
              <a:t>public static void main(String[] </a:t>
            </a:r>
            <a:r>
              <a:rPr lang="en-US" sz="1400" dirty="0" err="1" smtClean="0"/>
              <a:t>args</a:t>
            </a:r>
            <a:r>
              <a:rPr lang="en-US" sz="1400" dirty="0" smtClean="0"/>
              <a:t>){</a:t>
            </a:r>
          </a:p>
          <a:p>
            <a:pPr lvl="2">
              <a:buNone/>
            </a:pPr>
            <a:r>
              <a:rPr lang="id-ID" sz="1400" dirty="0" smtClean="0"/>
              <a:t>		</a:t>
            </a:r>
            <a:r>
              <a:rPr lang="en-US" sz="1400" dirty="0" smtClean="0"/>
              <a:t>Thread m1 = new Thread(new Mobil("M-1"));</a:t>
            </a:r>
          </a:p>
          <a:p>
            <a:pPr lvl="2">
              <a:buNone/>
            </a:pPr>
            <a:r>
              <a:rPr lang="id-ID" sz="1400" dirty="0" smtClean="0"/>
              <a:t>		</a:t>
            </a:r>
            <a:r>
              <a:rPr lang="en-US" sz="1400" dirty="0" smtClean="0"/>
              <a:t>Thread m2 = new Thread(new Mobil("M-2"));</a:t>
            </a:r>
          </a:p>
          <a:p>
            <a:pPr lvl="2">
              <a:buNone/>
            </a:pPr>
            <a:r>
              <a:rPr lang="id-ID" sz="1400" dirty="0" smtClean="0"/>
              <a:t>		</a:t>
            </a:r>
            <a:r>
              <a:rPr lang="en-US" sz="1400" dirty="0" smtClean="0"/>
              <a:t>m1.start(); m2.start();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id-ID" sz="1400" dirty="0"/>
              <a:t>	</a:t>
            </a:r>
            <a:r>
              <a:rPr lang="id-ID" sz="1400" dirty="0" smtClean="0"/>
              <a:t>}</a:t>
            </a:r>
          </a:p>
          <a:p>
            <a:pPr>
              <a:buNone/>
            </a:pPr>
            <a:r>
              <a:rPr lang="id-ID" sz="1400" dirty="0"/>
              <a:t>}</a:t>
            </a:r>
            <a:endParaRPr lang="en-US" sz="1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ThreadBeraksi2.java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2484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  <a:defRPr/>
            </a:pPr>
            <a:r>
              <a:rPr lang="id-ID" sz="1400" dirty="0" smtClean="0"/>
              <a:t>	class Mobil extends Thread{</a:t>
            </a:r>
          </a:p>
          <a:p>
            <a:pPr>
              <a:buNone/>
              <a:defRPr/>
            </a:pPr>
            <a:r>
              <a:rPr lang="en-US" sz="1400" dirty="0" smtClean="0"/>
              <a:t>	</a:t>
            </a:r>
            <a:r>
              <a:rPr lang="id-ID" sz="1400" dirty="0" smtClean="0"/>
              <a:t>	public Mobil(String id){</a:t>
            </a:r>
          </a:p>
          <a:p>
            <a:pPr>
              <a:buNone/>
              <a:defRPr/>
            </a:pPr>
            <a:r>
              <a:rPr lang="en-US" sz="1400" dirty="0" smtClean="0"/>
              <a:t>		</a:t>
            </a:r>
            <a:r>
              <a:rPr lang="id-ID" sz="1400" dirty="0" smtClean="0"/>
              <a:t>	super(id);</a:t>
            </a:r>
          </a:p>
          <a:p>
            <a:pPr>
              <a:buNone/>
              <a:defRPr/>
            </a:pPr>
            <a:r>
              <a:rPr lang="en-US" sz="1400" dirty="0" smtClean="0"/>
              <a:t>	</a:t>
            </a:r>
            <a:r>
              <a:rPr lang="id-ID" sz="1400" dirty="0" smtClean="0"/>
              <a:t>	}</a:t>
            </a:r>
          </a:p>
          <a:p>
            <a:pPr>
              <a:buNone/>
              <a:defRPr/>
            </a:pPr>
            <a:r>
              <a:rPr lang="en-US" sz="1400" dirty="0" smtClean="0"/>
              <a:t>	</a:t>
            </a:r>
            <a:r>
              <a:rPr lang="id-ID" sz="1400" dirty="0" smtClean="0"/>
              <a:t>	public void run(){</a:t>
            </a:r>
          </a:p>
          <a:p>
            <a:pPr lvl="2">
              <a:buNone/>
              <a:defRPr/>
            </a:pPr>
            <a:r>
              <a:rPr lang="id-ID" sz="1400" dirty="0" smtClean="0"/>
              <a:t>		String nama = getName();</a:t>
            </a:r>
          </a:p>
          <a:p>
            <a:pPr lvl="2">
              <a:buNone/>
              <a:defRPr/>
            </a:pPr>
            <a:r>
              <a:rPr lang="id-ID" sz="1400" dirty="0" smtClean="0"/>
              <a:t>		for(int i=0; i&lt;5; i++){</a:t>
            </a:r>
          </a:p>
          <a:p>
            <a:pPr>
              <a:buNone/>
              <a:defRPr/>
            </a:pPr>
            <a:r>
              <a:rPr lang="en-US" sz="1400" dirty="0" smtClean="0"/>
              <a:t>			</a:t>
            </a:r>
            <a:r>
              <a:rPr lang="id-ID" sz="1400" dirty="0" smtClean="0"/>
              <a:t>	try{</a:t>
            </a:r>
          </a:p>
          <a:p>
            <a:pPr>
              <a:buNone/>
              <a:defRPr/>
            </a:pPr>
            <a:r>
              <a:rPr lang="en-US" sz="1400" dirty="0" smtClean="0"/>
              <a:t>				</a:t>
            </a:r>
            <a:r>
              <a:rPr lang="id-ID" sz="1400" dirty="0" smtClean="0"/>
              <a:t>	sleep(1000);</a:t>
            </a:r>
          </a:p>
          <a:p>
            <a:pPr>
              <a:buNone/>
              <a:defRPr/>
            </a:pPr>
            <a:r>
              <a:rPr lang="en-US" sz="1400" dirty="0" smtClean="0"/>
              <a:t>			</a:t>
            </a:r>
            <a:r>
              <a:rPr lang="id-ID" sz="1400" dirty="0" smtClean="0"/>
              <a:t>	}catch(InterruptedException ie){</a:t>
            </a:r>
          </a:p>
          <a:p>
            <a:pPr>
              <a:buNone/>
              <a:defRPr/>
            </a:pPr>
            <a:r>
              <a:rPr lang="en-US" sz="1400" dirty="0" smtClean="0"/>
              <a:t>				</a:t>
            </a:r>
            <a:r>
              <a:rPr lang="id-ID" sz="1400" dirty="0" smtClean="0"/>
              <a:t>	System.out.println("Terinterupsi");</a:t>
            </a:r>
            <a:endParaRPr lang="en-US" sz="1400" dirty="0" smtClean="0"/>
          </a:p>
          <a:p>
            <a:pPr>
              <a:buNone/>
              <a:defRPr/>
            </a:pPr>
            <a:r>
              <a:rPr lang="en-US" sz="1400" dirty="0" smtClean="0"/>
              <a:t>			</a:t>
            </a:r>
            <a:r>
              <a:rPr lang="id-ID" sz="1400" dirty="0" smtClean="0"/>
              <a:t>	</a:t>
            </a:r>
            <a:r>
              <a:rPr lang="en-US" sz="1400" dirty="0" smtClean="0"/>
              <a:t>}</a:t>
            </a:r>
            <a:endParaRPr lang="id-ID" sz="1400" dirty="0"/>
          </a:p>
          <a:p>
            <a:pPr>
              <a:buNone/>
              <a:defRPr/>
            </a:pPr>
            <a:r>
              <a:rPr lang="id-ID" sz="1400" dirty="0" smtClean="0"/>
              <a:t>			</a:t>
            </a:r>
            <a:r>
              <a:rPr lang="id-ID" sz="1400" dirty="0"/>
              <a:t>	</a:t>
            </a:r>
            <a:r>
              <a:rPr lang="id-ID" sz="1400" dirty="0" smtClean="0"/>
              <a:t>System.out.println("Thread" + nama + ": Posisi " +i);</a:t>
            </a:r>
          </a:p>
          <a:p>
            <a:pPr>
              <a:buNone/>
              <a:defRPr/>
            </a:pPr>
            <a:r>
              <a:rPr lang="id-ID" sz="1400" dirty="0"/>
              <a:t>	</a:t>
            </a:r>
            <a:r>
              <a:rPr lang="id-ID" sz="1400" dirty="0" smtClean="0"/>
              <a:t>	}}</a:t>
            </a:r>
          </a:p>
          <a:p>
            <a:pPr>
              <a:buNone/>
              <a:defRPr/>
            </a:pPr>
            <a:r>
              <a:rPr lang="id-ID" sz="1400" dirty="0"/>
              <a:t>	</a:t>
            </a:r>
            <a:r>
              <a:rPr lang="id-ID" sz="1400" dirty="0" smtClean="0"/>
              <a:t>}</a:t>
            </a:r>
          </a:p>
          <a:p>
            <a:pPr>
              <a:buNone/>
              <a:defRPr/>
            </a:pPr>
            <a:r>
              <a:rPr lang="id-ID" sz="1400" dirty="0" smtClean="0"/>
              <a:t>	public class ThreadBeraksi2{</a:t>
            </a:r>
          </a:p>
          <a:p>
            <a:pPr>
              <a:buNone/>
              <a:defRPr/>
            </a:pPr>
            <a:r>
              <a:rPr lang="en-US" sz="1400" dirty="0" smtClean="0"/>
              <a:t>	</a:t>
            </a:r>
            <a:r>
              <a:rPr lang="id-ID" sz="1400" dirty="0" smtClean="0"/>
              <a:t>	public static void main(String[] args){</a:t>
            </a:r>
          </a:p>
          <a:p>
            <a:pPr lvl="2">
              <a:buNone/>
              <a:defRPr/>
            </a:pPr>
            <a:r>
              <a:rPr lang="id-ID" sz="1400" dirty="0" smtClean="0"/>
              <a:t>		Mobil m1 = new Mobil("M-1");</a:t>
            </a:r>
          </a:p>
          <a:p>
            <a:pPr lvl="2">
              <a:buNone/>
              <a:defRPr/>
            </a:pPr>
            <a:r>
              <a:rPr lang="id-ID" sz="1400" dirty="0" smtClean="0"/>
              <a:t>		Mobil m2 = new Mobil("M-2");</a:t>
            </a:r>
          </a:p>
          <a:p>
            <a:pPr lvl="2">
              <a:buNone/>
              <a:defRPr/>
            </a:pPr>
            <a:r>
              <a:rPr lang="id-ID" sz="1400" dirty="0" smtClean="0"/>
              <a:t>		m1.start(); m2.start();</a:t>
            </a:r>
          </a:p>
          <a:p>
            <a:pPr>
              <a:buNone/>
              <a:defRPr/>
            </a:pPr>
            <a:r>
              <a:rPr lang="en-US" sz="1400" dirty="0" smtClean="0"/>
              <a:t>	</a:t>
            </a:r>
            <a:r>
              <a:rPr lang="id-ID" sz="1400" dirty="0" smtClean="0"/>
              <a:t>	}</a:t>
            </a:r>
          </a:p>
          <a:p>
            <a:pPr>
              <a:buNone/>
              <a:defRPr/>
            </a:pPr>
            <a:r>
              <a:rPr lang="id-ID" sz="1400" dirty="0" smtClean="0"/>
              <a:t>	}</a:t>
            </a:r>
          </a:p>
          <a:p>
            <a:pPr>
              <a:buNone/>
              <a:defRPr/>
            </a:pPr>
            <a:endParaRPr lang="id-ID" sz="1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91600" cy="685800"/>
          </a:xfrm>
        </p:spPr>
        <p:txBody>
          <a:bodyPr/>
          <a:lstStyle/>
          <a:p>
            <a:r>
              <a:rPr lang="en-US" sz="3200" dirty="0" smtClean="0"/>
              <a:t>Method Class Thread</a:t>
            </a:r>
            <a:endParaRPr lang="id-ID" sz="3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990595"/>
          <a:ext cx="8610600" cy="51816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05300"/>
                <a:gridCol w="4305300"/>
              </a:tblGrid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Method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err="1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Deskripsi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static Thread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currentThread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Cek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di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Java API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String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getName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getPriority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Boolean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isAlive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join()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join(long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millis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join(long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millis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run()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String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setName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static void sleep(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longmillis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static void sleep(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longmillis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nanos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596669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start()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</a:t>
            </a:r>
            <a:r>
              <a:rPr lang="en-US" dirty="0" err="1" smtClean="0"/>
              <a:t>isAlive</a:t>
            </a:r>
            <a:r>
              <a:rPr lang="en-US" dirty="0" smtClean="0"/>
              <a:t>()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92663"/>
          </a:xfrm>
        </p:spPr>
        <p:txBody>
          <a:bodyPr/>
          <a:lstStyle/>
          <a:p>
            <a:r>
              <a:rPr lang="en-US" sz="3600" dirty="0" smtClean="0"/>
              <a:t>Method </a:t>
            </a:r>
            <a:r>
              <a:rPr lang="en-US" sz="3600" dirty="0" err="1" smtClean="0"/>
              <a:t>isAlive</a:t>
            </a:r>
            <a:r>
              <a:rPr lang="en-US" sz="3600" dirty="0" smtClean="0"/>
              <a:t>() </a:t>
            </a:r>
            <a:r>
              <a:rPr lang="en-US" sz="3600" dirty="0" err="1" smtClean="0"/>
              <a:t>digunakan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mengetahui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apakah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suatu</a:t>
            </a:r>
            <a:r>
              <a:rPr lang="en-US" sz="3600" dirty="0" smtClean="0">
                <a:solidFill>
                  <a:srgbClr val="C00000"/>
                </a:solidFill>
              </a:rPr>
              <a:t> thread </a:t>
            </a:r>
            <a:r>
              <a:rPr lang="en-US" sz="3600" dirty="0" err="1" smtClean="0">
                <a:solidFill>
                  <a:srgbClr val="C00000"/>
                </a:solidFill>
              </a:rPr>
              <a:t>masih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hidup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atau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sudah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mati</a:t>
            </a:r>
            <a:endParaRPr lang="en-US" sz="3600" dirty="0" smtClean="0">
              <a:solidFill>
                <a:srgbClr val="C00000"/>
              </a:solidFill>
            </a:endParaRPr>
          </a:p>
          <a:p>
            <a:r>
              <a:rPr lang="en-US" sz="3600" dirty="0" smtClean="0"/>
              <a:t>Method </a:t>
            </a:r>
            <a:r>
              <a:rPr lang="en-US" sz="3600" dirty="0" err="1" smtClean="0"/>
              <a:t>isAlive</a:t>
            </a:r>
            <a:r>
              <a:rPr lang="en-US" sz="3600" dirty="0" smtClean="0"/>
              <a:t>() </a:t>
            </a:r>
            <a:r>
              <a:rPr lang="en-US" sz="3600" dirty="0" err="1" smtClean="0"/>
              <a:t>memberikan</a:t>
            </a:r>
            <a:r>
              <a:rPr lang="en-US" sz="3600" dirty="0" smtClean="0"/>
              <a:t> </a:t>
            </a:r>
            <a:r>
              <a:rPr lang="en-US" sz="3600" dirty="0" err="1" smtClean="0"/>
              <a:t>nilai</a:t>
            </a:r>
            <a:r>
              <a:rPr lang="en-US" sz="3600" dirty="0" smtClean="0"/>
              <a:t> </a:t>
            </a:r>
            <a:r>
              <a:rPr lang="en-US" sz="3600" dirty="0" err="1" smtClean="0"/>
              <a:t>balik</a:t>
            </a:r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C00000"/>
                </a:solidFill>
              </a:rPr>
              <a:t>true </a:t>
            </a:r>
            <a:r>
              <a:rPr lang="en-US" sz="3600" dirty="0" err="1" smtClean="0">
                <a:solidFill>
                  <a:srgbClr val="C00000"/>
                </a:solidFill>
              </a:rPr>
              <a:t>apabila</a:t>
            </a:r>
            <a:r>
              <a:rPr lang="en-US" sz="3600" dirty="0" smtClean="0">
                <a:solidFill>
                  <a:srgbClr val="C00000"/>
                </a:solidFill>
              </a:rPr>
              <a:t> thread </a:t>
            </a:r>
            <a:r>
              <a:rPr lang="en-US" sz="3600" dirty="0" err="1" smtClean="0">
                <a:solidFill>
                  <a:srgbClr val="C00000"/>
                </a:solidFill>
              </a:rPr>
              <a:t>masih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hidup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C00000"/>
                </a:solidFill>
              </a:rPr>
              <a:t>false </a:t>
            </a:r>
            <a:r>
              <a:rPr lang="en-US" sz="3600" dirty="0" err="1" smtClean="0">
                <a:solidFill>
                  <a:srgbClr val="C00000"/>
                </a:solidFill>
              </a:rPr>
              <a:t>apabila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sudah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mati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smtClean="0"/>
              <a:t>(return value = </a:t>
            </a:r>
            <a:r>
              <a:rPr lang="en-US" sz="3600" dirty="0" err="1" smtClean="0"/>
              <a:t>boolean</a:t>
            </a:r>
            <a:r>
              <a:rPr lang="en-US" sz="3600" dirty="0" smtClean="0"/>
              <a:t>)</a:t>
            </a:r>
            <a:endParaRPr lang="id-ID" sz="36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ThreadBeraksi3.java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876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lvl="2">
              <a:buNone/>
            </a:pPr>
            <a:r>
              <a:rPr lang="en-US" sz="2000" dirty="0" err="1" smtClean="0"/>
              <a:t>boolean</a:t>
            </a:r>
            <a:r>
              <a:rPr lang="en-US" sz="2000" dirty="0" smtClean="0"/>
              <a:t> m1Berakhir = false;</a:t>
            </a:r>
          </a:p>
          <a:p>
            <a:pPr lvl="2">
              <a:buNone/>
            </a:pPr>
            <a:r>
              <a:rPr lang="en-US" sz="2000" dirty="0" err="1" smtClean="0"/>
              <a:t>boolean</a:t>
            </a:r>
            <a:r>
              <a:rPr lang="en-US" sz="2000" dirty="0" smtClean="0"/>
              <a:t> m2Berakhir = false;</a:t>
            </a:r>
          </a:p>
          <a:p>
            <a:pPr lvl="2">
              <a:buNone/>
            </a:pPr>
            <a:r>
              <a:rPr lang="en-US" sz="2000" dirty="0" smtClean="0"/>
              <a:t>do{</a:t>
            </a:r>
          </a:p>
          <a:p>
            <a:pPr>
              <a:buNone/>
            </a:pPr>
            <a:r>
              <a:rPr lang="en-US" sz="2000" dirty="0" smtClean="0"/>
              <a:t>			if(!m1Berakhir &amp;&amp; !m1.isAlive()){</a:t>
            </a:r>
          </a:p>
          <a:p>
            <a:pPr lvl="7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m1Berakhir = true;</a:t>
            </a:r>
          </a:p>
          <a:p>
            <a:pPr lvl="7">
              <a:buNone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System.out.println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(“Thread m1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berakhir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”);</a:t>
            </a:r>
          </a:p>
          <a:p>
            <a:pPr lvl="5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}</a:t>
            </a:r>
          </a:p>
          <a:p>
            <a:pPr lvl="5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if(!m2Berakhir &amp;&amp; !m2.isAlive()){</a:t>
            </a:r>
          </a:p>
          <a:p>
            <a:pPr lvl="6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m2Berakhir = true;</a:t>
            </a:r>
          </a:p>
          <a:p>
            <a:pPr lvl="6">
              <a:buNone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System.out.println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(“Thread m2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berakhir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”);</a:t>
            </a:r>
          </a:p>
          <a:p>
            <a:pPr>
              <a:buNone/>
            </a:pPr>
            <a:r>
              <a:rPr lang="en-US" sz="2000" dirty="0" smtClean="0"/>
              <a:t>			}</a:t>
            </a:r>
          </a:p>
          <a:p>
            <a:pPr>
              <a:buNone/>
            </a:pPr>
            <a:r>
              <a:rPr lang="en-US" sz="2000" dirty="0" smtClean="0"/>
              <a:t>		} while (!m1Berakhir || !m2Berakhir);</a:t>
            </a:r>
            <a:endParaRPr lang="id-ID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81378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347663" algn="l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kumimoji="0" lang="id-ID" sz="2400" b="1" kern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empus Sans ITC"/>
              </a:rPr>
              <a:t>	</a:t>
            </a:r>
            <a:r>
              <a:rPr kumimoji="0" lang="en-US" sz="24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Tambahkan</a:t>
            </a:r>
            <a:r>
              <a:rPr kumimoji="0" lang="en-US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code </a:t>
            </a:r>
            <a:r>
              <a:rPr kumimoji="0" lang="en-US" sz="24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di</a:t>
            </a:r>
            <a:r>
              <a:rPr kumimoji="0" lang="en-US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24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bawah</a:t>
            </a:r>
            <a:r>
              <a:rPr kumimoji="0" lang="en-US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24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kumimoji="0" lang="en-US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method main </a:t>
            </a:r>
            <a:r>
              <a:rPr kumimoji="0" lang="en-US" sz="24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kumimoji="0" lang="en-US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class</a:t>
            </a:r>
            <a:r>
              <a:rPr kumimoji="0" lang="id-ID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ThreadBeraksi2, </a:t>
            </a:r>
            <a:r>
              <a:rPr kumimoji="0" lang="en-US" sz="24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ubah</a:t>
            </a:r>
            <a:r>
              <a:rPr kumimoji="0" lang="en-US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class </a:t>
            </a:r>
            <a:r>
              <a:rPr kumimoji="0" lang="en-US" sz="24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menjadi</a:t>
            </a:r>
            <a:r>
              <a:rPr kumimoji="0" lang="en-US" sz="24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ThreadBeraksi3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Sinkronisasi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4945063"/>
          </a:xfrm>
        </p:spPr>
        <p:txBody>
          <a:bodyPr/>
          <a:lstStyle/>
          <a:p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, </a:t>
            </a:r>
            <a:r>
              <a:rPr lang="en-US" sz="2800" dirty="0" err="1" smtClean="0">
                <a:solidFill>
                  <a:srgbClr val="C00000"/>
                </a:solidFill>
              </a:rPr>
              <a:t>proses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secara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bersamaan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terkadang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tidak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memungkinkan</a:t>
            </a:r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err="1" smtClean="0"/>
              <a:t>Contoh</a:t>
            </a:r>
            <a:r>
              <a:rPr lang="id-ID" sz="2800" dirty="0" smtClean="0"/>
              <a:t>: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I/O stream </a:t>
            </a:r>
            <a:r>
              <a:rPr lang="en-US" sz="2800" dirty="0" err="1" smtClean="0"/>
              <a:t>khususnya</a:t>
            </a:r>
            <a:r>
              <a:rPr lang="en-US" sz="2800" dirty="0" smtClean="0"/>
              <a:t> </a:t>
            </a:r>
            <a:r>
              <a:rPr lang="pt-BR" sz="2800" dirty="0" smtClean="0"/>
              <a:t>pada proses membaca dan menulis suatu data atau </a:t>
            </a:r>
            <a:r>
              <a:rPr lang="en-US" sz="2800" dirty="0" smtClean="0"/>
              <a:t>file</a:t>
            </a:r>
          </a:p>
          <a:p>
            <a:r>
              <a:rPr lang="en-US" sz="2800" dirty="0" err="1" smtClean="0"/>
              <a:t>Proses</a:t>
            </a:r>
            <a:r>
              <a:rPr lang="en-US" sz="2800" dirty="0" smtClean="0"/>
              <a:t> thread </a:t>
            </a:r>
            <a:r>
              <a:rPr lang="en-US" sz="2800" dirty="0" err="1" smtClean="0"/>
              <a:t>pembacaan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penulisan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benar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seharusnya</a:t>
            </a:r>
            <a:r>
              <a:rPr lang="en-US" sz="2800" dirty="0" smtClean="0"/>
              <a:t> data </a:t>
            </a:r>
            <a:r>
              <a:rPr lang="en-US" sz="2800" dirty="0" err="1" smtClean="0"/>
              <a:t>dan</a:t>
            </a:r>
            <a:r>
              <a:rPr lang="en-US" sz="2800" dirty="0" smtClean="0"/>
              <a:t> file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berubah-ubah</a:t>
            </a:r>
            <a:r>
              <a:rPr lang="en-US" sz="2800" dirty="0" smtClean="0"/>
              <a:t> (</a:t>
            </a:r>
            <a:r>
              <a:rPr lang="en-US" sz="2800" dirty="0" err="1" smtClean="0">
                <a:solidFill>
                  <a:srgbClr val="C00000"/>
                </a:solidFill>
              </a:rPr>
              <a:t>sedang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dibuka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dan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ditulis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oleh</a:t>
            </a:r>
            <a:r>
              <a:rPr lang="en-US" sz="2800" dirty="0" smtClean="0">
                <a:solidFill>
                  <a:srgbClr val="C00000"/>
                </a:solidFill>
              </a:rPr>
              <a:t> thread lain</a:t>
            </a:r>
            <a:r>
              <a:rPr lang="en-US" sz="2800" dirty="0" smtClean="0"/>
              <a:t>)</a:t>
            </a:r>
          </a:p>
          <a:p>
            <a:r>
              <a:rPr lang="fi-FI" sz="2800" dirty="0" smtClean="0"/>
              <a:t>Untuk kondisi diatas perlu dilakukan </a:t>
            </a:r>
            <a:r>
              <a:rPr lang="fi-FI" sz="2800" dirty="0" smtClean="0">
                <a:solidFill>
                  <a:srgbClr val="C00000"/>
                </a:solidFill>
              </a:rPr>
              <a:t>proses </a:t>
            </a:r>
            <a:r>
              <a:rPr lang="en-US" sz="2800" dirty="0" err="1" smtClean="0">
                <a:solidFill>
                  <a:srgbClr val="C00000"/>
                </a:solidFill>
              </a:rPr>
              <a:t>sinkronisasi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keyword synchronized</a:t>
            </a:r>
            <a:endParaRPr lang="id-ID" sz="2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Penggunaan</a:t>
            </a:r>
            <a:r>
              <a:rPr lang="en-US" dirty="0" smtClean="0"/>
              <a:t> Synchronized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926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3200" dirty="0" err="1" smtClean="0">
                <a:solidFill>
                  <a:srgbClr val="C00000"/>
                </a:solidFill>
              </a:rPr>
              <a:t>Sinkronisasi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pada</a:t>
            </a:r>
            <a:r>
              <a:rPr lang="en-US" sz="3200" dirty="0" smtClean="0">
                <a:solidFill>
                  <a:srgbClr val="C00000"/>
                </a:solidFill>
              </a:rPr>
              <a:t> method</a:t>
            </a:r>
            <a:r>
              <a:rPr lang="en-US" sz="3200" dirty="0" smtClean="0"/>
              <a:t>: </a:t>
            </a:r>
            <a:r>
              <a:rPr lang="en-US" sz="3200" dirty="0" err="1" smtClean="0"/>
              <a:t>mendeklarasikan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method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keyword synchronized</a:t>
            </a:r>
            <a:endParaRPr lang="id-ID" sz="3200" dirty="0" smtClean="0"/>
          </a:p>
          <a:p>
            <a:pPr marL="457200" indent="-457200">
              <a:buFont typeface="+mj-lt"/>
              <a:buAutoNum type="arabicPeriod"/>
            </a:pPr>
            <a:endParaRPr lang="en-US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nn-NO" sz="3200" dirty="0" smtClean="0">
                <a:solidFill>
                  <a:srgbClr val="C00000"/>
                </a:solidFill>
              </a:rPr>
              <a:t>Sinkronisasi pada objek</a:t>
            </a:r>
            <a:r>
              <a:rPr lang="nn-NO" sz="3200" dirty="0" smtClean="0"/>
              <a:t>: menambahkan blok di </a:t>
            </a:r>
            <a:r>
              <a:rPr lang="en-US" sz="3200" dirty="0" err="1" smtClean="0"/>
              <a:t>bawah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pemanggilan</a:t>
            </a:r>
            <a:r>
              <a:rPr lang="en-US" sz="3200" dirty="0" smtClean="0"/>
              <a:t> </a:t>
            </a:r>
            <a:r>
              <a:rPr lang="en-US" sz="3200" dirty="0" err="1" smtClean="0"/>
              <a:t>objek</a:t>
            </a:r>
            <a:r>
              <a:rPr lang="en-US" sz="3200" dirty="0" smtClean="0"/>
              <a:t> </a:t>
            </a:r>
          </a:p>
          <a:p>
            <a:pPr marL="457200" indent="-45720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C00000"/>
                </a:solidFill>
              </a:rPr>
              <a:t>synchronized (</a:t>
            </a:r>
            <a:r>
              <a:rPr lang="en-US" sz="2800" dirty="0" err="1" smtClean="0">
                <a:solidFill>
                  <a:srgbClr val="C00000"/>
                </a:solidFill>
              </a:rPr>
              <a:t>objek</a:t>
            </a:r>
            <a:r>
              <a:rPr lang="en-US" sz="2800" dirty="0" smtClean="0">
                <a:solidFill>
                  <a:srgbClr val="C00000"/>
                </a:solidFill>
              </a:rPr>
              <a:t>){</a:t>
            </a:r>
          </a:p>
          <a:p>
            <a:pPr marL="457200" indent="-457200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	</a:t>
            </a:r>
            <a:r>
              <a:rPr lang="id-ID" sz="2800" dirty="0" smtClean="0">
                <a:solidFill>
                  <a:srgbClr val="C00000"/>
                </a:solidFill>
              </a:rPr>
              <a:t>	</a:t>
            </a:r>
            <a:r>
              <a:rPr lang="en-US" sz="2800" dirty="0" smtClean="0">
                <a:solidFill>
                  <a:srgbClr val="C00000"/>
                </a:solidFill>
              </a:rPr>
              <a:t>...</a:t>
            </a:r>
          </a:p>
          <a:p>
            <a:pPr marL="457200" indent="-457200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	}</a:t>
            </a:r>
            <a:endParaRPr lang="id-ID" sz="2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685800"/>
          </a:xfrm>
        </p:spPr>
        <p:txBody>
          <a:bodyPr/>
          <a:lstStyle/>
          <a:p>
            <a:r>
              <a:rPr lang="en-US" sz="3200" dirty="0" err="1" smtClean="0"/>
              <a:t>Sinkronisasi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id-ID" sz="3200" dirty="0" smtClean="0"/>
              <a:t>M</a:t>
            </a:r>
            <a:r>
              <a:rPr lang="en-US" sz="3200" dirty="0" err="1" smtClean="0"/>
              <a:t>ethod</a:t>
            </a:r>
            <a:r>
              <a:rPr lang="en-US" sz="3200" dirty="0" smtClean="0"/>
              <a:t> (ThreadBeraksi4.java)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0212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Pada</a:t>
            </a:r>
            <a:r>
              <a:rPr lang="en-US" sz="3200" dirty="0" smtClean="0"/>
              <a:t> ThreadBeraksi2.java, </a:t>
            </a:r>
            <a:r>
              <a:rPr lang="en-US" sz="3200" dirty="0" err="1" smtClean="0"/>
              <a:t>ubah</a:t>
            </a:r>
            <a:r>
              <a:rPr lang="en-US" sz="3200" dirty="0" smtClean="0"/>
              <a:t> run() </a:t>
            </a:r>
            <a:r>
              <a:rPr lang="en-US" sz="3200" dirty="0" err="1" smtClean="0"/>
              <a:t>pada</a:t>
            </a:r>
            <a:r>
              <a:rPr lang="en-US" sz="3200" dirty="0" smtClean="0"/>
              <a:t> class Mobil:</a:t>
            </a:r>
            <a:r>
              <a:rPr lang="id-ID" sz="3200" dirty="0" smtClean="0"/>
              <a:t>	</a:t>
            </a:r>
            <a:br>
              <a:rPr lang="id-ID" sz="3200" dirty="0" smtClean="0"/>
            </a:br>
            <a:r>
              <a:rPr lang="en-US" sz="1800" dirty="0" smtClean="0">
                <a:solidFill>
                  <a:srgbClr val="C00000"/>
                </a:solidFill>
              </a:rPr>
              <a:t>public void run(){</a:t>
            </a:r>
            <a:r>
              <a:rPr lang="id-ID" sz="1800" dirty="0" smtClean="0">
                <a:solidFill>
                  <a:srgbClr val="C00000"/>
                </a:solidFill>
              </a:rPr>
              <a:t/>
            </a:r>
            <a:br>
              <a:rPr lang="id-ID" sz="1800" dirty="0" smtClean="0">
                <a:solidFill>
                  <a:srgbClr val="C00000"/>
                </a:solidFill>
              </a:rPr>
            </a:br>
            <a:r>
              <a:rPr lang="id-ID" sz="1800" dirty="0" smtClean="0">
                <a:solidFill>
                  <a:srgbClr val="C00000"/>
                </a:solidFill>
              </a:rPr>
              <a:t>	</a:t>
            </a:r>
            <a:r>
              <a:rPr lang="en-US" sz="1800" dirty="0" smtClean="0">
                <a:solidFill>
                  <a:srgbClr val="C00000"/>
                </a:solidFill>
              </a:rPr>
              <a:t>String </a:t>
            </a:r>
            <a:r>
              <a:rPr lang="en-US" sz="1800" dirty="0" err="1" smtClean="0">
                <a:solidFill>
                  <a:srgbClr val="C00000"/>
                </a:solidFill>
              </a:rPr>
              <a:t>nama</a:t>
            </a:r>
            <a:r>
              <a:rPr lang="en-US" sz="1800" dirty="0" smtClean="0">
                <a:solidFill>
                  <a:srgbClr val="C00000"/>
                </a:solidFill>
              </a:rPr>
              <a:t> = </a:t>
            </a:r>
            <a:r>
              <a:rPr lang="en-US" sz="1800" dirty="0" err="1" smtClean="0">
                <a:solidFill>
                  <a:srgbClr val="C00000"/>
                </a:solidFill>
              </a:rPr>
              <a:t>getName</a:t>
            </a:r>
            <a:r>
              <a:rPr lang="en-US" sz="1800" dirty="0" smtClean="0">
                <a:solidFill>
                  <a:srgbClr val="C00000"/>
                </a:solidFill>
              </a:rPr>
              <a:t>();</a:t>
            </a:r>
            <a:r>
              <a:rPr lang="id-ID" sz="1800" dirty="0" smtClean="0">
                <a:solidFill>
                  <a:srgbClr val="C00000"/>
                </a:solidFill>
              </a:rPr>
              <a:t/>
            </a:r>
            <a:br>
              <a:rPr lang="id-ID" sz="1800" dirty="0" smtClean="0">
                <a:solidFill>
                  <a:srgbClr val="C00000"/>
                </a:solidFill>
              </a:rPr>
            </a:br>
            <a:r>
              <a:rPr lang="id-ID" sz="1800" dirty="0" smtClean="0">
                <a:solidFill>
                  <a:srgbClr val="C00000"/>
                </a:solidFill>
              </a:rPr>
              <a:t>	</a:t>
            </a:r>
            <a:r>
              <a:rPr lang="en-US" sz="1800" dirty="0" smtClean="0">
                <a:solidFill>
                  <a:srgbClr val="C00000"/>
                </a:solidFill>
              </a:rPr>
              <a:t>SinkronisasiKeluaran.info(</a:t>
            </a:r>
            <a:r>
              <a:rPr lang="en-US" sz="1800" dirty="0" err="1" smtClean="0">
                <a:solidFill>
                  <a:srgbClr val="C00000"/>
                </a:solidFill>
              </a:rPr>
              <a:t>nama</a:t>
            </a:r>
            <a:r>
              <a:rPr lang="en-US" sz="1800" dirty="0" smtClean="0">
                <a:solidFill>
                  <a:srgbClr val="C00000"/>
                </a:solidFill>
              </a:rPr>
              <a:t>);</a:t>
            </a:r>
            <a:r>
              <a:rPr lang="id-ID" sz="1800" dirty="0" smtClean="0">
                <a:solidFill>
                  <a:srgbClr val="C00000"/>
                </a:solidFill>
              </a:rPr>
              <a:t/>
            </a:r>
            <a:br>
              <a:rPr lang="id-ID" sz="1800" dirty="0" smtClean="0">
                <a:solidFill>
                  <a:srgbClr val="C00000"/>
                </a:solidFill>
              </a:rPr>
            </a:br>
            <a:r>
              <a:rPr lang="en-US" sz="1800" dirty="0" smtClean="0">
                <a:solidFill>
                  <a:srgbClr val="C00000"/>
                </a:solidFill>
              </a:rPr>
              <a:t>}</a:t>
            </a:r>
            <a:endParaRPr lang="id-ID" sz="1800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id-ID" sz="3200" dirty="0" smtClean="0"/>
              <a:t>2.  </a:t>
            </a:r>
            <a:r>
              <a:rPr lang="id-ID" sz="2800" dirty="0" smtClean="0"/>
              <a:t>Buat class SinkronisasiKeluaran dengan code:</a:t>
            </a:r>
            <a:r>
              <a:rPr lang="id-ID" sz="1400" dirty="0" smtClean="0"/>
              <a:t/>
            </a:r>
            <a:br>
              <a:rPr lang="id-ID" sz="1400" dirty="0" smtClean="0"/>
            </a:br>
            <a:r>
              <a:rPr lang="id-ID" sz="1700" dirty="0" smtClean="0">
                <a:solidFill>
                  <a:srgbClr val="C00000"/>
                </a:solidFill>
              </a:rPr>
              <a:t>class SinkronisasiKeluaran{</a:t>
            </a:r>
          </a:p>
          <a:p>
            <a:pPr lvl="1">
              <a:buNone/>
            </a:pPr>
            <a:r>
              <a:rPr lang="en-US" sz="1700" dirty="0" smtClean="0">
                <a:solidFill>
                  <a:srgbClr val="C00000"/>
                </a:solidFill>
              </a:rPr>
              <a:t>		</a:t>
            </a:r>
            <a:r>
              <a:rPr lang="id-ID" sz="1700" dirty="0" smtClean="0">
                <a:solidFill>
                  <a:srgbClr val="C00000"/>
                </a:solidFill>
              </a:rPr>
              <a:t>public static synchronized void info(String nama){</a:t>
            </a:r>
          </a:p>
          <a:p>
            <a:pPr lvl="1">
              <a:buNone/>
            </a:pPr>
            <a:r>
              <a:rPr lang="en-US" sz="1700" dirty="0" smtClean="0">
                <a:solidFill>
                  <a:srgbClr val="C00000"/>
                </a:solidFill>
              </a:rPr>
              <a:t>			</a:t>
            </a:r>
            <a:r>
              <a:rPr lang="id-ID" sz="1700" dirty="0" smtClean="0">
                <a:solidFill>
                  <a:srgbClr val="C00000"/>
                </a:solidFill>
              </a:rPr>
              <a:t>for(int i=0; i&lt;5; i++){</a:t>
            </a:r>
          </a:p>
          <a:p>
            <a:pPr lvl="1">
              <a:buNone/>
            </a:pPr>
            <a:r>
              <a:rPr lang="en-US" sz="1700" dirty="0" smtClean="0">
                <a:solidFill>
                  <a:srgbClr val="C00000"/>
                </a:solidFill>
              </a:rPr>
              <a:t>				</a:t>
            </a:r>
            <a:r>
              <a:rPr lang="id-ID" sz="1700" dirty="0" smtClean="0">
                <a:solidFill>
                  <a:srgbClr val="C00000"/>
                </a:solidFill>
              </a:rPr>
              <a:t>try{</a:t>
            </a:r>
            <a:endParaRPr lang="en-US" sz="1700" dirty="0" smtClean="0">
              <a:solidFill>
                <a:srgbClr val="C00000"/>
              </a:solidFill>
            </a:endParaRPr>
          </a:p>
          <a:p>
            <a:pPr lvl="1">
              <a:buNone/>
            </a:pPr>
            <a:endParaRPr lang="id-ID" sz="1700" dirty="0" smtClean="0">
              <a:solidFill>
                <a:srgbClr val="C00000"/>
              </a:solidFill>
            </a:endParaRPr>
          </a:p>
          <a:p>
            <a:pPr lvl="1">
              <a:buNone/>
            </a:pPr>
            <a:r>
              <a:rPr lang="en-US" sz="1700" dirty="0" smtClean="0">
                <a:solidFill>
                  <a:srgbClr val="C00000"/>
                </a:solidFill>
              </a:rPr>
              <a:t>					</a:t>
            </a:r>
            <a:r>
              <a:rPr lang="id-ID" sz="1700" dirty="0" smtClean="0">
                <a:solidFill>
                  <a:srgbClr val="C00000"/>
                </a:solidFill>
              </a:rPr>
              <a:t>Thread.sleep(1000);</a:t>
            </a:r>
          </a:p>
          <a:p>
            <a:pPr lvl="1">
              <a:buNone/>
            </a:pPr>
            <a:r>
              <a:rPr lang="en-US" sz="1700" dirty="0" smtClean="0">
                <a:solidFill>
                  <a:srgbClr val="C00000"/>
                </a:solidFill>
              </a:rPr>
              <a:t>				</a:t>
            </a:r>
            <a:r>
              <a:rPr lang="id-ID" sz="1700" dirty="0" smtClean="0">
                <a:solidFill>
                  <a:srgbClr val="C00000"/>
                </a:solidFill>
              </a:rPr>
              <a:t>}catch(InterruptedException ie){</a:t>
            </a:r>
          </a:p>
          <a:p>
            <a:pPr lvl="1">
              <a:buNone/>
            </a:pPr>
            <a:r>
              <a:rPr lang="en-US" sz="1700" dirty="0" smtClean="0">
                <a:solidFill>
                  <a:srgbClr val="C00000"/>
                </a:solidFill>
              </a:rPr>
              <a:t>					</a:t>
            </a:r>
            <a:r>
              <a:rPr lang="id-ID" sz="1700" dirty="0" smtClean="0">
                <a:solidFill>
                  <a:srgbClr val="C00000"/>
                </a:solidFill>
              </a:rPr>
              <a:t>System.out.println("Terinterupsi");}</a:t>
            </a:r>
          </a:p>
          <a:p>
            <a:pPr lvl="1">
              <a:buNone/>
            </a:pPr>
            <a:r>
              <a:rPr lang="en-US" sz="1700" dirty="0" smtClean="0">
                <a:solidFill>
                  <a:srgbClr val="C00000"/>
                </a:solidFill>
              </a:rPr>
              <a:t>			</a:t>
            </a:r>
            <a:r>
              <a:rPr lang="id-ID" sz="1700" dirty="0" smtClean="0">
                <a:solidFill>
                  <a:srgbClr val="C00000"/>
                </a:solidFill>
              </a:rPr>
              <a:t>System.out.println("Thread" + nama + ": Posisi " +i);</a:t>
            </a:r>
          </a:p>
          <a:p>
            <a:pPr lvl="1">
              <a:buNone/>
            </a:pPr>
            <a:r>
              <a:rPr lang="en-US" sz="1700" dirty="0" smtClean="0">
                <a:solidFill>
                  <a:srgbClr val="C00000"/>
                </a:solidFill>
              </a:rPr>
              <a:t>	</a:t>
            </a:r>
            <a:r>
              <a:rPr lang="id-ID" sz="1700" dirty="0" smtClean="0">
                <a:solidFill>
                  <a:srgbClr val="C00000"/>
                </a:solidFill>
              </a:rPr>
              <a:t>}}}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609600"/>
          </a:xfrm>
        </p:spPr>
        <p:txBody>
          <a:bodyPr/>
          <a:lstStyle/>
          <a:p>
            <a:r>
              <a:rPr lang="en-US" sz="3200" dirty="0" err="1" smtClean="0"/>
              <a:t>Sinkronisasi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method (ThreadBeraksi5.java)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78263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lvl="1">
              <a:buNone/>
            </a:pPr>
            <a:r>
              <a:rPr lang="en-US" sz="2800" dirty="0" smtClean="0"/>
              <a:t>public void run(){</a:t>
            </a:r>
          </a:p>
          <a:p>
            <a:pPr>
              <a:buNone/>
            </a:pPr>
            <a:r>
              <a:rPr lang="en-US" sz="2800" dirty="0" smtClean="0"/>
              <a:t> 			synchronized(this){</a:t>
            </a:r>
          </a:p>
          <a:p>
            <a:pPr lvl="6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String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nama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getName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();</a:t>
            </a:r>
          </a:p>
          <a:p>
            <a:pPr lvl="6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SinkronisasiKeluaran.info(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nama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);</a:t>
            </a:r>
          </a:p>
          <a:p>
            <a:pPr>
              <a:buNone/>
            </a:pPr>
            <a:r>
              <a:rPr lang="en-US" sz="2800" dirty="0" smtClean="0"/>
              <a:t>			}</a:t>
            </a:r>
          </a:p>
          <a:p>
            <a:pPr>
              <a:buNone/>
            </a:pPr>
            <a:r>
              <a:rPr lang="en-US" sz="2800" dirty="0" smtClean="0"/>
              <a:t>		}</a:t>
            </a:r>
            <a:endParaRPr lang="id-ID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81000" y="950893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347663" algn="l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kumimoji="0" lang="id-ID" sz="28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	</a:t>
            </a:r>
            <a:r>
              <a:rPr kumimoji="0" lang="en-US" sz="28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kumimoji="0" lang="en-US" sz="28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ThreadBeraksi4.java, </a:t>
            </a:r>
            <a:r>
              <a:rPr kumimoji="0" lang="en-US" sz="28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ubah</a:t>
            </a:r>
            <a:r>
              <a:rPr kumimoji="0" lang="en-US" sz="28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method</a:t>
            </a:r>
            <a:r>
              <a:rPr kumimoji="0" lang="id-ID" sz="28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28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run() </a:t>
            </a:r>
            <a:r>
              <a:rPr kumimoji="0" lang="en-US" sz="2800" kern="0" dirty="0" err="1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kumimoji="0" lang="en-US" sz="2800" kern="0" dirty="0" smtClean="0"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class Mobil: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Prioritas</a:t>
            </a:r>
            <a:r>
              <a:rPr lang="en-US" dirty="0" smtClean="0"/>
              <a:t> Thread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792663"/>
          </a:xfrm>
        </p:spPr>
        <p:txBody>
          <a:bodyPr/>
          <a:lstStyle/>
          <a:p>
            <a:r>
              <a:rPr lang="en-US" sz="3200" dirty="0" smtClean="0"/>
              <a:t>Method </a:t>
            </a:r>
            <a:r>
              <a:rPr lang="en-US" sz="3200" dirty="0" err="1" smtClean="0">
                <a:solidFill>
                  <a:srgbClr val="C00000"/>
                </a:solidFill>
              </a:rPr>
              <a:t>setPriority</a:t>
            </a:r>
            <a:r>
              <a:rPr lang="en-US" sz="3200" dirty="0" smtClean="0">
                <a:solidFill>
                  <a:srgbClr val="C00000"/>
                </a:solidFill>
              </a:rPr>
              <a:t>(</a:t>
            </a:r>
            <a:r>
              <a:rPr lang="en-US" sz="3200" dirty="0" err="1" smtClean="0">
                <a:solidFill>
                  <a:srgbClr val="C00000"/>
                </a:solidFill>
              </a:rPr>
              <a:t>int</a:t>
            </a:r>
            <a:r>
              <a:rPr lang="en-US" sz="3200" dirty="0" smtClean="0">
                <a:solidFill>
                  <a:srgbClr val="C00000"/>
                </a:solidFill>
              </a:rPr>
              <a:t> level)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dipanggil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prioritas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thread</a:t>
            </a:r>
          </a:p>
          <a:p>
            <a:r>
              <a:rPr lang="en-US" sz="3200" dirty="0" err="1" smtClean="0"/>
              <a:t>Nilai</a:t>
            </a:r>
            <a:r>
              <a:rPr lang="en-US" sz="3200" dirty="0" smtClean="0"/>
              <a:t> level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berupa</a:t>
            </a:r>
            <a:r>
              <a:rPr lang="en-US" sz="3200" dirty="0" smtClean="0"/>
              <a:t> </a:t>
            </a:r>
            <a:r>
              <a:rPr lang="en-US" sz="3200" dirty="0" err="1" smtClean="0"/>
              <a:t>bilangan</a:t>
            </a:r>
            <a:r>
              <a:rPr lang="en-US" sz="3200" dirty="0" smtClean="0"/>
              <a:t> </a:t>
            </a:r>
            <a:r>
              <a:rPr lang="en-US" sz="3200" dirty="0" err="1" smtClean="0"/>
              <a:t>bulat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C00000"/>
                </a:solidFill>
              </a:rPr>
              <a:t>1-10</a:t>
            </a:r>
          </a:p>
          <a:p>
            <a:r>
              <a:rPr lang="en-US" sz="3200" dirty="0" err="1" smtClean="0"/>
              <a:t>Prioritas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C00000"/>
                </a:solidFill>
              </a:rPr>
              <a:t>normal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level </a:t>
            </a:r>
            <a:r>
              <a:rPr lang="en-US" sz="3200" dirty="0" smtClean="0">
                <a:solidFill>
                  <a:srgbClr val="C00000"/>
                </a:solidFill>
              </a:rPr>
              <a:t>5</a:t>
            </a:r>
          </a:p>
          <a:p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dicatat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tidak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semua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sistem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operasi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mendukung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operasi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ini</a:t>
            </a:r>
            <a:r>
              <a:rPr lang="en-US" sz="3200" dirty="0" smtClean="0"/>
              <a:t>,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kadang</a:t>
            </a:r>
            <a:r>
              <a:rPr lang="en-US" sz="3200" dirty="0" smtClean="0"/>
              <a:t> </a:t>
            </a:r>
            <a:r>
              <a:rPr lang="en-US" sz="3200" dirty="0" err="1" smtClean="0"/>
              <a:t>pemanggilan</a:t>
            </a:r>
            <a:r>
              <a:rPr lang="en-US" sz="3200" dirty="0" smtClean="0"/>
              <a:t> method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efek</a:t>
            </a:r>
            <a:r>
              <a:rPr lang="en-US" sz="3200" dirty="0" smtClean="0"/>
              <a:t> </a:t>
            </a:r>
            <a:r>
              <a:rPr lang="en-US" sz="3200" dirty="0" err="1" smtClean="0"/>
              <a:t>apa-apa</a:t>
            </a:r>
            <a:endParaRPr lang="id-ID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5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620000" cy="2362200"/>
          </a:xfrm>
        </p:spPr>
        <p:txBody>
          <a:bodyPr/>
          <a:lstStyle/>
          <a:p>
            <a:r>
              <a:rPr lang="en-US" sz="7200" dirty="0" smtClean="0"/>
              <a:t>5. Java Advanced</a:t>
            </a:r>
            <a:endParaRPr lang="en-US" sz="7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465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ThreadBeraksi6.java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id-ID" sz="1600" dirty="0" smtClean="0"/>
              <a:t>	</a:t>
            </a:r>
            <a:r>
              <a:rPr lang="en-US" sz="1600" dirty="0" smtClean="0"/>
              <a:t>class Mobil extends Thread{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id-ID" sz="1600" dirty="0" smtClean="0"/>
              <a:t>	</a:t>
            </a:r>
            <a:r>
              <a:rPr lang="en-US" sz="1600" dirty="0" smtClean="0"/>
              <a:t>public Mobil(String id){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id-ID" sz="1600" dirty="0" smtClean="0"/>
              <a:t>	</a:t>
            </a:r>
            <a:r>
              <a:rPr lang="en-US" sz="1600" dirty="0" smtClean="0"/>
              <a:t>super(id);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id-ID" sz="1600" dirty="0" smtClean="0"/>
              <a:t>	</a:t>
            </a: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id-ID" sz="1600" dirty="0" smtClean="0"/>
              <a:t>	</a:t>
            </a:r>
            <a:r>
              <a:rPr lang="en-US" sz="1600" dirty="0" smtClean="0"/>
              <a:t>public void run(){</a:t>
            </a:r>
          </a:p>
          <a:p>
            <a:pPr lvl="2">
              <a:buNone/>
            </a:pPr>
            <a:r>
              <a:rPr lang="id-ID" sz="1600" dirty="0" smtClean="0"/>
              <a:t>		</a:t>
            </a:r>
            <a:r>
              <a:rPr lang="en-US" sz="1600" dirty="0" smtClean="0"/>
              <a:t>String </a:t>
            </a:r>
            <a:r>
              <a:rPr lang="en-US" sz="1600" dirty="0" err="1" smtClean="0"/>
              <a:t>nama</a:t>
            </a:r>
            <a:r>
              <a:rPr lang="en-US" sz="1600" dirty="0" smtClean="0"/>
              <a:t> = </a:t>
            </a:r>
            <a:r>
              <a:rPr lang="en-US" sz="1600" dirty="0" err="1" smtClean="0"/>
              <a:t>getName</a:t>
            </a:r>
            <a:r>
              <a:rPr lang="en-US" sz="1600" dirty="0" smtClean="0"/>
              <a:t>();</a:t>
            </a:r>
          </a:p>
          <a:p>
            <a:pPr lvl="2">
              <a:buNone/>
            </a:pPr>
            <a:r>
              <a:rPr lang="id-ID" sz="1600" dirty="0" smtClean="0"/>
              <a:t>		</a:t>
            </a:r>
            <a:r>
              <a:rPr lang="en-US" sz="1600" dirty="0" smtClean="0"/>
              <a:t>for(</a:t>
            </a:r>
            <a:r>
              <a:rPr lang="en-US" sz="1600" dirty="0" err="1" smtClean="0"/>
              <a:t>int</a:t>
            </a:r>
            <a:r>
              <a:rPr lang="en-US" sz="1600" dirty="0" smtClean="0"/>
              <a:t> i=0; i&lt;5; i++){</a:t>
            </a:r>
          </a:p>
          <a:p>
            <a:pPr>
              <a:buNone/>
            </a:pPr>
            <a:r>
              <a:rPr lang="en-US" sz="1600" dirty="0" smtClean="0"/>
              <a:t>			</a:t>
            </a:r>
            <a:r>
              <a:rPr lang="id-ID" sz="1600" dirty="0" smtClean="0"/>
              <a:t>	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(“Thread” + </a:t>
            </a:r>
            <a:r>
              <a:rPr lang="en-US" sz="1600" dirty="0" err="1" smtClean="0"/>
              <a:t>nama</a:t>
            </a:r>
            <a:r>
              <a:rPr lang="en-US" sz="1600" dirty="0" smtClean="0"/>
              <a:t> + “: </a:t>
            </a:r>
            <a:r>
              <a:rPr lang="en-US" sz="1600" dirty="0" err="1" smtClean="0"/>
              <a:t>Posisi</a:t>
            </a:r>
            <a:r>
              <a:rPr lang="en-US" sz="1600" dirty="0" smtClean="0"/>
              <a:t> “ +i);</a:t>
            </a:r>
          </a:p>
          <a:p>
            <a:pPr>
              <a:buNone/>
            </a:pPr>
            <a:r>
              <a:rPr lang="en-US" sz="1600" dirty="0" smtClean="0"/>
              <a:t>	}}}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id-ID" sz="1600" dirty="0" smtClean="0"/>
              <a:t>	</a:t>
            </a:r>
            <a:r>
              <a:rPr lang="en-US" sz="1600" dirty="0" smtClean="0"/>
              <a:t>public class ThreadBeraksi6{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id-ID" sz="1600" dirty="0" smtClean="0"/>
              <a:t>	</a:t>
            </a:r>
            <a:r>
              <a:rPr lang="en-US" sz="1600" dirty="0" smtClean="0"/>
              <a:t>public static void main(String[] </a:t>
            </a:r>
            <a:r>
              <a:rPr lang="en-US" sz="1600" dirty="0" err="1" smtClean="0"/>
              <a:t>args</a:t>
            </a:r>
            <a:r>
              <a:rPr lang="en-US" sz="1600" dirty="0" smtClean="0"/>
              <a:t>){</a:t>
            </a:r>
          </a:p>
          <a:p>
            <a:pPr lvl="2">
              <a:buNone/>
            </a:pPr>
            <a:r>
              <a:rPr lang="id-ID" sz="1600" dirty="0" smtClean="0"/>
              <a:t>		</a:t>
            </a:r>
            <a:r>
              <a:rPr lang="nn-NO" sz="1600" dirty="0" smtClean="0"/>
              <a:t>Mobil m1 = new Mobil(new Mobil(“M-1”));</a:t>
            </a:r>
          </a:p>
          <a:p>
            <a:pPr lvl="2">
              <a:buNone/>
            </a:pPr>
            <a:r>
              <a:rPr lang="id-ID" sz="1600" dirty="0" smtClean="0"/>
              <a:t>		</a:t>
            </a:r>
            <a:r>
              <a:rPr lang="nn-NO" sz="1600" dirty="0" smtClean="0"/>
              <a:t>Mobil m2 = new Mobil(new Mobil(“M-2”));</a:t>
            </a:r>
          </a:p>
          <a:p>
            <a:pPr lvl="2">
              <a:buNone/>
            </a:pPr>
            <a:endParaRPr lang="nn-NO" sz="1600" dirty="0" smtClean="0"/>
          </a:p>
          <a:p>
            <a:pPr lvl="2">
              <a:buNone/>
            </a:pPr>
            <a:r>
              <a:rPr lang="id-ID" sz="1600" dirty="0" smtClean="0"/>
              <a:t>		</a:t>
            </a:r>
            <a:r>
              <a:rPr lang="en-US" sz="1600" dirty="0" smtClean="0"/>
              <a:t>m2.setPriority(8);</a:t>
            </a:r>
          </a:p>
          <a:p>
            <a:pPr lvl="2">
              <a:buNone/>
            </a:pPr>
            <a:r>
              <a:rPr lang="id-ID" sz="1600" dirty="0" smtClean="0"/>
              <a:t>		</a:t>
            </a:r>
            <a:r>
              <a:rPr lang="en-US" sz="1600" dirty="0" smtClean="0"/>
              <a:t>m1.start(); m2.start();</a:t>
            </a:r>
          </a:p>
          <a:p>
            <a:pPr>
              <a:buNone/>
            </a:pPr>
            <a:r>
              <a:rPr lang="en-US" sz="1600" dirty="0" smtClean="0"/>
              <a:t>	}}</a:t>
            </a:r>
            <a:endParaRPr lang="id-ID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01000" cy="1819275"/>
          </a:xfrm>
        </p:spPr>
        <p:txBody>
          <a:bodyPr/>
          <a:lstStyle/>
          <a:p>
            <a:pPr>
              <a:defRPr/>
            </a:pPr>
            <a:r>
              <a:rPr lang="en-US" sz="4400" dirty="0" smtClean="0"/>
              <a:t>5.3 I/O Stream</a:t>
            </a:r>
            <a:endParaRPr lang="id-ID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I/O Stream</a:t>
            </a:r>
            <a:endParaRPr lang="en-US" altLang="ja-JP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792663"/>
          </a:xfrm>
        </p:spPr>
        <p:txBody>
          <a:bodyPr/>
          <a:lstStyle/>
          <a:p>
            <a:r>
              <a:rPr lang="pt-BR" sz="3200" dirty="0" smtClean="0"/>
              <a:t>Stream adalah </a:t>
            </a:r>
            <a:r>
              <a:rPr lang="pt-BR" sz="3200" dirty="0" smtClean="0">
                <a:solidFill>
                  <a:srgbClr val="C00000"/>
                </a:solidFill>
              </a:rPr>
              <a:t>proses membaca data dari </a:t>
            </a:r>
            <a:r>
              <a:rPr lang="en-US" sz="3200" dirty="0" err="1" smtClean="0">
                <a:solidFill>
                  <a:srgbClr val="C00000"/>
                </a:solidFill>
              </a:rPr>
              <a:t>suatu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suatu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sumber</a:t>
            </a:r>
            <a:r>
              <a:rPr lang="en-US" sz="3200" dirty="0" smtClean="0">
                <a:solidFill>
                  <a:srgbClr val="C00000"/>
                </a:solidFill>
              </a:rPr>
              <a:t> (input) </a:t>
            </a:r>
            <a:r>
              <a:rPr lang="en-US" sz="3200" dirty="0" err="1" smtClean="0">
                <a:solidFill>
                  <a:srgbClr val="C00000"/>
                </a:solidFill>
              </a:rPr>
              <a:t>atau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mengirimkan</a:t>
            </a:r>
            <a:r>
              <a:rPr lang="en-US" sz="3200" dirty="0" smtClean="0">
                <a:solidFill>
                  <a:srgbClr val="C00000"/>
                </a:solidFill>
              </a:rPr>
              <a:t> data </a:t>
            </a:r>
            <a:r>
              <a:rPr lang="en-US" sz="3200" dirty="0" err="1" smtClean="0">
                <a:solidFill>
                  <a:srgbClr val="C00000"/>
                </a:solidFill>
              </a:rPr>
              <a:t>ke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suatu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tujuan</a:t>
            </a:r>
            <a:r>
              <a:rPr lang="en-US" sz="3200" dirty="0" smtClean="0">
                <a:solidFill>
                  <a:srgbClr val="C00000"/>
                </a:solidFill>
              </a:rPr>
              <a:t> (output)</a:t>
            </a:r>
          </a:p>
          <a:p>
            <a:r>
              <a:rPr lang="en-US" sz="3200" dirty="0" err="1" smtClean="0"/>
              <a:t>System.out.println</a:t>
            </a:r>
            <a:r>
              <a:rPr lang="en-US" sz="3200" dirty="0" smtClean="0"/>
              <a:t>()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contoh</a:t>
            </a:r>
            <a:r>
              <a:rPr lang="en-US" sz="3200" dirty="0" smtClean="0"/>
              <a:t> stream, yang </a:t>
            </a:r>
            <a:r>
              <a:rPr lang="en-US" sz="3200" dirty="0" err="1" smtClean="0"/>
              <a:t>berfungsi</a:t>
            </a:r>
            <a:r>
              <a:rPr lang="en-US" sz="3200" dirty="0" smtClean="0"/>
              <a:t> </a:t>
            </a:r>
            <a:r>
              <a:rPr lang="en-US" sz="3200" dirty="0" err="1" smtClean="0"/>
              <a:t>menampilkan</a:t>
            </a:r>
            <a:r>
              <a:rPr lang="en-US" sz="3200" dirty="0" smtClean="0"/>
              <a:t> data (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) </a:t>
            </a:r>
            <a:r>
              <a:rPr lang="en-US" sz="3200" dirty="0" err="1" smtClean="0"/>
              <a:t>ke</a:t>
            </a:r>
            <a:r>
              <a:rPr lang="en-US" sz="3200" dirty="0" smtClean="0"/>
              <a:t> </a:t>
            </a:r>
            <a:r>
              <a:rPr lang="en-US" sz="3200" dirty="0" err="1" smtClean="0"/>
              <a:t>layar</a:t>
            </a:r>
            <a:endParaRPr lang="en-US" sz="3200" dirty="0" smtClean="0"/>
          </a:p>
          <a:p>
            <a:r>
              <a:rPr lang="en-US" sz="3200" dirty="0" err="1" smtClean="0"/>
              <a:t>Variabel</a:t>
            </a:r>
            <a:r>
              <a:rPr lang="en-US" sz="3200" dirty="0" smtClean="0"/>
              <a:t> standard stream:</a:t>
            </a:r>
          </a:p>
          <a:p>
            <a:pPr marL="919162" lvl="1" indent="-457200">
              <a:buFont typeface="+mj-lt"/>
              <a:buAutoNum type="arabicPeriod"/>
            </a:pPr>
            <a:r>
              <a:rPr lang="en-US" sz="2800" dirty="0" smtClean="0">
                <a:solidFill>
                  <a:srgbClr val="C00000"/>
                </a:solidFill>
              </a:rPr>
              <a:t>System.in (default: keyboard)</a:t>
            </a:r>
            <a:endParaRPr lang="id-ID" sz="2800" dirty="0" smtClean="0">
              <a:solidFill>
                <a:srgbClr val="C00000"/>
              </a:solidFill>
            </a:endParaRPr>
          </a:p>
          <a:p>
            <a:pPr marL="919162" lvl="1" indent="-457200">
              <a:buFont typeface="+mj-lt"/>
              <a:buAutoNum type="arabicPeriod"/>
            </a:pPr>
            <a:r>
              <a:rPr lang="en-US" sz="2800" dirty="0" err="1" smtClean="0">
                <a:solidFill>
                  <a:srgbClr val="C00000"/>
                </a:solidFill>
              </a:rPr>
              <a:t>System.out</a:t>
            </a:r>
            <a:r>
              <a:rPr lang="en-US" sz="2800" dirty="0" smtClean="0">
                <a:solidFill>
                  <a:srgbClr val="C00000"/>
                </a:solidFill>
              </a:rPr>
              <a:t> (default: </a:t>
            </a:r>
            <a:r>
              <a:rPr lang="en-US" sz="2800" dirty="0" err="1" smtClean="0">
                <a:solidFill>
                  <a:srgbClr val="C00000"/>
                </a:solidFill>
              </a:rPr>
              <a:t>layar</a:t>
            </a:r>
            <a:r>
              <a:rPr lang="en-US" sz="2800" dirty="0" smtClean="0">
                <a:solidFill>
                  <a:srgbClr val="C00000"/>
                </a:solidFill>
              </a:rPr>
              <a:t>)</a:t>
            </a:r>
            <a:endParaRPr lang="id-ID" sz="2800" dirty="0" smtClean="0">
              <a:solidFill>
                <a:srgbClr val="C00000"/>
              </a:solidFill>
            </a:endParaRPr>
          </a:p>
          <a:p>
            <a:pPr marL="919162" lvl="1" indent="-457200">
              <a:buFont typeface="+mj-lt"/>
              <a:buAutoNum type="arabicPeriod"/>
            </a:pPr>
            <a:r>
              <a:rPr lang="en-US" sz="2800" dirty="0" err="1" smtClean="0">
                <a:solidFill>
                  <a:srgbClr val="C00000"/>
                </a:solidFill>
              </a:rPr>
              <a:t>System.err</a:t>
            </a:r>
            <a:r>
              <a:rPr lang="en-US" sz="2800" dirty="0" smtClean="0">
                <a:solidFill>
                  <a:srgbClr val="C00000"/>
                </a:solidFill>
              </a:rPr>
              <a:t> (default: console)</a:t>
            </a:r>
            <a:endParaRPr lang="id-ID" sz="2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305800" cy="762000"/>
          </a:xfrm>
        </p:spPr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I/O Stream (</a:t>
            </a:r>
            <a:r>
              <a:rPr lang="en-US" dirty="0" smtClean="0">
                <a:solidFill>
                  <a:srgbClr val="C00000"/>
                </a:solidFill>
              </a:rPr>
              <a:t>Input</a:t>
            </a:r>
            <a:r>
              <a:rPr lang="en-US" dirty="0" smtClean="0"/>
              <a:t>)</a:t>
            </a:r>
            <a:endParaRPr lang="en-US" altLang="ja-JP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09800"/>
            <a:ext cx="8494745" cy="2895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I/O Stream (</a:t>
            </a:r>
            <a:r>
              <a:rPr lang="en-US" dirty="0" smtClean="0">
                <a:solidFill>
                  <a:srgbClr val="C00000"/>
                </a:solidFill>
              </a:rPr>
              <a:t>Output</a:t>
            </a:r>
            <a:r>
              <a:rPr lang="en-US" dirty="0" smtClean="0"/>
              <a:t>)</a:t>
            </a:r>
            <a:endParaRPr lang="en-US" altLang="ja-JP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40648"/>
            <a:ext cx="8839200" cy="293615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I/O Stream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>
                <a:solidFill>
                  <a:srgbClr val="C00000"/>
                </a:solidFill>
              </a:rPr>
              <a:t>Byte Stream</a:t>
            </a:r>
          </a:p>
          <a:p>
            <a:pPr lvl="1"/>
            <a:r>
              <a:rPr lang="pt-BR" dirty="0" smtClean="0"/>
              <a:t>Untuk menulis atau membaca </a:t>
            </a:r>
            <a:r>
              <a:rPr lang="pt-BR" dirty="0" smtClean="0">
                <a:solidFill>
                  <a:srgbClr val="0070C0"/>
                </a:solidFill>
              </a:rPr>
              <a:t>data biner</a:t>
            </a: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InputStream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OutputStream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class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Byte Stream</a:t>
            </a:r>
            <a:endParaRPr lang="id-ID" dirty="0" smtClean="0"/>
          </a:p>
          <a:p>
            <a:pPr lvl="1"/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600" dirty="0" smtClean="0">
                <a:solidFill>
                  <a:srgbClr val="C00000"/>
                </a:solidFill>
              </a:rPr>
              <a:t>Character Stream</a:t>
            </a:r>
          </a:p>
          <a:p>
            <a:pPr lvl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data </a:t>
            </a:r>
            <a:r>
              <a:rPr lang="en-US" dirty="0" err="1" smtClean="0">
                <a:solidFill>
                  <a:srgbClr val="0070C0"/>
                </a:solidFill>
              </a:rPr>
              <a:t>karakter</a:t>
            </a:r>
            <a:r>
              <a:rPr lang="en-US" dirty="0" smtClean="0">
                <a:solidFill>
                  <a:srgbClr val="0070C0"/>
                </a:solidFill>
              </a:rPr>
              <a:t> (</a:t>
            </a:r>
            <a:r>
              <a:rPr lang="en-US" dirty="0" err="1" smtClean="0">
                <a:solidFill>
                  <a:srgbClr val="0070C0"/>
                </a:solidFill>
              </a:rPr>
              <a:t>unicode</a:t>
            </a:r>
            <a:r>
              <a:rPr lang="en-US" dirty="0" smtClean="0">
                <a:solidFill>
                  <a:srgbClr val="0070C0"/>
                </a:solidFill>
              </a:rPr>
              <a:t>) 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Writer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class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Character Stream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5.3.1 Byte Stream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686800" cy="685800"/>
          </a:xfrm>
        </p:spPr>
        <p:txBody>
          <a:bodyPr/>
          <a:lstStyle/>
          <a:p>
            <a:r>
              <a:rPr lang="en-US" dirty="0" smtClean="0"/>
              <a:t>Class </a:t>
            </a:r>
            <a:r>
              <a:rPr lang="en-US" dirty="0" err="1" smtClean="0"/>
              <a:t>Turunan</a:t>
            </a:r>
            <a:r>
              <a:rPr lang="en-US" dirty="0" smtClean="0"/>
              <a:t> Byte Stream</a:t>
            </a:r>
            <a:endParaRPr lang="id-ID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990595"/>
          <a:ext cx="8610600" cy="3962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52800"/>
                <a:gridCol w="5257800"/>
              </a:tblGrid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Class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Deskripsi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BufferedInputStream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BufferedOuputStream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ByteArrayInputStream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ByteArrayOuputStream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DataInputStream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DataOutputStream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FileInputStream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FileOutputStream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PrintStream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610600" cy="685800"/>
          </a:xfrm>
        </p:spPr>
        <p:txBody>
          <a:bodyPr/>
          <a:lstStyle/>
          <a:p>
            <a:r>
              <a:rPr lang="en-US" dirty="0" smtClean="0"/>
              <a:t>Method Class </a:t>
            </a:r>
            <a:r>
              <a:rPr lang="en-US" dirty="0" err="1" smtClean="0"/>
              <a:t>InputStream</a:t>
            </a:r>
            <a:endParaRPr lang="id-ID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990595"/>
          <a:ext cx="8610600" cy="4267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52800"/>
                <a:gridCol w="5257800"/>
              </a:tblGrid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Method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Deskripsi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available()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close()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mark(</a:t>
                      </a: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readLimit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booleanmarkSupported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()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read()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read(byte[] b)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read(byte[] b, </a:t>
                      </a: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off, </a:t>
                      </a: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len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reset()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long skip(long n)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Membaca</a:t>
            </a:r>
            <a:r>
              <a:rPr lang="en-US" dirty="0" smtClean="0"/>
              <a:t> Input </a:t>
            </a:r>
            <a:r>
              <a:rPr lang="en-US" dirty="0" err="1" smtClean="0"/>
              <a:t>dari</a:t>
            </a:r>
            <a:r>
              <a:rPr lang="en-US" dirty="0" smtClean="0"/>
              <a:t> Console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id-ID" sz="20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class </a:t>
            </a:r>
            <a:r>
              <a:rPr lang="en-US" sz="2000" dirty="0" err="1" smtClean="0">
                <a:solidFill>
                  <a:srgbClr val="000000"/>
                </a:solidFill>
              </a:rPr>
              <a:t>InputStreamBeraksi</a:t>
            </a:r>
            <a:r>
              <a:rPr lang="en-US" sz="2000" dirty="0" smtClean="0">
                <a:solidFill>
                  <a:srgbClr val="000000"/>
                </a:solidFill>
              </a:rPr>
              <a:t>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public static void main(String[] </a:t>
            </a:r>
            <a:r>
              <a:rPr lang="en-US" sz="2000" dirty="0" err="1" smtClean="0">
                <a:solidFill>
                  <a:srgbClr val="000000"/>
                </a:solidFill>
              </a:rPr>
              <a:t>args</a:t>
            </a:r>
            <a:r>
              <a:rPr lang="en-US" sz="2000" dirty="0" smtClean="0">
                <a:solidFill>
                  <a:srgbClr val="000000"/>
                </a:solidFill>
              </a:rPr>
              <a:t>) throws </a:t>
            </a:r>
            <a:r>
              <a:rPr lang="en-US" sz="2000" dirty="0" err="1" smtClean="0">
                <a:solidFill>
                  <a:srgbClr val="000000"/>
                </a:solidFill>
              </a:rPr>
              <a:t>IOException</a:t>
            </a:r>
            <a:r>
              <a:rPr lang="en-US" sz="2000" dirty="0" smtClean="0">
                <a:solidFill>
                  <a:srgbClr val="000000"/>
                </a:solidFill>
              </a:rPr>
              <a:t>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	</a:t>
            </a: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byte[ ] data = new byte[10];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	</a:t>
            </a: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err="1" smtClean="0">
                <a:solidFill>
                  <a:srgbClr val="000000"/>
                </a:solidFill>
              </a:rPr>
              <a:t>System.out.println</a:t>
            </a:r>
            <a:r>
              <a:rPr lang="en-US" sz="2000" dirty="0" smtClean="0">
                <a:solidFill>
                  <a:srgbClr val="000000"/>
                </a:solidFill>
              </a:rPr>
              <a:t>("</a:t>
            </a:r>
            <a:r>
              <a:rPr lang="en-US" sz="2000" dirty="0" err="1" smtClean="0">
                <a:solidFill>
                  <a:srgbClr val="000000"/>
                </a:solidFill>
              </a:rPr>
              <a:t>Ketik</a:t>
            </a:r>
            <a:r>
              <a:rPr lang="en-US" sz="2000" dirty="0" smtClean="0">
                <a:solidFill>
                  <a:srgbClr val="000000"/>
                </a:solidFill>
              </a:rPr>
              <a:t> 10 </a:t>
            </a:r>
            <a:r>
              <a:rPr lang="en-US" sz="2000" dirty="0" err="1" smtClean="0">
                <a:solidFill>
                  <a:srgbClr val="000000"/>
                </a:solidFill>
              </a:rPr>
              <a:t>buah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karakter</a:t>
            </a:r>
            <a:r>
              <a:rPr lang="en-US" sz="2000" dirty="0" smtClean="0">
                <a:solidFill>
                  <a:srgbClr val="000000"/>
                </a:solidFill>
              </a:rPr>
              <a:t>:");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	</a:t>
            </a: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err="1" smtClean="0">
                <a:solidFill>
                  <a:srgbClr val="000000"/>
                </a:solidFill>
              </a:rPr>
              <a:t>System.in.read</a:t>
            </a:r>
            <a:r>
              <a:rPr lang="en-US" sz="2000" dirty="0" smtClean="0">
                <a:solidFill>
                  <a:srgbClr val="000000"/>
                </a:solidFill>
              </a:rPr>
              <a:t>(data);</a:t>
            </a: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 lvl="3">
              <a:buNone/>
            </a:pPr>
            <a:r>
              <a:rPr lang="id-ID" dirty="0" smtClean="0">
                <a:solidFill>
                  <a:srgbClr val="000000"/>
                </a:solidFill>
              </a:rPr>
              <a:t>		</a:t>
            </a:r>
            <a:r>
              <a:rPr lang="en-US" dirty="0" err="1" smtClean="0">
                <a:solidFill>
                  <a:srgbClr val="000000"/>
                </a:solidFill>
              </a:rPr>
              <a:t>System.out.println</a:t>
            </a:r>
            <a:r>
              <a:rPr lang="en-US" dirty="0" smtClean="0">
                <a:solidFill>
                  <a:srgbClr val="000000"/>
                </a:solidFill>
              </a:rPr>
              <a:t>("</a:t>
            </a:r>
            <a:r>
              <a:rPr lang="en-US" dirty="0" err="1" smtClean="0">
                <a:solidFill>
                  <a:srgbClr val="000000"/>
                </a:solidFill>
              </a:rPr>
              <a:t>Karakter</a:t>
            </a:r>
            <a:r>
              <a:rPr lang="en-US" dirty="0" smtClean="0">
                <a:solidFill>
                  <a:srgbClr val="000000"/>
                </a:solidFill>
              </a:rPr>
              <a:t> yang </a:t>
            </a:r>
            <a:r>
              <a:rPr lang="en-US" dirty="0" err="1" smtClean="0">
                <a:solidFill>
                  <a:srgbClr val="000000"/>
                </a:solidFill>
              </a:rPr>
              <a:t>anda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ketik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adalah</a:t>
            </a:r>
            <a:r>
              <a:rPr lang="en-US" dirty="0" smtClean="0">
                <a:solidFill>
                  <a:srgbClr val="000000"/>
                </a:solidFill>
              </a:rPr>
              <a:t>:");</a:t>
            </a:r>
          </a:p>
          <a:p>
            <a:pPr lvl="3">
              <a:buNone/>
            </a:pPr>
            <a:r>
              <a:rPr lang="id-ID" dirty="0" smtClean="0">
                <a:solidFill>
                  <a:srgbClr val="000000"/>
                </a:solidFill>
              </a:rPr>
              <a:t>		</a:t>
            </a:r>
            <a:r>
              <a:rPr lang="en-US" dirty="0" smtClean="0">
                <a:solidFill>
                  <a:srgbClr val="000000"/>
                </a:solidFill>
              </a:rPr>
              <a:t>for(</a:t>
            </a:r>
            <a:r>
              <a:rPr lang="en-US" dirty="0" err="1" smtClean="0">
                <a:solidFill>
                  <a:srgbClr val="000000"/>
                </a:solidFill>
              </a:rPr>
              <a:t>int</a:t>
            </a:r>
            <a:r>
              <a:rPr lang="en-US" dirty="0" smtClean="0">
                <a:solidFill>
                  <a:srgbClr val="000000"/>
                </a:solidFill>
              </a:rPr>
              <a:t> i=0; i&lt;</a:t>
            </a:r>
            <a:r>
              <a:rPr lang="en-US" dirty="0" err="1" smtClean="0">
                <a:solidFill>
                  <a:srgbClr val="000000"/>
                </a:solidFill>
              </a:rPr>
              <a:t>data.length</a:t>
            </a:r>
            <a:r>
              <a:rPr lang="en-US" dirty="0" smtClean="0">
                <a:solidFill>
                  <a:srgbClr val="000000"/>
                </a:solidFill>
              </a:rPr>
              <a:t>; i++){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		</a:t>
            </a: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err="1" smtClean="0">
                <a:solidFill>
                  <a:srgbClr val="000000"/>
                </a:solidFill>
              </a:rPr>
              <a:t>System.out.print</a:t>
            </a:r>
            <a:r>
              <a:rPr lang="en-US" sz="2000" dirty="0" smtClean="0">
                <a:solidFill>
                  <a:srgbClr val="000000"/>
                </a:solidFill>
              </a:rPr>
              <a:t>((char) data[i]);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	</a:t>
            </a: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>
              <a:buNone/>
            </a:pPr>
            <a:r>
              <a:rPr lang="id-ID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}</a:t>
            </a:r>
            <a:endParaRPr lang="id-ID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Advanced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0306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Penanganan</a:t>
            </a:r>
            <a:r>
              <a:rPr lang="en-US" sz="3200" dirty="0" smtClean="0"/>
              <a:t> </a:t>
            </a:r>
            <a:r>
              <a:rPr lang="en-US" sz="3200" dirty="0" err="1" smtClean="0"/>
              <a:t>Eksepsi</a:t>
            </a:r>
            <a:endParaRPr 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Thread </a:t>
            </a:r>
            <a:r>
              <a:rPr lang="en-US" sz="3200" dirty="0" err="1" smtClean="0"/>
              <a:t>dan</a:t>
            </a:r>
            <a:r>
              <a:rPr lang="en-US" sz="3200" dirty="0" smtClean="0"/>
              <a:t> Multithreading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I/O Stream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Operasi</a:t>
            </a:r>
            <a:r>
              <a:rPr lang="en-US" sz="3200" dirty="0" smtClean="0"/>
              <a:t> </a:t>
            </a:r>
            <a:r>
              <a:rPr lang="en-US" sz="3200" dirty="0" err="1" smtClean="0"/>
              <a:t>Berkas</a:t>
            </a:r>
            <a:r>
              <a:rPr lang="en-US" sz="3200" dirty="0" smtClean="0"/>
              <a:t> (File)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Membaca</a:t>
            </a:r>
            <a:r>
              <a:rPr lang="en-US" dirty="0" smtClean="0"/>
              <a:t> Input </a:t>
            </a:r>
            <a:r>
              <a:rPr lang="en-US" dirty="0" err="1" smtClean="0"/>
              <a:t>dari</a:t>
            </a:r>
            <a:r>
              <a:rPr lang="en-US" dirty="0" smtClean="0"/>
              <a:t> File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1400" dirty="0" smtClean="0"/>
              <a:t>import java.io.*;</a:t>
            </a:r>
          </a:p>
          <a:p>
            <a:pPr>
              <a:buNone/>
            </a:pPr>
            <a:r>
              <a:rPr lang="en-US" sz="1400" dirty="0" smtClean="0"/>
              <a:t>class </a:t>
            </a:r>
            <a:r>
              <a:rPr lang="en-US" sz="1400" dirty="0" err="1" smtClean="0"/>
              <a:t>FileInputStreamBeraksi</a:t>
            </a: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	public static void main(String[] </a:t>
            </a:r>
            <a:r>
              <a:rPr lang="en-US" sz="1400" dirty="0" err="1" smtClean="0"/>
              <a:t>args</a:t>
            </a:r>
            <a:r>
              <a:rPr lang="en-US" sz="1400" dirty="0" smtClean="0"/>
              <a:t>) {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args.length</a:t>
            </a:r>
            <a:r>
              <a:rPr lang="en-US" sz="1400" dirty="0" smtClean="0"/>
              <a:t>==0) {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Masukkan</a:t>
            </a:r>
            <a:r>
              <a:rPr lang="en-US" sz="1400" dirty="0" smtClean="0"/>
              <a:t> </a:t>
            </a:r>
            <a:r>
              <a:rPr lang="en-US" sz="1400" dirty="0" err="1" smtClean="0"/>
              <a:t>nama</a:t>
            </a:r>
            <a:r>
              <a:rPr lang="en-US" sz="1400" dirty="0" smtClean="0"/>
              <a:t> file </a:t>
            </a:r>
            <a:r>
              <a:rPr lang="en-US" sz="1400" dirty="0" err="1" smtClean="0"/>
              <a:t>sebagai</a:t>
            </a:r>
            <a:r>
              <a:rPr lang="en-US" sz="1400" dirty="0" smtClean="0"/>
              <a:t> parameter!"); }</a:t>
            </a:r>
          </a:p>
          <a:p>
            <a:pPr lvl="2">
              <a:buNone/>
            </a:pPr>
            <a:r>
              <a:rPr lang="en-US" sz="1400" dirty="0" smtClean="0"/>
              <a:t>byte data;</a:t>
            </a:r>
          </a:p>
          <a:p>
            <a:pPr lvl="2">
              <a:buNone/>
            </a:pPr>
            <a:r>
              <a:rPr lang="en-US" sz="1400" dirty="0" err="1" smtClean="0"/>
              <a:t>FileInputStream</a:t>
            </a:r>
            <a:r>
              <a:rPr lang="en-US" sz="1400" dirty="0" smtClean="0"/>
              <a:t> fin=null;</a:t>
            </a:r>
          </a:p>
          <a:p>
            <a:pPr lvl="2">
              <a:buNone/>
            </a:pPr>
            <a:r>
              <a:rPr lang="en-US" sz="1400" dirty="0" smtClean="0"/>
              <a:t>try{</a:t>
            </a:r>
          </a:p>
          <a:p>
            <a:pPr lvl="3">
              <a:buNone/>
            </a:pPr>
            <a:r>
              <a:rPr lang="en-US" sz="1400" dirty="0" smtClean="0"/>
              <a:t>fin = new </a:t>
            </a:r>
            <a:r>
              <a:rPr lang="en-US" sz="1400" dirty="0" err="1" smtClean="0"/>
              <a:t>FileInputStream</a:t>
            </a:r>
            <a:r>
              <a:rPr lang="en-US" sz="1400" dirty="0" smtClean="0"/>
              <a:t>(</a:t>
            </a:r>
            <a:r>
              <a:rPr lang="en-US" sz="1400" dirty="0" err="1" smtClean="0"/>
              <a:t>args</a:t>
            </a:r>
            <a:r>
              <a:rPr lang="en-US" sz="1400" dirty="0" smtClean="0"/>
              <a:t>[0]);</a:t>
            </a:r>
          </a:p>
          <a:p>
            <a:pPr lvl="3">
              <a:buNone/>
            </a:pPr>
            <a:r>
              <a:rPr lang="en-US" sz="1400" dirty="0" smtClean="0"/>
              <a:t>do{</a:t>
            </a:r>
          </a:p>
          <a:p>
            <a:pPr lvl="5">
              <a:buNone/>
            </a:pPr>
            <a:r>
              <a:rPr lang="en-US" sz="1400" dirty="0" smtClean="0"/>
              <a:t>data = byte)</a:t>
            </a:r>
            <a:r>
              <a:rPr lang="en-US" sz="1400" dirty="0" err="1" smtClean="0"/>
              <a:t>fin.read</a:t>
            </a:r>
            <a:r>
              <a:rPr lang="en-US" sz="1400" dirty="0" smtClean="0"/>
              <a:t>();</a:t>
            </a:r>
          </a:p>
          <a:p>
            <a:pPr lvl="5">
              <a:buNone/>
            </a:pPr>
            <a:r>
              <a:rPr lang="en-US" sz="1400" dirty="0" err="1" smtClean="0"/>
              <a:t>System.out.print</a:t>
            </a:r>
            <a:r>
              <a:rPr lang="en-US" sz="1400" dirty="0" smtClean="0"/>
              <a:t>((char)data);</a:t>
            </a:r>
          </a:p>
          <a:p>
            <a:pPr>
              <a:buNone/>
            </a:pPr>
            <a:r>
              <a:rPr lang="en-US" sz="1400" dirty="0" smtClean="0"/>
              <a:t>		}while(data!=-1);</a:t>
            </a:r>
          </a:p>
          <a:p>
            <a:pPr>
              <a:buNone/>
            </a:pPr>
            <a:r>
              <a:rPr lang="en-US" sz="1400" dirty="0" smtClean="0"/>
              <a:t>	}catch(</a:t>
            </a:r>
            <a:r>
              <a:rPr lang="en-US" sz="1400" dirty="0" err="1" smtClean="0"/>
              <a:t>FileNotFoundException</a:t>
            </a:r>
            <a:r>
              <a:rPr lang="en-US" sz="1400" dirty="0" smtClean="0"/>
              <a:t> e){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("File: " + </a:t>
            </a:r>
            <a:r>
              <a:rPr lang="en-US" sz="1400" dirty="0" err="1" smtClean="0"/>
              <a:t>args</a:t>
            </a:r>
            <a:r>
              <a:rPr lang="en-US" sz="1400" dirty="0" smtClean="0"/>
              <a:t>[0] + "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ditemukan</a:t>
            </a:r>
            <a:r>
              <a:rPr lang="en-US" sz="1400" dirty="0" smtClean="0"/>
              <a:t>.");</a:t>
            </a:r>
          </a:p>
          <a:p>
            <a:pPr>
              <a:buNone/>
            </a:pPr>
            <a:r>
              <a:rPr lang="en-US" sz="1400" dirty="0" smtClean="0"/>
              <a:t>	}catch(</a:t>
            </a:r>
            <a:r>
              <a:rPr lang="en-US" sz="1400" dirty="0" err="1" smtClean="0"/>
              <a:t>IOException</a:t>
            </a:r>
            <a:r>
              <a:rPr lang="en-US" sz="1400" dirty="0" smtClean="0"/>
              <a:t> e){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Ekspresi</a:t>
            </a:r>
            <a:r>
              <a:rPr lang="en-US" sz="1400" dirty="0" smtClean="0"/>
              <a:t>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diketahui</a:t>
            </a:r>
            <a:r>
              <a:rPr lang="en-US" sz="1400" dirty="0" smtClean="0"/>
              <a:t> : " + e) ;</a:t>
            </a:r>
          </a:p>
          <a:p>
            <a:pPr>
              <a:buNone/>
            </a:pPr>
            <a:r>
              <a:rPr lang="en-US" sz="1400" dirty="0" smtClean="0"/>
              <a:t>	}finally{</a:t>
            </a:r>
          </a:p>
          <a:p>
            <a:pPr>
              <a:buNone/>
            </a:pPr>
            <a:r>
              <a:rPr lang="en-US" sz="1400" dirty="0" smtClean="0"/>
              <a:t>		if(fin!=null){</a:t>
            </a:r>
          </a:p>
          <a:p>
            <a:pPr lvl="3">
              <a:buNone/>
            </a:pPr>
            <a:r>
              <a:rPr lang="en-US" sz="1400" dirty="0" smtClean="0"/>
              <a:t>try{ </a:t>
            </a:r>
            <a:r>
              <a:rPr lang="en-US" sz="1400" dirty="0" err="1" smtClean="0"/>
              <a:t>fin.close</a:t>
            </a:r>
            <a:r>
              <a:rPr lang="en-US" sz="1400" dirty="0" smtClean="0"/>
              <a:t>();</a:t>
            </a:r>
          </a:p>
          <a:p>
            <a:pPr lvl="3">
              <a:buNone/>
            </a:pPr>
            <a:r>
              <a:rPr lang="en-US" sz="1400" dirty="0" smtClean="0"/>
              <a:t>}catch(</a:t>
            </a:r>
            <a:r>
              <a:rPr lang="en-US" sz="1400" dirty="0" err="1" smtClean="0"/>
              <a:t>IOException</a:t>
            </a:r>
            <a:r>
              <a:rPr lang="en-US" sz="1400" dirty="0" smtClean="0"/>
              <a:t> err){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Ekspresi</a:t>
            </a:r>
            <a:r>
              <a:rPr lang="en-US" sz="1400" dirty="0" smtClean="0"/>
              <a:t>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diketahui</a:t>
            </a:r>
            <a:r>
              <a:rPr lang="en-US" sz="1400" dirty="0" smtClean="0"/>
              <a:t> : " + err);}</a:t>
            </a:r>
            <a:endParaRPr lang="id-ID" sz="1400" dirty="0" smtClean="0"/>
          </a:p>
          <a:p>
            <a:pPr lvl="3">
              <a:buNone/>
            </a:pPr>
            <a:r>
              <a:rPr lang="en-US" sz="1400" dirty="0" smtClean="0"/>
              <a:t>}}}}</a:t>
            </a:r>
            <a:endParaRPr lang="id-ID" sz="1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610600" cy="685800"/>
          </a:xfrm>
        </p:spPr>
        <p:txBody>
          <a:bodyPr/>
          <a:lstStyle/>
          <a:p>
            <a:r>
              <a:rPr lang="en-US" dirty="0" smtClean="0"/>
              <a:t>Method Class </a:t>
            </a:r>
            <a:r>
              <a:rPr lang="en-US" dirty="0" err="1" smtClean="0"/>
              <a:t>OutputStream</a:t>
            </a:r>
            <a:endParaRPr lang="id-ID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3400" y="990595"/>
          <a:ext cx="8153400" cy="229246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12777"/>
                <a:gridCol w="4040623"/>
              </a:tblGrid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Method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err="1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Deskripsi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close()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flush()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write(byte[] b)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void write(byte[] b,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id-ID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off,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len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abstract void write(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ekton Pro" pitchFamily="34" charset="0"/>
                          <a:ea typeface="+mn-ea"/>
                          <a:cs typeface="+mn-cs"/>
                        </a:rPr>
                        <a:t> b)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kton Pro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Menulis</a:t>
            </a:r>
            <a:r>
              <a:rPr lang="en-US" dirty="0" smtClean="0"/>
              <a:t> Output </a:t>
            </a:r>
            <a:r>
              <a:rPr lang="en-US" dirty="0" err="1" smtClean="0"/>
              <a:t>ke</a:t>
            </a:r>
            <a:r>
              <a:rPr lang="en-US" dirty="0" smtClean="0"/>
              <a:t> Console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class </a:t>
            </a:r>
            <a:r>
              <a:rPr lang="en-US" sz="2400" dirty="0" err="1" smtClean="0"/>
              <a:t>OutputStreamBeraksi</a:t>
            </a:r>
            <a:r>
              <a:rPr lang="en-US" sz="2400" dirty="0" smtClean="0"/>
              <a:t>{</a:t>
            </a:r>
          </a:p>
          <a:p>
            <a:pPr lvl="1"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	</a:t>
            </a:r>
            <a:r>
              <a:rPr lang="en-US" sz="2400" dirty="0" smtClean="0"/>
              <a:t>public static void main(String[] </a:t>
            </a:r>
            <a:r>
              <a:rPr lang="en-US" sz="2400" dirty="0" err="1" smtClean="0"/>
              <a:t>args</a:t>
            </a:r>
            <a:r>
              <a:rPr lang="en-US" sz="2400" dirty="0" smtClean="0"/>
              <a:t>) throws </a:t>
            </a:r>
            <a:r>
              <a:rPr lang="en-US" sz="2400" dirty="0" err="1" smtClean="0"/>
              <a:t>IOException</a:t>
            </a:r>
            <a:r>
              <a:rPr lang="en-US" sz="2400" dirty="0" smtClean="0"/>
              <a:t>{</a:t>
            </a:r>
          </a:p>
          <a:p>
            <a:pPr lvl="1">
              <a:buNone/>
            </a:pPr>
            <a:endParaRPr lang="en-US" sz="2400" dirty="0" smtClean="0"/>
          </a:p>
          <a:p>
            <a:pPr lvl="3">
              <a:buNone/>
            </a:pPr>
            <a:r>
              <a:rPr lang="en-US" sz="2400" dirty="0" smtClean="0"/>
              <a:t>	byte[] data = {'</a:t>
            </a:r>
            <a:r>
              <a:rPr lang="en-US" sz="2400" dirty="0" err="1" smtClean="0"/>
              <a:t>a','b','c','d','e','f','g</a:t>
            </a:r>
            <a:r>
              <a:rPr lang="en-US" sz="2400" dirty="0" smtClean="0"/>
              <a:t>'};</a:t>
            </a:r>
          </a:p>
          <a:p>
            <a:pPr lvl="2">
              <a:buNone/>
            </a:pPr>
            <a:endParaRPr lang="en-US" sz="2400" dirty="0" smtClean="0"/>
          </a:p>
          <a:p>
            <a:pPr lvl="3"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System.out.write</a:t>
            </a:r>
            <a:r>
              <a:rPr lang="en-US" sz="2400" dirty="0" smtClean="0"/>
              <a:t>(data,3,4);</a:t>
            </a:r>
          </a:p>
          <a:p>
            <a:pPr lvl="3"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System.out.write</a:t>
            </a:r>
            <a:r>
              <a:rPr lang="en-US" sz="2400" dirty="0" smtClean="0"/>
              <a:t>('\n');</a:t>
            </a:r>
          </a:p>
          <a:p>
            <a:pPr lvl="3"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System.out.write</a:t>
            </a:r>
            <a:r>
              <a:rPr lang="en-US" sz="2400" dirty="0" smtClean="0"/>
              <a:t>(data);</a:t>
            </a:r>
          </a:p>
          <a:p>
            <a:pPr lvl="1"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	</a:t>
            </a:r>
            <a:r>
              <a:rPr lang="en-US" sz="2400" dirty="0" smtClean="0"/>
              <a:t>}</a:t>
            </a:r>
          </a:p>
          <a:p>
            <a:pPr lvl="1">
              <a:buNone/>
            </a:pPr>
            <a:r>
              <a:rPr lang="en-US" sz="2400" dirty="0" smtClean="0"/>
              <a:t>}</a:t>
            </a:r>
            <a:endParaRPr lang="id-ID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Menulis</a:t>
            </a:r>
            <a:r>
              <a:rPr lang="en-US" dirty="0" smtClean="0"/>
              <a:t> Output </a:t>
            </a:r>
            <a:r>
              <a:rPr lang="en-US" dirty="0" err="1" smtClean="0"/>
              <a:t>ke</a:t>
            </a:r>
            <a:r>
              <a:rPr lang="en-US" dirty="0" smtClean="0"/>
              <a:t> File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2484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1400" dirty="0" smtClean="0"/>
              <a:t>class </a:t>
            </a:r>
            <a:r>
              <a:rPr lang="en-US" sz="1400" dirty="0" err="1" smtClean="0"/>
              <a:t>FileOutputStreamBeraksi</a:t>
            </a: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	public static void main (String[] </a:t>
            </a:r>
            <a:r>
              <a:rPr lang="en-US" sz="1400" dirty="0" err="1" smtClean="0"/>
              <a:t>args</a:t>
            </a:r>
            <a:r>
              <a:rPr lang="en-US" sz="1400" dirty="0" smtClean="0"/>
              <a:t>) {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args.length</a:t>
            </a:r>
            <a:r>
              <a:rPr lang="en-US" sz="1400" dirty="0" smtClean="0"/>
              <a:t>==0) {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("Error: </a:t>
            </a:r>
            <a:r>
              <a:rPr lang="en-US" sz="1400" dirty="0" err="1" smtClean="0"/>
              <a:t>tulis</a:t>
            </a:r>
            <a:r>
              <a:rPr lang="en-US" sz="1400" dirty="0" smtClean="0"/>
              <a:t> </a:t>
            </a:r>
            <a:r>
              <a:rPr lang="en-US" sz="1400" dirty="0" err="1" smtClean="0"/>
              <a:t>nama</a:t>
            </a:r>
            <a:r>
              <a:rPr lang="en-US" sz="1400" dirty="0" smtClean="0"/>
              <a:t> file!");}</a:t>
            </a:r>
          </a:p>
          <a:p>
            <a:pPr lvl="2">
              <a:buNone/>
            </a:pPr>
            <a:r>
              <a:rPr lang="en-US" sz="1400" dirty="0" smtClean="0"/>
              <a:t>byte data;</a:t>
            </a:r>
          </a:p>
          <a:p>
            <a:pPr lvl="2">
              <a:buNone/>
            </a:pPr>
            <a:r>
              <a:rPr lang="en-US" sz="1400" dirty="0" err="1" smtClean="0"/>
              <a:t>OutputStream</a:t>
            </a:r>
            <a:r>
              <a:rPr lang="en-US" sz="1400" dirty="0" smtClean="0"/>
              <a:t> </a:t>
            </a:r>
            <a:r>
              <a:rPr lang="en-US" sz="1400" dirty="0" err="1" smtClean="0"/>
              <a:t>fout</a:t>
            </a:r>
            <a:r>
              <a:rPr lang="en-US" sz="1400" dirty="0" smtClean="0"/>
              <a:t>=null;</a:t>
            </a:r>
          </a:p>
          <a:p>
            <a:pPr lvl="2">
              <a:buNone/>
            </a:pPr>
            <a:r>
              <a:rPr lang="en-US" sz="1400" dirty="0" smtClean="0"/>
              <a:t>try{</a:t>
            </a:r>
          </a:p>
          <a:p>
            <a:pPr lvl="3">
              <a:buNone/>
            </a:pPr>
            <a:r>
              <a:rPr lang="en-US" sz="1400" dirty="0" err="1" smtClean="0"/>
              <a:t>fout</a:t>
            </a:r>
            <a:r>
              <a:rPr lang="en-US" sz="1400" dirty="0" smtClean="0"/>
              <a:t> = new </a:t>
            </a:r>
            <a:r>
              <a:rPr lang="en-US" sz="1400" dirty="0" err="1" smtClean="0"/>
              <a:t>FileOutputStream</a:t>
            </a:r>
            <a:r>
              <a:rPr lang="en-US" sz="1400" dirty="0" smtClean="0"/>
              <a:t>(</a:t>
            </a:r>
            <a:r>
              <a:rPr lang="en-US" sz="1400" dirty="0" err="1" smtClean="0"/>
              <a:t>args</a:t>
            </a:r>
            <a:r>
              <a:rPr lang="en-US" sz="1400" dirty="0" smtClean="0"/>
              <a:t>[0]);</a:t>
            </a:r>
          </a:p>
          <a:p>
            <a:pPr lvl="3">
              <a:buNone/>
            </a:pPr>
            <a:r>
              <a:rPr lang="en-US" sz="1400" dirty="0" err="1" smtClean="0"/>
              <a:t>System.out.println</a:t>
            </a:r>
            <a:r>
              <a:rPr lang="en-US" sz="1400" dirty="0" smtClean="0"/>
              <a:t> ("</a:t>
            </a:r>
            <a:r>
              <a:rPr lang="en-US" sz="1400" dirty="0" err="1" smtClean="0"/>
              <a:t>Ketik</a:t>
            </a:r>
            <a:r>
              <a:rPr lang="en-US" sz="1400" dirty="0" smtClean="0"/>
              <a:t> data yang </a:t>
            </a:r>
            <a:r>
              <a:rPr lang="en-US" sz="1400" dirty="0" err="1" smtClean="0"/>
              <a:t>ingin</a:t>
            </a:r>
            <a:r>
              <a:rPr lang="en-US" sz="1400" dirty="0" smtClean="0"/>
              <a:t> </a:t>
            </a:r>
            <a:r>
              <a:rPr lang="en-US" sz="1400" dirty="0" err="1" smtClean="0"/>
              <a:t>Anda</a:t>
            </a:r>
            <a:r>
              <a:rPr lang="en-US" sz="1400" dirty="0" smtClean="0"/>
              <a:t> </a:t>
            </a:r>
            <a:r>
              <a:rPr lang="en-US" sz="1400" dirty="0" err="1" smtClean="0"/>
              <a:t>tulis</a:t>
            </a:r>
            <a:r>
              <a:rPr lang="en-US" sz="1400" dirty="0" smtClean="0"/>
              <a:t> </a:t>
            </a:r>
            <a:r>
              <a:rPr lang="en-US" sz="1400" dirty="0" err="1" smtClean="0"/>
              <a:t>ke</a:t>
            </a:r>
            <a:r>
              <a:rPr lang="en-US" sz="1400" dirty="0" smtClean="0"/>
              <a:t> file. Q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berhent</a:t>
            </a:r>
            <a:r>
              <a:rPr lang="en-US" sz="1400" dirty="0" smtClean="0"/>
              <a:t>");</a:t>
            </a:r>
          </a:p>
          <a:p>
            <a:pPr lvl="3">
              <a:buNone/>
            </a:pPr>
            <a:r>
              <a:rPr lang="en-US" sz="1400" dirty="0" smtClean="0"/>
              <a:t>data = (byte)</a:t>
            </a:r>
            <a:r>
              <a:rPr lang="en-US" sz="1400" dirty="0" err="1" smtClean="0"/>
              <a:t>System.in.read</a:t>
            </a:r>
            <a:r>
              <a:rPr lang="en-US" sz="1400" dirty="0" smtClean="0"/>
              <a:t>();</a:t>
            </a:r>
          </a:p>
          <a:p>
            <a:pPr lvl="3">
              <a:buNone/>
            </a:pPr>
            <a:r>
              <a:rPr lang="en-US" sz="1400" dirty="0" smtClean="0"/>
              <a:t>while(data!=(byte)'Q') {</a:t>
            </a:r>
          </a:p>
          <a:p>
            <a:pPr lvl="4">
              <a:buNone/>
            </a:pPr>
            <a:r>
              <a:rPr lang="en-US" sz="1400" dirty="0" err="1" smtClean="0"/>
              <a:t>fout.write</a:t>
            </a:r>
            <a:r>
              <a:rPr lang="en-US" sz="1400" dirty="0" smtClean="0"/>
              <a:t>(data);</a:t>
            </a:r>
          </a:p>
          <a:p>
            <a:pPr lvl="4">
              <a:buNone/>
            </a:pPr>
            <a:r>
              <a:rPr lang="en-US" sz="1400" dirty="0" smtClean="0"/>
              <a:t>data = (byte)</a:t>
            </a:r>
            <a:r>
              <a:rPr lang="en-US" sz="1400" dirty="0" err="1" smtClean="0"/>
              <a:t>System.in.read</a:t>
            </a:r>
            <a:r>
              <a:rPr lang="en-US" sz="1400" dirty="0" smtClean="0"/>
              <a:t>();</a:t>
            </a:r>
          </a:p>
          <a:p>
            <a:pPr>
              <a:buNone/>
            </a:pPr>
            <a:r>
              <a:rPr lang="en-US" sz="1400" dirty="0" smtClean="0"/>
              <a:t>		}</a:t>
            </a:r>
          </a:p>
          <a:p>
            <a:pPr>
              <a:buNone/>
            </a:pPr>
            <a:r>
              <a:rPr lang="en-US" sz="1400" dirty="0" smtClean="0"/>
              <a:t>	}catch(</a:t>
            </a:r>
            <a:r>
              <a:rPr lang="en-US" sz="1400" dirty="0" err="1" smtClean="0"/>
              <a:t>FileNotFoundException</a:t>
            </a:r>
            <a:r>
              <a:rPr lang="en-US" sz="1400" dirty="0" smtClean="0"/>
              <a:t> e) {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("file : " + </a:t>
            </a:r>
            <a:r>
              <a:rPr lang="en-US" sz="1400" dirty="0" err="1" smtClean="0"/>
              <a:t>args</a:t>
            </a:r>
            <a:r>
              <a:rPr lang="en-US" sz="1400" dirty="0" smtClean="0"/>
              <a:t>[0] + "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dapat</a:t>
            </a:r>
            <a:r>
              <a:rPr lang="en-US" sz="1400" dirty="0" smtClean="0"/>
              <a:t> </a:t>
            </a:r>
            <a:r>
              <a:rPr lang="en-US" sz="1400" dirty="0" err="1" smtClean="0"/>
              <a:t>dibuka</a:t>
            </a:r>
            <a:r>
              <a:rPr lang="en-US" sz="1400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dibuat</a:t>
            </a:r>
            <a:r>
              <a:rPr lang="en-US" sz="1400" dirty="0" smtClean="0"/>
              <a:t>.");</a:t>
            </a:r>
          </a:p>
          <a:p>
            <a:pPr>
              <a:buNone/>
            </a:pPr>
            <a:r>
              <a:rPr lang="en-US" sz="1400" dirty="0" smtClean="0"/>
              <a:t>	}catch(</a:t>
            </a:r>
            <a:r>
              <a:rPr lang="en-US" sz="1400" dirty="0" err="1" smtClean="0"/>
              <a:t>IOException</a:t>
            </a:r>
            <a:r>
              <a:rPr lang="en-US" sz="1400" dirty="0" smtClean="0"/>
              <a:t> e) {</a:t>
            </a:r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Ekspresi</a:t>
            </a:r>
            <a:r>
              <a:rPr lang="en-US" sz="1400" dirty="0" smtClean="0"/>
              <a:t>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diketahui</a:t>
            </a:r>
            <a:r>
              <a:rPr lang="en-US" sz="1400" dirty="0" smtClean="0"/>
              <a:t> : " + e);</a:t>
            </a:r>
          </a:p>
          <a:p>
            <a:pPr>
              <a:buNone/>
            </a:pPr>
            <a:r>
              <a:rPr lang="en-US" sz="1400" dirty="0" smtClean="0"/>
              <a:t>	}finally {</a:t>
            </a:r>
          </a:p>
          <a:p>
            <a:pPr>
              <a:buNone/>
            </a:pPr>
            <a:r>
              <a:rPr lang="en-US" sz="1400" dirty="0" smtClean="0"/>
              <a:t>		if(</a:t>
            </a:r>
            <a:r>
              <a:rPr lang="en-US" sz="1400" dirty="0" err="1" smtClean="0"/>
              <a:t>fout</a:t>
            </a:r>
            <a:r>
              <a:rPr lang="en-US" sz="1400" dirty="0" smtClean="0"/>
              <a:t>!=null) {</a:t>
            </a:r>
          </a:p>
          <a:p>
            <a:pPr lvl="3">
              <a:buNone/>
            </a:pPr>
            <a:r>
              <a:rPr lang="en-US" sz="1400" dirty="0" smtClean="0"/>
              <a:t>try{ </a:t>
            </a:r>
            <a:r>
              <a:rPr lang="en-US" sz="1400" dirty="0" err="1" smtClean="0"/>
              <a:t>fout.close</a:t>
            </a:r>
            <a:r>
              <a:rPr lang="en-US" sz="1400" dirty="0" smtClean="0"/>
              <a:t>();</a:t>
            </a:r>
          </a:p>
          <a:p>
            <a:pPr lvl="3">
              <a:buNone/>
            </a:pPr>
            <a:r>
              <a:rPr lang="en-US" sz="1400" dirty="0" smtClean="0"/>
              <a:t>}catch(</a:t>
            </a:r>
            <a:r>
              <a:rPr lang="en-US" sz="1400" dirty="0" err="1" smtClean="0"/>
              <a:t>IOException</a:t>
            </a:r>
            <a:r>
              <a:rPr lang="en-US" sz="1400" dirty="0" smtClean="0"/>
              <a:t> err) {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Ekspresi</a:t>
            </a:r>
            <a:r>
              <a:rPr lang="en-US" sz="1400" dirty="0" smtClean="0"/>
              <a:t> </a:t>
            </a:r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diketahui</a:t>
            </a:r>
            <a:r>
              <a:rPr lang="en-US" sz="1400" dirty="0" smtClean="0"/>
              <a:t> : " + err);</a:t>
            </a:r>
            <a:endParaRPr lang="id-ID" sz="1400" dirty="0" smtClean="0"/>
          </a:p>
          <a:p>
            <a:pPr lvl="3">
              <a:buNone/>
            </a:pPr>
            <a:r>
              <a:rPr lang="en-US" sz="1400" dirty="0" smtClean="0"/>
              <a:t>}}}}}</a:t>
            </a:r>
            <a:endParaRPr lang="id-ID" sz="1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Program Copy Isi File (Byte)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id-ID" sz="1800" dirty="0" smtClean="0"/>
              <a:t>	</a:t>
            </a:r>
            <a:r>
              <a:rPr lang="en-US" sz="1800" dirty="0" smtClean="0"/>
              <a:t>public class </a:t>
            </a:r>
            <a:r>
              <a:rPr lang="en-US" sz="1800" dirty="0" err="1" smtClean="0"/>
              <a:t>CopyBytes</a:t>
            </a:r>
            <a:r>
              <a:rPr lang="en-US" sz="1800" dirty="0" smtClean="0"/>
              <a:t> {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	</a:t>
            </a:r>
            <a:r>
              <a:rPr lang="en-US" sz="1800" dirty="0" smtClean="0"/>
              <a:t>public static void main(String[] </a:t>
            </a:r>
            <a:r>
              <a:rPr lang="en-US" sz="1800" dirty="0" err="1" smtClean="0"/>
              <a:t>args</a:t>
            </a:r>
            <a:r>
              <a:rPr lang="en-US" sz="1800" dirty="0" smtClean="0"/>
              <a:t>) throws </a:t>
            </a:r>
            <a:r>
              <a:rPr lang="en-US" sz="1800" dirty="0" err="1" smtClean="0"/>
              <a:t>IOException</a:t>
            </a:r>
            <a:r>
              <a:rPr lang="en-US" sz="1800" dirty="0" smtClean="0"/>
              <a:t> {</a:t>
            </a:r>
          </a:p>
          <a:p>
            <a:pPr lvl="2">
              <a:buNone/>
            </a:pPr>
            <a:r>
              <a:rPr lang="id-ID" sz="1800" dirty="0" smtClean="0"/>
              <a:t>		</a:t>
            </a:r>
            <a:r>
              <a:rPr lang="en-US" sz="1800" dirty="0" err="1" smtClean="0"/>
              <a:t>FileInputStream</a:t>
            </a:r>
            <a:r>
              <a:rPr lang="en-US" sz="1800" dirty="0" smtClean="0"/>
              <a:t> in = null; </a:t>
            </a:r>
            <a:r>
              <a:rPr lang="en-US" sz="1800" dirty="0" err="1" smtClean="0"/>
              <a:t>FileOutputStream</a:t>
            </a:r>
            <a:r>
              <a:rPr lang="en-US" sz="1800" dirty="0" smtClean="0"/>
              <a:t> out = null;</a:t>
            </a:r>
          </a:p>
          <a:p>
            <a:pPr lvl="2">
              <a:buNone/>
            </a:pPr>
            <a:r>
              <a:rPr lang="id-ID" sz="1800" dirty="0" smtClean="0"/>
              <a:t>		</a:t>
            </a:r>
            <a:r>
              <a:rPr lang="en-US" sz="1800" dirty="0" smtClean="0"/>
              <a:t>try {</a:t>
            </a:r>
          </a:p>
          <a:p>
            <a:pPr lvl="3">
              <a:buNone/>
            </a:pPr>
            <a:r>
              <a:rPr lang="id-ID" sz="1800" dirty="0" smtClean="0"/>
              <a:t>			</a:t>
            </a:r>
            <a:r>
              <a:rPr lang="en-US" sz="1800" dirty="0" smtClean="0"/>
              <a:t>in = new </a:t>
            </a:r>
            <a:r>
              <a:rPr lang="en-US" sz="1800" dirty="0" err="1" smtClean="0"/>
              <a:t>FileInputStream</a:t>
            </a:r>
            <a:r>
              <a:rPr lang="en-US" sz="1800" dirty="0" smtClean="0"/>
              <a:t>("filesumber.txt");</a:t>
            </a:r>
          </a:p>
          <a:p>
            <a:pPr lvl="3">
              <a:buNone/>
            </a:pPr>
            <a:r>
              <a:rPr lang="id-ID" sz="1800" dirty="0" smtClean="0"/>
              <a:t>			</a:t>
            </a:r>
            <a:r>
              <a:rPr lang="en-US" sz="1800" dirty="0" smtClean="0"/>
              <a:t>out = new </a:t>
            </a:r>
            <a:r>
              <a:rPr lang="en-US" sz="1800" dirty="0" err="1" smtClean="0"/>
              <a:t>FileOutputStream</a:t>
            </a:r>
            <a:r>
              <a:rPr lang="en-US" sz="1800" dirty="0" smtClean="0"/>
              <a:t>("filetujuan.txt");</a:t>
            </a:r>
          </a:p>
          <a:p>
            <a:pPr lvl="3">
              <a:buNone/>
            </a:pPr>
            <a:r>
              <a:rPr lang="id-ID" sz="1800" dirty="0" smtClean="0"/>
              <a:t>			</a:t>
            </a:r>
            <a:r>
              <a:rPr lang="en-US" sz="1800" dirty="0" err="1" smtClean="0"/>
              <a:t>int</a:t>
            </a:r>
            <a:r>
              <a:rPr lang="en-US" sz="1800" dirty="0" smtClean="0"/>
              <a:t> c;</a:t>
            </a:r>
          </a:p>
          <a:p>
            <a:pPr lvl="3"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id-ID" sz="1800" dirty="0" smtClean="0"/>
              <a:t>		</a:t>
            </a:r>
            <a:r>
              <a:rPr lang="en-US" sz="1800" dirty="0" smtClean="0"/>
              <a:t>while ((c = </a:t>
            </a:r>
            <a:r>
              <a:rPr lang="en-US" sz="1800" dirty="0" err="1" smtClean="0"/>
              <a:t>in.read</a:t>
            </a:r>
            <a:r>
              <a:rPr lang="en-US" sz="1800" dirty="0" smtClean="0"/>
              <a:t>()) != -1) {</a:t>
            </a:r>
          </a:p>
          <a:p>
            <a:pPr>
              <a:buNone/>
            </a:pPr>
            <a:r>
              <a:rPr lang="en-US" sz="1800" dirty="0" smtClean="0"/>
              <a:t>			</a:t>
            </a:r>
            <a:r>
              <a:rPr lang="id-ID" sz="1800" dirty="0" smtClean="0"/>
              <a:t>		</a:t>
            </a:r>
            <a:r>
              <a:rPr lang="en-US" sz="1800" dirty="0" err="1" smtClean="0"/>
              <a:t>out.write</a:t>
            </a:r>
            <a:r>
              <a:rPr lang="en-US" sz="1800" dirty="0" smtClean="0"/>
              <a:t>(c); }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id-ID" sz="1800" dirty="0" smtClean="0"/>
              <a:t>	</a:t>
            </a:r>
            <a:r>
              <a:rPr lang="en-US" sz="1800" dirty="0" smtClean="0"/>
              <a:t>} finally {</a:t>
            </a:r>
          </a:p>
          <a:p>
            <a:pPr>
              <a:buNone/>
            </a:pPr>
            <a:r>
              <a:rPr lang="en-US" sz="1800" dirty="0" smtClean="0"/>
              <a:t>			</a:t>
            </a:r>
            <a:r>
              <a:rPr lang="id-ID" sz="1800" dirty="0" smtClean="0"/>
              <a:t>	</a:t>
            </a:r>
            <a:r>
              <a:rPr lang="en-US" sz="1800" dirty="0" smtClean="0"/>
              <a:t>if (in != null) {</a:t>
            </a:r>
          </a:p>
          <a:p>
            <a:pPr>
              <a:buNone/>
            </a:pPr>
            <a:r>
              <a:rPr lang="en-US" sz="1800" dirty="0" smtClean="0"/>
              <a:t>				</a:t>
            </a:r>
            <a:r>
              <a:rPr lang="id-ID" sz="1800" dirty="0" smtClean="0"/>
              <a:t>	</a:t>
            </a:r>
            <a:r>
              <a:rPr lang="en-US" sz="1800" dirty="0" err="1" smtClean="0"/>
              <a:t>in.close</a:t>
            </a:r>
            <a:r>
              <a:rPr lang="en-US" sz="1800" dirty="0" smtClean="0"/>
              <a:t>(); }</a:t>
            </a:r>
          </a:p>
          <a:p>
            <a:pPr>
              <a:buNone/>
            </a:pPr>
            <a:r>
              <a:rPr lang="en-US" sz="1800" dirty="0" smtClean="0"/>
              <a:t>			</a:t>
            </a:r>
            <a:r>
              <a:rPr lang="id-ID" sz="1800" dirty="0" smtClean="0"/>
              <a:t>	</a:t>
            </a:r>
            <a:r>
              <a:rPr lang="en-US" sz="1800" dirty="0" smtClean="0"/>
              <a:t>if (out != null) {</a:t>
            </a:r>
          </a:p>
          <a:p>
            <a:pPr>
              <a:buNone/>
            </a:pPr>
            <a:r>
              <a:rPr lang="en-US" sz="1800" dirty="0" smtClean="0"/>
              <a:t>				</a:t>
            </a:r>
            <a:r>
              <a:rPr lang="id-ID" sz="1800" dirty="0" smtClean="0"/>
              <a:t>	</a:t>
            </a:r>
            <a:r>
              <a:rPr lang="en-US" sz="1800" dirty="0" err="1" smtClean="0"/>
              <a:t>out.close</a:t>
            </a:r>
            <a:r>
              <a:rPr lang="en-US" sz="1800" dirty="0" smtClean="0"/>
              <a:t>(); }</a:t>
            </a:r>
          </a:p>
          <a:p>
            <a:pPr>
              <a:buNone/>
            </a:pPr>
            <a:r>
              <a:rPr lang="en-US" sz="1800" dirty="0" smtClean="0"/>
              <a:t>			}}}</a:t>
            </a:r>
            <a:endParaRPr lang="id-ID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CopyBytes.java</a:t>
            </a:r>
            <a:endParaRPr lang="id-ID" dirty="0"/>
          </a:p>
        </p:txBody>
      </p:sp>
      <p:pic>
        <p:nvPicPr>
          <p:cNvPr id="5" name="Content Placeholder 4" descr="byteStrea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90800" y="1562100"/>
            <a:ext cx="3943350" cy="4191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399" y="381001"/>
            <a:ext cx="8101013" cy="2133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5.3.2 Character Stream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685800"/>
          </a:xfrm>
        </p:spPr>
        <p:txBody>
          <a:bodyPr/>
          <a:lstStyle/>
          <a:p>
            <a:r>
              <a:rPr lang="en-US" sz="3200" dirty="0" smtClean="0"/>
              <a:t>Class </a:t>
            </a:r>
            <a:r>
              <a:rPr lang="en-US" sz="3200" dirty="0" err="1" smtClean="0"/>
              <a:t>Turunan</a:t>
            </a:r>
            <a:r>
              <a:rPr lang="en-US" sz="3200" dirty="0" smtClean="0"/>
              <a:t> Character Stream</a:t>
            </a:r>
            <a:endParaRPr lang="id-ID" sz="3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64322"/>
              </p:ext>
            </p:extLst>
          </p:nvPr>
        </p:nvGraphicFramePr>
        <p:xfrm>
          <a:off x="457200" y="990600"/>
          <a:ext cx="8305800" cy="5486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52900"/>
                <a:gridCol w="4152900"/>
              </a:tblGrid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lt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Class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BufferedReader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BufferedWrite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CharArrayReader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00493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CharArrayWriter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InputStreamReader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OutputStreamWriter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FileReader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FileWriter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PrintWriter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StringReader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StringWriter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534400" cy="685800"/>
          </a:xfrm>
        </p:spPr>
        <p:txBody>
          <a:bodyPr/>
          <a:lstStyle/>
          <a:p>
            <a:r>
              <a:rPr lang="id-ID" dirty="0" smtClean="0"/>
              <a:t>Method Class Reader</a:t>
            </a:r>
            <a:endParaRPr lang="id-ID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818551"/>
              </p:ext>
            </p:extLst>
          </p:nvPr>
        </p:nvGraphicFramePr>
        <p:xfrm>
          <a:off x="457200" y="1310640"/>
          <a:ext cx="8229600" cy="4480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029200"/>
                <a:gridCol w="3200400"/>
              </a:tblGrid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lt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Method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lt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Deskripsi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abstract void close()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mark(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readAheadlimit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boolean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markSupported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00493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read()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read(char[]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cbuf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abstract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read(char[]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cbuf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</a:t>
                      </a:r>
                    </a:p>
                    <a:p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off,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len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reset()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long skip(long n)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it-IT" sz="3600" dirty="0" smtClean="0"/>
              <a:t>Membaca Input dari Console (Karakter)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class </a:t>
            </a:r>
            <a:r>
              <a:rPr lang="en-US" sz="1800" dirty="0" err="1" smtClean="0"/>
              <a:t>CharReaderBeraksi</a:t>
            </a:r>
            <a:r>
              <a:rPr lang="en-US" sz="1800" dirty="0" smtClean="0"/>
              <a:t>{</a:t>
            </a:r>
          </a:p>
          <a:p>
            <a:pPr>
              <a:buNone/>
            </a:pPr>
            <a:r>
              <a:rPr lang="en-US" sz="1800" dirty="0" smtClean="0"/>
              <a:t>	public static void main(String[] </a:t>
            </a:r>
            <a:r>
              <a:rPr lang="en-US" sz="1800" dirty="0" err="1" smtClean="0"/>
              <a:t>args</a:t>
            </a:r>
            <a:r>
              <a:rPr lang="en-US" sz="1800" dirty="0" smtClean="0"/>
              <a:t>) throws </a:t>
            </a:r>
            <a:r>
              <a:rPr lang="en-US" sz="1800" dirty="0" err="1" smtClean="0"/>
              <a:t>IOException</a:t>
            </a:r>
            <a:r>
              <a:rPr lang="en-US" sz="1800" dirty="0" smtClean="0"/>
              <a:t>{</a:t>
            </a:r>
          </a:p>
          <a:p>
            <a:pPr lvl="2">
              <a:buNone/>
            </a:pPr>
            <a:r>
              <a:rPr lang="en-US" sz="1800" dirty="0" smtClean="0"/>
              <a:t>char data;</a:t>
            </a:r>
          </a:p>
          <a:p>
            <a:pPr lvl="2">
              <a:buNone/>
            </a:pPr>
            <a:r>
              <a:rPr lang="en-US" sz="1800" dirty="0" smtClean="0"/>
              <a:t>String </a:t>
            </a:r>
            <a:r>
              <a:rPr lang="en-US" sz="1800" dirty="0" err="1" smtClean="0"/>
              <a:t>str</a:t>
            </a:r>
            <a:r>
              <a:rPr lang="en-US" sz="1800" dirty="0" smtClean="0"/>
              <a:t> = "";</a:t>
            </a:r>
          </a:p>
          <a:p>
            <a:pPr lvl="2">
              <a:buNone/>
            </a:pPr>
            <a:r>
              <a:rPr lang="en-US" sz="1800" dirty="0" err="1" smtClean="0"/>
              <a:t>BufferedReader</a:t>
            </a:r>
            <a:r>
              <a:rPr lang="en-US" sz="1800" dirty="0" smtClean="0"/>
              <a:t> </a:t>
            </a:r>
            <a:r>
              <a:rPr lang="en-US" sz="1800" dirty="0" err="1" smtClean="0"/>
              <a:t>br</a:t>
            </a:r>
            <a:r>
              <a:rPr lang="en-US" sz="1800" dirty="0" smtClean="0"/>
              <a:t> = new </a:t>
            </a:r>
            <a:r>
              <a:rPr lang="en-US" sz="1800" dirty="0" err="1" smtClean="0"/>
              <a:t>BufferedReader</a:t>
            </a:r>
            <a:r>
              <a:rPr lang="en-US" sz="1800" dirty="0" smtClean="0"/>
              <a:t>(new </a:t>
            </a:r>
            <a:r>
              <a:rPr lang="en-US" sz="1800" dirty="0" err="1" smtClean="0"/>
              <a:t>InputStreamReader</a:t>
            </a:r>
            <a:r>
              <a:rPr lang="en-US" sz="1800" dirty="0" smtClean="0"/>
              <a:t>(</a:t>
            </a:r>
            <a:r>
              <a:rPr lang="en-US" sz="1800" dirty="0" err="1" smtClean="0"/>
              <a:t>System.in</a:t>
            </a:r>
            <a:r>
              <a:rPr lang="en-US" sz="1800" dirty="0" smtClean="0"/>
              <a:t>));</a:t>
            </a:r>
          </a:p>
          <a:p>
            <a:pPr lvl="2">
              <a:buNone/>
            </a:pPr>
            <a:endParaRPr lang="en-US" sz="1800" dirty="0" smtClean="0"/>
          </a:p>
          <a:p>
            <a:pPr lvl="2">
              <a:buNone/>
            </a:pPr>
            <a:r>
              <a:rPr lang="en-US" sz="1800" dirty="0" err="1" smtClean="0"/>
              <a:t>System.out.println</a:t>
            </a:r>
            <a:r>
              <a:rPr lang="en-US" sz="1800" dirty="0" smtClean="0"/>
              <a:t>("</a:t>
            </a:r>
            <a:r>
              <a:rPr lang="en-US" sz="1800" dirty="0" err="1" smtClean="0"/>
              <a:t>Ketik</a:t>
            </a:r>
            <a:r>
              <a:rPr lang="en-US" sz="1800" dirty="0" smtClean="0"/>
              <a:t> </a:t>
            </a:r>
            <a:r>
              <a:rPr lang="en-US" sz="1800" dirty="0" err="1" smtClean="0"/>
              <a:t>sejumlah</a:t>
            </a:r>
            <a:r>
              <a:rPr lang="en-US" sz="1800" dirty="0" smtClean="0"/>
              <a:t> </a:t>
            </a:r>
            <a:r>
              <a:rPr lang="en-US" sz="1800" dirty="0" err="1" smtClean="0"/>
              <a:t>karakter</a:t>
            </a:r>
            <a:r>
              <a:rPr lang="en-US" sz="1800" dirty="0" smtClean="0"/>
              <a:t>, </a:t>
            </a:r>
            <a:r>
              <a:rPr lang="en-US" sz="1800" dirty="0" err="1" smtClean="0"/>
              <a:t>akhiri</a:t>
            </a:r>
            <a:r>
              <a:rPr lang="en-US" sz="1800" dirty="0" smtClean="0"/>
              <a:t> dg Q");</a:t>
            </a:r>
          </a:p>
          <a:p>
            <a:pPr lvl="2">
              <a:buNone/>
            </a:pPr>
            <a:r>
              <a:rPr lang="en-US" sz="1800" dirty="0" smtClean="0"/>
              <a:t>data =(char) </a:t>
            </a:r>
            <a:r>
              <a:rPr lang="en-US" sz="1800" dirty="0" err="1" smtClean="0"/>
              <a:t>br.read</a:t>
            </a:r>
            <a:r>
              <a:rPr lang="en-US" sz="1800" dirty="0" smtClean="0"/>
              <a:t>();</a:t>
            </a:r>
          </a:p>
          <a:p>
            <a:pPr lvl="2">
              <a:buNone/>
            </a:pPr>
            <a:r>
              <a:rPr lang="en-US" sz="1800" dirty="0" smtClean="0"/>
              <a:t>while(data!='Q'){</a:t>
            </a:r>
          </a:p>
          <a:p>
            <a:pPr lvl="4">
              <a:buNone/>
            </a:pPr>
            <a:r>
              <a:rPr lang="en-US" sz="1800" dirty="0" err="1" smtClean="0"/>
              <a:t>str</a:t>
            </a:r>
            <a:r>
              <a:rPr lang="en-US" sz="1800" dirty="0" smtClean="0"/>
              <a:t> += data;</a:t>
            </a:r>
          </a:p>
          <a:p>
            <a:pPr lvl="4">
              <a:buNone/>
            </a:pPr>
            <a:r>
              <a:rPr lang="en-US" sz="1800" dirty="0" smtClean="0"/>
              <a:t>data = (char) </a:t>
            </a:r>
            <a:r>
              <a:rPr lang="en-US" sz="1800" dirty="0" err="1" smtClean="0"/>
              <a:t>br.read</a:t>
            </a:r>
            <a:r>
              <a:rPr lang="en-US" sz="1800" dirty="0" smtClean="0"/>
              <a:t>();</a:t>
            </a:r>
          </a:p>
          <a:p>
            <a:pPr lvl="2">
              <a:buNone/>
            </a:pPr>
            <a:r>
              <a:rPr lang="en-US" sz="1800" dirty="0" smtClean="0"/>
              <a:t>}</a:t>
            </a:r>
          </a:p>
          <a:p>
            <a:pPr lvl="2">
              <a:buNone/>
            </a:pPr>
            <a:r>
              <a:rPr lang="en-US" sz="1800" dirty="0" err="1" smtClean="0"/>
              <a:t>System.out.println</a:t>
            </a:r>
            <a:r>
              <a:rPr lang="en-US" sz="1800" dirty="0" smtClean="0"/>
              <a:t>("</a:t>
            </a:r>
            <a:r>
              <a:rPr lang="en-US" sz="1800" dirty="0" err="1" smtClean="0"/>
              <a:t>Karakter</a:t>
            </a:r>
            <a:r>
              <a:rPr lang="en-US" sz="1800" dirty="0" smtClean="0"/>
              <a:t> yang </a:t>
            </a:r>
            <a:r>
              <a:rPr lang="en-US" sz="1800" dirty="0" err="1" smtClean="0"/>
              <a:t>anda</a:t>
            </a:r>
            <a:r>
              <a:rPr lang="en-US" sz="1800" dirty="0" smtClean="0"/>
              <a:t> </a:t>
            </a:r>
            <a:r>
              <a:rPr lang="en-US" sz="1800" dirty="0" err="1" smtClean="0"/>
              <a:t>ketik</a:t>
            </a:r>
            <a:r>
              <a:rPr lang="en-US" sz="1800" dirty="0" smtClean="0"/>
              <a:t>: " + </a:t>
            </a:r>
            <a:r>
              <a:rPr lang="en-US" sz="1800" dirty="0" err="1" smtClean="0"/>
              <a:t>str</a:t>
            </a:r>
            <a:r>
              <a:rPr lang="en-US" sz="1800" dirty="0" smtClean="0"/>
              <a:t>);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r>
              <a:rPr lang="en-US" sz="1800" dirty="0" smtClean="0"/>
              <a:t>}</a:t>
            </a:r>
            <a:endParaRPr lang="id-ID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5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620000" cy="2362200"/>
          </a:xfrm>
        </p:spPr>
        <p:txBody>
          <a:bodyPr/>
          <a:lstStyle/>
          <a:p>
            <a:r>
              <a:rPr lang="en-US" sz="4400" dirty="0" smtClean="0"/>
              <a:t>5.1 </a:t>
            </a:r>
            <a:r>
              <a:rPr lang="en-US" sz="4400" dirty="0" err="1" smtClean="0"/>
              <a:t>Penanganan</a:t>
            </a:r>
            <a:r>
              <a:rPr lang="en-US" sz="4400" dirty="0" smtClean="0"/>
              <a:t> </a:t>
            </a:r>
            <a:r>
              <a:rPr lang="en-US" sz="4400" dirty="0" err="1" smtClean="0"/>
              <a:t>Eksepsi</a:t>
            </a:r>
            <a:endParaRPr lang="en-US" sz="4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it-IT" sz="3600" dirty="0" smtClean="0"/>
              <a:t>Membaca Input dari Console (Baris) -1-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class </a:t>
            </a:r>
            <a:r>
              <a:rPr lang="en-US" sz="1800" dirty="0" err="1" smtClean="0"/>
              <a:t>LineReaderBeraksi</a:t>
            </a:r>
            <a:r>
              <a:rPr lang="en-US" sz="1800" dirty="0" smtClean="0"/>
              <a:t>{</a:t>
            </a:r>
          </a:p>
          <a:p>
            <a:pPr>
              <a:buNone/>
            </a:pPr>
            <a:r>
              <a:rPr lang="en-US" sz="1800" dirty="0" smtClean="0"/>
              <a:t>	public static void main(String[] </a:t>
            </a:r>
            <a:r>
              <a:rPr lang="en-US" sz="1800" dirty="0" err="1" smtClean="0"/>
              <a:t>args</a:t>
            </a:r>
            <a:r>
              <a:rPr lang="en-US" sz="1800" dirty="0" smtClean="0"/>
              <a:t>) throws </a:t>
            </a:r>
            <a:r>
              <a:rPr lang="en-US" sz="1800" dirty="0" err="1" smtClean="0"/>
              <a:t>IOException</a:t>
            </a:r>
            <a:r>
              <a:rPr lang="en-US" sz="1800" dirty="0" smtClean="0"/>
              <a:t>{</a:t>
            </a:r>
          </a:p>
          <a:p>
            <a:pPr lvl="2">
              <a:buNone/>
            </a:pPr>
            <a:r>
              <a:rPr lang="en-US" sz="1800" dirty="0" smtClean="0"/>
              <a:t>String </a:t>
            </a:r>
            <a:r>
              <a:rPr lang="en-US" sz="1800" dirty="0" err="1" smtClean="0"/>
              <a:t>hasil</a:t>
            </a:r>
            <a:r>
              <a:rPr lang="en-US" sz="1800" dirty="0" smtClean="0"/>
              <a:t> = "";</a:t>
            </a:r>
          </a:p>
          <a:p>
            <a:pPr lvl="2">
              <a:buNone/>
            </a:pPr>
            <a:r>
              <a:rPr lang="en-US" sz="1800" dirty="0" smtClean="0"/>
              <a:t>String </a:t>
            </a:r>
            <a:r>
              <a:rPr lang="en-US" sz="1800" dirty="0" err="1" smtClean="0"/>
              <a:t>str</a:t>
            </a:r>
            <a:r>
              <a:rPr lang="en-US" sz="1800" dirty="0" smtClean="0"/>
              <a:t>;</a:t>
            </a:r>
          </a:p>
          <a:p>
            <a:pPr lvl="2">
              <a:buNone/>
            </a:pPr>
            <a:r>
              <a:rPr lang="en-US" sz="1800" dirty="0" err="1" smtClean="0"/>
              <a:t>BufferedReader</a:t>
            </a:r>
            <a:r>
              <a:rPr lang="en-US" sz="1800" dirty="0" smtClean="0"/>
              <a:t> </a:t>
            </a:r>
            <a:r>
              <a:rPr lang="en-US" sz="1800" dirty="0" err="1" smtClean="0"/>
              <a:t>br</a:t>
            </a:r>
            <a:r>
              <a:rPr lang="en-US" sz="1800" dirty="0" smtClean="0"/>
              <a:t> = new </a:t>
            </a:r>
            <a:r>
              <a:rPr lang="en-US" sz="1800" dirty="0" err="1" smtClean="0"/>
              <a:t>BufferedReader</a:t>
            </a:r>
            <a:r>
              <a:rPr lang="en-US" sz="1800" dirty="0" smtClean="0"/>
              <a:t>(new </a:t>
            </a:r>
            <a:r>
              <a:rPr lang="en-US" sz="1800" dirty="0" err="1" smtClean="0"/>
              <a:t>InputStreamReader</a:t>
            </a:r>
            <a:r>
              <a:rPr lang="en-US" sz="1800" dirty="0" smtClean="0"/>
              <a:t>(</a:t>
            </a:r>
            <a:r>
              <a:rPr lang="en-US" sz="1800" dirty="0" err="1" smtClean="0"/>
              <a:t>System.in</a:t>
            </a:r>
            <a:r>
              <a:rPr lang="en-US" sz="1800" dirty="0" smtClean="0"/>
              <a:t>));</a:t>
            </a:r>
          </a:p>
          <a:p>
            <a:pPr>
              <a:buNone/>
            </a:pPr>
            <a:endParaRPr lang="en-US" sz="1800" dirty="0" smtClean="0"/>
          </a:p>
          <a:p>
            <a:pPr lvl="2">
              <a:buNone/>
            </a:pPr>
            <a:r>
              <a:rPr lang="en-US" sz="1800" dirty="0" err="1" smtClean="0"/>
              <a:t>System.out.println</a:t>
            </a:r>
            <a:r>
              <a:rPr lang="en-US" sz="1800" dirty="0" smtClean="0"/>
              <a:t>("</a:t>
            </a:r>
            <a:r>
              <a:rPr lang="en-US" sz="1800" dirty="0" err="1" smtClean="0"/>
              <a:t>Ketik</a:t>
            </a:r>
            <a:r>
              <a:rPr lang="en-US" sz="1800" dirty="0" smtClean="0"/>
              <a:t> </a:t>
            </a:r>
            <a:r>
              <a:rPr lang="en-US" sz="1800" dirty="0" err="1" smtClean="0"/>
              <a:t>sejumlah</a:t>
            </a:r>
            <a:r>
              <a:rPr lang="en-US" sz="1800" dirty="0" smtClean="0"/>
              <a:t> string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akhiri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KELUAR");</a:t>
            </a:r>
          </a:p>
          <a:p>
            <a:pPr lvl="2">
              <a:buNone/>
            </a:pPr>
            <a:r>
              <a:rPr lang="en-US" sz="1800" dirty="0" err="1" smtClean="0"/>
              <a:t>str</a:t>
            </a:r>
            <a:r>
              <a:rPr lang="en-US" sz="1800" dirty="0" smtClean="0"/>
              <a:t> = </a:t>
            </a:r>
            <a:r>
              <a:rPr lang="en-US" sz="1800" dirty="0" err="1" smtClean="0"/>
              <a:t>br.readLine</a:t>
            </a:r>
            <a:r>
              <a:rPr lang="en-US" sz="1800" dirty="0" smtClean="0"/>
              <a:t>();</a:t>
            </a:r>
          </a:p>
          <a:p>
            <a:pPr lvl="2">
              <a:buNone/>
            </a:pPr>
            <a:r>
              <a:rPr lang="en-US" sz="1800" dirty="0" smtClean="0"/>
              <a:t>while(!</a:t>
            </a:r>
            <a:r>
              <a:rPr lang="en-US" sz="1800" dirty="0" err="1" smtClean="0"/>
              <a:t>str.equals</a:t>
            </a:r>
            <a:r>
              <a:rPr lang="en-US" sz="1800" dirty="0" smtClean="0"/>
              <a:t>("KELUAR")){</a:t>
            </a:r>
          </a:p>
          <a:p>
            <a:pPr lvl="5">
              <a:buNone/>
            </a:pPr>
            <a:r>
              <a:rPr lang="en-US" sz="1800" dirty="0" err="1" smtClean="0"/>
              <a:t>hasil</a:t>
            </a:r>
            <a:r>
              <a:rPr lang="en-US" sz="1800" dirty="0" smtClean="0"/>
              <a:t> += </a:t>
            </a:r>
            <a:r>
              <a:rPr lang="en-US" sz="1800" dirty="0" err="1" smtClean="0"/>
              <a:t>str</a:t>
            </a:r>
            <a:r>
              <a:rPr lang="en-US" sz="1800" dirty="0" smtClean="0"/>
              <a:t> + '\n';</a:t>
            </a:r>
          </a:p>
          <a:p>
            <a:pPr lvl="5">
              <a:buNone/>
            </a:pPr>
            <a:r>
              <a:rPr lang="en-US" sz="1800" dirty="0" err="1" smtClean="0"/>
              <a:t>str</a:t>
            </a:r>
            <a:r>
              <a:rPr lang="en-US" sz="1800" dirty="0" smtClean="0"/>
              <a:t> = </a:t>
            </a:r>
            <a:r>
              <a:rPr lang="en-US" sz="1800" dirty="0" err="1" smtClean="0"/>
              <a:t>br.readLine</a:t>
            </a:r>
            <a:r>
              <a:rPr lang="en-US" sz="1800" dirty="0" smtClean="0"/>
              <a:t>();</a:t>
            </a:r>
          </a:p>
          <a:p>
            <a:pPr lvl="2">
              <a:buNone/>
            </a:pPr>
            <a:r>
              <a:rPr lang="en-US" sz="1800" dirty="0" smtClean="0"/>
              <a:t>}</a:t>
            </a:r>
          </a:p>
          <a:p>
            <a:pPr lvl="2">
              <a:buNone/>
            </a:pPr>
            <a:r>
              <a:rPr lang="en-US" sz="1800" dirty="0" err="1" smtClean="0"/>
              <a:t>System.out.println</a:t>
            </a:r>
            <a:r>
              <a:rPr lang="en-US" sz="1800" dirty="0" smtClean="0"/>
              <a:t>();</a:t>
            </a:r>
          </a:p>
          <a:p>
            <a:pPr lvl="2">
              <a:buNone/>
            </a:pPr>
            <a:r>
              <a:rPr lang="en-US" sz="1800" dirty="0" err="1" smtClean="0"/>
              <a:t>System.out.println</a:t>
            </a:r>
            <a:r>
              <a:rPr lang="en-US" sz="1800" dirty="0" smtClean="0"/>
              <a:t>("String yang </a:t>
            </a:r>
            <a:r>
              <a:rPr lang="en-US" sz="1800" dirty="0" err="1" smtClean="0"/>
              <a:t>anda</a:t>
            </a:r>
            <a:r>
              <a:rPr lang="en-US" sz="1800" dirty="0" smtClean="0"/>
              <a:t> </a:t>
            </a:r>
            <a:r>
              <a:rPr lang="en-US" sz="1800" dirty="0" err="1" smtClean="0"/>
              <a:t>ketik</a:t>
            </a:r>
            <a:r>
              <a:rPr lang="en-US" sz="1800" dirty="0" smtClean="0"/>
              <a:t>: " + </a:t>
            </a:r>
            <a:r>
              <a:rPr lang="en-US" sz="1800" dirty="0" err="1" smtClean="0"/>
              <a:t>hasil</a:t>
            </a:r>
            <a:r>
              <a:rPr lang="en-US" sz="1800" dirty="0" smtClean="0"/>
              <a:t>);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r>
              <a:rPr lang="en-US" sz="1800" dirty="0" smtClean="0"/>
              <a:t>}</a:t>
            </a:r>
            <a:endParaRPr lang="id-ID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685800"/>
          </a:xfrm>
        </p:spPr>
        <p:txBody>
          <a:bodyPr/>
          <a:lstStyle/>
          <a:p>
            <a:r>
              <a:rPr lang="en-US" dirty="0" smtClean="0"/>
              <a:t>Method Class Writer</a:t>
            </a:r>
            <a:endParaRPr lang="id-ID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455434"/>
              </p:ext>
            </p:extLst>
          </p:nvPr>
        </p:nvGraphicFramePr>
        <p:xfrm>
          <a:off x="533400" y="1295400"/>
          <a:ext cx="8229600" cy="3200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029200"/>
                <a:gridCol w="3200400"/>
              </a:tblGrid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lt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Method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lt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Deskripsi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abstract void close()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abstract void flush()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write(char[]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cbuf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off,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len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00493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write(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c)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write(String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write(String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off,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len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Menulis</a:t>
            </a:r>
            <a:r>
              <a:rPr lang="en-US" dirty="0" smtClean="0"/>
              <a:t> Output </a:t>
            </a:r>
            <a:r>
              <a:rPr lang="en-US" dirty="0" err="1" smtClean="0"/>
              <a:t>ke</a:t>
            </a:r>
            <a:r>
              <a:rPr lang="en-US" dirty="0" smtClean="0"/>
              <a:t> Console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43434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2400" dirty="0" smtClean="0"/>
              <a:t>import java.io.*;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class </a:t>
            </a:r>
            <a:r>
              <a:rPr lang="en-US" sz="2400" dirty="0" err="1" smtClean="0"/>
              <a:t>WriterBeraksi</a:t>
            </a: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	public static void main(String[] </a:t>
            </a:r>
            <a:r>
              <a:rPr lang="en-US" sz="2400" dirty="0" err="1" smtClean="0"/>
              <a:t>args</a:t>
            </a:r>
            <a:r>
              <a:rPr lang="en-US" sz="2400" dirty="0" smtClean="0"/>
              <a:t>) throws </a:t>
            </a:r>
            <a:r>
              <a:rPr lang="en-US" sz="2400" dirty="0" err="1" smtClean="0"/>
              <a:t>IOException</a:t>
            </a:r>
            <a:r>
              <a:rPr lang="en-US" sz="2400" dirty="0" smtClean="0"/>
              <a:t>{</a:t>
            </a:r>
          </a:p>
          <a:p>
            <a:pPr>
              <a:buNone/>
            </a:pPr>
            <a:endParaRPr lang="en-US" sz="2400" dirty="0" smtClean="0"/>
          </a:p>
          <a:p>
            <a:pPr lvl="2">
              <a:buNone/>
            </a:pPr>
            <a:r>
              <a:rPr lang="en-US" sz="2400" dirty="0" err="1" smtClean="0"/>
              <a:t>PrintWriter</a:t>
            </a:r>
            <a:r>
              <a:rPr lang="en-US" sz="2400" dirty="0" smtClean="0"/>
              <a:t> pw = new </a:t>
            </a:r>
            <a:r>
              <a:rPr lang="en-US" sz="2400" dirty="0" err="1" smtClean="0"/>
              <a:t>PrintWriter</a:t>
            </a:r>
            <a:r>
              <a:rPr lang="en-US" sz="2400" dirty="0" smtClean="0"/>
              <a:t>(</a:t>
            </a:r>
            <a:r>
              <a:rPr lang="en-US" sz="2400" dirty="0" err="1" smtClean="0"/>
              <a:t>System.out,true</a:t>
            </a:r>
            <a:r>
              <a:rPr lang="en-US" sz="2400" dirty="0" smtClean="0"/>
              <a:t>);</a:t>
            </a:r>
          </a:p>
          <a:p>
            <a:pPr lvl="2">
              <a:buNone/>
            </a:pPr>
            <a:r>
              <a:rPr lang="en-US" sz="2400" dirty="0" err="1" smtClean="0"/>
              <a:t>pw.println</a:t>
            </a:r>
            <a:r>
              <a:rPr lang="en-US" sz="2400" dirty="0" smtClean="0"/>
              <a:t>("</a:t>
            </a:r>
            <a:r>
              <a:rPr lang="en-US" sz="2400" dirty="0" err="1" smtClean="0"/>
              <a:t>Menulis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console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</a:t>
            </a:r>
            <a:r>
              <a:rPr lang="en-US" sz="2400" dirty="0" smtClean="0"/>
              <a:t> stream");</a:t>
            </a:r>
          </a:p>
          <a:p>
            <a:pPr>
              <a:buNone/>
            </a:pPr>
            <a:r>
              <a:rPr lang="en-US" sz="2400" dirty="0" smtClean="0"/>
              <a:t>	}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id-ID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Menulis</a:t>
            </a:r>
            <a:r>
              <a:rPr lang="en-US" dirty="0" smtClean="0"/>
              <a:t> Output </a:t>
            </a:r>
            <a:r>
              <a:rPr lang="en-US" dirty="0" err="1" smtClean="0"/>
              <a:t>ke</a:t>
            </a:r>
            <a:r>
              <a:rPr lang="en-US" dirty="0" smtClean="0"/>
              <a:t> File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1500" dirty="0" smtClean="0"/>
              <a:t>class </a:t>
            </a:r>
            <a:r>
              <a:rPr lang="en-US" sz="1500" dirty="0" err="1" smtClean="0"/>
              <a:t>FileWriterBeraksi</a:t>
            </a:r>
            <a:r>
              <a:rPr lang="en-US" sz="1500" dirty="0" smtClean="0"/>
              <a:t>{</a:t>
            </a:r>
          </a:p>
          <a:p>
            <a:pPr>
              <a:buNone/>
            </a:pPr>
            <a:r>
              <a:rPr lang="en-US" sz="1500" dirty="0" smtClean="0"/>
              <a:t>	public static void main (String[] </a:t>
            </a:r>
            <a:r>
              <a:rPr lang="en-US" sz="1500" dirty="0" err="1" smtClean="0"/>
              <a:t>args</a:t>
            </a:r>
            <a:r>
              <a:rPr lang="en-US" sz="1500" dirty="0" smtClean="0"/>
              <a:t>) {</a:t>
            </a:r>
          </a:p>
          <a:p>
            <a:pPr lvl="2">
              <a:buNone/>
            </a:pPr>
            <a:r>
              <a:rPr lang="en-US" sz="1500" dirty="0" smtClean="0"/>
              <a:t>if (</a:t>
            </a:r>
            <a:r>
              <a:rPr lang="en-US" sz="1500" dirty="0" err="1" smtClean="0"/>
              <a:t>args.length</a:t>
            </a:r>
            <a:r>
              <a:rPr lang="en-US" sz="1500" dirty="0" smtClean="0"/>
              <a:t>==0){ </a:t>
            </a:r>
            <a:r>
              <a:rPr lang="en-US" sz="1500" dirty="0" err="1" smtClean="0"/>
              <a:t>System.out.println</a:t>
            </a:r>
            <a:r>
              <a:rPr lang="en-US" sz="1500" dirty="0" smtClean="0"/>
              <a:t>("Error: </a:t>
            </a:r>
            <a:r>
              <a:rPr lang="en-US" sz="1500" dirty="0" err="1" smtClean="0"/>
              <a:t>tulis</a:t>
            </a:r>
            <a:r>
              <a:rPr lang="en-US" sz="1500" dirty="0" smtClean="0"/>
              <a:t> </a:t>
            </a:r>
            <a:r>
              <a:rPr lang="en-US" sz="1500" dirty="0" err="1" smtClean="0"/>
              <a:t>nama</a:t>
            </a:r>
            <a:r>
              <a:rPr lang="en-US" sz="1500" dirty="0" smtClean="0"/>
              <a:t> file!");}</a:t>
            </a:r>
          </a:p>
          <a:p>
            <a:pPr lvl="2">
              <a:buNone/>
            </a:pPr>
            <a:r>
              <a:rPr lang="en-US" sz="1500" dirty="0" smtClean="0"/>
              <a:t>String data; </a:t>
            </a:r>
            <a:r>
              <a:rPr lang="en-US" sz="1500" dirty="0" err="1" smtClean="0"/>
              <a:t>FileWriter</a:t>
            </a:r>
            <a:r>
              <a:rPr lang="en-US" sz="1500" dirty="0" smtClean="0"/>
              <a:t> </a:t>
            </a:r>
            <a:r>
              <a:rPr lang="en-US" sz="1500" dirty="0" err="1" smtClean="0"/>
              <a:t>fout</a:t>
            </a:r>
            <a:r>
              <a:rPr lang="en-US" sz="1500" dirty="0" smtClean="0"/>
              <a:t>=null;</a:t>
            </a:r>
          </a:p>
          <a:p>
            <a:pPr lvl="2">
              <a:buNone/>
            </a:pPr>
            <a:r>
              <a:rPr lang="en-US" sz="1500" dirty="0" err="1" smtClean="0"/>
              <a:t>BufferedReader</a:t>
            </a:r>
            <a:r>
              <a:rPr lang="en-US" sz="1500" dirty="0" smtClean="0"/>
              <a:t> </a:t>
            </a:r>
            <a:r>
              <a:rPr lang="en-US" sz="1500" dirty="0" err="1" smtClean="0"/>
              <a:t>br</a:t>
            </a:r>
            <a:r>
              <a:rPr lang="en-US" sz="1500" dirty="0" smtClean="0"/>
              <a:t>=new </a:t>
            </a:r>
            <a:r>
              <a:rPr lang="en-US" sz="1500" dirty="0" err="1" smtClean="0"/>
              <a:t>BufferedReader</a:t>
            </a:r>
            <a:r>
              <a:rPr lang="en-US" sz="1500" dirty="0" smtClean="0"/>
              <a:t>(new </a:t>
            </a:r>
            <a:r>
              <a:rPr lang="en-US" sz="1500" dirty="0" err="1" smtClean="0"/>
              <a:t>InputStreamReader</a:t>
            </a:r>
            <a:r>
              <a:rPr lang="en-US" sz="1500" dirty="0" smtClean="0"/>
              <a:t>(</a:t>
            </a:r>
            <a:r>
              <a:rPr lang="en-US" sz="1500" dirty="0" err="1" smtClean="0"/>
              <a:t>System.in</a:t>
            </a:r>
            <a:r>
              <a:rPr lang="en-US" sz="1500" dirty="0" smtClean="0"/>
              <a:t>));</a:t>
            </a:r>
          </a:p>
          <a:p>
            <a:pPr lvl="2">
              <a:buNone/>
            </a:pPr>
            <a:r>
              <a:rPr lang="en-US" sz="1500" dirty="0" smtClean="0"/>
              <a:t>try{</a:t>
            </a:r>
          </a:p>
          <a:p>
            <a:pPr lvl="3">
              <a:buNone/>
            </a:pPr>
            <a:r>
              <a:rPr lang="en-US" sz="1500" dirty="0" err="1" smtClean="0"/>
              <a:t>fout</a:t>
            </a:r>
            <a:r>
              <a:rPr lang="en-US" sz="1500" dirty="0" smtClean="0"/>
              <a:t> = new </a:t>
            </a:r>
            <a:r>
              <a:rPr lang="en-US" sz="1500" dirty="0" err="1" smtClean="0"/>
              <a:t>FileWriter</a:t>
            </a:r>
            <a:r>
              <a:rPr lang="en-US" sz="1500" dirty="0" smtClean="0"/>
              <a:t>(</a:t>
            </a:r>
            <a:r>
              <a:rPr lang="en-US" sz="1500" dirty="0" err="1" smtClean="0"/>
              <a:t>args</a:t>
            </a:r>
            <a:r>
              <a:rPr lang="en-US" sz="1500" dirty="0" smtClean="0"/>
              <a:t>[0]);</a:t>
            </a:r>
          </a:p>
          <a:p>
            <a:pPr lvl="3">
              <a:buNone/>
            </a:pPr>
            <a:r>
              <a:rPr lang="en-US" sz="1500" dirty="0" err="1" smtClean="0"/>
              <a:t>System.out.println</a:t>
            </a:r>
            <a:r>
              <a:rPr lang="en-US" sz="1500" dirty="0" smtClean="0"/>
              <a:t>("</a:t>
            </a:r>
            <a:r>
              <a:rPr lang="en-US" sz="1500" dirty="0" err="1" smtClean="0"/>
              <a:t>Ketik</a:t>
            </a:r>
            <a:r>
              <a:rPr lang="en-US" sz="1500" dirty="0" smtClean="0"/>
              <a:t> data </a:t>
            </a:r>
            <a:r>
              <a:rPr lang="en-US" sz="1500" dirty="0" err="1" smtClean="0"/>
              <a:t>ke</a:t>
            </a:r>
            <a:r>
              <a:rPr lang="en-US" sz="1500" dirty="0" smtClean="0"/>
              <a:t> </a:t>
            </a:r>
            <a:r>
              <a:rPr lang="en-US" sz="1500" dirty="0" err="1" smtClean="0"/>
              <a:t>file.Ketik</a:t>
            </a:r>
            <a:r>
              <a:rPr lang="en-US" sz="1500" dirty="0" smtClean="0"/>
              <a:t> BERHENTI </a:t>
            </a:r>
            <a:r>
              <a:rPr lang="en-US" sz="1500" dirty="0" err="1" smtClean="0"/>
              <a:t>untuk</a:t>
            </a:r>
            <a:r>
              <a:rPr lang="en-US" sz="1500" dirty="0" smtClean="0"/>
              <a:t> </a:t>
            </a:r>
            <a:r>
              <a:rPr lang="en-US" sz="1500" dirty="0" err="1" smtClean="0"/>
              <a:t>berhenti</a:t>
            </a:r>
            <a:r>
              <a:rPr lang="en-US" sz="1500" dirty="0" smtClean="0"/>
              <a:t>");</a:t>
            </a:r>
          </a:p>
          <a:p>
            <a:pPr lvl="3">
              <a:buNone/>
            </a:pPr>
            <a:r>
              <a:rPr lang="en-US" sz="1500" dirty="0" smtClean="0"/>
              <a:t>data = </a:t>
            </a:r>
            <a:r>
              <a:rPr lang="en-US" sz="1500" dirty="0" err="1" smtClean="0"/>
              <a:t>br.readLine</a:t>
            </a:r>
            <a:r>
              <a:rPr lang="en-US" sz="1500" dirty="0" smtClean="0"/>
              <a:t>();</a:t>
            </a:r>
          </a:p>
          <a:p>
            <a:pPr lvl="3">
              <a:buNone/>
            </a:pPr>
            <a:r>
              <a:rPr lang="en-US" sz="1500" dirty="0" smtClean="0"/>
              <a:t>while(!</a:t>
            </a:r>
            <a:r>
              <a:rPr lang="en-US" sz="1500" dirty="0" err="1" smtClean="0"/>
              <a:t>data.equals</a:t>
            </a:r>
            <a:r>
              <a:rPr lang="en-US" sz="1500" dirty="0" smtClean="0"/>
              <a:t>("BERHENTI")) {</a:t>
            </a:r>
          </a:p>
          <a:p>
            <a:pPr lvl="6">
              <a:buNone/>
            </a:pPr>
            <a:r>
              <a:rPr lang="en-US" sz="1500" dirty="0" err="1" smtClean="0">
                <a:latin typeface="Calibri" pitchFamily="34" charset="0"/>
                <a:cs typeface="Calibri" pitchFamily="34" charset="0"/>
              </a:rPr>
              <a:t>fout.write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 (data + "\r\n");</a:t>
            </a:r>
          </a:p>
          <a:p>
            <a:pPr lvl="6">
              <a:buNone/>
            </a:pPr>
            <a:r>
              <a:rPr lang="en-US" sz="1500" dirty="0" smtClean="0">
                <a:latin typeface="Calibri" pitchFamily="34" charset="0"/>
                <a:cs typeface="Calibri" pitchFamily="34" charset="0"/>
              </a:rPr>
              <a:t>data = </a:t>
            </a:r>
            <a:r>
              <a:rPr lang="en-US" sz="1500" dirty="0" err="1" smtClean="0">
                <a:latin typeface="Calibri" pitchFamily="34" charset="0"/>
                <a:cs typeface="Calibri" pitchFamily="34" charset="0"/>
              </a:rPr>
              <a:t>br.readLine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();}</a:t>
            </a:r>
          </a:p>
          <a:p>
            <a:pPr>
              <a:buNone/>
            </a:pPr>
            <a:r>
              <a:rPr lang="en-US" sz="1500" dirty="0" smtClean="0"/>
              <a:t>		}catch(</a:t>
            </a:r>
            <a:r>
              <a:rPr lang="en-US" sz="1500" dirty="0" err="1" smtClean="0"/>
              <a:t>FileNotFoundException</a:t>
            </a:r>
            <a:r>
              <a:rPr lang="en-US" sz="1500" dirty="0" smtClean="0"/>
              <a:t> e) {</a:t>
            </a:r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err="1" smtClean="0"/>
              <a:t>System.out.println</a:t>
            </a:r>
            <a:r>
              <a:rPr lang="en-US" sz="1500" dirty="0" smtClean="0"/>
              <a:t>("File : " + </a:t>
            </a:r>
            <a:r>
              <a:rPr lang="en-US" sz="1500" dirty="0" err="1" smtClean="0"/>
              <a:t>args</a:t>
            </a:r>
            <a:r>
              <a:rPr lang="en-US" sz="1500" dirty="0" smtClean="0"/>
              <a:t>[0] + "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dapat</a:t>
            </a:r>
            <a:r>
              <a:rPr lang="en-US" sz="1500" dirty="0" smtClean="0"/>
              <a:t> </a:t>
            </a:r>
            <a:r>
              <a:rPr lang="en-US" sz="1500" dirty="0" err="1" smtClean="0"/>
              <a:t>dibuka</a:t>
            </a:r>
            <a:r>
              <a:rPr lang="en-US" sz="1500" dirty="0" smtClean="0"/>
              <a:t> </a:t>
            </a:r>
            <a:r>
              <a:rPr lang="en-US" sz="1500" dirty="0" err="1" smtClean="0"/>
              <a:t>atau</a:t>
            </a:r>
            <a:r>
              <a:rPr lang="en-US" sz="1500" dirty="0" smtClean="0"/>
              <a:t> </a:t>
            </a:r>
            <a:r>
              <a:rPr lang="en-US" sz="1500" dirty="0" err="1" smtClean="0"/>
              <a:t>dibuat</a:t>
            </a:r>
            <a:r>
              <a:rPr lang="en-US" sz="1500" dirty="0" smtClean="0"/>
              <a:t>.");</a:t>
            </a:r>
          </a:p>
          <a:p>
            <a:pPr>
              <a:buNone/>
            </a:pPr>
            <a:r>
              <a:rPr lang="en-US" sz="1500" dirty="0" smtClean="0"/>
              <a:t>		}catch(</a:t>
            </a:r>
            <a:r>
              <a:rPr lang="en-US" sz="1500" dirty="0" err="1" smtClean="0"/>
              <a:t>IOException</a:t>
            </a:r>
            <a:r>
              <a:rPr lang="en-US" sz="1500" dirty="0" smtClean="0"/>
              <a:t> e) {</a:t>
            </a:r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err="1" smtClean="0"/>
              <a:t>System.out.println</a:t>
            </a:r>
            <a:r>
              <a:rPr lang="en-US" sz="1500" dirty="0" smtClean="0"/>
              <a:t>("</a:t>
            </a:r>
            <a:r>
              <a:rPr lang="en-US" sz="1500" dirty="0" err="1" smtClean="0"/>
              <a:t>Ekspresi</a:t>
            </a:r>
            <a:r>
              <a:rPr lang="en-US" sz="1500" dirty="0" smtClean="0"/>
              <a:t>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diketahui</a:t>
            </a:r>
            <a:r>
              <a:rPr lang="en-US" sz="1500" dirty="0" smtClean="0"/>
              <a:t> : " + e);</a:t>
            </a:r>
          </a:p>
          <a:p>
            <a:pPr>
              <a:buNone/>
            </a:pPr>
            <a:r>
              <a:rPr lang="en-US" sz="1500" dirty="0" smtClean="0"/>
              <a:t>		}finally {</a:t>
            </a:r>
          </a:p>
          <a:p>
            <a:pPr>
              <a:buNone/>
            </a:pPr>
            <a:r>
              <a:rPr lang="en-US" sz="1500" dirty="0" smtClean="0"/>
              <a:t>			if(</a:t>
            </a:r>
            <a:r>
              <a:rPr lang="en-US" sz="1500" dirty="0" err="1" smtClean="0"/>
              <a:t>fout</a:t>
            </a:r>
            <a:r>
              <a:rPr lang="en-US" sz="1500" dirty="0" smtClean="0"/>
              <a:t>!=null) { try{ </a:t>
            </a:r>
            <a:r>
              <a:rPr lang="en-US" sz="1500" dirty="0" err="1" smtClean="0"/>
              <a:t>fout.close</a:t>
            </a:r>
            <a:r>
              <a:rPr lang="en-US" sz="1500" dirty="0" smtClean="0"/>
              <a:t>();</a:t>
            </a:r>
          </a:p>
          <a:p>
            <a:pPr>
              <a:buNone/>
            </a:pPr>
            <a:r>
              <a:rPr lang="en-US" sz="1500" dirty="0" smtClean="0"/>
              <a:t>				}catch(</a:t>
            </a:r>
            <a:r>
              <a:rPr lang="en-US" sz="1500" dirty="0" err="1" smtClean="0"/>
              <a:t>IOException</a:t>
            </a:r>
            <a:r>
              <a:rPr lang="en-US" sz="1500" dirty="0" smtClean="0"/>
              <a:t> err) {</a:t>
            </a:r>
          </a:p>
          <a:p>
            <a:pPr>
              <a:buNone/>
            </a:pPr>
            <a:r>
              <a:rPr lang="en-US" sz="1500" dirty="0" smtClean="0"/>
              <a:t>				  </a:t>
            </a:r>
            <a:r>
              <a:rPr lang="en-US" sz="1500" dirty="0" err="1" smtClean="0"/>
              <a:t>System.out.println</a:t>
            </a:r>
            <a:r>
              <a:rPr lang="en-US" sz="1500" dirty="0" smtClean="0"/>
              <a:t>("</a:t>
            </a:r>
            <a:r>
              <a:rPr lang="en-US" sz="1500" dirty="0" err="1" smtClean="0"/>
              <a:t>Ekspresi</a:t>
            </a:r>
            <a:r>
              <a:rPr lang="en-US" sz="1500" dirty="0" smtClean="0"/>
              <a:t>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diketahui</a:t>
            </a:r>
            <a:r>
              <a:rPr lang="en-US" sz="1500" dirty="0" smtClean="0"/>
              <a:t> : " + err); }}}}}</a:t>
            </a:r>
            <a:endParaRPr lang="id-ID" sz="15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sz="3600" dirty="0" smtClean="0"/>
              <a:t>Program Copy </a:t>
            </a:r>
            <a:r>
              <a:rPr lang="en-US" sz="3600" dirty="0" err="1" smtClean="0"/>
              <a:t>Isi</a:t>
            </a:r>
            <a:r>
              <a:rPr lang="en-US" sz="3600" dirty="0" smtClean="0"/>
              <a:t> File (Character)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public class </a:t>
            </a:r>
            <a:r>
              <a:rPr lang="en-US" sz="1800" dirty="0" err="1" smtClean="0"/>
              <a:t>CopyCharacters</a:t>
            </a:r>
            <a:r>
              <a:rPr lang="en-US" sz="1800" dirty="0" smtClean="0"/>
              <a:t> {</a:t>
            </a:r>
          </a:p>
          <a:p>
            <a:pPr>
              <a:buNone/>
            </a:pPr>
            <a:r>
              <a:rPr lang="en-US" sz="1800" dirty="0" smtClean="0"/>
              <a:t>	public static void main(String[] </a:t>
            </a:r>
            <a:r>
              <a:rPr lang="en-US" sz="1800" dirty="0" err="1" smtClean="0"/>
              <a:t>args</a:t>
            </a:r>
            <a:r>
              <a:rPr lang="en-US" sz="1800" dirty="0" smtClean="0"/>
              <a:t>) throws </a:t>
            </a:r>
            <a:r>
              <a:rPr lang="en-US" sz="1800" dirty="0" err="1" smtClean="0"/>
              <a:t>IOException</a:t>
            </a:r>
            <a:r>
              <a:rPr lang="en-US" sz="1800" dirty="0" smtClean="0"/>
              <a:t> {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en-US" sz="1800" dirty="0" err="1" smtClean="0"/>
              <a:t>FileReader</a:t>
            </a:r>
            <a:r>
              <a:rPr lang="en-US" sz="1800" dirty="0" smtClean="0"/>
              <a:t> </a:t>
            </a:r>
            <a:r>
              <a:rPr lang="en-US" sz="1800" dirty="0" err="1" smtClean="0"/>
              <a:t>inputStream</a:t>
            </a:r>
            <a:r>
              <a:rPr lang="en-US" sz="1800" dirty="0" smtClean="0"/>
              <a:t> = null; </a:t>
            </a:r>
            <a:r>
              <a:rPr lang="en-US" sz="1800" dirty="0" err="1" smtClean="0"/>
              <a:t>FileWriter</a:t>
            </a:r>
            <a:r>
              <a:rPr lang="en-US" sz="1800" dirty="0" smtClean="0"/>
              <a:t> </a:t>
            </a:r>
            <a:r>
              <a:rPr lang="en-US" sz="1800" dirty="0" err="1" smtClean="0"/>
              <a:t>outputStream</a:t>
            </a:r>
            <a:r>
              <a:rPr lang="en-US" sz="1800" dirty="0" smtClean="0"/>
              <a:t> = null;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	try {</a:t>
            </a:r>
          </a:p>
          <a:p>
            <a:pPr lvl="3">
              <a:buNone/>
            </a:pPr>
            <a:r>
              <a:rPr lang="en-US" sz="1800" dirty="0" err="1" smtClean="0"/>
              <a:t>inputStream</a:t>
            </a:r>
            <a:r>
              <a:rPr lang="en-US" sz="1800" dirty="0" smtClean="0"/>
              <a:t> = new </a:t>
            </a:r>
            <a:r>
              <a:rPr lang="en-US" sz="1800" dirty="0" err="1" smtClean="0"/>
              <a:t>FileReader</a:t>
            </a:r>
            <a:r>
              <a:rPr lang="en-US" sz="1800" dirty="0" smtClean="0"/>
              <a:t>("filesumber.txt");</a:t>
            </a:r>
          </a:p>
          <a:p>
            <a:pPr lvl="3">
              <a:buNone/>
            </a:pPr>
            <a:r>
              <a:rPr lang="en-US" sz="1800" dirty="0" err="1" smtClean="0"/>
              <a:t>outputStream</a:t>
            </a:r>
            <a:r>
              <a:rPr lang="en-US" sz="1800" dirty="0" smtClean="0"/>
              <a:t> = new </a:t>
            </a:r>
            <a:r>
              <a:rPr lang="en-US" sz="1800" dirty="0" err="1" smtClean="0"/>
              <a:t>FileWriter</a:t>
            </a:r>
            <a:r>
              <a:rPr lang="en-US" sz="1800" dirty="0" smtClean="0"/>
              <a:t>("filetujuan.txt");</a:t>
            </a:r>
          </a:p>
          <a:p>
            <a:pPr lvl="3">
              <a:buNone/>
            </a:pPr>
            <a:r>
              <a:rPr lang="en-US" sz="1800" dirty="0" err="1" smtClean="0"/>
              <a:t>int</a:t>
            </a:r>
            <a:r>
              <a:rPr lang="en-US" sz="1800" dirty="0" smtClean="0"/>
              <a:t> c;</a:t>
            </a:r>
          </a:p>
          <a:p>
            <a:pPr lvl="3">
              <a:buNone/>
            </a:pPr>
            <a:r>
              <a:rPr lang="en-US" sz="1800" dirty="0" smtClean="0"/>
              <a:t>while ((c = </a:t>
            </a:r>
            <a:r>
              <a:rPr lang="en-US" sz="1800" dirty="0" err="1" smtClean="0"/>
              <a:t>inputStream.read</a:t>
            </a:r>
            <a:r>
              <a:rPr lang="en-US" sz="1800" dirty="0" smtClean="0"/>
              <a:t>()) != -1) {</a:t>
            </a:r>
          </a:p>
          <a:p>
            <a:pPr>
              <a:buNone/>
            </a:pPr>
            <a:r>
              <a:rPr lang="en-US" sz="1800" dirty="0" smtClean="0"/>
              <a:t>			</a:t>
            </a:r>
            <a:r>
              <a:rPr lang="en-US" sz="1800" dirty="0" err="1" smtClean="0"/>
              <a:t>outputStream.write</a:t>
            </a:r>
            <a:r>
              <a:rPr lang="en-US" sz="1800" dirty="0" smtClean="0"/>
              <a:t>(c); }</a:t>
            </a:r>
          </a:p>
          <a:p>
            <a:pPr>
              <a:buNone/>
            </a:pPr>
            <a:r>
              <a:rPr lang="en-US" sz="1800" dirty="0" smtClean="0"/>
              <a:t>		} finally {</a:t>
            </a:r>
          </a:p>
          <a:p>
            <a:pPr>
              <a:buNone/>
            </a:pPr>
            <a:r>
              <a:rPr lang="en-US" sz="1800" dirty="0" smtClean="0"/>
              <a:t>			if (</a:t>
            </a:r>
            <a:r>
              <a:rPr lang="en-US" sz="1800" dirty="0" err="1" smtClean="0"/>
              <a:t>inputStream</a:t>
            </a:r>
            <a:r>
              <a:rPr lang="en-US" sz="1800" dirty="0" smtClean="0"/>
              <a:t> != null) {</a:t>
            </a:r>
          </a:p>
          <a:p>
            <a:pPr>
              <a:buNone/>
            </a:pPr>
            <a:r>
              <a:rPr lang="en-US" sz="1800" dirty="0" smtClean="0"/>
              <a:t>				</a:t>
            </a:r>
            <a:r>
              <a:rPr lang="en-US" sz="1800" dirty="0" err="1" smtClean="0"/>
              <a:t>inputStream.close</a:t>
            </a:r>
            <a:r>
              <a:rPr lang="en-US" sz="1800" dirty="0" smtClean="0"/>
              <a:t>(); }</a:t>
            </a:r>
          </a:p>
          <a:p>
            <a:pPr>
              <a:buNone/>
            </a:pPr>
            <a:r>
              <a:rPr lang="en-US" sz="1800" dirty="0" smtClean="0"/>
              <a:t>			if (</a:t>
            </a:r>
            <a:r>
              <a:rPr lang="en-US" sz="1800" dirty="0" err="1" smtClean="0"/>
              <a:t>outputStream</a:t>
            </a:r>
            <a:r>
              <a:rPr lang="en-US" sz="1800" dirty="0" smtClean="0"/>
              <a:t> != null) {</a:t>
            </a:r>
          </a:p>
          <a:p>
            <a:pPr>
              <a:buNone/>
            </a:pPr>
            <a:r>
              <a:rPr lang="en-US" sz="1800" dirty="0" smtClean="0"/>
              <a:t>				</a:t>
            </a:r>
            <a:r>
              <a:rPr lang="en-US" sz="1800" dirty="0" err="1" smtClean="0"/>
              <a:t>outputStream.close</a:t>
            </a:r>
            <a:r>
              <a:rPr lang="en-US" sz="1800" dirty="0" smtClean="0"/>
              <a:t>();}</a:t>
            </a:r>
          </a:p>
          <a:p>
            <a:pPr>
              <a:buNone/>
            </a:pPr>
            <a:r>
              <a:rPr lang="en-US" sz="1800" dirty="0" smtClean="0"/>
              <a:t>			}}}</a:t>
            </a:r>
            <a:endParaRPr lang="id-ID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Program Copy </a:t>
            </a:r>
            <a:r>
              <a:rPr lang="en-US" dirty="0" err="1" smtClean="0"/>
              <a:t>Isi</a:t>
            </a:r>
            <a:r>
              <a:rPr lang="en-US" dirty="0" smtClean="0"/>
              <a:t> File (Line)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public class </a:t>
            </a:r>
            <a:r>
              <a:rPr lang="en-US" sz="1700" dirty="0" err="1" smtClean="0"/>
              <a:t>CopyLines</a:t>
            </a:r>
            <a:r>
              <a:rPr lang="en-US" sz="1700" dirty="0" smtClean="0"/>
              <a:t> {</a:t>
            </a:r>
          </a:p>
          <a:p>
            <a:pPr lvl="1">
              <a:buNone/>
            </a:pPr>
            <a:r>
              <a:rPr lang="en-US" sz="1700" dirty="0" smtClean="0"/>
              <a:t>public static void main(String[] </a:t>
            </a:r>
            <a:r>
              <a:rPr lang="en-US" sz="1700" dirty="0" err="1" smtClean="0"/>
              <a:t>args</a:t>
            </a:r>
            <a:r>
              <a:rPr lang="en-US" sz="1700" dirty="0" smtClean="0"/>
              <a:t>) throws </a:t>
            </a:r>
            <a:r>
              <a:rPr lang="en-US" sz="1700" dirty="0" err="1" smtClean="0"/>
              <a:t>IOException</a:t>
            </a:r>
            <a:r>
              <a:rPr lang="en-US" sz="1700" dirty="0" smtClean="0"/>
              <a:t> {</a:t>
            </a:r>
          </a:p>
          <a:p>
            <a:pPr lvl="1">
              <a:buNone/>
            </a:pPr>
            <a:r>
              <a:rPr lang="en-US" sz="1700" dirty="0" smtClean="0"/>
              <a:t>	</a:t>
            </a:r>
            <a:r>
              <a:rPr lang="en-US" sz="1700" dirty="0" err="1" smtClean="0"/>
              <a:t>BufferedReader</a:t>
            </a:r>
            <a:r>
              <a:rPr lang="en-US" sz="1700" dirty="0" smtClean="0"/>
              <a:t> </a:t>
            </a:r>
            <a:r>
              <a:rPr lang="en-US" sz="1700" dirty="0" err="1" smtClean="0"/>
              <a:t>inputStream</a:t>
            </a:r>
            <a:r>
              <a:rPr lang="en-US" sz="1700" dirty="0" smtClean="0"/>
              <a:t> = null; </a:t>
            </a:r>
            <a:r>
              <a:rPr lang="en-US" sz="1700" dirty="0" err="1" smtClean="0"/>
              <a:t>PrintWriter</a:t>
            </a:r>
            <a:r>
              <a:rPr lang="en-US" sz="1700" dirty="0" smtClean="0"/>
              <a:t> </a:t>
            </a:r>
            <a:r>
              <a:rPr lang="en-US" sz="1700" dirty="0" err="1" smtClean="0"/>
              <a:t>outputStream</a:t>
            </a:r>
            <a:r>
              <a:rPr lang="en-US" sz="1700" dirty="0" smtClean="0"/>
              <a:t> = null;</a:t>
            </a:r>
          </a:p>
          <a:p>
            <a:pPr lvl="1">
              <a:buNone/>
            </a:pP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		try {</a:t>
            </a:r>
          </a:p>
          <a:p>
            <a:pPr lvl="3">
              <a:buNone/>
            </a:pPr>
            <a:r>
              <a:rPr lang="en-US" sz="1700" dirty="0" err="1" smtClean="0"/>
              <a:t>inputStream</a:t>
            </a:r>
            <a:r>
              <a:rPr lang="en-US" sz="1700" dirty="0" smtClean="0"/>
              <a:t> = new </a:t>
            </a:r>
            <a:r>
              <a:rPr lang="en-US" sz="1700" dirty="0" err="1" smtClean="0"/>
              <a:t>BufferedReader</a:t>
            </a:r>
            <a:r>
              <a:rPr lang="en-US" sz="1700" dirty="0" smtClean="0"/>
              <a:t>(new </a:t>
            </a:r>
            <a:r>
              <a:rPr lang="en-US" sz="1700" dirty="0" err="1" smtClean="0"/>
              <a:t>FileReader</a:t>
            </a:r>
            <a:r>
              <a:rPr lang="en-US" sz="1700" dirty="0" smtClean="0"/>
              <a:t>("filesumber.txt"));</a:t>
            </a:r>
          </a:p>
          <a:p>
            <a:pPr lvl="3">
              <a:buNone/>
            </a:pPr>
            <a:r>
              <a:rPr lang="en-US" sz="1700" dirty="0" err="1" smtClean="0"/>
              <a:t>outputStream</a:t>
            </a:r>
            <a:r>
              <a:rPr lang="en-US" sz="1700" dirty="0" smtClean="0"/>
              <a:t> = new </a:t>
            </a:r>
            <a:r>
              <a:rPr lang="en-US" sz="1700" dirty="0" err="1" smtClean="0"/>
              <a:t>PrintWriter</a:t>
            </a:r>
            <a:r>
              <a:rPr lang="en-US" sz="1700" dirty="0" smtClean="0"/>
              <a:t>(new </a:t>
            </a:r>
            <a:r>
              <a:rPr lang="en-US" sz="1700" dirty="0" err="1" smtClean="0"/>
              <a:t>FileWriter</a:t>
            </a:r>
            <a:r>
              <a:rPr lang="en-US" sz="1700" dirty="0" smtClean="0"/>
              <a:t>("filetujuan.txt"));</a:t>
            </a:r>
          </a:p>
          <a:p>
            <a:pPr lvl="3">
              <a:buNone/>
            </a:pPr>
            <a:r>
              <a:rPr lang="en-US" sz="1700" dirty="0" smtClean="0"/>
              <a:t>String l;</a:t>
            </a:r>
          </a:p>
          <a:p>
            <a:pPr lvl="3">
              <a:buNone/>
            </a:pPr>
            <a:r>
              <a:rPr lang="en-US" sz="1700" dirty="0" smtClean="0"/>
              <a:t>while ((l = </a:t>
            </a:r>
            <a:r>
              <a:rPr lang="en-US" sz="1700" dirty="0" err="1" smtClean="0"/>
              <a:t>inputStream.readLine</a:t>
            </a:r>
            <a:r>
              <a:rPr lang="en-US" sz="1700" dirty="0" smtClean="0"/>
              <a:t>()) != null) {</a:t>
            </a:r>
          </a:p>
          <a:p>
            <a:pPr lvl="3">
              <a:buNone/>
            </a:pPr>
            <a:r>
              <a:rPr lang="en-US" sz="1700" dirty="0" smtClean="0"/>
              <a:t>	</a:t>
            </a:r>
            <a:r>
              <a:rPr lang="en-US" sz="1700" dirty="0" err="1" smtClean="0"/>
              <a:t>outputStream.println</a:t>
            </a:r>
            <a:r>
              <a:rPr lang="en-US" sz="1700" dirty="0" smtClean="0"/>
              <a:t>(l); }</a:t>
            </a:r>
          </a:p>
          <a:p>
            <a:pPr lvl="3">
              <a:buNone/>
            </a:pPr>
            <a:r>
              <a:rPr lang="en-US" sz="1700" dirty="0" smtClean="0"/>
              <a:t>} finally {</a:t>
            </a:r>
          </a:p>
          <a:p>
            <a:pPr lvl="3">
              <a:buNone/>
            </a:pPr>
            <a:r>
              <a:rPr lang="en-US" sz="1700" dirty="0" smtClean="0"/>
              <a:t>	if (</a:t>
            </a:r>
            <a:r>
              <a:rPr lang="en-US" sz="1700" dirty="0" err="1" smtClean="0"/>
              <a:t>inputStream</a:t>
            </a:r>
            <a:r>
              <a:rPr lang="en-US" sz="1700" dirty="0" smtClean="0"/>
              <a:t> != null) {</a:t>
            </a:r>
          </a:p>
          <a:p>
            <a:pPr lvl="3"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inputStream.close</a:t>
            </a:r>
            <a:r>
              <a:rPr lang="en-US" sz="1700" dirty="0" smtClean="0"/>
              <a:t>();}</a:t>
            </a:r>
          </a:p>
          <a:p>
            <a:pPr lvl="3">
              <a:buNone/>
            </a:pPr>
            <a:r>
              <a:rPr lang="en-US" sz="1700" dirty="0" smtClean="0"/>
              <a:t>	if (</a:t>
            </a:r>
            <a:r>
              <a:rPr lang="en-US" sz="1700" dirty="0" err="1" smtClean="0"/>
              <a:t>outputStream</a:t>
            </a:r>
            <a:r>
              <a:rPr lang="en-US" sz="1700" dirty="0" smtClean="0"/>
              <a:t> != null) {</a:t>
            </a:r>
          </a:p>
          <a:p>
            <a:pPr lvl="3"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outputStream.close</a:t>
            </a:r>
            <a:r>
              <a:rPr lang="en-US" sz="1700" dirty="0" smtClean="0"/>
              <a:t>();}</a:t>
            </a:r>
          </a:p>
          <a:p>
            <a:pPr lvl="3">
              <a:buNone/>
            </a:pPr>
            <a:r>
              <a:rPr lang="en-US" sz="1700" dirty="0" smtClean="0"/>
              <a:t>}}}</a:t>
            </a:r>
            <a:endParaRPr lang="id-ID" sz="17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5.4 </a:t>
            </a:r>
            <a:r>
              <a:rPr lang="en-US" sz="4400" dirty="0" err="1" smtClean="0"/>
              <a:t>Operasi</a:t>
            </a:r>
            <a:r>
              <a:rPr lang="en-US" sz="4400" dirty="0" smtClean="0"/>
              <a:t> </a:t>
            </a:r>
            <a:r>
              <a:rPr lang="en-US" sz="4400" dirty="0" err="1" smtClean="0"/>
              <a:t>Berkas</a:t>
            </a:r>
            <a:r>
              <a:rPr lang="en-US" sz="4400" dirty="0" smtClean="0"/>
              <a:t> (File) </a:t>
            </a:r>
            <a:r>
              <a:rPr lang="en-US" sz="4400" dirty="0" err="1" smtClean="0"/>
              <a:t>dengan</a:t>
            </a:r>
            <a:r>
              <a:rPr lang="en-US" sz="4400" dirty="0" smtClean="0"/>
              <a:t> Class File</a:t>
            </a:r>
            <a:endParaRPr lang="id-ID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File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382000" cy="5410200"/>
          </a:xfrm>
        </p:spPr>
        <p:txBody>
          <a:bodyPr/>
          <a:lstStyle/>
          <a:p>
            <a:r>
              <a:rPr lang="en-US" sz="3200" dirty="0" smtClean="0"/>
              <a:t>Class File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class yang </a:t>
            </a:r>
            <a:r>
              <a:rPr lang="en-US" sz="3200" dirty="0" err="1" smtClean="0"/>
              <a:t>mendukung</a:t>
            </a:r>
            <a:r>
              <a:rPr lang="en-US" sz="3200" dirty="0" smtClean="0"/>
              <a:t> </a:t>
            </a:r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sv-SE" sz="3200" dirty="0" smtClean="0"/>
              <a:t>operasi yang berhubungan dengan berkas (file)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direktori</a:t>
            </a:r>
            <a:r>
              <a:rPr lang="en-US" sz="3200" dirty="0" smtClean="0"/>
              <a:t>(folder)</a:t>
            </a:r>
          </a:p>
          <a:p>
            <a:r>
              <a:rPr lang="en-US" sz="3200" dirty="0" err="1" smtClean="0"/>
              <a:t>Penggunaannya</a:t>
            </a:r>
            <a:r>
              <a:rPr lang="en-US" sz="3200" dirty="0" smtClean="0"/>
              <a:t> </a:t>
            </a:r>
            <a:r>
              <a:rPr lang="en-US" sz="3200" dirty="0" err="1" smtClean="0"/>
              <a:t>misalnya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mengganti</a:t>
            </a:r>
            <a:r>
              <a:rPr lang="en-US" sz="3200" dirty="0" smtClean="0"/>
              <a:t> </a:t>
            </a:r>
            <a:r>
              <a:rPr lang="en-US" sz="3200" dirty="0" err="1" smtClean="0"/>
              <a:t>nama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membuat</a:t>
            </a:r>
            <a:r>
              <a:rPr lang="en-US" sz="3200" dirty="0" smtClean="0"/>
              <a:t> file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direktori</a:t>
            </a:r>
            <a:endParaRPr lang="en-US" sz="3200" dirty="0" smtClean="0"/>
          </a:p>
          <a:p>
            <a:r>
              <a:rPr lang="en-US" sz="3200" dirty="0" err="1" smtClean="0"/>
              <a:t>Konstruktor</a:t>
            </a:r>
            <a:r>
              <a:rPr lang="en-US" sz="3200" dirty="0" smtClean="0"/>
              <a:t> class File:</a:t>
            </a:r>
          </a:p>
          <a:p>
            <a:pPr lvl="1"/>
            <a:r>
              <a:rPr lang="en-US" sz="2800" dirty="0" smtClean="0"/>
              <a:t>File(String </a:t>
            </a:r>
            <a:r>
              <a:rPr lang="en-US" sz="2800" dirty="0" err="1" smtClean="0"/>
              <a:t>nama</a:t>
            </a:r>
            <a:r>
              <a:rPr lang="en-US" sz="2800" dirty="0" smtClean="0"/>
              <a:t>)</a:t>
            </a:r>
          </a:p>
          <a:p>
            <a:pPr lvl="1"/>
            <a:r>
              <a:rPr lang="nn-NO" sz="2800" dirty="0" smtClean="0"/>
              <a:t>File(String induk, String anak)</a:t>
            </a:r>
          </a:p>
          <a:p>
            <a:pPr lvl="1"/>
            <a:r>
              <a:rPr lang="nn-NO" sz="2800" dirty="0" smtClean="0"/>
              <a:t>File(File induk, String anak)</a:t>
            </a:r>
            <a:endParaRPr lang="en-US" sz="2800" dirty="0" smtClean="0"/>
          </a:p>
          <a:p>
            <a:pPr>
              <a:buNone/>
            </a:pPr>
            <a:endParaRPr lang="id-ID" sz="8800" dirty="0" smtClean="0"/>
          </a:p>
          <a:p>
            <a:pPr marL="514350" indent="-514350">
              <a:buFont typeface="+mj-lt"/>
              <a:buAutoNum type="arabicPeriod"/>
            </a:pPr>
            <a:endParaRPr lang="id-ID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685800"/>
          </a:xfrm>
        </p:spPr>
        <p:txBody>
          <a:bodyPr/>
          <a:lstStyle/>
          <a:p>
            <a:r>
              <a:rPr lang="en-US" dirty="0" smtClean="0"/>
              <a:t>Method Class File</a:t>
            </a:r>
            <a:endParaRPr lang="id-ID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431798"/>
              </p:ext>
            </p:extLst>
          </p:nvPr>
        </p:nvGraphicFramePr>
        <p:xfrm>
          <a:off x="457200" y="990595"/>
          <a:ext cx="8305800" cy="3200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105400"/>
                <a:gridCol w="3200400"/>
              </a:tblGrid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lt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Method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kern="1200" baseline="0" dirty="0" err="1" smtClean="0">
                          <a:solidFill>
                            <a:schemeClr val="lt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Deskripsi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abstract void close()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abstract void flush()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write(char[]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cbuf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off,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len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00493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write(char[]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cbuf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off,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len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write(String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2078">
                <a:tc>
                  <a:txBody>
                    <a:bodyPr/>
                    <a:lstStyle/>
                    <a:p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void write(String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off,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24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len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File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1722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1400" dirty="0" smtClean="0"/>
              <a:t>public class </a:t>
            </a:r>
            <a:r>
              <a:rPr lang="en-US" sz="1400" dirty="0" err="1" smtClean="0"/>
              <a:t>InfoFile</a:t>
            </a: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	public static void main(String[] </a:t>
            </a:r>
            <a:r>
              <a:rPr lang="en-US" sz="1400" dirty="0" err="1" smtClean="0"/>
              <a:t>args</a:t>
            </a:r>
            <a:r>
              <a:rPr lang="en-US" sz="1400" dirty="0" smtClean="0"/>
              <a:t>){</a:t>
            </a:r>
          </a:p>
          <a:p>
            <a:pPr lvl="2">
              <a:buNone/>
            </a:pPr>
            <a:r>
              <a:rPr lang="en-US" sz="1400" dirty="0" err="1" smtClean="0"/>
              <a:t>BufferedReader</a:t>
            </a:r>
            <a:r>
              <a:rPr lang="en-US" sz="1400" dirty="0" smtClean="0"/>
              <a:t> </a:t>
            </a:r>
            <a:r>
              <a:rPr lang="en-US" sz="1400" dirty="0" err="1" smtClean="0"/>
              <a:t>StreamTeks</a:t>
            </a:r>
            <a:r>
              <a:rPr lang="en-US" sz="1400" dirty="0" smtClean="0"/>
              <a:t>=new </a:t>
            </a:r>
            <a:r>
              <a:rPr lang="en-US" sz="1400" dirty="0" err="1" smtClean="0"/>
              <a:t>BufferedReader</a:t>
            </a:r>
            <a:r>
              <a:rPr lang="en-US" sz="1400" dirty="0" smtClean="0"/>
              <a:t>(new </a:t>
            </a:r>
            <a:r>
              <a:rPr lang="en-US" sz="1400" dirty="0" err="1" smtClean="0"/>
              <a:t>InputStreamReader</a:t>
            </a:r>
            <a:r>
              <a:rPr lang="en-US" sz="1400" dirty="0" smtClean="0"/>
              <a:t> (</a:t>
            </a:r>
            <a:r>
              <a:rPr lang="en-US" sz="1400" dirty="0" err="1" smtClean="0"/>
              <a:t>System.in</a:t>
            </a:r>
            <a:r>
              <a:rPr lang="en-US" sz="1400" dirty="0" smtClean="0"/>
              <a:t>));</a:t>
            </a:r>
          </a:p>
          <a:p>
            <a:pPr lvl="2">
              <a:buNone/>
            </a:pP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Masukan</a:t>
            </a:r>
            <a:r>
              <a:rPr lang="en-US" sz="1400" dirty="0" smtClean="0"/>
              <a:t> </a:t>
            </a:r>
            <a:r>
              <a:rPr lang="en-US" sz="1400" dirty="0" err="1" smtClean="0"/>
              <a:t>nama</a:t>
            </a:r>
            <a:r>
              <a:rPr lang="en-US" sz="1400" dirty="0" smtClean="0"/>
              <a:t> file:"); String </a:t>
            </a:r>
            <a:r>
              <a:rPr lang="en-US" sz="1400" dirty="0" err="1" smtClean="0"/>
              <a:t>namaBerkas</a:t>
            </a:r>
            <a:r>
              <a:rPr lang="en-US" sz="1400" dirty="0" smtClean="0"/>
              <a:t> = "";</a:t>
            </a:r>
          </a:p>
          <a:p>
            <a:pPr lvl="2">
              <a:buNone/>
            </a:pPr>
            <a:r>
              <a:rPr lang="en-US" sz="1400" dirty="0" smtClean="0"/>
              <a:t>try {</a:t>
            </a:r>
            <a:r>
              <a:rPr lang="en-US" sz="1400" dirty="0" err="1" smtClean="0"/>
              <a:t>namaBerkas</a:t>
            </a:r>
            <a:r>
              <a:rPr lang="en-US" sz="1400" dirty="0" smtClean="0"/>
              <a:t> = </a:t>
            </a:r>
            <a:r>
              <a:rPr lang="en-US" sz="1400" dirty="0" err="1" smtClean="0"/>
              <a:t>StreamTeks.readLine</a:t>
            </a:r>
            <a:r>
              <a:rPr lang="en-US" sz="1400" dirty="0" smtClean="0"/>
              <a:t>();</a:t>
            </a:r>
          </a:p>
          <a:p>
            <a:pPr lvl="2">
              <a:buNone/>
            </a:pPr>
            <a:r>
              <a:rPr lang="en-US" sz="1400" dirty="0" smtClean="0"/>
              <a:t>}catch (</a:t>
            </a:r>
            <a:r>
              <a:rPr lang="en-US" sz="1400" dirty="0" err="1" smtClean="0"/>
              <a:t>IOException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){}</a:t>
            </a:r>
          </a:p>
          <a:p>
            <a:pPr lvl="2">
              <a:buNone/>
            </a:pPr>
            <a:r>
              <a:rPr lang="en-US" sz="1400" dirty="0" smtClean="0"/>
              <a:t>File </a:t>
            </a:r>
            <a:r>
              <a:rPr lang="en-US" sz="1400" dirty="0" err="1" smtClean="0"/>
              <a:t>berkas</a:t>
            </a:r>
            <a:r>
              <a:rPr lang="en-US" sz="1400" dirty="0" smtClean="0"/>
              <a:t> = new File(</a:t>
            </a:r>
            <a:r>
              <a:rPr lang="en-US" sz="1400" dirty="0" err="1" smtClean="0"/>
              <a:t>namaBerkas</a:t>
            </a:r>
            <a:r>
              <a:rPr lang="en-US" sz="1400" dirty="0" smtClean="0"/>
              <a:t>);</a:t>
            </a:r>
          </a:p>
          <a:p>
            <a:pPr lvl="2">
              <a:buNone/>
            </a:pPr>
            <a:r>
              <a:rPr lang="en-US" sz="1400" dirty="0" smtClean="0"/>
              <a:t>if (!</a:t>
            </a:r>
            <a:r>
              <a:rPr lang="en-US" sz="1400" dirty="0" err="1" smtClean="0"/>
              <a:t>berkas.exists</a:t>
            </a:r>
            <a:r>
              <a:rPr lang="en-US" sz="1400" dirty="0" smtClean="0"/>
              <a:t>()){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Berkas</a:t>
            </a:r>
            <a:r>
              <a:rPr lang="en-US" sz="1400" dirty="0" smtClean="0"/>
              <a:t> </a:t>
            </a:r>
            <a:r>
              <a:rPr lang="en-US" sz="1400" dirty="0" err="1" smtClean="0"/>
              <a:t>ini</a:t>
            </a:r>
            <a:r>
              <a:rPr lang="en-US" sz="1400" dirty="0" smtClean="0"/>
              <a:t> </a:t>
            </a:r>
            <a:r>
              <a:rPr lang="en-US" sz="1400" dirty="0" err="1" smtClean="0"/>
              <a:t>tak</a:t>
            </a:r>
            <a:r>
              <a:rPr lang="en-US" sz="1400" dirty="0" smtClean="0"/>
              <a:t> </a:t>
            </a:r>
            <a:r>
              <a:rPr lang="en-US" sz="1400" dirty="0" err="1" smtClean="0"/>
              <a:t>ada</a:t>
            </a:r>
            <a:r>
              <a:rPr lang="en-US" sz="1400" dirty="0" smtClean="0"/>
              <a:t>");}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berkas.isDirectory</a:t>
            </a:r>
            <a:r>
              <a:rPr lang="en-US" sz="1400" dirty="0" smtClean="0"/>
              <a:t>())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Direktori</a:t>
            </a:r>
            <a:r>
              <a:rPr lang="en-US" sz="1400" dirty="0" smtClean="0"/>
              <a:t>"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berkas.isFile</a:t>
            </a:r>
            <a:r>
              <a:rPr lang="en-US" sz="1400" dirty="0" smtClean="0"/>
              <a:t>())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Berkas</a:t>
            </a:r>
            <a:r>
              <a:rPr lang="en-US" sz="1400" dirty="0" smtClean="0"/>
              <a:t> </a:t>
            </a:r>
            <a:r>
              <a:rPr lang="en-US" sz="1400" dirty="0" err="1" smtClean="0"/>
              <a:t>biasa</a:t>
            </a:r>
            <a:r>
              <a:rPr lang="en-US" sz="1400" dirty="0" smtClean="0"/>
              <a:t>");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berkas.isHidden</a:t>
            </a:r>
            <a:r>
              <a:rPr lang="en-US" sz="1400" dirty="0" smtClean="0"/>
              <a:t>())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Tersembunyi</a:t>
            </a:r>
            <a:r>
              <a:rPr lang="en-US" sz="1400" dirty="0" smtClean="0"/>
              <a:t>");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berkas.canRead</a:t>
            </a:r>
            <a:r>
              <a:rPr lang="en-US" sz="1400" dirty="0" smtClean="0"/>
              <a:t>())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Bisa</a:t>
            </a:r>
            <a:r>
              <a:rPr lang="en-US" sz="1400" dirty="0" smtClean="0"/>
              <a:t> </a:t>
            </a:r>
            <a:r>
              <a:rPr lang="en-US" sz="1400" dirty="0" err="1" smtClean="0"/>
              <a:t>dibaca</a:t>
            </a:r>
            <a:r>
              <a:rPr lang="en-US" sz="1400" dirty="0" smtClean="0"/>
              <a:t>");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berkas.canWrite</a:t>
            </a:r>
            <a:r>
              <a:rPr lang="en-US" sz="1400" dirty="0" smtClean="0"/>
              <a:t>())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Bisa</a:t>
            </a:r>
            <a:r>
              <a:rPr lang="en-US" sz="1400" dirty="0" smtClean="0"/>
              <a:t> </a:t>
            </a:r>
            <a:r>
              <a:rPr lang="en-US" sz="1400" dirty="0" err="1" smtClean="0"/>
              <a:t>ditulisi</a:t>
            </a:r>
            <a:r>
              <a:rPr lang="en-US" sz="1400" dirty="0" smtClean="0"/>
              <a:t>");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berkas.canRead</a:t>
            </a:r>
            <a:r>
              <a:rPr lang="en-US" sz="1400" dirty="0" smtClean="0"/>
              <a:t>())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Bisa</a:t>
            </a:r>
            <a:r>
              <a:rPr lang="en-US" sz="1400" dirty="0" smtClean="0"/>
              <a:t> </a:t>
            </a:r>
            <a:r>
              <a:rPr lang="en-US" sz="1400" dirty="0" err="1" smtClean="0"/>
              <a:t>dibaca</a:t>
            </a:r>
            <a:r>
              <a:rPr lang="en-US" sz="1400" dirty="0" smtClean="0"/>
              <a:t>");</a:t>
            </a:r>
          </a:p>
          <a:p>
            <a:pPr lvl="2">
              <a:buNone/>
            </a:pPr>
            <a:r>
              <a:rPr lang="en-US" sz="1400" dirty="0" smtClean="0"/>
              <a:t>if (</a:t>
            </a:r>
            <a:r>
              <a:rPr lang="en-US" sz="1400" dirty="0" err="1" smtClean="0"/>
              <a:t>berkas.isAbsolute</a:t>
            </a:r>
            <a:r>
              <a:rPr lang="en-US" sz="1400" dirty="0" smtClean="0"/>
              <a:t>())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("path </a:t>
            </a:r>
            <a:r>
              <a:rPr lang="en-US" sz="1400" dirty="0" err="1" smtClean="0"/>
              <a:t>absolut</a:t>
            </a:r>
            <a:r>
              <a:rPr lang="en-US" sz="1400" dirty="0" smtClean="0"/>
              <a:t>");</a:t>
            </a:r>
          </a:p>
          <a:p>
            <a:pPr lvl="2">
              <a:buNone/>
            </a:pPr>
            <a:r>
              <a:rPr lang="en-US" sz="1400" dirty="0" smtClean="0"/>
              <a:t>else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("path </a:t>
            </a:r>
            <a:r>
              <a:rPr lang="en-US" sz="1400" dirty="0" err="1" smtClean="0"/>
              <a:t>relatif</a:t>
            </a:r>
            <a:r>
              <a:rPr lang="en-US" sz="1400" dirty="0" smtClean="0"/>
              <a:t>");</a:t>
            </a:r>
          </a:p>
          <a:p>
            <a:pPr lvl="2">
              <a:buNone/>
            </a:pP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Induk</a:t>
            </a:r>
            <a:r>
              <a:rPr lang="en-US" sz="1400" dirty="0" smtClean="0"/>
              <a:t> : " + </a:t>
            </a:r>
            <a:r>
              <a:rPr lang="en-US" sz="1400" dirty="0" err="1" smtClean="0"/>
              <a:t>berkas.getParent</a:t>
            </a:r>
            <a:r>
              <a:rPr lang="en-US" sz="1400" dirty="0" smtClean="0"/>
              <a:t>());</a:t>
            </a:r>
          </a:p>
          <a:p>
            <a:pPr lvl="2">
              <a:buNone/>
            </a:pPr>
            <a:r>
              <a:rPr lang="en-US" sz="1400" dirty="0" err="1" smtClean="0"/>
              <a:t>System.out.println</a:t>
            </a:r>
            <a:r>
              <a:rPr lang="en-US" sz="1400" dirty="0" smtClean="0"/>
              <a:t>("Path : " + </a:t>
            </a:r>
            <a:r>
              <a:rPr lang="en-US" sz="1400" dirty="0" err="1" smtClean="0"/>
              <a:t>berkas.getPath</a:t>
            </a:r>
            <a:r>
              <a:rPr lang="en-US" sz="1400" dirty="0" smtClean="0"/>
              <a:t>());</a:t>
            </a:r>
          </a:p>
          <a:p>
            <a:pPr lvl="2">
              <a:buNone/>
            </a:pPr>
            <a:r>
              <a:rPr lang="en-US" sz="1400" dirty="0" err="1" smtClean="0"/>
              <a:t>System.out.println</a:t>
            </a:r>
            <a:r>
              <a:rPr lang="en-US" sz="1400" dirty="0" smtClean="0"/>
              <a:t>("Path </a:t>
            </a:r>
            <a:r>
              <a:rPr lang="en-US" sz="1400" dirty="0" err="1" smtClean="0"/>
              <a:t>Absolut</a:t>
            </a:r>
            <a:r>
              <a:rPr lang="en-US" sz="1400" dirty="0" smtClean="0"/>
              <a:t> : " + </a:t>
            </a:r>
            <a:r>
              <a:rPr lang="en-US" sz="1400" dirty="0" err="1" smtClean="0"/>
              <a:t>berkas.getAbsolutePath</a:t>
            </a:r>
            <a:r>
              <a:rPr lang="en-US" sz="1400" dirty="0" smtClean="0"/>
              <a:t>());</a:t>
            </a:r>
          </a:p>
          <a:p>
            <a:pPr lvl="2">
              <a:buNone/>
            </a:pP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Nama</a:t>
            </a:r>
            <a:r>
              <a:rPr lang="en-US" sz="1400" dirty="0" smtClean="0"/>
              <a:t> : " + </a:t>
            </a:r>
            <a:r>
              <a:rPr lang="en-US" sz="1400" dirty="0" err="1" smtClean="0"/>
              <a:t>berkas.getName</a:t>
            </a:r>
            <a:r>
              <a:rPr lang="en-US" sz="1400" dirty="0" smtClean="0"/>
              <a:t>());</a:t>
            </a:r>
          </a:p>
          <a:p>
            <a:pPr lvl="2">
              <a:buNone/>
            </a:pPr>
            <a:r>
              <a:rPr lang="en-US" sz="1400" dirty="0" err="1" smtClean="0"/>
              <a:t>System.out.println</a:t>
            </a:r>
            <a:r>
              <a:rPr lang="en-US" sz="1400" dirty="0" smtClean="0"/>
              <a:t>("</a:t>
            </a:r>
            <a:r>
              <a:rPr lang="en-US" sz="1400" dirty="0" err="1" smtClean="0"/>
              <a:t>Ukuran</a:t>
            </a:r>
            <a:r>
              <a:rPr lang="en-US" sz="1400" dirty="0" smtClean="0"/>
              <a:t> : " + </a:t>
            </a:r>
            <a:r>
              <a:rPr lang="en-US" sz="1400" dirty="0" err="1" smtClean="0"/>
              <a:t>berkas.length</a:t>
            </a:r>
            <a:r>
              <a:rPr lang="en-US" sz="1400" dirty="0" smtClean="0"/>
              <a:t>() +" byte");}}</a:t>
            </a:r>
            <a:endParaRPr lang="id-ID" sz="1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Eksepsi</a:t>
            </a:r>
            <a:endParaRPr lang="en-US" dirty="0" smtClean="0"/>
          </a:p>
        </p:txBody>
      </p:sp>
      <p:sp>
        <p:nvSpPr>
          <p:cNvPr id="11356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8458200" cy="4259263"/>
          </a:xfrm>
        </p:spPr>
        <p:txBody>
          <a:bodyPr/>
          <a:lstStyle/>
          <a:p>
            <a:r>
              <a:rPr lang="en-US" sz="3200" dirty="0" err="1" smtClean="0"/>
              <a:t>Eksepsi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kondisi</a:t>
            </a:r>
            <a:r>
              <a:rPr lang="en-US" sz="3200" dirty="0" smtClean="0">
                <a:solidFill>
                  <a:srgbClr val="C00000"/>
                </a:solidFill>
              </a:rPr>
              <a:t> abnormal </a:t>
            </a:r>
            <a:r>
              <a:rPr lang="en-US" sz="3200" dirty="0" smtClean="0"/>
              <a:t>yang </a:t>
            </a:r>
            <a:r>
              <a:rPr lang="en-US" sz="3200" dirty="0" err="1" smtClean="0"/>
              <a:t>terjadi</a:t>
            </a:r>
            <a:r>
              <a:rPr lang="en-US" sz="3200" dirty="0" smtClean="0"/>
              <a:t> </a:t>
            </a:r>
            <a:r>
              <a:rPr lang="fi-FI" sz="3200" dirty="0" smtClean="0"/>
              <a:t>pada </a:t>
            </a:r>
            <a:r>
              <a:rPr lang="fi-FI" sz="3200" dirty="0" smtClean="0">
                <a:solidFill>
                  <a:srgbClr val="C00000"/>
                </a:solidFill>
              </a:rPr>
              <a:t>saat suatu perintah dieksekusi</a:t>
            </a:r>
          </a:p>
          <a:p>
            <a:r>
              <a:rPr lang="en-US" sz="3200" dirty="0" err="1" smtClean="0"/>
              <a:t>Ketika</a:t>
            </a:r>
            <a:r>
              <a:rPr lang="en-US" sz="3200" dirty="0" smtClean="0"/>
              <a:t> </a:t>
            </a:r>
            <a:r>
              <a:rPr lang="en-US" sz="3200" dirty="0" err="1" smtClean="0"/>
              <a:t>eksepsi</a:t>
            </a:r>
            <a:r>
              <a:rPr lang="en-US" sz="3200" dirty="0" smtClean="0"/>
              <a:t> </a:t>
            </a:r>
            <a:r>
              <a:rPr lang="en-US" sz="3200" dirty="0" err="1" smtClean="0"/>
              <a:t>terjadi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method,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fi-FI" sz="3200" dirty="0" smtClean="0"/>
              <a:t>dua pilihan yang dapat dilakukan: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sz="2800" dirty="0" err="1" smtClean="0">
                <a:solidFill>
                  <a:srgbClr val="C00000"/>
                </a:solidFill>
              </a:rPr>
              <a:t>Menangani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sendiri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/>
              <a:t>eksepsi</a:t>
            </a:r>
            <a:endParaRPr lang="en-US" sz="2800" dirty="0" smtClean="0"/>
          </a:p>
          <a:p>
            <a:pPr marL="806450" lvl="1" indent="-457200">
              <a:buFont typeface="+mj-lt"/>
              <a:buAutoNum type="arabicPeriod"/>
            </a:pPr>
            <a:r>
              <a:rPr lang="en-US" sz="2800" dirty="0" err="1" smtClean="0">
                <a:solidFill>
                  <a:srgbClr val="C00000"/>
                </a:solidFill>
              </a:rPr>
              <a:t>Meneruskannya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ke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luar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(throw)</a:t>
            </a:r>
          </a:p>
          <a:p>
            <a:r>
              <a:rPr lang="en-US" sz="3200" dirty="0" smtClean="0"/>
              <a:t>Keyword </a:t>
            </a:r>
            <a:r>
              <a:rPr lang="en-US" sz="3200" dirty="0" err="1" smtClean="0"/>
              <a:t>eksepsi</a:t>
            </a:r>
            <a:r>
              <a:rPr lang="en-US" sz="3200" dirty="0" smtClean="0"/>
              <a:t>:</a:t>
            </a: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sz="3600" dirty="0" smtClean="0"/>
              <a:t>	</a:t>
            </a:r>
            <a:r>
              <a:rPr lang="en-US" dirty="0" smtClean="0">
                <a:solidFill>
                  <a:srgbClr val="C00000"/>
                </a:solidFill>
              </a:rPr>
              <a:t>try, catch, finally, </a:t>
            </a:r>
            <a:r>
              <a:rPr lang="en-US" dirty="0" err="1" smtClean="0">
                <a:solidFill>
                  <a:srgbClr val="C00000"/>
                </a:solidFill>
              </a:rPr>
              <a:t>throw,throws</a:t>
            </a:r>
            <a:endParaRPr lang="id-ID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3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3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3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3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3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3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3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3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3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3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3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619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Menghapus</a:t>
            </a:r>
            <a:r>
              <a:rPr lang="en-US" dirty="0" smtClean="0"/>
              <a:t> File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id-ID" sz="1600" dirty="0" smtClean="0"/>
          </a:p>
          <a:p>
            <a:pPr>
              <a:buNone/>
            </a:pPr>
            <a:r>
              <a:rPr lang="en-US" sz="1600" dirty="0" smtClean="0"/>
              <a:t>public class </a:t>
            </a:r>
            <a:r>
              <a:rPr lang="en-US" sz="1600" dirty="0" err="1" smtClean="0"/>
              <a:t>HapusFile</a:t>
            </a:r>
            <a:r>
              <a:rPr lang="en-US" sz="1600" dirty="0" smtClean="0"/>
              <a:t>{</a:t>
            </a:r>
          </a:p>
          <a:p>
            <a:pPr lvl="1">
              <a:buNone/>
            </a:pPr>
            <a:r>
              <a:rPr lang="en-US" sz="1600" dirty="0" smtClean="0"/>
              <a:t>public static void main (String[] </a:t>
            </a:r>
            <a:r>
              <a:rPr lang="en-US" sz="1600" dirty="0" err="1" smtClean="0"/>
              <a:t>args</a:t>
            </a:r>
            <a:r>
              <a:rPr lang="en-US" sz="1600" dirty="0" smtClean="0"/>
              <a:t>) {</a:t>
            </a:r>
          </a:p>
          <a:p>
            <a:pPr lvl="1">
              <a:buNone/>
            </a:pPr>
            <a:r>
              <a:rPr lang="en-US" sz="1600" dirty="0" smtClean="0"/>
              <a:t>String </a:t>
            </a:r>
            <a:r>
              <a:rPr lang="en-US" sz="1600" dirty="0" err="1" smtClean="0"/>
              <a:t>namaFile</a:t>
            </a:r>
            <a:r>
              <a:rPr lang="en-US" sz="1600" dirty="0" smtClean="0"/>
              <a:t> = "filetujuan.txt";</a:t>
            </a:r>
          </a:p>
          <a:p>
            <a:pPr lvl="1">
              <a:buNone/>
            </a:pPr>
            <a:r>
              <a:rPr lang="en-US" sz="1600" dirty="0" smtClean="0"/>
              <a:t>try {</a:t>
            </a:r>
          </a:p>
          <a:p>
            <a:pPr lvl="1"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FileOutputStream</a:t>
            </a:r>
            <a:r>
              <a:rPr lang="en-US" sz="1600" dirty="0" smtClean="0"/>
              <a:t> </a:t>
            </a:r>
            <a:r>
              <a:rPr lang="en-US" sz="1600" dirty="0" err="1" smtClean="0"/>
              <a:t>berkasTem</a:t>
            </a:r>
            <a:r>
              <a:rPr lang="en-US" sz="1600" dirty="0" smtClean="0"/>
              <a:t> = new </a:t>
            </a:r>
            <a:r>
              <a:rPr lang="en-US" sz="1600" dirty="0" err="1" smtClean="0"/>
              <a:t>FileOutputStream</a:t>
            </a:r>
            <a:r>
              <a:rPr lang="en-US" sz="1600" dirty="0" smtClean="0"/>
              <a:t>(</a:t>
            </a:r>
            <a:r>
              <a:rPr lang="en-US" sz="1600" dirty="0" err="1" smtClean="0"/>
              <a:t>namaFile</a:t>
            </a:r>
            <a:r>
              <a:rPr lang="en-US" sz="1600" dirty="0" smtClean="0"/>
              <a:t>);</a:t>
            </a:r>
          </a:p>
          <a:p>
            <a:pPr lvl="1"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berkasTem.close</a:t>
            </a:r>
            <a:r>
              <a:rPr lang="en-US" sz="1600" dirty="0" smtClean="0"/>
              <a:t>();</a:t>
            </a:r>
          </a:p>
          <a:p>
            <a:pPr lvl="1">
              <a:buNone/>
            </a:pPr>
            <a:r>
              <a:rPr lang="en-US" sz="1600" dirty="0" smtClean="0"/>
              <a:t>} catch (</a:t>
            </a:r>
            <a:r>
              <a:rPr lang="en-US" sz="1600" dirty="0" err="1" smtClean="0"/>
              <a:t>IOException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) {}</a:t>
            </a:r>
          </a:p>
          <a:p>
            <a:pPr lvl="1">
              <a:buNone/>
            </a:pPr>
            <a:r>
              <a:rPr lang="en-US" sz="1600" dirty="0" smtClean="0"/>
              <a:t>File </a:t>
            </a:r>
            <a:r>
              <a:rPr lang="en-US" sz="1600" dirty="0" err="1" smtClean="0"/>
              <a:t>berkas</a:t>
            </a:r>
            <a:r>
              <a:rPr lang="en-US" sz="1600" dirty="0" smtClean="0"/>
              <a:t> = new File (</a:t>
            </a:r>
            <a:r>
              <a:rPr lang="en-US" sz="1600" dirty="0" err="1" smtClean="0"/>
              <a:t>namaFile</a:t>
            </a:r>
            <a:r>
              <a:rPr lang="en-US" sz="1600" dirty="0" smtClean="0"/>
              <a:t>);</a:t>
            </a:r>
          </a:p>
          <a:p>
            <a:pPr lvl="1">
              <a:buNone/>
            </a:pPr>
            <a:r>
              <a:rPr lang="en-US" sz="1600" dirty="0" smtClean="0"/>
              <a:t>if (</a:t>
            </a:r>
            <a:r>
              <a:rPr lang="en-US" sz="1600" dirty="0" err="1" smtClean="0"/>
              <a:t>berkas.exists</a:t>
            </a:r>
            <a:r>
              <a:rPr lang="en-US" sz="1600" dirty="0" smtClean="0"/>
              <a:t>()) 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Berkas</a:t>
            </a:r>
            <a:r>
              <a:rPr lang="en-US" sz="1600" dirty="0" smtClean="0"/>
              <a:t> " + </a:t>
            </a:r>
            <a:r>
              <a:rPr lang="en-US" sz="1600" dirty="0" err="1" smtClean="0"/>
              <a:t>namaFile</a:t>
            </a:r>
            <a:r>
              <a:rPr lang="en-US" sz="1600" dirty="0" smtClean="0"/>
              <a:t> + " </a:t>
            </a:r>
            <a:r>
              <a:rPr lang="en-US" sz="1600" dirty="0" err="1" smtClean="0"/>
              <a:t>ada</a:t>
            </a:r>
            <a:r>
              <a:rPr lang="en-US" sz="1600" dirty="0" smtClean="0"/>
              <a:t>");</a:t>
            </a:r>
          </a:p>
          <a:p>
            <a:pPr lvl="1">
              <a:buNone/>
            </a:pPr>
            <a:r>
              <a:rPr lang="en-US" sz="1600" dirty="0" smtClean="0"/>
              <a:t>else 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Berkas</a:t>
            </a:r>
            <a:r>
              <a:rPr lang="en-US" sz="1600" dirty="0" smtClean="0"/>
              <a:t> " + </a:t>
            </a:r>
            <a:r>
              <a:rPr lang="en-US" sz="1600" dirty="0" err="1" smtClean="0"/>
              <a:t>namaFile</a:t>
            </a:r>
            <a:r>
              <a:rPr lang="en-US" sz="1600" dirty="0" smtClean="0"/>
              <a:t> + "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dihapus</a:t>
            </a:r>
            <a:r>
              <a:rPr lang="en-US" sz="1600" dirty="0" smtClean="0"/>
              <a:t>");</a:t>
            </a:r>
          </a:p>
          <a:p>
            <a:pPr lvl="1">
              <a:buNone/>
            </a:pPr>
            <a:endParaRPr lang="en-US" sz="1600" dirty="0" smtClean="0"/>
          </a:p>
          <a:p>
            <a:pPr lvl="1">
              <a:buNone/>
            </a:pPr>
            <a:r>
              <a:rPr lang="en-US" sz="1600" dirty="0" err="1" smtClean="0"/>
              <a:t>berkas.delete</a:t>
            </a:r>
            <a:r>
              <a:rPr lang="en-US" sz="1600" dirty="0" smtClean="0"/>
              <a:t>();</a:t>
            </a:r>
          </a:p>
          <a:p>
            <a:pPr lvl="1">
              <a:buNone/>
            </a:pP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Setelah</a:t>
            </a:r>
            <a:r>
              <a:rPr lang="en-US" sz="1600" dirty="0" smtClean="0"/>
              <a:t> </a:t>
            </a:r>
            <a:r>
              <a:rPr lang="en-US" sz="1600" dirty="0" err="1" smtClean="0"/>
              <a:t>penghapusan</a:t>
            </a:r>
            <a:r>
              <a:rPr lang="en-US" sz="1600" dirty="0" smtClean="0"/>
              <a:t>....");</a:t>
            </a:r>
          </a:p>
          <a:p>
            <a:pPr lvl="1">
              <a:buNone/>
            </a:pPr>
            <a:endParaRPr lang="en-US" sz="1600" dirty="0" smtClean="0"/>
          </a:p>
          <a:p>
            <a:pPr lvl="1">
              <a:buNone/>
            </a:pPr>
            <a:r>
              <a:rPr lang="en-US" sz="1600" dirty="0" smtClean="0"/>
              <a:t>if (</a:t>
            </a:r>
            <a:r>
              <a:rPr lang="en-US" sz="1600" dirty="0" err="1" smtClean="0"/>
              <a:t>berkas.exists</a:t>
            </a:r>
            <a:r>
              <a:rPr lang="en-US" sz="1600" dirty="0" smtClean="0"/>
              <a:t>()) 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Berkas</a:t>
            </a:r>
            <a:r>
              <a:rPr lang="en-US" sz="1600" dirty="0" smtClean="0"/>
              <a:t> " + </a:t>
            </a:r>
            <a:r>
              <a:rPr lang="en-US" sz="1600" dirty="0" err="1" smtClean="0"/>
              <a:t>namaFile</a:t>
            </a:r>
            <a:r>
              <a:rPr lang="en-US" sz="1600" dirty="0" smtClean="0"/>
              <a:t> + " </a:t>
            </a:r>
            <a:r>
              <a:rPr lang="en-US" sz="1600" dirty="0" err="1" smtClean="0"/>
              <a:t>ada</a:t>
            </a:r>
            <a:r>
              <a:rPr lang="en-US" sz="1600" dirty="0" smtClean="0"/>
              <a:t>");</a:t>
            </a:r>
          </a:p>
          <a:p>
            <a:pPr lvl="1">
              <a:buNone/>
            </a:pPr>
            <a:r>
              <a:rPr lang="en-US" sz="1600" dirty="0" smtClean="0"/>
              <a:t>else 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</a:t>
            </a:r>
            <a:r>
              <a:rPr lang="en-US" sz="1600" dirty="0" err="1" smtClean="0"/>
              <a:t>Berkas</a:t>
            </a:r>
            <a:r>
              <a:rPr lang="en-US" sz="1600" dirty="0" smtClean="0"/>
              <a:t> " + </a:t>
            </a:r>
            <a:r>
              <a:rPr lang="en-US" sz="1600" dirty="0" err="1" smtClean="0"/>
              <a:t>namaFile</a:t>
            </a:r>
            <a:r>
              <a:rPr lang="en-US" sz="1600" dirty="0" smtClean="0"/>
              <a:t> + "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dihapus</a:t>
            </a:r>
            <a:r>
              <a:rPr lang="en-US" sz="1600" dirty="0" smtClean="0"/>
              <a:t>");</a:t>
            </a:r>
          </a:p>
          <a:p>
            <a:pPr>
              <a:buNone/>
            </a:pPr>
            <a:r>
              <a:rPr lang="en-US" sz="1600" dirty="0" smtClean="0"/>
              <a:t>}}</a:t>
            </a:r>
            <a:endParaRPr lang="id-ID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Mengganti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File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public class </a:t>
            </a:r>
            <a:r>
              <a:rPr lang="en-US" sz="2000" dirty="0" err="1" smtClean="0"/>
              <a:t>GantiNamaFile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dirty="0" smtClean="0"/>
              <a:t>	public static void main(String[] </a:t>
            </a:r>
            <a:r>
              <a:rPr lang="en-US" sz="2000" dirty="0" err="1" smtClean="0"/>
              <a:t>args</a:t>
            </a:r>
            <a:r>
              <a:rPr lang="en-US" sz="2000" dirty="0" smtClean="0"/>
              <a:t>) {</a:t>
            </a:r>
          </a:p>
          <a:p>
            <a:pPr lvl="2">
              <a:buNone/>
            </a:pPr>
            <a:r>
              <a:rPr lang="en-US" sz="2000" dirty="0" smtClean="0"/>
              <a:t>String </a:t>
            </a:r>
            <a:r>
              <a:rPr lang="en-US" sz="2000" dirty="0" err="1" smtClean="0"/>
              <a:t>namaFile</a:t>
            </a:r>
            <a:r>
              <a:rPr lang="en-US" sz="2000" dirty="0" smtClean="0"/>
              <a:t> = "FileBaru.txt";</a:t>
            </a:r>
          </a:p>
          <a:p>
            <a:pPr lvl="2">
              <a:buNone/>
            </a:pPr>
            <a:r>
              <a:rPr lang="en-US" sz="2000" dirty="0" smtClean="0"/>
              <a:t>try {</a:t>
            </a:r>
          </a:p>
          <a:p>
            <a:pPr lvl="3">
              <a:buNone/>
            </a:pPr>
            <a:r>
              <a:rPr lang="en-US" dirty="0" err="1" smtClean="0"/>
              <a:t>FileOutputStream</a:t>
            </a:r>
            <a:r>
              <a:rPr lang="en-US" dirty="0" smtClean="0"/>
              <a:t> </a:t>
            </a:r>
            <a:r>
              <a:rPr lang="en-US" dirty="0" err="1" smtClean="0"/>
              <a:t>berkasTem</a:t>
            </a:r>
            <a:r>
              <a:rPr lang="en-US" dirty="0" smtClean="0"/>
              <a:t>=new </a:t>
            </a:r>
            <a:r>
              <a:rPr lang="en-US" dirty="0" err="1" smtClean="0"/>
              <a:t>FileOutputStream</a:t>
            </a:r>
            <a:r>
              <a:rPr lang="en-US" dirty="0" smtClean="0"/>
              <a:t> (</a:t>
            </a:r>
            <a:r>
              <a:rPr lang="en-US" dirty="0" err="1" smtClean="0"/>
              <a:t>namaFile</a:t>
            </a:r>
            <a:r>
              <a:rPr lang="en-US" dirty="0" smtClean="0"/>
              <a:t>);</a:t>
            </a:r>
          </a:p>
          <a:p>
            <a:pPr lvl="3">
              <a:buNone/>
            </a:pPr>
            <a:r>
              <a:rPr lang="en-US" dirty="0" err="1" smtClean="0"/>
              <a:t>berkasTem</a:t>
            </a:r>
            <a:r>
              <a:rPr lang="en-US" dirty="0" smtClean="0"/>
              <a:t> close()</a:t>
            </a:r>
          </a:p>
          <a:p>
            <a:pPr lvl="2">
              <a:buNone/>
            </a:pPr>
            <a:r>
              <a:rPr lang="en-US" sz="2000" dirty="0" smtClean="0"/>
              <a:t>}catch (</a:t>
            </a:r>
            <a:r>
              <a:rPr lang="en-US" sz="2000" dirty="0" err="1" smtClean="0"/>
              <a:t>IOException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) {}</a:t>
            </a:r>
          </a:p>
          <a:p>
            <a:pPr lvl="2">
              <a:buNone/>
            </a:pPr>
            <a:endParaRPr lang="en-US" sz="2000" dirty="0" smtClean="0"/>
          </a:p>
          <a:p>
            <a:pPr lvl="2">
              <a:buNone/>
            </a:pPr>
            <a:r>
              <a:rPr lang="en-US" sz="2000" dirty="0" smtClean="0"/>
              <a:t>File </a:t>
            </a:r>
            <a:r>
              <a:rPr lang="en-US" sz="2000" dirty="0" err="1" smtClean="0"/>
              <a:t>berkasSemula</a:t>
            </a:r>
            <a:r>
              <a:rPr lang="en-US" sz="2000" dirty="0" smtClean="0"/>
              <a:t>= new File(</a:t>
            </a:r>
            <a:r>
              <a:rPr lang="en-US" sz="2000" dirty="0" err="1" smtClean="0"/>
              <a:t>namaFile</a:t>
            </a:r>
            <a:r>
              <a:rPr lang="en-US" sz="2000" dirty="0" smtClean="0"/>
              <a:t>);</a:t>
            </a:r>
          </a:p>
          <a:p>
            <a:pPr lvl="2">
              <a:buNone/>
            </a:pPr>
            <a:r>
              <a:rPr lang="en-US" sz="2000" dirty="0" smtClean="0"/>
              <a:t>File </a:t>
            </a:r>
            <a:r>
              <a:rPr lang="en-US" sz="2000" dirty="0" err="1" smtClean="0"/>
              <a:t>berkasBaru</a:t>
            </a:r>
            <a:r>
              <a:rPr lang="en-US" sz="2000" dirty="0" smtClean="0"/>
              <a:t> = new File("NamaBaru.txt");</a:t>
            </a:r>
          </a:p>
          <a:p>
            <a:pPr lvl="2">
              <a:buNone/>
            </a:pPr>
            <a:endParaRPr lang="en-US" sz="2000" dirty="0" smtClean="0"/>
          </a:p>
          <a:p>
            <a:pPr lvl="2">
              <a:buNone/>
            </a:pPr>
            <a:r>
              <a:rPr lang="en-US" sz="2000" dirty="0" err="1" smtClean="0"/>
              <a:t>berkasSemula.renameTo</a:t>
            </a:r>
            <a:r>
              <a:rPr lang="en-US" sz="2000" dirty="0" smtClean="0"/>
              <a:t>(</a:t>
            </a:r>
            <a:r>
              <a:rPr lang="en-US" sz="2000" dirty="0" err="1" smtClean="0"/>
              <a:t>berkasBaru</a:t>
            </a:r>
            <a:r>
              <a:rPr lang="en-US" sz="2000" dirty="0" smtClean="0"/>
              <a:t>);</a:t>
            </a:r>
          </a:p>
          <a:p>
            <a:pPr lvl="2">
              <a:buNone/>
            </a:pPr>
            <a:r>
              <a:rPr lang="en-US" sz="2000" dirty="0" err="1" smtClean="0"/>
              <a:t>System.out.println</a:t>
            </a:r>
            <a:r>
              <a:rPr lang="en-US" sz="2000" dirty="0" smtClean="0"/>
              <a:t>("</a:t>
            </a:r>
            <a:r>
              <a:rPr lang="en-US" sz="2000" dirty="0" err="1" smtClean="0"/>
              <a:t>Nama</a:t>
            </a:r>
            <a:r>
              <a:rPr lang="en-US" sz="2000" dirty="0" smtClean="0"/>
              <a:t>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diganti</a:t>
            </a:r>
            <a:r>
              <a:rPr lang="en-US" sz="2000" dirty="0" smtClean="0"/>
              <a:t>");</a:t>
            </a:r>
          </a:p>
          <a:p>
            <a:pPr>
              <a:buNone/>
            </a:pPr>
            <a:r>
              <a:rPr lang="en-US" sz="2000" dirty="0" smtClean="0"/>
              <a:t>	}}</a:t>
            </a:r>
            <a:endParaRPr lang="id-ID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Direktori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public class </a:t>
            </a:r>
            <a:r>
              <a:rPr lang="en-US" sz="2800" dirty="0" err="1" smtClean="0"/>
              <a:t>BuatDir</a:t>
            </a:r>
            <a:r>
              <a:rPr lang="en-US" sz="2800" dirty="0" smtClean="0"/>
              <a:t> {</a:t>
            </a:r>
          </a:p>
          <a:p>
            <a:pPr>
              <a:buNone/>
            </a:pPr>
            <a:r>
              <a:rPr lang="en-US" sz="2800" dirty="0" smtClean="0"/>
              <a:t>	public static void main(String [] </a:t>
            </a:r>
            <a:r>
              <a:rPr lang="en-US" sz="2800" dirty="0" err="1" smtClean="0"/>
              <a:t>args</a:t>
            </a:r>
            <a:r>
              <a:rPr lang="en-US" sz="2800" dirty="0" smtClean="0"/>
              <a:t>) {</a:t>
            </a:r>
          </a:p>
          <a:p>
            <a:pPr>
              <a:buNone/>
            </a:pPr>
            <a:endParaRPr lang="en-US" sz="2800" dirty="0" smtClean="0"/>
          </a:p>
          <a:p>
            <a:pPr lvl="2">
              <a:buNone/>
            </a:pPr>
            <a:r>
              <a:rPr lang="en-US" sz="2800" dirty="0" smtClean="0"/>
              <a:t>String </a:t>
            </a:r>
            <a:r>
              <a:rPr lang="en-US" sz="2800" dirty="0" err="1" smtClean="0"/>
              <a:t>namaDir</a:t>
            </a:r>
            <a:r>
              <a:rPr lang="en-US" sz="2800" dirty="0" smtClean="0"/>
              <a:t> = "</a:t>
            </a:r>
            <a:r>
              <a:rPr lang="en-US" sz="2800" dirty="0" err="1" smtClean="0"/>
              <a:t>latihan</a:t>
            </a:r>
            <a:r>
              <a:rPr lang="en-US" sz="2800" dirty="0" smtClean="0"/>
              <a:t>";</a:t>
            </a:r>
          </a:p>
          <a:p>
            <a:pPr lvl="2">
              <a:buNone/>
            </a:pPr>
            <a:r>
              <a:rPr lang="en-US" sz="2800" dirty="0" smtClean="0"/>
              <a:t>File dir = new File (</a:t>
            </a:r>
            <a:r>
              <a:rPr lang="en-US" sz="2800" dirty="0" err="1" smtClean="0"/>
              <a:t>namaDir</a:t>
            </a:r>
            <a:r>
              <a:rPr lang="en-US" sz="2800" dirty="0" smtClean="0"/>
              <a:t>);</a:t>
            </a:r>
          </a:p>
          <a:p>
            <a:pPr lvl="2">
              <a:buNone/>
            </a:pPr>
            <a:r>
              <a:rPr lang="en-US" sz="2800" dirty="0" err="1" smtClean="0"/>
              <a:t>dir.mkdir</a:t>
            </a:r>
            <a:r>
              <a:rPr lang="en-US" sz="2800" dirty="0" smtClean="0"/>
              <a:t>();</a:t>
            </a:r>
          </a:p>
          <a:p>
            <a:pPr lvl="1">
              <a:buNone/>
            </a:pPr>
            <a:r>
              <a:rPr lang="en-US" sz="2800" dirty="0" smtClean="0"/>
              <a:t>}</a:t>
            </a:r>
          </a:p>
          <a:p>
            <a:pPr>
              <a:buNone/>
            </a:pPr>
            <a:r>
              <a:rPr lang="en-US" sz="2800" dirty="0" smtClean="0"/>
              <a:t>}</a:t>
            </a:r>
            <a:endParaRPr lang="id-ID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sz="3600" dirty="0" err="1" smtClean="0"/>
              <a:t>Mengakses</a:t>
            </a:r>
            <a:r>
              <a:rPr lang="en-US" sz="3600" dirty="0" smtClean="0"/>
              <a:t> Data </a:t>
            </a:r>
            <a:r>
              <a:rPr lang="en-US" sz="3600" dirty="0" err="1" smtClean="0"/>
              <a:t>NonSekuensial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96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1800" dirty="0" smtClean="0"/>
              <a:t>public class </a:t>
            </a:r>
            <a:r>
              <a:rPr lang="en-US" sz="1800" dirty="0" err="1" smtClean="0"/>
              <a:t>RandomAccessFileBeraksi</a:t>
            </a:r>
            <a:r>
              <a:rPr lang="en-US" sz="1800" dirty="0" smtClean="0"/>
              <a:t>{</a:t>
            </a:r>
          </a:p>
          <a:p>
            <a:pPr>
              <a:buNone/>
            </a:pPr>
            <a:r>
              <a:rPr lang="en-US" sz="1800" dirty="0" smtClean="0"/>
              <a:t>	public static void main(String [] </a:t>
            </a:r>
            <a:r>
              <a:rPr lang="en-US" sz="1800" dirty="0" err="1" smtClean="0"/>
              <a:t>args</a:t>
            </a:r>
            <a:r>
              <a:rPr lang="en-US" sz="1800" dirty="0" smtClean="0"/>
              <a:t>) throws </a:t>
            </a:r>
            <a:r>
              <a:rPr lang="en-US" sz="1800" dirty="0" err="1" smtClean="0"/>
              <a:t>IOException</a:t>
            </a:r>
            <a:r>
              <a:rPr lang="en-US" sz="1800" dirty="0" smtClean="0"/>
              <a:t>{</a:t>
            </a:r>
          </a:p>
          <a:p>
            <a:pPr lvl="2">
              <a:buNone/>
            </a:pPr>
            <a:r>
              <a:rPr lang="en-US" sz="1800" dirty="0" err="1" smtClean="0"/>
              <a:t>RandomAccessFile</a:t>
            </a:r>
            <a:r>
              <a:rPr lang="en-US" sz="1800" dirty="0" smtClean="0"/>
              <a:t> </a:t>
            </a:r>
            <a:r>
              <a:rPr lang="en-US" sz="1800" dirty="0" err="1" smtClean="0"/>
              <a:t>berkas</a:t>
            </a:r>
            <a:r>
              <a:rPr lang="en-US" sz="1800" dirty="0" smtClean="0"/>
              <a:t> = new </a:t>
            </a:r>
            <a:r>
              <a:rPr lang="en-US" sz="1800" dirty="0" err="1" smtClean="0"/>
              <a:t>RandomAccessFile</a:t>
            </a:r>
            <a:r>
              <a:rPr lang="en-US" sz="1800" dirty="0" smtClean="0"/>
              <a:t>("latihan.txt", "</a:t>
            </a:r>
            <a:r>
              <a:rPr lang="en-US" sz="1800" dirty="0" err="1" smtClean="0"/>
              <a:t>rw</a:t>
            </a:r>
            <a:r>
              <a:rPr lang="en-US" sz="1800" dirty="0" smtClean="0"/>
              <a:t>");</a:t>
            </a:r>
          </a:p>
          <a:p>
            <a:pPr lvl="2">
              <a:buNone/>
            </a:pPr>
            <a:r>
              <a:rPr lang="en-US" sz="1800" dirty="0" err="1" smtClean="0"/>
              <a:t>berkas.writeBytes</a:t>
            </a:r>
            <a:r>
              <a:rPr lang="en-US" sz="1800" dirty="0" smtClean="0"/>
              <a:t>("ABCDEFGHIJKLMNOPQRSTUVW");</a:t>
            </a:r>
          </a:p>
          <a:p>
            <a:pPr lvl="2">
              <a:buNone/>
            </a:pPr>
            <a:r>
              <a:rPr lang="en-US" sz="1800" dirty="0" smtClean="0"/>
              <a:t>char </a:t>
            </a:r>
            <a:r>
              <a:rPr lang="en-US" sz="1800" dirty="0" err="1" smtClean="0"/>
              <a:t>kar</a:t>
            </a:r>
            <a:r>
              <a:rPr lang="en-US" sz="1800" dirty="0" smtClean="0"/>
              <a:t> = ' ‘;</a:t>
            </a:r>
          </a:p>
          <a:p>
            <a:pPr lvl="2">
              <a:buNone/>
            </a:pPr>
            <a:r>
              <a:rPr lang="en-US" sz="1800" dirty="0" err="1" smtClean="0"/>
              <a:t>berkas.seek</a:t>
            </a:r>
            <a:r>
              <a:rPr lang="en-US" sz="1800" dirty="0" smtClean="0"/>
              <a:t>(0); </a:t>
            </a:r>
            <a:r>
              <a:rPr lang="en-US" sz="1800" dirty="0" err="1" smtClean="0"/>
              <a:t>System.out.println</a:t>
            </a:r>
            <a:r>
              <a:rPr lang="en-US" sz="1800" dirty="0" smtClean="0"/>
              <a:t>("</a:t>
            </a:r>
            <a:r>
              <a:rPr lang="en-US" sz="1800" dirty="0" err="1" smtClean="0"/>
              <a:t>isi</a:t>
            </a:r>
            <a:r>
              <a:rPr lang="en-US" sz="1800" dirty="0" smtClean="0"/>
              <a:t> </a:t>
            </a:r>
            <a:r>
              <a:rPr lang="en-US" sz="1800" dirty="0" err="1" smtClean="0"/>
              <a:t>berkas</a:t>
            </a:r>
            <a:r>
              <a:rPr lang="en-US" sz="1800" dirty="0" smtClean="0"/>
              <a:t>: ");</a:t>
            </a:r>
          </a:p>
          <a:p>
            <a:pPr lvl="2">
              <a:buNone/>
            </a:pPr>
            <a:r>
              <a:rPr lang="en-US" sz="1800" dirty="0" smtClean="0"/>
              <a:t>while(</a:t>
            </a:r>
            <a:r>
              <a:rPr lang="en-US" sz="1800" dirty="0" err="1" smtClean="0"/>
              <a:t>berkas.getFilePointer</a:t>
            </a:r>
            <a:r>
              <a:rPr lang="en-US" sz="1800" dirty="0" smtClean="0"/>
              <a:t>() &lt; </a:t>
            </a:r>
            <a:r>
              <a:rPr lang="en-US" sz="1800" dirty="0" err="1" smtClean="0"/>
              <a:t>berkas.length</a:t>
            </a:r>
            <a:r>
              <a:rPr lang="en-US" sz="1800" dirty="0" smtClean="0"/>
              <a:t>()) {</a:t>
            </a:r>
          </a:p>
          <a:p>
            <a:pPr lvl="2">
              <a:buNone/>
            </a:pPr>
            <a:r>
              <a:rPr lang="en-US" sz="1800" dirty="0" smtClean="0"/>
              <a:t>		</a:t>
            </a:r>
            <a:r>
              <a:rPr lang="en-US" sz="1800" dirty="0" err="1" smtClean="0"/>
              <a:t>kar</a:t>
            </a:r>
            <a:r>
              <a:rPr lang="en-US" sz="1800" dirty="0" smtClean="0"/>
              <a:t> = (char) </a:t>
            </a:r>
            <a:r>
              <a:rPr lang="en-US" sz="1800" dirty="0" err="1" smtClean="0"/>
              <a:t>berkas.readByte</a:t>
            </a:r>
            <a:r>
              <a:rPr lang="en-US" sz="1800" dirty="0" smtClean="0"/>
              <a:t>(); </a:t>
            </a:r>
            <a:r>
              <a:rPr lang="en-US" sz="1800" dirty="0" err="1" smtClean="0"/>
              <a:t>System.out.print</a:t>
            </a:r>
            <a:r>
              <a:rPr lang="en-US" sz="1800" dirty="0" smtClean="0"/>
              <a:t>(</a:t>
            </a:r>
            <a:r>
              <a:rPr lang="en-US" sz="1800" dirty="0" err="1" smtClean="0"/>
              <a:t>kar</a:t>
            </a:r>
            <a:r>
              <a:rPr lang="en-US" sz="1800" dirty="0" smtClean="0"/>
              <a:t>);}</a:t>
            </a:r>
          </a:p>
          <a:p>
            <a:pPr lvl="2">
              <a:buNone/>
            </a:pPr>
            <a:r>
              <a:rPr lang="en-US" sz="1800" dirty="0" err="1" smtClean="0"/>
              <a:t>System.out.println</a:t>
            </a:r>
            <a:r>
              <a:rPr lang="en-US" sz="1800" dirty="0" smtClean="0"/>
              <a:t>();</a:t>
            </a:r>
          </a:p>
          <a:p>
            <a:pPr lvl="2">
              <a:buNone/>
            </a:pPr>
            <a:endParaRPr lang="en-US" sz="1800" dirty="0" smtClean="0"/>
          </a:p>
          <a:p>
            <a:pPr lvl="2">
              <a:buNone/>
            </a:pPr>
            <a:r>
              <a:rPr lang="en-US" sz="1800" dirty="0" err="1" smtClean="0"/>
              <a:t>berkas.seek</a:t>
            </a:r>
            <a:r>
              <a:rPr lang="en-US" sz="1800" dirty="0" smtClean="0"/>
              <a:t>(3); </a:t>
            </a:r>
            <a:r>
              <a:rPr lang="en-US" sz="1800" dirty="0" err="1" smtClean="0"/>
              <a:t>berkas.writeByte</a:t>
            </a:r>
            <a:r>
              <a:rPr lang="en-US" sz="1800" dirty="0" smtClean="0"/>
              <a:t>((</a:t>
            </a:r>
            <a:r>
              <a:rPr lang="en-US" sz="1800" dirty="0" err="1" smtClean="0"/>
              <a:t>int</a:t>
            </a:r>
            <a:r>
              <a:rPr lang="en-US" sz="1800" dirty="0" smtClean="0"/>
              <a:t>)'z');</a:t>
            </a:r>
          </a:p>
          <a:p>
            <a:pPr lvl="2">
              <a:buNone/>
            </a:pPr>
            <a:r>
              <a:rPr lang="en-US" sz="1800" dirty="0" err="1" smtClean="0"/>
              <a:t>System.out.println</a:t>
            </a:r>
            <a:r>
              <a:rPr lang="en-US" sz="1800" dirty="0" smtClean="0"/>
              <a:t>("</a:t>
            </a:r>
            <a:r>
              <a:rPr lang="en-US" sz="1800" dirty="0" err="1" smtClean="0"/>
              <a:t>Sesudah</a:t>
            </a:r>
            <a:r>
              <a:rPr lang="en-US" sz="1800" dirty="0" smtClean="0"/>
              <a:t> </a:t>
            </a:r>
            <a:r>
              <a:rPr lang="en-US" sz="1800" dirty="0" err="1" smtClean="0"/>
              <a:t>penggantian</a:t>
            </a:r>
            <a:r>
              <a:rPr lang="en-US" sz="1800" dirty="0" smtClean="0"/>
              <a:t>");</a:t>
            </a:r>
          </a:p>
          <a:p>
            <a:pPr lvl="2">
              <a:buNone/>
            </a:pPr>
            <a:endParaRPr lang="en-US" sz="1800" dirty="0" smtClean="0"/>
          </a:p>
          <a:p>
            <a:pPr lvl="2">
              <a:buNone/>
            </a:pPr>
            <a:r>
              <a:rPr lang="en-US" sz="1800" dirty="0" err="1" smtClean="0"/>
              <a:t>berkas.seek</a:t>
            </a:r>
            <a:r>
              <a:rPr lang="en-US" sz="1800" dirty="0" smtClean="0"/>
              <a:t>(0); </a:t>
            </a:r>
            <a:r>
              <a:rPr lang="en-US" sz="1800" dirty="0" err="1" smtClean="0"/>
              <a:t>System.out.println</a:t>
            </a:r>
            <a:r>
              <a:rPr lang="en-US" sz="1800" dirty="0" smtClean="0"/>
              <a:t>("</a:t>
            </a:r>
            <a:r>
              <a:rPr lang="en-US" sz="1800" dirty="0" err="1" smtClean="0"/>
              <a:t>isi</a:t>
            </a:r>
            <a:r>
              <a:rPr lang="en-US" sz="1800" dirty="0" smtClean="0"/>
              <a:t> </a:t>
            </a:r>
            <a:r>
              <a:rPr lang="en-US" sz="1800" dirty="0" err="1" smtClean="0"/>
              <a:t>berkas</a:t>
            </a:r>
            <a:r>
              <a:rPr lang="en-US" sz="1800" dirty="0" smtClean="0"/>
              <a:t>: ");</a:t>
            </a:r>
          </a:p>
          <a:p>
            <a:pPr lvl="2">
              <a:buNone/>
            </a:pPr>
            <a:r>
              <a:rPr lang="en-US" sz="1800" dirty="0" smtClean="0"/>
              <a:t>while (</a:t>
            </a:r>
            <a:r>
              <a:rPr lang="en-US" sz="1800" dirty="0" err="1" smtClean="0"/>
              <a:t>berkas.getFilePointer</a:t>
            </a:r>
            <a:r>
              <a:rPr lang="en-US" sz="1800" dirty="0" smtClean="0"/>
              <a:t>() &lt; </a:t>
            </a:r>
            <a:r>
              <a:rPr lang="en-US" sz="1800" dirty="0" err="1" smtClean="0"/>
              <a:t>berkas.length</a:t>
            </a:r>
            <a:r>
              <a:rPr lang="en-US" sz="1800" dirty="0" smtClean="0"/>
              <a:t>()) {</a:t>
            </a:r>
          </a:p>
          <a:p>
            <a:pPr lvl="2">
              <a:buNone/>
            </a:pPr>
            <a:r>
              <a:rPr lang="en-US" sz="1800" dirty="0" smtClean="0"/>
              <a:t>		</a:t>
            </a:r>
            <a:r>
              <a:rPr lang="en-US" sz="1800" dirty="0" err="1" smtClean="0"/>
              <a:t>kar</a:t>
            </a:r>
            <a:r>
              <a:rPr lang="en-US" sz="1800" dirty="0" smtClean="0"/>
              <a:t> = (char) </a:t>
            </a:r>
            <a:r>
              <a:rPr lang="en-US" sz="1800" dirty="0" err="1" smtClean="0"/>
              <a:t>berkas.readByte</a:t>
            </a:r>
            <a:r>
              <a:rPr lang="en-US" sz="1800" dirty="0" smtClean="0"/>
              <a:t>(); </a:t>
            </a:r>
            <a:r>
              <a:rPr lang="en-US" sz="1800" dirty="0" err="1" smtClean="0"/>
              <a:t>System.out.print</a:t>
            </a:r>
            <a:r>
              <a:rPr lang="en-US" sz="1800" dirty="0" smtClean="0"/>
              <a:t>(</a:t>
            </a:r>
            <a:r>
              <a:rPr lang="en-US" sz="1800" dirty="0" err="1" smtClean="0"/>
              <a:t>kar</a:t>
            </a:r>
            <a:r>
              <a:rPr lang="en-US" sz="1800" dirty="0" smtClean="0"/>
              <a:t>);</a:t>
            </a:r>
          </a:p>
          <a:p>
            <a:pPr lvl="2">
              <a:buNone/>
            </a:pPr>
            <a:r>
              <a:rPr lang="en-US" sz="1800" dirty="0" smtClean="0"/>
              <a:t>}}}</a:t>
            </a:r>
          </a:p>
          <a:p>
            <a:pPr>
              <a:buNone/>
            </a:pPr>
            <a:endParaRPr lang="id-ID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/>
              <a:t>Kerjakan</a:t>
            </a:r>
            <a:r>
              <a:rPr lang="en-US" sz="3200" dirty="0" smtClean="0"/>
              <a:t> </a:t>
            </a:r>
            <a:r>
              <a:rPr lang="en-US" sz="3200" dirty="0" err="1" smtClean="0"/>
              <a:t>semua</a:t>
            </a:r>
            <a:r>
              <a:rPr lang="en-US" sz="3200" dirty="0" smtClean="0"/>
              <a:t> </a:t>
            </a:r>
            <a:r>
              <a:rPr lang="en-US" sz="3200" dirty="0" err="1" smtClean="0"/>
              <a:t>latihan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tugas</a:t>
            </a:r>
            <a:r>
              <a:rPr lang="en-US" sz="3200" dirty="0" smtClean="0"/>
              <a:t> yang </a:t>
            </a:r>
            <a:r>
              <a:rPr lang="en-US" sz="3200" dirty="0" err="1" smtClean="0"/>
              <a:t>ada</a:t>
            </a:r>
            <a:r>
              <a:rPr lang="en-US" sz="3200" dirty="0" smtClean="0"/>
              <a:t> di slide  </a:t>
            </a:r>
            <a:r>
              <a:rPr lang="en-US" sz="3200" dirty="0" smtClean="0">
                <a:solidFill>
                  <a:srgbClr val="C00000"/>
                </a:solidFill>
              </a:rPr>
              <a:t>Java Advanced</a:t>
            </a:r>
          </a:p>
          <a:p>
            <a:r>
              <a:rPr lang="en-US" sz="3200" dirty="0" err="1"/>
              <a:t>Kirimkan</a:t>
            </a:r>
            <a:r>
              <a:rPr lang="en-US" sz="3200" dirty="0"/>
              <a:t> </a:t>
            </a:r>
            <a:r>
              <a:rPr lang="en-US" sz="3200" dirty="0" err="1"/>
              <a:t>netbeans</a:t>
            </a:r>
            <a:r>
              <a:rPr lang="en-US" sz="3200" dirty="0"/>
              <a:t> project yang </a:t>
            </a:r>
            <a:r>
              <a:rPr lang="en-US" sz="3200" dirty="0" err="1"/>
              <a:t>sudah</a:t>
            </a:r>
            <a:r>
              <a:rPr lang="en-US" sz="3200" dirty="0"/>
              <a:t> di zip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>
                <a:hlinkClick r:id="rId2"/>
              </a:rPr>
              <a:t>romi@brainmatics.com</a:t>
            </a:r>
            <a:r>
              <a:rPr lang="id-ID" sz="3200" dirty="0"/>
              <a:t/>
            </a:r>
            <a:br>
              <a:rPr lang="id-ID" sz="3200" dirty="0"/>
            </a:b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subyek</a:t>
            </a:r>
            <a:r>
              <a:rPr lang="en-US" sz="3200" dirty="0"/>
              <a:t>:  </a:t>
            </a:r>
            <a:r>
              <a:rPr lang="en-US" sz="3200" dirty="0">
                <a:solidFill>
                  <a:srgbClr val="C00000"/>
                </a:solidFill>
              </a:rPr>
              <a:t>[</a:t>
            </a:r>
            <a:r>
              <a:rPr lang="en-US" sz="3200" dirty="0" smtClean="0">
                <a:solidFill>
                  <a:srgbClr val="C00000"/>
                </a:solidFill>
              </a:rPr>
              <a:t>OOP</a:t>
            </a:r>
            <a:r>
              <a:rPr lang="en-US" sz="3200" dirty="0">
                <a:solidFill>
                  <a:srgbClr val="C00000"/>
                </a:solidFill>
              </a:rPr>
              <a:t>5</a:t>
            </a:r>
            <a:r>
              <a:rPr lang="en-US" sz="3200" dirty="0" smtClean="0">
                <a:solidFill>
                  <a:srgbClr val="C00000"/>
                </a:solidFill>
              </a:rPr>
              <a:t>-Universitas</a:t>
            </a:r>
            <a:r>
              <a:rPr lang="en-US" sz="3200" dirty="0">
                <a:solidFill>
                  <a:srgbClr val="C00000"/>
                </a:solidFill>
              </a:rPr>
              <a:t>] </a:t>
            </a:r>
            <a:r>
              <a:rPr lang="en-US" sz="3200" dirty="0" err="1">
                <a:solidFill>
                  <a:srgbClr val="C00000"/>
                </a:solidFill>
              </a:rPr>
              <a:t>Nama</a:t>
            </a:r>
            <a:r>
              <a:rPr lang="en-US" sz="3200" dirty="0">
                <a:solidFill>
                  <a:srgbClr val="C00000"/>
                </a:solidFill>
              </a:rPr>
              <a:t>–NIM</a:t>
            </a:r>
          </a:p>
          <a:p>
            <a:r>
              <a:rPr lang="en-US" sz="3200" dirty="0" smtClean="0"/>
              <a:t>Deadline: </a:t>
            </a:r>
            <a:r>
              <a:rPr lang="en-US" sz="3200" dirty="0">
                <a:solidFill>
                  <a:srgbClr val="C00000"/>
                </a:solidFill>
              </a:rPr>
              <a:t>2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minggu</a:t>
            </a:r>
            <a:endParaRPr lang="en-US" sz="3200" dirty="0" smtClean="0">
              <a:solidFill>
                <a:srgbClr val="C00000"/>
              </a:solidFill>
            </a:endParaRPr>
          </a:p>
          <a:p>
            <a:r>
              <a:rPr lang="en-US" sz="3200" dirty="0" err="1" smtClean="0"/>
              <a:t>Meng</a:t>
            </a:r>
            <a:r>
              <a:rPr lang="en-US" sz="3200" dirty="0" smtClean="0"/>
              <a:t>-copy file orang lain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menyebabkan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nilai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tugas</a:t>
            </a:r>
            <a:r>
              <a:rPr lang="en-US" sz="3200" dirty="0" smtClean="0">
                <a:solidFill>
                  <a:srgbClr val="C00000"/>
                </a:solidFill>
              </a:rPr>
              <a:t> 0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878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066800"/>
            <a:ext cx="8534399" cy="54864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id-ID" sz="2200" dirty="0" smtClean="0"/>
              <a:t>Sharon Zakhour  et al,  </a:t>
            </a:r>
            <a:r>
              <a:rPr lang="id-ID" sz="2200" dirty="0" smtClean="0">
                <a:solidFill>
                  <a:srgbClr val="C00000"/>
                </a:solidFill>
              </a:rPr>
              <a:t>The Java Tutorial Fourth Edition</a:t>
            </a:r>
            <a:r>
              <a:rPr lang="id-ID" sz="2200" dirty="0" smtClean="0"/>
              <a:t>, </a:t>
            </a:r>
            <a:r>
              <a:rPr lang="id-ID" sz="2200" i="1" dirty="0" smtClean="0"/>
              <a:t>http://java.sun.com/docs/books/tutorial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200" dirty="0" smtClean="0"/>
              <a:t>Cay </a:t>
            </a:r>
            <a:r>
              <a:rPr lang="en-US" sz="2200" dirty="0" err="1" smtClean="0"/>
              <a:t>Horstmann</a:t>
            </a:r>
            <a:r>
              <a:rPr lang="en-US" sz="2200" dirty="0" smtClean="0"/>
              <a:t>, </a:t>
            </a:r>
            <a:r>
              <a:rPr lang="en-US" sz="2200" dirty="0">
                <a:solidFill>
                  <a:srgbClr val="C00000"/>
                </a:solidFill>
              </a:rPr>
              <a:t>Big </a:t>
            </a:r>
            <a:r>
              <a:rPr lang="en-US" sz="2200" dirty="0" smtClean="0">
                <a:solidFill>
                  <a:srgbClr val="C00000"/>
                </a:solidFill>
              </a:rPr>
              <a:t>Java: Earl Objects 5</a:t>
            </a:r>
            <a:r>
              <a:rPr lang="en-US" sz="2200" baseline="30000" dirty="0" smtClean="0">
                <a:solidFill>
                  <a:srgbClr val="C00000"/>
                </a:solidFill>
              </a:rPr>
              <a:t>th</a:t>
            </a:r>
            <a:r>
              <a:rPr lang="en-US" sz="2200" dirty="0" smtClean="0">
                <a:solidFill>
                  <a:srgbClr val="C00000"/>
                </a:solidFill>
              </a:rPr>
              <a:t> Edition</a:t>
            </a:r>
            <a:r>
              <a:rPr lang="en-US" sz="2200" dirty="0" smtClean="0"/>
              <a:t>, </a:t>
            </a:r>
            <a:r>
              <a:rPr lang="en-US" sz="2200" i="1" dirty="0" smtClean="0"/>
              <a:t>John </a:t>
            </a:r>
            <a:r>
              <a:rPr lang="en-US" sz="2200" i="1" dirty="0"/>
              <a:t>Wiley &amp; </a:t>
            </a:r>
            <a:r>
              <a:rPr lang="en-US" sz="2200" i="1" dirty="0" smtClean="0"/>
              <a:t>Sons</a:t>
            </a:r>
            <a:r>
              <a:rPr lang="en-US" sz="2200" dirty="0" smtClean="0"/>
              <a:t>, 2013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err="1"/>
              <a:t>Deitel</a:t>
            </a:r>
            <a:r>
              <a:rPr lang="en-US" sz="2200" dirty="0"/>
              <a:t> &amp; </a:t>
            </a:r>
            <a:r>
              <a:rPr lang="en-US" sz="2200" dirty="0" err="1"/>
              <a:t>Deitel</a:t>
            </a:r>
            <a:r>
              <a:rPr lang="en-US" sz="2200" dirty="0"/>
              <a:t>, </a:t>
            </a:r>
            <a:r>
              <a:rPr lang="en-US" sz="2200" dirty="0">
                <a:solidFill>
                  <a:srgbClr val="C00000"/>
                </a:solidFill>
              </a:rPr>
              <a:t>Java </a:t>
            </a:r>
            <a:r>
              <a:rPr lang="en-US" sz="2200" dirty="0" err="1">
                <a:solidFill>
                  <a:srgbClr val="C00000"/>
                </a:solidFill>
              </a:rPr>
              <a:t>Howto</a:t>
            </a:r>
            <a:r>
              <a:rPr lang="en-US" sz="2200" dirty="0">
                <a:solidFill>
                  <a:srgbClr val="C00000"/>
                </a:solidFill>
              </a:rPr>
              <a:t> Program 9</a:t>
            </a:r>
            <a:r>
              <a:rPr lang="en-US" sz="2200" baseline="30000" dirty="0">
                <a:solidFill>
                  <a:srgbClr val="C00000"/>
                </a:solidFill>
              </a:rPr>
              <a:t>th</a:t>
            </a:r>
            <a:r>
              <a:rPr lang="en-US" sz="2200" dirty="0">
                <a:solidFill>
                  <a:srgbClr val="C00000"/>
                </a:solidFill>
              </a:rPr>
              <a:t> Edition,</a:t>
            </a:r>
            <a:r>
              <a:rPr lang="en-US" sz="2200" dirty="0"/>
              <a:t> </a:t>
            </a:r>
            <a:r>
              <a:rPr lang="en-US" sz="2200" i="1" dirty="0"/>
              <a:t>Prentice Hall</a:t>
            </a:r>
            <a:r>
              <a:rPr lang="en-US" sz="2200" dirty="0"/>
              <a:t>, 2012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dirty="0" smtClean="0"/>
              <a:t>Richard </a:t>
            </a:r>
            <a:r>
              <a:rPr lang="id-ID" sz="2200" dirty="0"/>
              <a:t>M. </a:t>
            </a:r>
            <a:r>
              <a:rPr lang="id-ID" sz="2200" dirty="0" smtClean="0"/>
              <a:t>Reese</a:t>
            </a:r>
            <a:r>
              <a:rPr lang="en-US" sz="2200" dirty="0" smtClean="0"/>
              <a:t>, </a:t>
            </a:r>
            <a:r>
              <a:rPr lang="id-ID" sz="2200" dirty="0" smtClean="0">
                <a:solidFill>
                  <a:srgbClr val="C00000"/>
                </a:solidFill>
              </a:rPr>
              <a:t>Oracle </a:t>
            </a:r>
            <a:r>
              <a:rPr lang="id-ID" sz="2200" dirty="0">
                <a:solidFill>
                  <a:srgbClr val="C00000"/>
                </a:solidFill>
              </a:rPr>
              <a:t>Certified </a:t>
            </a:r>
            <a:r>
              <a:rPr lang="id-ID" sz="2200" dirty="0" smtClean="0">
                <a:solidFill>
                  <a:srgbClr val="C00000"/>
                </a:solidFill>
              </a:rPr>
              <a:t>Associate</a:t>
            </a:r>
            <a:r>
              <a:rPr lang="en-US" sz="2200" dirty="0" smtClean="0">
                <a:solidFill>
                  <a:srgbClr val="C00000"/>
                </a:solidFill>
              </a:rPr>
              <a:t> </a:t>
            </a:r>
            <a:r>
              <a:rPr lang="id-ID" sz="2200" dirty="0" smtClean="0">
                <a:solidFill>
                  <a:srgbClr val="C00000"/>
                </a:solidFill>
              </a:rPr>
              <a:t>Java </a:t>
            </a:r>
            <a:r>
              <a:rPr lang="id-ID" sz="2200" dirty="0">
                <a:solidFill>
                  <a:srgbClr val="C00000"/>
                </a:solidFill>
              </a:rPr>
              <a:t>SE 7 </a:t>
            </a:r>
            <a:r>
              <a:rPr lang="id-ID" sz="2200" dirty="0" smtClean="0">
                <a:solidFill>
                  <a:srgbClr val="C00000"/>
                </a:solidFill>
              </a:rPr>
              <a:t>Programmer</a:t>
            </a:r>
            <a:r>
              <a:rPr lang="en-US" sz="2200" dirty="0" smtClean="0">
                <a:solidFill>
                  <a:srgbClr val="C00000"/>
                </a:solidFill>
              </a:rPr>
              <a:t> </a:t>
            </a:r>
            <a:r>
              <a:rPr lang="id-ID" sz="2200" dirty="0" smtClean="0">
                <a:solidFill>
                  <a:srgbClr val="C00000"/>
                </a:solidFill>
              </a:rPr>
              <a:t>Study Guide</a:t>
            </a:r>
            <a:r>
              <a:rPr lang="en-US" sz="2200" dirty="0"/>
              <a:t>, </a:t>
            </a:r>
            <a:r>
              <a:rPr lang="en-US" sz="2200" i="1" dirty="0" err="1"/>
              <a:t>Packt</a:t>
            </a:r>
            <a:r>
              <a:rPr lang="en-US" sz="2200" i="1" dirty="0"/>
              <a:t> </a:t>
            </a:r>
            <a:r>
              <a:rPr lang="en-US" sz="2200" i="1" dirty="0" smtClean="0"/>
              <a:t>Publishing</a:t>
            </a:r>
            <a:r>
              <a:rPr lang="en-US" sz="2200" dirty="0" smtClean="0"/>
              <a:t>, 2012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Walter </a:t>
            </a:r>
            <a:r>
              <a:rPr lang="en-US" sz="2200" dirty="0" err="1" smtClean="0"/>
              <a:t>Savitch</a:t>
            </a:r>
            <a:r>
              <a:rPr lang="en-US" sz="2200" dirty="0" smtClean="0"/>
              <a:t>, </a:t>
            </a:r>
            <a:r>
              <a:rPr lang="en-US" sz="2200" dirty="0" smtClean="0">
                <a:solidFill>
                  <a:srgbClr val="C00000"/>
                </a:solidFill>
              </a:rPr>
              <a:t>Absolute Java 5</a:t>
            </a:r>
            <a:r>
              <a:rPr lang="en-US" sz="2200" baseline="30000" dirty="0" smtClean="0">
                <a:solidFill>
                  <a:srgbClr val="C00000"/>
                </a:solidFill>
              </a:rPr>
              <a:t>th</a:t>
            </a:r>
            <a:r>
              <a:rPr lang="en-US" sz="2200" dirty="0" smtClean="0">
                <a:solidFill>
                  <a:srgbClr val="C00000"/>
                </a:solidFill>
              </a:rPr>
              <a:t> Edition</a:t>
            </a:r>
            <a:r>
              <a:rPr lang="en-US" sz="2200" dirty="0" smtClean="0"/>
              <a:t>, </a:t>
            </a:r>
            <a:r>
              <a:rPr lang="en-US" sz="2200" i="1" dirty="0" smtClean="0"/>
              <a:t>Pearson Education</a:t>
            </a:r>
            <a:r>
              <a:rPr lang="en-US" sz="2200" dirty="0" smtClean="0"/>
              <a:t>, 2013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Mark Allen </a:t>
            </a:r>
            <a:r>
              <a:rPr lang="en-US" sz="2200" dirty="0"/>
              <a:t>Weiss, </a:t>
            </a:r>
            <a:r>
              <a:rPr lang="en-US" sz="2200" dirty="0" smtClean="0">
                <a:solidFill>
                  <a:srgbClr val="C00000"/>
                </a:solidFill>
              </a:rPr>
              <a:t>Data Structures </a:t>
            </a:r>
            <a:r>
              <a:rPr lang="en-US" sz="2200" dirty="0">
                <a:solidFill>
                  <a:srgbClr val="C00000"/>
                </a:solidFill>
              </a:rPr>
              <a:t>and </a:t>
            </a:r>
            <a:r>
              <a:rPr lang="en-US" sz="2200" dirty="0" smtClean="0">
                <a:solidFill>
                  <a:srgbClr val="C00000"/>
                </a:solidFill>
              </a:rPr>
              <a:t>Algorithm Analysis </a:t>
            </a:r>
            <a:r>
              <a:rPr lang="en-US" sz="2200" dirty="0">
                <a:solidFill>
                  <a:srgbClr val="C00000"/>
                </a:solidFill>
              </a:rPr>
              <a:t>in </a:t>
            </a:r>
            <a:r>
              <a:rPr lang="en-US" sz="2200" dirty="0" smtClean="0">
                <a:solidFill>
                  <a:srgbClr val="C00000"/>
                </a:solidFill>
              </a:rPr>
              <a:t>Java 3</a:t>
            </a:r>
            <a:r>
              <a:rPr lang="en-US" sz="2200" baseline="30000" dirty="0" smtClean="0">
                <a:solidFill>
                  <a:srgbClr val="C00000"/>
                </a:solidFill>
              </a:rPr>
              <a:t>rd</a:t>
            </a:r>
            <a:r>
              <a:rPr lang="en-US" sz="2200" dirty="0" smtClean="0">
                <a:solidFill>
                  <a:srgbClr val="C00000"/>
                </a:solidFill>
              </a:rPr>
              <a:t> Edition</a:t>
            </a:r>
            <a:r>
              <a:rPr lang="en-US" sz="2200" dirty="0" smtClean="0"/>
              <a:t>, </a:t>
            </a:r>
            <a:r>
              <a:rPr lang="en-US" sz="2200" i="1" dirty="0"/>
              <a:t>Pearson Education</a:t>
            </a:r>
            <a:r>
              <a:rPr lang="en-US" sz="2200" dirty="0"/>
              <a:t>, </a:t>
            </a:r>
            <a:r>
              <a:rPr lang="en-US" sz="2200" dirty="0" smtClean="0"/>
              <a:t>2012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err="1" smtClean="0"/>
              <a:t>Anany</a:t>
            </a:r>
            <a:r>
              <a:rPr lang="en-US" sz="2200" dirty="0" smtClean="0"/>
              <a:t> </a:t>
            </a:r>
            <a:r>
              <a:rPr lang="en-US" sz="2200" dirty="0" err="1" smtClean="0"/>
              <a:t>Levitin</a:t>
            </a:r>
            <a:r>
              <a:rPr lang="en-US" sz="2200" dirty="0" smtClean="0"/>
              <a:t>, </a:t>
            </a:r>
            <a:r>
              <a:rPr lang="en-US" sz="2200" dirty="0" smtClean="0">
                <a:solidFill>
                  <a:srgbClr val="C00000"/>
                </a:solidFill>
              </a:rPr>
              <a:t>Introduction to the Design and Analysis of Algorithms 3</a:t>
            </a:r>
            <a:r>
              <a:rPr lang="en-US" sz="2200" baseline="30000" dirty="0" smtClean="0">
                <a:solidFill>
                  <a:srgbClr val="C00000"/>
                </a:solidFill>
              </a:rPr>
              <a:t>rd</a:t>
            </a:r>
            <a:r>
              <a:rPr lang="en-US" sz="2200" dirty="0">
                <a:solidFill>
                  <a:srgbClr val="C00000"/>
                </a:solidFill>
              </a:rPr>
              <a:t> Edition</a:t>
            </a:r>
            <a:r>
              <a:rPr lang="en-US" sz="2200" dirty="0"/>
              <a:t>, </a:t>
            </a:r>
            <a:r>
              <a:rPr lang="en-US" sz="2200" i="1" dirty="0"/>
              <a:t>Pearson </a:t>
            </a:r>
            <a:r>
              <a:rPr lang="en-US" sz="2200" i="1" dirty="0" smtClean="0"/>
              <a:t>Education</a:t>
            </a:r>
            <a:r>
              <a:rPr lang="en-US" sz="2200" dirty="0" smtClean="0"/>
              <a:t>, 2012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Ying </a:t>
            </a:r>
            <a:r>
              <a:rPr lang="en-US" sz="2200" dirty="0" err="1"/>
              <a:t>Bai</a:t>
            </a:r>
            <a:r>
              <a:rPr lang="en-US" sz="2200" dirty="0"/>
              <a:t>, </a:t>
            </a:r>
            <a:r>
              <a:rPr lang="en-US" sz="2200" dirty="0">
                <a:solidFill>
                  <a:srgbClr val="C00000"/>
                </a:solidFill>
              </a:rPr>
              <a:t>Practical Database Programming with Java</a:t>
            </a:r>
            <a:r>
              <a:rPr lang="en-US" sz="2200" dirty="0"/>
              <a:t>, </a:t>
            </a:r>
            <a:r>
              <a:rPr lang="en-US" sz="2200" i="1" dirty="0"/>
              <a:t>John Wiley &amp; Sons</a:t>
            </a:r>
            <a:r>
              <a:rPr lang="en-US" sz="2200" dirty="0"/>
              <a:t>, 2011</a:t>
            </a:r>
            <a:endParaRPr lang="id-ID" sz="2200" dirty="0"/>
          </a:p>
          <a:p>
            <a:pPr marL="457200" indent="-457200">
              <a:buFont typeface="+mj-lt"/>
              <a:buAutoNum type="arabicPeriod"/>
            </a:pPr>
            <a:endParaRPr lang="id-ID" sz="2200" dirty="0" smtClean="0"/>
          </a:p>
        </p:txBody>
      </p:sp>
    </p:spTree>
    <p:extLst>
      <p:ext uri="{BB962C8B-B14F-4D97-AF65-F5344CB8AC3E}">
        <p14:creationId xmlns:p14="http://schemas.microsoft.com/office/powerpoint/2010/main" val="41540221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Eksepsi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en-US" sz="2400" dirty="0" smtClean="0"/>
              <a:t>	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</a:t>
            </a:r>
            <a:r>
              <a:rPr lang="en-US" sz="2400" dirty="0" smtClean="0"/>
              <a:t>try{</a:t>
            </a:r>
          </a:p>
          <a:p>
            <a:pPr>
              <a:buNone/>
            </a:pPr>
            <a:r>
              <a:rPr lang="en-US" sz="2400" dirty="0" smtClean="0"/>
              <a:t>		</a:t>
            </a:r>
            <a:r>
              <a:rPr lang="en-US" sz="2400" dirty="0" smtClean="0">
                <a:solidFill>
                  <a:srgbClr val="FF0000"/>
                </a:solidFill>
              </a:rPr>
              <a:t>// code </a:t>
            </a:r>
            <a:r>
              <a:rPr lang="en-US" sz="2400" dirty="0" err="1" smtClean="0">
                <a:solidFill>
                  <a:srgbClr val="FF0000"/>
                </a:solidFill>
              </a:rPr>
              <a:t>yg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mengakibatkan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eksepsi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/>
              <a:t>	}catch(TipeEksepsi1 </a:t>
            </a:r>
            <a:r>
              <a:rPr lang="en-US" sz="2400" dirty="0" err="1" smtClean="0"/>
              <a:t>objekEksepsi</a:t>
            </a:r>
            <a:r>
              <a:rPr lang="en-US" sz="2400" dirty="0" smtClean="0"/>
              <a:t>){</a:t>
            </a:r>
          </a:p>
          <a:p>
            <a:pPr>
              <a:buNone/>
            </a:pPr>
            <a:r>
              <a:rPr lang="nn-NO" sz="2400" dirty="0" smtClean="0"/>
              <a:t>		</a:t>
            </a:r>
            <a:r>
              <a:rPr lang="nn-NO" sz="2400" dirty="0" smtClean="0">
                <a:solidFill>
                  <a:srgbClr val="FF0000"/>
                </a:solidFill>
              </a:rPr>
              <a:t>// code utk menangani eksepsi yg cocok dg TipeEksepsi1</a:t>
            </a:r>
          </a:p>
          <a:p>
            <a:pPr>
              <a:buNone/>
            </a:pPr>
            <a:r>
              <a:rPr lang="en-US" sz="2400" dirty="0" smtClean="0"/>
              <a:t>	}</a:t>
            </a:r>
          </a:p>
          <a:p>
            <a:pPr>
              <a:buNone/>
            </a:pPr>
            <a:r>
              <a:rPr lang="en-US" sz="2400" dirty="0" smtClean="0"/>
              <a:t>	...</a:t>
            </a:r>
          </a:p>
          <a:p>
            <a:pPr>
              <a:buNone/>
            </a:pPr>
            <a:r>
              <a:rPr lang="en-US" sz="2400" dirty="0" smtClean="0"/>
              <a:t>	catch(</a:t>
            </a:r>
            <a:r>
              <a:rPr lang="en-US" sz="2400" dirty="0" err="1" smtClean="0"/>
              <a:t>TipeeksepsiN</a:t>
            </a:r>
            <a:r>
              <a:rPr lang="en-US" sz="2400" dirty="0" smtClean="0"/>
              <a:t> </a:t>
            </a:r>
            <a:r>
              <a:rPr lang="en-US" sz="2400" dirty="0" err="1" smtClean="0"/>
              <a:t>objekEksepsi</a:t>
            </a:r>
            <a:r>
              <a:rPr lang="en-US" sz="2400" dirty="0" smtClean="0"/>
              <a:t>){</a:t>
            </a:r>
          </a:p>
          <a:p>
            <a:pPr>
              <a:buNone/>
            </a:pPr>
            <a:r>
              <a:rPr lang="nn-NO" sz="2400" dirty="0" smtClean="0"/>
              <a:t>		</a:t>
            </a:r>
            <a:r>
              <a:rPr lang="nn-NO" sz="2400" dirty="0" smtClean="0">
                <a:solidFill>
                  <a:srgbClr val="FF0000"/>
                </a:solidFill>
              </a:rPr>
              <a:t>// code utk menangani eksepsi yg cocok dg TipeEksepsiN</a:t>
            </a:r>
          </a:p>
          <a:p>
            <a:pPr>
              <a:buNone/>
            </a:pPr>
            <a:r>
              <a:rPr lang="en-US" sz="2400" dirty="0" smtClean="0"/>
              <a:t>	}finally{</a:t>
            </a:r>
          </a:p>
          <a:p>
            <a:pPr>
              <a:buNone/>
            </a:pPr>
            <a:r>
              <a:rPr lang="nl-NL" sz="2400" dirty="0" smtClean="0"/>
              <a:t>		</a:t>
            </a:r>
            <a:r>
              <a:rPr lang="nl-NL" sz="2400" dirty="0" smtClean="0">
                <a:solidFill>
                  <a:srgbClr val="FF0000"/>
                </a:solidFill>
              </a:rPr>
              <a:t>//code yg pasti dieksekusi setelah blok try-catch dieksekusi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</a:t>
            </a:r>
            <a:r>
              <a:rPr lang="en-US" sz="2400" dirty="0" smtClean="0"/>
              <a:t>}</a:t>
            </a:r>
            <a:endParaRPr lang="id-ID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Hirarki</a:t>
            </a:r>
            <a:r>
              <a:rPr lang="en-US" dirty="0" smtClean="0"/>
              <a:t> Class </a:t>
            </a:r>
            <a:r>
              <a:rPr lang="en-US" dirty="0" err="1" smtClean="0"/>
              <a:t>Eksepsi</a:t>
            </a:r>
            <a:endParaRPr lang="id-ID" dirty="0"/>
          </a:p>
        </p:txBody>
      </p:sp>
      <p:pic>
        <p:nvPicPr>
          <p:cNvPr id="6" name="Content Placeholder 5" descr="exceptions-throwabl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1" y="1143000"/>
            <a:ext cx="8610600" cy="52578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4a81bb4bb687dd4d74d465bd1a2a2ce5dae54"/>
</p:tagLst>
</file>

<file path=ppt/theme/theme1.xml><?xml version="1.0" encoding="utf-8"?>
<a:theme xmlns:a="http://schemas.openxmlformats.org/drawingml/2006/main" name="Romi Satria Wahono's Presentation">
  <a:themeElements>
    <a:clrScheme name="">
      <a:dk1>
        <a:srgbClr val="000000"/>
      </a:dk1>
      <a:lt1>
        <a:srgbClr val="FFFFFF"/>
      </a:lt1>
      <a:dk2>
        <a:srgbClr val="F8F8F8"/>
      </a:dk2>
      <a:lt2>
        <a:srgbClr val="808080"/>
      </a:lt2>
      <a:accent1>
        <a:srgbClr val="3366CC"/>
      </a:accent1>
      <a:accent2>
        <a:srgbClr val="FF0000"/>
      </a:accent2>
      <a:accent3>
        <a:srgbClr val="FFFFFF"/>
      </a:accent3>
      <a:accent4>
        <a:srgbClr val="000000"/>
      </a:accent4>
      <a:accent5>
        <a:srgbClr val="ADB8E2"/>
      </a:accent5>
      <a:accent6>
        <a:srgbClr val="E70000"/>
      </a:accent6>
      <a:hlink>
        <a:srgbClr val="FF9900"/>
      </a:hlink>
      <a:folHlink>
        <a:srgbClr val="6699FF"/>
      </a:folHlink>
    </a:clrScheme>
    <a:fontScheme name="Gartner PPT- one template-v8_rm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529B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30000"/>
          </a:spcBef>
          <a:spcAft>
            <a:spcPct val="1000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529B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30000"/>
          </a:spcBef>
          <a:spcAft>
            <a:spcPct val="1000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Gartner PPT- one template-v8_r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tner PPT- one template-v8_r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rtner PPT- one template-v8_rm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tner PPT- one template-v8_rm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tner PPT- one template-v8_r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tner PPT- one template-v8_r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tner PPT- one template-v8_r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tner PPT- one template-v8_rm 8">
        <a:dk1>
          <a:srgbClr val="000000"/>
        </a:dk1>
        <a:lt1>
          <a:srgbClr val="FFFFFF"/>
        </a:lt1>
        <a:dk2>
          <a:srgbClr val="F8F8F8"/>
        </a:dk2>
        <a:lt2>
          <a:srgbClr val="808080"/>
        </a:lt2>
        <a:accent1>
          <a:srgbClr val="CCFF66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E2FFB8"/>
        </a:accent5>
        <a:accent6>
          <a:srgbClr val="E7B900"/>
        </a:accent6>
        <a:hlink>
          <a:srgbClr val="0066FF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tner PPT- one template-v8_rm 9">
        <a:dk1>
          <a:srgbClr val="000000"/>
        </a:dk1>
        <a:lt1>
          <a:srgbClr val="FFFFFF"/>
        </a:lt1>
        <a:dk2>
          <a:srgbClr val="000000"/>
        </a:dk2>
        <a:lt2>
          <a:srgbClr val="919191"/>
        </a:lt2>
        <a:accent1>
          <a:srgbClr val="618FFD"/>
        </a:accent1>
        <a:accent2>
          <a:srgbClr val="00AE00"/>
        </a:accent2>
        <a:accent3>
          <a:srgbClr val="FFFFFF"/>
        </a:accent3>
        <a:accent4>
          <a:srgbClr val="000000"/>
        </a:accent4>
        <a:accent5>
          <a:srgbClr val="B7C6FE"/>
        </a:accent5>
        <a:accent6>
          <a:srgbClr val="009D00"/>
        </a:accent6>
        <a:hlink>
          <a:srgbClr val="0033CC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38565</TotalTime>
  <Words>1580</Words>
  <Application>Microsoft Office PowerPoint</Application>
  <PresentationFormat>On-screen Show (4:3)</PresentationFormat>
  <Paragraphs>762</Paragraphs>
  <Slides>75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7" baseType="lpstr">
      <vt:lpstr>Arial Unicode MS</vt:lpstr>
      <vt:lpstr>ＭＳ Ｐゴシック</vt:lpstr>
      <vt:lpstr>ＭＳ Ｐ明朝</vt:lpstr>
      <vt:lpstr>Arial</vt:lpstr>
      <vt:lpstr>Calibri</vt:lpstr>
      <vt:lpstr>Tahoma</vt:lpstr>
      <vt:lpstr>Tekton Pro</vt:lpstr>
      <vt:lpstr>Tempus Sans ITC</vt:lpstr>
      <vt:lpstr>Times</vt:lpstr>
      <vt:lpstr>Times New Roman</vt:lpstr>
      <vt:lpstr>Wingdings</vt:lpstr>
      <vt:lpstr>Romi Satria Wahono's Presentation</vt:lpstr>
      <vt:lpstr>Java Fundamentals: 5. Java Advanced</vt:lpstr>
      <vt:lpstr>Romi Satria Wahono</vt:lpstr>
      <vt:lpstr>Course Outline</vt:lpstr>
      <vt:lpstr>5. Java Advanced</vt:lpstr>
      <vt:lpstr>Java Advanced</vt:lpstr>
      <vt:lpstr>5.1 Penanganan Eksepsi</vt:lpstr>
      <vt:lpstr>Eksepsi</vt:lpstr>
      <vt:lpstr>Bentuk Penanganan Eksepsi</vt:lpstr>
      <vt:lpstr>Hirarki Class Eksepsi</vt:lpstr>
      <vt:lpstr>3 Tipe Eksepsi</vt:lpstr>
      <vt:lpstr>Tipe Eksepsi Yang Tidak Dicek</vt:lpstr>
      <vt:lpstr>DemoEksepsi.java</vt:lpstr>
      <vt:lpstr>Tipe Eksepsi Error</vt:lpstr>
      <vt:lpstr>Tipe Eksepsi Yang Dicek</vt:lpstr>
      <vt:lpstr>DemoEksepsi2.java</vt:lpstr>
      <vt:lpstr>DemoEksepsi3.java</vt:lpstr>
      <vt:lpstr>Mengapa Eksepsi Perlu Ditangani</vt:lpstr>
      <vt:lpstr>Catch Bertingkat</vt:lpstr>
      <vt:lpstr>DemoEksepsi4.java</vt:lpstr>
      <vt:lpstr>DemoEksepsi5.java</vt:lpstr>
      <vt:lpstr>Melontarkan Eksepsi (throw)</vt:lpstr>
      <vt:lpstr>DemoThrow.java</vt:lpstr>
      <vt:lpstr>throws untuk Eksepsi Method</vt:lpstr>
      <vt:lpstr>DemoThrows.java</vt:lpstr>
      <vt:lpstr>DemoThrows2.java</vt:lpstr>
      <vt:lpstr>5.2 Thread dan Multithreading</vt:lpstr>
      <vt:lpstr>Konsep Thread</vt:lpstr>
      <vt:lpstr>Penggunaan Thread</vt:lpstr>
      <vt:lpstr>Kiat Memilih Penggunaan Thread</vt:lpstr>
      <vt:lpstr>ThreadBeraksi1.java</vt:lpstr>
      <vt:lpstr>ThreadBeraksi2.java</vt:lpstr>
      <vt:lpstr>Method Class Thread</vt:lpstr>
      <vt:lpstr>Method isAlive()</vt:lpstr>
      <vt:lpstr>ThreadBeraksi3.java</vt:lpstr>
      <vt:lpstr>Sinkronisasi</vt:lpstr>
      <vt:lpstr>Cara Penggunaan Synchronized</vt:lpstr>
      <vt:lpstr>Sinkronisasi pada Method (ThreadBeraksi4.java)</vt:lpstr>
      <vt:lpstr>Sinkronisasi pada method (ThreadBeraksi5.java)</vt:lpstr>
      <vt:lpstr>Prioritas Thread</vt:lpstr>
      <vt:lpstr>ThreadBeraksi6.java</vt:lpstr>
      <vt:lpstr>5.3 I/O Stream</vt:lpstr>
      <vt:lpstr>Apa Itu I/O Stream</vt:lpstr>
      <vt:lpstr>Konsep I/O Stream (Input)</vt:lpstr>
      <vt:lpstr>Konsep I/O Stream (Output)</vt:lpstr>
      <vt:lpstr>Jenis I/O Stream</vt:lpstr>
      <vt:lpstr>5.3.1 Byte Stream</vt:lpstr>
      <vt:lpstr>Class Turunan Byte Stream</vt:lpstr>
      <vt:lpstr>Method Class InputStream</vt:lpstr>
      <vt:lpstr>Membaca Input dari Console</vt:lpstr>
      <vt:lpstr>Membaca Input dari File</vt:lpstr>
      <vt:lpstr>Method Class OutputStream</vt:lpstr>
      <vt:lpstr>Menulis Output ke Console</vt:lpstr>
      <vt:lpstr>Menulis Output ke File</vt:lpstr>
      <vt:lpstr>Program Copy Isi File (Byte)</vt:lpstr>
      <vt:lpstr>Proses dalam CopyBytes.java</vt:lpstr>
      <vt:lpstr>5.3.2 Character Stream</vt:lpstr>
      <vt:lpstr>Class Turunan Character Stream</vt:lpstr>
      <vt:lpstr>Method Class Reader</vt:lpstr>
      <vt:lpstr>Membaca Input dari Console (Karakter)</vt:lpstr>
      <vt:lpstr>Membaca Input dari Console (Baris) -1-</vt:lpstr>
      <vt:lpstr>Method Class Writer</vt:lpstr>
      <vt:lpstr>Menulis Output ke Console</vt:lpstr>
      <vt:lpstr>Menulis Output ke File</vt:lpstr>
      <vt:lpstr>Program Copy Isi File (Character)</vt:lpstr>
      <vt:lpstr>Program Copy Isi File (Line)</vt:lpstr>
      <vt:lpstr>5.4 Operasi Berkas (File) dengan Class File</vt:lpstr>
      <vt:lpstr>Class File</vt:lpstr>
      <vt:lpstr>Method Class File</vt:lpstr>
      <vt:lpstr>Menampilkan Atribut File</vt:lpstr>
      <vt:lpstr>Menghapus File</vt:lpstr>
      <vt:lpstr>Mengganti Nama File</vt:lpstr>
      <vt:lpstr>Membuat Direktori</vt:lpstr>
      <vt:lpstr>Mengakses Data NonSekuensial</vt:lpstr>
      <vt:lpstr>Tugas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romi-jsai2000-presentation</dc:title>
  <dc:creator>Romi Satria Wahono</dc:creator>
  <cp:lastModifiedBy>Romi Satria Wahono</cp:lastModifiedBy>
  <cp:revision>4662</cp:revision>
  <cp:lastPrinted>1601-01-01T00:00:00Z</cp:lastPrinted>
  <dcterms:created xsi:type="dcterms:W3CDTF">1601-01-01T00:00:00Z</dcterms:created>
  <dcterms:modified xsi:type="dcterms:W3CDTF">2014-04-11T09:51:07Z</dcterms:modified>
</cp:coreProperties>
</file>