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7"/>
  </p:notesMasterIdLst>
  <p:handoutMasterIdLst>
    <p:handoutMasterId r:id="rId58"/>
  </p:handoutMasterIdLst>
  <p:sldIdLst>
    <p:sldId id="1752" r:id="rId2"/>
    <p:sldId id="1751" r:id="rId3"/>
    <p:sldId id="1777" r:id="rId4"/>
    <p:sldId id="1772" r:id="rId5"/>
    <p:sldId id="1631" r:id="rId6"/>
    <p:sldId id="1789" r:id="rId7"/>
    <p:sldId id="1773" r:id="rId8"/>
    <p:sldId id="1775" r:id="rId9"/>
    <p:sldId id="1776" r:id="rId10"/>
    <p:sldId id="1778" r:id="rId11"/>
    <p:sldId id="1781" r:id="rId12"/>
    <p:sldId id="1779" r:id="rId13"/>
    <p:sldId id="1780" r:id="rId14"/>
    <p:sldId id="1782" r:id="rId15"/>
    <p:sldId id="1783" r:id="rId16"/>
    <p:sldId id="1784" r:id="rId17"/>
    <p:sldId id="1719" r:id="rId18"/>
    <p:sldId id="1720" r:id="rId19"/>
    <p:sldId id="1749" r:id="rId20"/>
    <p:sldId id="1750" r:id="rId21"/>
    <p:sldId id="1753" r:id="rId22"/>
    <p:sldId id="1736" r:id="rId23"/>
    <p:sldId id="1735" r:id="rId24"/>
    <p:sldId id="1723" r:id="rId25"/>
    <p:sldId id="1737" r:id="rId26"/>
    <p:sldId id="1739" r:id="rId27"/>
    <p:sldId id="1724" r:id="rId28"/>
    <p:sldId id="1740" r:id="rId29"/>
    <p:sldId id="1748" r:id="rId30"/>
    <p:sldId id="1725" r:id="rId31"/>
    <p:sldId id="1741" r:id="rId32"/>
    <p:sldId id="1742" r:id="rId33"/>
    <p:sldId id="1726" r:id="rId34"/>
    <p:sldId id="1744" r:id="rId35"/>
    <p:sldId id="1727" r:id="rId36"/>
    <p:sldId id="1745" r:id="rId37"/>
    <p:sldId id="1769" r:id="rId38"/>
    <p:sldId id="1756" r:id="rId39"/>
    <p:sldId id="1757" r:id="rId40"/>
    <p:sldId id="1786" r:id="rId41"/>
    <p:sldId id="1787" r:id="rId42"/>
    <p:sldId id="1758" r:id="rId43"/>
    <p:sldId id="1767" r:id="rId44"/>
    <p:sldId id="1761" r:id="rId45"/>
    <p:sldId id="1760" r:id="rId46"/>
    <p:sldId id="1762" r:id="rId47"/>
    <p:sldId id="1768" r:id="rId48"/>
    <p:sldId id="1763" r:id="rId49"/>
    <p:sldId id="1765" r:id="rId50"/>
    <p:sldId id="1770" r:id="rId51"/>
    <p:sldId id="1771" r:id="rId52"/>
    <p:sldId id="1785" r:id="rId53"/>
    <p:sldId id="1764" r:id="rId54"/>
    <p:sldId id="1732" r:id="rId55"/>
    <p:sldId id="1788" r:id="rId56"/>
  </p:sldIdLst>
  <p:sldSz cx="9144000" cy="6858000" type="screen4x3"/>
  <p:notesSz cx="7099300" cy="10234613"/>
  <p:custDataLst>
    <p:tags r:id="rId59"/>
  </p:custDataLst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12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14663B"/>
    <a:srgbClr val="097542"/>
    <a:srgbClr val="000099"/>
    <a:srgbClr val="085823"/>
    <a:srgbClr val="333333"/>
    <a:srgbClr val="CC0000"/>
    <a:srgbClr val="1C1C1C"/>
    <a:srgbClr val="045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99" autoAdjust="0"/>
    <p:restoredTop sz="94631" autoAdjust="0"/>
  </p:normalViewPr>
  <p:slideViewPr>
    <p:cSldViewPr>
      <p:cViewPr varScale="1">
        <p:scale>
          <a:sx n="90" d="100"/>
          <a:sy n="90" d="100"/>
        </p:scale>
        <p:origin x="1284" y="84"/>
      </p:cViewPr>
      <p:guideLst>
        <p:guide orient="horz" pos="2112"/>
        <p:guide pos="1248"/>
      </p:guideLst>
    </p:cSldViewPr>
  </p:slideViewPr>
  <p:outlineViewPr>
    <p:cViewPr>
      <p:scale>
        <a:sx n="33" d="100"/>
        <a:sy n="33" d="100"/>
      </p:scale>
      <p:origin x="0" y="123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42"/>
    </p:cViewPr>
  </p:sorterViewPr>
  <p:notesViewPr>
    <p:cSldViewPr>
      <p:cViewPr>
        <p:scale>
          <a:sx n="150" d="100"/>
          <a:sy n="150" d="100"/>
        </p:scale>
        <p:origin x="-336" y="5580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EB7344-5A78-4AD2-8681-1AE5C5C4B53F}" type="doc">
      <dgm:prSet loTypeId="urn:microsoft.com/office/officeart/2005/8/layout/orgChart1" loCatId="hierarchy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id-ID"/>
        </a:p>
      </dgm:t>
    </dgm:pt>
    <dgm:pt modelId="{11F050D1-2F17-45E6-8A45-F00F80EEEA31}">
      <dgm:prSet phldrT="[Text]" custT="1"/>
      <dgm:spPr/>
      <dgm:t>
        <a:bodyPr/>
        <a:lstStyle/>
        <a:p>
          <a:r>
            <a:rPr lang="id-ID" sz="2400" dirty="0" smtClean="0">
              <a:latin typeface="Calibri" pitchFamily="34" charset="0"/>
              <a:cs typeface="Calibri" pitchFamily="34" charset="0"/>
            </a:rPr>
            <a:t>Collection</a:t>
          </a:r>
          <a:endParaRPr lang="id-ID" sz="2400" dirty="0">
            <a:latin typeface="Calibri" pitchFamily="34" charset="0"/>
            <a:cs typeface="Calibri" pitchFamily="34" charset="0"/>
          </a:endParaRPr>
        </a:p>
      </dgm:t>
    </dgm:pt>
    <dgm:pt modelId="{F1197396-D36F-46B7-AC4C-2C110C7497A3}" type="parTrans" cxnId="{047F34BC-6025-467D-B525-775248168568}">
      <dgm:prSet/>
      <dgm:spPr/>
      <dgm:t>
        <a:bodyPr/>
        <a:lstStyle/>
        <a:p>
          <a:endParaRPr lang="id-ID"/>
        </a:p>
      </dgm:t>
    </dgm:pt>
    <dgm:pt modelId="{9BE7C664-5AD0-4329-BEB2-9981BFF56D84}" type="sibTrans" cxnId="{047F34BC-6025-467D-B525-775248168568}">
      <dgm:prSet/>
      <dgm:spPr/>
      <dgm:t>
        <a:bodyPr/>
        <a:lstStyle/>
        <a:p>
          <a:endParaRPr lang="id-ID"/>
        </a:p>
      </dgm:t>
    </dgm:pt>
    <dgm:pt modelId="{F0409618-7D9C-4EA3-81F9-0DEFDE228B7C}">
      <dgm:prSet phldrT="[Text]" custT="1"/>
      <dgm:spPr/>
      <dgm:t>
        <a:bodyPr/>
        <a:lstStyle/>
        <a:p>
          <a:r>
            <a:rPr lang="id-ID" sz="2400" dirty="0" smtClean="0">
              <a:latin typeface="Calibri" pitchFamily="34" charset="0"/>
              <a:cs typeface="Calibri" pitchFamily="34" charset="0"/>
            </a:rPr>
            <a:t>Set</a:t>
          </a:r>
          <a:endParaRPr lang="id-ID" sz="2400" dirty="0">
            <a:latin typeface="Calibri" pitchFamily="34" charset="0"/>
            <a:cs typeface="Calibri" pitchFamily="34" charset="0"/>
          </a:endParaRPr>
        </a:p>
      </dgm:t>
    </dgm:pt>
    <dgm:pt modelId="{084C228C-F636-43A9-823D-289485C84BFC}" type="parTrans" cxnId="{8FDE299A-525D-40C8-9B7B-2A7446C3A4F8}">
      <dgm:prSet/>
      <dgm:spPr/>
      <dgm:t>
        <a:bodyPr/>
        <a:lstStyle/>
        <a:p>
          <a:endParaRPr lang="id-ID"/>
        </a:p>
      </dgm:t>
    </dgm:pt>
    <dgm:pt modelId="{C6F0F362-4D05-4B41-9463-380F5830C21B}" type="sibTrans" cxnId="{8FDE299A-525D-40C8-9B7B-2A7446C3A4F8}">
      <dgm:prSet/>
      <dgm:spPr/>
      <dgm:t>
        <a:bodyPr/>
        <a:lstStyle/>
        <a:p>
          <a:endParaRPr lang="id-ID"/>
        </a:p>
      </dgm:t>
    </dgm:pt>
    <dgm:pt modelId="{4EB71C37-5E83-4F78-A849-7DDE22B1C5C5}">
      <dgm:prSet phldrT="[Text]" custT="1"/>
      <dgm:spPr/>
      <dgm:t>
        <a:bodyPr/>
        <a:lstStyle/>
        <a:p>
          <a:r>
            <a:rPr lang="id-ID" sz="2400" dirty="0" smtClean="0">
              <a:latin typeface="Calibri" pitchFamily="34" charset="0"/>
              <a:cs typeface="Calibri" pitchFamily="34" charset="0"/>
            </a:rPr>
            <a:t>List</a:t>
          </a:r>
          <a:endParaRPr lang="id-ID" sz="2400" dirty="0">
            <a:latin typeface="Calibri" pitchFamily="34" charset="0"/>
            <a:cs typeface="Calibri" pitchFamily="34" charset="0"/>
          </a:endParaRPr>
        </a:p>
      </dgm:t>
    </dgm:pt>
    <dgm:pt modelId="{E96B86C3-CDC0-4A8F-BD4A-FFC2307BD0B3}" type="parTrans" cxnId="{34233657-0BD4-4168-8466-032CF943E765}">
      <dgm:prSet/>
      <dgm:spPr/>
      <dgm:t>
        <a:bodyPr/>
        <a:lstStyle/>
        <a:p>
          <a:endParaRPr lang="id-ID"/>
        </a:p>
      </dgm:t>
    </dgm:pt>
    <dgm:pt modelId="{C30CE393-0060-4EE0-8CB5-1F899ACAE3E9}" type="sibTrans" cxnId="{34233657-0BD4-4168-8466-032CF943E765}">
      <dgm:prSet/>
      <dgm:spPr/>
      <dgm:t>
        <a:bodyPr/>
        <a:lstStyle/>
        <a:p>
          <a:endParaRPr lang="id-ID"/>
        </a:p>
      </dgm:t>
    </dgm:pt>
    <dgm:pt modelId="{389DB2AC-C162-4E1F-99A2-635B2D5446E8}">
      <dgm:prSet phldrT="[Text]" custT="1"/>
      <dgm:spPr/>
      <dgm:t>
        <a:bodyPr/>
        <a:lstStyle/>
        <a:p>
          <a:r>
            <a:rPr lang="id-ID" sz="2400" dirty="0" smtClean="0">
              <a:latin typeface="Calibri" pitchFamily="34" charset="0"/>
              <a:cs typeface="Calibri" pitchFamily="34" charset="0"/>
            </a:rPr>
            <a:t>Queque</a:t>
          </a:r>
          <a:endParaRPr lang="id-ID" sz="2400" dirty="0">
            <a:latin typeface="Calibri" pitchFamily="34" charset="0"/>
            <a:cs typeface="Calibri" pitchFamily="34" charset="0"/>
          </a:endParaRPr>
        </a:p>
      </dgm:t>
    </dgm:pt>
    <dgm:pt modelId="{60796D06-9A69-43A6-9D2D-E1439C86F398}" type="parTrans" cxnId="{DEF8293B-35B0-435F-9F4B-38EE41268D4E}">
      <dgm:prSet/>
      <dgm:spPr/>
      <dgm:t>
        <a:bodyPr/>
        <a:lstStyle/>
        <a:p>
          <a:endParaRPr lang="id-ID"/>
        </a:p>
      </dgm:t>
    </dgm:pt>
    <dgm:pt modelId="{B4139671-1071-4C1A-BEB3-52D46D7E0D22}" type="sibTrans" cxnId="{DEF8293B-35B0-435F-9F4B-38EE41268D4E}">
      <dgm:prSet/>
      <dgm:spPr/>
      <dgm:t>
        <a:bodyPr/>
        <a:lstStyle/>
        <a:p>
          <a:endParaRPr lang="id-ID"/>
        </a:p>
      </dgm:t>
    </dgm:pt>
    <dgm:pt modelId="{3065C985-3944-42A6-BEFB-D360F38BF117}">
      <dgm:prSet phldrT="[Text]" custT="1"/>
      <dgm:spPr/>
      <dgm:t>
        <a:bodyPr/>
        <a:lstStyle/>
        <a:p>
          <a:r>
            <a:rPr lang="id-ID" sz="2400" dirty="0" smtClean="0">
              <a:latin typeface="Calibri" pitchFamily="34" charset="0"/>
              <a:cs typeface="Calibri" pitchFamily="34" charset="0"/>
            </a:rPr>
            <a:t>SortedSet</a:t>
          </a:r>
          <a:endParaRPr lang="id-ID" sz="2400" dirty="0">
            <a:latin typeface="Calibri" pitchFamily="34" charset="0"/>
            <a:cs typeface="Calibri" pitchFamily="34" charset="0"/>
          </a:endParaRPr>
        </a:p>
      </dgm:t>
    </dgm:pt>
    <dgm:pt modelId="{D1FE9763-FEA6-4B40-A451-89697C64E23B}" type="parTrans" cxnId="{E6F141FD-1A0B-4623-AA91-221F7BA5315D}">
      <dgm:prSet/>
      <dgm:spPr/>
      <dgm:t>
        <a:bodyPr/>
        <a:lstStyle/>
        <a:p>
          <a:endParaRPr lang="id-ID"/>
        </a:p>
      </dgm:t>
    </dgm:pt>
    <dgm:pt modelId="{5B87BAB0-3365-4F49-87F1-8AFF9BEFC04D}" type="sibTrans" cxnId="{E6F141FD-1A0B-4623-AA91-221F7BA5315D}">
      <dgm:prSet/>
      <dgm:spPr/>
      <dgm:t>
        <a:bodyPr/>
        <a:lstStyle/>
        <a:p>
          <a:endParaRPr lang="id-ID"/>
        </a:p>
      </dgm:t>
    </dgm:pt>
    <dgm:pt modelId="{4587564C-D22F-46E6-B068-A15DC3A56402}" type="pres">
      <dgm:prSet presAssocID="{9DEB7344-5A78-4AD2-8681-1AE5C5C4B53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BC9E4D65-AD93-42E8-8656-C8E4A0420B63}" type="pres">
      <dgm:prSet presAssocID="{11F050D1-2F17-45E6-8A45-F00F80EEEA31}" presName="hierRoot1" presStyleCnt="0">
        <dgm:presLayoutVars>
          <dgm:hierBranch val="init"/>
        </dgm:presLayoutVars>
      </dgm:prSet>
      <dgm:spPr/>
    </dgm:pt>
    <dgm:pt modelId="{C439C8BE-DA81-4D94-B620-8C71E76647ED}" type="pres">
      <dgm:prSet presAssocID="{11F050D1-2F17-45E6-8A45-F00F80EEEA31}" presName="rootComposite1" presStyleCnt="0"/>
      <dgm:spPr/>
    </dgm:pt>
    <dgm:pt modelId="{AF59F603-2C68-4C75-A36C-57FC3E083691}" type="pres">
      <dgm:prSet presAssocID="{11F050D1-2F17-45E6-8A45-F00F80EEEA3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A0E75E2A-3E8C-4683-BDDB-3B882508514D}" type="pres">
      <dgm:prSet presAssocID="{11F050D1-2F17-45E6-8A45-F00F80EEEA31}" presName="rootConnector1" presStyleLbl="node1" presStyleIdx="0" presStyleCnt="0"/>
      <dgm:spPr/>
      <dgm:t>
        <a:bodyPr/>
        <a:lstStyle/>
        <a:p>
          <a:endParaRPr lang="id-ID"/>
        </a:p>
      </dgm:t>
    </dgm:pt>
    <dgm:pt modelId="{F15A9949-1EB1-4A0A-884F-B1A0F2B2E261}" type="pres">
      <dgm:prSet presAssocID="{11F050D1-2F17-45E6-8A45-F00F80EEEA31}" presName="hierChild2" presStyleCnt="0"/>
      <dgm:spPr/>
    </dgm:pt>
    <dgm:pt modelId="{198CF62B-E2C7-4262-9D52-EA068E3D4DCD}" type="pres">
      <dgm:prSet presAssocID="{084C228C-F636-43A9-823D-289485C84BFC}" presName="Name37" presStyleLbl="parChTrans1D2" presStyleIdx="0" presStyleCnt="3"/>
      <dgm:spPr/>
      <dgm:t>
        <a:bodyPr/>
        <a:lstStyle/>
        <a:p>
          <a:endParaRPr lang="id-ID"/>
        </a:p>
      </dgm:t>
    </dgm:pt>
    <dgm:pt modelId="{BF80407E-D4DE-4521-B20F-48BDEF19A310}" type="pres">
      <dgm:prSet presAssocID="{F0409618-7D9C-4EA3-81F9-0DEFDE228B7C}" presName="hierRoot2" presStyleCnt="0">
        <dgm:presLayoutVars>
          <dgm:hierBranch val="init"/>
        </dgm:presLayoutVars>
      </dgm:prSet>
      <dgm:spPr/>
    </dgm:pt>
    <dgm:pt modelId="{843DFBF4-4F21-462D-B85D-4573963AC755}" type="pres">
      <dgm:prSet presAssocID="{F0409618-7D9C-4EA3-81F9-0DEFDE228B7C}" presName="rootComposite" presStyleCnt="0"/>
      <dgm:spPr/>
    </dgm:pt>
    <dgm:pt modelId="{301B2E74-AAA9-4318-AE8A-3D4E846D5292}" type="pres">
      <dgm:prSet presAssocID="{F0409618-7D9C-4EA3-81F9-0DEFDE228B7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1ACB4D6D-44B3-4CF2-A506-18CEC0824F1A}" type="pres">
      <dgm:prSet presAssocID="{F0409618-7D9C-4EA3-81F9-0DEFDE228B7C}" presName="rootConnector" presStyleLbl="node2" presStyleIdx="0" presStyleCnt="3"/>
      <dgm:spPr/>
      <dgm:t>
        <a:bodyPr/>
        <a:lstStyle/>
        <a:p>
          <a:endParaRPr lang="id-ID"/>
        </a:p>
      </dgm:t>
    </dgm:pt>
    <dgm:pt modelId="{2CB96522-8450-4063-B84E-6F53362A8280}" type="pres">
      <dgm:prSet presAssocID="{F0409618-7D9C-4EA3-81F9-0DEFDE228B7C}" presName="hierChild4" presStyleCnt="0"/>
      <dgm:spPr/>
    </dgm:pt>
    <dgm:pt modelId="{96A51951-3BDE-4BA9-AAFD-72CFB4415640}" type="pres">
      <dgm:prSet presAssocID="{D1FE9763-FEA6-4B40-A451-89697C64E23B}" presName="Name37" presStyleLbl="parChTrans1D3" presStyleIdx="0" presStyleCnt="1"/>
      <dgm:spPr/>
      <dgm:t>
        <a:bodyPr/>
        <a:lstStyle/>
        <a:p>
          <a:endParaRPr lang="id-ID"/>
        </a:p>
      </dgm:t>
    </dgm:pt>
    <dgm:pt modelId="{7BB8C5E4-989C-4482-A4AF-D81F3F6EDD7C}" type="pres">
      <dgm:prSet presAssocID="{3065C985-3944-42A6-BEFB-D360F38BF117}" presName="hierRoot2" presStyleCnt="0">
        <dgm:presLayoutVars>
          <dgm:hierBranch val="init"/>
        </dgm:presLayoutVars>
      </dgm:prSet>
      <dgm:spPr/>
    </dgm:pt>
    <dgm:pt modelId="{D4DDCF1B-D93A-4309-838A-08C07EA6E64B}" type="pres">
      <dgm:prSet presAssocID="{3065C985-3944-42A6-BEFB-D360F38BF117}" presName="rootComposite" presStyleCnt="0"/>
      <dgm:spPr/>
    </dgm:pt>
    <dgm:pt modelId="{1D8E8B69-D228-4951-B9CA-2E195B76A435}" type="pres">
      <dgm:prSet presAssocID="{3065C985-3944-42A6-BEFB-D360F38BF117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0B45CE9-4059-4C81-9E0A-2C69715FD80B}" type="pres">
      <dgm:prSet presAssocID="{3065C985-3944-42A6-BEFB-D360F38BF117}" presName="rootConnector" presStyleLbl="node3" presStyleIdx="0" presStyleCnt="1"/>
      <dgm:spPr/>
      <dgm:t>
        <a:bodyPr/>
        <a:lstStyle/>
        <a:p>
          <a:endParaRPr lang="id-ID"/>
        </a:p>
      </dgm:t>
    </dgm:pt>
    <dgm:pt modelId="{1B8B1789-FE81-4F03-AC65-6B7550160E12}" type="pres">
      <dgm:prSet presAssocID="{3065C985-3944-42A6-BEFB-D360F38BF117}" presName="hierChild4" presStyleCnt="0"/>
      <dgm:spPr/>
    </dgm:pt>
    <dgm:pt modelId="{42075B27-C8A4-4C2F-9C6F-092B66359DE5}" type="pres">
      <dgm:prSet presAssocID="{3065C985-3944-42A6-BEFB-D360F38BF117}" presName="hierChild5" presStyleCnt="0"/>
      <dgm:spPr/>
    </dgm:pt>
    <dgm:pt modelId="{C32175C0-5A27-43BA-9EEA-B263D937392F}" type="pres">
      <dgm:prSet presAssocID="{F0409618-7D9C-4EA3-81F9-0DEFDE228B7C}" presName="hierChild5" presStyleCnt="0"/>
      <dgm:spPr/>
    </dgm:pt>
    <dgm:pt modelId="{E8E88378-4145-435F-A988-70D6C10D4663}" type="pres">
      <dgm:prSet presAssocID="{E96B86C3-CDC0-4A8F-BD4A-FFC2307BD0B3}" presName="Name37" presStyleLbl="parChTrans1D2" presStyleIdx="1" presStyleCnt="3"/>
      <dgm:spPr/>
      <dgm:t>
        <a:bodyPr/>
        <a:lstStyle/>
        <a:p>
          <a:endParaRPr lang="id-ID"/>
        </a:p>
      </dgm:t>
    </dgm:pt>
    <dgm:pt modelId="{24D66AD8-1531-41D5-87DB-F7ACBBE5B6A2}" type="pres">
      <dgm:prSet presAssocID="{4EB71C37-5E83-4F78-A849-7DDE22B1C5C5}" presName="hierRoot2" presStyleCnt="0">
        <dgm:presLayoutVars>
          <dgm:hierBranch val="init"/>
        </dgm:presLayoutVars>
      </dgm:prSet>
      <dgm:spPr/>
    </dgm:pt>
    <dgm:pt modelId="{23EBF13F-8BDB-4AB4-AC5D-425724CBB61D}" type="pres">
      <dgm:prSet presAssocID="{4EB71C37-5E83-4F78-A849-7DDE22B1C5C5}" presName="rootComposite" presStyleCnt="0"/>
      <dgm:spPr/>
    </dgm:pt>
    <dgm:pt modelId="{A8DE78C4-DFEB-467E-93DF-7E727501143F}" type="pres">
      <dgm:prSet presAssocID="{4EB71C37-5E83-4F78-A849-7DDE22B1C5C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19B3EFE-14E5-4984-BBA2-336265819749}" type="pres">
      <dgm:prSet presAssocID="{4EB71C37-5E83-4F78-A849-7DDE22B1C5C5}" presName="rootConnector" presStyleLbl="node2" presStyleIdx="1" presStyleCnt="3"/>
      <dgm:spPr/>
      <dgm:t>
        <a:bodyPr/>
        <a:lstStyle/>
        <a:p>
          <a:endParaRPr lang="id-ID"/>
        </a:p>
      </dgm:t>
    </dgm:pt>
    <dgm:pt modelId="{A139AE3C-C6CE-4F0B-BCF0-AFD9B8D26988}" type="pres">
      <dgm:prSet presAssocID="{4EB71C37-5E83-4F78-A849-7DDE22B1C5C5}" presName="hierChild4" presStyleCnt="0"/>
      <dgm:spPr/>
    </dgm:pt>
    <dgm:pt modelId="{DF40D03A-4F9F-467B-B0BF-493BF41AA5B2}" type="pres">
      <dgm:prSet presAssocID="{4EB71C37-5E83-4F78-A849-7DDE22B1C5C5}" presName="hierChild5" presStyleCnt="0"/>
      <dgm:spPr/>
    </dgm:pt>
    <dgm:pt modelId="{A1DB5ED6-2461-4FB0-83C7-45F3E7CC382A}" type="pres">
      <dgm:prSet presAssocID="{60796D06-9A69-43A6-9D2D-E1439C86F398}" presName="Name37" presStyleLbl="parChTrans1D2" presStyleIdx="2" presStyleCnt="3"/>
      <dgm:spPr/>
      <dgm:t>
        <a:bodyPr/>
        <a:lstStyle/>
        <a:p>
          <a:endParaRPr lang="id-ID"/>
        </a:p>
      </dgm:t>
    </dgm:pt>
    <dgm:pt modelId="{37CD2F4D-532E-44F6-A303-CBD789F333A5}" type="pres">
      <dgm:prSet presAssocID="{389DB2AC-C162-4E1F-99A2-635B2D5446E8}" presName="hierRoot2" presStyleCnt="0">
        <dgm:presLayoutVars>
          <dgm:hierBranch val="init"/>
        </dgm:presLayoutVars>
      </dgm:prSet>
      <dgm:spPr/>
    </dgm:pt>
    <dgm:pt modelId="{B345C276-8DE5-4793-A637-9E944EC1E03E}" type="pres">
      <dgm:prSet presAssocID="{389DB2AC-C162-4E1F-99A2-635B2D5446E8}" presName="rootComposite" presStyleCnt="0"/>
      <dgm:spPr/>
    </dgm:pt>
    <dgm:pt modelId="{35043269-3471-4345-B88E-71CF980F4908}" type="pres">
      <dgm:prSet presAssocID="{389DB2AC-C162-4E1F-99A2-635B2D5446E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1A507733-25E2-4B4E-ACE2-8D0A14092705}" type="pres">
      <dgm:prSet presAssocID="{389DB2AC-C162-4E1F-99A2-635B2D5446E8}" presName="rootConnector" presStyleLbl="node2" presStyleIdx="2" presStyleCnt="3"/>
      <dgm:spPr/>
      <dgm:t>
        <a:bodyPr/>
        <a:lstStyle/>
        <a:p>
          <a:endParaRPr lang="id-ID"/>
        </a:p>
      </dgm:t>
    </dgm:pt>
    <dgm:pt modelId="{83AC6DE8-FC9E-4414-A33A-D38BA80A8D09}" type="pres">
      <dgm:prSet presAssocID="{389DB2AC-C162-4E1F-99A2-635B2D5446E8}" presName="hierChild4" presStyleCnt="0"/>
      <dgm:spPr/>
    </dgm:pt>
    <dgm:pt modelId="{E95CD5AB-A757-4BA9-BBBA-E226255A5678}" type="pres">
      <dgm:prSet presAssocID="{389DB2AC-C162-4E1F-99A2-635B2D5446E8}" presName="hierChild5" presStyleCnt="0"/>
      <dgm:spPr/>
    </dgm:pt>
    <dgm:pt modelId="{5F1C0F14-60E0-4760-B4FB-58F5A7C3DFF2}" type="pres">
      <dgm:prSet presAssocID="{11F050D1-2F17-45E6-8A45-F00F80EEEA31}" presName="hierChild3" presStyleCnt="0"/>
      <dgm:spPr/>
    </dgm:pt>
  </dgm:ptLst>
  <dgm:cxnLst>
    <dgm:cxn modelId="{E6F141FD-1A0B-4623-AA91-221F7BA5315D}" srcId="{F0409618-7D9C-4EA3-81F9-0DEFDE228B7C}" destId="{3065C985-3944-42A6-BEFB-D360F38BF117}" srcOrd="0" destOrd="0" parTransId="{D1FE9763-FEA6-4B40-A451-89697C64E23B}" sibTransId="{5B87BAB0-3365-4F49-87F1-8AFF9BEFC04D}"/>
    <dgm:cxn modelId="{A30FA24F-6E5C-4449-9B3B-DBD00CEEEAD4}" type="presOf" srcId="{3065C985-3944-42A6-BEFB-D360F38BF117}" destId="{00B45CE9-4059-4C81-9E0A-2C69715FD80B}" srcOrd="1" destOrd="0" presId="urn:microsoft.com/office/officeart/2005/8/layout/orgChart1"/>
    <dgm:cxn modelId="{952B9C90-AD51-41BD-B31A-538107A410FC}" type="presOf" srcId="{389DB2AC-C162-4E1F-99A2-635B2D5446E8}" destId="{35043269-3471-4345-B88E-71CF980F4908}" srcOrd="0" destOrd="0" presId="urn:microsoft.com/office/officeart/2005/8/layout/orgChart1"/>
    <dgm:cxn modelId="{246C0B65-8279-474B-A70E-C92AA8C8A52C}" type="presOf" srcId="{389DB2AC-C162-4E1F-99A2-635B2D5446E8}" destId="{1A507733-25E2-4B4E-ACE2-8D0A14092705}" srcOrd="1" destOrd="0" presId="urn:microsoft.com/office/officeart/2005/8/layout/orgChart1"/>
    <dgm:cxn modelId="{4DBA5E1D-927E-40D1-9E39-357795DA7D47}" type="presOf" srcId="{9DEB7344-5A78-4AD2-8681-1AE5C5C4B53F}" destId="{4587564C-D22F-46E6-B068-A15DC3A56402}" srcOrd="0" destOrd="0" presId="urn:microsoft.com/office/officeart/2005/8/layout/orgChart1"/>
    <dgm:cxn modelId="{8FDE299A-525D-40C8-9B7B-2A7446C3A4F8}" srcId="{11F050D1-2F17-45E6-8A45-F00F80EEEA31}" destId="{F0409618-7D9C-4EA3-81F9-0DEFDE228B7C}" srcOrd="0" destOrd="0" parTransId="{084C228C-F636-43A9-823D-289485C84BFC}" sibTransId="{C6F0F362-4D05-4B41-9463-380F5830C21B}"/>
    <dgm:cxn modelId="{3AC79F13-5212-4478-BF1C-23CF402A2D3B}" type="presOf" srcId="{F0409618-7D9C-4EA3-81F9-0DEFDE228B7C}" destId="{1ACB4D6D-44B3-4CF2-A506-18CEC0824F1A}" srcOrd="1" destOrd="0" presId="urn:microsoft.com/office/officeart/2005/8/layout/orgChart1"/>
    <dgm:cxn modelId="{DEF8293B-35B0-435F-9F4B-38EE41268D4E}" srcId="{11F050D1-2F17-45E6-8A45-F00F80EEEA31}" destId="{389DB2AC-C162-4E1F-99A2-635B2D5446E8}" srcOrd="2" destOrd="0" parTransId="{60796D06-9A69-43A6-9D2D-E1439C86F398}" sibTransId="{B4139671-1071-4C1A-BEB3-52D46D7E0D22}"/>
    <dgm:cxn modelId="{2B929FCE-3CC2-4C8E-A46E-14D4E2CA548A}" type="presOf" srcId="{4EB71C37-5E83-4F78-A849-7DDE22B1C5C5}" destId="{419B3EFE-14E5-4984-BBA2-336265819749}" srcOrd="1" destOrd="0" presId="urn:microsoft.com/office/officeart/2005/8/layout/orgChart1"/>
    <dgm:cxn modelId="{EED87B6E-EE16-43B1-BAAD-B6E91A50D475}" type="presOf" srcId="{11F050D1-2F17-45E6-8A45-F00F80EEEA31}" destId="{AF59F603-2C68-4C75-A36C-57FC3E083691}" srcOrd="0" destOrd="0" presId="urn:microsoft.com/office/officeart/2005/8/layout/orgChart1"/>
    <dgm:cxn modelId="{306112F0-7901-4D66-9664-700BEEE36D00}" type="presOf" srcId="{4EB71C37-5E83-4F78-A849-7DDE22B1C5C5}" destId="{A8DE78C4-DFEB-467E-93DF-7E727501143F}" srcOrd="0" destOrd="0" presId="urn:microsoft.com/office/officeart/2005/8/layout/orgChart1"/>
    <dgm:cxn modelId="{182193FE-029F-4BE5-AFC4-9A56C4BBDE8A}" type="presOf" srcId="{D1FE9763-FEA6-4B40-A451-89697C64E23B}" destId="{96A51951-3BDE-4BA9-AAFD-72CFB4415640}" srcOrd="0" destOrd="0" presId="urn:microsoft.com/office/officeart/2005/8/layout/orgChart1"/>
    <dgm:cxn modelId="{121CB4C2-B638-4825-BD81-DDC9FFC58DC1}" type="presOf" srcId="{3065C985-3944-42A6-BEFB-D360F38BF117}" destId="{1D8E8B69-D228-4951-B9CA-2E195B76A435}" srcOrd="0" destOrd="0" presId="urn:microsoft.com/office/officeart/2005/8/layout/orgChart1"/>
    <dgm:cxn modelId="{E85EF270-DE3B-4874-8F7B-97FD6DFAF48E}" type="presOf" srcId="{11F050D1-2F17-45E6-8A45-F00F80EEEA31}" destId="{A0E75E2A-3E8C-4683-BDDB-3B882508514D}" srcOrd="1" destOrd="0" presId="urn:microsoft.com/office/officeart/2005/8/layout/orgChart1"/>
    <dgm:cxn modelId="{D1F3FA13-48CE-423F-9545-FD79844ABC41}" type="presOf" srcId="{F0409618-7D9C-4EA3-81F9-0DEFDE228B7C}" destId="{301B2E74-AAA9-4318-AE8A-3D4E846D5292}" srcOrd="0" destOrd="0" presId="urn:microsoft.com/office/officeart/2005/8/layout/orgChart1"/>
    <dgm:cxn modelId="{047F34BC-6025-467D-B525-775248168568}" srcId="{9DEB7344-5A78-4AD2-8681-1AE5C5C4B53F}" destId="{11F050D1-2F17-45E6-8A45-F00F80EEEA31}" srcOrd="0" destOrd="0" parTransId="{F1197396-D36F-46B7-AC4C-2C110C7497A3}" sibTransId="{9BE7C664-5AD0-4329-BEB2-9981BFF56D84}"/>
    <dgm:cxn modelId="{B85169F9-8685-46D9-B61E-7BFF6DF1DF26}" type="presOf" srcId="{60796D06-9A69-43A6-9D2D-E1439C86F398}" destId="{A1DB5ED6-2461-4FB0-83C7-45F3E7CC382A}" srcOrd="0" destOrd="0" presId="urn:microsoft.com/office/officeart/2005/8/layout/orgChart1"/>
    <dgm:cxn modelId="{08370C33-6551-45B7-9EAB-A61D8D9DAC0D}" type="presOf" srcId="{E96B86C3-CDC0-4A8F-BD4A-FFC2307BD0B3}" destId="{E8E88378-4145-435F-A988-70D6C10D4663}" srcOrd="0" destOrd="0" presId="urn:microsoft.com/office/officeart/2005/8/layout/orgChart1"/>
    <dgm:cxn modelId="{34233657-0BD4-4168-8466-032CF943E765}" srcId="{11F050D1-2F17-45E6-8A45-F00F80EEEA31}" destId="{4EB71C37-5E83-4F78-A849-7DDE22B1C5C5}" srcOrd="1" destOrd="0" parTransId="{E96B86C3-CDC0-4A8F-BD4A-FFC2307BD0B3}" sibTransId="{C30CE393-0060-4EE0-8CB5-1F899ACAE3E9}"/>
    <dgm:cxn modelId="{855A6A13-C14F-4DC1-8491-4AED9BCF6B2B}" type="presOf" srcId="{084C228C-F636-43A9-823D-289485C84BFC}" destId="{198CF62B-E2C7-4262-9D52-EA068E3D4DCD}" srcOrd="0" destOrd="0" presId="urn:microsoft.com/office/officeart/2005/8/layout/orgChart1"/>
    <dgm:cxn modelId="{5A782AA5-4989-402D-894C-F28AE3CFDD49}" type="presParOf" srcId="{4587564C-D22F-46E6-B068-A15DC3A56402}" destId="{BC9E4D65-AD93-42E8-8656-C8E4A0420B63}" srcOrd="0" destOrd="0" presId="urn:microsoft.com/office/officeart/2005/8/layout/orgChart1"/>
    <dgm:cxn modelId="{236A80DA-B7E2-4A24-A568-DE89BEC0098F}" type="presParOf" srcId="{BC9E4D65-AD93-42E8-8656-C8E4A0420B63}" destId="{C439C8BE-DA81-4D94-B620-8C71E76647ED}" srcOrd="0" destOrd="0" presId="urn:microsoft.com/office/officeart/2005/8/layout/orgChart1"/>
    <dgm:cxn modelId="{15EE31F0-21CD-4C62-8FF5-0B70EE0B66B5}" type="presParOf" srcId="{C439C8BE-DA81-4D94-B620-8C71E76647ED}" destId="{AF59F603-2C68-4C75-A36C-57FC3E083691}" srcOrd="0" destOrd="0" presId="urn:microsoft.com/office/officeart/2005/8/layout/orgChart1"/>
    <dgm:cxn modelId="{B5A1CC2B-DF7E-4A0F-B269-6FC63B149583}" type="presParOf" srcId="{C439C8BE-DA81-4D94-B620-8C71E76647ED}" destId="{A0E75E2A-3E8C-4683-BDDB-3B882508514D}" srcOrd="1" destOrd="0" presId="urn:microsoft.com/office/officeart/2005/8/layout/orgChart1"/>
    <dgm:cxn modelId="{2CA51CE7-23D6-4885-B321-92E79034322B}" type="presParOf" srcId="{BC9E4D65-AD93-42E8-8656-C8E4A0420B63}" destId="{F15A9949-1EB1-4A0A-884F-B1A0F2B2E261}" srcOrd="1" destOrd="0" presId="urn:microsoft.com/office/officeart/2005/8/layout/orgChart1"/>
    <dgm:cxn modelId="{94F309F9-51CD-4EFD-A64C-B3A4C87CF96E}" type="presParOf" srcId="{F15A9949-1EB1-4A0A-884F-B1A0F2B2E261}" destId="{198CF62B-E2C7-4262-9D52-EA068E3D4DCD}" srcOrd="0" destOrd="0" presId="urn:microsoft.com/office/officeart/2005/8/layout/orgChart1"/>
    <dgm:cxn modelId="{9A5004A4-39DD-404A-940A-828F6C6EA820}" type="presParOf" srcId="{F15A9949-1EB1-4A0A-884F-B1A0F2B2E261}" destId="{BF80407E-D4DE-4521-B20F-48BDEF19A310}" srcOrd="1" destOrd="0" presId="urn:microsoft.com/office/officeart/2005/8/layout/orgChart1"/>
    <dgm:cxn modelId="{D4DF5506-2884-4DBD-BAF0-C5D0CBD14B6E}" type="presParOf" srcId="{BF80407E-D4DE-4521-B20F-48BDEF19A310}" destId="{843DFBF4-4F21-462D-B85D-4573963AC755}" srcOrd="0" destOrd="0" presId="urn:microsoft.com/office/officeart/2005/8/layout/orgChart1"/>
    <dgm:cxn modelId="{45FF9872-1C9A-4524-BA1C-64E7A6E8D9B3}" type="presParOf" srcId="{843DFBF4-4F21-462D-B85D-4573963AC755}" destId="{301B2E74-AAA9-4318-AE8A-3D4E846D5292}" srcOrd="0" destOrd="0" presId="urn:microsoft.com/office/officeart/2005/8/layout/orgChart1"/>
    <dgm:cxn modelId="{AEEF402F-A3D7-4A87-85C4-D2556649B3C3}" type="presParOf" srcId="{843DFBF4-4F21-462D-B85D-4573963AC755}" destId="{1ACB4D6D-44B3-4CF2-A506-18CEC0824F1A}" srcOrd="1" destOrd="0" presId="urn:microsoft.com/office/officeart/2005/8/layout/orgChart1"/>
    <dgm:cxn modelId="{5C42FD82-6907-4A50-A09F-46DC5259CD88}" type="presParOf" srcId="{BF80407E-D4DE-4521-B20F-48BDEF19A310}" destId="{2CB96522-8450-4063-B84E-6F53362A8280}" srcOrd="1" destOrd="0" presId="urn:microsoft.com/office/officeart/2005/8/layout/orgChart1"/>
    <dgm:cxn modelId="{D056E121-AF56-4235-AB0E-D132C094B64D}" type="presParOf" srcId="{2CB96522-8450-4063-B84E-6F53362A8280}" destId="{96A51951-3BDE-4BA9-AAFD-72CFB4415640}" srcOrd="0" destOrd="0" presId="urn:microsoft.com/office/officeart/2005/8/layout/orgChart1"/>
    <dgm:cxn modelId="{832EACAC-26F6-4EC1-8DA9-A92BB0A14BB2}" type="presParOf" srcId="{2CB96522-8450-4063-B84E-6F53362A8280}" destId="{7BB8C5E4-989C-4482-A4AF-D81F3F6EDD7C}" srcOrd="1" destOrd="0" presId="urn:microsoft.com/office/officeart/2005/8/layout/orgChart1"/>
    <dgm:cxn modelId="{9BF94D68-58ED-4A42-9015-BD8BEDB7C291}" type="presParOf" srcId="{7BB8C5E4-989C-4482-A4AF-D81F3F6EDD7C}" destId="{D4DDCF1B-D93A-4309-838A-08C07EA6E64B}" srcOrd="0" destOrd="0" presId="urn:microsoft.com/office/officeart/2005/8/layout/orgChart1"/>
    <dgm:cxn modelId="{0B6102AA-AE51-4618-9762-4FEC202A8373}" type="presParOf" srcId="{D4DDCF1B-D93A-4309-838A-08C07EA6E64B}" destId="{1D8E8B69-D228-4951-B9CA-2E195B76A435}" srcOrd="0" destOrd="0" presId="urn:microsoft.com/office/officeart/2005/8/layout/orgChart1"/>
    <dgm:cxn modelId="{A5640348-2289-4B5F-8541-0E1C37795FF5}" type="presParOf" srcId="{D4DDCF1B-D93A-4309-838A-08C07EA6E64B}" destId="{00B45CE9-4059-4C81-9E0A-2C69715FD80B}" srcOrd="1" destOrd="0" presId="urn:microsoft.com/office/officeart/2005/8/layout/orgChart1"/>
    <dgm:cxn modelId="{356CD7DC-AC93-43DC-AA0E-0AC80492E693}" type="presParOf" srcId="{7BB8C5E4-989C-4482-A4AF-D81F3F6EDD7C}" destId="{1B8B1789-FE81-4F03-AC65-6B7550160E12}" srcOrd="1" destOrd="0" presId="urn:microsoft.com/office/officeart/2005/8/layout/orgChart1"/>
    <dgm:cxn modelId="{433C7678-08D2-41A1-BB45-74BE47FD59BB}" type="presParOf" srcId="{7BB8C5E4-989C-4482-A4AF-D81F3F6EDD7C}" destId="{42075B27-C8A4-4C2F-9C6F-092B66359DE5}" srcOrd="2" destOrd="0" presId="urn:microsoft.com/office/officeart/2005/8/layout/orgChart1"/>
    <dgm:cxn modelId="{6385C48A-EAD4-45C7-9F36-DAF1D83FB0A8}" type="presParOf" srcId="{BF80407E-D4DE-4521-B20F-48BDEF19A310}" destId="{C32175C0-5A27-43BA-9EEA-B263D937392F}" srcOrd="2" destOrd="0" presId="urn:microsoft.com/office/officeart/2005/8/layout/orgChart1"/>
    <dgm:cxn modelId="{15212A7A-4E1D-4659-87C3-8A5A11C4F1E0}" type="presParOf" srcId="{F15A9949-1EB1-4A0A-884F-B1A0F2B2E261}" destId="{E8E88378-4145-435F-A988-70D6C10D4663}" srcOrd="2" destOrd="0" presId="urn:microsoft.com/office/officeart/2005/8/layout/orgChart1"/>
    <dgm:cxn modelId="{ED180E7E-1A79-4CBF-A18B-F7B08B001586}" type="presParOf" srcId="{F15A9949-1EB1-4A0A-884F-B1A0F2B2E261}" destId="{24D66AD8-1531-41D5-87DB-F7ACBBE5B6A2}" srcOrd="3" destOrd="0" presId="urn:microsoft.com/office/officeart/2005/8/layout/orgChart1"/>
    <dgm:cxn modelId="{8C3691A7-EDAB-4967-81A5-54D07F229C93}" type="presParOf" srcId="{24D66AD8-1531-41D5-87DB-F7ACBBE5B6A2}" destId="{23EBF13F-8BDB-4AB4-AC5D-425724CBB61D}" srcOrd="0" destOrd="0" presId="urn:microsoft.com/office/officeart/2005/8/layout/orgChart1"/>
    <dgm:cxn modelId="{6CB3918F-E853-4916-BA50-09C531E1CC54}" type="presParOf" srcId="{23EBF13F-8BDB-4AB4-AC5D-425724CBB61D}" destId="{A8DE78C4-DFEB-467E-93DF-7E727501143F}" srcOrd="0" destOrd="0" presId="urn:microsoft.com/office/officeart/2005/8/layout/orgChart1"/>
    <dgm:cxn modelId="{D86D5E0E-8FF0-4059-BB2E-E5D3BFF66688}" type="presParOf" srcId="{23EBF13F-8BDB-4AB4-AC5D-425724CBB61D}" destId="{419B3EFE-14E5-4984-BBA2-336265819749}" srcOrd="1" destOrd="0" presId="urn:microsoft.com/office/officeart/2005/8/layout/orgChart1"/>
    <dgm:cxn modelId="{14355E1D-8DFC-494C-A9C7-90DF110E9825}" type="presParOf" srcId="{24D66AD8-1531-41D5-87DB-F7ACBBE5B6A2}" destId="{A139AE3C-C6CE-4F0B-BCF0-AFD9B8D26988}" srcOrd="1" destOrd="0" presId="urn:microsoft.com/office/officeart/2005/8/layout/orgChart1"/>
    <dgm:cxn modelId="{8D52B01C-2A10-4AAB-809D-EEFBA799AB4A}" type="presParOf" srcId="{24D66AD8-1531-41D5-87DB-F7ACBBE5B6A2}" destId="{DF40D03A-4F9F-467B-B0BF-493BF41AA5B2}" srcOrd="2" destOrd="0" presId="urn:microsoft.com/office/officeart/2005/8/layout/orgChart1"/>
    <dgm:cxn modelId="{10629469-902E-4917-9F43-CCA16AE7AB37}" type="presParOf" srcId="{F15A9949-1EB1-4A0A-884F-B1A0F2B2E261}" destId="{A1DB5ED6-2461-4FB0-83C7-45F3E7CC382A}" srcOrd="4" destOrd="0" presId="urn:microsoft.com/office/officeart/2005/8/layout/orgChart1"/>
    <dgm:cxn modelId="{96DBF232-CCF5-4C90-BF70-FC82DF67BAD3}" type="presParOf" srcId="{F15A9949-1EB1-4A0A-884F-B1A0F2B2E261}" destId="{37CD2F4D-532E-44F6-A303-CBD789F333A5}" srcOrd="5" destOrd="0" presId="urn:microsoft.com/office/officeart/2005/8/layout/orgChart1"/>
    <dgm:cxn modelId="{96486C7C-06C9-4815-896E-18B81F40A42B}" type="presParOf" srcId="{37CD2F4D-532E-44F6-A303-CBD789F333A5}" destId="{B345C276-8DE5-4793-A637-9E944EC1E03E}" srcOrd="0" destOrd="0" presId="urn:microsoft.com/office/officeart/2005/8/layout/orgChart1"/>
    <dgm:cxn modelId="{0760689D-8664-4BCC-9A38-59EAACA40CDD}" type="presParOf" srcId="{B345C276-8DE5-4793-A637-9E944EC1E03E}" destId="{35043269-3471-4345-B88E-71CF980F4908}" srcOrd="0" destOrd="0" presId="urn:microsoft.com/office/officeart/2005/8/layout/orgChart1"/>
    <dgm:cxn modelId="{99016354-562B-41E7-9E5A-B347A03B5ECF}" type="presParOf" srcId="{B345C276-8DE5-4793-A637-9E944EC1E03E}" destId="{1A507733-25E2-4B4E-ACE2-8D0A14092705}" srcOrd="1" destOrd="0" presId="urn:microsoft.com/office/officeart/2005/8/layout/orgChart1"/>
    <dgm:cxn modelId="{A31C8187-F1A6-4440-8AD7-EA5B7B6FEB5D}" type="presParOf" srcId="{37CD2F4D-532E-44F6-A303-CBD789F333A5}" destId="{83AC6DE8-FC9E-4414-A33A-D38BA80A8D09}" srcOrd="1" destOrd="0" presId="urn:microsoft.com/office/officeart/2005/8/layout/orgChart1"/>
    <dgm:cxn modelId="{2F09F8BE-A371-4D38-9BE2-7E6557AB7EE6}" type="presParOf" srcId="{37CD2F4D-532E-44F6-A303-CBD789F333A5}" destId="{E95CD5AB-A757-4BA9-BBBA-E226255A5678}" srcOrd="2" destOrd="0" presId="urn:microsoft.com/office/officeart/2005/8/layout/orgChart1"/>
    <dgm:cxn modelId="{599A1F92-EAD4-491C-8EDA-2AE886144025}" type="presParOf" srcId="{BC9E4D65-AD93-42E8-8656-C8E4A0420B63}" destId="{5F1C0F14-60E0-4760-B4FB-58F5A7C3DF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EB7344-5A78-4AD2-8681-1AE5C5C4B53F}" type="doc">
      <dgm:prSet loTypeId="urn:microsoft.com/office/officeart/2005/8/layout/orgChart1" loCatId="hierarchy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id-ID"/>
        </a:p>
      </dgm:t>
    </dgm:pt>
    <dgm:pt modelId="{11F050D1-2F17-45E6-8A45-F00F80EEEA31}">
      <dgm:prSet phldrT="[Text]" custT="1"/>
      <dgm:spPr/>
      <dgm:t>
        <a:bodyPr/>
        <a:lstStyle/>
        <a:p>
          <a:r>
            <a:rPr lang="id-ID" sz="2400" dirty="0" smtClean="0">
              <a:latin typeface="Calibri" pitchFamily="34" charset="0"/>
              <a:cs typeface="Calibri" pitchFamily="34" charset="0"/>
            </a:rPr>
            <a:t>Map</a:t>
          </a:r>
          <a:endParaRPr lang="id-ID" sz="2400" dirty="0">
            <a:latin typeface="Calibri" pitchFamily="34" charset="0"/>
            <a:cs typeface="Calibri" pitchFamily="34" charset="0"/>
          </a:endParaRPr>
        </a:p>
      </dgm:t>
    </dgm:pt>
    <dgm:pt modelId="{F1197396-D36F-46B7-AC4C-2C110C7497A3}" type="parTrans" cxnId="{047F34BC-6025-467D-B525-775248168568}">
      <dgm:prSet/>
      <dgm:spPr/>
      <dgm:t>
        <a:bodyPr/>
        <a:lstStyle/>
        <a:p>
          <a:endParaRPr lang="id-ID"/>
        </a:p>
      </dgm:t>
    </dgm:pt>
    <dgm:pt modelId="{9BE7C664-5AD0-4329-BEB2-9981BFF56D84}" type="sibTrans" cxnId="{047F34BC-6025-467D-B525-775248168568}">
      <dgm:prSet/>
      <dgm:spPr/>
      <dgm:t>
        <a:bodyPr/>
        <a:lstStyle/>
        <a:p>
          <a:endParaRPr lang="id-ID"/>
        </a:p>
      </dgm:t>
    </dgm:pt>
    <dgm:pt modelId="{3065C985-3944-42A6-BEFB-D360F38BF117}">
      <dgm:prSet phldrT="[Text]" custT="1"/>
      <dgm:spPr/>
      <dgm:t>
        <a:bodyPr/>
        <a:lstStyle/>
        <a:p>
          <a:r>
            <a:rPr lang="id-ID" sz="2400" dirty="0" smtClean="0">
              <a:latin typeface="Calibri" pitchFamily="34" charset="0"/>
              <a:cs typeface="Calibri" pitchFamily="34" charset="0"/>
            </a:rPr>
            <a:t>SortedSet</a:t>
          </a:r>
          <a:endParaRPr lang="id-ID" sz="2400" dirty="0">
            <a:latin typeface="Calibri" pitchFamily="34" charset="0"/>
            <a:cs typeface="Calibri" pitchFamily="34" charset="0"/>
          </a:endParaRPr>
        </a:p>
      </dgm:t>
    </dgm:pt>
    <dgm:pt modelId="{D1FE9763-FEA6-4B40-A451-89697C64E23B}" type="parTrans" cxnId="{E6F141FD-1A0B-4623-AA91-221F7BA5315D}">
      <dgm:prSet/>
      <dgm:spPr/>
      <dgm:t>
        <a:bodyPr/>
        <a:lstStyle/>
        <a:p>
          <a:endParaRPr lang="id-ID"/>
        </a:p>
      </dgm:t>
    </dgm:pt>
    <dgm:pt modelId="{5B87BAB0-3365-4F49-87F1-8AFF9BEFC04D}" type="sibTrans" cxnId="{E6F141FD-1A0B-4623-AA91-221F7BA5315D}">
      <dgm:prSet/>
      <dgm:spPr/>
      <dgm:t>
        <a:bodyPr/>
        <a:lstStyle/>
        <a:p>
          <a:endParaRPr lang="id-ID"/>
        </a:p>
      </dgm:t>
    </dgm:pt>
    <dgm:pt modelId="{4587564C-D22F-46E6-B068-A15DC3A56402}" type="pres">
      <dgm:prSet presAssocID="{9DEB7344-5A78-4AD2-8681-1AE5C5C4B53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BC9E4D65-AD93-42E8-8656-C8E4A0420B63}" type="pres">
      <dgm:prSet presAssocID="{11F050D1-2F17-45E6-8A45-F00F80EEEA31}" presName="hierRoot1" presStyleCnt="0">
        <dgm:presLayoutVars>
          <dgm:hierBranch val="init"/>
        </dgm:presLayoutVars>
      </dgm:prSet>
      <dgm:spPr/>
    </dgm:pt>
    <dgm:pt modelId="{C439C8BE-DA81-4D94-B620-8C71E76647ED}" type="pres">
      <dgm:prSet presAssocID="{11F050D1-2F17-45E6-8A45-F00F80EEEA31}" presName="rootComposite1" presStyleCnt="0"/>
      <dgm:spPr/>
    </dgm:pt>
    <dgm:pt modelId="{AF59F603-2C68-4C75-A36C-57FC3E083691}" type="pres">
      <dgm:prSet presAssocID="{11F050D1-2F17-45E6-8A45-F00F80EEEA3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A0E75E2A-3E8C-4683-BDDB-3B882508514D}" type="pres">
      <dgm:prSet presAssocID="{11F050D1-2F17-45E6-8A45-F00F80EEEA31}" presName="rootConnector1" presStyleLbl="node1" presStyleIdx="0" presStyleCnt="0"/>
      <dgm:spPr/>
      <dgm:t>
        <a:bodyPr/>
        <a:lstStyle/>
        <a:p>
          <a:endParaRPr lang="id-ID"/>
        </a:p>
      </dgm:t>
    </dgm:pt>
    <dgm:pt modelId="{F15A9949-1EB1-4A0A-884F-B1A0F2B2E261}" type="pres">
      <dgm:prSet presAssocID="{11F050D1-2F17-45E6-8A45-F00F80EEEA31}" presName="hierChild2" presStyleCnt="0"/>
      <dgm:spPr/>
    </dgm:pt>
    <dgm:pt modelId="{96A51951-3BDE-4BA9-AAFD-72CFB4415640}" type="pres">
      <dgm:prSet presAssocID="{D1FE9763-FEA6-4B40-A451-89697C64E23B}" presName="Name37" presStyleLbl="parChTrans1D2" presStyleIdx="0" presStyleCnt="1"/>
      <dgm:spPr/>
      <dgm:t>
        <a:bodyPr/>
        <a:lstStyle/>
        <a:p>
          <a:endParaRPr lang="id-ID"/>
        </a:p>
      </dgm:t>
    </dgm:pt>
    <dgm:pt modelId="{7BB8C5E4-989C-4482-A4AF-D81F3F6EDD7C}" type="pres">
      <dgm:prSet presAssocID="{3065C985-3944-42A6-BEFB-D360F38BF117}" presName="hierRoot2" presStyleCnt="0">
        <dgm:presLayoutVars>
          <dgm:hierBranch val="init"/>
        </dgm:presLayoutVars>
      </dgm:prSet>
      <dgm:spPr/>
    </dgm:pt>
    <dgm:pt modelId="{D4DDCF1B-D93A-4309-838A-08C07EA6E64B}" type="pres">
      <dgm:prSet presAssocID="{3065C985-3944-42A6-BEFB-D360F38BF117}" presName="rootComposite" presStyleCnt="0"/>
      <dgm:spPr/>
    </dgm:pt>
    <dgm:pt modelId="{1D8E8B69-D228-4951-B9CA-2E195B76A435}" type="pres">
      <dgm:prSet presAssocID="{3065C985-3944-42A6-BEFB-D360F38BF117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0B45CE9-4059-4C81-9E0A-2C69715FD80B}" type="pres">
      <dgm:prSet presAssocID="{3065C985-3944-42A6-BEFB-D360F38BF117}" presName="rootConnector" presStyleLbl="node2" presStyleIdx="0" presStyleCnt="1"/>
      <dgm:spPr/>
      <dgm:t>
        <a:bodyPr/>
        <a:lstStyle/>
        <a:p>
          <a:endParaRPr lang="id-ID"/>
        </a:p>
      </dgm:t>
    </dgm:pt>
    <dgm:pt modelId="{1B8B1789-FE81-4F03-AC65-6B7550160E12}" type="pres">
      <dgm:prSet presAssocID="{3065C985-3944-42A6-BEFB-D360F38BF117}" presName="hierChild4" presStyleCnt="0"/>
      <dgm:spPr/>
    </dgm:pt>
    <dgm:pt modelId="{42075B27-C8A4-4C2F-9C6F-092B66359DE5}" type="pres">
      <dgm:prSet presAssocID="{3065C985-3944-42A6-BEFB-D360F38BF117}" presName="hierChild5" presStyleCnt="0"/>
      <dgm:spPr/>
    </dgm:pt>
    <dgm:pt modelId="{5F1C0F14-60E0-4760-B4FB-58F5A7C3DFF2}" type="pres">
      <dgm:prSet presAssocID="{11F050D1-2F17-45E6-8A45-F00F80EEEA31}" presName="hierChild3" presStyleCnt="0"/>
      <dgm:spPr/>
    </dgm:pt>
  </dgm:ptLst>
  <dgm:cxnLst>
    <dgm:cxn modelId="{047F34BC-6025-467D-B525-775248168568}" srcId="{9DEB7344-5A78-4AD2-8681-1AE5C5C4B53F}" destId="{11F050D1-2F17-45E6-8A45-F00F80EEEA31}" srcOrd="0" destOrd="0" parTransId="{F1197396-D36F-46B7-AC4C-2C110C7497A3}" sibTransId="{9BE7C664-5AD0-4329-BEB2-9981BFF56D84}"/>
    <dgm:cxn modelId="{7F7C324A-EE76-49C7-9506-E405CE046311}" type="presOf" srcId="{11F050D1-2F17-45E6-8A45-F00F80EEEA31}" destId="{A0E75E2A-3E8C-4683-BDDB-3B882508514D}" srcOrd="1" destOrd="0" presId="urn:microsoft.com/office/officeart/2005/8/layout/orgChart1"/>
    <dgm:cxn modelId="{377BB599-A060-4DF3-87D5-5B7B12DA6F23}" type="presOf" srcId="{3065C985-3944-42A6-BEFB-D360F38BF117}" destId="{1D8E8B69-D228-4951-B9CA-2E195B76A435}" srcOrd="0" destOrd="0" presId="urn:microsoft.com/office/officeart/2005/8/layout/orgChart1"/>
    <dgm:cxn modelId="{50D40929-87DB-4C09-9B41-052BAF9D594E}" type="presOf" srcId="{9DEB7344-5A78-4AD2-8681-1AE5C5C4B53F}" destId="{4587564C-D22F-46E6-B068-A15DC3A56402}" srcOrd="0" destOrd="0" presId="urn:microsoft.com/office/officeart/2005/8/layout/orgChart1"/>
    <dgm:cxn modelId="{48BA9973-A702-44EE-BE8B-4936423E1096}" type="presOf" srcId="{11F050D1-2F17-45E6-8A45-F00F80EEEA31}" destId="{AF59F603-2C68-4C75-A36C-57FC3E083691}" srcOrd="0" destOrd="0" presId="urn:microsoft.com/office/officeart/2005/8/layout/orgChart1"/>
    <dgm:cxn modelId="{E6F141FD-1A0B-4623-AA91-221F7BA5315D}" srcId="{11F050D1-2F17-45E6-8A45-F00F80EEEA31}" destId="{3065C985-3944-42A6-BEFB-D360F38BF117}" srcOrd="0" destOrd="0" parTransId="{D1FE9763-FEA6-4B40-A451-89697C64E23B}" sibTransId="{5B87BAB0-3365-4F49-87F1-8AFF9BEFC04D}"/>
    <dgm:cxn modelId="{0D4CCC73-5DB8-401F-B749-9BC6C155F9C5}" type="presOf" srcId="{D1FE9763-FEA6-4B40-A451-89697C64E23B}" destId="{96A51951-3BDE-4BA9-AAFD-72CFB4415640}" srcOrd="0" destOrd="0" presId="urn:microsoft.com/office/officeart/2005/8/layout/orgChart1"/>
    <dgm:cxn modelId="{ABD84522-1D9C-458D-BCF5-09DEED52977F}" type="presOf" srcId="{3065C985-3944-42A6-BEFB-D360F38BF117}" destId="{00B45CE9-4059-4C81-9E0A-2C69715FD80B}" srcOrd="1" destOrd="0" presId="urn:microsoft.com/office/officeart/2005/8/layout/orgChart1"/>
    <dgm:cxn modelId="{649D3006-F9C5-421F-AFD3-397A1FE8303B}" type="presParOf" srcId="{4587564C-D22F-46E6-B068-A15DC3A56402}" destId="{BC9E4D65-AD93-42E8-8656-C8E4A0420B63}" srcOrd="0" destOrd="0" presId="urn:microsoft.com/office/officeart/2005/8/layout/orgChart1"/>
    <dgm:cxn modelId="{732160E1-8C80-4B40-9B54-CC6EF0AB0238}" type="presParOf" srcId="{BC9E4D65-AD93-42E8-8656-C8E4A0420B63}" destId="{C439C8BE-DA81-4D94-B620-8C71E76647ED}" srcOrd="0" destOrd="0" presId="urn:microsoft.com/office/officeart/2005/8/layout/orgChart1"/>
    <dgm:cxn modelId="{AB797E0D-9F38-4327-A9B5-BEF03B5B0CA6}" type="presParOf" srcId="{C439C8BE-DA81-4D94-B620-8C71E76647ED}" destId="{AF59F603-2C68-4C75-A36C-57FC3E083691}" srcOrd="0" destOrd="0" presId="urn:microsoft.com/office/officeart/2005/8/layout/orgChart1"/>
    <dgm:cxn modelId="{1EEACD9D-F93A-4567-B367-8461B3B15480}" type="presParOf" srcId="{C439C8BE-DA81-4D94-B620-8C71E76647ED}" destId="{A0E75E2A-3E8C-4683-BDDB-3B882508514D}" srcOrd="1" destOrd="0" presId="urn:microsoft.com/office/officeart/2005/8/layout/orgChart1"/>
    <dgm:cxn modelId="{4C17C39B-161E-4FE5-B0D6-D0033429E603}" type="presParOf" srcId="{BC9E4D65-AD93-42E8-8656-C8E4A0420B63}" destId="{F15A9949-1EB1-4A0A-884F-B1A0F2B2E261}" srcOrd="1" destOrd="0" presId="urn:microsoft.com/office/officeart/2005/8/layout/orgChart1"/>
    <dgm:cxn modelId="{6C1C719B-5D83-4505-BED8-807CFAA04525}" type="presParOf" srcId="{F15A9949-1EB1-4A0A-884F-B1A0F2B2E261}" destId="{96A51951-3BDE-4BA9-AAFD-72CFB4415640}" srcOrd="0" destOrd="0" presId="urn:microsoft.com/office/officeart/2005/8/layout/orgChart1"/>
    <dgm:cxn modelId="{5DBD345F-5F30-412D-B6F1-A5436C5E0574}" type="presParOf" srcId="{F15A9949-1EB1-4A0A-884F-B1A0F2B2E261}" destId="{7BB8C5E4-989C-4482-A4AF-D81F3F6EDD7C}" srcOrd="1" destOrd="0" presId="urn:microsoft.com/office/officeart/2005/8/layout/orgChart1"/>
    <dgm:cxn modelId="{B2C71044-A8C8-4B7C-B6CC-4E94BB479D4D}" type="presParOf" srcId="{7BB8C5E4-989C-4482-A4AF-D81F3F6EDD7C}" destId="{D4DDCF1B-D93A-4309-838A-08C07EA6E64B}" srcOrd="0" destOrd="0" presId="urn:microsoft.com/office/officeart/2005/8/layout/orgChart1"/>
    <dgm:cxn modelId="{690DB0C9-C837-4E70-8EAB-6C74D5DCC632}" type="presParOf" srcId="{D4DDCF1B-D93A-4309-838A-08C07EA6E64B}" destId="{1D8E8B69-D228-4951-B9CA-2E195B76A435}" srcOrd="0" destOrd="0" presId="urn:microsoft.com/office/officeart/2005/8/layout/orgChart1"/>
    <dgm:cxn modelId="{E18C5350-45A0-44C5-9F89-8734F5B238AB}" type="presParOf" srcId="{D4DDCF1B-D93A-4309-838A-08C07EA6E64B}" destId="{00B45CE9-4059-4C81-9E0A-2C69715FD80B}" srcOrd="1" destOrd="0" presId="urn:microsoft.com/office/officeart/2005/8/layout/orgChart1"/>
    <dgm:cxn modelId="{F4FC1BD7-29E6-415B-95AE-9EBF6187FF7A}" type="presParOf" srcId="{7BB8C5E4-989C-4482-A4AF-D81F3F6EDD7C}" destId="{1B8B1789-FE81-4F03-AC65-6B7550160E12}" srcOrd="1" destOrd="0" presId="urn:microsoft.com/office/officeart/2005/8/layout/orgChart1"/>
    <dgm:cxn modelId="{492D4B39-D48F-4121-B521-3285EFB8E515}" type="presParOf" srcId="{7BB8C5E4-989C-4482-A4AF-D81F3F6EDD7C}" destId="{42075B27-C8A4-4C2F-9C6F-092B66359DE5}" srcOrd="2" destOrd="0" presId="urn:microsoft.com/office/officeart/2005/8/layout/orgChart1"/>
    <dgm:cxn modelId="{76999C3B-A187-4570-AF7E-C3FFD20686F9}" type="presParOf" srcId="{BC9E4D65-AD93-42E8-8656-C8E4A0420B63}" destId="{5F1C0F14-60E0-4760-B4FB-58F5A7C3DF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797A96-E493-4591-B534-A6F2999850F5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F388C6B-E756-494E-BE31-E47E75E31393}">
      <dgm:prSet phldrT="[Text]"/>
      <dgm:spPr/>
      <dgm:t>
        <a:bodyPr/>
        <a:lstStyle/>
        <a:p>
          <a:r>
            <a:rPr lang="id-ID" dirty="0" smtClean="0"/>
            <a:t>Langkah 0</a:t>
          </a:r>
          <a:endParaRPr lang="id-ID" dirty="0"/>
        </a:p>
      </dgm:t>
    </dgm:pt>
    <dgm:pt modelId="{6382D5D4-BDDC-419E-915D-C34DD695DA3E}" type="parTrans" cxnId="{740950D4-D52B-4C70-BC37-CD6786B969A0}">
      <dgm:prSet/>
      <dgm:spPr/>
      <dgm:t>
        <a:bodyPr/>
        <a:lstStyle/>
        <a:p>
          <a:endParaRPr lang="id-ID"/>
        </a:p>
      </dgm:t>
    </dgm:pt>
    <dgm:pt modelId="{B12AE5F5-45F4-4F73-8FDD-82E7EABD2560}" type="sibTrans" cxnId="{740950D4-D52B-4C70-BC37-CD6786B969A0}">
      <dgm:prSet/>
      <dgm:spPr/>
      <dgm:t>
        <a:bodyPr/>
        <a:lstStyle/>
        <a:p>
          <a:endParaRPr lang="id-ID"/>
        </a:p>
      </dgm:t>
    </dgm:pt>
    <dgm:pt modelId="{9D386AC5-1786-4EFE-9D49-E448220E102E}">
      <dgm:prSet phldrT="[Text]" custT="1"/>
      <dgm:spPr/>
      <dgm:t>
        <a:bodyPr/>
        <a:lstStyle/>
        <a:p>
          <a:pPr algn="r"/>
          <a:r>
            <a:rPr lang="id-ID" sz="2400" dirty="0" smtClean="0"/>
            <a:t>34   86   15</a:t>
          </a:r>
        </a:p>
        <a:p>
          <a:pPr algn="l"/>
          <a:endParaRPr lang="en-US" sz="1800" dirty="0" smtClean="0">
            <a:solidFill>
              <a:srgbClr val="FF0000"/>
            </a:solidFill>
          </a:endParaRPr>
        </a:p>
        <a:p>
          <a:pPr algn="l"/>
          <a:r>
            <a:rPr lang="id-ID" sz="1800" dirty="0" smtClean="0">
              <a:solidFill>
                <a:srgbClr val="FF0000"/>
              </a:solidFill>
            </a:rPr>
            <a:t>tidak tukar</a:t>
          </a:r>
        </a:p>
        <a:p>
          <a:pPr algn="r"/>
          <a:endParaRPr lang="id-ID" sz="2400" dirty="0" smtClean="0"/>
        </a:p>
        <a:p>
          <a:pPr algn="r"/>
          <a:r>
            <a:rPr lang="id-ID" sz="2400" dirty="0" smtClean="0"/>
            <a:t>34   86   15</a:t>
          </a:r>
        </a:p>
        <a:p>
          <a:pPr algn="l"/>
          <a:r>
            <a:rPr lang="id-ID" sz="1800" dirty="0" smtClean="0">
              <a:solidFill>
                <a:srgbClr val="0070C0"/>
              </a:solidFill>
            </a:rPr>
            <a:t>           </a:t>
          </a:r>
          <a:endParaRPr lang="en-US" sz="1800" dirty="0" smtClean="0">
            <a:solidFill>
              <a:srgbClr val="0070C0"/>
            </a:solidFill>
          </a:endParaRPr>
        </a:p>
        <a:p>
          <a:pPr algn="l"/>
          <a:r>
            <a:rPr lang="en-US" sz="1800" dirty="0" smtClean="0">
              <a:solidFill>
                <a:srgbClr val="0070C0"/>
              </a:solidFill>
            </a:rPr>
            <a:t>               </a:t>
          </a:r>
          <a:r>
            <a:rPr lang="id-ID" sz="1800" dirty="0" smtClean="0">
              <a:solidFill>
                <a:srgbClr val="0070C0"/>
              </a:solidFill>
            </a:rPr>
            <a:t> </a:t>
          </a:r>
          <a:r>
            <a:rPr lang="id-ID" sz="1800" dirty="0" smtClean="0">
              <a:solidFill>
                <a:srgbClr val="FF0000"/>
              </a:solidFill>
            </a:rPr>
            <a:t>tukar</a:t>
          </a:r>
        </a:p>
        <a:p>
          <a:pPr algn="r"/>
          <a:endParaRPr lang="id-ID" sz="2400" dirty="0" smtClean="0"/>
        </a:p>
        <a:p>
          <a:pPr algn="r"/>
          <a:r>
            <a:rPr lang="id-ID" sz="2400" b="1" dirty="0" smtClean="0"/>
            <a:t>34   15   86</a:t>
          </a:r>
        </a:p>
        <a:p>
          <a:pPr algn="r"/>
          <a:endParaRPr lang="id-ID" sz="2400" dirty="0" smtClean="0"/>
        </a:p>
        <a:p>
          <a:pPr algn="r"/>
          <a:endParaRPr lang="id-ID" sz="2400" dirty="0"/>
        </a:p>
      </dgm:t>
    </dgm:pt>
    <dgm:pt modelId="{1B211596-4453-4A84-97CF-59FFC4136DE6}" type="parTrans" cxnId="{4CF6F191-EEDA-4D24-9E63-58401E5012C2}">
      <dgm:prSet/>
      <dgm:spPr/>
      <dgm:t>
        <a:bodyPr/>
        <a:lstStyle/>
        <a:p>
          <a:endParaRPr lang="id-ID"/>
        </a:p>
      </dgm:t>
    </dgm:pt>
    <dgm:pt modelId="{07A358D7-01A8-40EA-A699-4032D0A3CF1E}" type="sibTrans" cxnId="{4CF6F191-EEDA-4D24-9E63-58401E5012C2}">
      <dgm:prSet/>
      <dgm:spPr/>
      <dgm:t>
        <a:bodyPr/>
        <a:lstStyle/>
        <a:p>
          <a:endParaRPr lang="id-ID"/>
        </a:p>
      </dgm:t>
    </dgm:pt>
    <dgm:pt modelId="{C3AA5B53-44A0-44D4-A9C6-8C042E9EECDB}">
      <dgm:prSet phldrT="[Text]" custT="1"/>
      <dgm:spPr/>
      <dgm:t>
        <a:bodyPr/>
        <a:lstStyle/>
        <a:p>
          <a:pPr algn="r"/>
          <a:r>
            <a:rPr lang="id-ID" sz="2400" b="0" dirty="0" smtClean="0"/>
            <a:t>34   15   86</a:t>
          </a:r>
        </a:p>
        <a:p>
          <a:pPr algn="l"/>
          <a:r>
            <a:rPr lang="id-ID" sz="1800" dirty="0" smtClean="0">
              <a:solidFill>
                <a:srgbClr val="0070C0"/>
              </a:solidFill>
            </a:rPr>
            <a:t>    </a:t>
          </a:r>
          <a:endParaRPr lang="en-US" sz="1800" dirty="0" smtClean="0">
            <a:solidFill>
              <a:srgbClr val="0070C0"/>
            </a:solidFill>
          </a:endParaRPr>
        </a:p>
        <a:p>
          <a:pPr algn="l"/>
          <a:r>
            <a:rPr lang="en-US" sz="1800" dirty="0" smtClean="0">
              <a:solidFill>
                <a:srgbClr val="FF0000"/>
              </a:solidFill>
            </a:rPr>
            <a:t>       </a:t>
          </a:r>
          <a:r>
            <a:rPr lang="id-ID" sz="1800" dirty="0" smtClean="0">
              <a:solidFill>
                <a:srgbClr val="FF0000"/>
              </a:solidFill>
            </a:rPr>
            <a:t>tukar</a:t>
          </a:r>
        </a:p>
        <a:p>
          <a:pPr algn="r"/>
          <a:endParaRPr lang="id-ID" sz="2400" dirty="0" smtClean="0"/>
        </a:p>
        <a:p>
          <a:pPr algn="r"/>
          <a:r>
            <a:rPr lang="id-ID" sz="2400" b="1" dirty="0" smtClean="0"/>
            <a:t>15   34   86</a:t>
          </a:r>
        </a:p>
      </dgm:t>
    </dgm:pt>
    <dgm:pt modelId="{9A2918D0-8A3D-46ED-91E5-15113B97F6D8}" type="parTrans" cxnId="{9161F6EA-E2A5-43D1-83EA-9354528F1023}">
      <dgm:prSet/>
      <dgm:spPr/>
      <dgm:t>
        <a:bodyPr/>
        <a:lstStyle/>
        <a:p>
          <a:endParaRPr lang="id-ID"/>
        </a:p>
      </dgm:t>
    </dgm:pt>
    <dgm:pt modelId="{9424949B-D699-4A37-9DEA-2D34ECEA08ED}" type="sibTrans" cxnId="{9161F6EA-E2A5-43D1-83EA-9354528F1023}">
      <dgm:prSet/>
      <dgm:spPr/>
      <dgm:t>
        <a:bodyPr/>
        <a:lstStyle/>
        <a:p>
          <a:endParaRPr lang="id-ID"/>
        </a:p>
      </dgm:t>
    </dgm:pt>
    <dgm:pt modelId="{82CAB549-9CC2-4AA5-B2B6-5A80542FCD49}">
      <dgm:prSet phldrT="[Text]"/>
      <dgm:spPr/>
      <dgm:t>
        <a:bodyPr/>
        <a:lstStyle/>
        <a:p>
          <a:r>
            <a:rPr lang="id-ID" dirty="0" smtClean="0"/>
            <a:t>Langkah 1</a:t>
          </a:r>
          <a:endParaRPr lang="id-ID" dirty="0"/>
        </a:p>
      </dgm:t>
    </dgm:pt>
    <dgm:pt modelId="{FADAD44F-1256-4B01-903E-73B6E96F1204}" type="sibTrans" cxnId="{1F041922-6653-4605-B7B8-5B17E1529B4C}">
      <dgm:prSet/>
      <dgm:spPr/>
      <dgm:t>
        <a:bodyPr/>
        <a:lstStyle/>
        <a:p>
          <a:endParaRPr lang="id-ID"/>
        </a:p>
      </dgm:t>
    </dgm:pt>
    <dgm:pt modelId="{1500F2A3-8DAA-4357-8C8E-9A88913B912D}" type="parTrans" cxnId="{1F041922-6653-4605-B7B8-5B17E1529B4C}">
      <dgm:prSet/>
      <dgm:spPr/>
      <dgm:t>
        <a:bodyPr/>
        <a:lstStyle/>
        <a:p>
          <a:endParaRPr lang="id-ID"/>
        </a:p>
      </dgm:t>
    </dgm:pt>
    <dgm:pt modelId="{57C0B3AF-67D4-479E-8C29-0C5CA4A3B994}" type="pres">
      <dgm:prSet presAssocID="{BE797A96-E493-4591-B534-A6F2999850F5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094ABB21-CC7E-41FF-A6FA-33F741862B18}" type="pres">
      <dgm:prSet presAssocID="{82CAB549-9CC2-4AA5-B2B6-5A80542FCD49}" presName="ChildAccent2" presStyleCnt="0"/>
      <dgm:spPr/>
    </dgm:pt>
    <dgm:pt modelId="{122E0130-0B98-4828-A2D9-D476B67AC4B1}" type="pres">
      <dgm:prSet presAssocID="{82CAB549-9CC2-4AA5-B2B6-5A80542FCD49}" presName="ChildAccent" presStyleLbl="alignImgPlace1" presStyleIdx="0" presStyleCnt="2"/>
      <dgm:spPr/>
      <dgm:t>
        <a:bodyPr/>
        <a:lstStyle/>
        <a:p>
          <a:endParaRPr lang="id-ID"/>
        </a:p>
      </dgm:t>
    </dgm:pt>
    <dgm:pt modelId="{213D8E43-6912-4DEB-B581-9C15AA4CC2E9}" type="pres">
      <dgm:prSet presAssocID="{82CAB549-9CC2-4AA5-B2B6-5A80542FCD49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C211605-6693-4094-A7AA-BC1095DBBED6}" type="pres">
      <dgm:prSet presAssocID="{82CAB549-9CC2-4AA5-B2B6-5A80542FCD49}" presName="Parent2" presStyleLbl="node1" presStyleIdx="0" presStyleCnt="2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ECABAC4-8F8B-4205-9C40-CED39B29140A}" type="pres">
      <dgm:prSet presAssocID="{7F388C6B-E756-494E-BE31-E47E75E31393}" presName="ChildAccent1" presStyleCnt="0"/>
      <dgm:spPr/>
    </dgm:pt>
    <dgm:pt modelId="{57ABD945-5480-441D-A71E-7818E4FD9BEB}" type="pres">
      <dgm:prSet presAssocID="{7F388C6B-E756-494E-BE31-E47E75E31393}" presName="ChildAccent" presStyleLbl="alignImgPlace1" presStyleIdx="1" presStyleCnt="2"/>
      <dgm:spPr/>
      <dgm:t>
        <a:bodyPr/>
        <a:lstStyle/>
        <a:p>
          <a:endParaRPr lang="id-ID"/>
        </a:p>
      </dgm:t>
    </dgm:pt>
    <dgm:pt modelId="{A91F558E-1D46-4FDE-BDBB-F7ABC5864F06}" type="pres">
      <dgm:prSet presAssocID="{7F388C6B-E756-494E-BE31-E47E75E31393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E79887F-0CE4-41FA-AA3E-BA291D24B66A}" type="pres">
      <dgm:prSet presAssocID="{7F388C6B-E756-494E-BE31-E47E75E31393}" presName="Parent1" presStyleLbl="node1" presStyleIdx="1" presStyleCnt="2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8E99DCF-AE22-4933-A277-50DDC0AB78C5}" type="presOf" srcId="{9D386AC5-1786-4EFE-9D49-E448220E102E}" destId="{A91F558E-1D46-4FDE-BDBB-F7ABC5864F06}" srcOrd="1" destOrd="0" presId="urn:microsoft.com/office/officeart/2011/layout/InterconnectedBlockProcess"/>
    <dgm:cxn modelId="{9161F6EA-E2A5-43D1-83EA-9354528F1023}" srcId="{82CAB549-9CC2-4AA5-B2B6-5A80542FCD49}" destId="{C3AA5B53-44A0-44D4-A9C6-8C042E9EECDB}" srcOrd="0" destOrd="0" parTransId="{9A2918D0-8A3D-46ED-91E5-15113B97F6D8}" sibTransId="{9424949B-D699-4A37-9DEA-2D34ECEA08ED}"/>
    <dgm:cxn modelId="{32ED662E-19CE-4422-8F2C-CDB5FB9E82F2}" type="presOf" srcId="{9D386AC5-1786-4EFE-9D49-E448220E102E}" destId="{57ABD945-5480-441D-A71E-7818E4FD9BEB}" srcOrd="0" destOrd="0" presId="urn:microsoft.com/office/officeart/2011/layout/InterconnectedBlockProcess"/>
    <dgm:cxn modelId="{4B3AD69C-62B7-46A7-A9DC-9307B0A93E4B}" type="presOf" srcId="{82CAB549-9CC2-4AA5-B2B6-5A80542FCD49}" destId="{CC211605-6693-4094-A7AA-BC1095DBBED6}" srcOrd="0" destOrd="0" presId="urn:microsoft.com/office/officeart/2011/layout/InterconnectedBlockProcess"/>
    <dgm:cxn modelId="{1F041922-6653-4605-B7B8-5B17E1529B4C}" srcId="{BE797A96-E493-4591-B534-A6F2999850F5}" destId="{82CAB549-9CC2-4AA5-B2B6-5A80542FCD49}" srcOrd="1" destOrd="0" parTransId="{1500F2A3-8DAA-4357-8C8E-9A88913B912D}" sibTransId="{FADAD44F-1256-4B01-903E-73B6E96F1204}"/>
    <dgm:cxn modelId="{D5F8618F-36C6-4EC9-91AC-F8BEC681798B}" type="presOf" srcId="{C3AA5B53-44A0-44D4-A9C6-8C042E9EECDB}" destId="{122E0130-0B98-4828-A2D9-D476B67AC4B1}" srcOrd="0" destOrd="0" presId="urn:microsoft.com/office/officeart/2011/layout/InterconnectedBlockProcess"/>
    <dgm:cxn modelId="{740950D4-D52B-4C70-BC37-CD6786B969A0}" srcId="{BE797A96-E493-4591-B534-A6F2999850F5}" destId="{7F388C6B-E756-494E-BE31-E47E75E31393}" srcOrd="0" destOrd="0" parTransId="{6382D5D4-BDDC-419E-915D-C34DD695DA3E}" sibTransId="{B12AE5F5-45F4-4F73-8FDD-82E7EABD2560}"/>
    <dgm:cxn modelId="{3472E25C-60AF-46C0-A2FB-67A3E7BDF2E7}" type="presOf" srcId="{BE797A96-E493-4591-B534-A6F2999850F5}" destId="{57C0B3AF-67D4-479E-8C29-0C5CA4A3B994}" srcOrd="0" destOrd="0" presId="urn:microsoft.com/office/officeart/2011/layout/InterconnectedBlockProcess"/>
    <dgm:cxn modelId="{CE9800F8-7ECD-4FA0-A444-D3B7590E7399}" type="presOf" srcId="{7F388C6B-E756-494E-BE31-E47E75E31393}" destId="{8E79887F-0CE4-41FA-AA3E-BA291D24B66A}" srcOrd="0" destOrd="0" presId="urn:microsoft.com/office/officeart/2011/layout/InterconnectedBlockProcess"/>
    <dgm:cxn modelId="{BB8AEA6F-5FF9-4B48-B94D-F0B5C9DD1BD0}" type="presOf" srcId="{C3AA5B53-44A0-44D4-A9C6-8C042E9EECDB}" destId="{213D8E43-6912-4DEB-B581-9C15AA4CC2E9}" srcOrd="1" destOrd="0" presId="urn:microsoft.com/office/officeart/2011/layout/InterconnectedBlockProcess"/>
    <dgm:cxn modelId="{4CF6F191-EEDA-4D24-9E63-58401E5012C2}" srcId="{7F388C6B-E756-494E-BE31-E47E75E31393}" destId="{9D386AC5-1786-4EFE-9D49-E448220E102E}" srcOrd="0" destOrd="0" parTransId="{1B211596-4453-4A84-97CF-59FFC4136DE6}" sibTransId="{07A358D7-01A8-40EA-A699-4032D0A3CF1E}"/>
    <dgm:cxn modelId="{04CD1B22-4955-493E-905B-026D470B5633}" type="presParOf" srcId="{57C0B3AF-67D4-479E-8C29-0C5CA4A3B994}" destId="{094ABB21-CC7E-41FF-A6FA-33F741862B18}" srcOrd="0" destOrd="0" presId="urn:microsoft.com/office/officeart/2011/layout/InterconnectedBlockProcess"/>
    <dgm:cxn modelId="{882A92E5-1BDC-4F5A-82A9-996993714E12}" type="presParOf" srcId="{094ABB21-CC7E-41FF-A6FA-33F741862B18}" destId="{122E0130-0B98-4828-A2D9-D476B67AC4B1}" srcOrd="0" destOrd="0" presId="urn:microsoft.com/office/officeart/2011/layout/InterconnectedBlockProcess"/>
    <dgm:cxn modelId="{B2B97B8A-E98D-458A-867D-E7B995CEBE3D}" type="presParOf" srcId="{57C0B3AF-67D4-479E-8C29-0C5CA4A3B994}" destId="{213D8E43-6912-4DEB-B581-9C15AA4CC2E9}" srcOrd="1" destOrd="0" presId="urn:microsoft.com/office/officeart/2011/layout/InterconnectedBlockProcess"/>
    <dgm:cxn modelId="{5E283AA8-71CA-43E6-8922-4D5EE56CBB0C}" type="presParOf" srcId="{57C0B3AF-67D4-479E-8C29-0C5CA4A3B994}" destId="{CC211605-6693-4094-A7AA-BC1095DBBED6}" srcOrd="2" destOrd="0" presId="urn:microsoft.com/office/officeart/2011/layout/InterconnectedBlockProcess"/>
    <dgm:cxn modelId="{B1F41237-3F76-49C1-AE11-3E84F2ED0A2C}" type="presParOf" srcId="{57C0B3AF-67D4-479E-8C29-0C5CA4A3B994}" destId="{DECABAC4-8F8B-4205-9C40-CED39B29140A}" srcOrd="3" destOrd="0" presId="urn:microsoft.com/office/officeart/2011/layout/InterconnectedBlockProcess"/>
    <dgm:cxn modelId="{F86E7106-E935-4026-9B58-6040D81F2652}" type="presParOf" srcId="{DECABAC4-8F8B-4205-9C40-CED39B29140A}" destId="{57ABD945-5480-441D-A71E-7818E4FD9BEB}" srcOrd="0" destOrd="0" presId="urn:microsoft.com/office/officeart/2011/layout/InterconnectedBlockProcess"/>
    <dgm:cxn modelId="{C60BA7A9-FA91-4BF8-97EB-88C4C0799BEA}" type="presParOf" srcId="{57C0B3AF-67D4-479E-8C29-0C5CA4A3B994}" destId="{A91F558E-1D46-4FDE-BDBB-F7ABC5864F06}" srcOrd="4" destOrd="0" presId="urn:microsoft.com/office/officeart/2011/layout/InterconnectedBlockProcess"/>
    <dgm:cxn modelId="{93EA2A9A-E1BB-42B7-A9BC-B8B95A7101B0}" type="presParOf" srcId="{57C0B3AF-67D4-479E-8C29-0C5CA4A3B994}" destId="{8E79887F-0CE4-41FA-AA3E-BA291D24B66A}" srcOrd="5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797A96-E493-4591-B534-A6F2999850F5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F388C6B-E756-494E-BE31-E47E75E31393}">
      <dgm:prSet phldrT="[Text]"/>
      <dgm:spPr/>
      <dgm:t>
        <a:bodyPr/>
        <a:lstStyle/>
        <a:p>
          <a:r>
            <a:rPr lang="id-ID" dirty="0" smtClean="0"/>
            <a:t>  </a:t>
          </a:r>
          <a:r>
            <a:rPr lang="id-ID" b="1" dirty="0" smtClean="0"/>
            <a:t>Langkah 1  </a:t>
          </a:r>
          <a:endParaRPr lang="id-ID" b="1" dirty="0"/>
        </a:p>
      </dgm:t>
    </dgm:pt>
    <dgm:pt modelId="{6382D5D4-BDDC-419E-915D-C34DD695DA3E}" type="parTrans" cxnId="{740950D4-D52B-4C70-BC37-CD6786B969A0}">
      <dgm:prSet/>
      <dgm:spPr/>
      <dgm:t>
        <a:bodyPr/>
        <a:lstStyle/>
        <a:p>
          <a:endParaRPr lang="id-ID"/>
        </a:p>
      </dgm:t>
    </dgm:pt>
    <dgm:pt modelId="{B12AE5F5-45F4-4F73-8FDD-82E7EABD2560}" type="sibTrans" cxnId="{740950D4-D52B-4C70-BC37-CD6786B969A0}">
      <dgm:prSet/>
      <dgm:spPr/>
      <dgm:t>
        <a:bodyPr/>
        <a:lstStyle/>
        <a:p>
          <a:endParaRPr lang="id-ID"/>
        </a:p>
      </dgm:t>
    </dgm:pt>
    <dgm:pt modelId="{9D386AC5-1786-4EFE-9D49-E448220E102E}">
      <dgm:prSet phldrT="[Text]" custT="1"/>
      <dgm:spPr/>
      <dgm:t>
        <a:bodyPr/>
        <a:lstStyle/>
        <a:p>
          <a:pPr algn="l"/>
          <a:r>
            <a:rPr lang="id-ID" sz="2400" dirty="0" smtClean="0"/>
            <a:t>34   86   15</a:t>
          </a:r>
          <a:br>
            <a:rPr lang="id-ID" sz="2400" dirty="0" smtClean="0"/>
          </a:br>
          <a:r>
            <a:rPr lang="id-ID" sz="2400" dirty="0" smtClean="0">
              <a:solidFill>
                <a:srgbClr val="0070C0"/>
              </a:solidFill>
            </a:rPr>
            <a:t> 1     1</a:t>
          </a:r>
        </a:p>
        <a:p>
          <a:pPr algn="r"/>
          <a:r>
            <a:rPr lang="id-ID" sz="2400" dirty="0" smtClean="0"/>
            <a:t>  </a:t>
          </a:r>
        </a:p>
        <a:p>
          <a:pPr algn="r"/>
          <a:r>
            <a:rPr lang="id-ID" sz="2400" dirty="0" smtClean="0"/>
            <a:t>34   86   15</a:t>
          </a:r>
        </a:p>
        <a:p>
          <a:pPr algn="r"/>
          <a:r>
            <a:rPr lang="id-ID" sz="2400" dirty="0" smtClean="0">
              <a:solidFill>
                <a:srgbClr val="0070C0"/>
              </a:solidFill>
            </a:rPr>
            <a:t> 1      2 </a:t>
          </a:r>
        </a:p>
        <a:p>
          <a:pPr algn="r"/>
          <a:endParaRPr lang="id-ID" sz="2400" dirty="0" smtClean="0"/>
        </a:p>
        <a:p>
          <a:pPr algn="r"/>
          <a:r>
            <a:rPr lang="id-ID" sz="2400" dirty="0" smtClean="0">
              <a:solidFill>
                <a:srgbClr val="C00000"/>
              </a:solidFill>
            </a:rPr>
            <a:t>15</a:t>
          </a:r>
          <a:r>
            <a:rPr lang="id-ID" sz="2400" dirty="0" smtClean="0"/>
            <a:t>   86   </a:t>
          </a:r>
          <a:r>
            <a:rPr lang="id-ID" sz="2400" dirty="0" smtClean="0">
              <a:solidFill>
                <a:srgbClr val="C00000"/>
              </a:solidFill>
            </a:rPr>
            <a:t>34</a:t>
          </a:r>
        </a:p>
        <a:p>
          <a:pPr algn="ctr"/>
          <a:r>
            <a:rPr lang="id-ID" sz="2400" dirty="0" smtClean="0">
              <a:solidFill>
                <a:srgbClr val="0070C0"/>
              </a:solidFill>
            </a:rPr>
            <a:t>tukar</a:t>
          </a:r>
        </a:p>
        <a:p>
          <a:pPr algn="r"/>
          <a:endParaRPr lang="id-ID" sz="2400" dirty="0"/>
        </a:p>
      </dgm:t>
    </dgm:pt>
    <dgm:pt modelId="{1B211596-4453-4A84-97CF-59FFC4136DE6}" type="parTrans" cxnId="{4CF6F191-EEDA-4D24-9E63-58401E5012C2}">
      <dgm:prSet/>
      <dgm:spPr/>
      <dgm:t>
        <a:bodyPr/>
        <a:lstStyle/>
        <a:p>
          <a:endParaRPr lang="id-ID"/>
        </a:p>
      </dgm:t>
    </dgm:pt>
    <dgm:pt modelId="{07A358D7-01A8-40EA-A699-4032D0A3CF1E}" type="sibTrans" cxnId="{4CF6F191-EEDA-4D24-9E63-58401E5012C2}">
      <dgm:prSet/>
      <dgm:spPr/>
      <dgm:t>
        <a:bodyPr/>
        <a:lstStyle/>
        <a:p>
          <a:endParaRPr lang="id-ID"/>
        </a:p>
      </dgm:t>
    </dgm:pt>
    <dgm:pt modelId="{C3AA5B53-44A0-44D4-A9C6-8C042E9EECDB}">
      <dgm:prSet phldrT="[Text]" custT="1"/>
      <dgm:spPr/>
      <dgm:t>
        <a:bodyPr/>
        <a:lstStyle/>
        <a:p>
          <a:pPr algn="r"/>
          <a:r>
            <a:rPr lang="id-ID" sz="2400" dirty="0" smtClean="0"/>
            <a:t>15   86   34   </a:t>
          </a:r>
        </a:p>
        <a:p>
          <a:pPr algn="r"/>
          <a:r>
            <a:rPr lang="id-ID" sz="2400" dirty="0" smtClean="0">
              <a:solidFill>
                <a:srgbClr val="0070C0"/>
              </a:solidFill>
            </a:rPr>
            <a:t>1      2 </a:t>
          </a:r>
          <a:endParaRPr lang="id-ID" sz="2400" dirty="0" smtClean="0"/>
        </a:p>
        <a:p>
          <a:pPr algn="r"/>
          <a:endParaRPr lang="id-ID" sz="2400" dirty="0" smtClean="0"/>
        </a:p>
        <a:p>
          <a:pPr algn="r"/>
          <a:r>
            <a:rPr lang="id-ID" sz="2400" dirty="0" smtClean="0">
              <a:solidFill>
                <a:schemeClr val="tx1"/>
              </a:solidFill>
            </a:rPr>
            <a:t>15   </a:t>
          </a:r>
          <a:r>
            <a:rPr lang="id-ID" sz="2400" dirty="0" smtClean="0">
              <a:solidFill>
                <a:srgbClr val="C00000"/>
              </a:solidFill>
            </a:rPr>
            <a:t>34</a:t>
          </a:r>
          <a:r>
            <a:rPr lang="id-ID" sz="2400" dirty="0" smtClean="0">
              <a:solidFill>
                <a:schemeClr val="tx1"/>
              </a:solidFill>
            </a:rPr>
            <a:t>   </a:t>
          </a:r>
          <a:r>
            <a:rPr lang="id-ID" sz="2400" dirty="0" smtClean="0">
              <a:solidFill>
                <a:srgbClr val="C00000"/>
              </a:solidFill>
            </a:rPr>
            <a:t>86</a:t>
          </a:r>
          <a:endParaRPr lang="id-ID" sz="2400" dirty="0" smtClean="0">
            <a:solidFill>
              <a:srgbClr val="0070C0"/>
            </a:solidFill>
          </a:endParaRPr>
        </a:p>
      </dgm:t>
    </dgm:pt>
    <dgm:pt modelId="{9A2918D0-8A3D-46ED-91E5-15113B97F6D8}" type="parTrans" cxnId="{9161F6EA-E2A5-43D1-83EA-9354528F1023}">
      <dgm:prSet/>
      <dgm:spPr/>
      <dgm:t>
        <a:bodyPr/>
        <a:lstStyle/>
        <a:p>
          <a:endParaRPr lang="id-ID"/>
        </a:p>
      </dgm:t>
    </dgm:pt>
    <dgm:pt modelId="{9424949B-D699-4A37-9DEA-2D34ECEA08ED}" type="sibTrans" cxnId="{9161F6EA-E2A5-43D1-83EA-9354528F1023}">
      <dgm:prSet/>
      <dgm:spPr/>
      <dgm:t>
        <a:bodyPr/>
        <a:lstStyle/>
        <a:p>
          <a:endParaRPr lang="id-ID"/>
        </a:p>
      </dgm:t>
    </dgm:pt>
    <dgm:pt modelId="{82CAB549-9CC2-4AA5-B2B6-5A80542FCD49}">
      <dgm:prSet phldrT="[Text]"/>
      <dgm:spPr/>
      <dgm:t>
        <a:bodyPr/>
        <a:lstStyle/>
        <a:p>
          <a:r>
            <a:rPr lang="id-ID" b="1" dirty="0" smtClean="0"/>
            <a:t>  Langkah 2</a:t>
          </a:r>
          <a:endParaRPr lang="id-ID" b="1" dirty="0"/>
        </a:p>
      </dgm:t>
    </dgm:pt>
    <dgm:pt modelId="{FADAD44F-1256-4B01-903E-73B6E96F1204}" type="sibTrans" cxnId="{1F041922-6653-4605-B7B8-5B17E1529B4C}">
      <dgm:prSet/>
      <dgm:spPr/>
      <dgm:t>
        <a:bodyPr/>
        <a:lstStyle/>
        <a:p>
          <a:endParaRPr lang="id-ID"/>
        </a:p>
      </dgm:t>
    </dgm:pt>
    <dgm:pt modelId="{1500F2A3-8DAA-4357-8C8E-9A88913B912D}" type="parTrans" cxnId="{1F041922-6653-4605-B7B8-5B17E1529B4C}">
      <dgm:prSet/>
      <dgm:spPr/>
      <dgm:t>
        <a:bodyPr/>
        <a:lstStyle/>
        <a:p>
          <a:endParaRPr lang="id-ID"/>
        </a:p>
      </dgm:t>
    </dgm:pt>
    <dgm:pt modelId="{6CF40A91-C9CC-4006-B690-8BA9BDF9828C}">
      <dgm:prSet phldrT="[Text]" custT="1"/>
      <dgm:spPr/>
      <dgm:t>
        <a:bodyPr/>
        <a:lstStyle/>
        <a:p>
          <a:pPr algn="l"/>
          <a:r>
            <a:rPr lang="id-ID" sz="2400" dirty="0" smtClean="0">
              <a:solidFill>
                <a:srgbClr val="0070C0"/>
              </a:solidFill>
            </a:rPr>
            <a:t>          tukar</a:t>
          </a:r>
        </a:p>
      </dgm:t>
    </dgm:pt>
    <dgm:pt modelId="{35CC51CC-C90B-4F26-B542-896E3A1807BF}" type="parTrans" cxnId="{AC91D967-6299-4F9C-9E22-BE0684443471}">
      <dgm:prSet/>
      <dgm:spPr/>
      <dgm:t>
        <a:bodyPr/>
        <a:lstStyle/>
        <a:p>
          <a:endParaRPr lang="id-ID"/>
        </a:p>
      </dgm:t>
    </dgm:pt>
    <dgm:pt modelId="{88B23648-F57B-4CEB-9001-57B756DCA395}" type="sibTrans" cxnId="{AC91D967-6299-4F9C-9E22-BE0684443471}">
      <dgm:prSet/>
      <dgm:spPr/>
      <dgm:t>
        <a:bodyPr/>
        <a:lstStyle/>
        <a:p>
          <a:endParaRPr lang="id-ID"/>
        </a:p>
      </dgm:t>
    </dgm:pt>
    <dgm:pt modelId="{57C0B3AF-67D4-479E-8C29-0C5CA4A3B994}" type="pres">
      <dgm:prSet presAssocID="{BE797A96-E493-4591-B534-A6F2999850F5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094ABB21-CC7E-41FF-A6FA-33F741862B18}" type="pres">
      <dgm:prSet presAssocID="{82CAB549-9CC2-4AA5-B2B6-5A80542FCD49}" presName="ChildAccent2" presStyleCnt="0"/>
      <dgm:spPr/>
    </dgm:pt>
    <dgm:pt modelId="{122E0130-0B98-4828-A2D9-D476B67AC4B1}" type="pres">
      <dgm:prSet presAssocID="{82CAB549-9CC2-4AA5-B2B6-5A80542FCD49}" presName="ChildAccent" presStyleLbl="alignImgPlace1" presStyleIdx="0" presStyleCnt="2"/>
      <dgm:spPr/>
      <dgm:t>
        <a:bodyPr/>
        <a:lstStyle/>
        <a:p>
          <a:endParaRPr lang="id-ID"/>
        </a:p>
      </dgm:t>
    </dgm:pt>
    <dgm:pt modelId="{213D8E43-6912-4DEB-B581-9C15AA4CC2E9}" type="pres">
      <dgm:prSet presAssocID="{82CAB549-9CC2-4AA5-B2B6-5A80542FCD49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C211605-6693-4094-A7AA-BC1095DBBED6}" type="pres">
      <dgm:prSet presAssocID="{82CAB549-9CC2-4AA5-B2B6-5A80542FCD49}" presName="Parent2" presStyleLbl="node1" presStyleIdx="0" presStyleCnt="2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ECABAC4-8F8B-4205-9C40-CED39B29140A}" type="pres">
      <dgm:prSet presAssocID="{7F388C6B-E756-494E-BE31-E47E75E31393}" presName="ChildAccent1" presStyleCnt="0"/>
      <dgm:spPr/>
    </dgm:pt>
    <dgm:pt modelId="{57ABD945-5480-441D-A71E-7818E4FD9BEB}" type="pres">
      <dgm:prSet presAssocID="{7F388C6B-E756-494E-BE31-E47E75E31393}" presName="ChildAccent" presStyleLbl="alignImgPlace1" presStyleIdx="1" presStyleCnt="2"/>
      <dgm:spPr/>
      <dgm:t>
        <a:bodyPr/>
        <a:lstStyle/>
        <a:p>
          <a:endParaRPr lang="id-ID"/>
        </a:p>
      </dgm:t>
    </dgm:pt>
    <dgm:pt modelId="{A91F558E-1D46-4FDE-BDBB-F7ABC5864F06}" type="pres">
      <dgm:prSet presAssocID="{7F388C6B-E756-494E-BE31-E47E75E31393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E79887F-0CE4-41FA-AA3E-BA291D24B66A}" type="pres">
      <dgm:prSet presAssocID="{7F388C6B-E756-494E-BE31-E47E75E31393}" presName="Parent1" presStyleLbl="node1" presStyleIdx="1" presStyleCnt="2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161F6EA-E2A5-43D1-83EA-9354528F1023}" srcId="{82CAB549-9CC2-4AA5-B2B6-5A80542FCD49}" destId="{C3AA5B53-44A0-44D4-A9C6-8C042E9EECDB}" srcOrd="0" destOrd="0" parTransId="{9A2918D0-8A3D-46ED-91E5-15113B97F6D8}" sibTransId="{9424949B-D699-4A37-9DEA-2D34ECEA08ED}"/>
    <dgm:cxn modelId="{E8133B08-5330-4A78-8DF2-F4F9352B9267}" type="presOf" srcId="{BE797A96-E493-4591-B534-A6F2999850F5}" destId="{57C0B3AF-67D4-479E-8C29-0C5CA4A3B994}" srcOrd="0" destOrd="0" presId="urn:microsoft.com/office/officeart/2011/layout/InterconnectedBlockProcess"/>
    <dgm:cxn modelId="{1F041922-6653-4605-B7B8-5B17E1529B4C}" srcId="{BE797A96-E493-4591-B534-A6F2999850F5}" destId="{82CAB549-9CC2-4AA5-B2B6-5A80542FCD49}" srcOrd="1" destOrd="0" parTransId="{1500F2A3-8DAA-4357-8C8E-9A88913B912D}" sibTransId="{FADAD44F-1256-4B01-903E-73B6E96F1204}"/>
    <dgm:cxn modelId="{F7D3A9C2-97E6-4964-8D15-472E8817E671}" type="presOf" srcId="{9D386AC5-1786-4EFE-9D49-E448220E102E}" destId="{A91F558E-1D46-4FDE-BDBB-F7ABC5864F06}" srcOrd="1" destOrd="0" presId="urn:microsoft.com/office/officeart/2011/layout/InterconnectedBlockProcess"/>
    <dgm:cxn modelId="{740950D4-D52B-4C70-BC37-CD6786B969A0}" srcId="{BE797A96-E493-4591-B534-A6F2999850F5}" destId="{7F388C6B-E756-494E-BE31-E47E75E31393}" srcOrd="0" destOrd="0" parTransId="{6382D5D4-BDDC-419E-915D-C34DD695DA3E}" sibTransId="{B12AE5F5-45F4-4F73-8FDD-82E7EABD2560}"/>
    <dgm:cxn modelId="{DE845E7D-7D14-4992-9B7C-82C9C339DFD2}" type="presOf" srcId="{C3AA5B53-44A0-44D4-A9C6-8C042E9EECDB}" destId="{122E0130-0B98-4828-A2D9-D476B67AC4B1}" srcOrd="0" destOrd="0" presId="urn:microsoft.com/office/officeart/2011/layout/InterconnectedBlockProcess"/>
    <dgm:cxn modelId="{E30CDD83-F7E2-4938-9DD7-E8E2A3A35A9F}" type="presOf" srcId="{6CF40A91-C9CC-4006-B690-8BA9BDF9828C}" destId="{213D8E43-6912-4DEB-B581-9C15AA4CC2E9}" srcOrd="1" destOrd="1" presId="urn:microsoft.com/office/officeart/2011/layout/InterconnectedBlockProcess"/>
    <dgm:cxn modelId="{285AEFD2-7232-4CDC-85E2-DFA1F11DCF62}" type="presOf" srcId="{6CF40A91-C9CC-4006-B690-8BA9BDF9828C}" destId="{122E0130-0B98-4828-A2D9-D476B67AC4B1}" srcOrd="0" destOrd="1" presId="urn:microsoft.com/office/officeart/2011/layout/InterconnectedBlockProcess"/>
    <dgm:cxn modelId="{4F6A497F-1A24-418C-8A93-D5363AE9A535}" type="presOf" srcId="{82CAB549-9CC2-4AA5-B2B6-5A80542FCD49}" destId="{CC211605-6693-4094-A7AA-BC1095DBBED6}" srcOrd="0" destOrd="0" presId="urn:microsoft.com/office/officeart/2011/layout/InterconnectedBlockProcess"/>
    <dgm:cxn modelId="{DEBA16A2-3A89-41F3-B874-3CF6CA87B46E}" type="presOf" srcId="{9D386AC5-1786-4EFE-9D49-E448220E102E}" destId="{57ABD945-5480-441D-A71E-7818E4FD9BEB}" srcOrd="0" destOrd="0" presId="urn:microsoft.com/office/officeart/2011/layout/InterconnectedBlockProcess"/>
    <dgm:cxn modelId="{B1F2667D-2555-423D-9EE7-91A15392EDDE}" type="presOf" srcId="{C3AA5B53-44A0-44D4-A9C6-8C042E9EECDB}" destId="{213D8E43-6912-4DEB-B581-9C15AA4CC2E9}" srcOrd="1" destOrd="0" presId="urn:microsoft.com/office/officeart/2011/layout/InterconnectedBlockProcess"/>
    <dgm:cxn modelId="{AC91D967-6299-4F9C-9E22-BE0684443471}" srcId="{82CAB549-9CC2-4AA5-B2B6-5A80542FCD49}" destId="{6CF40A91-C9CC-4006-B690-8BA9BDF9828C}" srcOrd="1" destOrd="0" parTransId="{35CC51CC-C90B-4F26-B542-896E3A1807BF}" sibTransId="{88B23648-F57B-4CEB-9001-57B756DCA395}"/>
    <dgm:cxn modelId="{4CF6F191-EEDA-4D24-9E63-58401E5012C2}" srcId="{7F388C6B-E756-494E-BE31-E47E75E31393}" destId="{9D386AC5-1786-4EFE-9D49-E448220E102E}" srcOrd="0" destOrd="0" parTransId="{1B211596-4453-4A84-97CF-59FFC4136DE6}" sibTransId="{07A358D7-01A8-40EA-A699-4032D0A3CF1E}"/>
    <dgm:cxn modelId="{1D16F9D1-9FA1-42FB-A9F2-C54A4ECA60EF}" type="presOf" srcId="{7F388C6B-E756-494E-BE31-E47E75E31393}" destId="{8E79887F-0CE4-41FA-AA3E-BA291D24B66A}" srcOrd="0" destOrd="0" presId="urn:microsoft.com/office/officeart/2011/layout/InterconnectedBlockProcess"/>
    <dgm:cxn modelId="{326112E1-90CE-49AD-B734-63BD89E16476}" type="presParOf" srcId="{57C0B3AF-67D4-479E-8C29-0C5CA4A3B994}" destId="{094ABB21-CC7E-41FF-A6FA-33F741862B18}" srcOrd="0" destOrd="0" presId="urn:microsoft.com/office/officeart/2011/layout/InterconnectedBlockProcess"/>
    <dgm:cxn modelId="{C4F3ECAA-9F85-421D-BF4D-83D6A8229A5B}" type="presParOf" srcId="{094ABB21-CC7E-41FF-A6FA-33F741862B18}" destId="{122E0130-0B98-4828-A2D9-D476B67AC4B1}" srcOrd="0" destOrd="0" presId="urn:microsoft.com/office/officeart/2011/layout/InterconnectedBlockProcess"/>
    <dgm:cxn modelId="{8C3E85BD-2446-4AF2-B9F7-B340179498A6}" type="presParOf" srcId="{57C0B3AF-67D4-479E-8C29-0C5CA4A3B994}" destId="{213D8E43-6912-4DEB-B581-9C15AA4CC2E9}" srcOrd="1" destOrd="0" presId="urn:microsoft.com/office/officeart/2011/layout/InterconnectedBlockProcess"/>
    <dgm:cxn modelId="{04DBC084-4E74-417F-9F9C-41554FC26897}" type="presParOf" srcId="{57C0B3AF-67D4-479E-8C29-0C5CA4A3B994}" destId="{CC211605-6693-4094-A7AA-BC1095DBBED6}" srcOrd="2" destOrd="0" presId="urn:microsoft.com/office/officeart/2011/layout/InterconnectedBlockProcess"/>
    <dgm:cxn modelId="{1B8A40BD-411D-4A9F-8EE5-5887D53071E1}" type="presParOf" srcId="{57C0B3AF-67D4-479E-8C29-0C5CA4A3B994}" destId="{DECABAC4-8F8B-4205-9C40-CED39B29140A}" srcOrd="3" destOrd="0" presId="urn:microsoft.com/office/officeart/2011/layout/InterconnectedBlockProcess"/>
    <dgm:cxn modelId="{CE3FF8A9-ED57-44E2-9572-85263C97EBFE}" type="presParOf" srcId="{DECABAC4-8F8B-4205-9C40-CED39B29140A}" destId="{57ABD945-5480-441D-A71E-7818E4FD9BEB}" srcOrd="0" destOrd="0" presId="urn:microsoft.com/office/officeart/2011/layout/InterconnectedBlockProcess"/>
    <dgm:cxn modelId="{0499D988-991B-490C-97EF-4D07C5A76C78}" type="presParOf" srcId="{57C0B3AF-67D4-479E-8C29-0C5CA4A3B994}" destId="{A91F558E-1D46-4FDE-BDBB-F7ABC5864F06}" srcOrd="4" destOrd="0" presId="urn:microsoft.com/office/officeart/2011/layout/InterconnectedBlockProcess"/>
    <dgm:cxn modelId="{66E5EB3E-C64C-4024-9D73-EC9559E65887}" type="presParOf" srcId="{57C0B3AF-67D4-479E-8C29-0C5CA4A3B994}" destId="{8E79887F-0CE4-41FA-AA3E-BA291D24B66A}" srcOrd="5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9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475699" y="9833555"/>
            <a:ext cx="3105944" cy="47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>
            <a:lvl1pPr algn="r" defTabSz="954018">
              <a:defRPr sz="700" i="1" dirty="0">
                <a:effectLst/>
              </a:defRPr>
            </a:lvl1pPr>
          </a:lstStyle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27658" name="Rectangle 10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93150" y="192914"/>
            <a:ext cx="5982331" cy="52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>
            <a:lvl1pPr algn="r" defTabSz="954018">
              <a:defRPr sz="700" i="1" dirty="0" smtClean="0">
                <a:effectLst/>
              </a:defRPr>
            </a:lvl1pPr>
          </a:lstStyle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80681" y="9701561"/>
            <a:ext cx="3216871" cy="37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b" anchorCtr="0" compatLnSpc="1">
            <a:prstTxWarp prst="textNoShape">
              <a:avLst/>
            </a:prstTxWarp>
          </a:bodyPr>
          <a:lstStyle>
            <a:lvl1pPr algn="l" defTabSz="954018">
              <a:defRPr sz="700" i="1" dirty="0">
                <a:effectLst/>
              </a:defRPr>
            </a:lvl1pPr>
          </a:lstStyle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>
            <a:off x="593151" y="406135"/>
            <a:ext cx="5916083" cy="0"/>
          </a:xfrm>
          <a:prstGeom prst="line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6" rIns="91433" bIns="45716"/>
          <a:lstStyle/>
          <a:p>
            <a:pPr>
              <a:defRPr/>
            </a:pPr>
            <a:endParaRPr lang="id-ID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>
            <a:off x="593151" y="9828478"/>
            <a:ext cx="5916083" cy="0"/>
          </a:xfrm>
          <a:prstGeom prst="line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6" rIns="91433" bIns="45716"/>
          <a:lstStyle/>
          <a:p>
            <a:pPr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26757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>
            <a:lvl1pPr algn="l" defTabSz="954018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30" y="0"/>
            <a:ext cx="3076671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>
            <a:lvl1pPr algn="r" defTabSz="954018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6950" y="768350"/>
            <a:ext cx="51165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8" y="4860089"/>
            <a:ext cx="5207386" cy="460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3561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b" anchorCtr="0" compatLnSpc="1">
            <a:prstTxWarp prst="textNoShape">
              <a:avLst/>
            </a:prstTxWarp>
          </a:bodyPr>
          <a:lstStyle>
            <a:lvl1pPr algn="l" defTabSz="954018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30" y="9723561"/>
            <a:ext cx="3076671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b" anchorCtr="0" compatLnSpc="1">
            <a:prstTxWarp prst="textNoShape">
              <a:avLst/>
            </a:prstTxWarp>
          </a:bodyPr>
          <a:lstStyle>
            <a:lvl1pPr algn="r" defTabSz="954018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38C9D2B2-F8A0-41B1-8482-D108E1D20E7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8349461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ja-JP" smtClean="0"/>
              <a:t>romi@romisatriawahono.net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id-ID" altLang="ja-JP" smtClean="0"/>
              <a:t>Object-Oriented Programming</a:t>
            </a:r>
            <a:endParaRPr lang="en-US" altLang="ja-JP" smtClean="0"/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ja-JP" smtClean="0"/>
              <a:t>http://romisatriawahono.net</a:t>
            </a:r>
          </a:p>
        </p:txBody>
      </p:sp>
      <p:sp>
        <p:nvSpPr>
          <p:cNvPr id="286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20BA22-84AE-463F-B763-769EDAF33372}" type="slidenum">
              <a:rPr lang="en-US" altLang="ja-JP" smtClean="0"/>
              <a:pPr/>
              <a:t>17</a:t>
            </a:fld>
            <a:endParaRPr lang="en-US" altLang="ja-JP" smtClean="0"/>
          </a:p>
        </p:txBody>
      </p:sp>
      <p:sp>
        <p:nvSpPr>
          <p:cNvPr id="286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9929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32004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tIns="91440" bIns="91440" anchor="ctr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defRPr/>
            </a:pPr>
            <a:endParaRPr kumimoji="0" lang="en-US" sz="2400">
              <a:solidFill>
                <a:srgbClr val="000000"/>
              </a:solidFill>
              <a:effectLst/>
              <a:latin typeface="Arial" pitchFamily="34" charset="0"/>
              <a:ea typeface="Arial Unicode MS"/>
            </a:endParaRPr>
          </a:p>
        </p:txBody>
      </p:sp>
      <p:sp>
        <p:nvSpPr>
          <p:cNvPr id="280799" name="Rectangle 223"/>
          <p:cNvSpPr>
            <a:spLocks noGrp="1" noChangeArrowheads="1"/>
          </p:cNvSpPr>
          <p:nvPr>
            <p:ph type="subTitle" idx="1"/>
          </p:nvPr>
        </p:nvSpPr>
        <p:spPr>
          <a:xfrm>
            <a:off x="3521075" y="4267200"/>
            <a:ext cx="5113338" cy="1404938"/>
          </a:xfrm>
          <a:ln/>
        </p:spPr>
        <p:txBody>
          <a:bodyPr rIns="0"/>
          <a:lstStyle>
            <a:lvl1pPr marL="0" indent="0" algn="r">
              <a:buFont typeface="Times" pitchFamily="18" charset="0"/>
              <a:buNone/>
              <a:defRPr sz="26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80698" name="Rectangle 122"/>
          <p:cNvSpPr>
            <a:spLocks noGrp="1" noChangeArrowheads="1"/>
          </p:cNvSpPr>
          <p:nvPr>
            <p:ph type="ctrTitle"/>
          </p:nvPr>
        </p:nvSpPr>
        <p:spPr bwMode="auto">
          <a:xfrm>
            <a:off x="381000" y="420688"/>
            <a:ext cx="8305800" cy="2352675"/>
          </a:xfrm>
          <a:ln/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284" y="6593288"/>
            <a:ext cx="850100" cy="201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" y="6593288"/>
            <a:ext cx="1019247" cy="20228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372397" y="6553200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fld id="{0B740A30-4246-490D-8477-DDC9B02284B9}" type="slidenum">
              <a:rPr kumimoji="0" lang="en-US" sz="12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</a:rPr>
              <a:pPr algn="l">
                <a:defRPr/>
              </a:pPr>
              <a:t>‹#›</a:t>
            </a:fld>
            <a:endParaRPr kumimoji="0" lang="en-U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142331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1193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613" y="190500"/>
            <a:ext cx="2090737" cy="5591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7813" y="190500"/>
            <a:ext cx="6121400" cy="5591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1472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20675"/>
            <a:ext cx="74676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981200"/>
            <a:ext cx="3695700" cy="4114800"/>
          </a:xfrm>
        </p:spPr>
        <p:txBody>
          <a:bodyPr/>
          <a:lstStyle/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67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248400"/>
            <a:ext cx="1600200" cy="4572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algn="l">
              <a:defRPr/>
            </a:pPr>
            <a:endParaRPr kumimoji="0" lang="en-US" sz="1800">
              <a:effectLst/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9800" y="6248400"/>
            <a:ext cx="3505200" cy="4572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algn="l">
              <a:defRPr/>
            </a:pPr>
            <a:endParaRPr kumimoji="0" lang="en-US" sz="1800">
              <a:effectLst/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48400" y="6248400"/>
            <a:ext cx="1524000" cy="45720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5F5F5F"/>
                </a:solidFill>
                <a:ea typeface="ＭＳ Ｐゴシック" pitchFamily="34" charset="-128"/>
                <a:cs typeface="Arial Unicode MS"/>
              </a:defRPr>
            </a:lvl1pPr>
          </a:lstStyle>
          <a:p>
            <a:pPr algn="l">
              <a:defRPr/>
            </a:pPr>
            <a:fld id="{EADF7C83-A7C6-478B-B500-C064B482CE0F}" type="slidenum">
              <a:rPr kumimoji="0" lang="en-US">
                <a:effectLst/>
                <a:latin typeface="Arial" charset="0"/>
              </a:rPr>
              <a:pPr algn="l">
                <a:defRPr/>
              </a:pPr>
              <a:t>‹#›</a:t>
            </a:fld>
            <a:endParaRPr kumimoji="0" lang="en-US"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7293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926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92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55320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fld id="{F33DB1F6-EF26-4ADB-905F-8C647625EC41}" type="slidenum">
              <a:rPr kumimoji="0" lang="en-US" altLang="en-US" sz="1800">
                <a:solidFill>
                  <a:srgbClr val="000000"/>
                </a:solidFill>
                <a:effectLst/>
                <a:latin typeface="Arial" charset="0"/>
                <a:ea typeface="Arial Unicode MS"/>
                <a:cs typeface="Arial" charset="0"/>
              </a:rPr>
              <a:pPr algn="l">
                <a:defRPr/>
              </a:pPr>
              <a:t>‹#›</a:t>
            </a:fld>
            <a:endParaRPr kumimoji="0" lang="en-US" altLang="en-US" sz="1800">
              <a:solidFill>
                <a:srgbClr val="000000"/>
              </a:solidFill>
              <a:effectLst/>
              <a:latin typeface="Arial" charset="0"/>
              <a:ea typeface="Arial Unicode MS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194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48488" y="623728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algn="l">
              <a:defRPr/>
            </a:pPr>
            <a:endParaRPr kumimoji="0" lang="en-US" sz="1800">
              <a:solidFill>
                <a:srgbClr val="000000"/>
              </a:solidFill>
              <a:effectLst/>
              <a:latin typeface="Arial" charset="0"/>
              <a:ea typeface="Arial Unicode M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308725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algn="l">
              <a:defRPr/>
            </a:pPr>
            <a:endParaRPr kumimoji="0" lang="en-US" sz="1800">
              <a:solidFill>
                <a:srgbClr val="000000"/>
              </a:solidFill>
              <a:effectLst/>
              <a:latin typeface="Arial" charset="0"/>
              <a:ea typeface="Arial Unicode M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55320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fld id="{B69B7BB2-87DD-499E-A7A0-72C7A8C5EED6}" type="slidenum">
              <a:rPr kumimoji="0" lang="en-US" sz="1800">
                <a:solidFill>
                  <a:srgbClr val="000000"/>
                </a:solidFill>
                <a:effectLst/>
                <a:latin typeface="Arial" charset="0"/>
                <a:ea typeface="Arial Unicode MS"/>
                <a:cs typeface="Arial" charset="0"/>
              </a:rPr>
              <a:pPr algn="l">
                <a:defRPr/>
              </a:pPr>
              <a:t>‹#›</a:t>
            </a:fld>
            <a:endParaRPr kumimoji="0" lang="en-US" sz="1800">
              <a:solidFill>
                <a:srgbClr val="000000"/>
              </a:solidFill>
              <a:effectLst/>
              <a:latin typeface="Arial" charset="0"/>
              <a:ea typeface="Arial Unicode MS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13187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0" y="1905000"/>
            <a:ext cx="7010400" cy="4114800"/>
          </a:xfrm>
        </p:spPr>
        <p:txBody>
          <a:bodyPr/>
          <a:lstStyle/>
          <a:p>
            <a:pPr lvl="0"/>
            <a:endParaRPr lang="id-ID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48488" y="623728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algn="l">
              <a:defRPr/>
            </a:pPr>
            <a:endParaRPr kumimoji="0" lang="en-US" sz="1800" b="1">
              <a:solidFill>
                <a:srgbClr val="00000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308725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algn="l">
              <a:defRPr/>
            </a:pPr>
            <a:endParaRPr kumimoji="0" lang="en-US" sz="1800" b="1">
              <a:solidFill>
                <a:srgbClr val="00000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55320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fld id="{0B740A30-4246-490D-8477-DDC9B02284B9}" type="slidenum">
              <a:rPr kumimoji="0" lang="en-US" sz="1800">
                <a:solidFill>
                  <a:srgbClr val="000000"/>
                </a:solidFill>
                <a:effectLst/>
                <a:latin typeface="Arial" charset="0"/>
                <a:ea typeface="Arial Unicode MS"/>
              </a:rPr>
              <a:pPr algn="l">
                <a:defRPr/>
              </a:pPr>
              <a:t>‹#›</a:t>
            </a:fld>
            <a:endParaRPr kumimoji="0" lang="en-US" sz="1800">
              <a:solidFill>
                <a:srgbClr val="000000"/>
              </a:solidFill>
              <a:effectLst/>
              <a:latin typeface="Arial" charset="0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9130648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12" y="190500"/>
            <a:ext cx="8561387" cy="6477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066800"/>
            <a:ext cx="8553450" cy="518160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775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808266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50" y="1362075"/>
            <a:ext cx="41021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0250" y="1362075"/>
            <a:ext cx="41021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92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4869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0617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40890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4881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919475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tIns="91440" bIns="91440" anchor="ctr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defRPr/>
            </a:pPr>
            <a:endParaRPr kumimoji="0" lang="en-US" sz="2400">
              <a:solidFill>
                <a:srgbClr val="000000"/>
              </a:solidFill>
              <a:effectLst/>
              <a:latin typeface="Arial" pitchFamily="34" charset="0"/>
              <a:ea typeface="Arial Unicode MS"/>
              <a:cs typeface="Arial" charset="0"/>
            </a:endParaRPr>
          </a:p>
        </p:txBody>
      </p:sp>
      <p:sp>
        <p:nvSpPr>
          <p:cNvPr id="7171" name="Rectangle 52"/>
          <p:cNvSpPr>
            <a:spLocks noGrp="1" noChangeArrowheads="1"/>
          </p:cNvSpPr>
          <p:nvPr>
            <p:ph type="body" idx="1"/>
          </p:nvPr>
        </p:nvSpPr>
        <p:spPr bwMode="gray">
          <a:xfrm>
            <a:off x="285750" y="1143000"/>
            <a:ext cx="8553450" cy="510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172" name="Rectangle 53"/>
          <p:cNvSpPr>
            <a:spLocks noGrp="1" noChangeArrowheads="1"/>
          </p:cNvSpPr>
          <p:nvPr>
            <p:ph type="title"/>
          </p:nvPr>
        </p:nvSpPr>
        <p:spPr bwMode="invGray">
          <a:xfrm>
            <a:off x="277813" y="190500"/>
            <a:ext cx="8561387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284" y="6593288"/>
            <a:ext cx="850100" cy="201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" y="6593288"/>
            <a:ext cx="1019247" cy="20228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372397" y="6553200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fld id="{0B740A30-4246-490D-8477-DDC9B02284B9}" type="slidenum">
              <a:rPr kumimoji="0" lang="en-US" sz="12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</a:rPr>
              <a:pPr algn="l">
                <a:defRPr/>
              </a:pPr>
              <a:t>‹#›</a:t>
            </a:fld>
            <a:endParaRPr kumimoji="0" lang="en-U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76923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ea typeface="Tahoma" pitchFamily="34" charset="0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7663" indent="-347663" algn="l" rtl="0" eaLnBrk="0" fontAlgn="base" hangingPunct="0">
        <a:lnSpc>
          <a:spcPct val="90000"/>
        </a:lnSpc>
        <a:spcBef>
          <a:spcPct val="30000"/>
        </a:spcBef>
        <a:spcAft>
          <a:spcPct val="10000"/>
        </a:spcAft>
        <a:buClr>
          <a:srgbClr val="7F7F7F"/>
        </a:buClr>
        <a:buFont typeface="Wingdings" pitchFamily="2" charset="2"/>
        <a:buChar char="§"/>
        <a:defRPr sz="3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35000" indent="-173038" algn="l" rtl="0" eaLnBrk="0" fontAlgn="base" hangingPunct="0">
        <a:lnSpc>
          <a:spcPct val="90000"/>
        </a:lnSpc>
        <a:spcBef>
          <a:spcPct val="30000"/>
        </a:spcBef>
        <a:spcAft>
          <a:spcPct val="10000"/>
        </a:spcAft>
        <a:buClr>
          <a:srgbClr val="A6A6A6"/>
        </a:buClr>
        <a:buFont typeface="Arial" charset="0"/>
        <a:buChar char="•"/>
        <a:defRPr sz="26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22338" indent="-173038" algn="l" rtl="0" eaLnBrk="0" fontAlgn="base" hangingPunct="0">
        <a:lnSpc>
          <a:spcPct val="90000"/>
        </a:lnSpc>
        <a:spcBef>
          <a:spcPct val="30000"/>
        </a:spcBef>
        <a:spcAft>
          <a:spcPct val="10000"/>
        </a:spcAft>
        <a:buClr>
          <a:srgbClr val="A6A6A6"/>
        </a:buClr>
        <a:buFont typeface="Wingdings" pitchFamily="2" charset="2"/>
        <a:buChar char="ü"/>
        <a:defRPr sz="2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209675" indent="-173038" algn="l" rtl="0" eaLnBrk="0" fontAlgn="base" hangingPunct="0">
        <a:lnSpc>
          <a:spcPct val="90000"/>
        </a:lnSpc>
        <a:spcBef>
          <a:spcPct val="30000"/>
        </a:spcBef>
        <a:spcAft>
          <a:spcPct val="10000"/>
        </a:spcAft>
        <a:buClr>
          <a:srgbClr val="A6A6A6"/>
        </a:buClr>
        <a:buFont typeface="Arial" charset="0"/>
        <a:buChar char="-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497013" indent="-173038" algn="l" rtl="0" eaLnBrk="0" fontAlgn="base" hangingPunct="0">
        <a:lnSpc>
          <a:spcPct val="90000"/>
        </a:lnSpc>
        <a:spcBef>
          <a:spcPct val="30000"/>
        </a:spcBef>
        <a:spcAft>
          <a:spcPct val="10000"/>
        </a:spcAft>
        <a:buClr>
          <a:srgbClr val="A6A6A6"/>
        </a:buClr>
        <a:buFont typeface="Times" pitchFamily="18" charset="0"/>
        <a:buChar char="•"/>
        <a:defRPr sz="18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954213" indent="-173038" algn="l" rtl="0" fontAlgn="base">
        <a:lnSpc>
          <a:spcPct val="90000"/>
        </a:lnSpc>
        <a:spcBef>
          <a:spcPct val="30000"/>
        </a:spcBef>
        <a:spcAft>
          <a:spcPct val="1000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411413" indent="-173038" algn="l" rtl="0" fontAlgn="base">
        <a:lnSpc>
          <a:spcPct val="90000"/>
        </a:lnSpc>
        <a:spcBef>
          <a:spcPct val="30000"/>
        </a:spcBef>
        <a:spcAft>
          <a:spcPct val="1000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2868613" indent="-173038" algn="l" rtl="0" fontAlgn="base">
        <a:lnSpc>
          <a:spcPct val="90000"/>
        </a:lnSpc>
        <a:spcBef>
          <a:spcPct val="30000"/>
        </a:spcBef>
        <a:spcAft>
          <a:spcPct val="1000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325813" indent="-173038" algn="l" rtl="0" fontAlgn="base">
        <a:lnSpc>
          <a:spcPct val="90000"/>
        </a:lnSpc>
        <a:spcBef>
          <a:spcPct val="30000"/>
        </a:spcBef>
        <a:spcAft>
          <a:spcPct val="1000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mailto:romi@brainmatics.com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1000" y="801688"/>
            <a:ext cx="8305800" cy="2093912"/>
          </a:xfrm>
        </p:spPr>
        <p:txBody>
          <a:bodyPr/>
          <a:lstStyle/>
          <a:p>
            <a:pPr>
              <a:defRPr/>
            </a:pPr>
            <a:r>
              <a:rPr lang="en-US" sz="6000" kern="800" spc="-300" dirty="0" smtClean="0">
                <a:solidFill>
                  <a:schemeClr val="bg1">
                    <a:lumMod val="50000"/>
                  </a:schemeClr>
                </a:solidFill>
              </a:rPr>
              <a:t>Java Fundamentals</a:t>
            </a:r>
            <a:r>
              <a:rPr lang="id-ID" sz="6000" kern="800" spc="-3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id-ID" sz="6000" kern="800" spc="-3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8000" kern="800" spc="-300" dirty="0" smtClean="0"/>
              <a:t>4. J</a:t>
            </a:r>
            <a:r>
              <a:rPr lang="id-ID" sz="8000" kern="800" spc="-300" dirty="0" smtClean="0"/>
              <a:t>ava </a:t>
            </a:r>
            <a:r>
              <a:rPr lang="en-US" sz="8000" kern="800" spc="-300" dirty="0" smtClean="0"/>
              <a:t>Algorithms</a:t>
            </a:r>
            <a:endParaRPr lang="en-US" sz="8000" b="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828800" y="4267200"/>
            <a:ext cx="6781800" cy="1600200"/>
          </a:xfrm>
        </p:spPr>
        <p:txBody>
          <a:bodyPr/>
          <a:lstStyle/>
          <a:p>
            <a:pPr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id-ID" sz="3600" dirty="0" smtClean="0"/>
              <a:t>Romi Satria Wahon</a:t>
            </a:r>
            <a:r>
              <a:rPr lang="en-US" sz="3600" dirty="0" smtClean="0"/>
              <a:t>o</a:t>
            </a:r>
            <a:br>
              <a:rPr lang="en-US" sz="3600" dirty="0" smtClean="0"/>
            </a:br>
            <a:r>
              <a:rPr lang="en-US" sz="2500" dirty="0" smtClean="0"/>
              <a:t>romi@romisatriawahono.net</a:t>
            </a:r>
            <a:br>
              <a:rPr lang="en-US" sz="2500" dirty="0" smtClean="0"/>
            </a:br>
            <a:r>
              <a:rPr lang="en-US" sz="2500" dirty="0" smtClean="0"/>
              <a:t>http://romisatriawahono.net</a:t>
            </a:r>
            <a:br>
              <a:rPr lang="en-US" sz="2500" dirty="0" smtClean="0"/>
            </a:br>
            <a:r>
              <a:rPr lang="id-ID" sz="2500" dirty="0"/>
              <a:t>+6281586220090</a:t>
            </a:r>
            <a:endParaRPr lang="en-US" sz="2500" dirty="0"/>
          </a:p>
          <a:p>
            <a:pPr>
              <a:buClr>
                <a:schemeClr val="tx1">
                  <a:lumMod val="50000"/>
                  <a:lumOff val="50000"/>
                </a:schemeClr>
              </a:buClr>
              <a:defRPr/>
            </a:pP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2741277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305800" cy="2352675"/>
          </a:xfrm>
        </p:spPr>
        <p:txBody>
          <a:bodyPr/>
          <a:lstStyle/>
          <a:p>
            <a:r>
              <a:rPr lang="en-US" sz="4400" dirty="0" smtClean="0"/>
              <a:t>4.2 </a:t>
            </a:r>
            <a:r>
              <a:rPr lang="en-US" sz="4400" dirty="0" err="1" smtClean="0"/>
              <a:t>Analisis</a:t>
            </a:r>
            <a:r>
              <a:rPr lang="en-US" sz="4400" dirty="0" smtClean="0"/>
              <a:t> </a:t>
            </a:r>
            <a:r>
              <a:rPr lang="en-US" sz="4400" dirty="0" err="1" smtClean="0"/>
              <a:t>Efisiensi</a:t>
            </a:r>
            <a:r>
              <a:rPr lang="en-US" sz="4400" dirty="0" smtClean="0"/>
              <a:t> </a:t>
            </a:r>
            <a:r>
              <a:rPr lang="en-US" sz="4400" dirty="0" err="1" smtClean="0"/>
              <a:t>Algoritma</a:t>
            </a:r>
            <a:endParaRPr lang="id-ID" sz="4400" dirty="0"/>
          </a:p>
        </p:txBody>
      </p:sp>
    </p:spTree>
    <p:extLst>
      <p:ext uri="{BB962C8B-B14F-4D97-AF65-F5344CB8AC3E}">
        <p14:creationId xmlns:p14="http://schemas.microsoft.com/office/powerpoint/2010/main" val="2793880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Efisiensi</a:t>
            </a:r>
            <a:r>
              <a:rPr lang="en-US" dirty="0"/>
              <a:t> </a:t>
            </a:r>
            <a:r>
              <a:rPr lang="en-US" dirty="0" err="1"/>
              <a:t>Algoritma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(</a:t>
            </a:r>
            <a:r>
              <a:rPr lang="en-US" dirty="0" err="1"/>
              <a:t>memprediksi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)</a:t>
            </a:r>
          </a:p>
          <a:p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/>
              <a:t>algoritma</a:t>
            </a:r>
            <a:r>
              <a:rPr lang="en-US" dirty="0"/>
              <a:t> yang paling </a:t>
            </a:r>
            <a:r>
              <a:rPr lang="en-US" dirty="0" err="1"/>
              <a:t>efisien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</a:p>
          <a:p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terbaik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keperluan</a:t>
            </a:r>
            <a:r>
              <a:rPr lang="en-US" dirty="0"/>
              <a:t> </a:t>
            </a:r>
            <a:r>
              <a:rPr lang="en-US" dirty="0" err="1"/>
              <a:t>praktis</a:t>
            </a:r>
            <a:endParaRPr lang="en-US" dirty="0"/>
          </a:p>
          <a:p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optimal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6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Efisiensi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C00000"/>
                </a:solidFill>
              </a:rPr>
              <a:t>Time </a:t>
            </a:r>
            <a:r>
              <a:rPr lang="en-US" sz="3200" b="1" dirty="0" smtClean="0">
                <a:solidFill>
                  <a:srgbClr val="C00000"/>
                </a:solidFill>
              </a:rPr>
              <a:t>efficiency</a:t>
            </a:r>
            <a:r>
              <a:rPr lang="en-US" sz="3200" dirty="0" smtClean="0"/>
              <a:t> (time complexity):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Indicates </a:t>
            </a:r>
            <a:r>
              <a:rPr lang="en-US" dirty="0">
                <a:solidFill>
                  <a:srgbClr val="0070C0"/>
                </a:solidFill>
              </a:rPr>
              <a:t>how fast an algorithm </a:t>
            </a:r>
            <a:r>
              <a:rPr lang="en-US" dirty="0"/>
              <a:t>in question </a:t>
            </a:r>
            <a:r>
              <a:rPr lang="en-US" dirty="0" smtClean="0"/>
              <a:t>runs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C00000"/>
                </a:solidFill>
              </a:rPr>
              <a:t>Space efficiency</a:t>
            </a:r>
            <a:r>
              <a:rPr lang="en-US" sz="3200" dirty="0"/>
              <a:t> </a:t>
            </a:r>
            <a:r>
              <a:rPr lang="en-US" sz="3200" dirty="0" smtClean="0"/>
              <a:t>(space complexity):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Refers </a:t>
            </a:r>
            <a:r>
              <a:rPr lang="en-US" dirty="0"/>
              <a:t>to the </a:t>
            </a:r>
            <a:r>
              <a:rPr lang="en-US" dirty="0">
                <a:solidFill>
                  <a:srgbClr val="0070C0"/>
                </a:solidFill>
              </a:rPr>
              <a:t>amount of memory units required by the algorithm</a:t>
            </a:r>
            <a:r>
              <a:rPr lang="en-US" dirty="0"/>
              <a:t> in </a:t>
            </a:r>
            <a:r>
              <a:rPr lang="en-US" dirty="0" smtClean="0"/>
              <a:t>addition to </a:t>
            </a:r>
            <a:r>
              <a:rPr lang="en-US" dirty="0"/>
              <a:t>the space needed for its input and output.</a:t>
            </a:r>
          </a:p>
        </p:txBody>
      </p:sp>
    </p:spTree>
    <p:extLst>
      <p:ext uri="{BB962C8B-B14F-4D97-AF65-F5344CB8AC3E}">
        <p14:creationId xmlns:p14="http://schemas.microsoft.com/office/powerpoint/2010/main" val="3236481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Efisiensi</a:t>
            </a:r>
            <a:r>
              <a:rPr lang="en-US" dirty="0"/>
              <a:t> </a:t>
            </a:r>
            <a:r>
              <a:rPr lang="en-US" dirty="0" err="1"/>
              <a:t>Algoritma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Both time and space efficiencies are measured as </a:t>
            </a:r>
            <a:r>
              <a:rPr lang="en-US" sz="2600" dirty="0">
                <a:solidFill>
                  <a:srgbClr val="C00000"/>
                </a:solidFill>
              </a:rPr>
              <a:t>functions of the </a:t>
            </a:r>
            <a:r>
              <a:rPr lang="en-US" sz="2600" dirty="0" smtClean="0">
                <a:solidFill>
                  <a:srgbClr val="C00000"/>
                </a:solidFill>
              </a:rPr>
              <a:t>algorithm’s input size</a:t>
            </a:r>
            <a:endParaRPr lang="en-US" sz="2600" dirty="0">
              <a:solidFill>
                <a:srgbClr val="C00000"/>
              </a:solidFill>
            </a:endParaRPr>
          </a:p>
          <a:p>
            <a:r>
              <a:rPr lang="en-US" sz="2600" dirty="0">
                <a:solidFill>
                  <a:srgbClr val="C00000"/>
                </a:solidFill>
              </a:rPr>
              <a:t>Time efficiency </a:t>
            </a:r>
            <a:r>
              <a:rPr lang="en-US" sz="2600" dirty="0"/>
              <a:t>is measured by </a:t>
            </a:r>
            <a:r>
              <a:rPr lang="en-US" sz="2600" dirty="0">
                <a:solidFill>
                  <a:srgbClr val="0070C0"/>
                </a:solidFill>
              </a:rPr>
              <a:t>counting the number of times the </a:t>
            </a:r>
            <a:r>
              <a:rPr lang="en-US" sz="2600" dirty="0" smtClean="0">
                <a:solidFill>
                  <a:srgbClr val="0070C0"/>
                </a:solidFill>
              </a:rPr>
              <a:t>algorithm’s basic </a:t>
            </a:r>
            <a:r>
              <a:rPr lang="en-US" sz="2600" dirty="0">
                <a:solidFill>
                  <a:srgbClr val="0070C0"/>
                </a:solidFill>
              </a:rPr>
              <a:t>operation </a:t>
            </a:r>
            <a:r>
              <a:rPr lang="en-US" sz="2600" dirty="0"/>
              <a:t>is </a:t>
            </a:r>
            <a:r>
              <a:rPr lang="en-US" sz="2600" dirty="0" smtClean="0"/>
              <a:t>executed</a:t>
            </a:r>
          </a:p>
          <a:p>
            <a:r>
              <a:rPr lang="en-US" sz="2600" dirty="0" smtClean="0">
                <a:solidFill>
                  <a:srgbClr val="C00000"/>
                </a:solidFill>
              </a:rPr>
              <a:t>Space </a:t>
            </a:r>
            <a:r>
              <a:rPr lang="en-US" sz="2600" dirty="0">
                <a:solidFill>
                  <a:srgbClr val="C00000"/>
                </a:solidFill>
              </a:rPr>
              <a:t>efficiency </a:t>
            </a:r>
            <a:r>
              <a:rPr lang="en-US" sz="2600" dirty="0"/>
              <a:t>is measured by </a:t>
            </a:r>
            <a:r>
              <a:rPr lang="en-US" sz="2600" dirty="0">
                <a:solidFill>
                  <a:srgbClr val="0070C0"/>
                </a:solidFill>
              </a:rPr>
              <a:t>counting </a:t>
            </a:r>
            <a:r>
              <a:rPr lang="en-US" sz="2600" dirty="0" smtClean="0">
                <a:solidFill>
                  <a:srgbClr val="0070C0"/>
                </a:solidFill>
              </a:rPr>
              <a:t>the number </a:t>
            </a:r>
            <a:r>
              <a:rPr lang="en-US" sz="2600" dirty="0">
                <a:solidFill>
                  <a:srgbClr val="0070C0"/>
                </a:solidFill>
              </a:rPr>
              <a:t>of extra memory units consumed </a:t>
            </a:r>
            <a:r>
              <a:rPr lang="en-US" sz="2600" dirty="0"/>
              <a:t>by the </a:t>
            </a:r>
            <a:r>
              <a:rPr lang="en-US" sz="2600" dirty="0" smtClean="0"/>
              <a:t>algorithm</a:t>
            </a:r>
            <a:endParaRPr lang="en-US" sz="2600" dirty="0"/>
          </a:p>
          <a:p>
            <a:r>
              <a:rPr lang="en-US" sz="2600" dirty="0"/>
              <a:t>The efficiencies of some algorithms may </a:t>
            </a:r>
            <a:r>
              <a:rPr lang="en-US" sz="2600" dirty="0">
                <a:solidFill>
                  <a:srgbClr val="C00000"/>
                </a:solidFill>
              </a:rPr>
              <a:t>differ significantly for inputs of </a:t>
            </a:r>
            <a:r>
              <a:rPr lang="en-US" sz="2600" dirty="0" smtClean="0">
                <a:solidFill>
                  <a:srgbClr val="C00000"/>
                </a:solidFill>
              </a:rPr>
              <a:t>the same </a:t>
            </a:r>
            <a:r>
              <a:rPr lang="en-US" sz="2600" dirty="0">
                <a:solidFill>
                  <a:srgbClr val="C00000"/>
                </a:solidFill>
              </a:rPr>
              <a:t>size</a:t>
            </a:r>
            <a:r>
              <a:rPr lang="en-US" sz="2600" dirty="0"/>
              <a:t>. For such algorithms, we need to distinguish between the </a:t>
            </a:r>
            <a:r>
              <a:rPr lang="en-US" sz="2600" dirty="0" smtClean="0">
                <a:solidFill>
                  <a:srgbClr val="0070C0"/>
                </a:solidFill>
              </a:rPr>
              <a:t>worst-case</a:t>
            </a:r>
            <a:r>
              <a:rPr lang="en-US" sz="2600" dirty="0" smtClean="0"/>
              <a:t>, </a:t>
            </a:r>
            <a:r>
              <a:rPr lang="en-US" sz="2600" dirty="0" smtClean="0">
                <a:solidFill>
                  <a:srgbClr val="0070C0"/>
                </a:solidFill>
              </a:rPr>
              <a:t>average-case</a:t>
            </a:r>
            <a:r>
              <a:rPr lang="en-US" sz="2600" dirty="0"/>
              <a:t>, and </a:t>
            </a:r>
            <a:r>
              <a:rPr lang="en-US" sz="2600" dirty="0">
                <a:solidFill>
                  <a:srgbClr val="0070C0"/>
                </a:solidFill>
              </a:rPr>
              <a:t>best-case</a:t>
            </a:r>
            <a:r>
              <a:rPr lang="en-US" sz="2600" dirty="0"/>
              <a:t> </a:t>
            </a:r>
            <a:r>
              <a:rPr lang="en-US" sz="2600" dirty="0" smtClean="0"/>
              <a:t>efficiencies</a:t>
            </a:r>
            <a:endParaRPr lang="en-US" sz="2600" dirty="0"/>
          </a:p>
          <a:p>
            <a:r>
              <a:rPr lang="en-US" sz="2600" dirty="0"/>
              <a:t>The framework’s primary interest lies in the order of </a:t>
            </a:r>
            <a:r>
              <a:rPr lang="en-US" sz="2600" dirty="0">
                <a:solidFill>
                  <a:srgbClr val="C00000"/>
                </a:solidFill>
              </a:rPr>
              <a:t>growth of the </a:t>
            </a:r>
            <a:r>
              <a:rPr lang="en-US" sz="2600" dirty="0" smtClean="0">
                <a:solidFill>
                  <a:srgbClr val="C00000"/>
                </a:solidFill>
              </a:rPr>
              <a:t>algorithm’s running </a:t>
            </a:r>
            <a:r>
              <a:rPr lang="en-US" sz="2600" dirty="0">
                <a:solidFill>
                  <a:srgbClr val="C00000"/>
                </a:solidFill>
              </a:rPr>
              <a:t>time </a:t>
            </a:r>
            <a:r>
              <a:rPr lang="en-US" sz="2600" dirty="0"/>
              <a:t>(</a:t>
            </a:r>
            <a:r>
              <a:rPr lang="en-US" sz="2600" dirty="0">
                <a:solidFill>
                  <a:srgbClr val="C00000"/>
                </a:solidFill>
              </a:rPr>
              <a:t>extra memory units consumed</a:t>
            </a:r>
            <a:r>
              <a:rPr lang="en-US" sz="2600" dirty="0"/>
              <a:t>) as its input size goes to </a:t>
            </a:r>
            <a:r>
              <a:rPr lang="en-US" sz="2600" dirty="0" smtClean="0"/>
              <a:t>infinity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67779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Komputasi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Worst-case</a:t>
            </a:r>
            <a:r>
              <a:rPr lang="en-US" dirty="0" smtClean="0"/>
              <a:t>: </a:t>
            </a:r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terburuk</a:t>
            </a:r>
            <a:r>
              <a:rPr lang="en-US" dirty="0"/>
              <a:t> (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tempuh</a:t>
            </a:r>
            <a:r>
              <a:rPr lang="en-US" dirty="0"/>
              <a:t> </a:t>
            </a:r>
            <a:r>
              <a:rPr lang="en-US" dirty="0" err="1"/>
              <a:t>bernilai</a:t>
            </a:r>
            <a:r>
              <a:rPr lang="en-US" dirty="0"/>
              <a:t> </a:t>
            </a:r>
            <a:r>
              <a:rPr lang="en-US" dirty="0" err="1"/>
              <a:t>maksimum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i="1" dirty="0"/>
              <a:t>f(n)</a:t>
            </a:r>
            <a:r>
              <a:rPr lang="en-US" dirty="0"/>
              <a:t>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 err="1"/>
              <a:t>Tmax</a:t>
            </a:r>
            <a:r>
              <a:rPr lang="en-US" i="1" dirty="0"/>
              <a:t>(n</a:t>
            </a:r>
            <a:r>
              <a:rPr lang="en-US" i="1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Best-case</a:t>
            </a:r>
            <a:r>
              <a:rPr lang="en-US" dirty="0" smtClean="0"/>
              <a:t>: </a:t>
            </a:r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terbaik</a:t>
            </a:r>
            <a:r>
              <a:rPr lang="en-US" dirty="0"/>
              <a:t> (</a:t>
            </a:r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bernilai</a:t>
            </a:r>
            <a:r>
              <a:rPr lang="en-US" dirty="0"/>
              <a:t> minimum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i="1" dirty="0"/>
              <a:t>f(n)</a:t>
            </a:r>
            <a:r>
              <a:rPr lang="en-US" dirty="0"/>
              <a:t>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 err="1"/>
              <a:t>Tmin</a:t>
            </a:r>
            <a:r>
              <a:rPr lang="en-US" i="1" dirty="0"/>
              <a:t>(n</a:t>
            </a:r>
            <a:r>
              <a:rPr lang="en-US" i="1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Average-case</a:t>
            </a:r>
            <a:r>
              <a:rPr lang="en-US" dirty="0" smtClean="0"/>
              <a:t>: </a:t>
            </a:r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rata-rata </a:t>
            </a:r>
          </a:p>
        </p:txBody>
      </p:sp>
    </p:spTree>
    <p:extLst>
      <p:ext uri="{BB962C8B-B14F-4D97-AF65-F5344CB8AC3E}">
        <p14:creationId xmlns:p14="http://schemas.microsoft.com/office/powerpoint/2010/main" val="3801538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Asymptotic/theoretic/mathematic</a:t>
            </a:r>
            <a:r>
              <a:rPr lang="en-US" dirty="0" smtClean="0"/>
              <a:t>: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pendekatan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secara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teori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analisa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secara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matematik</a:t>
            </a:r>
            <a:endParaRPr lang="en-US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Empirical/Practical/</a:t>
            </a:r>
            <a:r>
              <a:rPr lang="en-US" dirty="0" err="1" smtClean="0">
                <a:solidFill>
                  <a:srgbClr val="C00000"/>
                </a:solidFill>
              </a:rPr>
              <a:t>Empiris</a:t>
            </a:r>
            <a:r>
              <a:rPr lang="en-US" dirty="0" smtClean="0">
                <a:solidFill>
                  <a:srgbClr val="C00000"/>
                </a:solidFill>
              </a:rPr>
              <a:t>/</a:t>
            </a:r>
            <a:r>
              <a:rPr lang="en-US" dirty="0" err="1" smtClean="0">
                <a:solidFill>
                  <a:srgbClr val="C00000"/>
                </a:solidFill>
              </a:rPr>
              <a:t>Praktis</a:t>
            </a:r>
            <a:r>
              <a:rPr lang="en-US" dirty="0" smtClean="0"/>
              <a:t>: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pendekatan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praktis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yang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didasarkan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data-data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data-data yang </a:t>
            </a:r>
            <a:r>
              <a:rPr lang="en-US" dirty="0" smtClean="0"/>
              <a:t>di-generate </a:t>
            </a:r>
            <a:r>
              <a:rPr lang="en-US" dirty="0"/>
              <a:t>/ </a:t>
            </a:r>
            <a:r>
              <a:rPr lang="en-US" dirty="0" err="1"/>
              <a:t>dibangkitkan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722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/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batasan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(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matematis</a:t>
            </a:r>
            <a:r>
              <a:rPr lang="en-US" dirty="0"/>
              <a:t>)</a:t>
            </a:r>
          </a:p>
          <a:p>
            <a:r>
              <a:rPr lang="en-US" dirty="0" err="1"/>
              <a:t>Dituliskan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notasi</a:t>
            </a:r>
            <a:r>
              <a:rPr lang="en-US" dirty="0"/>
              <a:t> </a:t>
            </a:r>
            <a:r>
              <a:rPr lang="en-US" dirty="0" err="1"/>
              <a:t>matematis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notasi</a:t>
            </a:r>
            <a:r>
              <a:rPr lang="en-US" dirty="0"/>
              <a:t> asymptotic </a:t>
            </a:r>
          </a:p>
          <a:p>
            <a:r>
              <a:rPr lang="en-US" dirty="0" err="1"/>
              <a:t>Notasi</a:t>
            </a:r>
            <a:r>
              <a:rPr lang="en-US" dirty="0"/>
              <a:t> asymptotic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dituliskan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beberpa</a:t>
            </a:r>
            <a:r>
              <a:rPr lang="en-US" dirty="0"/>
              <a:t> </a:t>
            </a:r>
            <a:r>
              <a:rPr lang="en-US" dirty="0" err="1"/>
              <a:t>simbul</a:t>
            </a:r>
            <a:r>
              <a:rPr lang="en-US" dirty="0"/>
              <a:t> </a:t>
            </a:r>
            <a:r>
              <a:rPr lang="en-US" dirty="0" err="1"/>
              <a:t>berikut</a:t>
            </a:r>
            <a:endParaRPr lang="en-US" dirty="0"/>
          </a:p>
          <a:p>
            <a:pPr marL="0" indent="0" eaLnBrk="1" hangingPunct="1">
              <a:buNone/>
            </a:pPr>
            <a:r>
              <a:rPr lang="en-US" b="1" dirty="0" smtClean="0">
                <a:latin typeface="Symbol" panose="05050102010706020507" pitchFamily="18" charset="2"/>
              </a:rPr>
              <a:t>	Q</a:t>
            </a:r>
            <a:r>
              <a:rPr lang="en-US" b="1" dirty="0" smtClean="0"/>
              <a:t> 	</a:t>
            </a:r>
            <a:r>
              <a:rPr lang="en-US" b="1" i="1" dirty="0" smtClean="0"/>
              <a:t>O</a:t>
            </a:r>
            <a:r>
              <a:rPr lang="en-US" b="1" dirty="0"/>
              <a:t>	</a:t>
            </a:r>
            <a:r>
              <a:rPr lang="en-US" b="1" dirty="0" smtClean="0">
                <a:latin typeface="Symbol" panose="05050102010706020507" pitchFamily="18" charset="2"/>
              </a:rPr>
              <a:t>W</a:t>
            </a:r>
            <a:r>
              <a:rPr lang="en-US" b="1" dirty="0"/>
              <a:t>	</a:t>
            </a:r>
            <a:r>
              <a:rPr lang="en-US" b="1" i="1" dirty="0" smtClean="0"/>
              <a:t>o</a:t>
            </a:r>
            <a:r>
              <a:rPr lang="en-US" b="1" dirty="0"/>
              <a:t>	</a:t>
            </a:r>
            <a:r>
              <a:rPr lang="en-US" b="1" dirty="0" smtClean="0">
                <a:latin typeface="Symbol" panose="05050102010706020507" pitchFamily="18" charset="2"/>
              </a:rPr>
              <a:t>w</a:t>
            </a:r>
            <a:endParaRPr lang="en-US" b="1" dirty="0">
              <a:latin typeface="Symbol" panose="05050102010706020507" pitchFamily="18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68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228600"/>
            <a:ext cx="8153400" cy="2362200"/>
          </a:xfrm>
        </p:spPr>
        <p:txBody>
          <a:bodyPr/>
          <a:lstStyle/>
          <a:p>
            <a:r>
              <a:rPr lang="en-US" sz="4400" dirty="0" smtClean="0"/>
              <a:t>4.3 </a:t>
            </a:r>
            <a:r>
              <a:rPr lang="en-US" sz="4400" dirty="0" err="1" smtClean="0"/>
              <a:t>Struktur</a:t>
            </a:r>
            <a:r>
              <a:rPr lang="en-US" sz="4400" dirty="0" smtClean="0"/>
              <a:t> Data </a:t>
            </a:r>
            <a:r>
              <a:rPr lang="en-US" sz="4400" dirty="0" err="1" smtClean="0"/>
              <a:t>dengan</a:t>
            </a:r>
            <a:r>
              <a:rPr lang="id-ID" sz="4400" dirty="0"/>
              <a:t/>
            </a:r>
            <a:br>
              <a:rPr lang="id-ID" sz="4400" dirty="0"/>
            </a:br>
            <a:r>
              <a:rPr lang="id-ID" sz="4400" dirty="0" smtClean="0"/>
              <a:t>Java </a:t>
            </a:r>
            <a:r>
              <a:rPr lang="en-US" sz="4400" dirty="0" smtClean="0"/>
              <a:t>Collection</a:t>
            </a:r>
            <a:r>
              <a:rPr lang="id-ID" sz="4400" dirty="0" smtClean="0"/>
              <a:t> </a:t>
            </a:r>
            <a:r>
              <a:rPr lang="id-ID" sz="4400" dirty="0" err="1" smtClean="0"/>
              <a:t>Framework</a:t>
            </a:r>
            <a:endParaRPr lang="en-US" sz="4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1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Java </a:t>
            </a:r>
            <a:r>
              <a:rPr lang="en-US" dirty="0" smtClean="0"/>
              <a:t>Collection</a:t>
            </a:r>
            <a:r>
              <a:rPr lang="id-ID" dirty="0" smtClean="0"/>
              <a:t>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97463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collection </a:t>
            </a:r>
            <a:r>
              <a:rPr lang="id-ID" dirty="0">
                <a:solidFill>
                  <a:srgbClr val="C00000"/>
                </a:solidFill>
              </a:rPr>
              <a:t> </a:t>
            </a:r>
            <a:r>
              <a:rPr lang="id-ID" dirty="0" smtClean="0"/>
              <a:t>(</a:t>
            </a:r>
            <a:r>
              <a:rPr lang="en-US" dirty="0" smtClean="0"/>
              <a:t>sometimes </a:t>
            </a:r>
            <a:r>
              <a:rPr lang="en-US" dirty="0"/>
              <a:t>called a </a:t>
            </a:r>
            <a:r>
              <a:rPr lang="en-US" dirty="0" smtClean="0">
                <a:solidFill>
                  <a:srgbClr val="C00000"/>
                </a:solidFill>
              </a:rPr>
              <a:t>container</a:t>
            </a:r>
            <a:r>
              <a:rPr lang="id-ID" dirty="0" smtClean="0"/>
              <a:t>)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an </a:t>
            </a:r>
            <a:r>
              <a:rPr lang="en-US" dirty="0"/>
              <a:t>object that groups multiple elements into a single </a:t>
            </a:r>
            <a:r>
              <a:rPr lang="en-US" dirty="0" smtClean="0"/>
              <a:t>unit</a:t>
            </a:r>
            <a:endParaRPr lang="id-ID" dirty="0" smtClean="0"/>
          </a:p>
          <a:p>
            <a:r>
              <a:rPr lang="en-US" dirty="0" smtClean="0"/>
              <a:t>Collections </a:t>
            </a:r>
            <a:r>
              <a:rPr lang="en-US" dirty="0"/>
              <a:t>are used to </a:t>
            </a:r>
            <a:r>
              <a:rPr lang="en-US" dirty="0">
                <a:solidFill>
                  <a:srgbClr val="C00000"/>
                </a:solidFill>
              </a:rPr>
              <a:t>store, retrieve, manipulate, and communicate </a:t>
            </a:r>
            <a:r>
              <a:rPr lang="en-US" dirty="0"/>
              <a:t>aggregate </a:t>
            </a:r>
            <a:r>
              <a:rPr lang="en-US" dirty="0" smtClean="0"/>
              <a:t>data</a:t>
            </a:r>
            <a:endParaRPr lang="id-ID" dirty="0" smtClean="0"/>
          </a:p>
          <a:p>
            <a:r>
              <a:rPr lang="en-US" dirty="0" smtClean="0"/>
              <a:t>Typically</a:t>
            </a:r>
            <a:r>
              <a:rPr lang="en-US" dirty="0"/>
              <a:t>, they represent data items that form a natural group, such as a poker hand (</a:t>
            </a:r>
            <a:r>
              <a:rPr lang="en-US" dirty="0">
                <a:solidFill>
                  <a:srgbClr val="C00000"/>
                </a:solidFill>
              </a:rPr>
              <a:t>a collection of cards</a:t>
            </a:r>
            <a:r>
              <a:rPr lang="en-US" dirty="0"/>
              <a:t>), a mail folder (</a:t>
            </a:r>
            <a:r>
              <a:rPr lang="en-US" dirty="0">
                <a:solidFill>
                  <a:srgbClr val="C00000"/>
                </a:solidFill>
              </a:rPr>
              <a:t>a collection of letters</a:t>
            </a:r>
            <a:r>
              <a:rPr lang="en-US" dirty="0"/>
              <a:t>), or a telephone directory (</a:t>
            </a:r>
            <a:r>
              <a:rPr lang="en-US" dirty="0">
                <a:solidFill>
                  <a:srgbClr val="C00000"/>
                </a:solidFill>
              </a:rPr>
              <a:t>a mapping of names to phone numbers</a:t>
            </a:r>
            <a:r>
              <a:rPr lang="en-US" dirty="0" smtClean="0"/>
              <a:t>)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3540306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Java </a:t>
            </a:r>
            <a:r>
              <a:rPr lang="en-US" dirty="0" smtClean="0"/>
              <a:t>Collection</a:t>
            </a:r>
            <a:r>
              <a:rPr lang="id-ID" dirty="0" smtClean="0"/>
              <a:t>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97463"/>
          </a:xfrm>
        </p:spPr>
        <p:txBody>
          <a:bodyPr/>
          <a:lstStyle/>
          <a:p>
            <a:r>
              <a:rPr lang="en-US" sz="2800" dirty="0"/>
              <a:t>A </a:t>
            </a:r>
            <a:r>
              <a:rPr lang="en-US" sz="2800" dirty="0">
                <a:solidFill>
                  <a:srgbClr val="C00000"/>
                </a:solidFill>
              </a:rPr>
              <a:t>collections framework </a:t>
            </a:r>
            <a:r>
              <a:rPr lang="en-US" sz="2800" dirty="0"/>
              <a:t>is a unified architecture for representing and manipulating </a:t>
            </a:r>
            <a:r>
              <a:rPr lang="en-US" sz="2800" dirty="0" smtClean="0"/>
              <a:t>collections</a:t>
            </a:r>
            <a:endParaRPr lang="id-ID" sz="2800" dirty="0" smtClean="0"/>
          </a:p>
          <a:p>
            <a:r>
              <a:rPr lang="en-US" sz="2800" dirty="0" smtClean="0"/>
              <a:t>All </a:t>
            </a:r>
            <a:r>
              <a:rPr lang="en-US" sz="2800" dirty="0"/>
              <a:t>collections frameworks contain the </a:t>
            </a:r>
            <a:r>
              <a:rPr lang="en-US" sz="2800" dirty="0" smtClean="0"/>
              <a:t>following:</a:t>
            </a:r>
            <a:endParaRPr lang="id-ID" sz="2800" dirty="0" smtClean="0"/>
          </a:p>
          <a:p>
            <a:pPr marL="919162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Interfaces</a:t>
            </a:r>
            <a:r>
              <a:rPr lang="en-US" sz="2400" dirty="0"/>
              <a:t>: These are abstract data types that represent collections. Interfaces allow collections to be manipulated independently of the details of their </a:t>
            </a:r>
            <a:r>
              <a:rPr lang="en-US" sz="2400" dirty="0" smtClean="0"/>
              <a:t>representation</a:t>
            </a:r>
            <a:endParaRPr lang="id-ID" sz="2400" dirty="0" smtClean="0"/>
          </a:p>
          <a:p>
            <a:pPr marL="919162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Implementations</a:t>
            </a:r>
            <a:r>
              <a:rPr lang="en-US" sz="2400" dirty="0"/>
              <a:t>: These are the concrete implementations of the collection interfaces. In essence, they are reusable data </a:t>
            </a:r>
            <a:r>
              <a:rPr lang="en-US" sz="2400" dirty="0" smtClean="0"/>
              <a:t>structures</a:t>
            </a:r>
            <a:endParaRPr lang="id-ID" sz="2400" dirty="0" smtClean="0"/>
          </a:p>
          <a:p>
            <a:pPr marL="919162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Algorithms</a:t>
            </a:r>
            <a:r>
              <a:rPr lang="en-US" sz="2400" dirty="0"/>
              <a:t>: These are the methods that perform useful computations, such as searching and sorting, on objects that implement collection </a:t>
            </a:r>
            <a:r>
              <a:rPr lang="en-US" sz="2400" dirty="0" smtClean="0"/>
              <a:t>interfaces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2087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478" t="3448" r="8186" b="6897"/>
          <a:stretch>
            <a:fillRect/>
          </a:stretch>
        </p:blipFill>
        <p:spPr bwMode="auto">
          <a:xfrm>
            <a:off x="5791200" y="914400"/>
            <a:ext cx="33528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143000"/>
            <a:ext cx="8258175" cy="4648200"/>
          </a:xfrm>
        </p:spPr>
        <p:txBody>
          <a:bodyPr/>
          <a:lstStyle/>
          <a:p>
            <a:pPr eaLnBrk="1" hangingPunct="1"/>
            <a:r>
              <a:rPr lang="id-ID" sz="2600" dirty="0" smtClean="0">
                <a:solidFill>
                  <a:srgbClr val="C00000"/>
                </a:solidFill>
              </a:rPr>
              <a:t>SD Sompok </a:t>
            </a:r>
            <a:r>
              <a:rPr lang="id-ID" sz="2600" dirty="0" smtClean="0"/>
              <a:t>Semarang (1987)</a:t>
            </a:r>
          </a:p>
          <a:p>
            <a:pPr eaLnBrk="1" hangingPunct="1"/>
            <a:r>
              <a:rPr lang="id-ID" sz="2600" dirty="0" smtClean="0">
                <a:solidFill>
                  <a:srgbClr val="C00000"/>
                </a:solidFill>
              </a:rPr>
              <a:t>SMPN 8</a:t>
            </a:r>
            <a:r>
              <a:rPr lang="id-ID" sz="2600" dirty="0" smtClean="0"/>
              <a:t> Semarang (1990)</a:t>
            </a:r>
          </a:p>
          <a:p>
            <a:pPr eaLnBrk="1" hangingPunct="1"/>
            <a:r>
              <a:rPr lang="id-ID" sz="2600" dirty="0" smtClean="0">
                <a:solidFill>
                  <a:srgbClr val="C00000"/>
                </a:solidFill>
              </a:rPr>
              <a:t>SMA Taruna Nusantara</a:t>
            </a:r>
            <a:r>
              <a:rPr lang="id-ID" sz="2600" dirty="0" smtClean="0"/>
              <a:t>, Magelang (1993)</a:t>
            </a:r>
          </a:p>
          <a:p>
            <a:pPr eaLnBrk="1" hangingPunct="1"/>
            <a:r>
              <a:rPr lang="id-ID" sz="2600" dirty="0" smtClean="0"/>
              <a:t>S1, S2 dan S3 (on-leave)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Department of Computer Sciences</a:t>
            </a:r>
            <a:br>
              <a:rPr lang="en-US" sz="2600" dirty="0" smtClean="0"/>
            </a:br>
            <a:r>
              <a:rPr lang="en-US" sz="2600" dirty="0" smtClean="0">
                <a:solidFill>
                  <a:srgbClr val="CC0000"/>
                </a:solidFill>
              </a:rPr>
              <a:t>Saitama University</a:t>
            </a:r>
            <a:r>
              <a:rPr lang="en-US" sz="2600" dirty="0" smtClean="0"/>
              <a:t>, Japan (1994-2004)</a:t>
            </a:r>
          </a:p>
          <a:p>
            <a:pPr eaLnBrk="1" hangingPunct="1"/>
            <a:r>
              <a:rPr lang="id-ID" sz="2600" dirty="0" smtClean="0"/>
              <a:t>Research Interests: </a:t>
            </a:r>
            <a:r>
              <a:rPr lang="en-US" sz="2600" dirty="0" smtClean="0">
                <a:solidFill>
                  <a:srgbClr val="C00000"/>
                </a:solidFill>
              </a:rPr>
              <a:t>Software Engineering</a:t>
            </a:r>
            <a:r>
              <a:rPr lang="en-US" sz="2600" dirty="0" smtClean="0"/>
              <a:t>,</a:t>
            </a:r>
            <a:r>
              <a:rPr lang="id-ID" sz="2600" dirty="0" smtClean="0"/>
              <a:t/>
            </a:r>
            <a:br>
              <a:rPr lang="id-ID" sz="2600" dirty="0" smtClean="0"/>
            </a:br>
            <a:r>
              <a:rPr lang="id-ID" sz="2600" dirty="0" smtClean="0"/>
              <a:t>Intelligent Systems</a:t>
            </a:r>
            <a:endParaRPr lang="en-US" sz="2600" dirty="0" smtClean="0"/>
          </a:p>
          <a:p>
            <a:pPr eaLnBrk="1" hangingPunct="1"/>
            <a:r>
              <a:rPr lang="en-US" sz="2600" dirty="0" smtClean="0"/>
              <a:t>Founder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Koordinator</a:t>
            </a:r>
            <a:r>
              <a:rPr lang="en-US" sz="2600" dirty="0" smtClean="0"/>
              <a:t> </a:t>
            </a:r>
            <a:r>
              <a:rPr lang="en-US" sz="2600" dirty="0" err="1" smtClean="0">
                <a:solidFill>
                  <a:srgbClr val="CC0000"/>
                </a:solidFill>
              </a:rPr>
              <a:t>IlmuKomputer.Com</a:t>
            </a:r>
            <a:endParaRPr lang="id-ID" sz="2600" dirty="0" smtClean="0">
              <a:solidFill>
                <a:srgbClr val="CC0000"/>
              </a:solidFill>
            </a:endParaRPr>
          </a:p>
          <a:p>
            <a:pPr eaLnBrk="1" hangingPunct="1"/>
            <a:r>
              <a:rPr lang="id-ID" sz="2600" dirty="0" smtClean="0"/>
              <a:t>Peneliti LIPI </a:t>
            </a:r>
            <a:r>
              <a:rPr lang="id-ID" sz="2600" smtClean="0"/>
              <a:t>(2004-2007)</a:t>
            </a:r>
            <a:endParaRPr lang="id-ID" sz="2600" dirty="0" smtClean="0"/>
          </a:p>
          <a:p>
            <a:pPr eaLnBrk="1" hangingPunct="1"/>
            <a:r>
              <a:rPr lang="id-ID" sz="2600" dirty="0" smtClean="0"/>
              <a:t>Founder dan CEO </a:t>
            </a:r>
            <a:r>
              <a:rPr lang="id-ID" sz="2600" dirty="0" smtClean="0">
                <a:solidFill>
                  <a:srgbClr val="CC0000"/>
                </a:solidFill>
              </a:rPr>
              <a:t>PT Brainmatics Cipta Informatika</a:t>
            </a:r>
            <a:endParaRPr lang="en-US" sz="2600" dirty="0" smtClean="0">
              <a:solidFill>
                <a:srgbClr val="CC0000"/>
              </a:solidFill>
            </a:endParaRPr>
          </a:p>
        </p:txBody>
      </p:sp>
      <p:sp>
        <p:nvSpPr>
          <p:cNvPr id="12292" name="Title 5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762000"/>
          </a:xfrm>
        </p:spPr>
        <p:txBody>
          <a:bodyPr/>
          <a:lstStyle/>
          <a:p>
            <a:pPr eaLnBrk="1" hangingPunct="1"/>
            <a:r>
              <a:rPr lang="id-ID" sz="4000" dirty="0" smtClean="0">
                <a:latin typeface="Calibri" pitchFamily="34" charset="0"/>
                <a:cs typeface="Calibri" pitchFamily="34" charset="0"/>
              </a:rPr>
              <a:t>Romi Satria Wahono</a:t>
            </a:r>
          </a:p>
        </p:txBody>
      </p:sp>
    </p:spTree>
    <p:extLst>
      <p:ext uri="{BB962C8B-B14F-4D97-AF65-F5344CB8AC3E}">
        <p14:creationId xmlns:p14="http://schemas.microsoft.com/office/powerpoint/2010/main" val="4110725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7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7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7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7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7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7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7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7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7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7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7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7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7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7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7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7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7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7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7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7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7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7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933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</a:t>
            </a:r>
            <a:r>
              <a:rPr lang="id-I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ore </a:t>
            </a: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</a:t>
            </a:r>
            <a:r>
              <a:rPr lang="id-I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ollection </a:t>
            </a: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</a:t>
            </a:r>
            <a:r>
              <a:rPr lang="id-I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nterfaces</a:t>
            </a:r>
            <a:endParaRPr lang="id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136439"/>
              </p:ext>
            </p:extLst>
          </p:nvPr>
        </p:nvGraphicFramePr>
        <p:xfrm>
          <a:off x="304800" y="2133600"/>
          <a:ext cx="5181600" cy="2743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684233"/>
              </p:ext>
            </p:extLst>
          </p:nvPr>
        </p:nvGraphicFramePr>
        <p:xfrm>
          <a:off x="5562600" y="2133600"/>
          <a:ext cx="37338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30683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</a:t>
            </a:r>
            <a:r>
              <a:rPr lang="id-I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ore </a:t>
            </a: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</a:t>
            </a:r>
            <a:r>
              <a:rPr lang="id-I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ollection Implementation</a:t>
            </a:r>
            <a:endParaRPr lang="id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1149695"/>
              </p:ext>
            </p:extLst>
          </p:nvPr>
        </p:nvGraphicFramePr>
        <p:xfrm>
          <a:off x="152401" y="1935480"/>
          <a:ext cx="8839199" cy="246888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592648"/>
                <a:gridCol w="1513016"/>
                <a:gridCol w="1751913"/>
                <a:gridCol w="1035222"/>
                <a:gridCol w="1193801"/>
                <a:gridCol w="175259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INTERFACES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IMPLEMENTATION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Hash </a:t>
                      </a:r>
                      <a:r>
                        <a:rPr lang="id-ID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able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Resizable </a:t>
                      </a:r>
                      <a:r>
                        <a:rPr lang="id-ID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rray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Tree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Linked </a:t>
                      </a:r>
                      <a:r>
                        <a:rPr lang="id-ID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L</a:t>
                      </a:r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ist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Hash </a:t>
                      </a:r>
                      <a:r>
                        <a:rPr lang="id-ID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able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+ Linked </a:t>
                      </a:r>
                      <a:r>
                        <a:rPr lang="id-ID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L</a:t>
                      </a:r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ist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latin typeface="Calibri" pitchFamily="34" charset="0"/>
                          <a:cs typeface="Calibri" pitchFamily="34" charset="0"/>
                        </a:rPr>
                        <a:t>Set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HashSet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latin typeface="Calibri" pitchFamily="34" charset="0"/>
                          <a:cs typeface="Calibri" pitchFamily="34" charset="0"/>
                        </a:rPr>
                        <a:t>TreeSet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LinkedHashSet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latin typeface="Calibri" pitchFamily="34" charset="0"/>
                          <a:cs typeface="Calibri" pitchFamily="34" charset="0"/>
                        </a:rPr>
                        <a:t>List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ArrayList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latin typeface="Calibri" pitchFamily="34" charset="0"/>
                          <a:cs typeface="Calibri" pitchFamily="34" charset="0"/>
                        </a:rPr>
                        <a:t>LinkedList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latin typeface="Calibri" pitchFamily="34" charset="0"/>
                          <a:cs typeface="Calibri" pitchFamily="34" charset="0"/>
                        </a:rPr>
                        <a:t>Queue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latin typeface="Calibri" pitchFamily="34" charset="0"/>
                          <a:cs typeface="Calibri" pitchFamily="34" charset="0"/>
                        </a:rPr>
                        <a:t>Map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latin typeface="Calibri" pitchFamily="34" charset="0"/>
                          <a:cs typeface="Calibri" pitchFamily="34" charset="0"/>
                        </a:rPr>
                        <a:t>HashMap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latin typeface="Calibri" pitchFamily="34" charset="0"/>
                          <a:cs typeface="Calibri" pitchFamily="34" charset="0"/>
                        </a:rPr>
                        <a:t>TreeMap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LinkedHashMap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790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1263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Array standard </a:t>
            </a:r>
            <a:r>
              <a:rPr lang="en-US" dirty="0" smtClean="0"/>
              <a:t>yang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Java API (</a:t>
            </a:r>
            <a:r>
              <a:rPr lang="en-US" dirty="0" err="1" smtClean="0"/>
              <a:t>java.util</a:t>
            </a:r>
            <a:r>
              <a:rPr lang="en-US" dirty="0" smtClean="0"/>
              <a:t>)</a:t>
            </a:r>
          </a:p>
          <a:p>
            <a:r>
              <a:rPr lang="en-US" dirty="0" smtClean="0"/>
              <a:t>Array </a:t>
            </a:r>
            <a:r>
              <a:rPr lang="en-US" dirty="0" err="1" smtClean="0"/>
              <a:t>memiliki</a:t>
            </a:r>
            <a:r>
              <a:rPr lang="en-US" dirty="0" smtClean="0"/>
              <a:t> method-method: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3439189"/>
              </p:ext>
            </p:extLst>
          </p:nvPr>
        </p:nvGraphicFramePr>
        <p:xfrm>
          <a:off x="381000" y="3048002"/>
          <a:ext cx="8458200" cy="289559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29100"/>
                <a:gridCol w="4229100"/>
              </a:tblGrid>
              <a:tr h="44285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Method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Keterangan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4285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static 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int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binarySearch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(array, key)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Pencarian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nilai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dalam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 array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124174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boolean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 equals(array1, array2)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Membandingkan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apakah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dua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 array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 pitchFamily="34" charset="0"/>
                          <a:cs typeface="Calibri" pitchFamily="34" charset="0"/>
                        </a:rPr>
                        <a:t>memiliki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 pitchFamily="34" charset="0"/>
                          <a:cs typeface="Calibri" pitchFamily="34" charset="0"/>
                        </a:rPr>
                        <a:t>nilai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 pitchFamily="34" charset="0"/>
                          <a:cs typeface="Calibri" pitchFamily="34" charset="0"/>
                        </a:rPr>
                        <a:t>sama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. </a:t>
                      </a:r>
                      <a:r>
                        <a:rPr lang="en-US" sz="2000" baseline="0" dirty="0" err="1" smtClean="0">
                          <a:latin typeface="Calibri" pitchFamily="34" charset="0"/>
                          <a:cs typeface="Calibri" pitchFamily="34" charset="0"/>
                        </a:rPr>
                        <a:t>Bekerja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 pitchFamily="34" charset="0"/>
                          <a:cs typeface="Calibri" pitchFamily="34" charset="0"/>
                        </a:rPr>
                        <a:t>pada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 array </a:t>
                      </a:r>
                      <a:r>
                        <a:rPr lang="en-US" sz="2000" baseline="0" dirty="0" err="1" smtClean="0">
                          <a:latin typeface="Calibri" pitchFamily="34" charset="0"/>
                          <a:cs typeface="Calibri" pitchFamily="34" charset="0"/>
                        </a:rPr>
                        <a:t>satu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 pitchFamily="34" charset="0"/>
                          <a:cs typeface="Calibri" pitchFamily="34" charset="0"/>
                        </a:rPr>
                        <a:t>dimensi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4285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static void sort(array)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Mengurutkan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isi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 array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4285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static String 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toString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(array)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Mengubah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nilai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 array 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menjadi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 String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9895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Object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9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sz="1800" b="0" dirty="0">
              <a:effectLst/>
            </a:endParaRPr>
          </a:p>
          <a:p>
            <a:pPr marL="0" indent="0">
              <a:buNone/>
            </a:pPr>
            <a:r>
              <a:rPr lang="id-ID" sz="1800" dirty="0"/>
              <a:t> </a:t>
            </a:r>
            <a:r>
              <a:rPr lang="id-ID" sz="1800" dirty="0" smtClean="0"/>
              <a:t>    </a:t>
            </a:r>
            <a:r>
              <a:rPr lang="en-US" sz="1800" b="0" dirty="0" smtClean="0">
                <a:effectLst/>
              </a:rPr>
              <a:t>public </a:t>
            </a:r>
            <a:r>
              <a:rPr lang="en-US" sz="1800" b="0" dirty="0">
                <a:effectLst/>
              </a:rPr>
              <a:t>class </a:t>
            </a:r>
            <a:r>
              <a:rPr lang="en-US" sz="1800" b="0" dirty="0" err="1">
                <a:effectLst/>
              </a:rPr>
              <a:t>ArrayCari</a:t>
            </a:r>
            <a:r>
              <a:rPr lang="en-US" sz="1800" b="0" dirty="0">
                <a:effectLst/>
              </a:rPr>
              <a:t> {</a:t>
            </a:r>
          </a:p>
          <a:p>
            <a:pPr marL="0" indent="0">
              <a:buNone/>
            </a:pPr>
            <a:r>
              <a:rPr lang="id-ID" sz="1800" dirty="0"/>
              <a:t>	</a:t>
            </a:r>
            <a:r>
              <a:rPr lang="en-US" sz="1800" b="0" dirty="0" smtClean="0">
                <a:effectLst/>
              </a:rPr>
              <a:t>public </a:t>
            </a:r>
            <a:r>
              <a:rPr lang="en-US" sz="1800" b="0" dirty="0">
                <a:effectLst/>
              </a:rPr>
              <a:t>static void main(String[] </a:t>
            </a:r>
            <a:r>
              <a:rPr lang="en-US" sz="1800" b="0" dirty="0" err="1">
                <a:effectLst/>
              </a:rPr>
              <a:t>args</a:t>
            </a:r>
            <a:r>
              <a:rPr lang="en-US" sz="1800" b="0" dirty="0">
                <a:effectLst/>
              </a:rPr>
              <a:t>) {</a:t>
            </a:r>
          </a:p>
          <a:p>
            <a:pPr marL="0" indent="0">
              <a:buNone/>
            </a:pPr>
            <a:r>
              <a:rPr lang="en-US" sz="1800" b="0" dirty="0">
                <a:effectLst/>
              </a:rPr>
              <a:t>  </a:t>
            </a:r>
            <a:r>
              <a:rPr lang="en-US" sz="1800" b="0" dirty="0" smtClean="0">
                <a:effectLst/>
              </a:rPr>
              <a:t>    </a:t>
            </a:r>
            <a:r>
              <a:rPr lang="id-ID" sz="1800" b="0" dirty="0" smtClean="0">
                <a:effectLst/>
              </a:rPr>
              <a:t>		</a:t>
            </a:r>
            <a:r>
              <a:rPr lang="en-US" sz="1800" b="0" dirty="0" smtClean="0">
                <a:effectLst/>
              </a:rPr>
              <a:t>String</a:t>
            </a:r>
            <a:r>
              <a:rPr lang="en-US" sz="1800" b="0" dirty="0">
                <a:effectLst/>
              </a:rPr>
              <a:t>[] </a:t>
            </a:r>
            <a:r>
              <a:rPr lang="en-US" sz="1800" b="0" dirty="0" err="1" smtClean="0">
                <a:effectLst/>
              </a:rPr>
              <a:t>jenisKelamin</a:t>
            </a:r>
            <a:r>
              <a:rPr lang="en-US" sz="1800" b="0" dirty="0" smtClean="0">
                <a:effectLst/>
              </a:rPr>
              <a:t> </a:t>
            </a:r>
            <a:r>
              <a:rPr lang="en-US" sz="1800" b="0" dirty="0">
                <a:effectLst/>
              </a:rPr>
              <a:t>= new String[3];</a:t>
            </a:r>
          </a:p>
          <a:p>
            <a:pPr marL="0" indent="0">
              <a:buNone/>
            </a:pPr>
            <a:r>
              <a:rPr lang="en-US" sz="1800" b="0" dirty="0">
                <a:effectLst/>
              </a:rPr>
              <a:t> </a:t>
            </a:r>
            <a:r>
              <a:rPr lang="en-US" sz="1800" b="0" dirty="0" smtClean="0">
                <a:effectLst/>
              </a:rPr>
              <a:t>     </a:t>
            </a:r>
            <a:r>
              <a:rPr lang="id-ID" sz="1800" b="0" dirty="0" smtClean="0">
                <a:effectLst/>
              </a:rPr>
              <a:t>		</a:t>
            </a:r>
            <a:r>
              <a:rPr lang="en-US" sz="1800" b="0" dirty="0" err="1" smtClean="0">
                <a:effectLst/>
              </a:rPr>
              <a:t>jenisKelamin</a:t>
            </a:r>
            <a:r>
              <a:rPr lang="en-US" sz="1800" b="0" dirty="0" smtClean="0">
                <a:effectLst/>
              </a:rPr>
              <a:t>[0</a:t>
            </a:r>
            <a:r>
              <a:rPr lang="en-US" sz="1800" b="0" dirty="0">
                <a:effectLst/>
              </a:rPr>
              <a:t>] = "</a:t>
            </a:r>
            <a:r>
              <a:rPr lang="en-US" sz="1800" b="0" dirty="0" err="1">
                <a:effectLst/>
              </a:rPr>
              <a:t>laki</a:t>
            </a:r>
            <a:r>
              <a:rPr lang="en-US" sz="1800" b="0" dirty="0">
                <a:effectLst/>
              </a:rPr>
              <a:t>";</a:t>
            </a:r>
          </a:p>
          <a:p>
            <a:pPr marL="0" indent="0">
              <a:buNone/>
            </a:pPr>
            <a:r>
              <a:rPr lang="en-US" sz="1800" b="0" dirty="0">
                <a:effectLst/>
              </a:rPr>
              <a:t> </a:t>
            </a:r>
            <a:r>
              <a:rPr lang="en-US" sz="1800" b="0" dirty="0" smtClean="0">
                <a:effectLst/>
              </a:rPr>
              <a:t>     </a:t>
            </a:r>
            <a:r>
              <a:rPr lang="id-ID" sz="1800" b="0" dirty="0" smtClean="0">
                <a:effectLst/>
              </a:rPr>
              <a:t>		</a:t>
            </a:r>
            <a:r>
              <a:rPr lang="en-US" sz="1800" b="0" dirty="0" err="1" smtClean="0">
                <a:effectLst/>
              </a:rPr>
              <a:t>jenisKelamin</a:t>
            </a:r>
            <a:r>
              <a:rPr lang="en-US" sz="1800" b="0" dirty="0" smtClean="0">
                <a:effectLst/>
              </a:rPr>
              <a:t>[1</a:t>
            </a:r>
            <a:r>
              <a:rPr lang="en-US" sz="1800" b="0" dirty="0">
                <a:effectLst/>
              </a:rPr>
              <a:t>] = "</a:t>
            </a:r>
            <a:r>
              <a:rPr lang="en-US" sz="1800" b="0" dirty="0" err="1">
                <a:effectLst/>
              </a:rPr>
              <a:t>perempuan</a:t>
            </a:r>
            <a:r>
              <a:rPr lang="en-US" sz="1800" b="0" dirty="0">
                <a:effectLst/>
              </a:rPr>
              <a:t>";</a:t>
            </a:r>
          </a:p>
          <a:p>
            <a:pPr marL="0" indent="0">
              <a:buNone/>
            </a:pPr>
            <a:r>
              <a:rPr lang="en-US" sz="1800" b="0" dirty="0">
                <a:effectLst/>
              </a:rPr>
              <a:t> </a:t>
            </a:r>
            <a:r>
              <a:rPr lang="en-US" sz="1800" b="0" dirty="0" smtClean="0">
                <a:effectLst/>
              </a:rPr>
              <a:t>    </a:t>
            </a:r>
            <a:r>
              <a:rPr lang="id-ID" sz="1800" b="0" dirty="0" smtClean="0">
                <a:effectLst/>
              </a:rPr>
              <a:t>		</a:t>
            </a:r>
            <a:r>
              <a:rPr lang="en-US" sz="1800" b="0" dirty="0" err="1" smtClean="0">
                <a:effectLst/>
              </a:rPr>
              <a:t>jenisKelamin</a:t>
            </a:r>
            <a:r>
              <a:rPr lang="en-US" sz="1800" b="0" dirty="0" smtClean="0">
                <a:effectLst/>
              </a:rPr>
              <a:t>[2</a:t>
            </a:r>
            <a:r>
              <a:rPr lang="en-US" sz="1800" b="0" dirty="0">
                <a:effectLst/>
              </a:rPr>
              <a:t>] = "</a:t>
            </a:r>
            <a:r>
              <a:rPr lang="en-US" sz="1800" b="0" dirty="0" err="1">
                <a:effectLst/>
              </a:rPr>
              <a:t>waria</a:t>
            </a:r>
            <a:r>
              <a:rPr lang="en-US" sz="1800" b="0" dirty="0">
                <a:effectLst/>
              </a:rPr>
              <a:t>";</a:t>
            </a:r>
          </a:p>
          <a:p>
            <a:pPr marL="0" indent="0">
              <a:buNone/>
            </a:pPr>
            <a:endParaRPr lang="en-US" sz="1800" b="0" dirty="0" smtClean="0">
              <a:effectLst/>
            </a:endParaRPr>
          </a:p>
          <a:p>
            <a:pPr marL="0" indent="0">
              <a:buNone/>
            </a:pPr>
            <a:r>
              <a:rPr lang="en-US" sz="1800" b="0" dirty="0" smtClean="0">
                <a:effectLst/>
              </a:rPr>
              <a:t>      </a:t>
            </a:r>
            <a:r>
              <a:rPr lang="id-ID" sz="1800" b="0" dirty="0" smtClean="0">
                <a:effectLst/>
              </a:rPr>
              <a:t>		</a:t>
            </a:r>
            <a:r>
              <a:rPr lang="en-US" sz="1800" b="0" dirty="0" err="1" smtClean="0">
                <a:effectLst/>
              </a:rPr>
              <a:t>int</a:t>
            </a:r>
            <a:r>
              <a:rPr lang="en-US" sz="1800" b="0" dirty="0" smtClean="0">
                <a:effectLst/>
              </a:rPr>
              <a:t> </a:t>
            </a:r>
            <a:r>
              <a:rPr lang="en-US" sz="1800" b="0" dirty="0" err="1">
                <a:effectLst/>
              </a:rPr>
              <a:t>ketemu</a:t>
            </a:r>
            <a:r>
              <a:rPr lang="en-US" sz="1800" b="0" dirty="0">
                <a:effectLst/>
              </a:rPr>
              <a:t> = </a:t>
            </a:r>
            <a:r>
              <a:rPr lang="en-US" sz="1800" b="0" dirty="0" err="1" smtClean="0">
                <a:effectLst/>
              </a:rPr>
              <a:t>Arrays.binarySearch</a:t>
            </a:r>
            <a:r>
              <a:rPr lang="en-US" sz="1800" b="0" dirty="0" smtClean="0">
                <a:effectLst/>
              </a:rPr>
              <a:t>(</a:t>
            </a:r>
            <a:r>
              <a:rPr lang="en-US" sz="1800" b="0" dirty="0" err="1">
                <a:effectLst/>
              </a:rPr>
              <a:t>jenisKelamin</a:t>
            </a:r>
            <a:r>
              <a:rPr lang="en-US" sz="1800" b="0" dirty="0">
                <a:effectLst/>
              </a:rPr>
              <a:t> </a:t>
            </a:r>
            <a:r>
              <a:rPr lang="en-US" sz="1800" b="0" dirty="0" smtClean="0">
                <a:effectLst/>
              </a:rPr>
              <a:t>, </a:t>
            </a:r>
            <a:r>
              <a:rPr lang="en-US" sz="1800" b="0" dirty="0">
                <a:effectLst/>
              </a:rPr>
              <a:t>"</a:t>
            </a:r>
            <a:r>
              <a:rPr lang="en-US" sz="1800" b="0" dirty="0" err="1">
                <a:effectLst/>
              </a:rPr>
              <a:t>perempuan</a:t>
            </a:r>
            <a:r>
              <a:rPr lang="en-US" sz="1800" b="0" dirty="0" smtClean="0">
                <a:effectLst/>
              </a:rPr>
              <a:t>");     </a:t>
            </a:r>
          </a:p>
          <a:p>
            <a:pPr marL="0" indent="0">
              <a:buNone/>
            </a:pPr>
            <a:r>
              <a:rPr lang="en-US" sz="1800" b="0" dirty="0">
                <a:effectLst/>
              </a:rPr>
              <a:t> </a:t>
            </a:r>
            <a:r>
              <a:rPr lang="en-US" sz="1800" b="0" dirty="0" smtClean="0">
                <a:effectLst/>
              </a:rPr>
              <a:t>     </a:t>
            </a:r>
            <a:r>
              <a:rPr lang="id-ID" sz="1800" b="0" dirty="0" smtClean="0">
                <a:effectLst/>
              </a:rPr>
              <a:t>		</a:t>
            </a:r>
            <a:r>
              <a:rPr lang="en-US" sz="1800" b="0" dirty="0" smtClean="0">
                <a:effectLst/>
              </a:rPr>
              <a:t>if </a:t>
            </a:r>
            <a:r>
              <a:rPr lang="en-US" sz="1800" b="0" dirty="0">
                <a:effectLst/>
              </a:rPr>
              <a:t>(</a:t>
            </a:r>
            <a:r>
              <a:rPr lang="en-US" sz="1800" b="0" dirty="0" err="1">
                <a:effectLst/>
              </a:rPr>
              <a:t>ketemu</a:t>
            </a:r>
            <a:r>
              <a:rPr lang="en-US" sz="1800" b="0" dirty="0">
                <a:effectLst/>
              </a:rPr>
              <a:t> &gt; -1) </a:t>
            </a:r>
          </a:p>
          <a:p>
            <a:pPr marL="0" indent="0">
              <a:buNone/>
            </a:pPr>
            <a:r>
              <a:rPr lang="en-US" sz="1800" b="0" dirty="0">
                <a:effectLst/>
              </a:rPr>
              <a:t>   </a:t>
            </a:r>
            <a:r>
              <a:rPr lang="en-US" sz="1800" b="0" dirty="0" smtClean="0">
                <a:effectLst/>
              </a:rPr>
              <a:t>       </a:t>
            </a:r>
            <a:r>
              <a:rPr lang="id-ID" sz="1800" b="0" dirty="0" smtClean="0">
                <a:effectLst/>
              </a:rPr>
              <a:t>			</a:t>
            </a:r>
            <a:r>
              <a:rPr lang="en-US" sz="1800" b="0" dirty="0" err="1" smtClean="0">
                <a:effectLst/>
              </a:rPr>
              <a:t>System.out.println</a:t>
            </a:r>
            <a:r>
              <a:rPr lang="en-US" sz="1800" b="0" dirty="0">
                <a:effectLst/>
              </a:rPr>
              <a:t>("Data </a:t>
            </a:r>
            <a:r>
              <a:rPr lang="en-US" sz="1800" b="0" dirty="0" err="1">
                <a:effectLst/>
              </a:rPr>
              <a:t>ditemukan</a:t>
            </a:r>
            <a:r>
              <a:rPr lang="en-US" sz="1800" b="0" dirty="0">
                <a:effectLst/>
              </a:rPr>
              <a:t> </a:t>
            </a:r>
            <a:r>
              <a:rPr lang="en-US" sz="1800" b="0" dirty="0" err="1">
                <a:effectLst/>
              </a:rPr>
              <a:t>pada</a:t>
            </a:r>
            <a:r>
              <a:rPr lang="en-US" sz="1800" b="0" dirty="0">
                <a:effectLst/>
              </a:rPr>
              <a:t>: </a:t>
            </a:r>
            <a:r>
              <a:rPr lang="en-US" sz="1800" b="0" dirty="0" smtClean="0">
                <a:effectLst/>
              </a:rPr>
              <a:t>“ + </a:t>
            </a:r>
            <a:r>
              <a:rPr lang="en-US" sz="1800" b="0" dirty="0" err="1" smtClean="0">
                <a:effectLst/>
              </a:rPr>
              <a:t>ketemu</a:t>
            </a:r>
            <a:r>
              <a:rPr lang="en-US" sz="1800" b="0" dirty="0">
                <a:effectLst/>
              </a:rPr>
              <a:t>);</a:t>
            </a:r>
          </a:p>
          <a:p>
            <a:pPr marL="0" indent="0">
              <a:buNone/>
            </a:pPr>
            <a:r>
              <a:rPr lang="en-US" sz="1800" b="0" dirty="0">
                <a:effectLst/>
              </a:rPr>
              <a:t>  </a:t>
            </a:r>
            <a:r>
              <a:rPr lang="en-US" sz="1800" b="0" dirty="0" smtClean="0">
                <a:effectLst/>
              </a:rPr>
              <a:t>    </a:t>
            </a:r>
            <a:r>
              <a:rPr lang="id-ID" sz="1800" b="0" dirty="0" smtClean="0">
                <a:effectLst/>
              </a:rPr>
              <a:t>		</a:t>
            </a:r>
            <a:r>
              <a:rPr lang="en-US" sz="1800" b="0" dirty="0" smtClean="0">
                <a:effectLst/>
              </a:rPr>
              <a:t>else</a:t>
            </a:r>
            <a:endParaRPr lang="en-US" sz="1800" b="0" dirty="0">
              <a:effectLst/>
            </a:endParaRPr>
          </a:p>
          <a:p>
            <a:pPr marL="0" indent="0">
              <a:buNone/>
            </a:pPr>
            <a:r>
              <a:rPr lang="en-US" sz="1800" b="0" dirty="0">
                <a:effectLst/>
              </a:rPr>
              <a:t>   </a:t>
            </a:r>
            <a:r>
              <a:rPr lang="en-US" sz="1800" b="0" dirty="0" smtClean="0">
                <a:effectLst/>
              </a:rPr>
              <a:t>       </a:t>
            </a:r>
            <a:r>
              <a:rPr lang="id-ID" sz="1800" b="0" dirty="0" smtClean="0">
                <a:effectLst/>
              </a:rPr>
              <a:t>			</a:t>
            </a:r>
            <a:r>
              <a:rPr lang="en-US" sz="1800" b="0" dirty="0" err="1" smtClean="0">
                <a:effectLst/>
              </a:rPr>
              <a:t>System.out.println</a:t>
            </a:r>
            <a:r>
              <a:rPr lang="en-US" sz="1800" b="0" dirty="0">
                <a:effectLst/>
              </a:rPr>
              <a:t>("Data </a:t>
            </a:r>
            <a:r>
              <a:rPr lang="en-US" sz="1800" b="0" dirty="0" err="1">
                <a:effectLst/>
              </a:rPr>
              <a:t>tidak</a:t>
            </a:r>
            <a:r>
              <a:rPr lang="en-US" sz="1800" b="0" dirty="0">
                <a:effectLst/>
              </a:rPr>
              <a:t> </a:t>
            </a:r>
            <a:r>
              <a:rPr lang="en-US" sz="1800" b="0" dirty="0" err="1">
                <a:effectLst/>
              </a:rPr>
              <a:t>ditemukan</a:t>
            </a:r>
            <a:r>
              <a:rPr lang="en-US" sz="1800" b="0" dirty="0">
                <a:effectLst/>
              </a:rPr>
              <a:t>.");</a:t>
            </a:r>
          </a:p>
          <a:p>
            <a:pPr marL="0" indent="0">
              <a:buNone/>
            </a:pPr>
            <a:r>
              <a:rPr lang="en-US" sz="1800" b="0" dirty="0">
                <a:effectLst/>
              </a:rPr>
              <a:t> </a:t>
            </a:r>
            <a:r>
              <a:rPr lang="en-US" sz="1800" b="0" dirty="0" smtClean="0">
                <a:effectLst/>
              </a:rPr>
              <a:t>  </a:t>
            </a:r>
            <a:r>
              <a:rPr lang="id-ID" sz="1800" b="0" dirty="0" smtClean="0">
                <a:effectLst/>
              </a:rPr>
              <a:t>	</a:t>
            </a:r>
            <a:r>
              <a:rPr lang="en-US" sz="1800" b="0" dirty="0" smtClean="0">
                <a:effectLst/>
              </a:rPr>
              <a:t>}</a:t>
            </a:r>
            <a:endParaRPr lang="en-US" sz="1800" b="0" dirty="0">
              <a:effectLst/>
            </a:endParaRPr>
          </a:p>
          <a:p>
            <a:pPr marL="0" indent="0">
              <a:buNone/>
            </a:pPr>
            <a:r>
              <a:rPr lang="id-ID" sz="1800" b="0" dirty="0" smtClean="0">
                <a:effectLst/>
              </a:rPr>
              <a:t>    </a:t>
            </a:r>
            <a:r>
              <a:rPr lang="en-US" sz="1800" b="0" dirty="0" smtClean="0">
                <a:effectLst/>
              </a:rPr>
              <a:t>}</a:t>
            </a:r>
            <a:endParaRPr lang="en-US" sz="18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29148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ArrayList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74737"/>
            <a:ext cx="8458200" cy="5173663"/>
          </a:xfrm>
        </p:spPr>
        <p:txBody>
          <a:bodyPr/>
          <a:lstStyle/>
          <a:p>
            <a:r>
              <a:rPr lang="id-ID" dirty="0" err="1" smtClean="0"/>
              <a:t>ArrayList</a:t>
            </a:r>
            <a:r>
              <a:rPr lang="id-ID" dirty="0" smtClean="0"/>
              <a:t> </a:t>
            </a:r>
            <a:r>
              <a:rPr lang="en-US" dirty="0" err="1" smtClean="0"/>
              <a:t>mirip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array,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endParaRPr lang="en-US" dirty="0" smtClean="0"/>
          </a:p>
          <a:p>
            <a:r>
              <a:rPr lang="en-US" dirty="0" err="1" smtClean="0">
                <a:solidFill>
                  <a:srgbClr val="C00000"/>
                </a:solidFill>
              </a:rPr>
              <a:t>Jumlah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elemen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dalam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ArrayList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dapat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berubah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secara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fleksibel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data yang </a:t>
            </a:r>
            <a:r>
              <a:rPr lang="en-US" dirty="0" err="1" smtClean="0"/>
              <a:t>ada</a:t>
            </a:r>
            <a:r>
              <a:rPr lang="en-US" dirty="0" smtClean="0"/>
              <a:t> di </a:t>
            </a:r>
            <a:r>
              <a:rPr lang="en-US" dirty="0" err="1" smtClean="0"/>
              <a:t>dalamnya</a:t>
            </a:r>
            <a:endParaRPr lang="en-US" dirty="0" smtClean="0"/>
          </a:p>
          <a:p>
            <a:r>
              <a:rPr lang="en-US" dirty="0" err="1" smtClean="0"/>
              <a:t>Setelah</a:t>
            </a:r>
            <a:r>
              <a:rPr lang="en-US" dirty="0" smtClean="0"/>
              <a:t> array </a:t>
            </a:r>
            <a:r>
              <a:rPr lang="en-US" dirty="0" err="1" smtClean="0"/>
              <a:t>terbentuk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data </a:t>
            </a:r>
            <a:r>
              <a:rPr lang="en-US" dirty="0" err="1" smtClean="0">
                <a:solidFill>
                  <a:srgbClr val="C00000"/>
                </a:solidFill>
              </a:rPr>
              <a:t>baru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dapat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dimasukkan</a:t>
            </a:r>
            <a:r>
              <a:rPr lang="en-US" dirty="0" smtClean="0">
                <a:solidFill>
                  <a:srgbClr val="C00000"/>
                </a:solidFill>
              </a:rPr>
              <a:t> di </a:t>
            </a:r>
            <a:r>
              <a:rPr lang="en-US" dirty="0" err="1" smtClean="0">
                <a:solidFill>
                  <a:srgbClr val="C00000"/>
                </a:solidFill>
              </a:rPr>
              <a:t>tengah-tengah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di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array</a:t>
            </a:r>
          </a:p>
          <a:p>
            <a:r>
              <a:rPr lang="en-US" dirty="0" smtClean="0"/>
              <a:t>Isi </a:t>
            </a:r>
            <a:r>
              <a:rPr lang="en-US" dirty="0" err="1" smtClean="0"/>
              <a:t>dalam</a:t>
            </a:r>
            <a:r>
              <a:rPr lang="en-US" dirty="0" smtClean="0"/>
              <a:t> array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dihapus</a:t>
            </a:r>
            <a:r>
              <a:rPr lang="id-ID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index </a:t>
            </a:r>
            <a:r>
              <a:rPr lang="en-US" dirty="0" err="1" smtClean="0"/>
              <a:t>dalam</a:t>
            </a:r>
            <a:r>
              <a:rPr lang="en-US" dirty="0" smtClean="0"/>
              <a:t> array </a:t>
            </a:r>
            <a:r>
              <a:rPr lang="en-US" dirty="0" err="1" smtClean="0"/>
              <a:t>sesudahnya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maju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satu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langkah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mengisi</a:t>
            </a:r>
            <a:r>
              <a:rPr lang="en-US" dirty="0" smtClean="0"/>
              <a:t> slot </a:t>
            </a:r>
            <a:r>
              <a:rPr lang="en-US" dirty="0" err="1" smtClean="0"/>
              <a:t>kosong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7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ArrayList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73663"/>
          </a:xfrm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8004556"/>
              </p:ext>
            </p:extLst>
          </p:nvPr>
        </p:nvGraphicFramePr>
        <p:xfrm>
          <a:off x="228600" y="1016000"/>
          <a:ext cx="8763000" cy="4617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05200"/>
                <a:gridCol w="525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Method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Keterangan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add(object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 element)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Menambahkan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object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Calibri" pitchFamily="34" charset="0"/>
                          <a:cs typeface="Calibri" pitchFamily="34" charset="0"/>
                        </a:rPr>
                        <a:t>ke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Calibri" pitchFamily="34" charset="0"/>
                          <a:cs typeface="Calibri" pitchFamily="34" charset="0"/>
                        </a:rPr>
                        <a:t>dalam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Calibri" pitchFamily="34" charset="0"/>
                          <a:cs typeface="Calibri" pitchFamily="34" charset="0"/>
                        </a:rPr>
                        <a:t>ArrayList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boolean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equals(array1, array2)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Menambahkan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object </a:t>
                      </a:r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ke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dalam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index yang </a:t>
                      </a:r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ditentukan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static void sort(array)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Menghapus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semua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elemen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dalam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ArrayList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static String </a:t>
                      </a:r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toString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(array)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Mengambil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object </a:t>
                      </a:r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pada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index </a:t>
                      </a:r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tertentu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iterator()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Mengembalikan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iterator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Calibri" pitchFamily="34" charset="0"/>
                          <a:cs typeface="Calibri" pitchFamily="34" charset="0"/>
                        </a:rPr>
                        <a:t>pada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Calibri" pitchFamily="34" charset="0"/>
                          <a:cs typeface="Calibri" pitchFamily="34" charset="0"/>
                        </a:rPr>
                        <a:t>ArrayList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remove(</a:t>
                      </a:r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int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index)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Menghapus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object </a:t>
                      </a:r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dengan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index </a:t>
                      </a:r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tertentu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remove(object element)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Menghapus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Calibri" pitchFamily="34" charset="0"/>
                          <a:cs typeface="Calibri" pitchFamily="34" charset="0"/>
                        </a:rPr>
                        <a:t>elemen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Calibri" pitchFamily="34" charset="0"/>
                          <a:cs typeface="Calibri" pitchFamily="34" charset="0"/>
                        </a:rPr>
                        <a:t>tertentu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size()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Mengembalikan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nilai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berupa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jumlah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elemen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dalam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ArrayList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toArray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()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Mengembalikan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elemen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ArrayList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sebagai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array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 object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toArray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(type[]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 array)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Mengembalikan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elemen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ArrayList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Sebagi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array </a:t>
                      </a:r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dengan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tipe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tertentu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4017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ArrayList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sz="1800" b="0" dirty="0" smtClean="0">
              <a:effectLst/>
            </a:endParaRPr>
          </a:p>
          <a:p>
            <a:pPr marL="0" indent="0">
              <a:buNone/>
            </a:pPr>
            <a:r>
              <a:rPr lang="en-US" sz="1800" b="0" dirty="0" smtClean="0">
                <a:effectLst/>
              </a:rPr>
              <a:t>public </a:t>
            </a:r>
            <a:r>
              <a:rPr lang="en-US" sz="1800" b="0" dirty="0">
                <a:effectLst/>
              </a:rPr>
              <a:t>class </a:t>
            </a:r>
            <a:r>
              <a:rPr lang="en-US" sz="1800" b="0" dirty="0" err="1" smtClean="0">
                <a:effectLst/>
              </a:rPr>
              <a:t>ArrayAngka</a:t>
            </a:r>
            <a:r>
              <a:rPr lang="en-US" sz="1800" b="0" dirty="0" smtClean="0">
                <a:effectLst/>
              </a:rPr>
              <a:t>{</a:t>
            </a:r>
            <a:endParaRPr lang="en-US" sz="1800" b="0" dirty="0">
              <a:effectLst/>
            </a:endParaRPr>
          </a:p>
          <a:p>
            <a:pPr marL="0" indent="0">
              <a:buNone/>
            </a:pPr>
            <a:r>
              <a:rPr lang="en-US" sz="1800" b="0" dirty="0">
                <a:effectLst/>
              </a:rPr>
              <a:t> </a:t>
            </a:r>
            <a:r>
              <a:rPr lang="en-US" sz="1800" b="0" dirty="0" smtClean="0">
                <a:effectLst/>
              </a:rPr>
              <a:t>     public </a:t>
            </a:r>
            <a:r>
              <a:rPr lang="en-US" sz="1800" b="0" dirty="0">
                <a:effectLst/>
              </a:rPr>
              <a:t>static void main(String[] </a:t>
            </a:r>
            <a:r>
              <a:rPr lang="en-US" sz="1800" b="0" dirty="0" err="1">
                <a:effectLst/>
              </a:rPr>
              <a:t>args</a:t>
            </a:r>
            <a:r>
              <a:rPr lang="en-US" sz="1800" b="0" dirty="0">
                <a:effectLst/>
              </a:rPr>
              <a:t>) {</a:t>
            </a:r>
          </a:p>
          <a:p>
            <a:pPr marL="0" indent="0">
              <a:buNone/>
            </a:pPr>
            <a:r>
              <a:rPr lang="en-US" sz="1800" b="0" dirty="0">
                <a:effectLst/>
              </a:rPr>
              <a:t>  </a:t>
            </a:r>
            <a:r>
              <a:rPr lang="en-US" sz="1800" b="0" dirty="0" smtClean="0">
                <a:effectLst/>
              </a:rPr>
              <a:t> </a:t>
            </a:r>
            <a:r>
              <a:rPr lang="id-ID" sz="1800" b="0" dirty="0" smtClean="0">
                <a:effectLst/>
              </a:rPr>
              <a:t>	</a:t>
            </a:r>
            <a:r>
              <a:rPr lang="en-US" sz="1800" b="0" dirty="0" err="1" smtClean="0">
                <a:effectLst/>
              </a:rPr>
              <a:t>ArrayList</a:t>
            </a:r>
            <a:r>
              <a:rPr lang="en-US" sz="1800" b="0" dirty="0" smtClean="0">
                <a:effectLst/>
              </a:rPr>
              <a:t> </a:t>
            </a:r>
            <a:r>
              <a:rPr lang="en-US" sz="1800" b="0" dirty="0" err="1">
                <a:effectLst/>
              </a:rPr>
              <a:t>angka</a:t>
            </a:r>
            <a:r>
              <a:rPr lang="en-US" sz="1800" b="0" dirty="0">
                <a:effectLst/>
              </a:rPr>
              <a:t>= new </a:t>
            </a:r>
            <a:r>
              <a:rPr lang="en-US" sz="1800" b="0" dirty="0" err="1">
                <a:effectLst/>
              </a:rPr>
              <a:t>ArrayList</a:t>
            </a:r>
            <a:r>
              <a:rPr lang="en-US" sz="1800" b="0" dirty="0">
                <a:effectLst/>
              </a:rPr>
              <a:t>();</a:t>
            </a:r>
          </a:p>
          <a:p>
            <a:pPr marL="0" indent="0">
              <a:buNone/>
            </a:pPr>
            <a:r>
              <a:rPr lang="en-US" sz="1800" b="0" dirty="0">
                <a:effectLst/>
              </a:rPr>
              <a:t>  </a:t>
            </a:r>
            <a:r>
              <a:rPr lang="en-US" sz="1800" b="0" dirty="0" smtClean="0">
                <a:effectLst/>
              </a:rPr>
              <a:t>	</a:t>
            </a:r>
            <a:r>
              <a:rPr lang="en-US" sz="1800" b="0" dirty="0" err="1" smtClean="0">
                <a:effectLst/>
              </a:rPr>
              <a:t>angka.add</a:t>
            </a:r>
            <a:r>
              <a:rPr lang="en-US" sz="1800" b="0" dirty="0">
                <a:effectLst/>
              </a:rPr>
              <a:t>("One");</a:t>
            </a:r>
          </a:p>
          <a:p>
            <a:pPr marL="0" indent="0">
              <a:buNone/>
            </a:pPr>
            <a:r>
              <a:rPr lang="en-US" sz="1800" b="0" dirty="0">
                <a:effectLst/>
              </a:rPr>
              <a:t>  </a:t>
            </a:r>
            <a:r>
              <a:rPr lang="en-US" sz="1800" b="0" dirty="0" smtClean="0">
                <a:effectLst/>
              </a:rPr>
              <a:t>	</a:t>
            </a:r>
            <a:r>
              <a:rPr lang="en-US" sz="1800" b="0" dirty="0" err="1" smtClean="0">
                <a:effectLst/>
              </a:rPr>
              <a:t>angka.add</a:t>
            </a:r>
            <a:r>
              <a:rPr lang="en-US" sz="1800" b="0" dirty="0">
                <a:effectLst/>
              </a:rPr>
              <a:t>("Two");</a:t>
            </a:r>
          </a:p>
          <a:p>
            <a:pPr marL="0" indent="0">
              <a:buNone/>
            </a:pPr>
            <a:r>
              <a:rPr lang="en-US" sz="1800" b="0" dirty="0">
                <a:effectLst/>
              </a:rPr>
              <a:t>  </a:t>
            </a:r>
            <a:r>
              <a:rPr lang="en-US" sz="1800" b="0" dirty="0" smtClean="0">
                <a:effectLst/>
              </a:rPr>
              <a:t>	</a:t>
            </a:r>
            <a:r>
              <a:rPr lang="en-US" sz="1800" b="0" dirty="0" err="1" smtClean="0">
                <a:effectLst/>
              </a:rPr>
              <a:t>angka.add</a:t>
            </a:r>
            <a:r>
              <a:rPr lang="en-US" sz="1800" b="0" dirty="0" smtClean="0">
                <a:effectLst/>
              </a:rPr>
              <a:t>(3</a:t>
            </a:r>
            <a:r>
              <a:rPr lang="en-US" sz="1800" b="0" dirty="0">
                <a:effectLst/>
              </a:rPr>
              <a:t>);</a:t>
            </a:r>
          </a:p>
          <a:p>
            <a:pPr marL="0" indent="0">
              <a:buNone/>
            </a:pPr>
            <a:r>
              <a:rPr lang="en-US" sz="1800" b="0" dirty="0">
                <a:effectLst/>
              </a:rPr>
              <a:t>  </a:t>
            </a:r>
            <a:r>
              <a:rPr lang="en-US" sz="1800" b="0" dirty="0" smtClean="0">
                <a:effectLst/>
              </a:rPr>
              <a:t>	</a:t>
            </a:r>
            <a:r>
              <a:rPr lang="en-US" sz="1800" b="0" dirty="0" err="1" smtClean="0">
                <a:effectLst/>
              </a:rPr>
              <a:t>angka.add</a:t>
            </a:r>
            <a:r>
              <a:rPr lang="en-US" sz="1800" b="0" dirty="0">
                <a:effectLst/>
              </a:rPr>
              <a:t>("Four");</a:t>
            </a:r>
          </a:p>
          <a:p>
            <a:pPr marL="0" indent="0">
              <a:buNone/>
            </a:pPr>
            <a:r>
              <a:rPr lang="en-US" sz="1800" b="0" dirty="0">
                <a:effectLst/>
              </a:rPr>
              <a:t>  </a:t>
            </a:r>
            <a:endParaRPr lang="en-US" sz="1800" b="0" dirty="0" smtClean="0">
              <a:effectLst/>
            </a:endParaRPr>
          </a:p>
          <a:p>
            <a:pPr marL="0" indent="0">
              <a:buNone/>
            </a:pPr>
            <a:r>
              <a:rPr lang="en-US" sz="1800" b="0" dirty="0">
                <a:effectLst/>
              </a:rPr>
              <a:t>	</a:t>
            </a:r>
            <a:r>
              <a:rPr lang="en-US" sz="1800" b="0" dirty="0" smtClean="0">
                <a:effectLst/>
              </a:rPr>
              <a:t>for </a:t>
            </a:r>
            <a:r>
              <a:rPr lang="en-US" sz="1800" b="0" dirty="0">
                <a:effectLst/>
              </a:rPr>
              <a:t>(Object i: </a:t>
            </a:r>
            <a:r>
              <a:rPr lang="en-US" sz="1800" b="0" dirty="0" err="1" smtClean="0">
                <a:effectLst/>
              </a:rPr>
              <a:t>angka</a:t>
            </a:r>
            <a:r>
              <a:rPr lang="en-US" sz="1800" b="0" dirty="0" smtClean="0">
                <a:effectLst/>
              </a:rPr>
              <a:t>) </a:t>
            </a:r>
            <a:r>
              <a:rPr lang="en-US" sz="1800" b="0" dirty="0" err="1" smtClean="0">
                <a:effectLst/>
              </a:rPr>
              <a:t>System.out.println</a:t>
            </a:r>
            <a:r>
              <a:rPr lang="en-US" sz="1800" b="0" dirty="0" smtClean="0">
                <a:effectLst/>
              </a:rPr>
              <a:t>(i</a:t>
            </a:r>
            <a:r>
              <a:rPr lang="en-US" sz="1800" b="0" dirty="0">
                <a:effectLst/>
              </a:rPr>
              <a:t>);</a:t>
            </a:r>
          </a:p>
          <a:p>
            <a:pPr marL="0" indent="0">
              <a:buNone/>
            </a:pPr>
            <a:r>
              <a:rPr lang="en-US" sz="1800" b="0" dirty="0">
                <a:effectLst/>
              </a:rPr>
              <a:t>  </a:t>
            </a:r>
            <a:r>
              <a:rPr lang="en-US" sz="1800" b="0" dirty="0" smtClean="0">
                <a:effectLst/>
              </a:rPr>
              <a:t>	</a:t>
            </a:r>
            <a:r>
              <a:rPr lang="en-US" sz="1800" b="0" dirty="0" err="1" smtClean="0">
                <a:effectLst/>
              </a:rPr>
              <a:t>angka.set</a:t>
            </a:r>
            <a:r>
              <a:rPr lang="en-US" sz="1800" b="0" dirty="0" smtClean="0">
                <a:effectLst/>
              </a:rPr>
              <a:t>(1</a:t>
            </a:r>
            <a:r>
              <a:rPr lang="en-US" sz="1800" b="0" dirty="0">
                <a:effectLst/>
              </a:rPr>
              <a:t>, "</a:t>
            </a:r>
            <a:r>
              <a:rPr lang="en-US" sz="1800" b="0" dirty="0" err="1">
                <a:effectLst/>
              </a:rPr>
              <a:t>Siji</a:t>
            </a:r>
            <a:r>
              <a:rPr lang="en-US" sz="1800" b="0" dirty="0">
                <a:effectLst/>
              </a:rPr>
              <a:t>");</a:t>
            </a:r>
          </a:p>
          <a:p>
            <a:pPr marL="0" indent="0">
              <a:buNone/>
            </a:pPr>
            <a:r>
              <a:rPr lang="en-US" sz="1800" b="0" dirty="0">
                <a:effectLst/>
              </a:rPr>
              <a:t>  </a:t>
            </a:r>
            <a:r>
              <a:rPr lang="en-US" sz="1800" b="0" dirty="0" smtClean="0">
                <a:effectLst/>
              </a:rPr>
              <a:t>	</a:t>
            </a:r>
            <a:r>
              <a:rPr lang="en-US" sz="1800" b="0" dirty="0" err="1" smtClean="0">
                <a:effectLst/>
              </a:rPr>
              <a:t>angka.remove</a:t>
            </a:r>
            <a:r>
              <a:rPr lang="en-US" sz="1800" b="0" dirty="0" smtClean="0">
                <a:effectLst/>
              </a:rPr>
              <a:t>(</a:t>
            </a:r>
            <a:r>
              <a:rPr lang="en-US" sz="1800" b="0" dirty="0" err="1" smtClean="0">
                <a:effectLst/>
              </a:rPr>
              <a:t>angka.size</a:t>
            </a:r>
            <a:r>
              <a:rPr lang="en-US" sz="1800" b="0" dirty="0">
                <a:effectLst/>
              </a:rPr>
              <a:t>() - 1); </a:t>
            </a:r>
          </a:p>
          <a:p>
            <a:pPr marL="0" indent="0">
              <a:buNone/>
            </a:pPr>
            <a:r>
              <a:rPr lang="en-US" sz="1800" b="0" dirty="0">
                <a:effectLst/>
              </a:rPr>
              <a:t>  </a:t>
            </a:r>
            <a:r>
              <a:rPr lang="en-US" sz="1800" b="0" dirty="0" smtClean="0">
                <a:effectLst/>
              </a:rPr>
              <a:t>	</a:t>
            </a:r>
            <a:r>
              <a:rPr lang="en-US" sz="1800" b="0" dirty="0" err="1" smtClean="0">
                <a:effectLst/>
              </a:rPr>
              <a:t>System.out.println</a:t>
            </a:r>
            <a:r>
              <a:rPr lang="en-US" sz="1800" b="0" dirty="0" smtClean="0">
                <a:effectLst/>
              </a:rPr>
              <a:t>(</a:t>
            </a:r>
            <a:r>
              <a:rPr lang="en-US" sz="1800" b="0" dirty="0" err="1" smtClean="0">
                <a:effectLst/>
              </a:rPr>
              <a:t>angka</a:t>
            </a:r>
            <a:r>
              <a:rPr lang="en-US" sz="1800" b="0" dirty="0">
                <a:effectLst/>
              </a:rPr>
              <a:t>);</a:t>
            </a:r>
          </a:p>
          <a:p>
            <a:pPr marL="0" indent="0">
              <a:buNone/>
            </a:pPr>
            <a:r>
              <a:rPr lang="en-US" sz="1800" b="0" dirty="0" smtClean="0">
                <a:effectLst/>
              </a:rPr>
              <a:t>     </a:t>
            </a:r>
            <a:r>
              <a:rPr lang="en-US" sz="1800" b="0" dirty="0">
                <a:effectLst/>
              </a:rPr>
              <a:t>}</a:t>
            </a:r>
          </a:p>
          <a:p>
            <a:pPr marL="0" indent="0">
              <a:buNone/>
            </a:pPr>
            <a:r>
              <a:rPr lang="en-US" sz="1800" b="0" dirty="0">
                <a:effectLst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2741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1263"/>
          </a:xfrm>
        </p:spPr>
        <p:txBody>
          <a:bodyPr/>
          <a:lstStyle/>
          <a:p>
            <a:r>
              <a:rPr lang="en-US" sz="3200" dirty="0" err="1" smtClean="0"/>
              <a:t>Sama</a:t>
            </a:r>
            <a:r>
              <a:rPr lang="en-US" sz="3200" dirty="0" smtClean="0"/>
              <a:t> </a:t>
            </a:r>
            <a:r>
              <a:rPr lang="en-US" sz="3200" dirty="0" err="1" smtClean="0"/>
              <a:t>seperti</a:t>
            </a:r>
            <a:r>
              <a:rPr lang="en-US" sz="3200" dirty="0" smtClean="0"/>
              <a:t> </a:t>
            </a:r>
            <a:r>
              <a:rPr lang="en-US" sz="3200" dirty="0" err="1" smtClean="0"/>
              <a:t>ArrayList</a:t>
            </a:r>
            <a:r>
              <a:rPr lang="en-US" sz="3200" dirty="0" smtClean="0"/>
              <a:t>, Vector </a:t>
            </a:r>
            <a:r>
              <a:rPr lang="en-US" sz="3200" dirty="0" err="1" smtClean="0"/>
              <a:t>memiliki</a:t>
            </a:r>
            <a:r>
              <a:rPr lang="en-US" sz="3200" dirty="0" smtClean="0"/>
              <a:t> </a:t>
            </a:r>
            <a:r>
              <a:rPr lang="en-US" sz="3200" dirty="0" err="1" smtClean="0"/>
              <a:t>dua</a:t>
            </a:r>
            <a:r>
              <a:rPr lang="en-US" sz="3200" dirty="0" smtClean="0"/>
              <a:t> </a:t>
            </a:r>
            <a:r>
              <a:rPr lang="en-US" sz="3200" dirty="0" err="1" smtClean="0"/>
              <a:t>atribut</a:t>
            </a:r>
            <a:r>
              <a:rPr lang="en-US" sz="3200" dirty="0" smtClean="0"/>
              <a:t> </a:t>
            </a:r>
            <a:r>
              <a:rPr lang="en-US" sz="3200" dirty="0" err="1" smtClean="0"/>
              <a:t>utama</a:t>
            </a:r>
            <a:r>
              <a:rPr lang="en-US" sz="3200" dirty="0" smtClean="0"/>
              <a:t>: </a:t>
            </a:r>
            <a:r>
              <a:rPr lang="en-US" sz="3200" dirty="0" err="1" smtClean="0">
                <a:solidFill>
                  <a:srgbClr val="C00000"/>
                </a:solidFill>
              </a:rPr>
              <a:t>kapasitas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penambahan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kapasitas</a:t>
            </a:r>
            <a:endParaRPr lang="en-US" sz="3200" dirty="0" smtClean="0">
              <a:solidFill>
                <a:srgbClr val="C00000"/>
              </a:solidFill>
            </a:endParaRPr>
          </a:p>
          <a:p>
            <a:r>
              <a:rPr lang="en-US" sz="3200" dirty="0" err="1" smtClean="0"/>
              <a:t>Penambahan</a:t>
            </a:r>
            <a:r>
              <a:rPr lang="en-US" sz="3200" dirty="0" smtClean="0"/>
              <a:t> </a:t>
            </a:r>
            <a:r>
              <a:rPr lang="en-US" sz="3200" dirty="0" err="1" smtClean="0"/>
              <a:t>kapasitas</a:t>
            </a:r>
            <a:r>
              <a:rPr lang="en-US" sz="3200" dirty="0" smtClean="0"/>
              <a:t> </a:t>
            </a:r>
            <a:r>
              <a:rPr lang="en-US" sz="3200" dirty="0" err="1" smtClean="0"/>
              <a:t>menentukan</a:t>
            </a:r>
            <a:r>
              <a:rPr lang="en-US" sz="3200" dirty="0" smtClean="0"/>
              <a:t> </a:t>
            </a:r>
            <a:r>
              <a:rPr lang="en-US" sz="3200" dirty="0" err="1" smtClean="0"/>
              <a:t>berapa</a:t>
            </a:r>
            <a:r>
              <a:rPr lang="en-US" sz="3200" dirty="0" smtClean="0"/>
              <a:t> </a:t>
            </a:r>
            <a:r>
              <a:rPr lang="en-US" sz="3200" dirty="0" err="1" smtClean="0"/>
              <a:t>jumlah</a:t>
            </a:r>
            <a:r>
              <a:rPr lang="en-US" sz="3200" dirty="0" smtClean="0"/>
              <a:t> index yang </a:t>
            </a:r>
            <a:r>
              <a:rPr lang="en-US" sz="3200" dirty="0" err="1" smtClean="0"/>
              <a:t>akan</a:t>
            </a:r>
            <a:r>
              <a:rPr lang="en-US" sz="3200" dirty="0" smtClean="0"/>
              <a:t> </a:t>
            </a:r>
            <a:r>
              <a:rPr lang="en-US" sz="3200" dirty="0" err="1" smtClean="0"/>
              <a:t>ditambahkan</a:t>
            </a:r>
            <a:r>
              <a:rPr lang="en-US" sz="3200" dirty="0" smtClean="0"/>
              <a:t>, </a:t>
            </a:r>
            <a:r>
              <a:rPr lang="en-US" sz="3200" dirty="0" err="1" smtClean="0"/>
              <a:t>jika</a:t>
            </a:r>
            <a:r>
              <a:rPr lang="en-US" sz="3200" dirty="0" smtClean="0"/>
              <a:t> index </a:t>
            </a:r>
            <a:r>
              <a:rPr lang="en-US" sz="3200" dirty="0" err="1" smtClean="0"/>
              <a:t>saat</a:t>
            </a:r>
            <a:r>
              <a:rPr lang="en-US" sz="3200" dirty="0" smtClean="0"/>
              <a:t> </a:t>
            </a:r>
            <a:r>
              <a:rPr lang="en-US" sz="3200" dirty="0" err="1" smtClean="0"/>
              <a:t>ini</a:t>
            </a:r>
            <a:r>
              <a:rPr lang="en-US" sz="3200" dirty="0" smtClean="0"/>
              <a:t> </a:t>
            </a:r>
            <a:r>
              <a:rPr lang="en-US" sz="3200" dirty="0" err="1" smtClean="0"/>
              <a:t>sudah</a:t>
            </a:r>
            <a:r>
              <a:rPr lang="en-US" sz="3200" dirty="0" smtClean="0"/>
              <a:t> </a:t>
            </a:r>
            <a:r>
              <a:rPr lang="en-US" sz="3200" dirty="0" err="1" smtClean="0"/>
              <a:t>tidak</a:t>
            </a:r>
            <a:r>
              <a:rPr lang="en-US" sz="3200" dirty="0" smtClean="0"/>
              <a:t> </a:t>
            </a:r>
            <a:r>
              <a:rPr lang="en-US" sz="3200" dirty="0" err="1" smtClean="0"/>
              <a:t>mencukupi</a:t>
            </a:r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35089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73663"/>
          </a:xfrm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6817599"/>
              </p:ext>
            </p:extLst>
          </p:nvPr>
        </p:nvGraphicFramePr>
        <p:xfrm>
          <a:off x="228600" y="1016000"/>
          <a:ext cx="8763000" cy="2392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33800"/>
                <a:gridCol w="502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Method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Keterangan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void add(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int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index, Object element)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Memasukkan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object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ke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dalam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Vector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index yang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ditentukan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boolean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add(Object element)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Menambahkan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Object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ke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dalam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Vector.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Jika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berhasil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nilai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boolean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= true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void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addElement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(Object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element)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….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726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id-ID" dirty="0" smtClean="0"/>
              <a:t>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029200" cy="5867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100" b="0" dirty="0">
                <a:effectLst/>
                <a:latin typeface="Arial" pitchFamily="34" charset="0"/>
                <a:cs typeface="Arial" pitchFamily="34" charset="0"/>
              </a:rPr>
              <a:t>public class </a:t>
            </a:r>
            <a:r>
              <a:rPr lang="en-US" sz="1100" b="0" dirty="0" err="1">
                <a:effectLst/>
                <a:latin typeface="Arial" pitchFamily="34" charset="0"/>
                <a:cs typeface="Arial" pitchFamily="34" charset="0"/>
              </a:rPr>
              <a:t>VectorDemo</a:t>
            </a:r>
            <a:r>
              <a:rPr lang="en-US" sz="1100" b="0" dirty="0">
                <a:effectLst/>
                <a:latin typeface="Arial" pitchFamily="34" charset="0"/>
                <a:cs typeface="Arial" pitchFamily="34" charset="0"/>
              </a:rPr>
              <a:t> {</a:t>
            </a:r>
          </a:p>
          <a:p>
            <a:pPr marL="0" indent="0">
              <a:buNone/>
            </a:pPr>
            <a:r>
              <a:rPr lang="en-US" sz="1100" b="0" dirty="0">
                <a:effectLst/>
                <a:latin typeface="Arial" pitchFamily="34" charset="0"/>
                <a:cs typeface="Arial" pitchFamily="34" charset="0"/>
              </a:rPr>
              <a:t>    public static void main(String[] </a:t>
            </a:r>
            <a:r>
              <a:rPr lang="en-US" sz="1100" b="0" dirty="0" err="1">
                <a:effectLst/>
                <a:latin typeface="Arial" pitchFamily="34" charset="0"/>
                <a:cs typeface="Arial" pitchFamily="34" charset="0"/>
              </a:rPr>
              <a:t>args</a:t>
            </a:r>
            <a:r>
              <a:rPr lang="en-US" sz="1100" b="0" dirty="0">
                <a:effectLst/>
                <a:latin typeface="Arial" pitchFamily="34" charset="0"/>
                <a:cs typeface="Arial" pitchFamily="34" charset="0"/>
              </a:rPr>
              <a:t>) {</a:t>
            </a:r>
          </a:p>
          <a:p>
            <a:pPr marL="0" indent="0">
              <a:buNone/>
            </a:pPr>
            <a:r>
              <a:rPr lang="id-ID" sz="1100" b="0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id-ID" sz="1100" b="0" dirty="0" smtClean="0">
                <a:effectLst/>
                <a:latin typeface="Arial" pitchFamily="34" charset="0"/>
                <a:cs typeface="Arial" pitchFamily="34" charset="0"/>
              </a:rPr>
              <a:t>       </a:t>
            </a:r>
            <a:r>
              <a:rPr lang="en-US" sz="1100" b="0" dirty="0" smtClean="0">
                <a:effectLst/>
                <a:latin typeface="Arial" pitchFamily="34" charset="0"/>
                <a:cs typeface="Arial" pitchFamily="34" charset="0"/>
              </a:rPr>
              <a:t>Vector </a:t>
            </a:r>
            <a:r>
              <a:rPr lang="en-US" sz="1100" b="0" dirty="0" err="1">
                <a:effectLst/>
                <a:latin typeface="Arial" pitchFamily="34" charset="0"/>
                <a:cs typeface="Arial" pitchFamily="34" charset="0"/>
              </a:rPr>
              <a:t>newVector</a:t>
            </a:r>
            <a:r>
              <a:rPr lang="en-US" sz="1100" b="0" dirty="0">
                <a:effectLst/>
                <a:latin typeface="Arial" pitchFamily="34" charset="0"/>
                <a:cs typeface="Arial" pitchFamily="34" charset="0"/>
              </a:rPr>
              <a:t> = new Vector();</a:t>
            </a:r>
          </a:p>
          <a:p>
            <a:pPr marL="0" indent="0">
              <a:buNone/>
            </a:pPr>
            <a:r>
              <a:rPr lang="en-US" sz="1100" b="0" dirty="0">
                <a:effectLst/>
                <a:latin typeface="Arial" pitchFamily="34" charset="0"/>
                <a:cs typeface="Arial" pitchFamily="34" charset="0"/>
              </a:rPr>
              <a:t>        </a:t>
            </a:r>
          </a:p>
          <a:p>
            <a:pPr marL="0" indent="0">
              <a:buNone/>
            </a:pPr>
            <a:r>
              <a:rPr lang="en-US" sz="1100" b="0" dirty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     //</a:t>
            </a:r>
            <a:r>
              <a:rPr lang="en-US" sz="1100" b="0" dirty="0" err="1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menambahkan</a:t>
            </a:r>
            <a:r>
              <a:rPr lang="en-US" sz="1100" b="0" dirty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data vector</a:t>
            </a:r>
          </a:p>
          <a:p>
            <a:pPr marL="0" indent="0">
              <a:buNone/>
            </a:pPr>
            <a:r>
              <a:rPr lang="en-US" sz="1100" b="0" dirty="0">
                <a:effectLst/>
                <a:latin typeface="Arial" pitchFamily="34" charset="0"/>
                <a:cs typeface="Arial" pitchFamily="34" charset="0"/>
              </a:rPr>
              <a:t>        </a:t>
            </a:r>
            <a:r>
              <a:rPr lang="en-US" sz="1100" b="0" dirty="0" err="1">
                <a:effectLst/>
                <a:latin typeface="Arial" pitchFamily="34" charset="0"/>
                <a:cs typeface="Arial" pitchFamily="34" charset="0"/>
              </a:rPr>
              <a:t>newVector.add</a:t>
            </a:r>
            <a:r>
              <a:rPr lang="en-US" sz="1100" b="0" dirty="0">
                <a:effectLst/>
                <a:latin typeface="Arial" pitchFamily="34" charset="0"/>
                <a:cs typeface="Arial" pitchFamily="34" charset="0"/>
              </a:rPr>
              <a:t>("Jakarta");</a:t>
            </a:r>
          </a:p>
          <a:p>
            <a:pPr marL="0" indent="0">
              <a:buNone/>
            </a:pPr>
            <a:r>
              <a:rPr lang="en-US" sz="1100" b="0" dirty="0">
                <a:effectLst/>
                <a:latin typeface="Arial" pitchFamily="34" charset="0"/>
                <a:cs typeface="Arial" pitchFamily="34" charset="0"/>
              </a:rPr>
              <a:t>        </a:t>
            </a:r>
            <a:r>
              <a:rPr lang="en-US" sz="1100" b="0" dirty="0" err="1">
                <a:effectLst/>
                <a:latin typeface="Arial" pitchFamily="34" charset="0"/>
                <a:cs typeface="Arial" pitchFamily="34" charset="0"/>
              </a:rPr>
              <a:t>newVector.add</a:t>
            </a:r>
            <a:r>
              <a:rPr lang="en-US" sz="1100" b="0" dirty="0">
                <a:effectLst/>
                <a:latin typeface="Arial" pitchFamily="34" charset="0"/>
                <a:cs typeface="Arial" pitchFamily="34" charset="0"/>
              </a:rPr>
              <a:t>("Surabaya");</a:t>
            </a:r>
          </a:p>
          <a:p>
            <a:pPr marL="0" indent="0">
              <a:buNone/>
            </a:pPr>
            <a:r>
              <a:rPr lang="en-US" sz="1100" b="0" dirty="0">
                <a:effectLst/>
                <a:latin typeface="Arial" pitchFamily="34" charset="0"/>
                <a:cs typeface="Arial" pitchFamily="34" charset="0"/>
              </a:rPr>
              <a:t>        </a:t>
            </a:r>
            <a:r>
              <a:rPr lang="en-US" sz="1100" b="0" dirty="0" err="1">
                <a:effectLst/>
                <a:latin typeface="Arial" pitchFamily="34" charset="0"/>
                <a:cs typeface="Arial" pitchFamily="34" charset="0"/>
              </a:rPr>
              <a:t>newVector.add</a:t>
            </a:r>
            <a:r>
              <a:rPr lang="en-US" sz="1100" b="0" dirty="0">
                <a:effectLst/>
                <a:latin typeface="Arial" pitchFamily="34" charset="0"/>
                <a:cs typeface="Arial" pitchFamily="34" charset="0"/>
              </a:rPr>
              <a:t>("Semarang");</a:t>
            </a:r>
          </a:p>
          <a:p>
            <a:pPr marL="0" indent="0">
              <a:buNone/>
            </a:pPr>
            <a:endParaRPr lang="en-US" sz="1100" b="0" dirty="0"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100" b="0" dirty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     // </a:t>
            </a:r>
            <a:r>
              <a:rPr lang="en-US" sz="1100" b="0" dirty="0" err="1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menampilkan</a:t>
            </a:r>
            <a:r>
              <a:rPr lang="en-US" sz="1100" b="0" dirty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data vector </a:t>
            </a:r>
            <a:r>
              <a:rPr lang="en-US" sz="1100" b="0" dirty="0" err="1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pertama</a:t>
            </a:r>
            <a:endParaRPr lang="en-US" sz="1100" b="0" dirty="0"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100" b="0" dirty="0">
                <a:effectLst/>
                <a:latin typeface="Arial" pitchFamily="34" charset="0"/>
                <a:cs typeface="Arial" pitchFamily="34" charset="0"/>
              </a:rPr>
              <a:t>        </a:t>
            </a:r>
            <a:r>
              <a:rPr lang="en-US" sz="1100" b="0" dirty="0" err="1">
                <a:effectLst/>
                <a:latin typeface="Arial" pitchFamily="34" charset="0"/>
                <a:cs typeface="Arial" pitchFamily="34" charset="0"/>
              </a:rPr>
              <a:t>System.out.println</a:t>
            </a:r>
            <a:r>
              <a:rPr lang="en-US" sz="1100" b="0" dirty="0">
                <a:effectLst/>
                <a:latin typeface="Arial" pitchFamily="34" charset="0"/>
                <a:cs typeface="Arial" pitchFamily="34" charset="0"/>
              </a:rPr>
              <a:t>("</a:t>
            </a:r>
            <a:r>
              <a:rPr lang="en-US" sz="1100" b="0" dirty="0" err="1">
                <a:effectLst/>
                <a:latin typeface="Arial" pitchFamily="34" charset="0"/>
                <a:cs typeface="Arial" pitchFamily="34" charset="0"/>
              </a:rPr>
              <a:t>Menampilkan</a:t>
            </a:r>
            <a:r>
              <a:rPr lang="en-US" sz="1100" b="0" dirty="0">
                <a:effectLst/>
                <a:latin typeface="Arial" pitchFamily="34" charset="0"/>
                <a:cs typeface="Arial" pitchFamily="34" charset="0"/>
              </a:rPr>
              <a:t> Data Vector:");</a:t>
            </a:r>
          </a:p>
          <a:p>
            <a:pPr marL="0" indent="0">
              <a:buNone/>
            </a:pPr>
            <a:r>
              <a:rPr lang="en-US" sz="1100" b="0" dirty="0">
                <a:effectLst/>
                <a:latin typeface="Arial" pitchFamily="34" charset="0"/>
                <a:cs typeface="Arial" pitchFamily="34" charset="0"/>
              </a:rPr>
              <a:t>        </a:t>
            </a:r>
            <a:r>
              <a:rPr lang="en-US" sz="1100" b="0" dirty="0" err="1">
                <a:effectLst/>
                <a:latin typeface="Arial" pitchFamily="34" charset="0"/>
                <a:cs typeface="Arial" pitchFamily="34" charset="0"/>
              </a:rPr>
              <a:t>System.out.println</a:t>
            </a:r>
            <a:r>
              <a:rPr lang="en-US" sz="1100" b="0" dirty="0">
                <a:effectLst/>
                <a:latin typeface="Arial" pitchFamily="34" charset="0"/>
                <a:cs typeface="Arial" pitchFamily="34" charset="0"/>
              </a:rPr>
              <a:t>("Data Vector </a:t>
            </a:r>
            <a:r>
              <a:rPr lang="en-US" sz="1100" b="0" dirty="0" err="1">
                <a:effectLst/>
                <a:latin typeface="Arial" pitchFamily="34" charset="0"/>
                <a:cs typeface="Arial" pitchFamily="34" charset="0"/>
              </a:rPr>
              <a:t>Pertama</a:t>
            </a:r>
            <a:r>
              <a:rPr lang="en-US" sz="1100" b="0" dirty="0" smtClean="0">
                <a:effectLst/>
                <a:latin typeface="Arial" pitchFamily="34" charset="0"/>
                <a:cs typeface="Arial" pitchFamily="34" charset="0"/>
              </a:rPr>
              <a:t>:"+ </a:t>
            </a:r>
            <a:r>
              <a:rPr lang="en-US" sz="1100" b="0" dirty="0" err="1">
                <a:effectLst/>
                <a:latin typeface="Arial" pitchFamily="34" charset="0"/>
                <a:cs typeface="Arial" pitchFamily="34" charset="0"/>
              </a:rPr>
              <a:t>newVector.get</a:t>
            </a:r>
            <a:r>
              <a:rPr lang="en-US" sz="1100" b="0" dirty="0">
                <a:effectLst/>
                <a:latin typeface="Arial" pitchFamily="34" charset="0"/>
                <a:cs typeface="Arial" pitchFamily="34" charset="0"/>
              </a:rPr>
              <a:t>(0));</a:t>
            </a:r>
          </a:p>
          <a:p>
            <a:pPr marL="0" indent="0">
              <a:buNone/>
            </a:pPr>
            <a:r>
              <a:rPr lang="en-US" sz="1100" b="0" dirty="0">
                <a:effectLst/>
                <a:latin typeface="Arial" pitchFamily="34" charset="0"/>
                <a:cs typeface="Arial" pitchFamily="34" charset="0"/>
              </a:rPr>
              <a:t>        </a:t>
            </a:r>
            <a:r>
              <a:rPr lang="en-US" sz="1100" b="0" dirty="0" err="1">
                <a:effectLst/>
                <a:latin typeface="Arial" pitchFamily="34" charset="0"/>
                <a:cs typeface="Arial" pitchFamily="34" charset="0"/>
              </a:rPr>
              <a:t>System.out.println</a:t>
            </a:r>
            <a:r>
              <a:rPr lang="en-US" sz="1100" b="0" dirty="0">
                <a:effectLst/>
                <a:latin typeface="Arial" pitchFamily="34" charset="0"/>
                <a:cs typeface="Arial" pitchFamily="34" charset="0"/>
              </a:rPr>
              <a:t>("Data Vector </a:t>
            </a:r>
            <a:r>
              <a:rPr lang="en-US" sz="1100" b="0" dirty="0" err="1">
                <a:effectLst/>
                <a:latin typeface="Arial" pitchFamily="34" charset="0"/>
                <a:cs typeface="Arial" pitchFamily="34" charset="0"/>
              </a:rPr>
              <a:t>Pertama</a:t>
            </a:r>
            <a:r>
              <a:rPr lang="en-US" sz="1100" b="0" dirty="0" smtClean="0">
                <a:effectLst/>
                <a:latin typeface="Arial" pitchFamily="34" charset="0"/>
                <a:cs typeface="Arial" pitchFamily="34" charset="0"/>
              </a:rPr>
              <a:t>:"+</a:t>
            </a:r>
            <a:r>
              <a:rPr lang="id-ID" sz="1100" b="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100" b="0" dirty="0" err="1" smtClean="0">
                <a:effectLst/>
                <a:latin typeface="Arial" pitchFamily="34" charset="0"/>
                <a:cs typeface="Arial" pitchFamily="34" charset="0"/>
              </a:rPr>
              <a:t>newVector.firstElement</a:t>
            </a:r>
            <a:r>
              <a:rPr lang="en-US" sz="1100" b="0" dirty="0">
                <a:effectLst/>
                <a:latin typeface="Arial" pitchFamily="34" charset="0"/>
                <a:cs typeface="Arial" pitchFamily="34" charset="0"/>
              </a:rPr>
              <a:t>());</a:t>
            </a:r>
          </a:p>
          <a:p>
            <a:pPr marL="0" indent="0">
              <a:buNone/>
            </a:pPr>
            <a:r>
              <a:rPr lang="en-US" sz="1100" b="0" dirty="0">
                <a:effectLst/>
                <a:latin typeface="Arial" pitchFamily="34" charset="0"/>
                <a:cs typeface="Arial" pitchFamily="34" charset="0"/>
              </a:rPr>
              <a:t>        </a:t>
            </a:r>
            <a:r>
              <a:rPr lang="en-US" sz="1100" b="0" dirty="0" err="1">
                <a:effectLst/>
                <a:latin typeface="Arial" pitchFamily="34" charset="0"/>
                <a:cs typeface="Arial" pitchFamily="34" charset="0"/>
              </a:rPr>
              <a:t>System.out.println</a:t>
            </a:r>
            <a:r>
              <a:rPr lang="en-US" sz="1100" b="0" dirty="0">
                <a:effectLst/>
                <a:latin typeface="Arial" pitchFamily="34" charset="0"/>
                <a:cs typeface="Arial" pitchFamily="34" charset="0"/>
              </a:rPr>
              <a:t>("Data Vector </a:t>
            </a:r>
            <a:r>
              <a:rPr lang="en-US" sz="1100" b="0" dirty="0" err="1">
                <a:effectLst/>
                <a:latin typeface="Arial" pitchFamily="34" charset="0"/>
                <a:cs typeface="Arial" pitchFamily="34" charset="0"/>
              </a:rPr>
              <a:t>Kedua</a:t>
            </a:r>
            <a:r>
              <a:rPr lang="en-US" sz="1100" b="0" dirty="0">
                <a:effectLst/>
                <a:latin typeface="Arial" pitchFamily="34" charset="0"/>
                <a:cs typeface="Arial" pitchFamily="34" charset="0"/>
              </a:rPr>
              <a:t>: " + </a:t>
            </a:r>
            <a:r>
              <a:rPr lang="en-US" sz="1100" b="0" dirty="0" err="1">
                <a:effectLst/>
                <a:latin typeface="Arial" pitchFamily="34" charset="0"/>
                <a:cs typeface="Arial" pitchFamily="34" charset="0"/>
              </a:rPr>
              <a:t>newVector.get</a:t>
            </a:r>
            <a:r>
              <a:rPr lang="en-US" sz="1100" b="0" dirty="0">
                <a:effectLst/>
                <a:latin typeface="Arial" pitchFamily="34" charset="0"/>
                <a:cs typeface="Arial" pitchFamily="34" charset="0"/>
              </a:rPr>
              <a:t>(1));   </a:t>
            </a:r>
            <a:endParaRPr lang="id-ID" sz="1100" b="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100" b="0" dirty="0" smtClean="0">
                <a:effectLst/>
                <a:latin typeface="Arial" pitchFamily="34" charset="0"/>
                <a:cs typeface="Arial" pitchFamily="34" charset="0"/>
              </a:rPr>
              <a:t>     </a:t>
            </a:r>
            <a:endParaRPr lang="en-US" sz="1100" b="0" dirty="0"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100" b="0" dirty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     // </a:t>
            </a:r>
            <a:r>
              <a:rPr lang="en-US" sz="1100" b="0" dirty="0" err="1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menampilkan</a:t>
            </a:r>
            <a:r>
              <a:rPr lang="en-US" sz="1100" b="0" dirty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data vector </a:t>
            </a:r>
            <a:r>
              <a:rPr lang="en-US" sz="1100" b="0" dirty="0" err="1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terakhir</a:t>
            </a:r>
            <a:r>
              <a:rPr lang="en-US" sz="1100" b="0" dirty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lang="en-US" sz="1100" b="0" dirty="0" err="1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ketiga</a:t>
            </a:r>
            <a:r>
              <a:rPr lang="en-US" sz="1100" b="0" dirty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buNone/>
            </a:pPr>
            <a:r>
              <a:rPr lang="en-US" sz="1100" b="0" dirty="0">
                <a:effectLst/>
                <a:latin typeface="Arial" pitchFamily="34" charset="0"/>
                <a:cs typeface="Arial" pitchFamily="34" charset="0"/>
              </a:rPr>
              <a:t>        </a:t>
            </a:r>
            <a:r>
              <a:rPr lang="en-US" sz="1100" b="0" dirty="0" err="1">
                <a:effectLst/>
                <a:latin typeface="Arial" pitchFamily="34" charset="0"/>
                <a:cs typeface="Arial" pitchFamily="34" charset="0"/>
              </a:rPr>
              <a:t>System.out.println</a:t>
            </a:r>
            <a:r>
              <a:rPr lang="en-US" sz="1100" b="0" dirty="0">
                <a:effectLst/>
                <a:latin typeface="Arial" pitchFamily="34" charset="0"/>
                <a:cs typeface="Arial" pitchFamily="34" charset="0"/>
              </a:rPr>
              <a:t>("Data Vector </a:t>
            </a:r>
            <a:r>
              <a:rPr lang="en-US" sz="1100" b="0" dirty="0" err="1">
                <a:effectLst/>
                <a:latin typeface="Arial" pitchFamily="34" charset="0"/>
                <a:cs typeface="Arial" pitchFamily="34" charset="0"/>
              </a:rPr>
              <a:t>Ketiga</a:t>
            </a:r>
            <a:r>
              <a:rPr lang="en-US" sz="1100" b="0" dirty="0">
                <a:effectLst/>
                <a:latin typeface="Arial" pitchFamily="34" charset="0"/>
                <a:cs typeface="Arial" pitchFamily="34" charset="0"/>
              </a:rPr>
              <a:t>: " + </a:t>
            </a:r>
            <a:r>
              <a:rPr lang="en-US" sz="1100" b="0" dirty="0" err="1">
                <a:effectLst/>
                <a:latin typeface="Arial" pitchFamily="34" charset="0"/>
                <a:cs typeface="Arial" pitchFamily="34" charset="0"/>
              </a:rPr>
              <a:t>newVector.elementAt</a:t>
            </a:r>
            <a:r>
              <a:rPr lang="en-US" sz="1100" b="0" dirty="0">
                <a:effectLst/>
                <a:latin typeface="Arial" pitchFamily="34" charset="0"/>
                <a:cs typeface="Arial" pitchFamily="34" charset="0"/>
              </a:rPr>
              <a:t>(2));</a:t>
            </a:r>
          </a:p>
          <a:p>
            <a:pPr marL="0" indent="0">
              <a:buNone/>
            </a:pPr>
            <a:r>
              <a:rPr lang="en-US" sz="1100" b="0" dirty="0">
                <a:effectLst/>
                <a:latin typeface="Arial" pitchFamily="34" charset="0"/>
                <a:cs typeface="Arial" pitchFamily="34" charset="0"/>
              </a:rPr>
              <a:t>        </a:t>
            </a:r>
            <a:r>
              <a:rPr lang="en-US" sz="1100" b="0" dirty="0" err="1">
                <a:effectLst/>
                <a:latin typeface="Arial" pitchFamily="34" charset="0"/>
                <a:cs typeface="Arial" pitchFamily="34" charset="0"/>
              </a:rPr>
              <a:t>System.out.println</a:t>
            </a:r>
            <a:r>
              <a:rPr lang="en-US" sz="1100" b="0" dirty="0">
                <a:effectLst/>
                <a:latin typeface="Arial" pitchFamily="34" charset="0"/>
                <a:cs typeface="Arial" pitchFamily="34" charset="0"/>
              </a:rPr>
              <a:t>("Data Vector </a:t>
            </a:r>
            <a:r>
              <a:rPr lang="en-US" sz="1100" b="0" dirty="0" err="1">
                <a:effectLst/>
                <a:latin typeface="Arial" pitchFamily="34" charset="0"/>
                <a:cs typeface="Arial" pitchFamily="34" charset="0"/>
              </a:rPr>
              <a:t>Ketiga</a:t>
            </a:r>
            <a:r>
              <a:rPr lang="en-US" sz="1100" b="0" dirty="0">
                <a:effectLst/>
                <a:latin typeface="Arial" pitchFamily="34" charset="0"/>
                <a:cs typeface="Arial" pitchFamily="34" charset="0"/>
              </a:rPr>
              <a:t>: " + </a:t>
            </a:r>
            <a:r>
              <a:rPr lang="en-US" sz="1100" b="0" dirty="0" err="1">
                <a:effectLst/>
                <a:latin typeface="Arial" pitchFamily="34" charset="0"/>
                <a:cs typeface="Arial" pitchFamily="34" charset="0"/>
              </a:rPr>
              <a:t>newVector.lastElement</a:t>
            </a:r>
            <a:r>
              <a:rPr lang="en-US" sz="1100" b="0" dirty="0">
                <a:effectLst/>
                <a:latin typeface="Arial" pitchFamily="34" charset="0"/>
                <a:cs typeface="Arial" pitchFamily="34" charset="0"/>
              </a:rPr>
              <a:t>());</a:t>
            </a:r>
          </a:p>
          <a:p>
            <a:pPr marL="0" indent="0">
              <a:buNone/>
            </a:pPr>
            <a:endParaRPr lang="en-US" sz="1100" b="0" dirty="0"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100" b="0" dirty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     //</a:t>
            </a:r>
            <a:r>
              <a:rPr lang="en-US" sz="1100" b="0" dirty="0" err="1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mencari</a:t>
            </a:r>
            <a:r>
              <a:rPr lang="en-US" sz="1100" b="0" dirty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index vector </a:t>
            </a:r>
            <a:r>
              <a:rPr lang="en-US" sz="1100" b="0" dirty="0" err="1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dan</a:t>
            </a:r>
            <a:r>
              <a:rPr lang="en-US" sz="1100" b="0" dirty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100" b="0" dirty="0" err="1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ditampilkan</a:t>
            </a:r>
            <a:endParaRPr lang="en-US" sz="1100" b="0" dirty="0"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100" b="0" dirty="0">
                <a:effectLst/>
                <a:latin typeface="Arial" pitchFamily="34" charset="0"/>
                <a:cs typeface="Arial" pitchFamily="34" charset="0"/>
              </a:rPr>
              <a:t>        </a:t>
            </a:r>
            <a:r>
              <a:rPr lang="en-US" sz="1100" b="0" dirty="0" err="1">
                <a:effectLst/>
                <a:latin typeface="Arial" pitchFamily="34" charset="0"/>
                <a:cs typeface="Arial" pitchFamily="34" charset="0"/>
              </a:rPr>
              <a:t>System.out.println</a:t>
            </a:r>
            <a:r>
              <a:rPr lang="en-US" sz="1100" b="0" dirty="0">
                <a:effectLst/>
                <a:latin typeface="Arial" pitchFamily="34" charset="0"/>
                <a:cs typeface="Arial" pitchFamily="34" charset="0"/>
              </a:rPr>
              <a:t>('\n' + "</a:t>
            </a:r>
            <a:r>
              <a:rPr lang="en-US" sz="1100" b="0" dirty="0" err="1">
                <a:effectLst/>
                <a:latin typeface="Arial" pitchFamily="34" charset="0"/>
                <a:cs typeface="Arial" pitchFamily="34" charset="0"/>
              </a:rPr>
              <a:t>Mencari</a:t>
            </a:r>
            <a:r>
              <a:rPr lang="en-US" sz="1100" b="0" dirty="0">
                <a:effectLst/>
                <a:latin typeface="Arial" pitchFamily="34" charset="0"/>
                <a:cs typeface="Arial" pitchFamily="34" charset="0"/>
              </a:rPr>
              <a:t> Data Vector:");        </a:t>
            </a:r>
          </a:p>
          <a:p>
            <a:pPr marL="0" indent="0">
              <a:buNone/>
            </a:pPr>
            <a:r>
              <a:rPr lang="en-US" sz="1100" b="0" dirty="0">
                <a:effectLst/>
                <a:latin typeface="Arial" pitchFamily="34" charset="0"/>
                <a:cs typeface="Arial" pitchFamily="34" charset="0"/>
              </a:rPr>
              <a:t>        </a:t>
            </a:r>
            <a:r>
              <a:rPr lang="en-US" sz="1100" b="0" dirty="0" err="1">
                <a:effectLst/>
                <a:latin typeface="Arial" pitchFamily="34" charset="0"/>
                <a:cs typeface="Arial" pitchFamily="34" charset="0"/>
              </a:rPr>
              <a:t>int</a:t>
            </a:r>
            <a:r>
              <a:rPr lang="en-US" sz="1100" b="0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100" b="0" dirty="0" err="1">
                <a:effectLst/>
                <a:latin typeface="Arial" pitchFamily="34" charset="0"/>
                <a:cs typeface="Arial" pitchFamily="34" charset="0"/>
              </a:rPr>
              <a:t>idxCari</a:t>
            </a:r>
            <a:r>
              <a:rPr lang="en-US" sz="1100" b="0" dirty="0"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en-US" sz="1100" b="0" dirty="0" err="1">
                <a:effectLst/>
                <a:latin typeface="Arial" pitchFamily="34" charset="0"/>
                <a:cs typeface="Arial" pitchFamily="34" charset="0"/>
              </a:rPr>
              <a:t>newVector.indexOf</a:t>
            </a:r>
            <a:r>
              <a:rPr lang="en-US" sz="1100" b="0" dirty="0">
                <a:effectLst/>
                <a:latin typeface="Arial" pitchFamily="34" charset="0"/>
                <a:cs typeface="Arial" pitchFamily="34" charset="0"/>
              </a:rPr>
              <a:t>("Surabaya");</a:t>
            </a:r>
          </a:p>
          <a:p>
            <a:pPr marL="0" indent="0">
              <a:buNone/>
            </a:pPr>
            <a:r>
              <a:rPr lang="en-US" sz="1100" b="0" dirty="0">
                <a:effectLst/>
                <a:latin typeface="Arial" pitchFamily="34" charset="0"/>
                <a:cs typeface="Arial" pitchFamily="34" charset="0"/>
              </a:rPr>
              <a:t>        </a:t>
            </a:r>
            <a:r>
              <a:rPr lang="en-US" sz="1100" b="0" dirty="0" err="1">
                <a:effectLst/>
                <a:latin typeface="Arial" pitchFamily="34" charset="0"/>
                <a:cs typeface="Arial" pitchFamily="34" charset="0"/>
              </a:rPr>
              <a:t>System.out.println</a:t>
            </a:r>
            <a:r>
              <a:rPr lang="en-US" sz="1100" b="0" dirty="0">
                <a:effectLst/>
                <a:latin typeface="Arial" pitchFamily="34" charset="0"/>
                <a:cs typeface="Arial" pitchFamily="34" charset="0"/>
              </a:rPr>
              <a:t>("</a:t>
            </a:r>
            <a:r>
              <a:rPr lang="en-US" sz="1100" b="0" dirty="0" err="1">
                <a:effectLst/>
                <a:latin typeface="Arial" pitchFamily="34" charset="0"/>
                <a:cs typeface="Arial" pitchFamily="34" charset="0"/>
              </a:rPr>
              <a:t>Nilai</a:t>
            </a:r>
            <a:r>
              <a:rPr lang="en-US" sz="1100" b="0" dirty="0">
                <a:effectLst/>
                <a:latin typeface="Arial" pitchFamily="34" charset="0"/>
                <a:cs typeface="Arial" pitchFamily="34" charset="0"/>
              </a:rPr>
              <a:t> Index Yang </a:t>
            </a:r>
            <a:r>
              <a:rPr lang="en-US" sz="1100" b="0" dirty="0" err="1">
                <a:effectLst/>
                <a:latin typeface="Arial" pitchFamily="34" charset="0"/>
                <a:cs typeface="Arial" pitchFamily="34" charset="0"/>
              </a:rPr>
              <a:t>Dicari</a:t>
            </a:r>
            <a:r>
              <a:rPr lang="en-US" sz="1100" b="0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100" b="0" dirty="0" err="1">
                <a:effectLst/>
                <a:latin typeface="Arial" pitchFamily="34" charset="0"/>
                <a:cs typeface="Arial" pitchFamily="34" charset="0"/>
              </a:rPr>
              <a:t>Adalah</a:t>
            </a:r>
            <a:r>
              <a:rPr lang="en-US" sz="1100" b="0" dirty="0">
                <a:effectLst/>
                <a:latin typeface="Arial" pitchFamily="34" charset="0"/>
                <a:cs typeface="Arial" pitchFamily="34" charset="0"/>
              </a:rPr>
              <a:t>: " + </a:t>
            </a:r>
            <a:r>
              <a:rPr lang="en-US" sz="1100" b="0" dirty="0" err="1">
                <a:effectLst/>
                <a:latin typeface="Arial" pitchFamily="34" charset="0"/>
                <a:cs typeface="Arial" pitchFamily="34" charset="0"/>
              </a:rPr>
              <a:t>idxCari</a:t>
            </a:r>
            <a:r>
              <a:rPr lang="en-US" sz="1100" b="0" dirty="0">
                <a:effectLst/>
                <a:latin typeface="Arial" pitchFamily="34" charset="0"/>
                <a:cs typeface="Arial" pitchFamily="34" charset="0"/>
              </a:rPr>
              <a:t>);</a:t>
            </a:r>
          </a:p>
          <a:p>
            <a:pPr marL="0" indent="0">
              <a:buNone/>
            </a:pPr>
            <a:r>
              <a:rPr lang="en-US" sz="1100" b="0" dirty="0">
                <a:effectLst/>
                <a:latin typeface="Arial" pitchFamily="34" charset="0"/>
                <a:cs typeface="Arial" pitchFamily="34" charset="0"/>
              </a:rPr>
              <a:t>        if (</a:t>
            </a:r>
            <a:r>
              <a:rPr lang="en-US" sz="1100" b="0" dirty="0" err="1">
                <a:effectLst/>
                <a:latin typeface="Arial" pitchFamily="34" charset="0"/>
                <a:cs typeface="Arial" pitchFamily="34" charset="0"/>
              </a:rPr>
              <a:t>idxCari</a:t>
            </a:r>
            <a:r>
              <a:rPr lang="en-US" sz="1100" b="0" dirty="0">
                <a:effectLst/>
                <a:latin typeface="Arial" pitchFamily="34" charset="0"/>
                <a:cs typeface="Arial" pitchFamily="34" charset="0"/>
              </a:rPr>
              <a:t>&gt;=0</a:t>
            </a:r>
            <a:r>
              <a:rPr lang="en-US" sz="1100" b="0" dirty="0" smtClean="0"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buNone/>
            </a:pPr>
            <a:r>
              <a:rPr lang="en-US" sz="1100" b="0" dirty="0" smtClean="0">
                <a:effectLst/>
                <a:latin typeface="Arial" pitchFamily="34" charset="0"/>
                <a:cs typeface="Arial" pitchFamily="34" charset="0"/>
              </a:rPr>
              <a:t>        </a:t>
            </a:r>
            <a:r>
              <a:rPr lang="en-US" sz="1100" b="0" dirty="0" err="1" smtClean="0">
                <a:effectLst/>
                <a:latin typeface="Arial" pitchFamily="34" charset="0"/>
                <a:cs typeface="Arial" pitchFamily="34" charset="0"/>
              </a:rPr>
              <a:t>System.out.println</a:t>
            </a:r>
            <a:r>
              <a:rPr lang="en-US" sz="1100" b="0" dirty="0" smtClean="0">
                <a:effectLst/>
                <a:latin typeface="Arial" pitchFamily="34" charset="0"/>
                <a:cs typeface="Arial" pitchFamily="34" charset="0"/>
              </a:rPr>
              <a:t>("Data yang </a:t>
            </a:r>
            <a:r>
              <a:rPr lang="en-US" sz="1100" b="0" dirty="0" err="1" smtClean="0">
                <a:effectLst/>
                <a:latin typeface="Arial" pitchFamily="34" charset="0"/>
                <a:cs typeface="Arial" pitchFamily="34" charset="0"/>
              </a:rPr>
              <a:t>Dicari</a:t>
            </a:r>
            <a:r>
              <a:rPr lang="en-US" sz="1100" b="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100" b="0" dirty="0" err="1" smtClean="0">
                <a:effectLst/>
                <a:latin typeface="Arial" pitchFamily="34" charset="0"/>
                <a:cs typeface="Arial" pitchFamily="34" charset="0"/>
              </a:rPr>
              <a:t>Adalah</a:t>
            </a:r>
            <a:r>
              <a:rPr lang="en-US" sz="1100" b="0" dirty="0" smtClean="0">
                <a:effectLst/>
                <a:latin typeface="Arial" pitchFamily="34" charset="0"/>
                <a:cs typeface="Arial" pitchFamily="34" charset="0"/>
              </a:rPr>
              <a:t>:" + </a:t>
            </a:r>
            <a:r>
              <a:rPr lang="en-US" sz="1100" b="0" dirty="0" err="1" smtClean="0">
                <a:effectLst/>
                <a:latin typeface="Arial" pitchFamily="34" charset="0"/>
                <a:cs typeface="Arial" pitchFamily="34" charset="0"/>
              </a:rPr>
              <a:t>newVector.get</a:t>
            </a:r>
            <a:r>
              <a:rPr lang="en-US" sz="1100" b="0" dirty="0" smtClean="0"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lang="en-US" sz="1100" b="0" dirty="0" err="1" smtClean="0">
                <a:effectLst/>
                <a:latin typeface="Arial" pitchFamily="34" charset="0"/>
                <a:cs typeface="Arial" pitchFamily="34" charset="0"/>
              </a:rPr>
              <a:t>idxCari</a:t>
            </a:r>
            <a:r>
              <a:rPr lang="en-US" sz="1100" b="0" dirty="0" smtClean="0">
                <a:effectLst/>
                <a:latin typeface="Arial" pitchFamily="34" charset="0"/>
                <a:cs typeface="Arial" pitchFamily="34" charset="0"/>
              </a:rPr>
              <a:t>));</a:t>
            </a:r>
          </a:p>
          <a:p>
            <a:pPr marL="0" indent="0">
              <a:buNone/>
            </a:pPr>
            <a:endParaRPr lang="en-US" sz="1100" b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105400" y="990600"/>
            <a:ext cx="4038600" cy="533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2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//</a:t>
            </a:r>
            <a:r>
              <a:rPr lang="en-US" sz="1200" b="0" dirty="0" err="1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menampilkan</a:t>
            </a:r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vector </a:t>
            </a:r>
            <a:r>
              <a:rPr lang="en-US" sz="1200" b="0" dirty="0" err="1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dengan</a:t>
            </a:r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200" b="0" dirty="0" err="1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perulangan</a:t>
            </a:r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200" b="0" dirty="0" err="1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dan</a:t>
            </a:r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2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size</a:t>
            </a:r>
          </a:p>
          <a:p>
            <a:pPr marL="0" indent="0">
              <a:buNone/>
            </a:pPr>
            <a:r>
              <a:rPr lang="en-US" sz="1200" b="0" dirty="0" smtClean="0">
                <a:effectLst/>
                <a:latin typeface="Arial" pitchFamily="34" charset="0"/>
                <a:cs typeface="Arial" pitchFamily="34" charset="0"/>
              </a:rPr>
              <a:t>for </a:t>
            </a:r>
            <a:r>
              <a:rPr lang="en-US" sz="1200" b="0" dirty="0"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lang="en-US" sz="1200" b="0" dirty="0" err="1">
                <a:effectLst/>
                <a:latin typeface="Arial" pitchFamily="34" charset="0"/>
                <a:cs typeface="Arial" pitchFamily="34" charset="0"/>
              </a:rPr>
              <a:t>int</a:t>
            </a:r>
            <a:r>
              <a:rPr lang="en-US" sz="1200" b="0" dirty="0">
                <a:effectLst/>
                <a:latin typeface="Arial" pitchFamily="34" charset="0"/>
                <a:cs typeface="Arial" pitchFamily="34" charset="0"/>
              </a:rPr>
              <a:t> i=0; i &lt; </a:t>
            </a:r>
            <a:r>
              <a:rPr lang="en-US" sz="1200" b="0" dirty="0" err="1">
                <a:effectLst/>
                <a:latin typeface="Arial" pitchFamily="34" charset="0"/>
                <a:cs typeface="Arial" pitchFamily="34" charset="0"/>
              </a:rPr>
              <a:t>newVector.size</a:t>
            </a:r>
            <a:r>
              <a:rPr lang="en-US" sz="1200" b="0" dirty="0">
                <a:effectLst/>
                <a:latin typeface="Arial" pitchFamily="34" charset="0"/>
                <a:cs typeface="Arial" pitchFamily="34" charset="0"/>
              </a:rPr>
              <a:t>();i++)</a:t>
            </a:r>
          </a:p>
          <a:p>
            <a:pPr marL="0" indent="0">
              <a:buNone/>
            </a:pPr>
            <a:r>
              <a:rPr lang="en-US" sz="1200" b="0" dirty="0" err="1" smtClean="0">
                <a:effectLst/>
                <a:latin typeface="Arial" pitchFamily="34" charset="0"/>
                <a:cs typeface="Arial" pitchFamily="34" charset="0"/>
              </a:rPr>
              <a:t>System.out.println</a:t>
            </a:r>
            <a:r>
              <a:rPr lang="en-US" sz="1200" b="0" dirty="0" smtClean="0">
                <a:effectLst/>
                <a:latin typeface="Arial" pitchFamily="34" charset="0"/>
                <a:cs typeface="Arial" pitchFamily="34" charset="0"/>
              </a:rPr>
              <a:t>(i </a:t>
            </a:r>
            <a:r>
              <a:rPr lang="en-US" sz="1200" b="0" dirty="0">
                <a:effectLst/>
                <a:latin typeface="Arial" pitchFamily="34" charset="0"/>
                <a:cs typeface="Arial" pitchFamily="34" charset="0"/>
              </a:rPr>
              <a:t>+ ":" + </a:t>
            </a:r>
            <a:r>
              <a:rPr lang="en-US" sz="1200" b="0" dirty="0" err="1">
                <a:effectLst/>
                <a:latin typeface="Arial" pitchFamily="34" charset="0"/>
                <a:cs typeface="Arial" pitchFamily="34" charset="0"/>
              </a:rPr>
              <a:t>newVector.get</a:t>
            </a:r>
            <a:r>
              <a:rPr lang="en-US" sz="1200" b="0" dirty="0">
                <a:effectLst/>
                <a:latin typeface="Arial" pitchFamily="34" charset="0"/>
                <a:cs typeface="Arial" pitchFamily="34" charset="0"/>
              </a:rPr>
              <a:t>(i));</a:t>
            </a:r>
          </a:p>
          <a:p>
            <a:pPr marL="0" indent="0">
              <a:buNone/>
            </a:pPr>
            <a:endParaRPr lang="en-US" sz="1200" b="0" dirty="0"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2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//</a:t>
            </a:r>
            <a:r>
              <a:rPr lang="en-US" sz="1200" b="0" dirty="0" err="1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menampilkan</a:t>
            </a:r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vector </a:t>
            </a:r>
            <a:r>
              <a:rPr lang="en-US" sz="1200" b="0" dirty="0" err="1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dengan</a:t>
            </a:r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iterator "for-loop"</a:t>
            </a:r>
          </a:p>
          <a:p>
            <a:pPr marL="0" indent="0">
              <a:buNone/>
            </a:pPr>
            <a:r>
              <a:rPr lang="en-US" sz="1200" b="0" dirty="0" smtClean="0">
                <a:effectLst/>
                <a:latin typeface="Arial" pitchFamily="34" charset="0"/>
                <a:cs typeface="Arial" pitchFamily="34" charset="0"/>
              </a:rPr>
              <a:t>for </a:t>
            </a:r>
            <a:r>
              <a:rPr lang="en-US" sz="1200" b="0" dirty="0">
                <a:effectLst/>
                <a:latin typeface="Arial" pitchFamily="34" charset="0"/>
                <a:cs typeface="Arial" pitchFamily="34" charset="0"/>
              </a:rPr>
              <a:t>(Iterator d = </a:t>
            </a:r>
            <a:r>
              <a:rPr lang="en-US" sz="1200" b="0" dirty="0" err="1">
                <a:effectLst/>
                <a:latin typeface="Arial" pitchFamily="34" charset="0"/>
                <a:cs typeface="Arial" pitchFamily="34" charset="0"/>
              </a:rPr>
              <a:t>newVector.iterator</a:t>
            </a:r>
            <a:r>
              <a:rPr lang="en-US" sz="1200" b="0" dirty="0">
                <a:effectLst/>
                <a:latin typeface="Arial" pitchFamily="34" charset="0"/>
                <a:cs typeface="Arial" pitchFamily="34" charset="0"/>
              </a:rPr>
              <a:t>(); </a:t>
            </a:r>
            <a:r>
              <a:rPr lang="en-US" sz="1200" b="0" dirty="0" err="1">
                <a:effectLst/>
                <a:latin typeface="Arial" pitchFamily="34" charset="0"/>
                <a:cs typeface="Arial" pitchFamily="34" charset="0"/>
              </a:rPr>
              <a:t>d.hasNext</a:t>
            </a:r>
            <a:r>
              <a:rPr lang="en-US" sz="1200" b="0" dirty="0">
                <a:effectLst/>
                <a:latin typeface="Arial" pitchFamily="34" charset="0"/>
                <a:cs typeface="Arial" pitchFamily="34" charset="0"/>
              </a:rPr>
              <a:t>(); ) {</a:t>
            </a:r>
          </a:p>
          <a:p>
            <a:pPr marL="0" indent="0">
              <a:buNone/>
            </a:pPr>
            <a:r>
              <a:rPr lang="en-US" sz="1200" b="0" dirty="0" smtClean="0">
                <a:effectLst/>
                <a:latin typeface="Arial" pitchFamily="34" charset="0"/>
                <a:cs typeface="Arial" pitchFamily="34" charset="0"/>
              </a:rPr>
              <a:t>        </a:t>
            </a:r>
            <a:r>
              <a:rPr lang="en-US" sz="1200" b="0" dirty="0" err="1">
                <a:effectLst/>
                <a:latin typeface="Arial" pitchFamily="34" charset="0"/>
                <a:cs typeface="Arial" pitchFamily="34" charset="0"/>
              </a:rPr>
              <a:t>System.out.println</a:t>
            </a:r>
            <a:r>
              <a:rPr lang="en-US" sz="1200" b="0" dirty="0">
                <a:effectLst/>
                <a:latin typeface="Arial" pitchFamily="34" charset="0"/>
                <a:cs typeface="Arial" pitchFamily="34" charset="0"/>
              </a:rPr>
              <a:t>("-&gt;" + </a:t>
            </a:r>
            <a:r>
              <a:rPr lang="en-US" sz="1200" b="0" dirty="0" err="1">
                <a:effectLst/>
                <a:latin typeface="Arial" pitchFamily="34" charset="0"/>
                <a:cs typeface="Arial" pitchFamily="34" charset="0"/>
              </a:rPr>
              <a:t>d.next</a:t>
            </a:r>
            <a:r>
              <a:rPr lang="en-US" sz="1200" b="0" dirty="0" smtClean="0">
                <a:effectLst/>
                <a:latin typeface="Arial" pitchFamily="34" charset="0"/>
                <a:cs typeface="Arial" pitchFamily="34" charset="0"/>
              </a:rPr>
              <a:t>());</a:t>
            </a:r>
            <a:endParaRPr lang="id-ID" sz="1200" b="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200" b="0" dirty="0" smtClean="0">
                <a:effectLst/>
                <a:latin typeface="Arial" pitchFamily="34" charset="0"/>
                <a:cs typeface="Arial" pitchFamily="34" charset="0"/>
              </a:rPr>
              <a:t>}</a:t>
            </a:r>
            <a:endParaRPr lang="en-US" sz="1200" b="0" dirty="0"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200" b="0" dirty="0">
                <a:effectLst/>
                <a:latin typeface="Arial" pitchFamily="34" charset="0"/>
                <a:cs typeface="Arial" pitchFamily="34" charset="0"/>
              </a:rPr>
              <a:t>        </a:t>
            </a:r>
          </a:p>
          <a:p>
            <a:pPr marL="0" indent="0">
              <a:buNone/>
            </a:pPr>
            <a:r>
              <a:rPr lang="en-US" sz="1200" b="0" dirty="0" smtClean="0">
                <a:effectLst/>
                <a:latin typeface="Arial" pitchFamily="34" charset="0"/>
                <a:cs typeface="Arial" pitchFamily="34" charset="0"/>
              </a:rPr>
              <a:t>}</a:t>
            </a:r>
            <a:endParaRPr lang="en-US" sz="1200" b="0" dirty="0"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200" b="0" dirty="0">
                <a:effectLst/>
                <a:latin typeface="Arial" pitchFamily="34" charset="0"/>
                <a:cs typeface="Arial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00152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400" dirty="0"/>
              <a:t>Course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8537"/>
            <a:ext cx="8458200" cy="47926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2800" dirty="0" smtClean="0">
                <a:solidFill>
                  <a:srgbClr val="C00000"/>
                </a:solidFill>
              </a:rPr>
              <a:t>OOP Concepts</a:t>
            </a:r>
            <a:r>
              <a:rPr lang="id-ID" sz="2800" dirty="0" smtClean="0"/>
              <a:t>:</a:t>
            </a:r>
            <a:br>
              <a:rPr lang="id-ID" sz="2800" dirty="0" smtClean="0"/>
            </a:br>
            <a:r>
              <a:rPr lang="id-ID" sz="2400" i="1" dirty="0" smtClean="0"/>
              <a:t>Konsep dan Paradigma Object-Oriented 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>
                <a:solidFill>
                  <a:srgbClr val="C00000"/>
                </a:solidFill>
              </a:rPr>
              <a:t>Java </a:t>
            </a:r>
            <a:r>
              <a:rPr lang="en-US" sz="2800" smtClean="0">
                <a:solidFill>
                  <a:srgbClr val="C00000"/>
                </a:solidFill>
              </a:rPr>
              <a:t>Basics</a:t>
            </a:r>
            <a:r>
              <a:rPr lang="id-ID" sz="2800" smtClean="0"/>
              <a:t>:</a:t>
            </a:r>
            <a:r>
              <a:rPr lang="id-ID" sz="2800" dirty="0" smtClean="0"/>
              <a:t/>
            </a:r>
            <a:br>
              <a:rPr lang="id-ID" sz="2800" dirty="0" smtClean="0"/>
            </a:br>
            <a:r>
              <a:rPr lang="id-ID" sz="2400" i="1" dirty="0" smtClean="0"/>
              <a:t>Memahami Sintaks dan Grammar </a:t>
            </a:r>
            <a:r>
              <a:rPr lang="en-US" sz="2400" i="1" dirty="0" err="1" smtClean="0"/>
              <a:t>Bahasa</a:t>
            </a:r>
            <a:r>
              <a:rPr lang="en-US" sz="2400" i="1" dirty="0" smtClean="0"/>
              <a:t> </a:t>
            </a:r>
            <a:r>
              <a:rPr lang="id-ID" sz="2400" i="1" dirty="0" smtClean="0"/>
              <a:t>Java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>
                <a:solidFill>
                  <a:srgbClr val="C00000"/>
                </a:solidFill>
              </a:rPr>
              <a:t>Java GUI</a:t>
            </a:r>
            <a:r>
              <a:rPr lang="id-ID" sz="2800" dirty="0"/>
              <a:t>:</a:t>
            </a:r>
            <a:r>
              <a:rPr lang="id-ID" sz="3200" dirty="0"/>
              <a:t/>
            </a:r>
            <a:br>
              <a:rPr lang="id-ID" sz="3200" dirty="0"/>
            </a:br>
            <a:r>
              <a:rPr lang="id-ID" sz="2400" i="1" dirty="0"/>
              <a:t>Swing, GUI Component, Event Handling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Pengembangan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Aplikasi</a:t>
            </a:r>
            <a:r>
              <a:rPr lang="en-US" sz="2400" i="1" dirty="0" smtClean="0"/>
              <a:t> GUI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>
                <a:solidFill>
                  <a:srgbClr val="C00000"/>
                </a:solidFill>
              </a:rPr>
              <a:t>Java </a:t>
            </a:r>
            <a:r>
              <a:rPr lang="en-US" sz="2800" dirty="0" smtClean="0">
                <a:solidFill>
                  <a:srgbClr val="C00000"/>
                </a:solidFill>
              </a:rPr>
              <a:t>Algorithms</a:t>
            </a:r>
            <a:r>
              <a:rPr lang="id-ID" sz="2800" dirty="0" smtClean="0"/>
              <a:t>:</a:t>
            </a:r>
            <a:r>
              <a:rPr lang="id-ID" sz="3200" dirty="0"/>
              <a:t/>
            </a:r>
            <a:br>
              <a:rPr lang="id-ID" sz="3200" dirty="0"/>
            </a:br>
            <a:r>
              <a:rPr lang="en-US" sz="2400" i="1" dirty="0" err="1" smtClean="0"/>
              <a:t>Pengantar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Algoritma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Struktur</a:t>
            </a:r>
            <a:r>
              <a:rPr lang="en-US" sz="2400" i="1" dirty="0" smtClean="0"/>
              <a:t> Data, Algorithm Analysis</a:t>
            </a:r>
            <a:endParaRPr lang="id-ID" sz="2400" i="1" dirty="0"/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>
                <a:solidFill>
                  <a:srgbClr val="C00000"/>
                </a:solidFill>
              </a:rPr>
              <a:t>Java Advanced</a:t>
            </a:r>
            <a:r>
              <a:rPr lang="id-ID" sz="2800" dirty="0" smtClean="0"/>
              <a:t>:</a:t>
            </a:r>
            <a:br>
              <a:rPr lang="id-ID" sz="2800" dirty="0" smtClean="0"/>
            </a:br>
            <a:r>
              <a:rPr lang="id-ID" sz="2400" i="1" dirty="0" smtClean="0"/>
              <a:t>Eksepsi, Thread, Java API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>
                <a:solidFill>
                  <a:srgbClr val="C00000"/>
                </a:solidFill>
              </a:rPr>
              <a:t>Java </a:t>
            </a:r>
            <a:r>
              <a:rPr lang="en-US" sz="2800" dirty="0" smtClean="0">
                <a:solidFill>
                  <a:srgbClr val="C00000"/>
                </a:solidFill>
              </a:rPr>
              <a:t>Database</a:t>
            </a:r>
            <a:r>
              <a:rPr lang="id-ID" sz="2800" dirty="0" smtClean="0"/>
              <a:t>:</a:t>
            </a:r>
            <a:br>
              <a:rPr lang="id-ID" sz="2800" dirty="0" smtClean="0"/>
            </a:br>
            <a:r>
              <a:rPr lang="en-US" sz="2400" i="1" dirty="0" err="1" smtClean="0"/>
              <a:t>Koneksi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ke</a:t>
            </a:r>
            <a:r>
              <a:rPr lang="en-US" sz="2400" i="1" dirty="0" smtClean="0"/>
              <a:t> Database, </a:t>
            </a:r>
            <a:r>
              <a:rPr lang="en-US" sz="2400" i="1" dirty="0" err="1" smtClean="0"/>
              <a:t>Pengembangan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Aplikasi</a:t>
            </a:r>
            <a:r>
              <a:rPr lang="en-US" sz="2400" i="1" dirty="0" smtClean="0"/>
              <a:t> Database</a:t>
            </a:r>
            <a:endParaRPr lang="id-ID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2441585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HashMap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 smtClean="0"/>
              <a:t>Koleksi</a:t>
            </a:r>
            <a:r>
              <a:rPr lang="en-US" sz="3200" dirty="0" smtClean="0"/>
              <a:t> yang </a:t>
            </a:r>
            <a:r>
              <a:rPr lang="en-US" sz="3200" dirty="0" err="1" smtClean="0">
                <a:solidFill>
                  <a:srgbClr val="C00000"/>
                </a:solidFill>
              </a:rPr>
              <a:t>memetakan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kunci</a:t>
            </a:r>
            <a:r>
              <a:rPr lang="en-US" sz="3200" dirty="0" smtClean="0">
                <a:solidFill>
                  <a:srgbClr val="C00000"/>
                </a:solidFill>
              </a:rPr>
              <a:t> (key) </a:t>
            </a:r>
            <a:r>
              <a:rPr lang="en-US" sz="3200" dirty="0" err="1" smtClean="0">
                <a:solidFill>
                  <a:srgbClr val="C00000"/>
                </a:solidFill>
              </a:rPr>
              <a:t>ke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dalam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nilai</a:t>
            </a:r>
            <a:r>
              <a:rPr lang="en-US" sz="3200" dirty="0" smtClean="0">
                <a:solidFill>
                  <a:srgbClr val="C00000"/>
                </a:solidFill>
              </a:rPr>
              <a:t> (value)</a:t>
            </a:r>
          </a:p>
          <a:p>
            <a:r>
              <a:rPr lang="en-US" sz="3200" dirty="0" err="1" smtClean="0"/>
              <a:t>Kunci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nilai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HashMap</a:t>
            </a:r>
            <a:r>
              <a:rPr lang="id-ID" sz="3200" dirty="0" smtClean="0"/>
              <a:t> </a:t>
            </a:r>
            <a:r>
              <a:rPr lang="en-US" sz="3200" dirty="0" err="1" smtClean="0"/>
              <a:t>boleh</a:t>
            </a:r>
            <a:r>
              <a:rPr lang="en-US" sz="3200" dirty="0" smtClean="0"/>
              <a:t> </a:t>
            </a:r>
            <a:r>
              <a:rPr lang="en-US" sz="3200" dirty="0" err="1" smtClean="0"/>
              <a:t>diset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null</a:t>
            </a:r>
          </a:p>
          <a:p>
            <a:r>
              <a:rPr lang="en-US" sz="3200" dirty="0" err="1" smtClean="0"/>
              <a:t>HashMap</a:t>
            </a:r>
            <a:r>
              <a:rPr lang="en-US" sz="3200" dirty="0" smtClean="0"/>
              <a:t> </a:t>
            </a:r>
            <a:r>
              <a:rPr lang="en-US" sz="3200" dirty="0" err="1" smtClean="0"/>
              <a:t>tepat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data yang </a:t>
            </a:r>
            <a:r>
              <a:rPr lang="en-US" sz="3200" dirty="0" err="1" smtClean="0"/>
              <a:t>kompleks</a:t>
            </a:r>
            <a:r>
              <a:rPr lang="en-US" sz="3200" dirty="0" smtClean="0"/>
              <a:t>, </a:t>
            </a:r>
            <a:r>
              <a:rPr lang="en-US" sz="3200" dirty="0" err="1" smtClean="0"/>
              <a:t>sehingga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programmer </a:t>
            </a:r>
            <a:r>
              <a:rPr lang="en-US" sz="3200" dirty="0" err="1" smtClean="0">
                <a:solidFill>
                  <a:srgbClr val="C00000"/>
                </a:solidFill>
              </a:rPr>
              <a:t>tidak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harus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menghafal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letak</a:t>
            </a:r>
            <a:r>
              <a:rPr lang="en-US" sz="3200" dirty="0" smtClean="0">
                <a:solidFill>
                  <a:srgbClr val="C00000"/>
                </a:solidFill>
              </a:rPr>
              <a:t> index </a:t>
            </a:r>
            <a:r>
              <a:rPr lang="en-US" sz="3200" dirty="0" err="1" smtClean="0"/>
              <a:t>seperti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arra</a:t>
            </a:r>
            <a:r>
              <a:rPr lang="id-ID" sz="3200" dirty="0" smtClean="0"/>
              <a:t>y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collection class sequence </a:t>
            </a:r>
            <a:r>
              <a:rPr lang="en-US" sz="3200" dirty="0" err="1" smtClean="0"/>
              <a:t>lainnya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29829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HashMap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73663"/>
          </a:xfrm>
        </p:spPr>
        <p:txBody>
          <a:bodyPr/>
          <a:lstStyle/>
          <a:p>
            <a:endParaRPr lang="en-US" sz="2800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89200"/>
              </p:ext>
            </p:extLst>
          </p:nvPr>
        </p:nvGraphicFramePr>
        <p:xfrm>
          <a:off x="228600" y="1016000"/>
          <a:ext cx="8763000" cy="3571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33800"/>
                <a:gridCol w="502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Method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Keterangan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void clear()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Menghapus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semua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elemen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dalam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HashMap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sehingga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ukurannya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menjadi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boolean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isEmpty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()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Nilai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true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dikembalikan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jika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tidak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ada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elemen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di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dalam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int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size()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Mengembalikan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elemen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dalam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HashMap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boolean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containsKey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(Object key)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Nilai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true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dikembalikan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jika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key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ditemukan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dalam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HashMap</a:t>
                      </a:r>
                      <a:endParaRPr lang="en-US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boolean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containsValue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(Object value)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Nilai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true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dikembalikan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jika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value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ditemukan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dalam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HashMap</a:t>
                      </a:r>
                      <a:endParaRPr lang="en-US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389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HashMap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4648200" cy="5334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300" b="0" dirty="0">
                <a:effectLst/>
                <a:latin typeface="Arial" pitchFamily="34" charset="0"/>
                <a:cs typeface="Arial" pitchFamily="34" charset="0"/>
              </a:rPr>
              <a:t>public class </a:t>
            </a:r>
            <a:r>
              <a:rPr lang="en-US" sz="1300" b="0" dirty="0" err="1">
                <a:effectLst/>
                <a:latin typeface="Arial" pitchFamily="34" charset="0"/>
                <a:cs typeface="Arial" pitchFamily="34" charset="0"/>
              </a:rPr>
              <a:t>HashMapDemo</a:t>
            </a:r>
            <a:r>
              <a:rPr lang="en-US" sz="1300" b="0" dirty="0">
                <a:effectLst/>
                <a:latin typeface="Arial" pitchFamily="34" charset="0"/>
                <a:cs typeface="Arial" pitchFamily="34" charset="0"/>
              </a:rPr>
              <a:t> {</a:t>
            </a:r>
          </a:p>
          <a:p>
            <a:pPr marL="0" indent="0">
              <a:buNone/>
            </a:pPr>
            <a:r>
              <a:rPr lang="en-US" sz="1300" b="0" dirty="0">
                <a:effectLst/>
                <a:latin typeface="Arial" pitchFamily="34" charset="0"/>
                <a:cs typeface="Arial" pitchFamily="34" charset="0"/>
              </a:rPr>
              <a:t>    public static void main(String[] </a:t>
            </a:r>
            <a:r>
              <a:rPr lang="en-US" sz="1300" b="0" dirty="0" err="1">
                <a:effectLst/>
                <a:latin typeface="Arial" pitchFamily="34" charset="0"/>
                <a:cs typeface="Arial" pitchFamily="34" charset="0"/>
              </a:rPr>
              <a:t>args</a:t>
            </a:r>
            <a:r>
              <a:rPr lang="en-US" sz="1300" b="0" dirty="0">
                <a:effectLst/>
                <a:latin typeface="Arial" pitchFamily="34" charset="0"/>
                <a:cs typeface="Arial" pitchFamily="34" charset="0"/>
              </a:rPr>
              <a:t>) </a:t>
            </a:r>
            <a:r>
              <a:rPr lang="en-US" sz="1300" b="0" dirty="0" smtClean="0">
                <a:effectLst/>
                <a:latin typeface="Arial" pitchFamily="34" charset="0"/>
                <a:cs typeface="Arial" pitchFamily="34" charset="0"/>
              </a:rPr>
              <a:t>{</a:t>
            </a:r>
            <a:endParaRPr lang="id-ID" sz="1300" b="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id-ID" sz="1300" b="0" dirty="0" smtClean="0">
                <a:effectLst/>
                <a:latin typeface="Arial" pitchFamily="34" charset="0"/>
                <a:cs typeface="Arial" pitchFamily="34" charset="0"/>
              </a:rPr>
              <a:t>         </a:t>
            </a:r>
            <a:r>
              <a:rPr lang="en-US" sz="1300" b="0" dirty="0" err="1" smtClean="0">
                <a:effectLst/>
                <a:latin typeface="Arial" pitchFamily="34" charset="0"/>
                <a:cs typeface="Arial" pitchFamily="34" charset="0"/>
              </a:rPr>
              <a:t>HashMap</a:t>
            </a:r>
            <a:r>
              <a:rPr lang="en-US" sz="1300" b="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300" b="0" dirty="0">
                <a:effectLst/>
                <a:latin typeface="Arial" pitchFamily="34" charset="0"/>
                <a:cs typeface="Arial" pitchFamily="34" charset="0"/>
              </a:rPr>
              <a:t>map = new </a:t>
            </a:r>
            <a:r>
              <a:rPr lang="en-US" sz="1300" b="0" dirty="0" err="1">
                <a:effectLst/>
                <a:latin typeface="Arial" pitchFamily="34" charset="0"/>
                <a:cs typeface="Arial" pitchFamily="34" charset="0"/>
              </a:rPr>
              <a:t>HashMap</a:t>
            </a:r>
            <a:r>
              <a:rPr lang="en-US" sz="1300" b="0" dirty="0">
                <a:effectLst/>
                <a:latin typeface="Arial" pitchFamily="34" charset="0"/>
                <a:cs typeface="Arial" pitchFamily="34" charset="0"/>
              </a:rPr>
              <a:t>();</a:t>
            </a:r>
          </a:p>
          <a:p>
            <a:pPr marL="0" indent="0">
              <a:buNone/>
            </a:pPr>
            <a:r>
              <a:rPr lang="en-US" sz="1300" b="0" dirty="0">
                <a:effectLst/>
                <a:latin typeface="Arial" pitchFamily="34" charset="0"/>
                <a:cs typeface="Arial" pitchFamily="34" charset="0"/>
              </a:rPr>
              <a:t>        </a:t>
            </a:r>
          </a:p>
          <a:p>
            <a:pPr marL="0" indent="0">
              <a:buNone/>
            </a:pPr>
            <a:r>
              <a:rPr lang="id-ID" sz="1300" b="0" dirty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id-ID" sz="13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     </a:t>
            </a:r>
            <a:r>
              <a:rPr lang="en-US" sz="13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//</a:t>
            </a:r>
            <a:r>
              <a:rPr lang="en-US" sz="1300" b="0" dirty="0" err="1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menambahkan</a:t>
            </a:r>
            <a:r>
              <a:rPr lang="en-US" sz="1300" b="0" dirty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data </a:t>
            </a:r>
            <a:r>
              <a:rPr lang="en-US" sz="1300" b="0" dirty="0" err="1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ke</a:t>
            </a:r>
            <a:r>
              <a:rPr lang="en-US" sz="1300" b="0" dirty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300" b="0" dirty="0" err="1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hashmap</a:t>
            </a:r>
            <a:endParaRPr lang="en-US" sz="1300" b="0" dirty="0"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id-ID" sz="1300" b="0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id-ID" sz="1300" b="0" dirty="0" smtClean="0">
                <a:effectLst/>
                <a:latin typeface="Arial" pitchFamily="34" charset="0"/>
                <a:cs typeface="Arial" pitchFamily="34" charset="0"/>
              </a:rPr>
              <a:t>        </a:t>
            </a:r>
            <a:r>
              <a:rPr lang="en-US" sz="1300" b="0" dirty="0" err="1" smtClean="0">
                <a:effectLst/>
                <a:latin typeface="Arial" pitchFamily="34" charset="0"/>
                <a:cs typeface="Arial" pitchFamily="34" charset="0"/>
              </a:rPr>
              <a:t>map.put</a:t>
            </a:r>
            <a:r>
              <a:rPr lang="en-US" sz="1300" b="0" dirty="0">
                <a:effectLst/>
                <a:latin typeface="Arial" pitchFamily="34" charset="0"/>
                <a:cs typeface="Arial" pitchFamily="34" charset="0"/>
              </a:rPr>
              <a:t>("</a:t>
            </a:r>
            <a:r>
              <a:rPr lang="en-US" sz="1300" b="0" dirty="0" err="1">
                <a:effectLst/>
                <a:latin typeface="Arial" pitchFamily="34" charset="0"/>
                <a:cs typeface="Arial" pitchFamily="34" charset="0"/>
              </a:rPr>
              <a:t>Nama</a:t>
            </a:r>
            <a:r>
              <a:rPr lang="en-US" sz="1300" b="0" dirty="0">
                <a:effectLst/>
                <a:latin typeface="Arial" pitchFamily="34" charset="0"/>
                <a:cs typeface="Arial" pitchFamily="34" charset="0"/>
              </a:rPr>
              <a:t>", "</a:t>
            </a:r>
            <a:r>
              <a:rPr lang="en-US" sz="1300" b="0" dirty="0" err="1">
                <a:effectLst/>
                <a:latin typeface="Arial" pitchFamily="34" charset="0"/>
                <a:cs typeface="Arial" pitchFamily="34" charset="0"/>
              </a:rPr>
              <a:t>Joko</a:t>
            </a:r>
            <a:r>
              <a:rPr lang="en-US" sz="1300" b="0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300" b="0" dirty="0" err="1">
                <a:effectLst/>
                <a:latin typeface="Arial" pitchFamily="34" charset="0"/>
                <a:cs typeface="Arial" pitchFamily="34" charset="0"/>
              </a:rPr>
              <a:t>Bodo</a:t>
            </a:r>
            <a:r>
              <a:rPr lang="en-US" sz="1300" b="0" dirty="0">
                <a:effectLst/>
                <a:latin typeface="Arial" pitchFamily="34" charset="0"/>
                <a:cs typeface="Arial" pitchFamily="34" charset="0"/>
              </a:rPr>
              <a:t>");</a:t>
            </a:r>
          </a:p>
          <a:p>
            <a:pPr marL="0" indent="0">
              <a:buNone/>
            </a:pPr>
            <a:r>
              <a:rPr lang="en-US" sz="1300" b="0" dirty="0"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lang="id-ID" sz="1300" b="0" dirty="0" smtClean="0">
                <a:effectLst/>
                <a:latin typeface="Arial" pitchFamily="34" charset="0"/>
                <a:cs typeface="Arial" pitchFamily="34" charset="0"/>
              </a:rPr>
              <a:t>       </a:t>
            </a:r>
            <a:r>
              <a:rPr lang="en-US" sz="1300" b="0" dirty="0" err="1" smtClean="0">
                <a:effectLst/>
                <a:latin typeface="Arial" pitchFamily="34" charset="0"/>
                <a:cs typeface="Arial" pitchFamily="34" charset="0"/>
              </a:rPr>
              <a:t>map.put</a:t>
            </a:r>
            <a:r>
              <a:rPr lang="en-US" sz="1300" b="0" dirty="0">
                <a:effectLst/>
                <a:latin typeface="Arial" pitchFamily="34" charset="0"/>
                <a:cs typeface="Arial" pitchFamily="34" charset="0"/>
              </a:rPr>
              <a:t>("NIM", new Integer(234567));</a:t>
            </a:r>
          </a:p>
          <a:p>
            <a:pPr marL="0" indent="0">
              <a:buNone/>
            </a:pPr>
            <a:r>
              <a:rPr lang="en-US" sz="1300" b="0" dirty="0"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lang="id-ID" sz="1300" b="0" dirty="0" smtClean="0">
                <a:effectLst/>
                <a:latin typeface="Arial" pitchFamily="34" charset="0"/>
                <a:cs typeface="Arial" pitchFamily="34" charset="0"/>
              </a:rPr>
              <a:t>       </a:t>
            </a:r>
            <a:r>
              <a:rPr lang="en-US" sz="1300" b="0" dirty="0" err="1" smtClean="0">
                <a:effectLst/>
                <a:latin typeface="Arial" pitchFamily="34" charset="0"/>
                <a:cs typeface="Arial" pitchFamily="34" charset="0"/>
              </a:rPr>
              <a:t>map.put</a:t>
            </a:r>
            <a:r>
              <a:rPr lang="en-US" sz="1300" b="0" dirty="0">
                <a:effectLst/>
                <a:latin typeface="Arial" pitchFamily="34" charset="0"/>
                <a:cs typeface="Arial" pitchFamily="34" charset="0"/>
              </a:rPr>
              <a:t>("</a:t>
            </a:r>
            <a:r>
              <a:rPr lang="en-US" sz="1300" b="0" dirty="0" err="1">
                <a:effectLst/>
                <a:latin typeface="Arial" pitchFamily="34" charset="0"/>
                <a:cs typeface="Arial" pitchFamily="34" charset="0"/>
              </a:rPr>
              <a:t>Alamat</a:t>
            </a:r>
            <a:r>
              <a:rPr lang="en-US" sz="1300" b="0" dirty="0">
                <a:effectLst/>
                <a:latin typeface="Arial" pitchFamily="34" charset="0"/>
                <a:cs typeface="Arial" pitchFamily="34" charset="0"/>
              </a:rPr>
              <a:t>", "Semarang");</a:t>
            </a:r>
          </a:p>
          <a:p>
            <a:pPr marL="0" indent="0">
              <a:buNone/>
            </a:pPr>
            <a:r>
              <a:rPr lang="en-US" sz="1300" b="0" dirty="0">
                <a:effectLst/>
                <a:latin typeface="Arial" pitchFamily="34" charset="0"/>
                <a:cs typeface="Arial" pitchFamily="34" charset="0"/>
              </a:rPr>
              <a:t>        </a:t>
            </a:r>
          </a:p>
          <a:p>
            <a:pPr marL="0" indent="0">
              <a:buNone/>
            </a:pPr>
            <a:r>
              <a:rPr lang="en-US" sz="1300" b="0" dirty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     </a:t>
            </a:r>
            <a:r>
              <a:rPr lang="en-US" sz="13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//</a:t>
            </a:r>
            <a:r>
              <a:rPr lang="en-US" sz="1300" b="0" dirty="0" err="1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menampilkan</a:t>
            </a:r>
            <a:r>
              <a:rPr lang="en-US" sz="1300" b="0" dirty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300" b="0" dirty="0" err="1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hashmap</a:t>
            </a:r>
            <a:endParaRPr lang="en-US" sz="1300" b="0" dirty="0"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300" b="0" dirty="0">
                <a:effectLst/>
                <a:latin typeface="Arial" pitchFamily="34" charset="0"/>
                <a:cs typeface="Arial" pitchFamily="34" charset="0"/>
              </a:rPr>
              <a:t>        </a:t>
            </a:r>
            <a:r>
              <a:rPr lang="en-US" sz="1300" b="0" dirty="0" err="1" smtClean="0">
                <a:effectLst/>
                <a:latin typeface="Arial" pitchFamily="34" charset="0"/>
                <a:cs typeface="Arial" pitchFamily="34" charset="0"/>
              </a:rPr>
              <a:t>System.out.println</a:t>
            </a:r>
            <a:r>
              <a:rPr lang="en-US" sz="1300" b="0" dirty="0">
                <a:effectLst/>
                <a:latin typeface="Arial" pitchFamily="34" charset="0"/>
                <a:cs typeface="Arial" pitchFamily="34" charset="0"/>
              </a:rPr>
              <a:t>("</a:t>
            </a:r>
            <a:r>
              <a:rPr lang="en-US" sz="1300" b="0" dirty="0" err="1">
                <a:effectLst/>
                <a:latin typeface="Arial" pitchFamily="34" charset="0"/>
                <a:cs typeface="Arial" pitchFamily="34" charset="0"/>
              </a:rPr>
              <a:t>Hashmap</a:t>
            </a:r>
            <a:r>
              <a:rPr lang="en-US" sz="1300" b="0" dirty="0">
                <a:effectLst/>
                <a:latin typeface="Arial" pitchFamily="34" charset="0"/>
                <a:cs typeface="Arial" pitchFamily="34" charset="0"/>
              </a:rPr>
              <a:t>: " + </a:t>
            </a:r>
            <a:r>
              <a:rPr lang="en-US" sz="1300" b="0" dirty="0" err="1">
                <a:effectLst/>
                <a:latin typeface="Arial" pitchFamily="34" charset="0"/>
                <a:cs typeface="Arial" pitchFamily="34" charset="0"/>
              </a:rPr>
              <a:t>map.entrySet</a:t>
            </a:r>
            <a:r>
              <a:rPr lang="en-US" sz="1300" b="0" dirty="0">
                <a:effectLst/>
                <a:latin typeface="Arial" pitchFamily="34" charset="0"/>
                <a:cs typeface="Arial" pitchFamily="34" charset="0"/>
              </a:rPr>
              <a:t>());</a:t>
            </a:r>
          </a:p>
          <a:p>
            <a:pPr marL="0" indent="0">
              <a:buNone/>
            </a:pPr>
            <a:r>
              <a:rPr lang="en-US" sz="1300" b="0" dirty="0"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lang="id-ID" sz="1300" b="0" dirty="0" smtClean="0">
                <a:effectLst/>
                <a:latin typeface="Arial" pitchFamily="34" charset="0"/>
                <a:cs typeface="Arial" pitchFamily="34" charset="0"/>
              </a:rPr>
              <a:t>      </a:t>
            </a:r>
            <a:r>
              <a:rPr lang="en-US" sz="1300" b="0" dirty="0" err="1" smtClean="0">
                <a:effectLst/>
                <a:latin typeface="Arial" pitchFamily="34" charset="0"/>
                <a:cs typeface="Arial" pitchFamily="34" charset="0"/>
              </a:rPr>
              <a:t>System.out.println</a:t>
            </a:r>
            <a:r>
              <a:rPr lang="en-US" sz="1300" b="0" dirty="0">
                <a:effectLst/>
                <a:latin typeface="Arial" pitchFamily="34" charset="0"/>
                <a:cs typeface="Arial" pitchFamily="34" charset="0"/>
              </a:rPr>
              <a:t>("</a:t>
            </a:r>
            <a:r>
              <a:rPr lang="en-US" sz="1300" b="0" dirty="0" err="1">
                <a:effectLst/>
                <a:latin typeface="Arial" pitchFamily="34" charset="0"/>
                <a:cs typeface="Arial" pitchFamily="34" charset="0"/>
              </a:rPr>
              <a:t>Ukuran</a:t>
            </a:r>
            <a:r>
              <a:rPr lang="en-US" sz="1300" b="0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300" b="0" dirty="0" err="1">
                <a:effectLst/>
                <a:latin typeface="Arial" pitchFamily="34" charset="0"/>
                <a:cs typeface="Arial" pitchFamily="34" charset="0"/>
              </a:rPr>
              <a:t>Hashmap</a:t>
            </a:r>
            <a:r>
              <a:rPr lang="en-US" sz="1300" b="0" dirty="0">
                <a:effectLst/>
                <a:latin typeface="Arial" pitchFamily="34" charset="0"/>
                <a:cs typeface="Arial" pitchFamily="34" charset="0"/>
              </a:rPr>
              <a:t>: " + </a:t>
            </a:r>
            <a:r>
              <a:rPr lang="en-US" sz="1300" b="0" dirty="0" err="1">
                <a:effectLst/>
                <a:latin typeface="Arial" pitchFamily="34" charset="0"/>
                <a:cs typeface="Arial" pitchFamily="34" charset="0"/>
              </a:rPr>
              <a:t>map.size</a:t>
            </a:r>
            <a:r>
              <a:rPr lang="en-US" sz="1300" b="0" dirty="0">
                <a:effectLst/>
                <a:latin typeface="Arial" pitchFamily="34" charset="0"/>
                <a:cs typeface="Arial" pitchFamily="34" charset="0"/>
              </a:rPr>
              <a:t>());</a:t>
            </a:r>
          </a:p>
          <a:p>
            <a:pPr marL="0" indent="0">
              <a:buNone/>
            </a:pPr>
            <a:r>
              <a:rPr lang="en-US" sz="1300" b="0" dirty="0">
                <a:effectLst/>
                <a:latin typeface="Arial" pitchFamily="34" charset="0"/>
                <a:cs typeface="Arial" pitchFamily="34" charset="0"/>
              </a:rPr>
              <a:t>        </a:t>
            </a:r>
          </a:p>
          <a:p>
            <a:pPr marL="0" indent="0">
              <a:buNone/>
            </a:pPr>
            <a:r>
              <a:rPr lang="en-US" sz="1300" b="0" dirty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     </a:t>
            </a:r>
            <a:r>
              <a:rPr lang="en-US" sz="13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//</a:t>
            </a:r>
            <a:r>
              <a:rPr lang="en-US" sz="1300" b="0" dirty="0" err="1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menambahkan</a:t>
            </a:r>
            <a:r>
              <a:rPr lang="en-US" sz="1300" b="0" dirty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data </a:t>
            </a:r>
            <a:r>
              <a:rPr lang="en-US" sz="1300" b="0" dirty="0" err="1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ke</a:t>
            </a:r>
            <a:r>
              <a:rPr lang="en-US" sz="1300" b="0" dirty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300" b="0" dirty="0" err="1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hashmap</a:t>
            </a:r>
            <a:endParaRPr lang="en-US" sz="1300" b="0" dirty="0"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id-ID" sz="1300" b="0" dirty="0" smtClean="0">
                <a:effectLst/>
                <a:latin typeface="Arial" pitchFamily="34" charset="0"/>
                <a:cs typeface="Arial" pitchFamily="34" charset="0"/>
              </a:rPr>
              <a:t>        </a:t>
            </a:r>
            <a:r>
              <a:rPr lang="en-US" sz="1300" b="0" dirty="0" err="1" smtClean="0">
                <a:effectLst/>
                <a:latin typeface="Arial" pitchFamily="34" charset="0"/>
                <a:cs typeface="Arial" pitchFamily="34" charset="0"/>
              </a:rPr>
              <a:t>map.put</a:t>
            </a:r>
            <a:r>
              <a:rPr lang="en-US" sz="1300" b="0" dirty="0">
                <a:effectLst/>
                <a:latin typeface="Arial" pitchFamily="34" charset="0"/>
                <a:cs typeface="Arial" pitchFamily="34" charset="0"/>
              </a:rPr>
              <a:t>("</a:t>
            </a:r>
            <a:r>
              <a:rPr lang="en-US" sz="1300" b="0" dirty="0" err="1">
                <a:effectLst/>
                <a:latin typeface="Arial" pitchFamily="34" charset="0"/>
                <a:cs typeface="Arial" pitchFamily="34" charset="0"/>
              </a:rPr>
              <a:t>Situs</a:t>
            </a:r>
            <a:r>
              <a:rPr lang="en-US" sz="1300" b="0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300" b="0" dirty="0" err="1">
                <a:effectLst/>
                <a:latin typeface="Arial" pitchFamily="34" charset="0"/>
                <a:cs typeface="Arial" pitchFamily="34" charset="0"/>
              </a:rPr>
              <a:t>favorit</a:t>
            </a:r>
            <a:r>
              <a:rPr lang="en-US" sz="1300" b="0" dirty="0">
                <a:effectLst/>
                <a:latin typeface="Arial" pitchFamily="34" charset="0"/>
                <a:cs typeface="Arial" pitchFamily="34" charset="0"/>
              </a:rPr>
              <a:t>", "ilmukomputer.com");</a:t>
            </a:r>
          </a:p>
          <a:p>
            <a:pPr marL="0" indent="0">
              <a:buNone/>
            </a:pPr>
            <a:endParaRPr lang="en-US" sz="1300" b="0" dirty="0"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300" b="0" dirty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     </a:t>
            </a:r>
            <a:r>
              <a:rPr lang="en-US" sz="13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//</a:t>
            </a:r>
            <a:r>
              <a:rPr lang="en-US" sz="1300" b="0" dirty="0" err="1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menampilkan</a:t>
            </a:r>
            <a:r>
              <a:rPr lang="en-US" sz="1300" b="0" dirty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300" b="0" dirty="0" err="1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dan</a:t>
            </a:r>
            <a:r>
              <a:rPr lang="en-US" sz="1300" b="0" dirty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300" b="0" dirty="0" err="1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melihat</a:t>
            </a:r>
            <a:r>
              <a:rPr lang="en-US" sz="1300" b="0" dirty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300" b="0" dirty="0" err="1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ukuran</a:t>
            </a:r>
            <a:r>
              <a:rPr lang="en-US" sz="1300" b="0" dirty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300" b="0" dirty="0" err="1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hashmap</a:t>
            </a:r>
            <a:r>
              <a:rPr lang="en-US" sz="1300" b="0" dirty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     </a:t>
            </a:r>
          </a:p>
          <a:p>
            <a:pPr marL="0" indent="0">
              <a:buNone/>
            </a:pPr>
            <a:r>
              <a:rPr lang="en-US" sz="1300" b="0" dirty="0">
                <a:effectLst/>
                <a:latin typeface="Arial" pitchFamily="34" charset="0"/>
                <a:cs typeface="Arial" pitchFamily="34" charset="0"/>
              </a:rPr>
              <a:t>        </a:t>
            </a:r>
            <a:r>
              <a:rPr lang="en-US" sz="1300" b="0" dirty="0" err="1" smtClean="0">
                <a:effectLst/>
                <a:latin typeface="Arial" pitchFamily="34" charset="0"/>
                <a:cs typeface="Arial" pitchFamily="34" charset="0"/>
              </a:rPr>
              <a:t>System.out.println</a:t>
            </a:r>
            <a:r>
              <a:rPr lang="en-US" sz="1300" b="0" dirty="0">
                <a:effectLst/>
                <a:latin typeface="Arial" pitchFamily="34" charset="0"/>
                <a:cs typeface="Arial" pitchFamily="34" charset="0"/>
              </a:rPr>
              <a:t>("</a:t>
            </a:r>
            <a:r>
              <a:rPr lang="en-US" sz="1300" b="0" dirty="0" err="1">
                <a:effectLst/>
                <a:latin typeface="Arial" pitchFamily="34" charset="0"/>
                <a:cs typeface="Arial" pitchFamily="34" charset="0"/>
              </a:rPr>
              <a:t>Hashmap</a:t>
            </a:r>
            <a:r>
              <a:rPr lang="en-US" sz="1300" b="0" dirty="0">
                <a:effectLst/>
                <a:latin typeface="Arial" pitchFamily="34" charset="0"/>
                <a:cs typeface="Arial" pitchFamily="34" charset="0"/>
              </a:rPr>
              <a:t>: " + </a:t>
            </a:r>
            <a:r>
              <a:rPr lang="en-US" sz="1300" b="0" dirty="0" err="1">
                <a:effectLst/>
                <a:latin typeface="Arial" pitchFamily="34" charset="0"/>
                <a:cs typeface="Arial" pitchFamily="34" charset="0"/>
              </a:rPr>
              <a:t>map.entrySet</a:t>
            </a:r>
            <a:r>
              <a:rPr lang="en-US" sz="1300" b="0" dirty="0">
                <a:effectLst/>
                <a:latin typeface="Arial" pitchFamily="34" charset="0"/>
                <a:cs typeface="Arial" pitchFamily="34" charset="0"/>
              </a:rPr>
              <a:t>());        </a:t>
            </a:r>
          </a:p>
          <a:p>
            <a:pPr marL="0" indent="0">
              <a:buNone/>
            </a:pPr>
            <a:r>
              <a:rPr lang="en-US" sz="1300" b="0" dirty="0">
                <a:effectLst/>
                <a:latin typeface="Arial" pitchFamily="34" charset="0"/>
                <a:cs typeface="Arial" pitchFamily="34" charset="0"/>
              </a:rPr>
              <a:t>        </a:t>
            </a:r>
            <a:r>
              <a:rPr lang="en-US" sz="1300" b="0" dirty="0" err="1" smtClean="0">
                <a:effectLst/>
                <a:latin typeface="Arial" pitchFamily="34" charset="0"/>
                <a:cs typeface="Arial" pitchFamily="34" charset="0"/>
              </a:rPr>
              <a:t>System.out.println</a:t>
            </a:r>
            <a:r>
              <a:rPr lang="en-US" sz="1300" b="0" dirty="0">
                <a:effectLst/>
                <a:latin typeface="Arial" pitchFamily="34" charset="0"/>
                <a:cs typeface="Arial" pitchFamily="34" charset="0"/>
              </a:rPr>
              <a:t>("</a:t>
            </a:r>
            <a:r>
              <a:rPr lang="en-US" sz="1300" b="0" dirty="0" err="1">
                <a:effectLst/>
                <a:latin typeface="Arial" pitchFamily="34" charset="0"/>
                <a:cs typeface="Arial" pitchFamily="34" charset="0"/>
              </a:rPr>
              <a:t>Ukuran</a:t>
            </a:r>
            <a:r>
              <a:rPr lang="en-US" sz="1300" b="0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300" b="0" dirty="0" err="1">
                <a:effectLst/>
                <a:latin typeface="Arial" pitchFamily="34" charset="0"/>
                <a:cs typeface="Arial" pitchFamily="34" charset="0"/>
              </a:rPr>
              <a:t>Hashmap</a:t>
            </a:r>
            <a:r>
              <a:rPr lang="en-US" sz="1300" b="0" dirty="0">
                <a:effectLst/>
                <a:latin typeface="Arial" pitchFamily="34" charset="0"/>
                <a:cs typeface="Arial" pitchFamily="34" charset="0"/>
              </a:rPr>
              <a:t>: " + </a:t>
            </a:r>
            <a:r>
              <a:rPr lang="en-US" sz="1300" b="0" dirty="0" err="1">
                <a:effectLst/>
                <a:latin typeface="Arial" pitchFamily="34" charset="0"/>
                <a:cs typeface="Arial" pitchFamily="34" charset="0"/>
              </a:rPr>
              <a:t>map.size</a:t>
            </a:r>
            <a:r>
              <a:rPr lang="en-US" sz="1300" b="0" dirty="0">
                <a:effectLst/>
                <a:latin typeface="Arial" pitchFamily="34" charset="0"/>
                <a:cs typeface="Arial" pitchFamily="34" charset="0"/>
              </a:rPr>
              <a:t>());</a:t>
            </a:r>
          </a:p>
          <a:p>
            <a:pPr marL="0" indent="0">
              <a:buNone/>
            </a:pPr>
            <a:endParaRPr lang="en-US" sz="1300" b="0" dirty="0"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300" b="0" dirty="0" smtClean="0">
                <a:effectLst/>
                <a:latin typeface="Arial" pitchFamily="34" charset="0"/>
                <a:cs typeface="Arial" pitchFamily="34" charset="0"/>
              </a:rPr>
              <a:t>        </a:t>
            </a:r>
            <a:endParaRPr lang="en-US" sz="1300" b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800600" y="990600"/>
            <a:ext cx="4343400" cy="533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id-ID" sz="1300" b="0" dirty="0"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lang="id-ID" sz="1300" b="0" dirty="0" smtClean="0">
                <a:effectLst/>
                <a:latin typeface="Arial" pitchFamily="34" charset="0"/>
                <a:cs typeface="Arial" pitchFamily="34" charset="0"/>
              </a:rPr>
              <a:t>   </a:t>
            </a:r>
          </a:p>
          <a:p>
            <a:pPr marL="0" indent="0">
              <a:buNone/>
            </a:pPr>
            <a:r>
              <a:rPr lang="id-ID" sz="13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     </a:t>
            </a:r>
            <a:r>
              <a:rPr lang="en-US" sz="13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//</a:t>
            </a:r>
            <a:r>
              <a:rPr lang="en-US" sz="1300" b="0" dirty="0" err="1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mengecek</a:t>
            </a:r>
            <a:r>
              <a:rPr lang="en-US" sz="1300" b="0" dirty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data di </a:t>
            </a:r>
            <a:r>
              <a:rPr lang="en-US" sz="1300" b="0" dirty="0" err="1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hashmap</a:t>
            </a:r>
            <a:r>
              <a:rPr lang="en-US" sz="1300" b="0" dirty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id-ID" sz="1300" b="0" dirty="0">
                <a:effectLst/>
                <a:latin typeface="Arial" pitchFamily="34" charset="0"/>
                <a:cs typeface="Arial" pitchFamily="34" charset="0"/>
              </a:rPr>
              <a:t>        </a:t>
            </a:r>
            <a:r>
              <a:rPr lang="en-US" sz="1300" b="0" dirty="0" err="1">
                <a:effectLst/>
                <a:latin typeface="Arial" pitchFamily="34" charset="0"/>
                <a:cs typeface="Arial" pitchFamily="34" charset="0"/>
              </a:rPr>
              <a:t>System.out.println</a:t>
            </a:r>
            <a:r>
              <a:rPr lang="en-US" sz="1300" b="0" dirty="0">
                <a:effectLst/>
                <a:latin typeface="Arial" pitchFamily="34" charset="0"/>
                <a:cs typeface="Arial" pitchFamily="34" charset="0"/>
              </a:rPr>
              <a:t>("Has Key NIM?“</a:t>
            </a:r>
            <a:r>
              <a:rPr lang="id-ID" sz="1300" b="0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300" b="0" dirty="0"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lang="id-ID" sz="1300" b="0" dirty="0">
                <a:effectLst/>
                <a:latin typeface="Arial" pitchFamily="34" charset="0"/>
                <a:cs typeface="Arial" pitchFamily="34" charset="0"/>
              </a:rPr>
              <a:t> 		</a:t>
            </a:r>
            <a:r>
              <a:rPr lang="en-US" sz="1300" b="0" dirty="0" err="1">
                <a:effectLst/>
                <a:latin typeface="Arial" pitchFamily="34" charset="0"/>
                <a:cs typeface="Arial" pitchFamily="34" charset="0"/>
              </a:rPr>
              <a:t>map.containsKey</a:t>
            </a:r>
            <a:r>
              <a:rPr lang="en-US" sz="1300" b="0" dirty="0">
                <a:effectLst/>
                <a:latin typeface="Arial" pitchFamily="34" charset="0"/>
                <a:cs typeface="Arial" pitchFamily="34" charset="0"/>
              </a:rPr>
              <a:t>("NIM"));</a:t>
            </a:r>
          </a:p>
          <a:p>
            <a:pPr marL="0" indent="0">
              <a:buNone/>
            </a:pPr>
            <a:r>
              <a:rPr lang="en-US" sz="1300" b="0" dirty="0">
                <a:effectLst/>
                <a:latin typeface="Arial" pitchFamily="34" charset="0"/>
                <a:cs typeface="Arial" pitchFamily="34" charset="0"/>
              </a:rPr>
              <a:t>        </a:t>
            </a:r>
          </a:p>
          <a:p>
            <a:pPr marL="0" indent="0">
              <a:buNone/>
            </a:pPr>
            <a:r>
              <a:rPr lang="en-US" sz="1300" b="0" dirty="0">
                <a:effectLst/>
                <a:latin typeface="Arial" pitchFamily="34" charset="0"/>
                <a:cs typeface="Arial" pitchFamily="34" charset="0"/>
              </a:rPr>
              <a:t>       </a:t>
            </a:r>
            <a:r>
              <a:rPr lang="en-US" sz="13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//</a:t>
            </a:r>
            <a:r>
              <a:rPr lang="en-US" sz="1300" b="0" dirty="0" err="1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mendetele</a:t>
            </a:r>
            <a:r>
              <a:rPr lang="en-US" sz="1300" b="0" dirty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data di </a:t>
            </a:r>
            <a:r>
              <a:rPr lang="en-US" sz="1300" b="0" dirty="0" err="1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hashmap</a:t>
            </a:r>
            <a:r>
              <a:rPr lang="en-US" sz="1300" b="0" dirty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id-ID" sz="1300" b="0" dirty="0">
                <a:effectLst/>
                <a:latin typeface="Arial" pitchFamily="34" charset="0"/>
                <a:cs typeface="Arial" pitchFamily="34" charset="0"/>
              </a:rPr>
              <a:t>       </a:t>
            </a:r>
            <a:r>
              <a:rPr lang="en-US" sz="1300" b="0" dirty="0" err="1">
                <a:effectLst/>
                <a:latin typeface="Arial" pitchFamily="34" charset="0"/>
                <a:cs typeface="Arial" pitchFamily="34" charset="0"/>
              </a:rPr>
              <a:t>System.out.println</a:t>
            </a:r>
            <a:r>
              <a:rPr lang="en-US" sz="1300" b="0" dirty="0">
                <a:effectLst/>
                <a:latin typeface="Arial" pitchFamily="34" charset="0"/>
                <a:cs typeface="Arial" pitchFamily="34" charset="0"/>
              </a:rPr>
              <a:t>("Removed: " + </a:t>
            </a:r>
            <a:r>
              <a:rPr lang="id-ID" sz="1300" b="0" dirty="0" smtClean="0"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lang="en-US" sz="1300" b="0" dirty="0" err="1" smtClean="0">
                <a:effectLst/>
                <a:latin typeface="Arial" pitchFamily="34" charset="0"/>
                <a:cs typeface="Arial" pitchFamily="34" charset="0"/>
              </a:rPr>
              <a:t>map.remove</a:t>
            </a:r>
            <a:r>
              <a:rPr lang="en-US" sz="1300" b="0" dirty="0">
                <a:effectLst/>
                <a:latin typeface="Arial" pitchFamily="34" charset="0"/>
                <a:cs typeface="Arial" pitchFamily="34" charset="0"/>
              </a:rPr>
              <a:t>("NIM"));</a:t>
            </a:r>
            <a:r>
              <a:rPr lang="en-US" sz="1300" b="0" dirty="0" smtClean="0">
                <a:effectLst/>
                <a:latin typeface="Arial" pitchFamily="34" charset="0"/>
                <a:cs typeface="Arial" pitchFamily="34" charset="0"/>
              </a:rPr>
              <a:t>    </a:t>
            </a:r>
            <a:endParaRPr lang="id-ID" sz="1300" b="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300" b="0" dirty="0" smtClean="0">
                <a:effectLst/>
                <a:latin typeface="Arial" pitchFamily="34" charset="0"/>
                <a:cs typeface="Arial" pitchFamily="34" charset="0"/>
              </a:rPr>
              <a:t>    </a:t>
            </a:r>
          </a:p>
          <a:p>
            <a:pPr marL="0" indent="0">
              <a:buFont typeface="Wingdings" pitchFamily="2" charset="2"/>
              <a:buNone/>
            </a:pPr>
            <a:r>
              <a:rPr lang="en-US" sz="1300" b="0" dirty="0" smtClean="0">
                <a:effectLst/>
                <a:latin typeface="Arial" pitchFamily="34" charset="0"/>
                <a:cs typeface="Arial" pitchFamily="34" charset="0"/>
              </a:rPr>
              <a:t>       </a:t>
            </a:r>
            <a:r>
              <a:rPr lang="en-US" sz="13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//</a:t>
            </a:r>
            <a:r>
              <a:rPr lang="en-US" sz="1300" b="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menampilkan</a:t>
            </a:r>
            <a:r>
              <a:rPr lang="en-US" sz="13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300" b="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dan</a:t>
            </a:r>
            <a:r>
              <a:rPr lang="en-US" sz="13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300" b="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melihat</a:t>
            </a:r>
            <a:r>
              <a:rPr lang="en-US" sz="13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300" b="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ukuran</a:t>
            </a:r>
            <a:r>
              <a:rPr lang="en-US" sz="13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300" b="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hashmap</a:t>
            </a:r>
            <a:r>
              <a:rPr lang="en-US" sz="13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     </a:t>
            </a:r>
          </a:p>
          <a:p>
            <a:pPr marL="0" indent="0">
              <a:buFont typeface="Wingdings" pitchFamily="2" charset="2"/>
              <a:buNone/>
            </a:pPr>
            <a:r>
              <a:rPr lang="en-US" sz="1300" b="0" dirty="0" smtClean="0">
                <a:effectLst/>
                <a:latin typeface="Arial" pitchFamily="34" charset="0"/>
                <a:cs typeface="Arial" pitchFamily="34" charset="0"/>
              </a:rPr>
              <a:t>       </a:t>
            </a:r>
            <a:r>
              <a:rPr lang="en-US" sz="1300" b="0" dirty="0" err="1" smtClean="0">
                <a:effectLst/>
                <a:latin typeface="Arial" pitchFamily="34" charset="0"/>
                <a:cs typeface="Arial" pitchFamily="34" charset="0"/>
              </a:rPr>
              <a:t>System.out.println</a:t>
            </a:r>
            <a:r>
              <a:rPr lang="en-US" sz="1300" b="0" dirty="0" smtClean="0">
                <a:effectLst/>
                <a:latin typeface="Arial" pitchFamily="34" charset="0"/>
                <a:cs typeface="Arial" pitchFamily="34" charset="0"/>
              </a:rPr>
              <a:t>("</a:t>
            </a:r>
            <a:r>
              <a:rPr lang="en-US" sz="1300" b="0" dirty="0" err="1" smtClean="0">
                <a:effectLst/>
                <a:latin typeface="Arial" pitchFamily="34" charset="0"/>
                <a:cs typeface="Arial" pitchFamily="34" charset="0"/>
              </a:rPr>
              <a:t>Hashmap</a:t>
            </a:r>
            <a:r>
              <a:rPr lang="en-US" sz="1300" b="0" dirty="0" smtClean="0">
                <a:effectLst/>
                <a:latin typeface="Arial" pitchFamily="34" charset="0"/>
                <a:cs typeface="Arial" pitchFamily="34" charset="0"/>
              </a:rPr>
              <a:t>: " + </a:t>
            </a:r>
            <a:r>
              <a:rPr lang="en-US" sz="1300" b="0" dirty="0" err="1" smtClean="0">
                <a:effectLst/>
                <a:latin typeface="Arial" pitchFamily="34" charset="0"/>
                <a:cs typeface="Arial" pitchFamily="34" charset="0"/>
              </a:rPr>
              <a:t>map.entrySet</a:t>
            </a:r>
            <a:r>
              <a:rPr lang="en-US" sz="1300" b="0" dirty="0" smtClean="0">
                <a:effectLst/>
                <a:latin typeface="Arial" pitchFamily="34" charset="0"/>
                <a:cs typeface="Arial" pitchFamily="34" charset="0"/>
              </a:rPr>
              <a:t>());        </a:t>
            </a:r>
          </a:p>
          <a:p>
            <a:pPr marL="0" indent="0">
              <a:buFont typeface="Wingdings" pitchFamily="2" charset="2"/>
              <a:buNone/>
            </a:pPr>
            <a:r>
              <a:rPr lang="en-US" sz="1300" b="0" dirty="0" smtClean="0">
                <a:effectLst/>
                <a:latin typeface="Arial" pitchFamily="34" charset="0"/>
                <a:cs typeface="Arial" pitchFamily="34" charset="0"/>
              </a:rPr>
              <a:t>       </a:t>
            </a:r>
            <a:r>
              <a:rPr lang="en-US" sz="1300" b="0" dirty="0" err="1" smtClean="0">
                <a:effectLst/>
                <a:latin typeface="Arial" pitchFamily="34" charset="0"/>
                <a:cs typeface="Arial" pitchFamily="34" charset="0"/>
              </a:rPr>
              <a:t>System.out.println</a:t>
            </a:r>
            <a:r>
              <a:rPr lang="en-US" sz="1300" b="0" dirty="0" smtClean="0">
                <a:effectLst/>
                <a:latin typeface="Arial" pitchFamily="34" charset="0"/>
                <a:cs typeface="Arial" pitchFamily="34" charset="0"/>
              </a:rPr>
              <a:t>("</a:t>
            </a:r>
            <a:r>
              <a:rPr lang="en-US" sz="1300" b="0" dirty="0" err="1" smtClean="0">
                <a:effectLst/>
                <a:latin typeface="Arial" pitchFamily="34" charset="0"/>
                <a:cs typeface="Arial" pitchFamily="34" charset="0"/>
              </a:rPr>
              <a:t>Ukuran</a:t>
            </a:r>
            <a:r>
              <a:rPr lang="en-US" sz="1300" b="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300" b="0" dirty="0" err="1" smtClean="0">
                <a:effectLst/>
                <a:latin typeface="Arial" pitchFamily="34" charset="0"/>
                <a:cs typeface="Arial" pitchFamily="34" charset="0"/>
              </a:rPr>
              <a:t>Hashmap</a:t>
            </a:r>
            <a:r>
              <a:rPr lang="en-US" sz="1300" b="0" dirty="0" smtClean="0">
                <a:effectLst/>
                <a:latin typeface="Arial" pitchFamily="34" charset="0"/>
                <a:cs typeface="Arial" pitchFamily="34" charset="0"/>
              </a:rPr>
              <a:t>:" + </a:t>
            </a:r>
            <a:r>
              <a:rPr lang="id-ID" sz="1300" b="0" dirty="0" smtClean="0"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lang="en-US" sz="1300" b="0" dirty="0" err="1" smtClean="0">
                <a:effectLst/>
                <a:latin typeface="Arial" pitchFamily="34" charset="0"/>
                <a:cs typeface="Arial" pitchFamily="34" charset="0"/>
              </a:rPr>
              <a:t>map.size</a:t>
            </a:r>
            <a:r>
              <a:rPr lang="en-US" sz="1300" b="0" dirty="0" smtClean="0">
                <a:effectLst/>
                <a:latin typeface="Arial" pitchFamily="34" charset="0"/>
                <a:cs typeface="Arial" pitchFamily="34" charset="0"/>
              </a:rPr>
              <a:t>());</a:t>
            </a:r>
            <a:endParaRPr lang="id-ID" sz="1300" b="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id-ID" sz="1300" b="0" dirty="0" smtClean="0">
                <a:effectLst/>
                <a:latin typeface="Arial" pitchFamily="34" charset="0"/>
                <a:cs typeface="Arial" pitchFamily="34" charset="0"/>
              </a:rPr>
              <a:t>    }</a:t>
            </a:r>
          </a:p>
          <a:p>
            <a:pPr marL="0" indent="0">
              <a:buFont typeface="Wingdings" pitchFamily="2" charset="2"/>
              <a:buNone/>
            </a:pPr>
            <a:r>
              <a:rPr lang="id-ID" sz="1300" b="0" dirty="0">
                <a:effectLst/>
                <a:latin typeface="Arial" pitchFamily="34" charset="0"/>
                <a:cs typeface="Arial" pitchFamily="34" charset="0"/>
              </a:rPr>
              <a:t>}</a:t>
            </a:r>
            <a:endParaRPr lang="id-ID" sz="1300" b="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n-US" sz="1300" b="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n-US" sz="1300" b="0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855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InterfaceIterator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73663"/>
          </a:xfrm>
        </p:spPr>
        <p:txBody>
          <a:bodyPr/>
          <a:lstStyle/>
          <a:p>
            <a:r>
              <a:rPr lang="en-US" dirty="0" err="1" smtClean="0"/>
              <a:t>Fasilitas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Java API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iterasi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komponen-komponen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dalam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Koleksi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Ada </a:t>
            </a:r>
            <a:r>
              <a:rPr lang="en-US" dirty="0" err="1" smtClean="0"/>
              <a:t>tiga</a:t>
            </a:r>
            <a:r>
              <a:rPr lang="en-US" dirty="0" smtClean="0"/>
              <a:t> method yang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Iterator</a:t>
            </a:r>
            <a:r>
              <a:rPr lang="id-ID" dirty="0" smtClean="0"/>
              <a:t>: </a:t>
            </a:r>
            <a:r>
              <a:rPr lang="id-ID" i="1" dirty="0" smtClean="0"/>
              <a:t>hasNext()</a:t>
            </a:r>
            <a:r>
              <a:rPr lang="id-ID" dirty="0" smtClean="0"/>
              <a:t>, </a:t>
            </a:r>
            <a:r>
              <a:rPr lang="id-ID" i="1" dirty="0" smtClean="0"/>
              <a:t>next()</a:t>
            </a:r>
            <a:r>
              <a:rPr lang="id-ID" dirty="0" smtClean="0"/>
              <a:t>, </a:t>
            </a:r>
            <a:r>
              <a:rPr lang="id-ID" i="1" dirty="0" smtClean="0"/>
              <a:t>remove()</a:t>
            </a:r>
            <a:endParaRPr lang="en-US" i="1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8943193"/>
              </p:ext>
            </p:extLst>
          </p:nvPr>
        </p:nvGraphicFramePr>
        <p:xfrm>
          <a:off x="457200" y="3886200"/>
          <a:ext cx="8229600" cy="2026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71600"/>
                <a:gridCol w="685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Method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Keterangan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hasNext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()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Menentukan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apakah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masih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ada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sisa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koleksi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next()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Mengembalikan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elemen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object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pada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koleksi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Jika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sudah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tidak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ada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elemen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lagi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namun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berusaha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diambil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maka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akan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muncul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pesan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NoSuchElementException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remove()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Menghapus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elemen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yang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terakhir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kali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diakses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oleh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Iterator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098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Iterator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endParaRPr lang="id-ID" sz="2400" b="0" dirty="0" smtClean="0">
              <a:effectLst/>
            </a:endParaRPr>
          </a:p>
          <a:p>
            <a:pPr marL="0" indent="0">
              <a:buNone/>
            </a:pPr>
            <a:r>
              <a:rPr lang="id-ID" sz="2400" dirty="0"/>
              <a:t>	</a:t>
            </a:r>
            <a:r>
              <a:rPr lang="en-US" sz="2400" b="0" dirty="0" smtClean="0">
                <a:effectLst/>
              </a:rPr>
              <a:t>while (</a:t>
            </a:r>
            <a:r>
              <a:rPr lang="en-US" sz="2400" b="0" dirty="0" err="1" smtClean="0">
                <a:effectLst/>
              </a:rPr>
              <a:t>v.hasNext</a:t>
            </a:r>
            <a:r>
              <a:rPr lang="en-US" sz="2400" b="0" dirty="0" smtClean="0">
                <a:effectLst/>
              </a:rPr>
              <a:t>()){</a:t>
            </a:r>
          </a:p>
          <a:p>
            <a:pPr marL="0" indent="0">
              <a:buNone/>
            </a:pPr>
            <a:r>
              <a:rPr lang="en-US" sz="2400" b="0" dirty="0">
                <a:effectLst/>
              </a:rPr>
              <a:t>	</a:t>
            </a:r>
            <a:r>
              <a:rPr lang="id-ID" sz="2400" b="0" dirty="0" smtClean="0">
                <a:effectLst/>
              </a:rPr>
              <a:t>	</a:t>
            </a:r>
            <a:r>
              <a:rPr lang="en-US" sz="2400" b="0" dirty="0" smtClean="0">
                <a:effectLst/>
              </a:rPr>
              <a:t>Object </a:t>
            </a:r>
            <a:r>
              <a:rPr lang="en-US" sz="2400" b="0" dirty="0" err="1" smtClean="0">
                <a:effectLst/>
              </a:rPr>
              <a:t>ob</a:t>
            </a:r>
            <a:r>
              <a:rPr lang="en-US" sz="2400" b="0" dirty="0" smtClean="0">
                <a:effectLst/>
              </a:rPr>
              <a:t> = </a:t>
            </a:r>
            <a:r>
              <a:rPr lang="en-US" sz="2400" b="0" dirty="0" err="1" smtClean="0">
                <a:effectLst/>
              </a:rPr>
              <a:t>v.next</a:t>
            </a:r>
            <a:r>
              <a:rPr lang="en-US" sz="2400" b="0" dirty="0" smtClean="0">
                <a:effectLst/>
              </a:rPr>
              <a:t>();</a:t>
            </a:r>
          </a:p>
          <a:p>
            <a:pPr marL="0" indent="0">
              <a:buNone/>
            </a:pPr>
            <a:r>
              <a:rPr lang="en-US" sz="2400" b="0" dirty="0" smtClean="0">
                <a:effectLst/>
              </a:rPr>
              <a:t>	</a:t>
            </a:r>
            <a:r>
              <a:rPr lang="id-ID" sz="2400" b="0" dirty="0" smtClean="0">
                <a:effectLst/>
              </a:rPr>
              <a:t>	</a:t>
            </a:r>
            <a:r>
              <a:rPr lang="en-US" sz="2400" b="0" dirty="0" err="1" smtClean="0">
                <a:effectLst/>
              </a:rPr>
              <a:t>System.out.println</a:t>
            </a:r>
            <a:r>
              <a:rPr lang="en-US" sz="2400" b="0" dirty="0" smtClean="0">
                <a:effectLst/>
              </a:rPr>
              <a:t>(v);</a:t>
            </a:r>
          </a:p>
          <a:p>
            <a:pPr marL="0" indent="0">
              <a:buNone/>
            </a:pPr>
            <a:r>
              <a:rPr lang="id-ID" sz="2400" b="0" dirty="0" smtClean="0">
                <a:effectLst/>
              </a:rPr>
              <a:t>	</a:t>
            </a:r>
            <a:r>
              <a:rPr lang="en-US" sz="2400" b="0" dirty="0" smtClean="0">
                <a:effectLst/>
              </a:rPr>
              <a:t>}</a:t>
            </a:r>
          </a:p>
          <a:p>
            <a:pPr marL="0" indent="0">
              <a:buNone/>
            </a:pPr>
            <a:endParaRPr lang="en-US" sz="2400" b="0" dirty="0" smtClean="0">
              <a:effectLst/>
            </a:endParaRPr>
          </a:p>
          <a:p>
            <a:pPr marL="0" indent="0">
              <a:buNone/>
            </a:pPr>
            <a:endParaRPr lang="en-US" sz="2400" b="0" dirty="0">
              <a:effectLst/>
            </a:endParaRPr>
          </a:p>
          <a:p>
            <a:pPr marL="0" indent="0">
              <a:buNone/>
            </a:pPr>
            <a:r>
              <a:rPr lang="id-ID" sz="2400" b="0" dirty="0" smtClean="0">
                <a:effectLst/>
              </a:rPr>
              <a:t>	</a:t>
            </a:r>
            <a:r>
              <a:rPr lang="en-US" sz="2400" b="0" dirty="0" smtClean="0">
                <a:effectLst/>
              </a:rPr>
              <a:t>for(Iterator i = </a:t>
            </a:r>
            <a:r>
              <a:rPr lang="en-US" sz="2400" b="0" dirty="0" err="1" smtClean="0">
                <a:effectLst/>
              </a:rPr>
              <a:t>v.iterator</a:t>
            </a:r>
            <a:r>
              <a:rPr lang="en-US" sz="2400" b="0" dirty="0" smtClean="0">
                <a:effectLst/>
              </a:rPr>
              <a:t>(); </a:t>
            </a:r>
            <a:r>
              <a:rPr lang="en-US" sz="2400" b="0" dirty="0" err="1" smtClean="0">
                <a:effectLst/>
              </a:rPr>
              <a:t>i.hasNext</a:t>
            </a:r>
            <a:r>
              <a:rPr lang="en-US" sz="2400" b="0" dirty="0" smtClean="0">
                <a:effectLst/>
              </a:rPr>
              <a:t>();){</a:t>
            </a:r>
          </a:p>
          <a:p>
            <a:pPr marL="0" indent="0">
              <a:buNone/>
            </a:pPr>
            <a:r>
              <a:rPr lang="en-US" sz="2400" b="0" dirty="0">
                <a:effectLst/>
              </a:rPr>
              <a:t>	</a:t>
            </a:r>
            <a:r>
              <a:rPr lang="id-ID" sz="2400" b="0" dirty="0" smtClean="0">
                <a:effectLst/>
              </a:rPr>
              <a:t>	</a:t>
            </a:r>
            <a:r>
              <a:rPr lang="en-US" sz="2400" b="0" dirty="0" smtClean="0">
                <a:effectLst/>
              </a:rPr>
              <a:t>String name = (String) </a:t>
            </a:r>
            <a:r>
              <a:rPr lang="en-US" sz="2400" b="0" dirty="0" err="1" smtClean="0">
                <a:effectLst/>
              </a:rPr>
              <a:t>i.next</a:t>
            </a:r>
            <a:r>
              <a:rPr lang="en-US" sz="2400" b="0" dirty="0" smtClean="0">
                <a:effectLst/>
              </a:rPr>
              <a:t>();</a:t>
            </a:r>
          </a:p>
          <a:p>
            <a:pPr marL="0" indent="0">
              <a:buNone/>
            </a:pPr>
            <a:r>
              <a:rPr lang="id-ID" sz="2400" b="0" dirty="0" smtClean="0">
                <a:effectLst/>
              </a:rPr>
              <a:t>	</a:t>
            </a:r>
            <a:r>
              <a:rPr lang="en-US" sz="2400" b="0" dirty="0">
                <a:effectLst/>
              </a:rPr>
              <a:t>	</a:t>
            </a:r>
            <a:r>
              <a:rPr lang="en-US" sz="2400" b="0" dirty="0" err="1" smtClean="0">
                <a:effectLst/>
              </a:rPr>
              <a:t>System.out.println</a:t>
            </a:r>
            <a:r>
              <a:rPr lang="en-US" sz="2400" b="0" dirty="0" smtClean="0">
                <a:effectLst/>
              </a:rPr>
              <a:t>(name);</a:t>
            </a:r>
            <a:endParaRPr lang="en-US" sz="2400" b="0" dirty="0">
              <a:effectLst/>
            </a:endParaRPr>
          </a:p>
          <a:p>
            <a:pPr marL="0" indent="0">
              <a:buNone/>
            </a:pPr>
            <a:r>
              <a:rPr lang="id-ID" sz="2400" b="0" dirty="0" smtClean="0">
                <a:effectLst/>
              </a:rPr>
              <a:t>	</a:t>
            </a:r>
            <a:r>
              <a:rPr lang="en-US" sz="2400" b="0" dirty="0" smtClean="0">
                <a:effectLst/>
              </a:rPr>
              <a:t>}</a:t>
            </a:r>
            <a:endParaRPr lang="en-US" sz="24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33719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74737"/>
            <a:ext cx="8610600" cy="5249863"/>
          </a:xfrm>
        </p:spPr>
        <p:txBody>
          <a:bodyPr/>
          <a:lstStyle/>
          <a:p>
            <a:r>
              <a:rPr lang="en-US" sz="2500" dirty="0" err="1" smtClean="0">
                <a:solidFill>
                  <a:srgbClr val="C00000"/>
                </a:solidFill>
              </a:rPr>
              <a:t>Implementasi</a:t>
            </a:r>
            <a:r>
              <a:rPr lang="en-US" sz="2500" dirty="0" smtClean="0">
                <a:solidFill>
                  <a:srgbClr val="C00000"/>
                </a:solidFill>
              </a:rPr>
              <a:t> </a:t>
            </a:r>
            <a:r>
              <a:rPr lang="en-US" sz="2500" dirty="0" err="1" smtClean="0">
                <a:solidFill>
                  <a:srgbClr val="C00000"/>
                </a:solidFill>
              </a:rPr>
              <a:t>tipe</a:t>
            </a:r>
            <a:r>
              <a:rPr lang="en-US" sz="2500" dirty="0" smtClean="0">
                <a:solidFill>
                  <a:srgbClr val="C00000"/>
                </a:solidFill>
              </a:rPr>
              <a:t> data </a:t>
            </a:r>
            <a:r>
              <a:rPr lang="en-US" sz="2500" dirty="0" err="1" smtClean="0">
                <a:solidFill>
                  <a:srgbClr val="C00000"/>
                </a:solidFill>
              </a:rPr>
              <a:t>pada</a:t>
            </a:r>
            <a:r>
              <a:rPr lang="en-US" sz="2500" dirty="0" smtClean="0">
                <a:solidFill>
                  <a:srgbClr val="C00000"/>
                </a:solidFill>
              </a:rPr>
              <a:t> </a:t>
            </a:r>
            <a:r>
              <a:rPr lang="en-US" sz="2500" dirty="0" err="1" smtClean="0">
                <a:solidFill>
                  <a:srgbClr val="C00000"/>
                </a:solidFill>
              </a:rPr>
              <a:t>koleksi</a:t>
            </a:r>
            <a:endParaRPr lang="en-US" sz="2500" dirty="0" smtClean="0">
              <a:solidFill>
                <a:srgbClr val="C00000"/>
              </a:solidFill>
            </a:endParaRPr>
          </a:p>
          <a:p>
            <a:r>
              <a:rPr lang="en-US" sz="2500" dirty="0" err="1" smtClean="0"/>
              <a:t>Tanpa</a:t>
            </a:r>
            <a:r>
              <a:rPr lang="en-US" sz="2500" dirty="0" smtClean="0"/>
              <a:t> </a:t>
            </a:r>
            <a:r>
              <a:rPr lang="en-US" sz="2500" dirty="0" err="1" smtClean="0"/>
              <a:t>adanya</a:t>
            </a:r>
            <a:r>
              <a:rPr lang="en-US" sz="2500" dirty="0" smtClean="0"/>
              <a:t> generic, </a:t>
            </a:r>
            <a:r>
              <a:rPr lang="en-US" sz="2500" dirty="0" err="1" smtClean="0"/>
              <a:t>tipe</a:t>
            </a:r>
            <a:r>
              <a:rPr lang="en-US" sz="2500" dirty="0" smtClean="0"/>
              <a:t> data </a:t>
            </a:r>
            <a:r>
              <a:rPr lang="en-US" sz="2500" dirty="0" err="1" smtClean="0"/>
              <a:t>berbeda-beda</a:t>
            </a:r>
            <a:r>
              <a:rPr lang="en-US" sz="2500" dirty="0" smtClean="0"/>
              <a:t> </a:t>
            </a:r>
            <a:r>
              <a:rPr lang="en-US" sz="2500" dirty="0" err="1" smtClean="0"/>
              <a:t>dapat</a:t>
            </a:r>
            <a:r>
              <a:rPr lang="en-US" sz="2500" dirty="0" smtClean="0"/>
              <a:t> </a:t>
            </a:r>
            <a:r>
              <a:rPr lang="en-US" sz="2500" dirty="0" err="1" smtClean="0"/>
              <a:t>dimasukkan</a:t>
            </a:r>
            <a:r>
              <a:rPr lang="en-US" sz="2500" dirty="0" smtClean="0"/>
              <a:t> </a:t>
            </a:r>
            <a:r>
              <a:rPr lang="en-US" sz="2500" dirty="0" err="1" smtClean="0"/>
              <a:t>dalam</a:t>
            </a:r>
            <a:r>
              <a:rPr lang="en-US" sz="2500" dirty="0" smtClean="0"/>
              <a:t> </a:t>
            </a:r>
            <a:r>
              <a:rPr lang="en-US" sz="2500" dirty="0" err="1" smtClean="0"/>
              <a:t>sebuah</a:t>
            </a:r>
            <a:r>
              <a:rPr lang="en-US" sz="2500" dirty="0" smtClean="0"/>
              <a:t> </a:t>
            </a:r>
            <a:r>
              <a:rPr lang="en-US" sz="2500" dirty="0" err="1" smtClean="0"/>
              <a:t>koleksi</a:t>
            </a:r>
            <a:r>
              <a:rPr lang="en-US" sz="2500" dirty="0" smtClean="0"/>
              <a:t>. </a:t>
            </a:r>
            <a:r>
              <a:rPr lang="en-US" sz="2500" dirty="0" err="1" smtClean="0"/>
              <a:t>Ketika</a:t>
            </a:r>
            <a:r>
              <a:rPr lang="en-US" sz="2500" dirty="0" smtClean="0"/>
              <a:t> data </a:t>
            </a:r>
            <a:r>
              <a:rPr lang="en-US" sz="2500" dirty="0" err="1" smtClean="0"/>
              <a:t>tersebut</a:t>
            </a:r>
            <a:r>
              <a:rPr lang="en-US" sz="2500" dirty="0" smtClean="0"/>
              <a:t> </a:t>
            </a:r>
            <a:r>
              <a:rPr lang="en-US" sz="2500" dirty="0" err="1" smtClean="0"/>
              <a:t>diambi</a:t>
            </a:r>
            <a:r>
              <a:rPr lang="id-ID" sz="2500" dirty="0" smtClean="0"/>
              <a:t>l</a:t>
            </a:r>
            <a:r>
              <a:rPr lang="en-US" sz="2500" dirty="0" smtClean="0"/>
              <a:t>, </a:t>
            </a:r>
            <a:r>
              <a:rPr lang="en-US" sz="2500" dirty="0" err="1" smtClean="0"/>
              <a:t>maka</a:t>
            </a:r>
            <a:r>
              <a:rPr lang="en-US" sz="2500" dirty="0" smtClean="0"/>
              <a:t> </a:t>
            </a:r>
            <a:r>
              <a:rPr lang="en-US" sz="2500" dirty="0" err="1" smtClean="0"/>
              <a:t>perlu</a:t>
            </a:r>
            <a:r>
              <a:rPr lang="en-US" sz="2500" dirty="0" smtClean="0"/>
              <a:t> </a:t>
            </a:r>
            <a:r>
              <a:rPr lang="en-US" sz="2500" dirty="0" err="1" smtClean="0"/>
              <a:t>dilakukan</a:t>
            </a:r>
            <a:r>
              <a:rPr lang="en-US" sz="2500" dirty="0" smtClean="0"/>
              <a:t> casting</a:t>
            </a:r>
          </a:p>
          <a:p>
            <a:r>
              <a:rPr lang="en-US" sz="2500" dirty="0" err="1" smtClean="0"/>
              <a:t>Misal</a:t>
            </a:r>
            <a:r>
              <a:rPr lang="en-US" sz="2500" dirty="0" smtClean="0"/>
              <a:t> method </a:t>
            </a:r>
            <a:r>
              <a:rPr lang="en-US" sz="2500" dirty="0" err="1" smtClean="0"/>
              <a:t>seperti</a:t>
            </a:r>
            <a:r>
              <a:rPr lang="en-US" sz="2500" dirty="0" smtClean="0"/>
              <a:t> di </a:t>
            </a:r>
            <a:r>
              <a:rPr lang="en-US" sz="2500" dirty="0" err="1" smtClean="0"/>
              <a:t>bawah</a:t>
            </a:r>
            <a:r>
              <a:rPr lang="en-US" sz="2500" dirty="0" smtClean="0"/>
              <a:t>:</a:t>
            </a:r>
          </a:p>
          <a:p>
            <a:pPr marL="0" indent="0">
              <a:buNone/>
            </a:pPr>
            <a:r>
              <a:rPr lang="en-US" sz="2000" dirty="0" smtClean="0"/>
              <a:t>	public </a:t>
            </a:r>
            <a:r>
              <a:rPr lang="en-US" sz="2000" dirty="0" err="1" smtClean="0"/>
              <a:t>boolean</a:t>
            </a:r>
            <a:r>
              <a:rPr lang="en-US" sz="2000" dirty="0" smtClean="0"/>
              <a:t> add (Object o){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//statements</a:t>
            </a:r>
          </a:p>
          <a:p>
            <a:pPr marL="0" indent="0">
              <a:buNone/>
            </a:pPr>
            <a:r>
              <a:rPr lang="en-US" sz="2000" dirty="0" smtClean="0"/>
              <a:t>	}</a:t>
            </a:r>
          </a:p>
          <a:p>
            <a:r>
              <a:rPr lang="en-US" sz="2500" dirty="0" err="1" smtClean="0"/>
              <a:t>Untuk</a:t>
            </a:r>
            <a:r>
              <a:rPr lang="en-US" sz="2500" dirty="0" smtClean="0"/>
              <a:t> </a:t>
            </a:r>
            <a:r>
              <a:rPr lang="en-US" sz="2500" dirty="0" err="1" smtClean="0"/>
              <a:t>pengambilan</a:t>
            </a:r>
            <a:r>
              <a:rPr lang="en-US" sz="2500" dirty="0" smtClean="0"/>
              <a:t> data, </a:t>
            </a:r>
            <a:r>
              <a:rPr lang="en-US" sz="2500" dirty="0" err="1" smtClean="0"/>
              <a:t>harus</a:t>
            </a:r>
            <a:r>
              <a:rPr lang="en-US" sz="2500" dirty="0" smtClean="0"/>
              <a:t> </a:t>
            </a:r>
            <a:r>
              <a:rPr lang="en-US" sz="2500" dirty="0" err="1" smtClean="0"/>
              <a:t>dilakukan</a:t>
            </a:r>
            <a:r>
              <a:rPr lang="en-US" sz="2500" dirty="0" smtClean="0"/>
              <a:t> casting </a:t>
            </a:r>
            <a:r>
              <a:rPr lang="en-US" sz="2500" dirty="0" err="1" smtClean="0"/>
              <a:t>tipe</a:t>
            </a:r>
            <a:r>
              <a:rPr lang="en-US" sz="2500" dirty="0" smtClean="0"/>
              <a:t> data: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err="1" smtClean="0"/>
              <a:t>Mahasiswa</a:t>
            </a:r>
            <a:r>
              <a:rPr lang="en-US" sz="2000" dirty="0" smtClean="0"/>
              <a:t> </a:t>
            </a:r>
            <a:r>
              <a:rPr lang="en-US" sz="2000" dirty="0" err="1" smtClean="0"/>
              <a:t>mhs</a:t>
            </a:r>
            <a:r>
              <a:rPr lang="en-US" sz="2000" dirty="0" smtClean="0"/>
              <a:t> = (</a:t>
            </a:r>
            <a:r>
              <a:rPr lang="en-US" sz="2000" dirty="0" err="1" smtClean="0"/>
              <a:t>Mahasiswa</a:t>
            </a:r>
            <a:r>
              <a:rPr lang="en-US" sz="2000" dirty="0" smtClean="0"/>
              <a:t>) </a:t>
            </a:r>
            <a:r>
              <a:rPr lang="en-US" sz="2000" dirty="0" err="1" smtClean="0"/>
              <a:t>organisasi.get</a:t>
            </a:r>
            <a:r>
              <a:rPr lang="en-US" sz="2000" dirty="0" smtClean="0"/>
              <a:t>();</a:t>
            </a:r>
          </a:p>
          <a:p>
            <a:r>
              <a:rPr lang="en-US" sz="2500" dirty="0" err="1" smtClean="0"/>
              <a:t>Masalah</a:t>
            </a:r>
            <a:r>
              <a:rPr lang="en-US" sz="2500" dirty="0" smtClean="0"/>
              <a:t> </a:t>
            </a:r>
            <a:r>
              <a:rPr lang="en-US" sz="2500" dirty="0" err="1" smtClean="0"/>
              <a:t>muncul</a:t>
            </a:r>
            <a:r>
              <a:rPr lang="en-US" sz="2500" dirty="0" smtClean="0"/>
              <a:t> </a:t>
            </a:r>
            <a:r>
              <a:rPr lang="en-US" sz="2500" dirty="0" err="1" smtClean="0"/>
              <a:t>jika</a:t>
            </a:r>
            <a:r>
              <a:rPr lang="en-US" sz="2500" dirty="0" smtClean="0"/>
              <a:t> </a:t>
            </a:r>
            <a:r>
              <a:rPr lang="en-US" sz="2500" dirty="0" err="1" smtClean="0"/>
              <a:t>ada</a:t>
            </a:r>
            <a:r>
              <a:rPr lang="en-US" sz="2500" dirty="0" smtClean="0"/>
              <a:t> </a:t>
            </a:r>
            <a:r>
              <a:rPr lang="en-US" sz="2500" dirty="0" err="1" smtClean="0"/>
              <a:t>beberapa</a:t>
            </a:r>
            <a:r>
              <a:rPr lang="en-US" sz="2500" dirty="0" smtClean="0"/>
              <a:t> </a:t>
            </a:r>
            <a:r>
              <a:rPr lang="en-US" sz="2500" dirty="0" err="1" smtClean="0"/>
              <a:t>elemen</a:t>
            </a:r>
            <a:r>
              <a:rPr lang="en-US" sz="2500" dirty="0" smtClean="0"/>
              <a:t> yang </a:t>
            </a:r>
            <a:r>
              <a:rPr lang="en-US" sz="2500" dirty="0" err="1" smtClean="0"/>
              <a:t>bukan</a:t>
            </a:r>
            <a:r>
              <a:rPr lang="en-US" sz="2500" dirty="0" smtClean="0"/>
              <a:t> </a:t>
            </a:r>
            <a:r>
              <a:rPr lang="en-US" sz="2500" dirty="0" err="1" smtClean="0"/>
              <a:t>bertipe</a:t>
            </a:r>
            <a:r>
              <a:rPr lang="en-US" sz="2500" dirty="0" smtClean="0"/>
              <a:t> </a:t>
            </a:r>
            <a:r>
              <a:rPr lang="en-US" sz="2500" dirty="0" err="1" smtClean="0"/>
              <a:t>Mahasiswa</a:t>
            </a:r>
            <a:r>
              <a:rPr lang="en-US" sz="2500" dirty="0" smtClean="0"/>
              <a:t>, </a:t>
            </a:r>
            <a:r>
              <a:rPr lang="en-US" sz="2500" dirty="0" err="1" smtClean="0"/>
              <a:t>elemen</a:t>
            </a:r>
            <a:r>
              <a:rPr lang="en-US" sz="2500" dirty="0" smtClean="0"/>
              <a:t> lain </a:t>
            </a:r>
            <a:r>
              <a:rPr lang="en-US" sz="2500" dirty="0" err="1" smtClean="0"/>
              <a:t>mungkin</a:t>
            </a:r>
            <a:r>
              <a:rPr lang="en-US" sz="2500" dirty="0" smtClean="0"/>
              <a:t> </a:t>
            </a:r>
            <a:r>
              <a:rPr lang="en-US" sz="2500" dirty="0" err="1" smtClean="0"/>
              <a:t>saja</a:t>
            </a:r>
            <a:r>
              <a:rPr lang="en-US" sz="2500" dirty="0" smtClean="0"/>
              <a:t> </a:t>
            </a:r>
            <a:r>
              <a:rPr lang="en-US" sz="2500" dirty="0" err="1" smtClean="0"/>
              <a:t>ada</a:t>
            </a:r>
            <a:r>
              <a:rPr lang="en-US" sz="2500" dirty="0" smtClean="0"/>
              <a:t> </a:t>
            </a:r>
            <a:r>
              <a:rPr lang="en-US" sz="2500" dirty="0" err="1" smtClean="0"/>
              <a:t>karena</a:t>
            </a:r>
            <a:r>
              <a:rPr lang="en-US" sz="2500" dirty="0" smtClean="0"/>
              <a:t> </a:t>
            </a:r>
            <a:r>
              <a:rPr lang="en-US" sz="2500" dirty="0" err="1" smtClean="0"/>
              <a:t>semua</a:t>
            </a:r>
            <a:r>
              <a:rPr lang="en-US" sz="2500" dirty="0" smtClean="0"/>
              <a:t> </a:t>
            </a:r>
            <a:r>
              <a:rPr lang="id-ID" sz="2500" dirty="0" smtClean="0"/>
              <a:t>o</a:t>
            </a:r>
            <a:r>
              <a:rPr lang="en-US" sz="2500" dirty="0" err="1" smtClean="0"/>
              <a:t>bject</a:t>
            </a:r>
            <a:r>
              <a:rPr lang="en-US" sz="2500" dirty="0" smtClean="0"/>
              <a:t> </a:t>
            </a:r>
            <a:r>
              <a:rPr lang="en-US" sz="2500" dirty="0" err="1" smtClean="0"/>
              <a:t>dapat</a:t>
            </a:r>
            <a:r>
              <a:rPr lang="en-US" sz="2500" dirty="0" smtClean="0"/>
              <a:t> </a:t>
            </a:r>
            <a:r>
              <a:rPr lang="en-US" sz="2500" dirty="0" err="1" smtClean="0"/>
              <a:t>ditambahkan</a:t>
            </a:r>
            <a:r>
              <a:rPr lang="en-US" sz="2500" dirty="0" smtClean="0"/>
              <a:t> </a:t>
            </a:r>
            <a:r>
              <a:rPr lang="en-US" sz="2500" dirty="0" err="1" smtClean="0"/>
              <a:t>dengan</a:t>
            </a:r>
            <a:r>
              <a:rPr lang="en-US" sz="2500" dirty="0" smtClean="0"/>
              <a:t> </a:t>
            </a:r>
            <a:r>
              <a:rPr lang="en-US" sz="2500" dirty="0" err="1" smtClean="0"/>
              <a:t>metode</a:t>
            </a:r>
            <a:r>
              <a:rPr lang="en-US" sz="2500" dirty="0" smtClean="0"/>
              <a:t> add() </a:t>
            </a:r>
            <a:r>
              <a:rPr lang="en-US" sz="2500" dirty="0" err="1" smtClean="0"/>
              <a:t>diatas</a:t>
            </a: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111493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021263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C00000"/>
                </a:solidFill>
              </a:rPr>
              <a:t>Tipe</a:t>
            </a:r>
            <a:r>
              <a:rPr lang="en-US" sz="3200" dirty="0" smtClean="0">
                <a:solidFill>
                  <a:srgbClr val="C00000"/>
                </a:solidFill>
              </a:rPr>
              <a:t> gene</a:t>
            </a:r>
            <a:r>
              <a:rPr lang="id-ID" sz="3200" dirty="0" smtClean="0">
                <a:solidFill>
                  <a:srgbClr val="C00000"/>
                </a:solidFill>
              </a:rPr>
              <a:t>r</a:t>
            </a:r>
            <a:r>
              <a:rPr lang="en-US" sz="3200" dirty="0" err="1" smtClean="0">
                <a:solidFill>
                  <a:srgbClr val="C00000"/>
                </a:solidFill>
              </a:rPr>
              <a:t>ic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pada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koleksi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diterapkan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menambahkan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tanda</a:t>
            </a:r>
            <a:r>
              <a:rPr lang="en-US" sz="3200" dirty="0" smtClean="0">
                <a:solidFill>
                  <a:srgbClr val="C00000"/>
                </a:solidFill>
              </a:rPr>
              <a:t> &lt;&gt;</a:t>
            </a:r>
          </a:p>
          <a:p>
            <a:r>
              <a:rPr lang="en-US" sz="3200" dirty="0" err="1" smtClean="0">
                <a:cs typeface="Arial" pitchFamily="34" charset="0"/>
              </a:rPr>
              <a:t>Bila</a:t>
            </a:r>
            <a:r>
              <a:rPr lang="en-US" sz="3200" dirty="0" smtClean="0">
                <a:cs typeface="Arial" pitchFamily="34" charset="0"/>
              </a:rPr>
              <a:t> </a:t>
            </a:r>
            <a:r>
              <a:rPr lang="en-US" sz="3200" dirty="0" err="1" smtClean="0">
                <a:cs typeface="Arial" pitchFamily="34" charset="0"/>
              </a:rPr>
              <a:t>kita</a:t>
            </a:r>
            <a:r>
              <a:rPr lang="en-US" sz="3200" dirty="0" smtClean="0">
                <a:cs typeface="Arial" pitchFamily="34" charset="0"/>
              </a:rPr>
              <a:t> </a:t>
            </a:r>
            <a:r>
              <a:rPr lang="en-US" sz="3200" dirty="0" err="1" smtClean="0">
                <a:cs typeface="Arial" pitchFamily="34" charset="0"/>
              </a:rPr>
              <a:t>berusaha</a:t>
            </a:r>
            <a:r>
              <a:rPr lang="en-US" sz="3200" dirty="0" smtClean="0">
                <a:cs typeface="Arial" pitchFamily="34" charset="0"/>
              </a:rPr>
              <a:t> </a:t>
            </a:r>
            <a:r>
              <a:rPr lang="en-US" sz="3200" dirty="0" err="1" smtClean="0">
                <a:cs typeface="Arial" pitchFamily="34" charset="0"/>
              </a:rPr>
              <a:t>menambahkan</a:t>
            </a:r>
            <a:r>
              <a:rPr lang="en-US" sz="3200" dirty="0" smtClean="0">
                <a:cs typeface="Arial" pitchFamily="34" charset="0"/>
              </a:rPr>
              <a:t> </a:t>
            </a:r>
            <a:r>
              <a:rPr lang="en-US" sz="3200" dirty="0" err="1" smtClean="0">
                <a:cs typeface="Arial" pitchFamily="34" charset="0"/>
              </a:rPr>
              <a:t>elemen</a:t>
            </a:r>
            <a:r>
              <a:rPr lang="en-US" sz="3200" dirty="0" smtClean="0">
                <a:cs typeface="Arial" pitchFamily="34" charset="0"/>
              </a:rPr>
              <a:t> </a:t>
            </a:r>
            <a:r>
              <a:rPr lang="en-US" sz="3200" dirty="0" err="1" smtClean="0">
                <a:cs typeface="Arial" pitchFamily="34" charset="0"/>
              </a:rPr>
              <a:t>dengan</a:t>
            </a:r>
            <a:r>
              <a:rPr lang="en-US" sz="3200" dirty="0" smtClean="0">
                <a:cs typeface="Arial" pitchFamily="34" charset="0"/>
              </a:rPr>
              <a:t> </a:t>
            </a:r>
            <a:r>
              <a:rPr lang="en-US" sz="3200" dirty="0" err="1" smtClean="0">
                <a:cs typeface="Arial" pitchFamily="34" charset="0"/>
              </a:rPr>
              <a:t>tipe</a:t>
            </a:r>
            <a:r>
              <a:rPr lang="en-US" sz="3200" dirty="0" smtClean="0">
                <a:cs typeface="Arial" pitchFamily="34" charset="0"/>
              </a:rPr>
              <a:t> data </a:t>
            </a:r>
            <a:r>
              <a:rPr lang="en-US" sz="3200" dirty="0" err="1" smtClean="0">
                <a:cs typeface="Arial" pitchFamily="34" charset="0"/>
              </a:rPr>
              <a:t>berbeda</a:t>
            </a:r>
            <a:r>
              <a:rPr lang="en-US" sz="3200" dirty="0" smtClean="0">
                <a:cs typeface="Arial" pitchFamily="34" charset="0"/>
              </a:rPr>
              <a:t>, </a:t>
            </a:r>
            <a:r>
              <a:rPr lang="en-US" sz="3200" dirty="0" err="1" smtClean="0">
                <a:cs typeface="Arial" pitchFamily="34" charset="0"/>
              </a:rPr>
              <a:t>maka</a:t>
            </a:r>
            <a:r>
              <a:rPr lang="en-US" sz="3200" dirty="0" smtClean="0">
                <a:cs typeface="Arial" pitchFamily="34" charset="0"/>
              </a:rPr>
              <a:t> </a:t>
            </a:r>
            <a:r>
              <a:rPr lang="en-US" sz="3200" dirty="0" err="1" smtClean="0">
                <a:cs typeface="Arial" pitchFamily="34" charset="0"/>
              </a:rPr>
              <a:t>akan</a:t>
            </a:r>
            <a:r>
              <a:rPr lang="en-US" sz="3200" dirty="0" smtClean="0">
                <a:cs typeface="Arial" pitchFamily="34" charset="0"/>
              </a:rPr>
              <a:t> </a:t>
            </a:r>
            <a:r>
              <a:rPr lang="en-US" sz="3200" dirty="0" err="1" smtClean="0">
                <a:cs typeface="Arial" pitchFamily="34" charset="0"/>
              </a:rPr>
              <a:t>keluar</a:t>
            </a:r>
            <a:r>
              <a:rPr lang="en-US" sz="3200" dirty="0" smtClean="0">
                <a:cs typeface="Arial" pitchFamily="34" charset="0"/>
              </a:rPr>
              <a:t> error</a:t>
            </a:r>
          </a:p>
          <a:p>
            <a:r>
              <a:rPr lang="en-US" sz="3200" dirty="0" err="1" smtClean="0">
                <a:cs typeface="Arial" pitchFamily="34" charset="0"/>
              </a:rPr>
              <a:t>Dengan</a:t>
            </a:r>
            <a:r>
              <a:rPr lang="en-US" sz="3200" dirty="0" smtClean="0"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cs typeface="Arial" pitchFamily="34" charset="0"/>
              </a:rPr>
              <a:t>adanya</a:t>
            </a:r>
            <a:r>
              <a:rPr lang="en-US" sz="3200" dirty="0" smtClean="0">
                <a:solidFill>
                  <a:srgbClr val="C00000"/>
                </a:solidFill>
                <a:cs typeface="Arial" pitchFamily="34" charset="0"/>
              </a:rPr>
              <a:t> generic, program </a:t>
            </a:r>
            <a:r>
              <a:rPr lang="en-US" sz="3200" dirty="0" err="1" smtClean="0">
                <a:solidFill>
                  <a:srgbClr val="C00000"/>
                </a:solidFill>
                <a:cs typeface="Arial" pitchFamily="34" charset="0"/>
              </a:rPr>
              <a:t>dapat</a:t>
            </a:r>
            <a:r>
              <a:rPr lang="en-US" sz="3200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cs typeface="Arial" pitchFamily="34" charset="0"/>
              </a:rPr>
              <a:t>lebih</a:t>
            </a:r>
            <a:r>
              <a:rPr lang="en-US" sz="3200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cs typeface="Arial" pitchFamily="34" charset="0"/>
              </a:rPr>
              <a:t>handal</a:t>
            </a:r>
            <a:r>
              <a:rPr lang="en-US" sz="3200" dirty="0" smtClean="0">
                <a:cs typeface="Arial" pitchFamily="34" charset="0"/>
              </a:rPr>
              <a:t>, </a:t>
            </a:r>
            <a:r>
              <a:rPr lang="en-US" sz="3200" dirty="0" err="1" smtClean="0">
                <a:cs typeface="Arial" pitchFamily="34" charset="0"/>
              </a:rPr>
              <a:t>karena</a:t>
            </a:r>
            <a:r>
              <a:rPr lang="en-US" sz="3200" dirty="0" smtClean="0">
                <a:cs typeface="Arial" pitchFamily="34" charset="0"/>
              </a:rPr>
              <a:t> </a:t>
            </a:r>
            <a:r>
              <a:rPr lang="en-US" sz="3200" dirty="0" err="1" smtClean="0">
                <a:cs typeface="Arial" pitchFamily="34" charset="0"/>
              </a:rPr>
              <a:t>kesalahan</a:t>
            </a:r>
            <a:r>
              <a:rPr lang="en-US" sz="3200" dirty="0" smtClean="0">
                <a:cs typeface="Arial" pitchFamily="34" charset="0"/>
              </a:rPr>
              <a:t> programmer </a:t>
            </a:r>
            <a:r>
              <a:rPr lang="en-US" sz="3200" dirty="0" err="1" smtClean="0">
                <a:cs typeface="Arial" pitchFamily="34" charset="0"/>
              </a:rPr>
              <a:t>dapat</a:t>
            </a:r>
            <a:r>
              <a:rPr lang="en-US" sz="3200" dirty="0" smtClean="0">
                <a:cs typeface="Arial" pitchFamily="34" charset="0"/>
              </a:rPr>
              <a:t> </a:t>
            </a:r>
            <a:r>
              <a:rPr lang="en-US" sz="3200" dirty="0" err="1" smtClean="0">
                <a:cs typeface="Arial" pitchFamily="34" charset="0"/>
              </a:rPr>
              <a:t>dicegah</a:t>
            </a:r>
            <a:endParaRPr lang="en-US" sz="320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464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4.4 </a:t>
            </a:r>
            <a:r>
              <a:rPr lang="id-ID" sz="4400" dirty="0" smtClean="0"/>
              <a:t>Sorting Algorithms</a:t>
            </a:r>
            <a:endParaRPr lang="id-ID" sz="4400" dirty="0"/>
          </a:p>
        </p:txBody>
      </p:sp>
    </p:spTree>
    <p:extLst>
      <p:ext uri="{BB962C8B-B14F-4D97-AF65-F5344CB8AC3E}">
        <p14:creationId xmlns:p14="http://schemas.microsoft.com/office/powerpoint/2010/main" val="1014343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 smtClean="0"/>
              <a:t>Sorting</a:t>
            </a:r>
            <a:r>
              <a:rPr lang="id-ID" dirty="0" smtClean="0"/>
              <a:t> </a:t>
            </a:r>
            <a:r>
              <a:rPr lang="id-ID" dirty="0" err="1" smtClean="0"/>
              <a:t>Algorithms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Algoritma </a:t>
            </a:r>
            <a:r>
              <a:rPr lang="id-ID" dirty="0" err="1" smtClean="0"/>
              <a:t>sorting</a:t>
            </a:r>
            <a:r>
              <a:rPr lang="id-ID" dirty="0" smtClean="0"/>
              <a:t> adalah algoritma dasar yang paling sering digunakan</a:t>
            </a:r>
          </a:p>
          <a:p>
            <a:r>
              <a:rPr lang="id-ID" dirty="0" smtClean="0"/>
              <a:t>Data dalam keadaan yang sudah urut (sesuai dengan kunci pengurutan tertentu) akan memudahkan kita dalam manipulasi berikutnya</a:t>
            </a:r>
          </a:p>
          <a:p>
            <a:r>
              <a:rPr lang="id-ID" dirty="0" smtClean="0"/>
              <a:t>Beberapa algoritma </a:t>
            </a:r>
            <a:r>
              <a:rPr lang="id-ID" dirty="0" err="1" smtClean="0"/>
              <a:t>sorting</a:t>
            </a:r>
            <a:r>
              <a:rPr lang="id-ID" dirty="0" smtClean="0"/>
              <a:t>:</a:t>
            </a:r>
          </a:p>
          <a:p>
            <a:pPr lvl="1"/>
            <a:r>
              <a:rPr lang="id-ID" dirty="0" err="1" smtClean="0"/>
              <a:t>Bubble</a:t>
            </a:r>
            <a:r>
              <a:rPr lang="id-ID" dirty="0" smtClean="0"/>
              <a:t> </a:t>
            </a:r>
            <a:r>
              <a:rPr lang="id-ID" dirty="0" err="1" smtClean="0"/>
              <a:t>Sort</a:t>
            </a:r>
            <a:endParaRPr lang="id-ID" dirty="0" smtClean="0"/>
          </a:p>
          <a:p>
            <a:pPr lvl="1"/>
            <a:r>
              <a:rPr lang="id-ID" dirty="0" err="1" smtClean="0"/>
              <a:t>Merge</a:t>
            </a:r>
            <a:r>
              <a:rPr lang="id-ID" dirty="0" smtClean="0"/>
              <a:t> </a:t>
            </a:r>
            <a:r>
              <a:rPr lang="id-ID" dirty="0" err="1" smtClean="0"/>
              <a:t>Sort</a:t>
            </a:r>
            <a:endParaRPr lang="id-ID" dirty="0" smtClean="0"/>
          </a:p>
          <a:p>
            <a:pPr lvl="1"/>
            <a:r>
              <a:rPr lang="id-ID" dirty="0" err="1" smtClean="0"/>
              <a:t>Selection</a:t>
            </a:r>
            <a:r>
              <a:rPr lang="id-ID" dirty="0" smtClean="0"/>
              <a:t> </a:t>
            </a:r>
            <a:r>
              <a:rPr lang="id-ID" dirty="0" err="1" smtClean="0"/>
              <a:t>Sort</a:t>
            </a:r>
            <a:endParaRPr lang="id-ID" dirty="0" smtClean="0"/>
          </a:p>
          <a:p>
            <a:pPr lvl="1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6508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 smtClean="0"/>
              <a:t>Bubble</a:t>
            </a:r>
            <a:r>
              <a:rPr lang="id-ID" dirty="0" smtClean="0"/>
              <a:t> </a:t>
            </a:r>
            <a:r>
              <a:rPr lang="id-ID" dirty="0" err="1" smtClean="0"/>
              <a:t>Sort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Pengurutan dengan </a:t>
            </a:r>
            <a:r>
              <a:rPr lang="id-ID" dirty="0" smtClean="0">
                <a:solidFill>
                  <a:srgbClr val="C00000"/>
                </a:solidFill>
              </a:rPr>
              <a:t>membandingkan </a:t>
            </a:r>
            <a:r>
              <a:rPr lang="id-ID" dirty="0" err="1" smtClean="0">
                <a:solidFill>
                  <a:srgbClr val="C00000"/>
                </a:solidFill>
              </a:rPr>
              <a:t>suatu</a:t>
            </a:r>
            <a:r>
              <a:rPr lang="id-ID" dirty="0" smtClean="0">
                <a:solidFill>
                  <a:srgbClr val="C00000"/>
                </a:solidFill>
              </a:rPr>
              <a:t> elemen dengan elemen berikutnya</a:t>
            </a:r>
          </a:p>
          <a:p>
            <a:r>
              <a:rPr lang="id-ID" dirty="0"/>
              <a:t>J</a:t>
            </a:r>
            <a:r>
              <a:rPr lang="id-ID" dirty="0" smtClean="0"/>
              <a:t>ika elemen sekarang </a:t>
            </a:r>
            <a:r>
              <a:rPr lang="id-ID" dirty="0" smtClean="0">
                <a:solidFill>
                  <a:srgbClr val="C00000"/>
                </a:solidFill>
              </a:rPr>
              <a:t>lebih besar </a:t>
            </a:r>
            <a:r>
              <a:rPr lang="id-ID" dirty="0" smtClean="0"/>
              <a:t>daripada elemen berikutnya maka </a:t>
            </a:r>
            <a:r>
              <a:rPr lang="id-ID" dirty="0" smtClean="0">
                <a:solidFill>
                  <a:srgbClr val="C00000"/>
                </a:solidFill>
              </a:rPr>
              <a:t>elemen tersebut akan ditukar</a:t>
            </a:r>
          </a:p>
          <a:p>
            <a:r>
              <a:rPr lang="id-ID" dirty="0" smtClean="0"/>
              <a:t>Data yang ingin diurutkan: </a:t>
            </a:r>
            <a:r>
              <a:rPr lang="id-ID" sz="3200" dirty="0"/>
              <a:t>34, </a:t>
            </a:r>
            <a:r>
              <a:rPr lang="id-ID" sz="3200" dirty="0" smtClean="0"/>
              <a:t>86</a:t>
            </a:r>
            <a:r>
              <a:rPr lang="id-ID" sz="3200" smtClean="0"/>
              <a:t>, 15</a:t>
            </a:r>
          </a:p>
          <a:p>
            <a:r>
              <a:rPr lang="id-ID" sz="3200" smtClean="0"/>
              <a:t>Catatan:	</a:t>
            </a:r>
            <a:r>
              <a:rPr lang="id-ID" sz="2800" smtClean="0"/>
              <a:t>data[i], data[i+1]</a:t>
            </a:r>
          </a:p>
          <a:p>
            <a:pPr lvl="1"/>
            <a:r>
              <a:rPr lang="id-ID" sz="2800" smtClean="0"/>
              <a:t>data[0] = 34</a:t>
            </a:r>
          </a:p>
          <a:p>
            <a:pPr lvl="1"/>
            <a:r>
              <a:rPr lang="id-ID" sz="3200" smtClean="0"/>
              <a:t>data[1] = 86</a:t>
            </a:r>
          </a:p>
          <a:p>
            <a:pPr lvl="1"/>
            <a:r>
              <a:rPr lang="id-ID" sz="2800"/>
              <a:t>d</a:t>
            </a:r>
            <a:r>
              <a:rPr lang="id-ID" sz="2800" smtClean="0"/>
              <a:t>ata[2] = 15</a:t>
            </a:r>
            <a:endParaRPr lang="id-ID" sz="2800" dirty="0" smtClean="0"/>
          </a:p>
          <a:p>
            <a:r>
              <a:rPr lang="id-ID" smtClean="0"/>
              <a:t>Menukar data: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73183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/>
              <a:t>4. Java Algorithms</a:t>
            </a:r>
            <a:endParaRPr lang="id-ID" sz="7200" dirty="0"/>
          </a:p>
        </p:txBody>
      </p:sp>
    </p:spTree>
    <p:extLst>
      <p:ext uri="{BB962C8B-B14F-4D97-AF65-F5344CB8AC3E}">
        <p14:creationId xmlns:p14="http://schemas.microsoft.com/office/powerpoint/2010/main" val="3571012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Alur Algoritma </a:t>
            </a:r>
            <a:r>
              <a:rPr lang="id-ID" dirty="0" err="1" smtClean="0"/>
              <a:t>Bubble</a:t>
            </a:r>
            <a:r>
              <a:rPr lang="id-ID" dirty="0" smtClean="0"/>
              <a:t> </a:t>
            </a:r>
            <a:r>
              <a:rPr lang="id-ID" dirty="0" err="1" smtClean="0"/>
              <a:t>Sort</a:t>
            </a:r>
            <a:r>
              <a:rPr lang="id-ID" dirty="0" smtClean="0"/>
              <a:t>  (34 86 15)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6200" y="1066800"/>
          <a:ext cx="9067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Curved Up Arrow 13"/>
          <p:cNvSpPr/>
          <p:nvPr/>
        </p:nvSpPr>
        <p:spPr bwMode="auto">
          <a:xfrm>
            <a:off x="3200400" y="2282190"/>
            <a:ext cx="457200" cy="304800"/>
          </a:xfrm>
          <a:prstGeom prst="curvedUp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Curved Up Arrow 14"/>
          <p:cNvSpPr/>
          <p:nvPr/>
        </p:nvSpPr>
        <p:spPr bwMode="auto">
          <a:xfrm>
            <a:off x="3924300" y="3783330"/>
            <a:ext cx="457200" cy="304800"/>
          </a:xfrm>
          <a:prstGeom prst="curvedUp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Curved Up Arrow 15"/>
          <p:cNvSpPr/>
          <p:nvPr/>
        </p:nvSpPr>
        <p:spPr bwMode="auto">
          <a:xfrm>
            <a:off x="5372100" y="2297430"/>
            <a:ext cx="457200" cy="304800"/>
          </a:xfrm>
          <a:prstGeom prst="curvedUp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850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Alur Algoritma Bubble Sort  (34 86 15)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85750" y="1066800"/>
          <a:ext cx="8553448" cy="27432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138362"/>
                <a:gridCol w="2138362"/>
                <a:gridCol w="2138362"/>
                <a:gridCol w="21383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LANGKAH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bilangan</a:t>
                      </a:r>
                      <a:r>
                        <a:rPr lang="en-US" sz="2400" dirty="0" smtClean="0"/>
                        <a:t>[0]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bilangan</a:t>
                      </a:r>
                      <a:r>
                        <a:rPr lang="en-US" sz="2400" dirty="0" smtClean="0"/>
                        <a:t>[1]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Bilangan</a:t>
                      </a:r>
                      <a:r>
                        <a:rPr lang="en-US" sz="2400" dirty="0" smtClean="0"/>
                        <a:t>[2]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86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86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34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86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86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urved Up Arrow 4"/>
          <p:cNvSpPr/>
          <p:nvPr/>
        </p:nvSpPr>
        <p:spPr bwMode="auto">
          <a:xfrm>
            <a:off x="3987005" y="1805940"/>
            <a:ext cx="1143000" cy="304800"/>
          </a:xfrm>
          <a:prstGeom prst="curvedUp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Curved Up Arrow 5"/>
          <p:cNvSpPr/>
          <p:nvPr/>
        </p:nvSpPr>
        <p:spPr bwMode="auto">
          <a:xfrm>
            <a:off x="6172200" y="2286000"/>
            <a:ext cx="1143000" cy="304800"/>
          </a:xfrm>
          <a:prstGeom prst="curvedUp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Curved Up Arrow 6"/>
          <p:cNvSpPr/>
          <p:nvPr/>
        </p:nvSpPr>
        <p:spPr bwMode="auto">
          <a:xfrm>
            <a:off x="3987005" y="3200400"/>
            <a:ext cx="1143000" cy="304800"/>
          </a:xfrm>
          <a:prstGeom prst="curvedUp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157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1" y="190500"/>
            <a:ext cx="8991600" cy="647700"/>
          </a:xfrm>
        </p:spPr>
        <p:txBody>
          <a:bodyPr/>
          <a:lstStyle/>
          <a:p>
            <a:r>
              <a:rPr lang="id-ID" sz="3200" dirty="0" err="1" smtClean="0"/>
              <a:t>BubbleSort</a:t>
            </a:r>
            <a:r>
              <a:rPr lang="en-US" sz="3200" dirty="0" smtClean="0"/>
              <a:t>.java</a:t>
            </a:r>
            <a:r>
              <a:rPr lang="id-ID" sz="3200" dirty="0" smtClean="0"/>
              <a:t>			</a:t>
            </a:r>
            <a:r>
              <a:rPr lang="id-ID" sz="3200" dirty="0" err="1" smtClean="0"/>
              <a:t>BubbleSortBeraksi.java</a:t>
            </a:r>
            <a:endParaRPr lang="en-US" sz="3200" dirty="0"/>
          </a:p>
        </p:txBody>
      </p:sp>
      <p:sp>
        <p:nvSpPr>
          <p:cNvPr id="4" name="Content Placeholder 5"/>
          <p:cNvSpPr>
            <a:spLocks noGrp="1"/>
          </p:cNvSpPr>
          <p:nvPr>
            <p:ph sz="half" idx="1"/>
          </p:nvPr>
        </p:nvSpPr>
        <p:spPr>
          <a:xfrm>
            <a:off x="4800600" y="838200"/>
            <a:ext cx="4419600" cy="6019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buNone/>
            </a:pPr>
            <a:r>
              <a:rPr lang="id-ID" sz="1600" dirty="0" err="1"/>
              <a:t>public</a:t>
            </a:r>
            <a:r>
              <a:rPr lang="id-ID" sz="1600" dirty="0"/>
              <a:t> </a:t>
            </a:r>
            <a:r>
              <a:rPr lang="id-ID" sz="1600" dirty="0" err="1"/>
              <a:t>class</a:t>
            </a:r>
            <a:r>
              <a:rPr lang="id-ID" sz="1600" dirty="0"/>
              <a:t> </a:t>
            </a:r>
            <a:r>
              <a:rPr lang="id-ID" sz="1600" dirty="0" err="1" smtClean="0"/>
              <a:t>BubbleSortBeraksi</a:t>
            </a:r>
            <a:r>
              <a:rPr lang="id-ID" sz="1600" dirty="0" smtClean="0"/>
              <a:t>{</a:t>
            </a:r>
            <a:endParaRPr lang="id-ID" sz="1600" dirty="0"/>
          </a:p>
          <a:p>
            <a:pPr>
              <a:buNone/>
            </a:pPr>
            <a:r>
              <a:rPr lang="id-ID" sz="1600" dirty="0"/>
              <a:t>   </a:t>
            </a:r>
            <a:r>
              <a:rPr lang="id-ID" sz="1600" dirty="0" err="1"/>
              <a:t>public</a:t>
            </a:r>
            <a:r>
              <a:rPr lang="id-ID" sz="1600" dirty="0"/>
              <a:t> </a:t>
            </a:r>
            <a:r>
              <a:rPr lang="id-ID" sz="1600" dirty="0" err="1"/>
              <a:t>static</a:t>
            </a:r>
            <a:r>
              <a:rPr lang="id-ID" sz="1600" dirty="0"/>
              <a:t> </a:t>
            </a:r>
            <a:r>
              <a:rPr lang="id-ID" sz="1600" dirty="0" err="1"/>
              <a:t>void</a:t>
            </a:r>
            <a:r>
              <a:rPr lang="id-ID" sz="1600" dirty="0"/>
              <a:t> main(</a:t>
            </a:r>
            <a:r>
              <a:rPr lang="id-ID" sz="1600" dirty="0" err="1"/>
              <a:t>String</a:t>
            </a:r>
            <a:r>
              <a:rPr lang="id-ID" sz="1600" dirty="0"/>
              <a:t>[] </a:t>
            </a:r>
            <a:r>
              <a:rPr lang="id-ID" sz="1600" dirty="0" err="1"/>
              <a:t>args</a:t>
            </a:r>
            <a:r>
              <a:rPr lang="id-ID" sz="1600" dirty="0"/>
              <a:t>){</a:t>
            </a:r>
          </a:p>
          <a:p>
            <a:pPr>
              <a:buNone/>
            </a:pPr>
            <a:endParaRPr lang="id-ID" sz="1600" dirty="0"/>
          </a:p>
          <a:p>
            <a:pPr>
              <a:buNone/>
            </a:pPr>
            <a:r>
              <a:rPr lang="id-ID" sz="1600" dirty="0"/>
              <a:t>        </a:t>
            </a:r>
            <a:r>
              <a:rPr lang="id-ID" sz="1600" dirty="0" err="1"/>
              <a:t>int</a:t>
            </a:r>
            <a:r>
              <a:rPr lang="id-ID" sz="1600" dirty="0"/>
              <a:t> data[] = {34, </a:t>
            </a:r>
            <a:r>
              <a:rPr lang="id-ID" sz="1600" dirty="0" smtClean="0"/>
              <a:t>86, 15};</a:t>
            </a:r>
            <a:endParaRPr lang="id-ID" sz="1600" dirty="0"/>
          </a:p>
          <a:p>
            <a:pPr>
              <a:buNone/>
            </a:pPr>
            <a:endParaRPr lang="id-ID" sz="1600" dirty="0"/>
          </a:p>
          <a:p>
            <a:pPr>
              <a:buNone/>
            </a:pPr>
            <a:r>
              <a:rPr lang="id-ID" sz="1600" dirty="0"/>
              <a:t>        </a:t>
            </a:r>
            <a:r>
              <a:rPr lang="id-ID" sz="1600" dirty="0" err="1"/>
              <a:t>System.out.print</a:t>
            </a:r>
            <a:r>
              <a:rPr lang="id-ID" sz="1600" dirty="0"/>
              <a:t>("Data awal: ");</a:t>
            </a:r>
          </a:p>
          <a:p>
            <a:pPr>
              <a:buNone/>
            </a:pPr>
            <a:r>
              <a:rPr lang="id-ID" sz="1600" dirty="0"/>
              <a:t>        for(</a:t>
            </a:r>
            <a:r>
              <a:rPr lang="id-ID" sz="1600" dirty="0" err="1"/>
              <a:t>int</a:t>
            </a:r>
            <a:r>
              <a:rPr lang="id-ID" sz="1600" dirty="0"/>
              <a:t> i=0;</a:t>
            </a:r>
            <a:r>
              <a:rPr lang="id-ID" sz="1600" dirty="0" err="1"/>
              <a:t>i&lt;data.length</a:t>
            </a:r>
            <a:r>
              <a:rPr lang="id-ID" sz="1600" dirty="0"/>
              <a:t>;i++){</a:t>
            </a:r>
          </a:p>
          <a:p>
            <a:pPr>
              <a:buNone/>
            </a:pPr>
            <a:r>
              <a:rPr lang="id-ID" sz="1600" dirty="0"/>
              <a:t>            </a:t>
            </a:r>
            <a:r>
              <a:rPr lang="id-ID" sz="1600" dirty="0" smtClean="0"/>
              <a:t>   </a:t>
            </a:r>
            <a:r>
              <a:rPr lang="id-ID" sz="1600" dirty="0" err="1" smtClean="0"/>
              <a:t>System.out.print</a:t>
            </a:r>
            <a:r>
              <a:rPr lang="id-ID" sz="1600" dirty="0" smtClean="0"/>
              <a:t>(data[i</a:t>
            </a:r>
            <a:r>
              <a:rPr lang="id-ID" sz="1600" dirty="0"/>
              <a:t>] + " ");</a:t>
            </a:r>
          </a:p>
          <a:p>
            <a:pPr>
              <a:buNone/>
            </a:pPr>
            <a:r>
              <a:rPr lang="id-ID" sz="1600" dirty="0"/>
              <a:t>        }</a:t>
            </a:r>
          </a:p>
          <a:p>
            <a:pPr>
              <a:buNone/>
            </a:pPr>
            <a:r>
              <a:rPr lang="id-ID" sz="1600" dirty="0"/>
              <a:t>        </a:t>
            </a:r>
          </a:p>
          <a:p>
            <a:pPr>
              <a:buNone/>
            </a:pPr>
            <a:r>
              <a:rPr lang="id-ID" sz="1600" dirty="0"/>
              <a:t>        </a:t>
            </a:r>
            <a:r>
              <a:rPr lang="id-ID" sz="1600" b="1" dirty="0" err="1">
                <a:solidFill>
                  <a:srgbClr val="C00000"/>
                </a:solidFill>
              </a:rPr>
              <a:t>BubbleSort.urutkan</a:t>
            </a:r>
            <a:r>
              <a:rPr lang="id-ID" sz="1600" b="1" dirty="0">
                <a:solidFill>
                  <a:srgbClr val="C00000"/>
                </a:solidFill>
              </a:rPr>
              <a:t>(data</a:t>
            </a:r>
            <a:r>
              <a:rPr lang="id-ID" sz="1600" b="1" dirty="0" smtClean="0">
                <a:solidFill>
                  <a:srgbClr val="C00000"/>
                </a:solidFill>
              </a:rPr>
              <a:t>);</a:t>
            </a:r>
          </a:p>
          <a:p>
            <a:pPr>
              <a:buNone/>
            </a:pPr>
            <a:endParaRPr lang="id-ID" sz="1600" dirty="0"/>
          </a:p>
          <a:p>
            <a:pPr>
              <a:buNone/>
            </a:pPr>
            <a:r>
              <a:rPr lang="id-ID" sz="1600" dirty="0"/>
              <a:t>        </a:t>
            </a:r>
            <a:r>
              <a:rPr lang="id-ID" sz="1600" dirty="0" err="1"/>
              <a:t>System.out.print</a:t>
            </a:r>
            <a:r>
              <a:rPr lang="id-ID" sz="1600" dirty="0"/>
              <a:t>('\n' + "Data hasil: ");</a:t>
            </a:r>
          </a:p>
          <a:p>
            <a:pPr>
              <a:buNone/>
            </a:pPr>
            <a:r>
              <a:rPr lang="id-ID" sz="1600" dirty="0"/>
              <a:t>        for(</a:t>
            </a:r>
            <a:r>
              <a:rPr lang="id-ID" sz="1600" dirty="0" err="1"/>
              <a:t>int</a:t>
            </a:r>
            <a:r>
              <a:rPr lang="id-ID" sz="1600" dirty="0"/>
              <a:t> i=0;</a:t>
            </a:r>
            <a:r>
              <a:rPr lang="id-ID" sz="1600" dirty="0" err="1"/>
              <a:t>i&lt;data.length</a:t>
            </a:r>
            <a:r>
              <a:rPr lang="id-ID" sz="1600" dirty="0"/>
              <a:t>;i++){</a:t>
            </a:r>
          </a:p>
          <a:p>
            <a:pPr>
              <a:buNone/>
            </a:pPr>
            <a:r>
              <a:rPr lang="id-ID" sz="1600" dirty="0"/>
              <a:t>            </a:t>
            </a:r>
            <a:r>
              <a:rPr lang="id-ID" sz="1600" dirty="0" smtClean="0"/>
              <a:t>   </a:t>
            </a:r>
            <a:r>
              <a:rPr lang="id-ID" sz="1600" dirty="0" err="1" smtClean="0"/>
              <a:t>System.out.print</a:t>
            </a:r>
            <a:r>
              <a:rPr lang="id-ID" sz="1600" dirty="0" smtClean="0"/>
              <a:t>(data[i</a:t>
            </a:r>
            <a:r>
              <a:rPr lang="id-ID" sz="1600" dirty="0"/>
              <a:t>] + " ");</a:t>
            </a:r>
          </a:p>
          <a:p>
            <a:pPr>
              <a:buNone/>
            </a:pPr>
            <a:r>
              <a:rPr lang="id-ID" sz="1600" dirty="0"/>
              <a:t>        }</a:t>
            </a:r>
          </a:p>
          <a:p>
            <a:pPr>
              <a:buNone/>
            </a:pPr>
            <a:r>
              <a:rPr lang="id-ID" sz="1600" dirty="0"/>
              <a:t>        </a:t>
            </a:r>
            <a:r>
              <a:rPr lang="id-ID" sz="1600" dirty="0" err="1"/>
              <a:t>System.out.println</a:t>
            </a:r>
            <a:r>
              <a:rPr lang="id-ID" sz="1600" dirty="0"/>
              <a:t>();</a:t>
            </a:r>
          </a:p>
          <a:p>
            <a:pPr>
              <a:buNone/>
            </a:pPr>
            <a:r>
              <a:rPr lang="id-ID" sz="1600" dirty="0"/>
              <a:t>    }    </a:t>
            </a:r>
          </a:p>
          <a:p>
            <a:pPr>
              <a:buNone/>
            </a:pPr>
            <a:r>
              <a:rPr lang="id-ID" sz="1600" dirty="0"/>
              <a:t>}</a:t>
            </a: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838200"/>
            <a:ext cx="4800600" cy="6019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id-ID" sz="1600" dirty="0" err="1"/>
              <a:t>public</a:t>
            </a:r>
            <a:r>
              <a:rPr lang="id-ID" sz="1600" dirty="0"/>
              <a:t> </a:t>
            </a:r>
            <a:r>
              <a:rPr lang="id-ID" sz="1600" dirty="0" err="1"/>
              <a:t>class</a:t>
            </a:r>
            <a:r>
              <a:rPr lang="id-ID" sz="1600" dirty="0"/>
              <a:t> </a:t>
            </a:r>
            <a:r>
              <a:rPr lang="id-ID" sz="1600" dirty="0" err="1"/>
              <a:t>BubbleSort</a:t>
            </a:r>
            <a:r>
              <a:rPr lang="id-ID" sz="1600" dirty="0"/>
              <a:t> {</a:t>
            </a:r>
          </a:p>
          <a:p>
            <a:pPr>
              <a:buNone/>
            </a:pPr>
            <a:r>
              <a:rPr lang="id-ID" sz="1600" dirty="0"/>
              <a:t>  </a:t>
            </a:r>
            <a:r>
              <a:rPr lang="id-ID" sz="1600" dirty="0" err="1"/>
              <a:t>public</a:t>
            </a:r>
            <a:r>
              <a:rPr lang="id-ID" sz="1600" dirty="0"/>
              <a:t> </a:t>
            </a:r>
            <a:r>
              <a:rPr lang="id-ID" sz="1600" dirty="0" err="1">
                <a:solidFill>
                  <a:srgbClr val="0070C0"/>
                </a:solidFill>
              </a:rPr>
              <a:t>static</a:t>
            </a:r>
            <a:r>
              <a:rPr lang="id-ID" sz="1600" dirty="0">
                <a:solidFill>
                  <a:srgbClr val="0070C0"/>
                </a:solidFill>
              </a:rPr>
              <a:t> </a:t>
            </a:r>
            <a:r>
              <a:rPr lang="id-ID" sz="1600" dirty="0" err="1"/>
              <a:t>void</a:t>
            </a:r>
            <a:r>
              <a:rPr lang="id-ID" sz="1600" dirty="0"/>
              <a:t> urutkan(</a:t>
            </a:r>
            <a:r>
              <a:rPr lang="id-ID" sz="1600" dirty="0" err="1"/>
              <a:t>int</a:t>
            </a:r>
            <a:r>
              <a:rPr lang="id-ID" sz="1600" dirty="0"/>
              <a:t> data[]){</a:t>
            </a:r>
          </a:p>
          <a:p>
            <a:pPr>
              <a:buNone/>
            </a:pPr>
            <a:r>
              <a:rPr lang="id-ID" sz="1500" dirty="0"/>
              <a:t>        for(</a:t>
            </a:r>
            <a:r>
              <a:rPr lang="id-ID" sz="1500" dirty="0" err="1"/>
              <a:t>int</a:t>
            </a:r>
            <a:r>
              <a:rPr lang="id-ID" sz="1500" dirty="0"/>
              <a:t> langkah=0; </a:t>
            </a:r>
            <a:r>
              <a:rPr lang="id-ID" sz="1500" dirty="0" err="1"/>
              <a:t>langkah&lt;data.length</a:t>
            </a:r>
            <a:r>
              <a:rPr lang="id-ID" sz="1500" dirty="0"/>
              <a:t>; langkah</a:t>
            </a:r>
            <a:r>
              <a:rPr lang="id-ID" sz="1500" dirty="0" smtClean="0"/>
              <a:t>++){</a:t>
            </a:r>
            <a:endParaRPr lang="id-ID" sz="1500" dirty="0"/>
          </a:p>
          <a:p>
            <a:pPr>
              <a:buNone/>
            </a:pPr>
            <a:r>
              <a:rPr lang="id-ID" sz="1500" dirty="0"/>
              <a:t>            for(</a:t>
            </a:r>
            <a:r>
              <a:rPr lang="id-ID" sz="1500" dirty="0" err="1"/>
              <a:t>int</a:t>
            </a:r>
            <a:r>
              <a:rPr lang="id-ID" sz="1500" dirty="0"/>
              <a:t> indeks=0; indeks&lt;data.length-1; indeks++){</a:t>
            </a:r>
          </a:p>
          <a:p>
            <a:pPr>
              <a:buNone/>
            </a:pPr>
            <a:r>
              <a:rPr lang="id-ID" sz="1600" dirty="0"/>
              <a:t>                </a:t>
            </a:r>
            <a:r>
              <a:rPr lang="id-ID" sz="1600" dirty="0" err="1"/>
              <a:t>if</a:t>
            </a:r>
            <a:r>
              <a:rPr lang="id-ID" sz="1600" dirty="0"/>
              <a:t>(data[indeks]&gt;data[indeks+1]){</a:t>
            </a:r>
          </a:p>
          <a:p>
            <a:pPr>
              <a:buNone/>
            </a:pPr>
            <a:r>
              <a:rPr lang="id-ID" sz="1600" b="1" dirty="0">
                <a:solidFill>
                  <a:srgbClr val="C00000"/>
                </a:solidFill>
              </a:rPr>
              <a:t>                    </a:t>
            </a:r>
            <a:r>
              <a:rPr lang="id-ID" sz="1600" b="1" dirty="0" smtClean="0">
                <a:solidFill>
                  <a:srgbClr val="C00000"/>
                </a:solidFill>
              </a:rPr>
              <a:t>   </a:t>
            </a:r>
            <a:r>
              <a:rPr lang="id-ID" sz="1600" b="1" dirty="0" err="1" smtClean="0">
                <a:solidFill>
                  <a:srgbClr val="C00000"/>
                </a:solidFill>
              </a:rPr>
              <a:t>int</a:t>
            </a:r>
            <a:r>
              <a:rPr lang="id-ID" sz="1600" b="1" dirty="0" smtClean="0">
                <a:solidFill>
                  <a:srgbClr val="C00000"/>
                </a:solidFill>
              </a:rPr>
              <a:t> </a:t>
            </a:r>
            <a:r>
              <a:rPr lang="id-ID" sz="1600" b="1" dirty="0" err="1">
                <a:solidFill>
                  <a:srgbClr val="C00000"/>
                </a:solidFill>
              </a:rPr>
              <a:t>temp</a:t>
            </a:r>
            <a:r>
              <a:rPr lang="id-ID" sz="1600" b="1" dirty="0">
                <a:solidFill>
                  <a:srgbClr val="C00000"/>
                </a:solidFill>
              </a:rPr>
              <a:t> = data[indeks];</a:t>
            </a:r>
          </a:p>
          <a:p>
            <a:pPr>
              <a:buNone/>
            </a:pPr>
            <a:r>
              <a:rPr lang="id-ID" sz="1600" b="1" dirty="0">
                <a:solidFill>
                  <a:srgbClr val="C00000"/>
                </a:solidFill>
              </a:rPr>
              <a:t>                    </a:t>
            </a:r>
            <a:r>
              <a:rPr lang="id-ID" sz="1600" b="1" dirty="0" smtClean="0">
                <a:solidFill>
                  <a:srgbClr val="C00000"/>
                </a:solidFill>
              </a:rPr>
              <a:t>   data[indeks</a:t>
            </a:r>
            <a:r>
              <a:rPr lang="id-ID" sz="1600" b="1" dirty="0">
                <a:solidFill>
                  <a:srgbClr val="C00000"/>
                </a:solidFill>
              </a:rPr>
              <a:t>] = data[indeks+1];</a:t>
            </a:r>
          </a:p>
          <a:p>
            <a:pPr>
              <a:buNone/>
            </a:pPr>
            <a:r>
              <a:rPr lang="id-ID" sz="1600" b="1" dirty="0">
                <a:solidFill>
                  <a:srgbClr val="C00000"/>
                </a:solidFill>
              </a:rPr>
              <a:t>                    </a:t>
            </a:r>
            <a:r>
              <a:rPr lang="id-ID" sz="1600" b="1" dirty="0" smtClean="0">
                <a:solidFill>
                  <a:srgbClr val="C00000"/>
                </a:solidFill>
              </a:rPr>
              <a:t>   data[indeks+1</a:t>
            </a:r>
            <a:r>
              <a:rPr lang="id-ID" sz="1600" b="1" dirty="0">
                <a:solidFill>
                  <a:srgbClr val="C00000"/>
                </a:solidFill>
              </a:rPr>
              <a:t>] = </a:t>
            </a:r>
            <a:r>
              <a:rPr lang="id-ID" sz="1600" b="1" dirty="0" err="1">
                <a:solidFill>
                  <a:srgbClr val="C00000"/>
                </a:solidFill>
              </a:rPr>
              <a:t>temp</a:t>
            </a:r>
            <a:r>
              <a:rPr lang="id-ID" sz="1600" b="1" dirty="0">
                <a:solidFill>
                  <a:srgbClr val="C00000"/>
                </a:solidFill>
              </a:rPr>
              <a:t>;                    </a:t>
            </a:r>
          </a:p>
          <a:p>
            <a:pPr>
              <a:buNone/>
            </a:pPr>
            <a:r>
              <a:rPr lang="id-ID" sz="1600" dirty="0"/>
              <a:t>                </a:t>
            </a:r>
            <a:r>
              <a:rPr lang="id-ID" sz="1600" dirty="0" smtClean="0"/>
              <a:t>}</a:t>
            </a:r>
          </a:p>
          <a:p>
            <a:pPr>
              <a:buNone/>
            </a:pPr>
            <a:r>
              <a:rPr lang="id-ID" sz="1600" dirty="0"/>
              <a:t>	 </a:t>
            </a:r>
            <a:r>
              <a:rPr lang="id-ID" sz="1600" dirty="0" smtClean="0"/>
              <a:t>    }</a:t>
            </a:r>
            <a:endParaRPr lang="id-ID" sz="1600" dirty="0"/>
          </a:p>
          <a:p>
            <a:pPr>
              <a:buNone/>
            </a:pPr>
            <a:r>
              <a:rPr lang="id-ID" sz="1600" dirty="0"/>
              <a:t>        }</a:t>
            </a:r>
          </a:p>
          <a:p>
            <a:pPr>
              <a:buNone/>
            </a:pPr>
            <a:r>
              <a:rPr lang="id-ID" sz="1600" dirty="0"/>
              <a:t>    }    </a:t>
            </a:r>
          </a:p>
          <a:p>
            <a:pPr>
              <a:buNone/>
            </a:pPr>
            <a:r>
              <a:rPr lang="id-ID" sz="1600" dirty="0"/>
              <a:t>}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854830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Latihan: Versi GUI dari BubbleSort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1" t="17652" r="32897" b="51267"/>
          <a:stretch/>
        </p:blipFill>
        <p:spPr bwMode="auto">
          <a:xfrm>
            <a:off x="457199" y="1219200"/>
            <a:ext cx="8177003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801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 smtClean="0"/>
              <a:t>Selection</a:t>
            </a:r>
            <a:r>
              <a:rPr lang="id-ID" dirty="0" smtClean="0"/>
              <a:t> </a:t>
            </a:r>
            <a:r>
              <a:rPr lang="id-ID" dirty="0" err="1" smtClean="0"/>
              <a:t>Sort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Pengurutan dengan </a:t>
            </a:r>
            <a:r>
              <a:rPr lang="id-ID" dirty="0" smtClean="0">
                <a:solidFill>
                  <a:srgbClr val="C00000"/>
                </a:solidFill>
              </a:rPr>
              <a:t>mencari elemen berikutnya sampai elemen terakhir</a:t>
            </a:r>
          </a:p>
          <a:p>
            <a:r>
              <a:rPr lang="id-ID" dirty="0" smtClean="0"/>
              <a:t>Jika ditemukan </a:t>
            </a:r>
            <a:r>
              <a:rPr lang="id-ID" dirty="0" smtClean="0">
                <a:solidFill>
                  <a:srgbClr val="C00000"/>
                </a:solidFill>
              </a:rPr>
              <a:t>elemen lain yang lebih kecil </a:t>
            </a:r>
            <a:r>
              <a:rPr lang="id-ID" dirty="0" smtClean="0"/>
              <a:t>dari elemen sekarang, maka elemen tersebut akan </a:t>
            </a:r>
            <a:r>
              <a:rPr lang="id-ID" dirty="0" smtClean="0">
                <a:solidFill>
                  <a:srgbClr val="C00000"/>
                </a:solidFill>
              </a:rPr>
              <a:t>ditukar</a:t>
            </a:r>
          </a:p>
          <a:p>
            <a:r>
              <a:rPr lang="id-ID" dirty="0" smtClean="0"/>
              <a:t>Data yang ingin diurutkan: </a:t>
            </a:r>
            <a:r>
              <a:rPr lang="id-ID" sz="3200" dirty="0"/>
              <a:t>34, </a:t>
            </a:r>
            <a:r>
              <a:rPr lang="id-ID" sz="3200" dirty="0" smtClean="0"/>
              <a:t>86, 15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25749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 smtClean="0"/>
              <a:t>Selection</a:t>
            </a:r>
            <a:r>
              <a:rPr lang="id-ID" dirty="0" smtClean="0"/>
              <a:t> </a:t>
            </a:r>
            <a:r>
              <a:rPr lang="id-ID" dirty="0" err="1" smtClean="0"/>
              <a:t>Sort</a:t>
            </a:r>
            <a:r>
              <a:rPr lang="id-ID" dirty="0" smtClean="0"/>
              <a:t> untuk Data 34 86 15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4657173"/>
              </p:ext>
            </p:extLst>
          </p:nvPr>
        </p:nvGraphicFramePr>
        <p:xfrm>
          <a:off x="76200" y="1066800"/>
          <a:ext cx="9067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Curved Up Arrow 13"/>
          <p:cNvSpPr/>
          <p:nvPr/>
        </p:nvSpPr>
        <p:spPr bwMode="auto">
          <a:xfrm>
            <a:off x="3093308" y="2362200"/>
            <a:ext cx="457200" cy="304800"/>
          </a:xfrm>
          <a:prstGeom prst="curvedUp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Curved Up Arrow 14"/>
          <p:cNvSpPr/>
          <p:nvPr/>
        </p:nvSpPr>
        <p:spPr bwMode="auto">
          <a:xfrm>
            <a:off x="3886200" y="3581400"/>
            <a:ext cx="457200" cy="304800"/>
          </a:xfrm>
          <a:prstGeom prst="curvedUp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Curved Up Arrow 15"/>
          <p:cNvSpPr/>
          <p:nvPr/>
        </p:nvSpPr>
        <p:spPr bwMode="auto">
          <a:xfrm>
            <a:off x="5943600" y="2362200"/>
            <a:ext cx="457200" cy="304800"/>
          </a:xfrm>
          <a:prstGeom prst="curvedUp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Curved Up Arrow 18"/>
          <p:cNvSpPr/>
          <p:nvPr/>
        </p:nvSpPr>
        <p:spPr bwMode="auto">
          <a:xfrm>
            <a:off x="5943600" y="3581400"/>
            <a:ext cx="457200" cy="304800"/>
          </a:xfrm>
          <a:prstGeom prst="curvedUp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Curved Up Arrow 9"/>
          <p:cNvSpPr/>
          <p:nvPr/>
        </p:nvSpPr>
        <p:spPr bwMode="auto">
          <a:xfrm>
            <a:off x="3124200" y="4800600"/>
            <a:ext cx="1219200" cy="304800"/>
          </a:xfrm>
          <a:prstGeom prst="curvedUp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077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1" y="190500"/>
            <a:ext cx="8991600" cy="647700"/>
          </a:xfrm>
        </p:spPr>
        <p:txBody>
          <a:bodyPr/>
          <a:lstStyle/>
          <a:p>
            <a:r>
              <a:rPr lang="id-ID" sz="3000" dirty="0" err="1" smtClean="0"/>
              <a:t>SelectionSort</a:t>
            </a:r>
            <a:r>
              <a:rPr lang="en-US" sz="3000" dirty="0" smtClean="0"/>
              <a:t>.java</a:t>
            </a:r>
            <a:r>
              <a:rPr lang="id-ID" sz="3000" dirty="0" smtClean="0"/>
              <a:t>		</a:t>
            </a:r>
            <a:r>
              <a:rPr lang="id-ID" sz="3000" dirty="0" err="1" smtClean="0"/>
              <a:t>SelectionSortBeraksi.java</a:t>
            </a:r>
            <a:endParaRPr lang="en-US" sz="3000" dirty="0"/>
          </a:p>
        </p:txBody>
      </p:sp>
      <p:sp>
        <p:nvSpPr>
          <p:cNvPr id="4" name="Content Placeholder 5"/>
          <p:cNvSpPr>
            <a:spLocks noGrp="1"/>
          </p:cNvSpPr>
          <p:nvPr>
            <p:ph sz="half" idx="1"/>
          </p:nvPr>
        </p:nvSpPr>
        <p:spPr>
          <a:xfrm>
            <a:off x="4800600" y="838200"/>
            <a:ext cx="4419600" cy="6019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buNone/>
            </a:pPr>
            <a:r>
              <a:rPr lang="id-ID" sz="1600" dirty="0" err="1"/>
              <a:t>public</a:t>
            </a:r>
            <a:r>
              <a:rPr lang="id-ID" sz="1600" dirty="0"/>
              <a:t> </a:t>
            </a:r>
            <a:r>
              <a:rPr lang="id-ID" sz="1600" dirty="0" err="1" smtClean="0"/>
              <a:t>class</a:t>
            </a:r>
            <a:r>
              <a:rPr lang="id-ID" sz="1600" dirty="0" smtClean="0"/>
              <a:t> </a:t>
            </a:r>
            <a:r>
              <a:rPr lang="id-ID" sz="1600" dirty="0" err="1" smtClean="0"/>
              <a:t>SelectionSortBeraksi</a:t>
            </a:r>
            <a:r>
              <a:rPr lang="id-ID" sz="1600" dirty="0" smtClean="0"/>
              <a:t>{</a:t>
            </a:r>
            <a:endParaRPr lang="id-ID" sz="1600" dirty="0"/>
          </a:p>
          <a:p>
            <a:pPr>
              <a:buNone/>
            </a:pPr>
            <a:r>
              <a:rPr lang="id-ID" sz="1600" dirty="0"/>
              <a:t>   </a:t>
            </a:r>
            <a:r>
              <a:rPr lang="id-ID" sz="1600" dirty="0" err="1"/>
              <a:t>public</a:t>
            </a:r>
            <a:r>
              <a:rPr lang="id-ID" sz="1600" dirty="0"/>
              <a:t> </a:t>
            </a:r>
            <a:r>
              <a:rPr lang="id-ID" sz="1600" dirty="0" err="1"/>
              <a:t>static</a:t>
            </a:r>
            <a:r>
              <a:rPr lang="id-ID" sz="1600" dirty="0"/>
              <a:t> </a:t>
            </a:r>
            <a:r>
              <a:rPr lang="id-ID" sz="1600" dirty="0" err="1"/>
              <a:t>void</a:t>
            </a:r>
            <a:r>
              <a:rPr lang="id-ID" sz="1600" dirty="0"/>
              <a:t> main(</a:t>
            </a:r>
            <a:r>
              <a:rPr lang="id-ID" sz="1600" dirty="0" err="1"/>
              <a:t>String</a:t>
            </a:r>
            <a:r>
              <a:rPr lang="id-ID" sz="1600" dirty="0"/>
              <a:t>[] </a:t>
            </a:r>
            <a:r>
              <a:rPr lang="id-ID" sz="1600" dirty="0" err="1"/>
              <a:t>args</a:t>
            </a:r>
            <a:r>
              <a:rPr lang="id-ID" sz="1600" dirty="0"/>
              <a:t>){</a:t>
            </a:r>
          </a:p>
          <a:p>
            <a:pPr>
              <a:buNone/>
            </a:pPr>
            <a:endParaRPr lang="id-ID" sz="1600" dirty="0"/>
          </a:p>
          <a:p>
            <a:pPr>
              <a:buNone/>
            </a:pPr>
            <a:r>
              <a:rPr lang="id-ID" sz="1600" dirty="0"/>
              <a:t>        </a:t>
            </a:r>
            <a:r>
              <a:rPr lang="id-ID" sz="1600" dirty="0" err="1"/>
              <a:t>int</a:t>
            </a:r>
            <a:r>
              <a:rPr lang="id-ID" sz="1600" dirty="0"/>
              <a:t> data[] = {34, </a:t>
            </a:r>
            <a:r>
              <a:rPr lang="id-ID" sz="1600" dirty="0" smtClean="0"/>
              <a:t>86, 15};</a:t>
            </a:r>
            <a:endParaRPr lang="id-ID" sz="1600" dirty="0"/>
          </a:p>
          <a:p>
            <a:pPr>
              <a:buNone/>
            </a:pPr>
            <a:endParaRPr lang="id-ID" sz="1600" dirty="0"/>
          </a:p>
          <a:p>
            <a:pPr>
              <a:buNone/>
            </a:pPr>
            <a:r>
              <a:rPr lang="id-ID" sz="1600" dirty="0"/>
              <a:t>        </a:t>
            </a:r>
            <a:r>
              <a:rPr lang="id-ID" sz="1600" dirty="0" err="1"/>
              <a:t>System.out.print</a:t>
            </a:r>
            <a:r>
              <a:rPr lang="id-ID" sz="1600" dirty="0"/>
              <a:t>("Data awal: ");</a:t>
            </a:r>
          </a:p>
          <a:p>
            <a:pPr>
              <a:buNone/>
            </a:pPr>
            <a:r>
              <a:rPr lang="id-ID" sz="1600" dirty="0"/>
              <a:t>        for(</a:t>
            </a:r>
            <a:r>
              <a:rPr lang="id-ID" sz="1600" dirty="0" err="1"/>
              <a:t>int</a:t>
            </a:r>
            <a:r>
              <a:rPr lang="id-ID" sz="1600" dirty="0"/>
              <a:t> i=0;</a:t>
            </a:r>
            <a:r>
              <a:rPr lang="id-ID" sz="1600" dirty="0" err="1"/>
              <a:t>i&lt;data.length</a:t>
            </a:r>
            <a:r>
              <a:rPr lang="id-ID" sz="1600" dirty="0"/>
              <a:t>;i++){</a:t>
            </a:r>
          </a:p>
          <a:p>
            <a:pPr>
              <a:buNone/>
            </a:pPr>
            <a:r>
              <a:rPr lang="id-ID" sz="1600" dirty="0"/>
              <a:t>            </a:t>
            </a:r>
            <a:r>
              <a:rPr lang="id-ID" sz="1600" dirty="0" smtClean="0"/>
              <a:t>   </a:t>
            </a:r>
            <a:r>
              <a:rPr lang="id-ID" sz="1600" dirty="0" err="1" smtClean="0"/>
              <a:t>System.out.print</a:t>
            </a:r>
            <a:r>
              <a:rPr lang="id-ID" sz="1600" dirty="0" smtClean="0"/>
              <a:t>(data[i</a:t>
            </a:r>
            <a:r>
              <a:rPr lang="id-ID" sz="1600" dirty="0"/>
              <a:t>] + " ");</a:t>
            </a:r>
          </a:p>
          <a:p>
            <a:pPr>
              <a:buNone/>
            </a:pPr>
            <a:r>
              <a:rPr lang="id-ID" sz="1600" dirty="0"/>
              <a:t>        }</a:t>
            </a:r>
          </a:p>
          <a:p>
            <a:pPr>
              <a:buNone/>
            </a:pPr>
            <a:r>
              <a:rPr lang="id-ID" sz="1600" dirty="0"/>
              <a:t>        </a:t>
            </a:r>
          </a:p>
          <a:p>
            <a:pPr>
              <a:buNone/>
            </a:pPr>
            <a:r>
              <a:rPr lang="id-ID" sz="1600" dirty="0"/>
              <a:t>        </a:t>
            </a:r>
            <a:r>
              <a:rPr lang="id-ID" sz="1600" b="1" dirty="0" err="1" smtClean="0">
                <a:solidFill>
                  <a:srgbClr val="C00000"/>
                </a:solidFill>
              </a:rPr>
              <a:t>SelectionSort.urutkan</a:t>
            </a:r>
            <a:r>
              <a:rPr lang="id-ID" sz="1600" b="1" dirty="0" smtClean="0">
                <a:solidFill>
                  <a:srgbClr val="C00000"/>
                </a:solidFill>
              </a:rPr>
              <a:t>(data);</a:t>
            </a:r>
          </a:p>
          <a:p>
            <a:pPr>
              <a:buNone/>
            </a:pPr>
            <a:endParaRPr lang="id-ID" sz="1600" dirty="0"/>
          </a:p>
          <a:p>
            <a:pPr>
              <a:buNone/>
            </a:pPr>
            <a:r>
              <a:rPr lang="id-ID" sz="1600" dirty="0"/>
              <a:t>        </a:t>
            </a:r>
            <a:r>
              <a:rPr lang="id-ID" sz="1600" dirty="0" err="1"/>
              <a:t>System.out.print</a:t>
            </a:r>
            <a:r>
              <a:rPr lang="id-ID" sz="1600" dirty="0"/>
              <a:t>('\n' + "Data hasil: ");</a:t>
            </a:r>
          </a:p>
          <a:p>
            <a:pPr>
              <a:buNone/>
            </a:pPr>
            <a:r>
              <a:rPr lang="id-ID" sz="1600" dirty="0"/>
              <a:t>        for(</a:t>
            </a:r>
            <a:r>
              <a:rPr lang="id-ID" sz="1600" dirty="0" err="1"/>
              <a:t>int</a:t>
            </a:r>
            <a:r>
              <a:rPr lang="id-ID" sz="1600" dirty="0"/>
              <a:t> i=0;</a:t>
            </a:r>
            <a:r>
              <a:rPr lang="id-ID" sz="1600" dirty="0" err="1"/>
              <a:t>i&lt;data.length</a:t>
            </a:r>
            <a:r>
              <a:rPr lang="id-ID" sz="1600" dirty="0"/>
              <a:t>;i++){</a:t>
            </a:r>
          </a:p>
          <a:p>
            <a:pPr>
              <a:buNone/>
            </a:pPr>
            <a:r>
              <a:rPr lang="id-ID" sz="1600" dirty="0"/>
              <a:t>            </a:t>
            </a:r>
            <a:r>
              <a:rPr lang="id-ID" sz="1600" dirty="0" smtClean="0"/>
              <a:t>   </a:t>
            </a:r>
            <a:r>
              <a:rPr lang="id-ID" sz="1600" dirty="0" err="1" smtClean="0"/>
              <a:t>System.out.print</a:t>
            </a:r>
            <a:r>
              <a:rPr lang="id-ID" sz="1600" dirty="0" smtClean="0"/>
              <a:t>(data[i</a:t>
            </a:r>
            <a:r>
              <a:rPr lang="id-ID" sz="1600" dirty="0"/>
              <a:t>] + " ");</a:t>
            </a:r>
          </a:p>
          <a:p>
            <a:pPr>
              <a:buNone/>
            </a:pPr>
            <a:r>
              <a:rPr lang="id-ID" sz="1600" dirty="0"/>
              <a:t>        }</a:t>
            </a:r>
          </a:p>
          <a:p>
            <a:pPr>
              <a:buNone/>
            </a:pPr>
            <a:r>
              <a:rPr lang="id-ID" sz="1600" dirty="0"/>
              <a:t>        </a:t>
            </a:r>
            <a:r>
              <a:rPr lang="id-ID" sz="1600" dirty="0" err="1"/>
              <a:t>System.out.println</a:t>
            </a:r>
            <a:r>
              <a:rPr lang="id-ID" sz="1600" dirty="0"/>
              <a:t>();</a:t>
            </a:r>
          </a:p>
          <a:p>
            <a:pPr>
              <a:buNone/>
            </a:pPr>
            <a:r>
              <a:rPr lang="id-ID" sz="1600" dirty="0"/>
              <a:t>    }    </a:t>
            </a:r>
          </a:p>
          <a:p>
            <a:pPr>
              <a:buNone/>
            </a:pPr>
            <a:r>
              <a:rPr lang="id-ID" sz="1600" dirty="0"/>
              <a:t>}</a:t>
            </a: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838200"/>
            <a:ext cx="4800600" cy="6019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id-ID" sz="1600" dirty="0" err="1"/>
              <a:t>public</a:t>
            </a:r>
            <a:r>
              <a:rPr lang="id-ID" sz="1600" dirty="0"/>
              <a:t> </a:t>
            </a:r>
            <a:r>
              <a:rPr lang="id-ID" sz="1600" dirty="0" err="1"/>
              <a:t>class</a:t>
            </a:r>
            <a:r>
              <a:rPr lang="id-ID" sz="1600" dirty="0"/>
              <a:t> </a:t>
            </a:r>
            <a:r>
              <a:rPr lang="id-ID" sz="1600" dirty="0" err="1"/>
              <a:t>SelectionSort</a:t>
            </a:r>
            <a:r>
              <a:rPr lang="id-ID" sz="1600" dirty="0"/>
              <a:t> {</a:t>
            </a:r>
          </a:p>
          <a:p>
            <a:pPr>
              <a:buNone/>
            </a:pPr>
            <a:r>
              <a:rPr lang="id-ID" sz="1600" dirty="0"/>
              <a:t>    </a:t>
            </a:r>
            <a:r>
              <a:rPr lang="id-ID" sz="1600" dirty="0" err="1"/>
              <a:t>public</a:t>
            </a:r>
            <a:r>
              <a:rPr lang="id-ID" sz="1600" dirty="0"/>
              <a:t> </a:t>
            </a:r>
            <a:r>
              <a:rPr lang="id-ID" sz="1600" dirty="0" err="1"/>
              <a:t>static</a:t>
            </a:r>
            <a:r>
              <a:rPr lang="id-ID" sz="1600" dirty="0"/>
              <a:t> </a:t>
            </a:r>
            <a:r>
              <a:rPr lang="id-ID" sz="1600" dirty="0" err="1"/>
              <a:t>void</a:t>
            </a:r>
            <a:r>
              <a:rPr lang="id-ID" sz="1600" dirty="0"/>
              <a:t> urutkan(</a:t>
            </a:r>
            <a:r>
              <a:rPr lang="id-ID" sz="1600" dirty="0" err="1"/>
              <a:t>int</a:t>
            </a:r>
            <a:r>
              <a:rPr lang="id-ID" sz="1600" dirty="0"/>
              <a:t> data[]){     </a:t>
            </a:r>
          </a:p>
          <a:p>
            <a:pPr>
              <a:buNone/>
            </a:pPr>
            <a:r>
              <a:rPr lang="id-ID" sz="1500" dirty="0"/>
              <a:t>        for(</a:t>
            </a:r>
            <a:r>
              <a:rPr lang="id-ID" sz="1500" dirty="0" err="1"/>
              <a:t>int</a:t>
            </a:r>
            <a:r>
              <a:rPr lang="id-ID" sz="1500" dirty="0"/>
              <a:t> langkah=0; langkah&lt;data.length-1; langkah++){</a:t>
            </a:r>
          </a:p>
          <a:p>
            <a:pPr>
              <a:buNone/>
            </a:pPr>
            <a:r>
              <a:rPr lang="id-ID" sz="1600" dirty="0" smtClean="0"/>
              <a:t>	     </a:t>
            </a:r>
            <a:r>
              <a:rPr lang="id-ID" sz="1600" dirty="0" err="1" smtClean="0"/>
              <a:t>int</a:t>
            </a:r>
            <a:r>
              <a:rPr lang="id-ID" sz="1600" dirty="0" smtClean="0"/>
              <a:t> </a:t>
            </a:r>
            <a:r>
              <a:rPr lang="id-ID" sz="1600" dirty="0" err="1"/>
              <a:t>indeksTerkecil</a:t>
            </a:r>
            <a:r>
              <a:rPr lang="id-ID" sz="1600" dirty="0"/>
              <a:t>=langkah;</a:t>
            </a:r>
          </a:p>
          <a:p>
            <a:pPr>
              <a:buNone/>
            </a:pPr>
            <a:r>
              <a:rPr lang="id-ID" sz="1400" dirty="0"/>
              <a:t>            </a:t>
            </a:r>
            <a:r>
              <a:rPr lang="id-ID" sz="1400" dirty="0" smtClean="0"/>
              <a:t>  </a:t>
            </a:r>
            <a:r>
              <a:rPr lang="id-ID" sz="1300" dirty="0" smtClean="0"/>
              <a:t>for(</a:t>
            </a:r>
            <a:r>
              <a:rPr lang="id-ID" sz="1300" dirty="0" err="1" smtClean="0"/>
              <a:t>int</a:t>
            </a:r>
            <a:r>
              <a:rPr lang="id-ID" sz="1300" dirty="0" smtClean="0"/>
              <a:t> </a:t>
            </a:r>
            <a:r>
              <a:rPr lang="id-ID" sz="1300" dirty="0"/>
              <a:t>indeks=langkah+1; </a:t>
            </a:r>
            <a:r>
              <a:rPr lang="id-ID" sz="1300" dirty="0" err="1"/>
              <a:t>indeks&lt;data.length</a:t>
            </a:r>
            <a:r>
              <a:rPr lang="id-ID" sz="1300" dirty="0"/>
              <a:t>; indeks++){</a:t>
            </a:r>
          </a:p>
          <a:p>
            <a:pPr>
              <a:buNone/>
            </a:pPr>
            <a:r>
              <a:rPr lang="id-ID" sz="1600" dirty="0"/>
              <a:t>                </a:t>
            </a:r>
            <a:r>
              <a:rPr lang="id-ID" sz="1600" dirty="0" err="1"/>
              <a:t>if</a:t>
            </a:r>
            <a:r>
              <a:rPr lang="id-ID" sz="1600" dirty="0"/>
              <a:t>(data[indeks]&lt;data[</a:t>
            </a:r>
            <a:r>
              <a:rPr lang="id-ID" sz="1600" dirty="0" err="1"/>
              <a:t>indeksTerkecil</a:t>
            </a:r>
            <a:r>
              <a:rPr lang="id-ID" sz="1600" dirty="0"/>
              <a:t>])</a:t>
            </a:r>
          </a:p>
          <a:p>
            <a:pPr>
              <a:buNone/>
            </a:pPr>
            <a:r>
              <a:rPr lang="id-ID" sz="1600" dirty="0"/>
              <a:t>                    </a:t>
            </a:r>
            <a:r>
              <a:rPr lang="id-ID" sz="1600" dirty="0" err="1"/>
              <a:t>indeksTerkecil</a:t>
            </a:r>
            <a:r>
              <a:rPr lang="id-ID" sz="1600" dirty="0"/>
              <a:t>=indeks;</a:t>
            </a:r>
          </a:p>
          <a:p>
            <a:pPr>
              <a:buNone/>
            </a:pPr>
            <a:r>
              <a:rPr lang="id-ID" sz="1600" dirty="0" smtClean="0"/>
              <a:t>	     }</a:t>
            </a:r>
            <a:endParaRPr lang="id-ID" sz="1600" dirty="0"/>
          </a:p>
          <a:p>
            <a:pPr>
              <a:buNone/>
            </a:pPr>
            <a:r>
              <a:rPr lang="id-ID" sz="1600" dirty="0"/>
              <a:t>                      </a:t>
            </a:r>
          </a:p>
          <a:p>
            <a:pPr>
              <a:buNone/>
            </a:pPr>
            <a:r>
              <a:rPr lang="id-ID" sz="1600" dirty="0"/>
              <a:t>            </a:t>
            </a:r>
            <a:r>
              <a:rPr lang="id-ID" sz="1600" dirty="0" err="1"/>
              <a:t>int</a:t>
            </a:r>
            <a:r>
              <a:rPr lang="id-ID" sz="1600" dirty="0"/>
              <a:t> </a:t>
            </a:r>
            <a:r>
              <a:rPr lang="id-ID" sz="1600" dirty="0" err="1"/>
              <a:t>temp</a:t>
            </a:r>
            <a:r>
              <a:rPr lang="id-ID" sz="1600" dirty="0"/>
              <a:t>=data[langkah];</a:t>
            </a:r>
          </a:p>
          <a:p>
            <a:pPr>
              <a:buNone/>
            </a:pPr>
            <a:r>
              <a:rPr lang="id-ID" sz="1600" dirty="0"/>
              <a:t>            data[langkah]=data[</a:t>
            </a:r>
            <a:r>
              <a:rPr lang="id-ID" sz="1600" dirty="0" err="1"/>
              <a:t>indeksTerkecil</a:t>
            </a:r>
            <a:r>
              <a:rPr lang="id-ID" sz="1600" dirty="0"/>
              <a:t>];</a:t>
            </a:r>
          </a:p>
          <a:p>
            <a:pPr>
              <a:buNone/>
            </a:pPr>
            <a:r>
              <a:rPr lang="id-ID" sz="1600" dirty="0"/>
              <a:t>            data[</a:t>
            </a:r>
            <a:r>
              <a:rPr lang="id-ID" sz="1600" dirty="0" err="1"/>
              <a:t>indeksTerkecil</a:t>
            </a:r>
            <a:r>
              <a:rPr lang="id-ID" sz="1600" dirty="0"/>
              <a:t>]=</a:t>
            </a:r>
            <a:r>
              <a:rPr lang="id-ID" sz="1600" dirty="0" err="1"/>
              <a:t>temp</a:t>
            </a:r>
            <a:r>
              <a:rPr lang="id-ID" sz="1600" dirty="0"/>
              <a:t>;</a:t>
            </a:r>
          </a:p>
          <a:p>
            <a:pPr>
              <a:buNone/>
            </a:pPr>
            <a:r>
              <a:rPr lang="id-ID" sz="1600" dirty="0" smtClean="0"/>
              <a:t>        }</a:t>
            </a:r>
            <a:endParaRPr lang="id-ID" sz="1600" dirty="0"/>
          </a:p>
          <a:p>
            <a:pPr>
              <a:buNone/>
            </a:pPr>
            <a:r>
              <a:rPr lang="id-ID" sz="1600" dirty="0"/>
              <a:t>    }</a:t>
            </a:r>
          </a:p>
          <a:p>
            <a:pPr>
              <a:buNone/>
            </a:pPr>
            <a:r>
              <a:rPr lang="id-ID" sz="1600" dirty="0"/>
              <a:t>}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738762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1" t="17821" r="34544" b="42652"/>
          <a:stretch/>
        </p:blipFill>
        <p:spPr bwMode="auto">
          <a:xfrm>
            <a:off x="685800" y="1219200"/>
            <a:ext cx="7713784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871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 smtClean="0"/>
              <a:t>Merge</a:t>
            </a:r>
            <a:r>
              <a:rPr lang="id-ID" dirty="0" smtClean="0"/>
              <a:t> </a:t>
            </a:r>
            <a:r>
              <a:rPr lang="id-ID" dirty="0" err="1" smtClean="0"/>
              <a:t>Sort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Algoritma pengurutan dengan cara </a:t>
            </a:r>
            <a:r>
              <a:rPr lang="id-ID" dirty="0" smtClean="0">
                <a:solidFill>
                  <a:srgbClr val="C00000"/>
                </a:solidFill>
              </a:rPr>
              <a:t>menggabungkan dua kelompok data yang sudah urut</a:t>
            </a:r>
            <a:r>
              <a:rPr lang="id-ID" dirty="0" smtClean="0"/>
              <a:t>, kemudian digabung dan hasilnya adalah data yang terurut</a:t>
            </a:r>
          </a:p>
          <a:p>
            <a:r>
              <a:rPr lang="id-ID" dirty="0" smtClean="0"/>
              <a:t>Langkah algoritma </a:t>
            </a:r>
            <a:r>
              <a:rPr lang="id-ID" dirty="0" err="1" smtClean="0"/>
              <a:t>Merge</a:t>
            </a:r>
            <a:r>
              <a:rPr lang="id-ID" dirty="0" smtClean="0"/>
              <a:t> </a:t>
            </a:r>
            <a:r>
              <a:rPr lang="id-ID" dirty="0" err="1" smtClean="0"/>
              <a:t>Sort</a:t>
            </a:r>
            <a:endParaRPr lang="id-ID" dirty="0" smtClean="0"/>
          </a:p>
          <a:p>
            <a:pPr marL="976312" lvl="1" indent="-514350">
              <a:buFont typeface="+mj-lt"/>
              <a:buAutoNum type="arabicPeriod"/>
            </a:pPr>
            <a:r>
              <a:rPr lang="id-ID" dirty="0" smtClean="0"/>
              <a:t>Bila jumlah </a:t>
            </a:r>
            <a:r>
              <a:rPr lang="id-ID" dirty="0" err="1" smtClean="0"/>
              <a:t>item</a:t>
            </a:r>
            <a:r>
              <a:rPr lang="id-ID" dirty="0" smtClean="0"/>
              <a:t> yang diurutkan adalah 0 atau 1, </a:t>
            </a:r>
            <a:r>
              <a:rPr lang="id-ID" dirty="0" err="1" smtClean="0"/>
              <a:t>return</a:t>
            </a:r>
            <a:endParaRPr lang="id-ID" dirty="0" smtClean="0"/>
          </a:p>
          <a:p>
            <a:pPr marL="976312" lvl="1" indent="-514350">
              <a:buFont typeface="+mj-lt"/>
              <a:buAutoNum type="arabicPeriod"/>
            </a:pPr>
            <a:r>
              <a:rPr lang="id-ID" dirty="0" smtClean="0"/>
              <a:t>Urutkan secara </a:t>
            </a:r>
            <a:r>
              <a:rPr lang="id-ID" dirty="0" err="1" smtClean="0"/>
              <a:t>rekursif</a:t>
            </a:r>
            <a:r>
              <a:rPr lang="id-ID" dirty="0" smtClean="0"/>
              <a:t> bagian pertama dan kedua secara terpisah</a:t>
            </a:r>
          </a:p>
          <a:p>
            <a:pPr marL="976312" lvl="1" indent="-514350">
              <a:buFont typeface="+mj-lt"/>
              <a:buAutoNum type="arabicPeriod"/>
            </a:pPr>
            <a:r>
              <a:rPr lang="id-ID" dirty="0" smtClean="0"/>
              <a:t>Gabungkan dua bagian yang sudah terurut tersebut ke dalam sebuah kelompok terurut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6175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Library Sorting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Buat project bernama </a:t>
            </a:r>
            <a:r>
              <a:rPr lang="id-ID" dirty="0" smtClean="0">
                <a:solidFill>
                  <a:srgbClr val="C00000"/>
                </a:solidFill>
              </a:rPr>
              <a:t>Sorting</a:t>
            </a:r>
          </a:p>
          <a:p>
            <a:pPr marL="801687" lvl="1" indent="-514350">
              <a:buFont typeface="+mj-lt"/>
              <a:buAutoNum type="arabicPeriod"/>
            </a:pPr>
            <a:r>
              <a:rPr lang="id-ID" dirty="0" smtClean="0"/>
              <a:t>Buat dua class: </a:t>
            </a:r>
            <a:r>
              <a:rPr lang="id-ID" dirty="0" smtClean="0">
                <a:solidFill>
                  <a:srgbClr val="C00000"/>
                </a:solidFill>
              </a:rPr>
              <a:t>BubbleSort</a:t>
            </a:r>
            <a:r>
              <a:rPr lang="id-ID" dirty="0" smtClean="0"/>
              <a:t> dan </a:t>
            </a:r>
            <a:r>
              <a:rPr lang="id-ID" dirty="0" smtClean="0">
                <a:solidFill>
                  <a:srgbClr val="C00000"/>
                </a:solidFill>
              </a:rPr>
              <a:t>SelectionSort</a:t>
            </a:r>
          </a:p>
          <a:p>
            <a:pPr marL="801687" lvl="1" indent="-514350">
              <a:buFont typeface="+mj-lt"/>
              <a:buAutoNum type="arabicPeriod"/>
            </a:pPr>
            <a:r>
              <a:rPr lang="id-ID" dirty="0" smtClean="0"/>
              <a:t>Build project Sorting supaya menghasilkan </a:t>
            </a:r>
            <a:r>
              <a:rPr lang="id-ID" dirty="0" smtClean="0">
                <a:solidFill>
                  <a:srgbClr val="C00000"/>
                </a:solidFill>
              </a:rPr>
              <a:t>Sorting.jar</a:t>
            </a:r>
          </a:p>
          <a:p>
            <a:pPr marL="801687" lvl="1" indent="-514350">
              <a:buFont typeface="+mj-lt"/>
              <a:buAutoNum type="arabicPeriod"/>
            </a:pPr>
            <a:endParaRPr lang="id-ID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Buat project baru bernama </a:t>
            </a:r>
            <a:r>
              <a:rPr lang="id-ID" dirty="0" smtClean="0">
                <a:solidFill>
                  <a:srgbClr val="C00000"/>
                </a:solidFill>
              </a:rPr>
              <a:t>SortingGUI</a:t>
            </a:r>
            <a:endParaRPr lang="id-ID" dirty="0"/>
          </a:p>
          <a:p>
            <a:pPr marL="801687" lvl="1" indent="-514350">
              <a:buFont typeface="+mj-lt"/>
              <a:buAutoNum type="arabicPeriod"/>
            </a:pPr>
            <a:r>
              <a:rPr lang="id-ID" dirty="0"/>
              <a:t>B</a:t>
            </a:r>
            <a:r>
              <a:rPr lang="id-ID" dirty="0" smtClean="0"/>
              <a:t>uat aplikasi GUI yang melakukan sorting terhadap 5 bilangan bulat yang kita masukkan</a:t>
            </a:r>
          </a:p>
          <a:p>
            <a:pPr marL="801687" lvl="1" indent="-514350">
              <a:buFont typeface="+mj-lt"/>
              <a:buAutoNum type="arabicPeriod"/>
            </a:pPr>
            <a:r>
              <a:rPr lang="id-ID" dirty="0" smtClean="0"/>
              <a:t>Gunakan library </a:t>
            </a:r>
            <a:r>
              <a:rPr lang="id-ID" dirty="0" smtClean="0">
                <a:solidFill>
                  <a:srgbClr val="C00000"/>
                </a:solidFill>
              </a:rPr>
              <a:t>Sorting.jar</a:t>
            </a:r>
            <a:r>
              <a:rPr lang="id-ID" dirty="0" smtClean="0"/>
              <a:t> pada project SortingGUI tersebut dan sajikan hasil dari </a:t>
            </a:r>
            <a:r>
              <a:rPr lang="id-ID" dirty="0" smtClean="0">
                <a:solidFill>
                  <a:srgbClr val="C00000"/>
                </a:solidFill>
              </a:rPr>
              <a:t>BubbleSort</a:t>
            </a:r>
            <a:r>
              <a:rPr lang="id-ID" dirty="0" smtClean="0"/>
              <a:t> dan </a:t>
            </a:r>
            <a:r>
              <a:rPr lang="id-ID" dirty="0" smtClean="0">
                <a:solidFill>
                  <a:srgbClr val="C00000"/>
                </a:solidFill>
              </a:rPr>
              <a:t>SelectionSort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40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Algorithms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0306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Pengantar</a:t>
            </a:r>
            <a:r>
              <a:rPr lang="en-US" sz="3200" dirty="0"/>
              <a:t> </a:t>
            </a:r>
            <a:r>
              <a:rPr lang="en-US" sz="3200" dirty="0" err="1" smtClean="0"/>
              <a:t>Algoritma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Analisis</a:t>
            </a:r>
            <a:r>
              <a:rPr lang="en-US" sz="3200" dirty="0" smtClean="0"/>
              <a:t> </a:t>
            </a:r>
            <a:r>
              <a:rPr lang="en-US" sz="3200" dirty="0" err="1" smtClean="0"/>
              <a:t>Efisiensi</a:t>
            </a:r>
            <a:r>
              <a:rPr lang="en-US" sz="3200" dirty="0" smtClean="0"/>
              <a:t> Algorithm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Struktur</a:t>
            </a:r>
            <a:r>
              <a:rPr lang="en-US" sz="3200" dirty="0" smtClean="0"/>
              <a:t> Data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Java Collection</a:t>
            </a:r>
            <a:endParaRPr lang="id-ID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/>
              <a:t>Sorting</a:t>
            </a:r>
            <a:r>
              <a:rPr lang="en-US" sz="3200" dirty="0" smtClean="0"/>
              <a:t> Algorithms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/>
              <a:t>Searching Algorithms 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4.5 Searching </a:t>
            </a:r>
            <a:r>
              <a:rPr lang="id-ID" sz="4400" dirty="0" smtClean="0"/>
              <a:t>Algorithms</a:t>
            </a:r>
            <a:endParaRPr lang="id-ID" sz="4400" dirty="0"/>
          </a:p>
        </p:txBody>
      </p:sp>
    </p:spTree>
    <p:extLst>
      <p:ext uri="{BB962C8B-B14F-4D97-AF65-F5344CB8AC3E}">
        <p14:creationId xmlns:p14="http://schemas.microsoft.com/office/powerpoint/2010/main" val="2013970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800" dirty="0"/>
              <a:t>Pahami dan buat program dari algoritma di bawah dengan menggunakan </a:t>
            </a:r>
            <a:r>
              <a:rPr lang="id-ID" sz="2800" dirty="0" smtClean="0"/>
              <a:t>Java</a:t>
            </a:r>
            <a:r>
              <a:rPr lang="en-US" sz="2800" dirty="0" smtClean="0"/>
              <a:t>. </a:t>
            </a:r>
            <a:r>
              <a:rPr lang="en-US" sz="2800" dirty="0" err="1" smtClean="0"/>
              <a:t>Pilih</a:t>
            </a:r>
            <a:r>
              <a:rPr lang="en-US" sz="2800" dirty="0" smtClean="0"/>
              <a:t> </a:t>
            </a:r>
            <a:r>
              <a:rPr lang="en-US" sz="2800" dirty="0" err="1" smtClean="0"/>
              <a:t>berdasarkan</a:t>
            </a:r>
            <a:r>
              <a:rPr lang="en-US" sz="2800" dirty="0" smtClean="0"/>
              <a:t> digit </a:t>
            </a:r>
            <a:r>
              <a:rPr lang="en-US" sz="2800" dirty="0" err="1" smtClean="0"/>
              <a:t>terakhir</a:t>
            </a:r>
            <a:r>
              <a:rPr lang="en-US" sz="2800" dirty="0" smtClean="0"/>
              <a:t> NPM</a:t>
            </a:r>
          </a:p>
          <a:p>
            <a:pPr marL="461962" lvl="1" indent="0">
              <a:buNone/>
            </a:pPr>
            <a:endParaRPr lang="en-US" sz="2800" dirty="0" smtClean="0"/>
          </a:p>
          <a:p>
            <a:pPr marL="461962" lvl="1" indent="0">
              <a:buNone/>
            </a:pPr>
            <a:endParaRPr lang="en-US" sz="2800" dirty="0"/>
          </a:p>
          <a:p>
            <a:pPr marL="461962" lvl="1" indent="0">
              <a:buNone/>
            </a:pPr>
            <a:endParaRPr lang="en-US" sz="2800" dirty="0" smtClean="0"/>
          </a:p>
          <a:p>
            <a:pPr marL="461962" lvl="1" indent="0">
              <a:buNone/>
            </a:pPr>
            <a:endParaRPr lang="en-US" sz="2800" dirty="0" smtClean="0"/>
          </a:p>
          <a:p>
            <a:endParaRPr lang="en-US" sz="3200" dirty="0" smtClean="0"/>
          </a:p>
          <a:p>
            <a:r>
              <a:rPr lang="id-ID" sz="2800" dirty="0" smtClean="0"/>
              <a:t>Rangkumkan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id-ID" sz="2800" dirty="0" smtClean="0"/>
              <a:t>komprehensif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slide</a:t>
            </a:r>
          </a:p>
          <a:p>
            <a:r>
              <a:rPr lang="en-US" sz="2800" dirty="0" err="1"/>
              <a:t>Presentasikan</a:t>
            </a:r>
            <a:r>
              <a:rPr lang="en-US" sz="2800" dirty="0"/>
              <a:t> di </a:t>
            </a:r>
            <a:r>
              <a:rPr lang="en-US" sz="2800" dirty="0" err="1"/>
              <a:t>depan</a:t>
            </a:r>
            <a:r>
              <a:rPr lang="en-US" sz="2800" dirty="0"/>
              <a:t> </a:t>
            </a:r>
            <a:r>
              <a:rPr lang="en-US" sz="2800" dirty="0" err="1" smtClean="0"/>
              <a:t>kelas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bahasa</a:t>
            </a:r>
            <a:r>
              <a:rPr lang="en-US" sz="2800" dirty="0" smtClean="0"/>
              <a:t> </a:t>
            </a:r>
            <a:r>
              <a:rPr lang="en-US" sz="2800" dirty="0" err="1" smtClean="0"/>
              <a:t>manusia</a:t>
            </a:r>
            <a:endParaRPr lang="id-ID" sz="2800" dirty="0"/>
          </a:p>
          <a:p>
            <a:endParaRPr lang="id-ID" sz="2800" dirty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286000"/>
            <a:ext cx="373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1" indent="-742950" algn="l">
              <a:buFont typeface="+mj-lt"/>
              <a:buAutoNum type="arabicPeriod"/>
            </a:pPr>
            <a:r>
              <a:rPr lang="en-US" sz="2400" dirty="0" smtClean="0">
                <a:effectLst/>
                <a:latin typeface="Calibri" panose="020F0502020204030204" pitchFamily="34" charset="0"/>
              </a:rPr>
              <a:t>Selection sort</a:t>
            </a:r>
          </a:p>
          <a:p>
            <a:pPr marL="1200150" lvl="1" indent="-742950" algn="l">
              <a:buFont typeface="+mj-lt"/>
              <a:buAutoNum type="arabicPeriod"/>
            </a:pPr>
            <a:r>
              <a:rPr lang="en-US" sz="2400" dirty="0" smtClean="0">
                <a:effectLst/>
                <a:latin typeface="Calibri" panose="020F0502020204030204" pitchFamily="34" charset="0"/>
              </a:rPr>
              <a:t>Bubble sort</a:t>
            </a:r>
            <a:endParaRPr lang="en-US" sz="2400" dirty="0">
              <a:effectLst/>
              <a:latin typeface="Calibri" panose="020F0502020204030204" pitchFamily="34" charset="0"/>
            </a:endParaRPr>
          </a:p>
          <a:p>
            <a:pPr marL="1200150" lvl="1" indent="-742950" algn="l"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</a:rPr>
              <a:t>Merge </a:t>
            </a:r>
            <a:r>
              <a:rPr lang="en-US" sz="2400" dirty="0" smtClean="0">
                <a:effectLst/>
                <a:latin typeface="Calibri" panose="020F0502020204030204" pitchFamily="34" charset="0"/>
              </a:rPr>
              <a:t>sort</a:t>
            </a:r>
          </a:p>
          <a:p>
            <a:pPr marL="1200150" lvl="1" indent="-742950" algn="l">
              <a:buFont typeface="+mj-lt"/>
              <a:buAutoNum type="arabicPeriod"/>
            </a:pPr>
            <a:r>
              <a:rPr lang="en-US" sz="2400" dirty="0" smtClean="0">
                <a:effectLst/>
                <a:latin typeface="Calibri" panose="020F0502020204030204" pitchFamily="34" charset="0"/>
              </a:rPr>
              <a:t>Quicksort</a:t>
            </a:r>
            <a:endParaRPr lang="en-US" sz="2400" dirty="0">
              <a:effectLst/>
              <a:latin typeface="Calibri" panose="020F0502020204030204" pitchFamily="34" charset="0"/>
            </a:endParaRPr>
          </a:p>
          <a:p>
            <a:pPr marL="1200150" lvl="1" indent="-742950" algn="l">
              <a:buFont typeface="+mj-lt"/>
              <a:buAutoNum type="arabicPeriod"/>
            </a:pPr>
            <a:r>
              <a:rPr lang="en-US" sz="2400" dirty="0" smtClean="0">
                <a:effectLst/>
                <a:latin typeface="Calibri" panose="020F0502020204030204" pitchFamily="34" charset="0"/>
              </a:rPr>
              <a:t>Insertion </a:t>
            </a:r>
            <a:r>
              <a:rPr lang="en-US" sz="2400" dirty="0">
                <a:effectLst/>
                <a:latin typeface="Calibri" panose="020F0502020204030204" pitchFamily="34" charset="0"/>
              </a:rPr>
              <a:t>sort</a:t>
            </a:r>
          </a:p>
          <a:p>
            <a:pPr marL="1200150" lvl="1" indent="-742950" algn="l">
              <a:buFont typeface="+mj-lt"/>
              <a:buAutoNum type="arabicPeriod"/>
            </a:pPr>
            <a:r>
              <a:rPr lang="en-US" sz="2400" dirty="0" smtClean="0">
                <a:effectLst/>
                <a:latin typeface="Calibri" panose="020F0502020204030204" pitchFamily="34" charset="0"/>
              </a:rPr>
              <a:t>Shell </a:t>
            </a:r>
            <a:r>
              <a:rPr lang="en-US" sz="2400" dirty="0">
                <a:effectLst/>
                <a:latin typeface="Calibri" panose="020F0502020204030204" pitchFamily="34" charset="0"/>
              </a:rPr>
              <a:t>sort</a:t>
            </a:r>
          </a:p>
          <a:p>
            <a:pPr marL="1200150" lvl="1" indent="-742950" algn="l">
              <a:buFont typeface="+mj-lt"/>
              <a:buAutoNum type="arabicPeriod"/>
            </a:pPr>
            <a:r>
              <a:rPr lang="en-US" sz="2400" dirty="0" err="1" smtClean="0">
                <a:effectLst/>
                <a:latin typeface="Calibri" panose="020F0502020204030204" pitchFamily="34" charset="0"/>
              </a:rPr>
              <a:t>Heapsort</a:t>
            </a:r>
            <a:endParaRPr lang="en-US" sz="24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1746" y="2286000"/>
            <a:ext cx="3967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1" indent="-742950" algn="l">
              <a:buFont typeface="+mj-lt"/>
              <a:buAutoNum type="arabicPeriod" startAt="8"/>
            </a:pPr>
            <a:r>
              <a:rPr lang="en-US" sz="2400" dirty="0" smtClean="0">
                <a:effectLst/>
                <a:latin typeface="Calibri" panose="020F0502020204030204" pitchFamily="34" charset="0"/>
              </a:rPr>
              <a:t>Binary Search</a:t>
            </a:r>
          </a:p>
          <a:p>
            <a:pPr marL="1200150" lvl="1" indent="-742950" algn="l">
              <a:buFont typeface="+mj-lt"/>
              <a:buAutoNum type="arabicPeriod" startAt="8"/>
            </a:pPr>
            <a:r>
              <a:rPr lang="en-US" sz="2400" dirty="0" smtClean="0">
                <a:effectLst/>
                <a:latin typeface="Calibri" panose="020F0502020204030204" pitchFamily="34" charset="0"/>
              </a:rPr>
              <a:t>Sequential Search</a:t>
            </a:r>
          </a:p>
          <a:p>
            <a:pPr lvl="1" algn="l"/>
            <a:r>
              <a:rPr lang="en-US" sz="2400" dirty="0" smtClean="0">
                <a:effectLst/>
                <a:latin typeface="Calibri" panose="020F0502020204030204" pitchFamily="34" charset="0"/>
              </a:rPr>
              <a:t>0.       Depth-First Search</a:t>
            </a:r>
            <a:endParaRPr lang="en-US" sz="24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69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990600"/>
            <a:ext cx="8705850" cy="5181600"/>
          </a:xfrm>
        </p:spPr>
        <p:txBody>
          <a:bodyPr/>
          <a:lstStyle/>
          <a:p>
            <a:r>
              <a:rPr lang="id-ID" sz="2400" dirty="0" smtClean="0"/>
              <a:t>Rangkumkan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id-ID" sz="2400" dirty="0" smtClean="0"/>
              <a:t>komprehensif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smtClean="0"/>
              <a:t>slide:</a:t>
            </a:r>
          </a:p>
          <a:p>
            <a:pPr marL="919162" lvl="1" indent="-457200">
              <a:buFont typeface="+mj-lt"/>
              <a:buAutoNum type="arabicPeriod"/>
            </a:pPr>
            <a:r>
              <a:rPr lang="en-US" sz="2000" dirty="0" err="1" smtClean="0"/>
              <a:t>Analisis</a:t>
            </a:r>
            <a:r>
              <a:rPr lang="en-US" sz="2000" dirty="0" smtClean="0"/>
              <a:t> </a:t>
            </a:r>
            <a:r>
              <a:rPr lang="en-US" sz="2000" dirty="0" err="1" smtClean="0"/>
              <a:t>Efsiensi</a:t>
            </a:r>
            <a:r>
              <a:rPr lang="en-US" sz="2000" dirty="0" smtClean="0"/>
              <a:t> </a:t>
            </a:r>
            <a:r>
              <a:rPr lang="en-US" sz="2000" dirty="0" err="1" smtClean="0"/>
              <a:t>Algoritma</a:t>
            </a:r>
            <a:r>
              <a:rPr lang="en-US" sz="2000" dirty="0" smtClean="0"/>
              <a:t> </a:t>
            </a:r>
            <a:r>
              <a:rPr lang="en-US" sz="2000" i="1" dirty="0" smtClean="0"/>
              <a:t>(</a:t>
            </a:r>
            <a:r>
              <a:rPr lang="en-US" sz="2000" i="1" dirty="0" err="1" smtClean="0"/>
              <a:t>Rangkumkan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dari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buku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Levitin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dan</a:t>
            </a:r>
            <a:r>
              <a:rPr lang="en-US" sz="2000" i="1" dirty="0" smtClean="0"/>
              <a:t> Weiss </a:t>
            </a:r>
            <a:r>
              <a:rPr lang="en-US" sz="2000" i="1" dirty="0" err="1" smtClean="0"/>
              <a:t>bab</a:t>
            </a:r>
            <a:r>
              <a:rPr lang="en-US" sz="2000" i="1" dirty="0" smtClean="0"/>
              <a:t> 1-2)</a:t>
            </a:r>
          </a:p>
          <a:p>
            <a:pPr marL="919162" lvl="1" indent="-457200">
              <a:buFont typeface="+mj-lt"/>
              <a:buAutoNum type="arabicPeriod"/>
            </a:pPr>
            <a:r>
              <a:rPr lang="en-US" sz="2000" dirty="0" err="1" smtClean="0"/>
              <a:t>Algoritma</a:t>
            </a:r>
            <a:r>
              <a:rPr lang="en-US" sz="2000" dirty="0" smtClean="0"/>
              <a:t> (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NPM):</a:t>
            </a:r>
          </a:p>
          <a:p>
            <a:pPr marL="1206500" lvl="2" indent="-457200">
              <a:buFont typeface="+mj-lt"/>
              <a:buAutoNum type="arabicPeriod"/>
            </a:pPr>
            <a:r>
              <a:rPr lang="en-US" sz="1800" dirty="0" err="1" smtClean="0"/>
              <a:t>Pengantar</a:t>
            </a:r>
            <a:r>
              <a:rPr lang="en-US" sz="1800" dirty="0" smtClean="0"/>
              <a:t> </a:t>
            </a:r>
            <a:r>
              <a:rPr lang="en-US" sz="1800" dirty="0" err="1" smtClean="0"/>
              <a:t>Algoritma</a:t>
            </a:r>
            <a:r>
              <a:rPr lang="en-US" sz="1800" dirty="0" smtClean="0"/>
              <a:t> </a:t>
            </a:r>
            <a:r>
              <a:rPr lang="en-US" sz="1800" i="1" dirty="0" smtClean="0"/>
              <a:t>(</a:t>
            </a:r>
            <a:r>
              <a:rPr lang="en-US" sz="1800" i="1" dirty="0" err="1" smtClean="0"/>
              <a:t>definisi</a:t>
            </a:r>
            <a:r>
              <a:rPr lang="en-US" sz="1800" i="1" dirty="0" smtClean="0"/>
              <a:t>, </a:t>
            </a:r>
            <a:r>
              <a:rPr lang="en-US" sz="1800" i="1" dirty="0" err="1" smtClean="0"/>
              <a:t>kategorisasi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algoritma</a:t>
            </a:r>
            <a:r>
              <a:rPr lang="en-US" sz="1800" i="1" dirty="0" smtClean="0"/>
              <a:t>, </a:t>
            </a:r>
            <a:r>
              <a:rPr lang="en-US" sz="1800" i="1" dirty="0" err="1" smtClean="0"/>
              <a:t>dsb</a:t>
            </a:r>
            <a:r>
              <a:rPr lang="en-US" sz="1800" i="1" dirty="0" smtClean="0"/>
              <a:t> … </a:t>
            </a:r>
            <a:r>
              <a:rPr lang="en-US" sz="1800" i="1" dirty="0" err="1" smtClean="0"/>
              <a:t>lihat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levitin</a:t>
            </a:r>
            <a:r>
              <a:rPr lang="en-US" sz="1800" i="1" dirty="0" smtClean="0"/>
              <a:t>)</a:t>
            </a:r>
          </a:p>
          <a:p>
            <a:pPr marL="1206500" lvl="2" indent="-457200">
              <a:buFont typeface="+mj-lt"/>
              <a:buAutoNum type="arabicPeriod"/>
            </a:pPr>
            <a:r>
              <a:rPr lang="en-US" sz="1800" dirty="0" err="1" smtClean="0"/>
              <a:t>Tahapan</a:t>
            </a:r>
            <a:r>
              <a:rPr lang="en-US" sz="1800" dirty="0" smtClean="0"/>
              <a:t> </a:t>
            </a:r>
            <a:r>
              <a:rPr lang="en-US" sz="1800" dirty="0" err="1" smtClean="0"/>
              <a:t>Algoritma</a:t>
            </a:r>
            <a:r>
              <a:rPr lang="en-US" sz="1800" dirty="0" smtClean="0"/>
              <a:t> </a:t>
            </a:r>
            <a:r>
              <a:rPr lang="en-US" sz="1800" i="1" dirty="0" smtClean="0"/>
              <a:t>(</a:t>
            </a:r>
            <a:r>
              <a:rPr lang="en-US" sz="1800" i="1" dirty="0" err="1" smtClean="0"/>
              <a:t>kalimat</a:t>
            </a:r>
            <a:r>
              <a:rPr lang="en-US" sz="1800" i="1" dirty="0" smtClean="0"/>
              <a:t>, formula, </a:t>
            </a:r>
            <a:r>
              <a:rPr lang="en-US" sz="1800" i="1" dirty="0" err="1" smtClean="0"/>
              <a:t>dsb</a:t>
            </a:r>
            <a:r>
              <a:rPr lang="en-US" sz="1800" i="1" dirty="0" smtClean="0"/>
              <a:t>)</a:t>
            </a:r>
            <a:endParaRPr lang="en-US" sz="1800" i="1" dirty="0"/>
          </a:p>
          <a:p>
            <a:pPr marL="1206500" lvl="2" indent="-457200">
              <a:buFont typeface="+mj-lt"/>
              <a:buAutoNum type="arabicPeriod"/>
            </a:pPr>
            <a:r>
              <a:rPr lang="en-US" sz="1800" dirty="0" err="1" smtClean="0"/>
              <a:t>Tahapan</a:t>
            </a:r>
            <a:r>
              <a:rPr lang="en-US" sz="1800" dirty="0" smtClean="0"/>
              <a:t> </a:t>
            </a:r>
            <a:r>
              <a:rPr lang="en-US" sz="1800" dirty="0" err="1" smtClean="0"/>
              <a:t>Algoritma</a:t>
            </a:r>
            <a:r>
              <a:rPr lang="en-US" sz="1800" dirty="0" smtClean="0"/>
              <a:t> (</a:t>
            </a:r>
            <a:r>
              <a:rPr lang="en-US" sz="1800" dirty="0" err="1" smtClean="0"/>
              <a:t>Pseudocode</a:t>
            </a:r>
            <a:r>
              <a:rPr lang="en-US" sz="1800" dirty="0" smtClean="0"/>
              <a:t>)</a:t>
            </a:r>
          </a:p>
          <a:p>
            <a:pPr marL="1206500" lvl="2" indent="-457200">
              <a:buFont typeface="+mj-lt"/>
              <a:buAutoNum type="arabicPeriod"/>
            </a:pPr>
            <a:r>
              <a:rPr lang="en-US" sz="1800" dirty="0" err="1" smtClean="0"/>
              <a:t>Tahapan</a:t>
            </a:r>
            <a:r>
              <a:rPr lang="en-US" sz="1800" dirty="0" smtClean="0"/>
              <a:t> </a:t>
            </a:r>
            <a:r>
              <a:rPr lang="en-US" sz="1800" dirty="0" err="1" smtClean="0"/>
              <a:t>Algoritma</a:t>
            </a:r>
            <a:r>
              <a:rPr lang="en-US" sz="1800" dirty="0" smtClean="0"/>
              <a:t> (Java)</a:t>
            </a:r>
          </a:p>
          <a:p>
            <a:pPr marL="1206500" lvl="2" indent="-457200">
              <a:buFont typeface="+mj-lt"/>
              <a:buAutoNum type="arabicPeriod"/>
            </a:pPr>
            <a:r>
              <a:rPr lang="en-US" sz="1800" dirty="0" err="1" smtClean="0"/>
              <a:t>Tahapan</a:t>
            </a:r>
            <a:r>
              <a:rPr lang="en-US" sz="1800" dirty="0" smtClean="0"/>
              <a:t> </a:t>
            </a:r>
            <a:r>
              <a:rPr lang="en-US" sz="1800" dirty="0" err="1" smtClean="0"/>
              <a:t>Algoritma</a:t>
            </a:r>
            <a:r>
              <a:rPr lang="en-US" sz="1800" dirty="0" smtClean="0"/>
              <a:t> (</a:t>
            </a:r>
            <a:r>
              <a:rPr lang="en-US" sz="1800" dirty="0" err="1" smtClean="0"/>
              <a:t>Animasi</a:t>
            </a:r>
            <a:r>
              <a:rPr lang="en-US" sz="1800" dirty="0" smtClean="0"/>
              <a:t>) – </a:t>
            </a:r>
            <a:r>
              <a:rPr lang="en-US" sz="1800" i="1" dirty="0" smtClean="0"/>
              <a:t>(</a:t>
            </a:r>
            <a:r>
              <a:rPr lang="en-US" sz="1800" i="1" dirty="0" err="1" smtClean="0"/>
              <a:t>harus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sinkron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dengan</a:t>
            </a:r>
            <a:r>
              <a:rPr lang="en-US" sz="1800" i="1" dirty="0" smtClean="0"/>
              <a:t> code)</a:t>
            </a:r>
          </a:p>
          <a:p>
            <a:pPr marL="1206500" lvl="2" indent="-457200">
              <a:buFont typeface="+mj-lt"/>
              <a:buAutoNum type="arabicPeriod"/>
            </a:pPr>
            <a:r>
              <a:rPr lang="en-US" sz="1800" dirty="0" err="1" smtClean="0"/>
              <a:t>Penerapan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Studi</a:t>
            </a:r>
            <a:r>
              <a:rPr lang="en-US" sz="1800" dirty="0" smtClean="0"/>
              <a:t> </a:t>
            </a:r>
            <a:r>
              <a:rPr lang="en-US" sz="1800" dirty="0" err="1" smtClean="0"/>
              <a:t>Kasus</a:t>
            </a:r>
            <a:r>
              <a:rPr lang="en-US" sz="1800" dirty="0" smtClean="0"/>
              <a:t> </a:t>
            </a:r>
            <a:r>
              <a:rPr lang="en-US" sz="1800" i="1" dirty="0" smtClean="0"/>
              <a:t>(</a:t>
            </a:r>
            <a:r>
              <a:rPr lang="en-US" sz="1800" i="1" dirty="0" err="1" smtClean="0"/>
              <a:t>harus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sinkron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sesuai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tahapan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algoritma</a:t>
            </a:r>
            <a:r>
              <a:rPr lang="en-US" sz="1800" i="1" dirty="0" smtClean="0"/>
              <a:t>)</a:t>
            </a:r>
          </a:p>
          <a:p>
            <a:pPr marL="1206500" lvl="2" indent="-457200">
              <a:buFont typeface="+mj-lt"/>
              <a:buAutoNum type="arabicPeriod"/>
            </a:pPr>
            <a:r>
              <a:rPr lang="en-US" sz="1800" dirty="0" err="1" smtClean="0"/>
              <a:t>Analisis</a:t>
            </a:r>
            <a:r>
              <a:rPr lang="en-US" sz="1800" dirty="0" smtClean="0"/>
              <a:t> </a:t>
            </a:r>
            <a:r>
              <a:rPr lang="en-US" sz="1800" dirty="0" err="1" smtClean="0"/>
              <a:t>Algoritma</a:t>
            </a:r>
            <a:r>
              <a:rPr lang="en-US" sz="1800" dirty="0" smtClean="0"/>
              <a:t> </a:t>
            </a:r>
            <a:r>
              <a:rPr lang="en-US" sz="1800" i="1" dirty="0" smtClean="0"/>
              <a:t>(</a:t>
            </a:r>
            <a:r>
              <a:rPr lang="en-US" sz="1800" i="1" dirty="0" err="1" smtClean="0"/>
              <a:t>penghitungan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efisiensi</a:t>
            </a:r>
            <a:r>
              <a:rPr lang="en-US" sz="1800" i="1" dirty="0" smtClean="0"/>
              <a:t>)</a:t>
            </a:r>
          </a:p>
          <a:p>
            <a:r>
              <a:rPr lang="en-US" sz="2200" dirty="0" err="1" smtClean="0"/>
              <a:t>Kirimkan</a:t>
            </a:r>
            <a:r>
              <a:rPr lang="en-US" sz="2200" dirty="0" smtClean="0"/>
              <a:t> slide, code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animasi</a:t>
            </a:r>
            <a:r>
              <a:rPr lang="en-US" sz="2200" dirty="0" smtClean="0"/>
              <a:t> </a:t>
            </a:r>
            <a:r>
              <a:rPr lang="en-US" sz="2200" dirty="0" err="1" smtClean="0"/>
              <a:t>ke</a:t>
            </a:r>
            <a:r>
              <a:rPr lang="en-US" sz="2200" dirty="0" smtClean="0"/>
              <a:t> romi@brainmatics.com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subject </a:t>
            </a:r>
            <a:r>
              <a:rPr lang="en-US" sz="2200" i="1" dirty="0" smtClean="0"/>
              <a:t>[</a:t>
            </a:r>
            <a:r>
              <a:rPr lang="en-US" sz="2200" i="1" dirty="0" err="1" smtClean="0"/>
              <a:t>algoritma-univ</a:t>
            </a:r>
            <a:r>
              <a:rPr lang="en-US" sz="2200" i="1" dirty="0" smtClean="0"/>
              <a:t>] </a:t>
            </a:r>
            <a:r>
              <a:rPr lang="en-US" sz="2200" i="1" dirty="0" err="1" smtClean="0"/>
              <a:t>nama-nim</a:t>
            </a:r>
            <a:r>
              <a:rPr lang="en-US" sz="2200" i="1" dirty="0" smtClean="0"/>
              <a:t> </a:t>
            </a:r>
            <a:r>
              <a:rPr lang="en-US" sz="2200" dirty="0" err="1" smtClean="0"/>
              <a:t>sebelum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29 </a:t>
            </a:r>
            <a:r>
              <a:rPr lang="en-US" sz="2200" dirty="0" err="1" smtClean="0">
                <a:solidFill>
                  <a:srgbClr val="FF0000"/>
                </a:solidFill>
              </a:rPr>
              <a:t>Agustus</a:t>
            </a:r>
            <a:r>
              <a:rPr lang="en-US" sz="2200" dirty="0" smtClean="0">
                <a:solidFill>
                  <a:srgbClr val="FF0000"/>
                </a:solidFill>
              </a:rPr>
              <a:t> 2013</a:t>
            </a:r>
          </a:p>
          <a:p>
            <a:r>
              <a:rPr lang="en-US" sz="2200" dirty="0" smtClean="0"/>
              <a:t>Slide </a:t>
            </a:r>
            <a:r>
              <a:rPr lang="en-US" sz="2200" dirty="0" err="1" smtClean="0"/>
              <a:t>dibuat</a:t>
            </a:r>
            <a:r>
              <a:rPr lang="en-US" sz="2200" dirty="0" smtClean="0"/>
              <a:t> </a:t>
            </a:r>
            <a:r>
              <a:rPr lang="en-US" sz="2200" dirty="0" err="1" smtClean="0"/>
              <a:t>asal-asalan</a:t>
            </a:r>
            <a:r>
              <a:rPr lang="en-US" sz="2200" dirty="0" smtClean="0"/>
              <a:t>, </a:t>
            </a:r>
            <a:r>
              <a:rPr lang="en-US" sz="2200" dirty="0" err="1" smtClean="0"/>
              <a:t>kebut</a:t>
            </a:r>
            <a:r>
              <a:rPr lang="en-US" sz="2200" dirty="0" smtClean="0"/>
              <a:t> </a:t>
            </a:r>
            <a:r>
              <a:rPr lang="en-US" sz="2200" dirty="0" err="1" smtClean="0"/>
              <a:t>semalam</a:t>
            </a:r>
            <a:r>
              <a:rPr lang="en-US" sz="2200" dirty="0" smtClean="0"/>
              <a:t>,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mudah</a:t>
            </a:r>
            <a:r>
              <a:rPr lang="en-US" sz="2200" dirty="0" smtClean="0"/>
              <a:t> </a:t>
            </a:r>
            <a:r>
              <a:rPr lang="en-US" sz="2200" dirty="0" err="1" smtClean="0"/>
              <a:t>dipahami</a:t>
            </a:r>
            <a:r>
              <a:rPr lang="en-US" sz="2200" dirty="0" smtClean="0"/>
              <a:t>,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komprehensif</a:t>
            </a:r>
            <a:r>
              <a:rPr lang="en-US" sz="2200" dirty="0" smtClean="0"/>
              <a:t>,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menggunakan</a:t>
            </a:r>
            <a:r>
              <a:rPr lang="en-US" sz="2200" dirty="0" smtClean="0"/>
              <a:t> </a:t>
            </a:r>
            <a:r>
              <a:rPr lang="en-US" sz="2200" dirty="0" err="1" smtClean="0"/>
              <a:t>bahasa</a:t>
            </a:r>
            <a:r>
              <a:rPr lang="en-US" sz="2200" dirty="0" smtClean="0"/>
              <a:t> </a:t>
            </a:r>
            <a:r>
              <a:rPr lang="en-US" sz="2200" dirty="0" err="1" smtClean="0"/>
              <a:t>manusia</a:t>
            </a:r>
            <a:r>
              <a:rPr lang="en-US" sz="2200" dirty="0" smtClean="0"/>
              <a:t>,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nyontek</a:t>
            </a:r>
            <a:r>
              <a:rPr lang="en-US" sz="2200" dirty="0" smtClean="0"/>
              <a:t> </a:t>
            </a:r>
            <a:r>
              <a:rPr lang="en-US" sz="2200" dirty="0" smtClean="0">
                <a:sym typeface="Wingdings" panose="05000000000000000000" pitchFamily="2" charset="2"/>
              </a:rPr>
              <a:t> </a:t>
            </a:r>
            <a:r>
              <a:rPr lang="en-US" sz="2200" dirty="0" err="1" smtClean="0">
                <a:solidFill>
                  <a:srgbClr val="FF0000"/>
                </a:solidFill>
              </a:rPr>
              <a:t>mendapatkan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nilai</a:t>
            </a:r>
            <a:r>
              <a:rPr lang="en-US" sz="2200" dirty="0" smtClean="0">
                <a:solidFill>
                  <a:srgbClr val="FF0000"/>
                </a:solidFill>
              </a:rPr>
              <a:t> E</a:t>
            </a:r>
            <a:endParaRPr lang="id-ID" sz="2200" dirty="0">
              <a:solidFill>
                <a:srgbClr val="FF0000"/>
              </a:solidFill>
            </a:endParaRPr>
          </a:p>
          <a:p>
            <a:endParaRPr lang="id-ID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6410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Tugas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800" dirty="0" smtClean="0"/>
              <a:t>Pahami dan buat program dari algoritma di bawah dengan menggunakan Java (GUI)</a:t>
            </a:r>
          </a:p>
          <a:p>
            <a:r>
              <a:rPr lang="id-ID" sz="2800" dirty="0" smtClean="0"/>
              <a:t>Pilih algoritma sesuai digit terakhir NPM:</a:t>
            </a:r>
          </a:p>
          <a:p>
            <a:pPr marL="461962" lvl="1" indent="0">
              <a:buNone/>
            </a:pPr>
            <a:r>
              <a:rPr lang="id-ID" sz="2200" dirty="0" smtClean="0"/>
              <a:t>0 Particle Swarm Optimization	5 A* </a:t>
            </a:r>
          </a:p>
          <a:p>
            <a:pPr marL="461962" lvl="1" indent="0">
              <a:buNone/>
            </a:pPr>
            <a:r>
              <a:rPr lang="id-ID" sz="2200" dirty="0"/>
              <a:t>1</a:t>
            </a:r>
            <a:r>
              <a:rPr lang="id-ID" sz="2200" dirty="0" smtClean="0"/>
              <a:t> Neural Network			6 K-Means</a:t>
            </a:r>
          </a:p>
          <a:p>
            <a:pPr marL="461962" lvl="1" indent="0">
              <a:buNone/>
            </a:pPr>
            <a:r>
              <a:rPr lang="id-ID" sz="2200" dirty="0" smtClean="0"/>
              <a:t>2 Support Vector Machine		7 Genetic Algorithm</a:t>
            </a:r>
          </a:p>
          <a:p>
            <a:pPr marL="461962" lvl="1" indent="0">
              <a:buNone/>
            </a:pPr>
            <a:r>
              <a:rPr lang="id-ID" sz="2200" dirty="0" smtClean="0"/>
              <a:t>3 Naive Bayes			8 Ant Collony Optimization</a:t>
            </a:r>
          </a:p>
          <a:p>
            <a:pPr marL="461962" lvl="1" indent="0">
              <a:buNone/>
            </a:pPr>
            <a:r>
              <a:rPr lang="id-ID" sz="2200" dirty="0" smtClean="0"/>
              <a:t>4 C4.5				9 </a:t>
            </a:r>
            <a:r>
              <a:rPr lang="en-US" sz="2200" dirty="0" smtClean="0"/>
              <a:t>k-Nearest Neighbor (</a:t>
            </a:r>
            <a:r>
              <a:rPr lang="en-US" sz="2200" dirty="0" err="1" smtClean="0"/>
              <a:t>kNN</a:t>
            </a:r>
            <a:r>
              <a:rPr lang="en-US" sz="2200" smtClean="0"/>
              <a:t>)</a:t>
            </a:r>
            <a:endParaRPr lang="id-ID" sz="2200" dirty="0" smtClean="0"/>
          </a:p>
          <a:p>
            <a:r>
              <a:rPr lang="id-ID" sz="2800" dirty="0"/>
              <a:t>Rangkumkan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id-ID" sz="2800" dirty="0" smtClean="0"/>
              <a:t>komprehensif tentang algoritma dan program yang dibuat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bentuk</a:t>
            </a:r>
            <a:r>
              <a:rPr lang="en-US" sz="2800" dirty="0" smtClean="0"/>
              <a:t> slide</a:t>
            </a:r>
          </a:p>
          <a:p>
            <a:r>
              <a:rPr lang="en-US" sz="2800" dirty="0" err="1" smtClean="0"/>
              <a:t>Presentasikan</a:t>
            </a:r>
            <a:r>
              <a:rPr lang="en-US" sz="2800" dirty="0" smtClean="0"/>
              <a:t> di </a:t>
            </a:r>
            <a:r>
              <a:rPr lang="en-US" sz="2800" dirty="0" err="1" smtClean="0"/>
              <a:t>depan</a:t>
            </a:r>
            <a:r>
              <a:rPr lang="en-US" sz="2800" dirty="0" smtClean="0"/>
              <a:t> </a:t>
            </a:r>
            <a:r>
              <a:rPr lang="en-US" sz="2800" dirty="0" err="1" smtClean="0"/>
              <a:t>kelas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40114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 smtClean="0"/>
              <a:t>Kerjakan</a:t>
            </a:r>
            <a:r>
              <a:rPr lang="en-US" sz="3200" dirty="0" smtClean="0"/>
              <a:t> </a:t>
            </a:r>
            <a:r>
              <a:rPr lang="en-US" sz="3200" dirty="0" err="1" smtClean="0"/>
              <a:t>semua</a:t>
            </a:r>
            <a:r>
              <a:rPr lang="en-US" sz="3200" dirty="0" smtClean="0"/>
              <a:t> </a:t>
            </a:r>
            <a:r>
              <a:rPr lang="en-US" sz="3200" dirty="0" err="1" smtClean="0"/>
              <a:t>latihan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tugas</a:t>
            </a:r>
            <a:r>
              <a:rPr lang="en-US" sz="3200" dirty="0" smtClean="0"/>
              <a:t> yang </a:t>
            </a:r>
            <a:r>
              <a:rPr lang="en-US" sz="3200" dirty="0" err="1" smtClean="0"/>
              <a:t>ada</a:t>
            </a:r>
            <a:r>
              <a:rPr lang="en-US" sz="3200" dirty="0" smtClean="0"/>
              <a:t> di slide  </a:t>
            </a:r>
            <a:r>
              <a:rPr lang="en-US" sz="3200" dirty="0" smtClean="0">
                <a:solidFill>
                  <a:srgbClr val="C00000"/>
                </a:solidFill>
              </a:rPr>
              <a:t>Java Algorithms</a:t>
            </a:r>
          </a:p>
          <a:p>
            <a:r>
              <a:rPr lang="en-US" sz="3200" dirty="0" err="1"/>
              <a:t>Kirimkan</a:t>
            </a:r>
            <a:r>
              <a:rPr lang="en-US" sz="3200" dirty="0"/>
              <a:t> </a:t>
            </a:r>
            <a:r>
              <a:rPr lang="en-US" sz="3200" dirty="0" err="1"/>
              <a:t>netbeans</a:t>
            </a:r>
            <a:r>
              <a:rPr lang="en-US" sz="3200" dirty="0"/>
              <a:t> project yang </a:t>
            </a:r>
            <a:r>
              <a:rPr lang="en-US" sz="3200" dirty="0" err="1"/>
              <a:t>sudah</a:t>
            </a:r>
            <a:r>
              <a:rPr lang="en-US" sz="3200" dirty="0"/>
              <a:t> di zip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>
                <a:hlinkClick r:id="rId2"/>
              </a:rPr>
              <a:t>romi@brainmatics.com</a:t>
            </a:r>
            <a:r>
              <a:rPr lang="id-ID" sz="3200" dirty="0"/>
              <a:t/>
            </a:r>
            <a:br>
              <a:rPr lang="id-ID" sz="3200" dirty="0"/>
            </a:b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subyek</a:t>
            </a:r>
            <a:r>
              <a:rPr lang="en-US" sz="3200" dirty="0"/>
              <a:t>:  </a:t>
            </a:r>
            <a:r>
              <a:rPr lang="en-US" sz="3200" dirty="0">
                <a:solidFill>
                  <a:srgbClr val="C00000"/>
                </a:solidFill>
              </a:rPr>
              <a:t>[</a:t>
            </a:r>
            <a:r>
              <a:rPr lang="en-US" sz="3200" dirty="0" smtClean="0">
                <a:solidFill>
                  <a:srgbClr val="C00000"/>
                </a:solidFill>
              </a:rPr>
              <a:t>OOP</a:t>
            </a:r>
            <a:r>
              <a:rPr lang="id-ID" sz="3200" dirty="0" smtClean="0">
                <a:solidFill>
                  <a:srgbClr val="C00000"/>
                </a:solidFill>
              </a:rPr>
              <a:t>4</a:t>
            </a:r>
            <a:r>
              <a:rPr lang="en-US" sz="3200" dirty="0" smtClean="0">
                <a:solidFill>
                  <a:srgbClr val="C00000"/>
                </a:solidFill>
              </a:rPr>
              <a:t>-</a:t>
            </a:r>
            <a:r>
              <a:rPr lang="en-US" sz="3200" dirty="0" err="1" smtClean="0">
                <a:solidFill>
                  <a:srgbClr val="C00000"/>
                </a:solidFill>
              </a:rPr>
              <a:t>Universitas</a:t>
            </a:r>
            <a:r>
              <a:rPr lang="en-US" sz="3200" dirty="0">
                <a:solidFill>
                  <a:srgbClr val="C00000"/>
                </a:solidFill>
              </a:rPr>
              <a:t>] </a:t>
            </a:r>
            <a:r>
              <a:rPr lang="en-US" sz="3200" dirty="0" err="1">
                <a:solidFill>
                  <a:srgbClr val="C00000"/>
                </a:solidFill>
              </a:rPr>
              <a:t>Nama</a:t>
            </a:r>
            <a:r>
              <a:rPr lang="en-US" sz="3200" dirty="0">
                <a:solidFill>
                  <a:srgbClr val="C00000"/>
                </a:solidFill>
              </a:rPr>
              <a:t>–NIM</a:t>
            </a:r>
          </a:p>
          <a:p>
            <a:r>
              <a:rPr lang="en-US" sz="3200" dirty="0" smtClean="0"/>
              <a:t>Deadline: </a:t>
            </a:r>
            <a:r>
              <a:rPr lang="en-US" sz="3200" dirty="0">
                <a:solidFill>
                  <a:srgbClr val="C00000"/>
                </a:solidFill>
              </a:rPr>
              <a:t>2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minggu</a:t>
            </a:r>
            <a:endParaRPr lang="en-US" sz="3200" dirty="0" smtClean="0">
              <a:solidFill>
                <a:srgbClr val="C00000"/>
              </a:solidFill>
            </a:endParaRPr>
          </a:p>
          <a:p>
            <a:r>
              <a:rPr lang="en-US" sz="3200" dirty="0" err="1" smtClean="0"/>
              <a:t>Meng</a:t>
            </a:r>
            <a:r>
              <a:rPr lang="en-US" sz="3200" dirty="0" smtClean="0"/>
              <a:t>-copy file orang lain </a:t>
            </a:r>
            <a:r>
              <a:rPr lang="en-US" sz="3200" dirty="0" err="1" smtClean="0"/>
              <a:t>akan</a:t>
            </a:r>
            <a:r>
              <a:rPr lang="en-US" sz="3200" dirty="0" smtClean="0"/>
              <a:t> </a:t>
            </a:r>
            <a:r>
              <a:rPr lang="en-US" sz="3200" dirty="0" err="1" smtClean="0"/>
              <a:t>menyebabkan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nilai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tugas</a:t>
            </a:r>
            <a:r>
              <a:rPr lang="en-US" sz="3200" dirty="0" smtClean="0">
                <a:solidFill>
                  <a:srgbClr val="C00000"/>
                </a:solidFill>
              </a:rPr>
              <a:t> 0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78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Referensi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066800"/>
            <a:ext cx="8534399" cy="5486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id-ID" sz="2200" dirty="0" smtClean="0"/>
              <a:t>Sharon Zakhour  et al,  </a:t>
            </a:r>
            <a:r>
              <a:rPr lang="id-ID" sz="2200" dirty="0" smtClean="0">
                <a:solidFill>
                  <a:srgbClr val="C00000"/>
                </a:solidFill>
              </a:rPr>
              <a:t>The Java Tutorial Fourth Edition</a:t>
            </a:r>
            <a:r>
              <a:rPr lang="id-ID" sz="2200" dirty="0" smtClean="0"/>
              <a:t>, </a:t>
            </a:r>
            <a:r>
              <a:rPr lang="id-ID" sz="2200" i="1" dirty="0" smtClean="0"/>
              <a:t>http://java.sun.com/docs/books/tutorial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200" dirty="0" smtClean="0"/>
              <a:t>Cay </a:t>
            </a:r>
            <a:r>
              <a:rPr lang="en-US" sz="2200" dirty="0" err="1" smtClean="0"/>
              <a:t>Horstmann</a:t>
            </a:r>
            <a:r>
              <a:rPr lang="en-US" sz="2200" dirty="0" smtClean="0"/>
              <a:t>, </a:t>
            </a:r>
            <a:r>
              <a:rPr lang="en-US" sz="2200" dirty="0">
                <a:solidFill>
                  <a:srgbClr val="C00000"/>
                </a:solidFill>
              </a:rPr>
              <a:t>Big </a:t>
            </a:r>
            <a:r>
              <a:rPr lang="en-US" sz="2200" dirty="0" smtClean="0">
                <a:solidFill>
                  <a:srgbClr val="C00000"/>
                </a:solidFill>
              </a:rPr>
              <a:t>Java: Earl Objects 5</a:t>
            </a:r>
            <a:r>
              <a:rPr lang="en-US" sz="2200" baseline="30000" dirty="0" smtClean="0">
                <a:solidFill>
                  <a:srgbClr val="C00000"/>
                </a:solidFill>
              </a:rPr>
              <a:t>th</a:t>
            </a:r>
            <a:r>
              <a:rPr lang="en-US" sz="2200" dirty="0" smtClean="0">
                <a:solidFill>
                  <a:srgbClr val="C00000"/>
                </a:solidFill>
              </a:rPr>
              <a:t> Edition</a:t>
            </a:r>
            <a:r>
              <a:rPr lang="en-US" sz="2200" dirty="0" smtClean="0"/>
              <a:t>, </a:t>
            </a:r>
            <a:r>
              <a:rPr lang="en-US" sz="2200" i="1" dirty="0" smtClean="0"/>
              <a:t>John </a:t>
            </a:r>
            <a:r>
              <a:rPr lang="en-US" sz="2200" i="1" dirty="0"/>
              <a:t>Wiley &amp; </a:t>
            </a:r>
            <a:r>
              <a:rPr lang="en-US" sz="2200" i="1" dirty="0" smtClean="0"/>
              <a:t>Sons</a:t>
            </a:r>
            <a:r>
              <a:rPr lang="en-US" sz="2200" dirty="0" smtClean="0"/>
              <a:t>, 2013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/>
              <a:t>Deitel</a:t>
            </a:r>
            <a:r>
              <a:rPr lang="en-US" sz="2200" dirty="0"/>
              <a:t> &amp; </a:t>
            </a:r>
            <a:r>
              <a:rPr lang="en-US" sz="2200" dirty="0" err="1"/>
              <a:t>Deitel</a:t>
            </a:r>
            <a:r>
              <a:rPr lang="en-US" sz="2200" dirty="0"/>
              <a:t>, </a:t>
            </a:r>
            <a:r>
              <a:rPr lang="en-US" sz="2200" dirty="0">
                <a:solidFill>
                  <a:srgbClr val="C00000"/>
                </a:solidFill>
              </a:rPr>
              <a:t>Java </a:t>
            </a:r>
            <a:r>
              <a:rPr lang="en-US" sz="2200" dirty="0" err="1">
                <a:solidFill>
                  <a:srgbClr val="C00000"/>
                </a:solidFill>
              </a:rPr>
              <a:t>Howto</a:t>
            </a:r>
            <a:r>
              <a:rPr lang="en-US" sz="2200" dirty="0">
                <a:solidFill>
                  <a:srgbClr val="C00000"/>
                </a:solidFill>
              </a:rPr>
              <a:t> Program 9</a:t>
            </a:r>
            <a:r>
              <a:rPr lang="en-US" sz="2200" baseline="30000" dirty="0">
                <a:solidFill>
                  <a:srgbClr val="C00000"/>
                </a:solidFill>
              </a:rPr>
              <a:t>th</a:t>
            </a:r>
            <a:r>
              <a:rPr lang="en-US" sz="2200" dirty="0">
                <a:solidFill>
                  <a:srgbClr val="C00000"/>
                </a:solidFill>
              </a:rPr>
              <a:t> Edition,</a:t>
            </a:r>
            <a:r>
              <a:rPr lang="en-US" sz="2200" dirty="0"/>
              <a:t> </a:t>
            </a:r>
            <a:r>
              <a:rPr lang="en-US" sz="2200" i="1" dirty="0"/>
              <a:t>Prentice Hall</a:t>
            </a:r>
            <a:r>
              <a:rPr lang="en-US" sz="2200" dirty="0"/>
              <a:t>, 2012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200" dirty="0" smtClean="0"/>
              <a:t>Richard </a:t>
            </a:r>
            <a:r>
              <a:rPr lang="id-ID" sz="2200" dirty="0"/>
              <a:t>M. </a:t>
            </a:r>
            <a:r>
              <a:rPr lang="id-ID" sz="2200" dirty="0" smtClean="0"/>
              <a:t>Reese</a:t>
            </a:r>
            <a:r>
              <a:rPr lang="en-US" sz="2200" dirty="0" smtClean="0"/>
              <a:t>, </a:t>
            </a:r>
            <a:r>
              <a:rPr lang="id-ID" sz="2200" dirty="0" smtClean="0">
                <a:solidFill>
                  <a:srgbClr val="C00000"/>
                </a:solidFill>
              </a:rPr>
              <a:t>Oracle </a:t>
            </a:r>
            <a:r>
              <a:rPr lang="id-ID" sz="2200" dirty="0">
                <a:solidFill>
                  <a:srgbClr val="C00000"/>
                </a:solidFill>
              </a:rPr>
              <a:t>Certified </a:t>
            </a:r>
            <a:r>
              <a:rPr lang="id-ID" sz="2200" dirty="0" smtClean="0">
                <a:solidFill>
                  <a:srgbClr val="C00000"/>
                </a:solidFill>
              </a:rPr>
              <a:t>Associate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id-ID" sz="2200" dirty="0" smtClean="0">
                <a:solidFill>
                  <a:srgbClr val="C00000"/>
                </a:solidFill>
              </a:rPr>
              <a:t>Java </a:t>
            </a:r>
            <a:r>
              <a:rPr lang="id-ID" sz="2200" dirty="0">
                <a:solidFill>
                  <a:srgbClr val="C00000"/>
                </a:solidFill>
              </a:rPr>
              <a:t>SE 7 </a:t>
            </a:r>
            <a:r>
              <a:rPr lang="id-ID" sz="2200" dirty="0" smtClean="0">
                <a:solidFill>
                  <a:srgbClr val="C00000"/>
                </a:solidFill>
              </a:rPr>
              <a:t>Programmer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id-ID" sz="2200" dirty="0" smtClean="0">
                <a:solidFill>
                  <a:srgbClr val="C00000"/>
                </a:solidFill>
              </a:rPr>
              <a:t>Study Guide</a:t>
            </a:r>
            <a:r>
              <a:rPr lang="en-US" sz="2200" dirty="0"/>
              <a:t>, </a:t>
            </a:r>
            <a:r>
              <a:rPr lang="en-US" sz="2200" i="1" dirty="0" err="1"/>
              <a:t>Packt</a:t>
            </a:r>
            <a:r>
              <a:rPr lang="en-US" sz="2200" i="1" dirty="0"/>
              <a:t> </a:t>
            </a:r>
            <a:r>
              <a:rPr lang="en-US" sz="2200" i="1" dirty="0" smtClean="0"/>
              <a:t>Publishing</a:t>
            </a:r>
            <a:r>
              <a:rPr lang="en-US" sz="2200" dirty="0" smtClean="0"/>
              <a:t>, 2012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Walter </a:t>
            </a:r>
            <a:r>
              <a:rPr lang="en-US" sz="2200" dirty="0" err="1" smtClean="0"/>
              <a:t>Savitch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rgbClr val="C00000"/>
                </a:solidFill>
              </a:rPr>
              <a:t>Absolute Java 5</a:t>
            </a:r>
            <a:r>
              <a:rPr lang="en-US" sz="2200" baseline="30000" dirty="0" smtClean="0">
                <a:solidFill>
                  <a:srgbClr val="C00000"/>
                </a:solidFill>
              </a:rPr>
              <a:t>th</a:t>
            </a:r>
            <a:r>
              <a:rPr lang="en-US" sz="2200" dirty="0" smtClean="0">
                <a:solidFill>
                  <a:srgbClr val="C00000"/>
                </a:solidFill>
              </a:rPr>
              <a:t> Edition</a:t>
            </a:r>
            <a:r>
              <a:rPr lang="en-US" sz="2200" dirty="0" smtClean="0"/>
              <a:t>, </a:t>
            </a:r>
            <a:r>
              <a:rPr lang="en-US" sz="2200" i="1" dirty="0" smtClean="0"/>
              <a:t>Pearson Education</a:t>
            </a:r>
            <a:r>
              <a:rPr lang="en-US" sz="2200" dirty="0" smtClean="0"/>
              <a:t>, 2013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Mark Allen </a:t>
            </a:r>
            <a:r>
              <a:rPr lang="en-US" sz="2200" dirty="0"/>
              <a:t>Weiss, </a:t>
            </a:r>
            <a:r>
              <a:rPr lang="en-US" sz="2200" dirty="0" smtClean="0">
                <a:solidFill>
                  <a:srgbClr val="C00000"/>
                </a:solidFill>
              </a:rPr>
              <a:t>Data Structures </a:t>
            </a:r>
            <a:r>
              <a:rPr lang="en-US" sz="2200" dirty="0">
                <a:solidFill>
                  <a:srgbClr val="C00000"/>
                </a:solidFill>
              </a:rPr>
              <a:t>and </a:t>
            </a:r>
            <a:r>
              <a:rPr lang="en-US" sz="2200" dirty="0" smtClean="0">
                <a:solidFill>
                  <a:srgbClr val="C00000"/>
                </a:solidFill>
              </a:rPr>
              <a:t>Algorithm Analysis </a:t>
            </a:r>
            <a:r>
              <a:rPr lang="en-US" sz="2200" dirty="0">
                <a:solidFill>
                  <a:srgbClr val="C00000"/>
                </a:solidFill>
              </a:rPr>
              <a:t>in </a:t>
            </a:r>
            <a:r>
              <a:rPr lang="en-US" sz="2200" dirty="0" smtClean="0">
                <a:solidFill>
                  <a:srgbClr val="C00000"/>
                </a:solidFill>
              </a:rPr>
              <a:t>Java 3</a:t>
            </a:r>
            <a:r>
              <a:rPr lang="en-US" sz="2200" baseline="30000" dirty="0" smtClean="0">
                <a:solidFill>
                  <a:srgbClr val="C00000"/>
                </a:solidFill>
              </a:rPr>
              <a:t>rd</a:t>
            </a:r>
            <a:r>
              <a:rPr lang="en-US" sz="2200" dirty="0" smtClean="0">
                <a:solidFill>
                  <a:srgbClr val="C00000"/>
                </a:solidFill>
              </a:rPr>
              <a:t> Edition</a:t>
            </a:r>
            <a:r>
              <a:rPr lang="en-US" sz="2200" dirty="0" smtClean="0"/>
              <a:t>, </a:t>
            </a:r>
            <a:r>
              <a:rPr lang="en-US" sz="2200" i="1" dirty="0"/>
              <a:t>Pearson Education</a:t>
            </a:r>
            <a:r>
              <a:rPr lang="en-US" sz="2200" dirty="0"/>
              <a:t>, </a:t>
            </a:r>
            <a:r>
              <a:rPr lang="en-US" sz="2200" dirty="0" smtClean="0"/>
              <a:t>2012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 smtClean="0"/>
              <a:t>Anany</a:t>
            </a:r>
            <a:r>
              <a:rPr lang="en-US" sz="2200" dirty="0" smtClean="0"/>
              <a:t> </a:t>
            </a:r>
            <a:r>
              <a:rPr lang="en-US" sz="2200" dirty="0" err="1" smtClean="0"/>
              <a:t>Levitin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rgbClr val="C00000"/>
                </a:solidFill>
              </a:rPr>
              <a:t>Introduction to the Design and Analysis of Algorithms 3</a:t>
            </a:r>
            <a:r>
              <a:rPr lang="en-US" sz="2200" baseline="30000" dirty="0" smtClean="0">
                <a:solidFill>
                  <a:srgbClr val="C00000"/>
                </a:solidFill>
              </a:rPr>
              <a:t>rd</a:t>
            </a:r>
            <a:r>
              <a:rPr lang="en-US" sz="2200" dirty="0">
                <a:solidFill>
                  <a:srgbClr val="C00000"/>
                </a:solidFill>
              </a:rPr>
              <a:t> Edition</a:t>
            </a:r>
            <a:r>
              <a:rPr lang="en-US" sz="2200" dirty="0"/>
              <a:t>, </a:t>
            </a:r>
            <a:r>
              <a:rPr lang="en-US" sz="2200" i="1" dirty="0"/>
              <a:t>Pearson </a:t>
            </a:r>
            <a:r>
              <a:rPr lang="en-US" sz="2200" i="1" dirty="0" smtClean="0"/>
              <a:t>Education</a:t>
            </a:r>
            <a:r>
              <a:rPr lang="en-US" sz="2200" dirty="0" smtClean="0"/>
              <a:t>, 2012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Ying </a:t>
            </a:r>
            <a:r>
              <a:rPr lang="en-US" sz="2200" dirty="0" err="1"/>
              <a:t>Bai</a:t>
            </a:r>
            <a:r>
              <a:rPr lang="en-US" sz="2200" dirty="0"/>
              <a:t>, </a:t>
            </a:r>
            <a:r>
              <a:rPr lang="en-US" sz="2200" dirty="0">
                <a:solidFill>
                  <a:srgbClr val="C00000"/>
                </a:solidFill>
              </a:rPr>
              <a:t>Practical Database Programming with Java</a:t>
            </a:r>
            <a:r>
              <a:rPr lang="en-US" sz="2200" dirty="0"/>
              <a:t>, </a:t>
            </a:r>
            <a:r>
              <a:rPr lang="en-US" sz="2200" i="1" dirty="0"/>
              <a:t>John Wiley &amp; Sons</a:t>
            </a:r>
            <a:r>
              <a:rPr lang="en-US" sz="2200" dirty="0"/>
              <a:t>, 2011</a:t>
            </a:r>
            <a:endParaRPr lang="id-ID" sz="2200" dirty="0"/>
          </a:p>
          <a:p>
            <a:pPr marL="457200" indent="-457200">
              <a:buFont typeface="+mj-lt"/>
              <a:buAutoNum type="arabicPeriod"/>
            </a:pPr>
            <a:endParaRPr lang="id-ID" sz="2200" dirty="0" smtClean="0"/>
          </a:p>
        </p:txBody>
      </p:sp>
    </p:spTree>
    <p:extLst>
      <p:ext uri="{BB962C8B-B14F-4D97-AF65-F5344CB8AC3E}">
        <p14:creationId xmlns:p14="http://schemas.microsoft.com/office/powerpoint/2010/main" val="3743982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4.1 </a:t>
            </a:r>
            <a:r>
              <a:rPr lang="en-US" sz="4400" dirty="0" err="1" smtClean="0"/>
              <a:t>Pengantar</a:t>
            </a:r>
            <a:r>
              <a:rPr lang="en-US" sz="4400" dirty="0" smtClean="0"/>
              <a:t> </a:t>
            </a:r>
            <a:r>
              <a:rPr lang="id-ID" sz="4400" dirty="0" smtClean="0"/>
              <a:t>Algoritm</a:t>
            </a:r>
            <a:r>
              <a:rPr lang="en-US" sz="4400" dirty="0" smtClean="0"/>
              <a:t>a</a:t>
            </a:r>
            <a:endParaRPr lang="id-ID" sz="4400" dirty="0"/>
          </a:p>
        </p:txBody>
      </p:sp>
    </p:spTree>
    <p:extLst>
      <p:ext uri="{BB962C8B-B14F-4D97-AF65-F5344CB8AC3E}">
        <p14:creationId xmlns:p14="http://schemas.microsoft.com/office/powerpoint/2010/main" val="1629913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Algoritm</a:t>
            </a:r>
            <a:r>
              <a:rPr lang="en-US" dirty="0" smtClean="0"/>
              <a:t>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296" y="1066800"/>
            <a:ext cx="8560904" cy="5181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An </a:t>
            </a:r>
            <a:r>
              <a:rPr lang="en-US" sz="3200" dirty="0"/>
              <a:t>algorithm is a </a:t>
            </a:r>
            <a:r>
              <a:rPr lang="en-US" sz="3200" dirty="0">
                <a:solidFill>
                  <a:srgbClr val="C00000"/>
                </a:solidFill>
              </a:rPr>
              <a:t>sequence of unambiguous </a:t>
            </a:r>
            <a:r>
              <a:rPr lang="en-US" sz="3200" dirty="0" smtClean="0">
                <a:solidFill>
                  <a:srgbClr val="C00000"/>
                </a:solidFill>
              </a:rPr>
              <a:t>instructions</a:t>
            </a:r>
            <a:r>
              <a:rPr lang="en-US" sz="3200" dirty="0" smtClean="0"/>
              <a:t> </a:t>
            </a:r>
            <a:r>
              <a:rPr lang="en-US" sz="3200" dirty="0"/>
              <a:t>for </a:t>
            </a:r>
            <a:r>
              <a:rPr lang="en-US" sz="3200" dirty="0">
                <a:solidFill>
                  <a:srgbClr val="C00000"/>
                </a:solidFill>
              </a:rPr>
              <a:t>solving </a:t>
            </a:r>
            <a:r>
              <a:rPr lang="en-US" sz="3200" dirty="0" smtClean="0">
                <a:solidFill>
                  <a:srgbClr val="C00000"/>
                </a:solidFill>
              </a:rPr>
              <a:t>a problem</a:t>
            </a:r>
            <a:r>
              <a:rPr lang="en-US" sz="3200" dirty="0"/>
              <a:t>, i.e., for </a:t>
            </a:r>
            <a:r>
              <a:rPr lang="en-US" sz="3200" dirty="0">
                <a:solidFill>
                  <a:srgbClr val="0070C0"/>
                </a:solidFill>
              </a:rPr>
              <a:t>obtaining a required output </a:t>
            </a:r>
            <a:r>
              <a:rPr lang="en-US" sz="3200" dirty="0"/>
              <a:t>for </a:t>
            </a:r>
            <a:r>
              <a:rPr lang="en-US" sz="3200" dirty="0">
                <a:solidFill>
                  <a:srgbClr val="0070C0"/>
                </a:solidFill>
              </a:rPr>
              <a:t>any legitimate input </a:t>
            </a:r>
            <a:r>
              <a:rPr lang="en-US" sz="3200" dirty="0" smtClean="0"/>
              <a:t>in a </a:t>
            </a:r>
            <a:r>
              <a:rPr lang="en-US" sz="3200" dirty="0">
                <a:solidFill>
                  <a:srgbClr val="0070C0"/>
                </a:solidFill>
              </a:rPr>
              <a:t>finite amount of </a:t>
            </a:r>
            <a:r>
              <a:rPr lang="en-US" sz="3200" dirty="0" smtClean="0">
                <a:solidFill>
                  <a:srgbClr val="0070C0"/>
                </a:solidFill>
              </a:rPr>
              <a:t>time</a:t>
            </a:r>
            <a:r>
              <a:rPr lang="en-US" sz="3200" dirty="0" smtClean="0"/>
              <a:t> (</a:t>
            </a:r>
            <a:r>
              <a:rPr lang="en-US" sz="3200" dirty="0" err="1" smtClean="0"/>
              <a:t>Levitin</a:t>
            </a:r>
            <a:r>
              <a:rPr lang="en-US" sz="3200" dirty="0" smtClean="0"/>
              <a:t>, 2012)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000" t="39334" r="22000" b="23333"/>
          <a:stretch/>
        </p:blipFill>
        <p:spPr>
          <a:xfrm>
            <a:off x="1676400" y="3048000"/>
            <a:ext cx="6040776" cy="333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87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id-ID" dirty="0" smtClean="0"/>
              <a:t>Algoritm</a:t>
            </a:r>
            <a:r>
              <a:rPr lang="en-US" dirty="0" smtClean="0"/>
              <a:t>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066800"/>
            <a:ext cx="8553450" cy="5334000"/>
          </a:xfrm>
        </p:spPr>
        <p:txBody>
          <a:bodyPr/>
          <a:lstStyle/>
          <a:p>
            <a:r>
              <a:rPr lang="id-ID" sz="2600" dirty="0" smtClean="0">
                <a:solidFill>
                  <a:srgbClr val="C00000"/>
                </a:solidFill>
              </a:rPr>
              <a:t>program</a:t>
            </a:r>
            <a:r>
              <a:rPr lang="id-ID" sz="2600" dirty="0" smtClean="0"/>
              <a:t> = </a:t>
            </a:r>
            <a:r>
              <a:rPr lang="id-ID" sz="2600" dirty="0" smtClean="0">
                <a:solidFill>
                  <a:srgbClr val="0070C0"/>
                </a:solidFill>
              </a:rPr>
              <a:t>algorithm </a:t>
            </a:r>
            <a:r>
              <a:rPr lang="id-ID" sz="2600" dirty="0" smtClean="0"/>
              <a:t>+ </a:t>
            </a:r>
            <a:r>
              <a:rPr lang="id-ID" sz="2600" dirty="0" smtClean="0">
                <a:solidFill>
                  <a:srgbClr val="00B050"/>
                </a:solidFill>
              </a:rPr>
              <a:t>data structure</a:t>
            </a:r>
            <a:endParaRPr lang="en-US" sz="2600" dirty="0" smtClean="0">
              <a:solidFill>
                <a:srgbClr val="00B050"/>
              </a:solidFill>
            </a:endParaRPr>
          </a:p>
          <a:p>
            <a:r>
              <a:rPr lang="en-US" sz="2600" dirty="0"/>
              <a:t>The </a:t>
            </a:r>
            <a:r>
              <a:rPr lang="en-US" sz="2600" dirty="0" err="1">
                <a:solidFill>
                  <a:srgbClr val="C00000"/>
                </a:solidFill>
              </a:rPr>
              <a:t>nonambiguity</a:t>
            </a:r>
            <a:r>
              <a:rPr lang="en-US" sz="2600" dirty="0">
                <a:solidFill>
                  <a:srgbClr val="C00000"/>
                </a:solidFill>
              </a:rPr>
              <a:t> requirement for each step </a:t>
            </a:r>
            <a:r>
              <a:rPr lang="en-US" sz="2600" dirty="0"/>
              <a:t>of an algorithm cannot be </a:t>
            </a:r>
            <a:r>
              <a:rPr lang="en-US" sz="2600" dirty="0" smtClean="0"/>
              <a:t>compromised</a:t>
            </a:r>
            <a:endParaRPr lang="en-US" sz="2600" dirty="0"/>
          </a:p>
          <a:p>
            <a:r>
              <a:rPr lang="en-US" sz="2600" dirty="0"/>
              <a:t>The </a:t>
            </a:r>
            <a:r>
              <a:rPr lang="en-US" sz="2600" dirty="0">
                <a:solidFill>
                  <a:srgbClr val="C00000"/>
                </a:solidFill>
              </a:rPr>
              <a:t>range of inputs </a:t>
            </a:r>
            <a:r>
              <a:rPr lang="en-US" sz="2600" dirty="0"/>
              <a:t>for which an algorithm works has to be specified </a:t>
            </a:r>
            <a:r>
              <a:rPr lang="en-US" sz="2600" dirty="0" smtClean="0"/>
              <a:t>carefully</a:t>
            </a:r>
            <a:endParaRPr lang="en-US" sz="2600" dirty="0"/>
          </a:p>
          <a:p>
            <a:r>
              <a:rPr lang="en-US" sz="2600" dirty="0"/>
              <a:t>The </a:t>
            </a:r>
            <a:r>
              <a:rPr lang="en-US" sz="2600" dirty="0">
                <a:solidFill>
                  <a:srgbClr val="C00000"/>
                </a:solidFill>
              </a:rPr>
              <a:t>same algorithm </a:t>
            </a:r>
            <a:r>
              <a:rPr lang="en-US" sz="2600" dirty="0"/>
              <a:t>can be </a:t>
            </a:r>
            <a:r>
              <a:rPr lang="en-US" sz="2600" dirty="0">
                <a:solidFill>
                  <a:srgbClr val="C00000"/>
                </a:solidFill>
              </a:rPr>
              <a:t>represented in several different </a:t>
            </a:r>
            <a:r>
              <a:rPr lang="en-US" sz="2600" dirty="0" smtClean="0">
                <a:solidFill>
                  <a:srgbClr val="C00000"/>
                </a:solidFill>
              </a:rPr>
              <a:t>ways</a:t>
            </a:r>
            <a:endParaRPr lang="en-US" sz="2600" dirty="0">
              <a:solidFill>
                <a:srgbClr val="C00000"/>
              </a:solidFill>
            </a:endParaRPr>
          </a:p>
          <a:p>
            <a:r>
              <a:rPr lang="en-US" sz="2600" dirty="0"/>
              <a:t>There may exist </a:t>
            </a:r>
            <a:r>
              <a:rPr lang="en-US" sz="2600" dirty="0">
                <a:solidFill>
                  <a:srgbClr val="C00000"/>
                </a:solidFill>
              </a:rPr>
              <a:t>several algorithms for solving the same </a:t>
            </a:r>
            <a:r>
              <a:rPr lang="en-US" sz="2600" dirty="0" smtClean="0">
                <a:solidFill>
                  <a:srgbClr val="C00000"/>
                </a:solidFill>
              </a:rPr>
              <a:t>problem</a:t>
            </a:r>
          </a:p>
          <a:p>
            <a:r>
              <a:rPr lang="en-US" sz="2600" dirty="0"/>
              <a:t>Algorithms for the same problem can be based on </a:t>
            </a:r>
            <a:r>
              <a:rPr lang="en-US" sz="2600" dirty="0">
                <a:solidFill>
                  <a:srgbClr val="C00000"/>
                </a:solidFill>
              </a:rPr>
              <a:t>very different ideas</a:t>
            </a:r>
            <a:r>
              <a:rPr lang="en-US" sz="2600" dirty="0"/>
              <a:t> </a:t>
            </a:r>
            <a:r>
              <a:rPr lang="en-US" sz="2600" dirty="0" smtClean="0"/>
              <a:t>and can </a:t>
            </a:r>
            <a:r>
              <a:rPr lang="en-US" sz="2600" dirty="0"/>
              <a:t>solve the problem with </a:t>
            </a:r>
            <a:r>
              <a:rPr lang="en-US" sz="2600" dirty="0">
                <a:solidFill>
                  <a:srgbClr val="C00000"/>
                </a:solidFill>
              </a:rPr>
              <a:t>dramatically different </a:t>
            </a:r>
            <a:r>
              <a:rPr lang="en-US" sz="2600" dirty="0" smtClean="0">
                <a:solidFill>
                  <a:srgbClr val="C00000"/>
                </a:solidFill>
              </a:rPr>
              <a:t>speeds</a:t>
            </a:r>
            <a:endParaRPr lang="id-ID" sz="2600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71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Komputasi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Sorting</a:t>
            </a:r>
          </a:p>
          <a:p>
            <a:r>
              <a:rPr lang="en-US" dirty="0"/>
              <a:t>Searching</a:t>
            </a:r>
          </a:p>
          <a:p>
            <a:r>
              <a:rPr lang="en-US" dirty="0"/>
              <a:t>String processing</a:t>
            </a:r>
          </a:p>
          <a:p>
            <a:r>
              <a:rPr lang="en-US" dirty="0"/>
              <a:t>Graph problems</a:t>
            </a:r>
          </a:p>
          <a:p>
            <a:r>
              <a:rPr lang="en-US" dirty="0"/>
              <a:t>Combinatorial problems</a:t>
            </a:r>
          </a:p>
          <a:p>
            <a:r>
              <a:rPr lang="en-US" dirty="0"/>
              <a:t>Geometric problems</a:t>
            </a:r>
          </a:p>
          <a:p>
            <a:r>
              <a:rPr lang="en-US" dirty="0"/>
              <a:t>Numerical problems</a:t>
            </a:r>
          </a:p>
        </p:txBody>
      </p:sp>
    </p:spTree>
    <p:extLst>
      <p:ext uri="{BB962C8B-B14F-4D97-AF65-F5344CB8AC3E}">
        <p14:creationId xmlns:p14="http://schemas.microsoft.com/office/powerpoint/2010/main" val="2007965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4a81bb4bb687dd4d74d465bd1a2a2ce5dae54"/>
</p:tagLst>
</file>

<file path=ppt/theme/theme1.xml><?xml version="1.0" encoding="utf-8"?>
<a:theme xmlns:a="http://schemas.openxmlformats.org/drawingml/2006/main" name="Romi Satria Wahono's Presentation">
  <a:themeElements>
    <a:clrScheme name="">
      <a:dk1>
        <a:srgbClr val="000000"/>
      </a:dk1>
      <a:lt1>
        <a:srgbClr val="FFFFFF"/>
      </a:lt1>
      <a:dk2>
        <a:srgbClr val="F8F8F8"/>
      </a:dk2>
      <a:lt2>
        <a:srgbClr val="808080"/>
      </a:lt2>
      <a:accent1>
        <a:srgbClr val="3366CC"/>
      </a:accent1>
      <a:accent2>
        <a:srgbClr val="FF0000"/>
      </a:accent2>
      <a:accent3>
        <a:srgbClr val="FFFFFF"/>
      </a:accent3>
      <a:accent4>
        <a:srgbClr val="000000"/>
      </a:accent4>
      <a:accent5>
        <a:srgbClr val="ADB8E2"/>
      </a:accent5>
      <a:accent6>
        <a:srgbClr val="E70000"/>
      </a:accent6>
      <a:hlink>
        <a:srgbClr val="FF9900"/>
      </a:hlink>
      <a:folHlink>
        <a:srgbClr val="6699FF"/>
      </a:folHlink>
    </a:clrScheme>
    <a:fontScheme name="Gartner PPT- one template-v8_rm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529B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1000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529B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1000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Gartner PPT- one template-v8_r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tner PPT- one template-v8_r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rtner PPT- one template-v8_rm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tner PPT- one template-v8_rm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tner PPT- one template-v8_r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tner PPT- one template-v8_r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tner PPT- one template-v8_r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tner PPT- one template-v8_rm 8">
        <a:dk1>
          <a:srgbClr val="000000"/>
        </a:dk1>
        <a:lt1>
          <a:srgbClr val="FFFFFF"/>
        </a:lt1>
        <a:dk2>
          <a:srgbClr val="F8F8F8"/>
        </a:dk2>
        <a:lt2>
          <a:srgbClr val="808080"/>
        </a:lt2>
        <a:accent1>
          <a:srgbClr val="CCFF66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E2FFB8"/>
        </a:accent5>
        <a:accent6>
          <a:srgbClr val="E7B900"/>
        </a:accent6>
        <a:hlink>
          <a:srgbClr val="0066FF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tner PPT- one template-v8_rm 9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618FFD"/>
        </a:accent1>
        <a:accent2>
          <a:srgbClr val="00AE00"/>
        </a:accent2>
        <a:accent3>
          <a:srgbClr val="FFFFFF"/>
        </a:accent3>
        <a:accent4>
          <a:srgbClr val="000000"/>
        </a:accent4>
        <a:accent5>
          <a:srgbClr val="B7C6FE"/>
        </a:accent5>
        <a:accent6>
          <a:srgbClr val="009D00"/>
        </a:accent6>
        <a:hlink>
          <a:srgbClr val="0033CC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39323</TotalTime>
  <Words>2541</Words>
  <Application>Microsoft Office PowerPoint</Application>
  <PresentationFormat>On-screen Show (4:3)</PresentationFormat>
  <Paragraphs>555</Paragraphs>
  <Slides>55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7" baseType="lpstr">
      <vt:lpstr>Arial Unicode MS</vt:lpstr>
      <vt:lpstr>ＭＳ Ｐゴシック</vt:lpstr>
      <vt:lpstr>ＭＳ Ｐ明朝</vt:lpstr>
      <vt:lpstr>Arial</vt:lpstr>
      <vt:lpstr>Calibri</vt:lpstr>
      <vt:lpstr>Courier New</vt:lpstr>
      <vt:lpstr>Symbol</vt:lpstr>
      <vt:lpstr>Tahoma</vt:lpstr>
      <vt:lpstr>Times</vt:lpstr>
      <vt:lpstr>Times New Roman</vt:lpstr>
      <vt:lpstr>Wingdings</vt:lpstr>
      <vt:lpstr>Romi Satria Wahono's Presentation</vt:lpstr>
      <vt:lpstr>Java Fundamentals: 4. Java Algorithms</vt:lpstr>
      <vt:lpstr>Romi Satria Wahono</vt:lpstr>
      <vt:lpstr>Course Outline</vt:lpstr>
      <vt:lpstr>4. Java Algorithms</vt:lpstr>
      <vt:lpstr>Java Algorithms</vt:lpstr>
      <vt:lpstr>4.1 Pengantar Algoritma</vt:lpstr>
      <vt:lpstr>Algoritma</vt:lpstr>
      <vt:lpstr>Konsep Algoritma</vt:lpstr>
      <vt:lpstr>Masalah Komputasi Penting</vt:lpstr>
      <vt:lpstr>4.2 Analisis Efisiensi Algoritma</vt:lpstr>
      <vt:lpstr>Analisis Efisiensi Algoritma</vt:lpstr>
      <vt:lpstr>Analisis Efisiensi Algoritma</vt:lpstr>
      <vt:lpstr>Analisis Efisiensi Algoritma</vt:lpstr>
      <vt:lpstr>Kompleksitas Komputasi</vt:lpstr>
      <vt:lpstr>Metode Analisis Algoritma</vt:lpstr>
      <vt:lpstr>Asymptotic</vt:lpstr>
      <vt:lpstr>4.3 Struktur Data dengan Java Collection Framework</vt:lpstr>
      <vt:lpstr>Java Collection Framework</vt:lpstr>
      <vt:lpstr>Java Collection Framework</vt:lpstr>
      <vt:lpstr>Core Collection Interfaces</vt:lpstr>
      <vt:lpstr>Core Collection Implementation</vt:lpstr>
      <vt:lpstr>Object Array</vt:lpstr>
      <vt:lpstr>Contoh Object Array</vt:lpstr>
      <vt:lpstr>ArrayList</vt:lpstr>
      <vt:lpstr>ArrayList</vt:lpstr>
      <vt:lpstr>Contoh ArrayList</vt:lpstr>
      <vt:lpstr>Vector</vt:lpstr>
      <vt:lpstr>Vector</vt:lpstr>
      <vt:lpstr>Contoh Vector</vt:lpstr>
      <vt:lpstr>HashMap</vt:lpstr>
      <vt:lpstr>HashMap</vt:lpstr>
      <vt:lpstr>Contoh HashMap</vt:lpstr>
      <vt:lpstr>InterfaceIterator</vt:lpstr>
      <vt:lpstr>Contoh Iterator</vt:lpstr>
      <vt:lpstr>Generic</vt:lpstr>
      <vt:lpstr>Generic</vt:lpstr>
      <vt:lpstr>4.4 Sorting Algorithms</vt:lpstr>
      <vt:lpstr>Sorting Algorithms</vt:lpstr>
      <vt:lpstr>Bubble Sort</vt:lpstr>
      <vt:lpstr>Alur Algoritma Bubble Sort  (34 86 15)</vt:lpstr>
      <vt:lpstr>Alur Algoritma Bubble Sort  (34 86 15)</vt:lpstr>
      <vt:lpstr>BubbleSort.java   BubbleSortBeraksi.java</vt:lpstr>
      <vt:lpstr>Latihan: Versi GUI dari BubbleSort</vt:lpstr>
      <vt:lpstr>Selection Sort</vt:lpstr>
      <vt:lpstr>Selection Sort untuk Data 34 86 15</vt:lpstr>
      <vt:lpstr>SelectionSort.java  SelectionSortBeraksi.java</vt:lpstr>
      <vt:lpstr>PowerPoint Presentation</vt:lpstr>
      <vt:lpstr>Merge Sort</vt:lpstr>
      <vt:lpstr>Library Sorting</vt:lpstr>
      <vt:lpstr>4.5 Searching Algorithms</vt:lpstr>
      <vt:lpstr>Tugas</vt:lpstr>
      <vt:lpstr>Tugas</vt:lpstr>
      <vt:lpstr>Tugas</vt:lpstr>
      <vt:lpstr>Tugas</vt:lpstr>
      <vt:lpstr>Referensi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romi-jsai2000-presentation</dc:title>
  <dc:creator>Romi Satria Wahono</dc:creator>
  <cp:lastModifiedBy>Romi Satria Wahono</cp:lastModifiedBy>
  <cp:revision>4815</cp:revision>
  <cp:lastPrinted>1601-01-01T00:00:00Z</cp:lastPrinted>
  <dcterms:created xsi:type="dcterms:W3CDTF">1601-01-01T00:00:00Z</dcterms:created>
  <dcterms:modified xsi:type="dcterms:W3CDTF">2014-04-11T09:51:17Z</dcterms:modified>
</cp:coreProperties>
</file>